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trictFirstAndLastChars="0" saveSubsetFonts="1" bookmarkIdSeed="3">
  <p:sldMasterIdLst>
    <p:sldMasterId id="2147483650" r:id="rId1"/>
    <p:sldMasterId id="2147483652" r:id="rId2"/>
  </p:sldMasterIdLst>
  <p:notesMasterIdLst>
    <p:notesMasterId r:id="rId50"/>
  </p:notesMasterIdLst>
  <p:handoutMasterIdLst>
    <p:handoutMasterId r:id="rId51"/>
  </p:handoutMasterIdLst>
  <p:sldIdLst>
    <p:sldId id="1242" r:id="rId3"/>
    <p:sldId id="1504" r:id="rId4"/>
    <p:sldId id="1458" r:id="rId5"/>
    <p:sldId id="1393" r:id="rId6"/>
    <p:sldId id="1496" r:id="rId7"/>
    <p:sldId id="1399" r:id="rId8"/>
    <p:sldId id="1461" r:id="rId9"/>
    <p:sldId id="1473" r:id="rId10"/>
    <p:sldId id="1474" r:id="rId11"/>
    <p:sldId id="1475" r:id="rId12"/>
    <p:sldId id="1497" r:id="rId13"/>
    <p:sldId id="1459" r:id="rId14"/>
    <p:sldId id="1470" r:id="rId15"/>
    <p:sldId id="1428" r:id="rId16"/>
    <p:sldId id="1429" r:id="rId17"/>
    <p:sldId id="1430" r:id="rId18"/>
    <p:sldId id="1431" r:id="rId19"/>
    <p:sldId id="1402" r:id="rId20"/>
    <p:sldId id="1499" r:id="rId21"/>
    <p:sldId id="1500" r:id="rId22"/>
    <p:sldId id="1435" r:id="rId23"/>
    <p:sldId id="1436" r:id="rId24"/>
    <p:sldId id="1487" r:id="rId25"/>
    <p:sldId id="1488" r:id="rId26"/>
    <p:sldId id="1489" r:id="rId27"/>
    <p:sldId id="1490" r:id="rId28"/>
    <p:sldId id="1482" r:id="rId29"/>
    <p:sldId id="1440" r:id="rId30"/>
    <p:sldId id="1481" r:id="rId31"/>
    <p:sldId id="1391" r:id="rId32"/>
    <p:sldId id="1507" r:id="rId33"/>
    <p:sldId id="1508" r:id="rId34"/>
    <p:sldId id="1509" r:id="rId35"/>
    <p:sldId id="1510" r:id="rId36"/>
    <p:sldId id="1511" r:id="rId37"/>
    <p:sldId id="1512" r:id="rId38"/>
    <p:sldId id="1513" r:id="rId39"/>
    <p:sldId id="1495" r:id="rId40"/>
    <p:sldId id="1505" r:id="rId41"/>
    <p:sldId id="1506" r:id="rId42"/>
    <p:sldId id="1501" r:id="rId43"/>
    <p:sldId id="1484" r:id="rId44"/>
    <p:sldId id="1514" r:id="rId45"/>
    <p:sldId id="1485" r:id="rId46"/>
    <p:sldId id="1466" r:id="rId47"/>
    <p:sldId id="1442" r:id="rId48"/>
    <p:sldId id="1441" r:id="rId49"/>
  </p:sldIdLst>
  <p:sldSz cx="9144000" cy="6858000" type="screen4x3"/>
  <p:notesSz cx="6807200" cy="9939338"/>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umimoji="1" sz="10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10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0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0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000" kern="1200">
        <a:solidFill>
          <a:schemeClr val="tx1"/>
        </a:solidFill>
        <a:latin typeface="Arial" charset="0"/>
        <a:ea typeface="ＭＳ Ｐゴシック" charset="-128"/>
        <a:cs typeface="+mn-cs"/>
      </a:defRPr>
    </a:lvl5pPr>
    <a:lvl6pPr marL="2286000" algn="l" defTabSz="914400" rtl="0" eaLnBrk="1" latinLnBrk="0" hangingPunct="1">
      <a:defRPr kumimoji="1" sz="1000" kern="1200">
        <a:solidFill>
          <a:schemeClr val="tx1"/>
        </a:solidFill>
        <a:latin typeface="Arial" charset="0"/>
        <a:ea typeface="ＭＳ Ｐゴシック" charset="-128"/>
        <a:cs typeface="+mn-cs"/>
      </a:defRPr>
    </a:lvl6pPr>
    <a:lvl7pPr marL="2743200" algn="l" defTabSz="914400" rtl="0" eaLnBrk="1" latinLnBrk="0" hangingPunct="1">
      <a:defRPr kumimoji="1" sz="1000" kern="1200">
        <a:solidFill>
          <a:schemeClr val="tx1"/>
        </a:solidFill>
        <a:latin typeface="Arial" charset="0"/>
        <a:ea typeface="ＭＳ Ｐゴシック" charset="-128"/>
        <a:cs typeface="+mn-cs"/>
      </a:defRPr>
    </a:lvl7pPr>
    <a:lvl8pPr marL="3200400" algn="l" defTabSz="914400" rtl="0" eaLnBrk="1" latinLnBrk="0" hangingPunct="1">
      <a:defRPr kumimoji="1" sz="1000" kern="1200">
        <a:solidFill>
          <a:schemeClr val="tx1"/>
        </a:solidFill>
        <a:latin typeface="Arial" charset="0"/>
        <a:ea typeface="ＭＳ Ｐゴシック" charset="-128"/>
        <a:cs typeface="+mn-cs"/>
      </a:defRPr>
    </a:lvl8pPr>
    <a:lvl9pPr marL="3657600" algn="l" defTabSz="914400" rtl="0" eaLnBrk="1" latinLnBrk="0" hangingPunct="1">
      <a:defRPr kumimoji="1" sz="1000"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既定のセクション" id="{8655D3FA-91FA-47A8-AEE1-3B7AB3FC0C37}">
          <p14:sldIdLst>
            <p14:sldId id="1242"/>
            <p14:sldId id="1504"/>
            <p14:sldId id="1458"/>
            <p14:sldId id="1393"/>
            <p14:sldId id="1496"/>
            <p14:sldId id="1399"/>
            <p14:sldId id="1461"/>
            <p14:sldId id="1473"/>
            <p14:sldId id="1474"/>
            <p14:sldId id="1475"/>
            <p14:sldId id="1497"/>
            <p14:sldId id="1459"/>
            <p14:sldId id="1470"/>
            <p14:sldId id="1428"/>
            <p14:sldId id="1429"/>
            <p14:sldId id="1430"/>
            <p14:sldId id="1431"/>
            <p14:sldId id="1402"/>
            <p14:sldId id="1499"/>
            <p14:sldId id="1500"/>
            <p14:sldId id="1435"/>
            <p14:sldId id="1436"/>
            <p14:sldId id="1487"/>
            <p14:sldId id="1488"/>
            <p14:sldId id="1489"/>
            <p14:sldId id="1490"/>
            <p14:sldId id="1482"/>
            <p14:sldId id="1440"/>
            <p14:sldId id="1481"/>
            <p14:sldId id="1391"/>
            <p14:sldId id="1507"/>
            <p14:sldId id="1508"/>
            <p14:sldId id="1509"/>
            <p14:sldId id="1510"/>
            <p14:sldId id="1511"/>
            <p14:sldId id="1512"/>
            <p14:sldId id="1513"/>
            <p14:sldId id="1495"/>
            <p14:sldId id="1505"/>
            <p14:sldId id="1506"/>
            <p14:sldId id="1501"/>
            <p14:sldId id="1484"/>
            <p14:sldId id="1514"/>
            <p14:sldId id="1485"/>
            <p14:sldId id="1466"/>
            <p14:sldId id="1442"/>
            <p14:sldId id="1441"/>
          </p14:sldIdLst>
        </p14:section>
      </p14:sectionLst>
    </p:ext>
    <p:ext uri="{EFAFB233-063F-42B5-8137-9DF3F51BA10A}">
      <p15:sldGuideLst xmlns:p15="http://schemas.microsoft.com/office/powerpoint/2012/main">
        <p15:guide id="3" orient="horz" userDrawn="1">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C3C"/>
    <a:srgbClr val="FF5A5A"/>
    <a:srgbClr val="C0C0C0"/>
    <a:srgbClr val="FFFF99"/>
    <a:srgbClr val="DCE4FC"/>
    <a:srgbClr val="ECECEC"/>
    <a:srgbClr val="CCFFCC"/>
    <a:srgbClr val="D5DEFB"/>
    <a:srgbClr val="FFFFFF"/>
    <a:srgbClr val="D8E1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3" autoAdjust="0"/>
    <p:restoredTop sz="88294" autoAdjust="0"/>
  </p:normalViewPr>
  <p:slideViewPr>
    <p:cSldViewPr snapToObjects="1">
      <p:cViewPr varScale="1">
        <p:scale>
          <a:sx n="74" d="100"/>
          <a:sy n="74" d="100"/>
        </p:scale>
        <p:origin x="558" y="72"/>
      </p:cViewPr>
      <p:guideLst>
        <p:guide orient="horz"/>
        <p:guide pos="2880"/>
      </p:guideLst>
    </p:cSldViewPr>
  </p:slideViewPr>
  <p:outlineViewPr>
    <p:cViewPr>
      <p:scale>
        <a:sx n="33" d="100"/>
        <a:sy n="33" d="100"/>
      </p:scale>
      <p:origin x="252" y="364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8" d="100"/>
          <a:sy n="58" d="100"/>
        </p:scale>
        <p:origin x="224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Lbls>
            <c:dLbl>
              <c:idx val="0"/>
              <c:layout/>
              <c:tx>
                <c:rich>
                  <a:bodyPr/>
                  <a:lstStyle/>
                  <a:p>
                    <a:fld id="{CB02CB85-4CB2-4764-BFF3-12BD107E23F2}" type="PERCENTAGE">
                      <a:rPr lang="en-US" altLang="ja-JP" sz="4000">
                        <a:solidFill>
                          <a:schemeClr val="tx1"/>
                        </a:solidFill>
                      </a:rPr>
                      <a:pPr/>
                      <a:t>[パーセンテージ]</a:t>
                    </a:fld>
                    <a:endParaRPr lang="ja-JP" altLang="en-US"/>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dLbl>
              <c:idx val="1"/>
              <c:layout/>
              <c:tx>
                <c:rich>
                  <a:bodyPr/>
                  <a:lstStyle/>
                  <a:p>
                    <a:fld id="{69507BB8-BA1B-45F5-BC4C-2413DDC29FEF}" type="PERCENTAGE">
                      <a:rPr lang="en-US" altLang="ja-JP" sz="4000">
                        <a:solidFill>
                          <a:schemeClr val="tx1"/>
                        </a:solidFill>
                      </a:rPr>
                      <a:pPr/>
                      <a:t>[パーセンテージ]</a:t>
                    </a:fld>
                    <a:endParaRPr lang="ja-JP" altLang="en-US"/>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lt1"/>
                    </a:solidFill>
                    <a:latin typeface="游ゴシック" panose="020B0400000000000000" pitchFamily="50" charset="-128"/>
                    <a:ea typeface="游ゴシック" panose="020B0400000000000000"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Sheet1!$A$2:$A$5</c:f>
              <c:numCache>
                <c:formatCode>General</c:formatCode>
                <c:ptCount val="4"/>
              </c:numCache>
            </c:numRef>
          </c:cat>
          <c:val>
            <c:numRef>
              <c:f>Sheet1!$B$2:$B$5</c:f>
              <c:numCache>
                <c:formatCode>General</c:formatCode>
                <c:ptCount val="4"/>
                <c:pt idx="0">
                  <c:v>2.7</c:v>
                </c:pt>
                <c:pt idx="1">
                  <c:v>3.3</c:v>
                </c:pt>
                <c:pt idx="2">
                  <c:v>4</c:v>
                </c:pt>
                <c:pt idx="3">
                  <c:v>0</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第 1 四半期</c:v>
                </c:pt>
                <c:pt idx="1">
                  <c:v>第 2 四半期</c:v>
                </c:pt>
                <c:pt idx="2">
                  <c:v>第 3 四半期</c:v>
                </c:pt>
                <c:pt idx="3">
                  <c:v>第 4 四半期</c:v>
                </c:pt>
              </c:strCache>
            </c:strRef>
          </c:cat>
          <c:val>
            <c:numRef>
              <c:f>Sheet1!$B$2:$B$5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1"/>
            <a:ext cx="2950375" cy="495767"/>
          </a:xfrm>
          <a:prstGeom prst="rect">
            <a:avLst/>
          </a:prstGeom>
          <a:noFill/>
          <a:ln>
            <a:noFill/>
          </a:ln>
          <a:effectLst/>
          <a:extLst/>
        </p:spPr>
        <p:txBody>
          <a:bodyPr vert="horz" wrap="square" lIns="93286" tIns="46643" rIns="93286" bIns="46643" numCol="1" anchor="t" anchorCtr="0" compatLnSpc="1">
            <a:prstTxWarp prst="textNoShape">
              <a:avLst/>
            </a:prstTxWarp>
          </a:bodyPr>
          <a:lstStyle>
            <a:lvl1pPr defTabSz="933565" eaLnBrk="0" hangingPunct="0">
              <a:defRPr kumimoji="0" sz="1200">
                <a:ea typeface="ＭＳ Ｐゴシック" pitchFamily="50" charset="-128"/>
              </a:defRPr>
            </a:lvl1pPr>
          </a:lstStyle>
          <a:p>
            <a:pPr>
              <a:defRPr/>
            </a:pPr>
            <a:endParaRPr lang="en-US" altLang="ja-JP"/>
          </a:p>
        </p:txBody>
      </p:sp>
      <p:sp>
        <p:nvSpPr>
          <p:cNvPr id="33795" name="Rectangle 3"/>
          <p:cNvSpPr>
            <a:spLocks noGrp="1" noChangeArrowheads="1"/>
          </p:cNvSpPr>
          <p:nvPr>
            <p:ph type="dt" sz="quarter" idx="1"/>
          </p:nvPr>
        </p:nvSpPr>
        <p:spPr bwMode="auto">
          <a:xfrm>
            <a:off x="3856825" y="1"/>
            <a:ext cx="2950375" cy="495767"/>
          </a:xfrm>
          <a:prstGeom prst="rect">
            <a:avLst/>
          </a:prstGeom>
          <a:noFill/>
          <a:ln>
            <a:noFill/>
          </a:ln>
          <a:effectLst/>
          <a:extLst/>
        </p:spPr>
        <p:txBody>
          <a:bodyPr vert="horz" wrap="square" lIns="93286" tIns="46643" rIns="93286" bIns="46643" numCol="1" anchor="t" anchorCtr="0" compatLnSpc="1">
            <a:prstTxWarp prst="textNoShape">
              <a:avLst/>
            </a:prstTxWarp>
          </a:bodyPr>
          <a:lstStyle>
            <a:lvl1pPr algn="r" defTabSz="933565" eaLnBrk="0" hangingPunct="0">
              <a:defRPr kumimoji="0" sz="1200">
                <a:ea typeface="ＭＳ Ｐゴシック" pitchFamily="50" charset="-128"/>
              </a:defRPr>
            </a:lvl1pPr>
          </a:lstStyle>
          <a:p>
            <a:pPr>
              <a:defRPr/>
            </a:pPr>
            <a:endParaRPr lang="en-US" altLang="ja-JP"/>
          </a:p>
        </p:txBody>
      </p:sp>
      <p:sp>
        <p:nvSpPr>
          <p:cNvPr id="33796" name="Rectangle 4"/>
          <p:cNvSpPr>
            <a:spLocks noGrp="1" noChangeArrowheads="1"/>
          </p:cNvSpPr>
          <p:nvPr>
            <p:ph type="ftr" sz="quarter" idx="2"/>
          </p:nvPr>
        </p:nvSpPr>
        <p:spPr bwMode="auto">
          <a:xfrm>
            <a:off x="1" y="9443571"/>
            <a:ext cx="2950375" cy="495767"/>
          </a:xfrm>
          <a:prstGeom prst="rect">
            <a:avLst/>
          </a:prstGeom>
          <a:noFill/>
          <a:ln>
            <a:noFill/>
          </a:ln>
          <a:effectLst/>
          <a:extLst/>
        </p:spPr>
        <p:txBody>
          <a:bodyPr vert="horz" wrap="square" lIns="93286" tIns="46643" rIns="93286" bIns="46643" numCol="1" anchor="b" anchorCtr="0" compatLnSpc="1">
            <a:prstTxWarp prst="textNoShape">
              <a:avLst/>
            </a:prstTxWarp>
          </a:bodyPr>
          <a:lstStyle>
            <a:lvl1pPr defTabSz="933565" eaLnBrk="0" hangingPunct="0">
              <a:defRPr kumimoji="0" sz="1200">
                <a:ea typeface="ＭＳ Ｐゴシック" pitchFamily="50" charset="-128"/>
              </a:defRPr>
            </a:lvl1pPr>
          </a:lstStyle>
          <a:p>
            <a:pPr>
              <a:defRPr/>
            </a:pPr>
            <a:endParaRPr lang="en-US" altLang="ja-JP"/>
          </a:p>
        </p:txBody>
      </p:sp>
      <p:sp>
        <p:nvSpPr>
          <p:cNvPr id="33797" name="Rectangle 5"/>
          <p:cNvSpPr>
            <a:spLocks noGrp="1" noChangeArrowheads="1"/>
          </p:cNvSpPr>
          <p:nvPr>
            <p:ph type="sldNum" sz="quarter" idx="3"/>
          </p:nvPr>
        </p:nvSpPr>
        <p:spPr bwMode="auto">
          <a:xfrm>
            <a:off x="3856825" y="9443571"/>
            <a:ext cx="2950375" cy="495767"/>
          </a:xfrm>
          <a:prstGeom prst="rect">
            <a:avLst/>
          </a:prstGeom>
          <a:noFill/>
          <a:ln>
            <a:noFill/>
          </a:ln>
          <a:effectLst/>
          <a:extLst/>
        </p:spPr>
        <p:txBody>
          <a:bodyPr vert="horz" wrap="square" lIns="93286" tIns="46643" rIns="93286" bIns="46643" numCol="1" anchor="b" anchorCtr="0" compatLnSpc="1">
            <a:prstTxWarp prst="textNoShape">
              <a:avLst/>
            </a:prstTxWarp>
          </a:bodyPr>
          <a:lstStyle>
            <a:lvl1pPr algn="r" defTabSz="933565" eaLnBrk="0" hangingPunct="0">
              <a:defRPr kumimoji="0" sz="1200">
                <a:ea typeface="ＭＳ Ｐゴシック" pitchFamily="50" charset="-128"/>
              </a:defRPr>
            </a:lvl1pPr>
          </a:lstStyle>
          <a:p>
            <a:pPr>
              <a:defRPr/>
            </a:pPr>
            <a:fld id="{612E331C-76DA-42B7-98E2-16F7F727EB29}" type="slidenum">
              <a:rPr lang="ja-JP" altLang="en-US"/>
              <a:pPr>
                <a:defRPr/>
              </a:pPr>
              <a:t>‹#›</a:t>
            </a:fld>
            <a:endParaRPr lang="en-US" altLang="ja-JP"/>
          </a:p>
        </p:txBody>
      </p:sp>
    </p:spTree>
    <p:extLst>
      <p:ext uri="{BB962C8B-B14F-4D97-AF65-F5344CB8AC3E}">
        <p14:creationId xmlns:p14="http://schemas.microsoft.com/office/powerpoint/2010/main" val="822656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1"/>
            <a:ext cx="2950375" cy="495767"/>
          </a:xfrm>
          <a:prstGeom prst="rect">
            <a:avLst/>
          </a:prstGeom>
          <a:noFill/>
          <a:ln>
            <a:noFill/>
          </a:ln>
          <a:effectLst/>
          <a:extLst/>
        </p:spPr>
        <p:txBody>
          <a:bodyPr vert="horz" wrap="square" lIns="93286" tIns="46643" rIns="93286" bIns="46643" numCol="1" anchor="t" anchorCtr="0" compatLnSpc="1">
            <a:prstTxWarp prst="textNoShape">
              <a:avLst/>
            </a:prstTxWarp>
          </a:bodyPr>
          <a:lstStyle>
            <a:lvl1pPr defTabSz="933565" eaLnBrk="0" hangingPunct="0">
              <a:defRPr kumimoji="0" sz="1200">
                <a:ea typeface="ＭＳ Ｐゴシック" pitchFamily="50" charset="-128"/>
              </a:defRPr>
            </a:lvl1pPr>
          </a:lstStyle>
          <a:p>
            <a:pPr>
              <a:defRPr/>
            </a:pPr>
            <a:endParaRPr lang="en-US" altLang="ja-JP"/>
          </a:p>
        </p:txBody>
      </p:sp>
      <p:sp>
        <p:nvSpPr>
          <p:cNvPr id="21507" name="Rectangle 3"/>
          <p:cNvSpPr>
            <a:spLocks noGrp="1" noChangeArrowheads="1"/>
          </p:cNvSpPr>
          <p:nvPr>
            <p:ph type="dt" idx="1"/>
          </p:nvPr>
        </p:nvSpPr>
        <p:spPr bwMode="auto">
          <a:xfrm>
            <a:off x="3856825" y="1"/>
            <a:ext cx="2950375" cy="495767"/>
          </a:xfrm>
          <a:prstGeom prst="rect">
            <a:avLst/>
          </a:prstGeom>
          <a:noFill/>
          <a:ln>
            <a:noFill/>
          </a:ln>
          <a:effectLst/>
          <a:extLst/>
        </p:spPr>
        <p:txBody>
          <a:bodyPr vert="horz" wrap="square" lIns="93286" tIns="46643" rIns="93286" bIns="46643" numCol="1" anchor="t" anchorCtr="0" compatLnSpc="1">
            <a:prstTxWarp prst="textNoShape">
              <a:avLst/>
            </a:prstTxWarp>
          </a:bodyPr>
          <a:lstStyle>
            <a:lvl1pPr algn="r" defTabSz="933565" eaLnBrk="0" hangingPunct="0">
              <a:defRPr kumimoji="0" sz="1200">
                <a:ea typeface="ＭＳ Ｐゴシック" pitchFamily="50" charset="-128"/>
              </a:defRPr>
            </a:lvl1pPr>
          </a:lstStyle>
          <a:p>
            <a:pPr>
              <a:defRPr/>
            </a:pPr>
            <a:endParaRPr lang="en-US" altLang="ja-JP"/>
          </a:p>
        </p:txBody>
      </p:sp>
      <p:sp>
        <p:nvSpPr>
          <p:cNvPr id="26628" name="Rectangle 4"/>
          <p:cNvSpPr>
            <a:spLocks noGrp="1" noRot="1" noChangeAspect="1" noChangeArrowheads="1" noTextEdit="1"/>
          </p:cNvSpPr>
          <p:nvPr>
            <p:ph type="sldImg" idx="2"/>
          </p:nvPr>
        </p:nvSpPr>
        <p:spPr bwMode="auto">
          <a:xfrm>
            <a:off x="927100" y="744538"/>
            <a:ext cx="4970463" cy="372745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06451" y="4720985"/>
            <a:ext cx="4994299" cy="4473102"/>
          </a:xfrm>
          <a:prstGeom prst="rect">
            <a:avLst/>
          </a:prstGeom>
          <a:noFill/>
          <a:ln>
            <a:noFill/>
          </a:ln>
          <a:effectLst/>
          <a:extLst/>
        </p:spPr>
        <p:txBody>
          <a:bodyPr vert="horz" wrap="square" lIns="93286" tIns="46643" rIns="93286" bIns="46643"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21510" name="Rectangle 6"/>
          <p:cNvSpPr>
            <a:spLocks noGrp="1" noChangeArrowheads="1"/>
          </p:cNvSpPr>
          <p:nvPr>
            <p:ph type="ftr" sz="quarter" idx="4"/>
          </p:nvPr>
        </p:nvSpPr>
        <p:spPr bwMode="auto">
          <a:xfrm>
            <a:off x="1" y="9443571"/>
            <a:ext cx="2950375" cy="495767"/>
          </a:xfrm>
          <a:prstGeom prst="rect">
            <a:avLst/>
          </a:prstGeom>
          <a:noFill/>
          <a:ln>
            <a:noFill/>
          </a:ln>
          <a:effectLst/>
          <a:extLst/>
        </p:spPr>
        <p:txBody>
          <a:bodyPr vert="horz" wrap="square" lIns="93286" tIns="46643" rIns="93286" bIns="46643" numCol="1" anchor="b" anchorCtr="0" compatLnSpc="1">
            <a:prstTxWarp prst="textNoShape">
              <a:avLst/>
            </a:prstTxWarp>
          </a:bodyPr>
          <a:lstStyle>
            <a:lvl1pPr defTabSz="933565" eaLnBrk="0" hangingPunct="0">
              <a:defRPr kumimoji="0" sz="1200">
                <a:ea typeface="ＭＳ Ｐゴシック" pitchFamily="50" charset="-128"/>
              </a:defRPr>
            </a:lvl1pPr>
          </a:lstStyle>
          <a:p>
            <a:pPr>
              <a:defRPr/>
            </a:pPr>
            <a:endParaRPr lang="en-US" altLang="ja-JP"/>
          </a:p>
        </p:txBody>
      </p:sp>
      <p:sp>
        <p:nvSpPr>
          <p:cNvPr id="21511" name="Rectangle 7"/>
          <p:cNvSpPr>
            <a:spLocks noGrp="1" noChangeArrowheads="1"/>
          </p:cNvSpPr>
          <p:nvPr>
            <p:ph type="sldNum" sz="quarter" idx="5"/>
          </p:nvPr>
        </p:nvSpPr>
        <p:spPr bwMode="auto">
          <a:xfrm>
            <a:off x="3856825" y="9443571"/>
            <a:ext cx="2950375" cy="495767"/>
          </a:xfrm>
          <a:prstGeom prst="rect">
            <a:avLst/>
          </a:prstGeom>
          <a:noFill/>
          <a:ln>
            <a:noFill/>
          </a:ln>
          <a:effectLst/>
          <a:extLst/>
        </p:spPr>
        <p:txBody>
          <a:bodyPr vert="horz" wrap="square" lIns="93286" tIns="46643" rIns="93286" bIns="46643" numCol="1" anchor="b" anchorCtr="0" compatLnSpc="1">
            <a:prstTxWarp prst="textNoShape">
              <a:avLst/>
            </a:prstTxWarp>
          </a:bodyPr>
          <a:lstStyle>
            <a:lvl1pPr algn="r" defTabSz="933565" eaLnBrk="0" hangingPunct="0">
              <a:defRPr kumimoji="0" sz="1200">
                <a:ea typeface="ＭＳ Ｐゴシック" pitchFamily="50" charset="-128"/>
              </a:defRPr>
            </a:lvl1pPr>
          </a:lstStyle>
          <a:p>
            <a:pPr>
              <a:defRPr/>
            </a:pPr>
            <a:fld id="{D5440CF1-8717-4DB3-A5B9-0FEEDED42DB0}" type="slidenum">
              <a:rPr lang="ja-JP" altLang="en-US"/>
              <a:pPr>
                <a:defRPr/>
              </a:pPr>
              <a:t>‹#›</a:t>
            </a:fld>
            <a:endParaRPr lang="en-US" altLang="ja-JP"/>
          </a:p>
        </p:txBody>
      </p:sp>
    </p:spTree>
    <p:extLst>
      <p:ext uri="{BB962C8B-B14F-4D97-AF65-F5344CB8AC3E}">
        <p14:creationId xmlns:p14="http://schemas.microsoft.com/office/powerpoint/2010/main" val="298028216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50"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5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5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5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927100" y="744538"/>
            <a:ext cx="4970463" cy="3727450"/>
          </a:xfrm>
          <a:ln/>
        </p:spPr>
      </p:sp>
      <p:sp>
        <p:nvSpPr>
          <p:cNvPr id="10243" name="ノート プレースホルダー 2"/>
          <p:cNvSpPr>
            <a:spLocks noGrp="1"/>
          </p:cNvSpPr>
          <p:nvPr>
            <p:ph type="body" idx="1"/>
          </p:nvPr>
        </p:nvSpPr>
        <p:spPr>
          <a:noFill/>
        </p:spPr>
        <p:txBody>
          <a:bodyPr/>
          <a:lstStyle/>
          <a:p>
            <a:pPr eaLnBrk="1" hangingPunct="1"/>
            <a:endParaRPr kumimoji="1" lang="ja-JP" altLang="en-US">
              <a:latin typeface="Arial" panose="020B0604020202020204" pitchFamily="34" charset="0"/>
            </a:endParaRPr>
          </a:p>
        </p:txBody>
      </p:sp>
      <p:sp>
        <p:nvSpPr>
          <p:cNvPr id="10244" name="スライド番号プレースホルダー 3"/>
          <p:cNvSpPr>
            <a:spLocks noGrp="1"/>
          </p:cNvSpPr>
          <p:nvPr>
            <p:ph type="sldNum" sz="quarter" idx="5"/>
          </p:nvPr>
        </p:nvSpPr>
        <p:spPr>
          <a:noFill/>
        </p:spPr>
        <p:txBody>
          <a:bodyPr/>
          <a:lstStyle>
            <a:lvl1pPr defTabSz="933565">
              <a:defRPr sz="1000">
                <a:solidFill>
                  <a:schemeClr val="tx1"/>
                </a:solidFill>
                <a:latin typeface="Arial" panose="020B0604020202020204" pitchFamily="34" charset="0"/>
                <a:ea typeface="ＭＳ Ｐゴシック" panose="020B0600070205080204" pitchFamily="50" charset="-128"/>
              </a:defRPr>
            </a:lvl1pPr>
            <a:lvl2pPr marL="749414" indent="-288236" defTabSz="933565">
              <a:defRPr sz="1000">
                <a:solidFill>
                  <a:schemeClr val="tx1"/>
                </a:solidFill>
                <a:latin typeface="Arial" panose="020B0604020202020204" pitchFamily="34" charset="0"/>
                <a:ea typeface="ＭＳ Ｐゴシック" panose="020B0600070205080204" pitchFamily="50" charset="-128"/>
              </a:defRPr>
            </a:lvl2pPr>
            <a:lvl3pPr marL="1152944" indent="-230589" defTabSz="933565">
              <a:defRPr sz="1000">
                <a:solidFill>
                  <a:schemeClr val="tx1"/>
                </a:solidFill>
                <a:latin typeface="Arial" panose="020B0604020202020204" pitchFamily="34" charset="0"/>
                <a:ea typeface="ＭＳ Ｐゴシック" panose="020B0600070205080204" pitchFamily="50" charset="-128"/>
              </a:defRPr>
            </a:lvl3pPr>
            <a:lvl4pPr marL="1614122" indent="-230589" defTabSz="933565">
              <a:defRPr sz="1000">
                <a:solidFill>
                  <a:schemeClr val="tx1"/>
                </a:solidFill>
                <a:latin typeface="Arial" panose="020B0604020202020204" pitchFamily="34" charset="0"/>
                <a:ea typeface="ＭＳ Ｐゴシック" panose="020B0600070205080204" pitchFamily="50" charset="-128"/>
              </a:defRPr>
            </a:lvl4pPr>
            <a:lvl5pPr marL="2075299" indent="-230589" defTabSz="933565">
              <a:defRPr sz="1000">
                <a:solidFill>
                  <a:schemeClr val="tx1"/>
                </a:solidFill>
                <a:latin typeface="Arial" panose="020B0604020202020204" pitchFamily="34" charset="0"/>
                <a:ea typeface="ＭＳ Ｐゴシック" panose="020B0600070205080204" pitchFamily="50" charset="-128"/>
              </a:defRPr>
            </a:lvl5pPr>
            <a:lvl6pPr marL="2536477" indent="-230589" defTabSz="933565"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50" charset="-128"/>
              </a:defRPr>
            </a:lvl6pPr>
            <a:lvl7pPr marL="2997655" indent="-230589" defTabSz="933565"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50" charset="-128"/>
              </a:defRPr>
            </a:lvl7pPr>
            <a:lvl8pPr marL="3458832" indent="-230589" defTabSz="933565"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50" charset="-128"/>
              </a:defRPr>
            </a:lvl8pPr>
            <a:lvl9pPr marL="3920010" indent="-230589" defTabSz="933565"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50" charset="-128"/>
              </a:defRPr>
            </a:lvl9pPr>
          </a:lstStyle>
          <a:p>
            <a:fld id="{E432221F-DB9A-4817-A9F2-9956F65B6956}" type="slidenum">
              <a:rPr lang="ja-JP" altLang="en-US" sz="1200"/>
              <a:pPr/>
              <a:t>17</a:t>
            </a:fld>
            <a:endParaRPr lang="en-US" altLang="ja-JP" sz="1200"/>
          </a:p>
        </p:txBody>
      </p:sp>
    </p:spTree>
    <p:extLst>
      <p:ext uri="{BB962C8B-B14F-4D97-AF65-F5344CB8AC3E}">
        <p14:creationId xmlns:p14="http://schemas.microsoft.com/office/powerpoint/2010/main" val="379513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5"/>
          <p:cNvSpPr>
            <a:spLocks noChangeShapeType="1"/>
          </p:cNvSpPr>
          <p:nvPr/>
        </p:nvSpPr>
        <p:spPr bwMode="gray">
          <a:xfrm>
            <a:off x="0" y="3081338"/>
            <a:ext cx="9144000" cy="0"/>
          </a:xfrm>
          <a:prstGeom prst="line">
            <a:avLst/>
          </a:prstGeom>
          <a:noFill/>
          <a:ln w="12700">
            <a:solidFill>
              <a:srgbClr val="000099"/>
            </a:solidFill>
            <a:round/>
            <a:headEnd/>
            <a:tailEnd/>
          </a:ln>
          <a:effectLst/>
          <a:extLst/>
        </p:spPr>
        <p:txBody>
          <a:bodyPr wrap="none" anchor="ctr"/>
          <a:lstStyle/>
          <a:p>
            <a:pPr>
              <a:defRPr/>
            </a:pPr>
            <a:endParaRPr lang="ja-JP" altLang="en-US"/>
          </a:p>
        </p:txBody>
      </p:sp>
      <p:sp>
        <p:nvSpPr>
          <p:cNvPr id="5" name="Rectangle 7"/>
          <p:cNvSpPr>
            <a:spLocks noChangeArrowheads="1"/>
          </p:cNvSpPr>
          <p:nvPr/>
        </p:nvSpPr>
        <p:spPr bwMode="auto">
          <a:xfrm flipV="1">
            <a:off x="1752600" y="3081338"/>
            <a:ext cx="5638800" cy="53975"/>
          </a:xfrm>
          <a:prstGeom prst="rect">
            <a:avLst/>
          </a:prstGeom>
          <a:solidFill>
            <a:srgbClr val="0D2B88"/>
          </a:solidFill>
          <a:ln>
            <a:noFill/>
          </a:ln>
          <a:effectLst/>
          <a:extLst/>
        </p:spPr>
        <p:txBody>
          <a:bodyPr wrap="none" anchor="ctr"/>
          <a:lstStyle/>
          <a:p>
            <a:pPr eaLnBrk="0" hangingPunct="0">
              <a:defRPr/>
            </a:pPr>
            <a:endParaRPr kumimoji="0" lang="ja-JP" altLang="en-US"/>
          </a:p>
        </p:txBody>
      </p:sp>
      <p:sp>
        <p:nvSpPr>
          <p:cNvPr id="139266" name="Rectangle 2"/>
          <p:cNvSpPr>
            <a:spLocks noGrp="1" noChangeArrowheads="1"/>
          </p:cNvSpPr>
          <p:nvPr>
            <p:ph type="ctrTitle"/>
          </p:nvPr>
        </p:nvSpPr>
        <p:spPr bwMode="auto">
          <a:xfrm>
            <a:off x="1752600" y="1557338"/>
            <a:ext cx="5638800" cy="1447800"/>
          </a:xfrm>
        </p:spPr>
        <p:txBody>
          <a:bodyPr wrap="square"/>
          <a:lstStyle>
            <a:lvl1pPr algn="ctr">
              <a:lnSpc>
                <a:spcPct val="83000"/>
              </a:lnSpc>
              <a:defRPr sz="2400">
                <a:solidFill>
                  <a:schemeClr val="tx1"/>
                </a:solidFill>
              </a:defRPr>
            </a:lvl1pPr>
          </a:lstStyle>
          <a:p>
            <a:pPr lvl="0"/>
            <a:r>
              <a:rPr lang="ja-JP" altLang="en-US" noProof="0"/>
              <a:t>タイトルを入力して下さい。</a:t>
            </a:r>
            <a:endParaRPr lang="ja-JP" altLang="ja-JP" noProof="0"/>
          </a:p>
        </p:txBody>
      </p:sp>
      <p:sp>
        <p:nvSpPr>
          <p:cNvPr id="139267" name="Rectangle 3"/>
          <p:cNvSpPr>
            <a:spLocks noGrp="1" noChangeArrowheads="1"/>
          </p:cNvSpPr>
          <p:nvPr>
            <p:ph type="subTitle" idx="1"/>
          </p:nvPr>
        </p:nvSpPr>
        <p:spPr bwMode="auto">
          <a:xfrm>
            <a:off x="2286000" y="3462338"/>
            <a:ext cx="4572000" cy="609600"/>
          </a:xfrm>
          <a:extLst/>
        </p:spPr>
        <p:txBody>
          <a:bodyPr lIns="0"/>
          <a:lstStyle>
            <a:lvl1pPr marL="0" indent="0" algn="ctr">
              <a:lnSpc>
                <a:spcPct val="83000"/>
              </a:lnSpc>
              <a:defRPr sz="1600" b="1"/>
            </a:lvl1pPr>
          </a:lstStyle>
          <a:p>
            <a:pPr lvl="0"/>
            <a:r>
              <a:rPr lang="ja-JP" altLang="en-US" noProof="0"/>
              <a:t>サブタイトルを入力して下さい。</a:t>
            </a:r>
            <a:endParaRPr lang="ja-JP" altLang="ja-JP"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84988" y="152400"/>
            <a:ext cx="2259012" cy="547687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03188" y="152400"/>
            <a:ext cx="6629400" cy="54768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4"/>
          <p:cNvSpPr>
            <a:spLocks noChangeShapeType="1"/>
          </p:cNvSpPr>
          <p:nvPr/>
        </p:nvSpPr>
        <p:spPr bwMode="gray">
          <a:xfrm>
            <a:off x="0" y="3048000"/>
            <a:ext cx="9144000" cy="0"/>
          </a:xfrm>
          <a:prstGeom prst="line">
            <a:avLst/>
          </a:prstGeom>
          <a:noFill/>
          <a:ln w="12700">
            <a:solidFill>
              <a:srgbClr val="000099"/>
            </a:solidFill>
            <a:round/>
            <a:headEnd/>
            <a:tailEnd/>
          </a:ln>
          <a:effectLst/>
          <a:extLst/>
        </p:spPr>
        <p:txBody>
          <a:bodyPr wrap="none" anchor="ctr"/>
          <a:lstStyle/>
          <a:p>
            <a:pPr>
              <a:defRPr/>
            </a:pPr>
            <a:endParaRPr lang="ja-JP" altLang="en-US"/>
          </a:p>
        </p:txBody>
      </p:sp>
      <p:sp>
        <p:nvSpPr>
          <p:cNvPr id="5" name="Rectangle 5"/>
          <p:cNvSpPr>
            <a:spLocks noChangeArrowheads="1"/>
          </p:cNvSpPr>
          <p:nvPr/>
        </p:nvSpPr>
        <p:spPr bwMode="auto">
          <a:xfrm flipV="1">
            <a:off x="1752600" y="3048000"/>
            <a:ext cx="5638800" cy="53975"/>
          </a:xfrm>
          <a:prstGeom prst="rect">
            <a:avLst/>
          </a:prstGeom>
          <a:solidFill>
            <a:srgbClr val="0D2B88"/>
          </a:solidFill>
          <a:ln>
            <a:noFill/>
          </a:ln>
          <a:effectLst/>
          <a:extLst/>
        </p:spPr>
        <p:txBody>
          <a:bodyPr wrap="none" anchor="ctr"/>
          <a:lstStyle/>
          <a:p>
            <a:pPr eaLnBrk="0" hangingPunct="0">
              <a:defRPr/>
            </a:pPr>
            <a:endParaRPr kumimoji="0" lang="ja-JP" altLang="en-US"/>
          </a:p>
        </p:txBody>
      </p:sp>
      <p:pic>
        <p:nvPicPr>
          <p:cNvPr id="6" name="Picture 6" descr="ABeam_CG_L"/>
          <p:cNvPicPr>
            <a:picLocks noChangeAspect="1" noChangeArrowheads="1"/>
          </p:cNvPicPr>
          <p:nvPr userDrawn="1"/>
        </p:nvPicPr>
        <p:blipFill>
          <a:blip r:embed="rId2"/>
          <a:srcRect/>
          <a:stretch>
            <a:fillRect/>
          </a:stretch>
        </p:blipFill>
        <p:spPr bwMode="auto">
          <a:xfrm>
            <a:off x="0" y="5591175"/>
            <a:ext cx="9124950" cy="1192213"/>
          </a:xfrm>
          <a:prstGeom prst="rect">
            <a:avLst/>
          </a:prstGeom>
          <a:noFill/>
          <a:ln w="9525">
            <a:noFill/>
            <a:miter lim="800000"/>
            <a:headEnd/>
            <a:tailEnd/>
          </a:ln>
        </p:spPr>
      </p:pic>
      <p:sp>
        <p:nvSpPr>
          <p:cNvPr id="2116610" name="Rectangle 2"/>
          <p:cNvSpPr>
            <a:spLocks noGrp="1" noChangeArrowheads="1"/>
          </p:cNvSpPr>
          <p:nvPr>
            <p:ph type="ctrTitle"/>
          </p:nvPr>
        </p:nvSpPr>
        <p:spPr bwMode="auto">
          <a:xfrm>
            <a:off x="1752600" y="1524000"/>
            <a:ext cx="5638800" cy="1447800"/>
          </a:xfrm>
        </p:spPr>
        <p:txBody>
          <a:bodyPr wrap="square"/>
          <a:lstStyle>
            <a:lvl1pPr algn="ctr">
              <a:lnSpc>
                <a:spcPct val="83000"/>
              </a:lnSpc>
              <a:defRPr sz="2400">
                <a:solidFill>
                  <a:schemeClr val="tx1"/>
                </a:solidFill>
              </a:defRPr>
            </a:lvl1pPr>
          </a:lstStyle>
          <a:p>
            <a:pPr lvl="0"/>
            <a:r>
              <a:rPr lang="ja-JP" altLang="en-US" noProof="0"/>
              <a:t>タイトルを入力して下さい。</a:t>
            </a:r>
            <a:endParaRPr lang="ja-JP" altLang="ja-JP" noProof="0"/>
          </a:p>
        </p:txBody>
      </p:sp>
      <p:sp>
        <p:nvSpPr>
          <p:cNvPr id="2116611" name="Rectangle 3"/>
          <p:cNvSpPr>
            <a:spLocks noGrp="1" noChangeArrowheads="1"/>
          </p:cNvSpPr>
          <p:nvPr>
            <p:ph type="subTitle" idx="1"/>
          </p:nvPr>
        </p:nvSpPr>
        <p:spPr bwMode="auto">
          <a:xfrm>
            <a:off x="2286000" y="3429000"/>
            <a:ext cx="4572000" cy="609600"/>
          </a:xfrm>
          <a:extLst/>
        </p:spPr>
        <p:txBody>
          <a:bodyPr lIns="0"/>
          <a:lstStyle>
            <a:lvl1pPr marL="0" indent="0" algn="ctr">
              <a:lnSpc>
                <a:spcPct val="83000"/>
              </a:lnSpc>
              <a:defRPr sz="1400" b="1"/>
            </a:lvl1pPr>
          </a:lstStyle>
          <a:p>
            <a:pPr lvl="0"/>
            <a:r>
              <a:rPr lang="ja-JP" altLang="en-US" noProof="0"/>
              <a:t>サブタイトルを入力して下さい。</a:t>
            </a:r>
            <a:endParaRPr lang="ja-JP" altLang="ja-JP"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7"/>
          <p:cNvSpPr>
            <a:spLocks noGrp="1" noChangeArrowheads="1"/>
          </p:cNvSpPr>
          <p:nvPr>
            <p:ph type="sldNum" sz="quarter" idx="10"/>
          </p:nvPr>
        </p:nvSpPr>
        <p:spPr>
          <a:ln/>
        </p:spPr>
        <p:txBody>
          <a:bodyPr/>
          <a:lstStyle>
            <a:lvl1pPr>
              <a:defRPr/>
            </a:lvl1pPr>
          </a:lstStyle>
          <a:p>
            <a:pPr>
              <a:defRPr/>
            </a:pPr>
            <a:fld id="{6BBF6532-D7C3-4A72-B23F-E27F6A4A3B7E}" type="slidenum">
              <a:rPr lang="ja-JP" altLang="en-US"/>
              <a:pPr>
                <a:defRPr/>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7"/>
          <p:cNvSpPr>
            <a:spLocks noGrp="1" noChangeArrowheads="1"/>
          </p:cNvSpPr>
          <p:nvPr>
            <p:ph type="sldNum" sz="quarter" idx="10"/>
          </p:nvPr>
        </p:nvSpPr>
        <p:spPr>
          <a:ln/>
        </p:spPr>
        <p:txBody>
          <a:bodyPr/>
          <a:lstStyle>
            <a:lvl1pPr>
              <a:defRPr/>
            </a:lvl1pPr>
          </a:lstStyle>
          <a:p>
            <a:pPr>
              <a:defRPr/>
            </a:pPr>
            <a:fld id="{4E8FB347-E6A0-46F8-89E0-97AF113AD1A5}" type="slidenum">
              <a:rPr lang="ja-JP" altLang="en-US"/>
              <a:pPr>
                <a:defRPr/>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79388" y="1079500"/>
            <a:ext cx="4297362"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079500"/>
            <a:ext cx="4297363"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7"/>
          <p:cNvSpPr>
            <a:spLocks noGrp="1" noChangeArrowheads="1"/>
          </p:cNvSpPr>
          <p:nvPr>
            <p:ph type="sldNum" sz="quarter" idx="10"/>
          </p:nvPr>
        </p:nvSpPr>
        <p:spPr>
          <a:ln/>
        </p:spPr>
        <p:txBody>
          <a:bodyPr/>
          <a:lstStyle>
            <a:lvl1pPr>
              <a:defRPr/>
            </a:lvl1pPr>
          </a:lstStyle>
          <a:p>
            <a:pPr>
              <a:defRPr/>
            </a:pPr>
            <a:fld id="{530E9F70-C4ED-4AAC-9EFA-ADBF99BA6A71}" type="slidenum">
              <a:rPr lang="ja-JP" altLang="en-US"/>
              <a:pPr>
                <a:defRPr/>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0"/>
          </p:nvPr>
        </p:nvSpPr>
        <p:spPr>
          <a:ln/>
        </p:spPr>
        <p:txBody>
          <a:bodyPr/>
          <a:lstStyle>
            <a:lvl1pPr>
              <a:defRPr/>
            </a:lvl1pPr>
          </a:lstStyle>
          <a:p>
            <a:pPr>
              <a:defRPr/>
            </a:pPr>
            <a:fld id="{7C883109-83A3-430A-AF0D-0F3C5A09E971}" type="slidenum">
              <a:rPr lang="ja-JP" altLang="en-US"/>
              <a:pPr>
                <a:defRPr/>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7"/>
          <p:cNvSpPr>
            <a:spLocks noGrp="1" noChangeArrowheads="1"/>
          </p:cNvSpPr>
          <p:nvPr>
            <p:ph type="sldNum" sz="quarter" idx="10"/>
          </p:nvPr>
        </p:nvSpPr>
        <p:spPr>
          <a:ln/>
        </p:spPr>
        <p:txBody>
          <a:bodyPr/>
          <a:lstStyle>
            <a:lvl1pPr>
              <a:defRPr/>
            </a:lvl1pPr>
          </a:lstStyle>
          <a:p>
            <a:pPr>
              <a:defRPr/>
            </a:pPr>
            <a:fld id="{B3534363-4222-4D04-85AD-7D4F38C23161}" type="slidenum">
              <a:rPr lang="ja-JP" altLang="en-US"/>
              <a:pPr>
                <a:defRPr/>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ACD06BB8-BCAC-4203-8E8C-A1573D263A95}" type="slidenum">
              <a:rPr lang="ja-JP" altLang="en-US"/>
              <a:pPr>
                <a:defRPr/>
              </a:pPr>
              <a: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7"/>
          <p:cNvSpPr>
            <a:spLocks noGrp="1" noChangeArrowheads="1"/>
          </p:cNvSpPr>
          <p:nvPr>
            <p:ph type="sldNum" sz="quarter" idx="10"/>
          </p:nvPr>
        </p:nvSpPr>
        <p:spPr>
          <a:ln/>
        </p:spPr>
        <p:txBody>
          <a:bodyPr/>
          <a:lstStyle>
            <a:lvl1pPr>
              <a:defRPr/>
            </a:lvl1pPr>
          </a:lstStyle>
          <a:p>
            <a:pPr>
              <a:defRPr/>
            </a:pPr>
            <a:fld id="{82D10B24-F283-4ADA-83E4-6FE95561CD1E}" type="slidenum">
              <a:rPr lang="ja-JP" altLang="en-US"/>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7"/>
          <p:cNvSpPr>
            <a:spLocks noGrp="1" noChangeArrowheads="1"/>
          </p:cNvSpPr>
          <p:nvPr>
            <p:ph type="sldNum" sz="quarter" idx="10"/>
          </p:nvPr>
        </p:nvSpPr>
        <p:spPr>
          <a:ln/>
        </p:spPr>
        <p:txBody>
          <a:bodyPr/>
          <a:lstStyle>
            <a:lvl1pPr>
              <a:defRPr/>
            </a:lvl1pPr>
          </a:lstStyle>
          <a:p>
            <a:pPr>
              <a:defRPr/>
            </a:pPr>
            <a:fld id="{E3D01689-8D29-4D19-A533-7E9B13E7DB8F}" type="slidenum">
              <a:rPr lang="ja-JP" altLang="en-US"/>
              <a:pPr>
                <a:defRPr/>
              </a:pPr>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7"/>
          <p:cNvSpPr>
            <a:spLocks noGrp="1" noChangeArrowheads="1"/>
          </p:cNvSpPr>
          <p:nvPr>
            <p:ph type="sldNum" sz="quarter" idx="10"/>
          </p:nvPr>
        </p:nvSpPr>
        <p:spPr>
          <a:ln/>
        </p:spPr>
        <p:txBody>
          <a:bodyPr/>
          <a:lstStyle>
            <a:lvl1pPr>
              <a:defRPr/>
            </a:lvl1pPr>
          </a:lstStyle>
          <a:p>
            <a:pPr>
              <a:defRPr/>
            </a:pPr>
            <a:fld id="{39ACABB6-DAD9-4F20-9CA4-BF46F10D86C7}" type="slidenum">
              <a:rPr lang="ja-JP" altLang="en-US"/>
              <a:pPr>
                <a:defRPr/>
              </a:pPr>
              <a: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04038" y="152400"/>
            <a:ext cx="2239962" cy="55753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79388" y="152400"/>
            <a:ext cx="6572250" cy="55753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7"/>
          <p:cNvSpPr>
            <a:spLocks noGrp="1" noChangeArrowheads="1"/>
          </p:cNvSpPr>
          <p:nvPr>
            <p:ph type="sldNum" sz="quarter" idx="10"/>
          </p:nvPr>
        </p:nvSpPr>
        <p:spPr>
          <a:ln/>
        </p:spPr>
        <p:txBody>
          <a:bodyPr/>
          <a:lstStyle>
            <a:lvl1pPr>
              <a:defRPr/>
            </a:lvl1pPr>
          </a:lstStyle>
          <a:p>
            <a:pPr>
              <a:defRPr/>
            </a:pPr>
            <a:fld id="{48B32C32-4B76-40AD-B075-C6850CA86DB5}" type="slidenum">
              <a:rPr lang="ja-JP" altLang="en-US"/>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03188" y="981075"/>
            <a:ext cx="4398962"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54550" y="981075"/>
            <a:ext cx="4398963"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7"/>
          <p:cNvSpPr>
            <a:spLocks noGrp="1" noChangeArrowheads="1"/>
          </p:cNvSpPr>
          <p:nvPr>
            <p:ph type="sldNum" sz="quarter" idx="4"/>
          </p:nvPr>
        </p:nvSpPr>
        <p:spPr bwMode="auto">
          <a:xfrm>
            <a:off x="228600" y="6553200"/>
            <a:ext cx="457200" cy="228600"/>
          </a:xfrm>
          <a:prstGeom prst="rect">
            <a:avLst/>
          </a:prstGeom>
          <a:noFill/>
          <a:ln>
            <a:noFill/>
          </a:ln>
          <a:effectLst/>
          <a:extLst/>
        </p:spPr>
        <p:txBody>
          <a:bodyPr vert="horz" wrap="square" lIns="0" tIns="0" rIns="0" bIns="0" numCol="1" anchor="t" anchorCtr="0" compatLnSpc="1">
            <a:prstTxWarp prst="textNoShape">
              <a:avLst/>
            </a:prstTxWarp>
          </a:bodyPr>
          <a:lstStyle>
            <a:lvl1pPr eaLnBrk="0" hangingPunct="0">
              <a:defRPr kumimoji="0">
                <a:ea typeface="ＭＳ Ｐゴシック" pitchFamily="50" charset="-128"/>
              </a:defRPr>
            </a:lvl1pPr>
          </a:lstStyle>
          <a:p>
            <a:pPr>
              <a:defRPr/>
            </a:pPr>
            <a:fld id="{73808B17-11AC-493F-9BDF-1FB89B8C11BE}" type="slidenum">
              <a:rPr lang="ja-JP" altLang="en-US"/>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0"/>
          </p:nvPr>
        </p:nvSpPr>
        <p:spPr bwMode="auto">
          <a:xfrm>
            <a:off x="228600" y="6553200"/>
            <a:ext cx="457200" cy="228600"/>
          </a:xfrm>
          <a:prstGeom prst="rect">
            <a:avLst/>
          </a:prstGeom>
          <a:noFill/>
          <a:ln>
            <a:noFill/>
          </a:ln>
          <a:effectLst/>
          <a:extLst/>
        </p:spPr>
        <p:txBody>
          <a:bodyPr vert="horz" wrap="square" lIns="0" tIns="0" rIns="0" bIns="0" numCol="1" anchor="t" anchorCtr="0" compatLnSpc="1">
            <a:prstTxWarp prst="textNoShape">
              <a:avLst/>
            </a:prstTxWarp>
          </a:bodyPr>
          <a:lstStyle>
            <a:lvl1pPr eaLnBrk="0" hangingPunct="0">
              <a:defRPr kumimoji="0">
                <a:ea typeface="ＭＳ Ｐゴシック" pitchFamily="50" charset="-128"/>
              </a:defRPr>
            </a:lvl1pPr>
          </a:lstStyle>
          <a:p>
            <a:pPr>
              <a:defRPr/>
            </a:pPr>
            <a:fld id="{73808B17-11AC-493F-9BDF-1FB89B8C11BE}" type="slidenum">
              <a:rPr lang="ja-JP" altLang="en-US"/>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srcRect/>
          <a:stretch>
            <a:fillRect/>
          </a:stretch>
        </p:blipFill>
        <p:spPr bwMode="gray">
          <a:xfrm>
            <a:off x="-1588" y="0"/>
            <a:ext cx="9147176" cy="971550"/>
          </a:xfrm>
          <a:prstGeom prst="rect">
            <a:avLst/>
          </a:prstGeom>
          <a:solidFill>
            <a:schemeClr val="bg1"/>
          </a:solidFill>
          <a:ln w="9525">
            <a:noFill/>
            <a:miter lim="800000"/>
            <a:headEnd/>
            <a:tailEnd/>
          </a:ln>
        </p:spPr>
      </p:pic>
      <p:sp>
        <p:nvSpPr>
          <p:cNvPr id="1027" name="Rectangle 3"/>
          <p:cNvSpPr>
            <a:spLocks noGrp="1" noChangeArrowheads="1"/>
          </p:cNvSpPr>
          <p:nvPr>
            <p:ph type="title"/>
          </p:nvPr>
        </p:nvSpPr>
        <p:spPr bwMode="white">
          <a:xfrm>
            <a:off x="457200" y="152400"/>
            <a:ext cx="8686800" cy="685800"/>
          </a:xfrm>
          <a:prstGeom prst="rect">
            <a:avLst/>
          </a:prstGeom>
          <a:noFill/>
          <a:ln w="9525">
            <a:noFill/>
            <a:miter lim="800000"/>
            <a:headEnd/>
            <a:tailEnd/>
          </a:ln>
        </p:spPr>
        <p:txBody>
          <a:bodyPr vert="horz" wrap="none" lIns="0" tIns="0" rIns="0" bIns="0" numCol="1" anchor="b" anchorCtr="0" compatLnSpc="1">
            <a:prstTxWarp prst="textNoShape">
              <a:avLst/>
            </a:prstTxWarp>
          </a:bodyPr>
          <a:lstStyle/>
          <a:p>
            <a:pPr lvl="0"/>
            <a:r>
              <a:rPr lang="ja-JP" altLang="en-US"/>
              <a:t>ページタイトルを入力して下さい。</a:t>
            </a:r>
            <a:endParaRPr lang="ja-JP" altLang="ja-JP"/>
          </a:p>
        </p:txBody>
      </p:sp>
      <p:sp>
        <p:nvSpPr>
          <p:cNvPr id="1028" name="Rectangle 4"/>
          <p:cNvSpPr>
            <a:spLocks noGrp="1" noChangeArrowheads="1"/>
          </p:cNvSpPr>
          <p:nvPr>
            <p:ph type="body" idx="1"/>
          </p:nvPr>
        </p:nvSpPr>
        <p:spPr bwMode="gray">
          <a:xfrm>
            <a:off x="103188" y="981075"/>
            <a:ext cx="8950325"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テキストを編集 </a:t>
            </a:r>
            <a:r>
              <a:rPr lang="en-US" altLang="ja-JP"/>
              <a:t>Click to edit Master text styles</a:t>
            </a:r>
          </a:p>
          <a:p>
            <a:pPr lvl="1"/>
            <a:r>
              <a:rPr lang="ja-JP" altLang="en-US"/>
              <a:t>テキストを編集 </a:t>
            </a:r>
            <a:r>
              <a:rPr lang="en-US" altLang="ja-JP"/>
              <a:t>Second level</a:t>
            </a:r>
          </a:p>
          <a:p>
            <a:pPr lvl="2"/>
            <a:r>
              <a:rPr lang="ja-JP" altLang="en-US"/>
              <a:t>テキストを編集 </a:t>
            </a:r>
            <a:r>
              <a:rPr lang="en-US" altLang="ja-JP"/>
              <a:t>Third level</a:t>
            </a:r>
          </a:p>
          <a:p>
            <a:pPr lvl="3"/>
            <a:r>
              <a:rPr lang="ja-JP" altLang="en-US"/>
              <a:t>テキストを編集 </a:t>
            </a:r>
            <a:r>
              <a:rPr lang="en-US" altLang="ja-JP"/>
              <a:t>Fourth level</a:t>
            </a:r>
          </a:p>
          <a:p>
            <a:pPr lvl="4"/>
            <a:r>
              <a:rPr lang="ja-JP" altLang="en-US"/>
              <a:t>テキストを編集 </a:t>
            </a:r>
            <a:r>
              <a:rPr lang="en-US" altLang="ja-JP"/>
              <a:t>Fifth level</a:t>
            </a:r>
          </a:p>
        </p:txBody>
      </p:sp>
      <p:sp>
        <p:nvSpPr>
          <p:cNvPr id="1029" name="Line 6"/>
          <p:cNvSpPr>
            <a:spLocks noChangeShapeType="1"/>
          </p:cNvSpPr>
          <p:nvPr/>
        </p:nvSpPr>
        <p:spPr bwMode="gray">
          <a:xfrm>
            <a:off x="228600" y="6553200"/>
            <a:ext cx="8686800" cy="0"/>
          </a:xfrm>
          <a:prstGeom prst="line">
            <a:avLst/>
          </a:prstGeom>
          <a:noFill/>
          <a:ln w="12700">
            <a:solidFill>
              <a:srgbClr val="000099"/>
            </a:solidFill>
            <a:round/>
            <a:headEnd/>
            <a:tailEnd/>
          </a:ln>
          <a:effectLst/>
          <a:extLst/>
        </p:spPr>
        <p:txBody>
          <a:bodyPr wrap="none" anchor="ctr"/>
          <a:lstStyle/>
          <a:p>
            <a:pPr>
              <a:defRPr/>
            </a:pPr>
            <a:endParaRPr lang="ja-JP" altLang="en-US"/>
          </a:p>
        </p:txBody>
      </p:sp>
      <p:sp>
        <p:nvSpPr>
          <p:cNvPr id="1032" name="Rectangle 11"/>
          <p:cNvSpPr>
            <a:spLocks noChangeArrowheads="1"/>
          </p:cNvSpPr>
          <p:nvPr/>
        </p:nvSpPr>
        <p:spPr bwMode="auto">
          <a:xfrm>
            <a:off x="228600" y="6553200"/>
            <a:ext cx="533400" cy="228600"/>
          </a:xfrm>
          <a:prstGeom prst="rect">
            <a:avLst/>
          </a:prstGeom>
          <a:noFill/>
          <a:ln>
            <a:noFill/>
          </a:ln>
          <a:effectLst/>
          <a:extLst/>
        </p:spPr>
        <p:txBody>
          <a:bodyPr lIns="0" tIns="0" rIns="0" bIns="0" anchor="ctr"/>
          <a:lstStyle/>
          <a:p>
            <a:pPr algn="ctr" eaLnBrk="0" hangingPunct="0">
              <a:defRPr/>
            </a:pPr>
            <a:fld id="{D59C6B43-26ED-489D-9234-79A0A3EA7406}" type="slidenum">
              <a:rPr kumimoji="0" lang="ja-JP" altLang="en-US" sz="1200"/>
              <a:pPr algn="ctr" eaLnBrk="0" hangingPunct="0">
                <a:defRPr/>
              </a:pPr>
              <a:t>‹#›</a:t>
            </a:fld>
            <a:endParaRPr kumimoji="0" lang="en-US" altLang="ja-JP" sz="1200"/>
          </a:p>
        </p:txBody>
      </p:sp>
      <p:sp>
        <p:nvSpPr>
          <p:cNvPr id="2" name="正方形/長方形 1"/>
          <p:cNvSpPr/>
          <p:nvPr userDrawn="1"/>
        </p:nvSpPr>
        <p:spPr bwMode="auto">
          <a:xfrm>
            <a:off x="276873" y="6602801"/>
            <a:ext cx="504056" cy="146050"/>
          </a:xfrm>
          <a:prstGeom prst="rect">
            <a:avLst/>
          </a:prstGeom>
          <a:solidFill>
            <a:schemeClr val="bg1"/>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p>
        </p:txBody>
      </p:sp>
      <p:sp>
        <p:nvSpPr>
          <p:cNvPr id="10" name="Rectangle 11"/>
          <p:cNvSpPr>
            <a:spLocks noChangeArrowheads="1"/>
          </p:cNvSpPr>
          <p:nvPr userDrawn="1"/>
        </p:nvSpPr>
        <p:spPr bwMode="auto">
          <a:xfrm>
            <a:off x="103188" y="6591915"/>
            <a:ext cx="533400" cy="228600"/>
          </a:xfrm>
          <a:prstGeom prst="rect">
            <a:avLst/>
          </a:prstGeom>
          <a:noFill/>
          <a:ln>
            <a:noFill/>
          </a:ln>
          <a:effectLst/>
          <a:extLst>
            <a:ext uri="{909E8E84-426E-40DD-AFC4-6F175D3DCCD1}">
              <a14:hiddenFill xmlns:a14="http://schemas.microsoft.com/office/drawing/2010/main">
                <a:solidFill>
                  <a:srgbClr val="EFF4F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sz="1000">
                <a:solidFill>
                  <a:schemeClr val="tx1"/>
                </a:solidFill>
                <a:latin typeface="Arial" panose="020B0604020202020204" pitchFamily="34" charset="0"/>
                <a:ea typeface="ＭＳ Ｐゴシック" panose="020B0600070205080204" pitchFamily="50" charset="-128"/>
              </a:defRPr>
            </a:lvl1pPr>
            <a:lvl2pPr marL="742950" indent="-285750">
              <a:defRPr sz="1000">
                <a:solidFill>
                  <a:schemeClr val="tx1"/>
                </a:solidFill>
                <a:latin typeface="Arial" panose="020B0604020202020204" pitchFamily="34" charset="0"/>
                <a:ea typeface="ＭＳ Ｐゴシック" panose="020B0600070205080204" pitchFamily="50" charset="-128"/>
              </a:defRPr>
            </a:lvl2pPr>
            <a:lvl3pPr marL="1143000" indent="-228600">
              <a:defRPr sz="1000">
                <a:solidFill>
                  <a:schemeClr val="tx1"/>
                </a:solidFill>
                <a:latin typeface="Arial" panose="020B0604020202020204" pitchFamily="34" charset="0"/>
                <a:ea typeface="ＭＳ Ｐゴシック" panose="020B0600070205080204" pitchFamily="50" charset="-128"/>
              </a:defRPr>
            </a:lvl3pPr>
            <a:lvl4pPr marL="1600200" indent="-228600">
              <a:defRPr sz="1000">
                <a:solidFill>
                  <a:schemeClr val="tx1"/>
                </a:solidFill>
                <a:latin typeface="Arial" panose="020B0604020202020204" pitchFamily="34" charset="0"/>
                <a:ea typeface="ＭＳ Ｐゴシック" panose="020B0600070205080204" pitchFamily="50" charset="-128"/>
              </a:defRPr>
            </a:lvl4pPr>
            <a:lvl5pPr marL="2057400" indent="-228600">
              <a:defRPr sz="1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50" charset="-128"/>
              </a:defRPr>
            </a:lvl9pPr>
          </a:lstStyle>
          <a:p>
            <a:pPr algn="ctr">
              <a:defRPr/>
            </a:pPr>
            <a:fld id="{CFDA8536-4D6B-4AAA-A3D2-E1E8F288F8FA}" type="slidenum">
              <a:rPr lang="ja-JP" altLang="en-US" sz="1200" smtClean="0"/>
              <a:pPr algn="ctr">
                <a:defRPr/>
              </a:pPr>
              <a:t>‹#›</a:t>
            </a:fld>
            <a:endParaRPr lang="en-US" altLang="ja-JP" sz="1200" dirty="0"/>
          </a:p>
        </p:txBody>
      </p:sp>
    </p:spTree>
  </p:cSld>
  <p:clrMap bg1="lt1" tx1="dk1" bg2="lt2" tx2="dk2" accent1="accent1" accent2="accent2" accent3="accent3" accent4="accent4" accent5="accent5" accent6="accent6" hlink="hlink" folHlink="folHlink"/>
  <p:sldLayoutIdLst>
    <p:sldLayoutId id="2147483676"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Arial" charset="0"/>
          <a:ea typeface="ＭＳ Ｐゴシック" pitchFamily="50" charset="-128"/>
        </a:defRPr>
      </a:lvl2pPr>
      <a:lvl3pPr algn="l" rtl="0" eaLnBrk="0" fontAlgn="base" hangingPunct="0">
        <a:spcBef>
          <a:spcPct val="0"/>
        </a:spcBef>
        <a:spcAft>
          <a:spcPct val="0"/>
        </a:spcAft>
        <a:defRPr b="1">
          <a:solidFill>
            <a:schemeClr val="tx2"/>
          </a:solidFill>
          <a:latin typeface="Arial" charset="0"/>
          <a:ea typeface="ＭＳ Ｐゴシック" pitchFamily="50" charset="-128"/>
        </a:defRPr>
      </a:lvl3pPr>
      <a:lvl4pPr algn="l" rtl="0" eaLnBrk="0" fontAlgn="base" hangingPunct="0">
        <a:spcBef>
          <a:spcPct val="0"/>
        </a:spcBef>
        <a:spcAft>
          <a:spcPct val="0"/>
        </a:spcAft>
        <a:defRPr b="1">
          <a:solidFill>
            <a:schemeClr val="tx2"/>
          </a:solidFill>
          <a:latin typeface="Arial" charset="0"/>
          <a:ea typeface="ＭＳ Ｐゴシック" pitchFamily="50" charset="-128"/>
        </a:defRPr>
      </a:lvl4pPr>
      <a:lvl5pPr algn="l" rtl="0" eaLnBrk="0" fontAlgn="base" hangingPunct="0">
        <a:spcBef>
          <a:spcPct val="0"/>
        </a:spcBef>
        <a:spcAft>
          <a:spcPct val="0"/>
        </a:spcAft>
        <a:defRPr b="1">
          <a:solidFill>
            <a:schemeClr val="tx2"/>
          </a:solidFill>
          <a:latin typeface="Arial" charset="0"/>
          <a:ea typeface="ＭＳ Ｐゴシック" pitchFamily="50" charset="-128"/>
        </a:defRPr>
      </a:lvl5pPr>
      <a:lvl6pPr marL="457200" algn="l" rtl="0" fontAlgn="base">
        <a:spcBef>
          <a:spcPct val="0"/>
        </a:spcBef>
        <a:spcAft>
          <a:spcPct val="0"/>
        </a:spcAft>
        <a:defRPr b="1">
          <a:solidFill>
            <a:schemeClr val="tx2"/>
          </a:solidFill>
          <a:latin typeface="Arial" charset="0"/>
          <a:ea typeface="ＭＳ Ｐゴシック" pitchFamily="50" charset="-128"/>
        </a:defRPr>
      </a:lvl6pPr>
      <a:lvl7pPr marL="914400" algn="l" rtl="0" fontAlgn="base">
        <a:spcBef>
          <a:spcPct val="0"/>
        </a:spcBef>
        <a:spcAft>
          <a:spcPct val="0"/>
        </a:spcAft>
        <a:defRPr b="1">
          <a:solidFill>
            <a:schemeClr val="tx2"/>
          </a:solidFill>
          <a:latin typeface="Arial" charset="0"/>
          <a:ea typeface="ＭＳ Ｐゴシック" pitchFamily="50" charset="-128"/>
        </a:defRPr>
      </a:lvl7pPr>
      <a:lvl8pPr marL="1371600" algn="l" rtl="0" fontAlgn="base">
        <a:spcBef>
          <a:spcPct val="0"/>
        </a:spcBef>
        <a:spcAft>
          <a:spcPct val="0"/>
        </a:spcAft>
        <a:defRPr b="1">
          <a:solidFill>
            <a:schemeClr val="tx2"/>
          </a:solidFill>
          <a:latin typeface="Arial" charset="0"/>
          <a:ea typeface="ＭＳ Ｐゴシック" pitchFamily="50" charset="-128"/>
        </a:defRPr>
      </a:lvl8pPr>
      <a:lvl9pPr marL="1828800" algn="l" rtl="0" fontAlgn="base">
        <a:spcBef>
          <a:spcPct val="0"/>
        </a:spcBef>
        <a:spcAft>
          <a:spcPct val="0"/>
        </a:spcAft>
        <a:defRPr b="1">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cs typeface="+mn-cs"/>
        </a:defRPr>
      </a:lvl1pPr>
      <a:lvl2pPr marL="742950" indent="-28575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2pPr>
      <a:lvl3pPr marL="11430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3pPr>
      <a:lvl4pPr marL="16002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4pPr>
      <a:lvl5pPr marL="20574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13"/>
          <a:srcRect/>
          <a:stretch>
            <a:fillRect/>
          </a:stretch>
        </p:blipFill>
        <p:spPr bwMode="gray">
          <a:xfrm>
            <a:off x="-1588" y="0"/>
            <a:ext cx="9147176" cy="971550"/>
          </a:xfrm>
          <a:prstGeom prst="rect">
            <a:avLst/>
          </a:prstGeom>
          <a:solidFill>
            <a:schemeClr val="bg1"/>
          </a:solidFill>
          <a:ln w="9525">
            <a:noFill/>
            <a:miter lim="800000"/>
            <a:headEnd/>
            <a:tailEnd/>
          </a:ln>
        </p:spPr>
      </p:pic>
      <p:sp>
        <p:nvSpPr>
          <p:cNvPr id="14339" name="Rectangle 3"/>
          <p:cNvSpPr>
            <a:spLocks noGrp="1" noChangeArrowheads="1"/>
          </p:cNvSpPr>
          <p:nvPr>
            <p:ph type="title"/>
          </p:nvPr>
        </p:nvSpPr>
        <p:spPr bwMode="white">
          <a:xfrm>
            <a:off x="457200" y="152400"/>
            <a:ext cx="8686800" cy="685800"/>
          </a:xfrm>
          <a:prstGeom prst="rect">
            <a:avLst/>
          </a:prstGeom>
          <a:noFill/>
          <a:ln w="9525">
            <a:noFill/>
            <a:miter lim="800000"/>
            <a:headEnd/>
            <a:tailEnd/>
          </a:ln>
        </p:spPr>
        <p:txBody>
          <a:bodyPr vert="horz" wrap="none" lIns="0" tIns="0" rIns="0" bIns="0" numCol="1" anchor="b" anchorCtr="0" compatLnSpc="1">
            <a:prstTxWarp prst="textNoShape">
              <a:avLst/>
            </a:prstTxWarp>
          </a:bodyPr>
          <a:lstStyle/>
          <a:p>
            <a:pPr lvl="0"/>
            <a:r>
              <a:rPr lang="ja-JP" altLang="en-US"/>
              <a:t>ページタイトルを入力して下さい。</a:t>
            </a:r>
            <a:endParaRPr lang="ja-JP" altLang="ja-JP"/>
          </a:p>
        </p:txBody>
      </p:sp>
      <p:sp>
        <p:nvSpPr>
          <p:cNvPr id="14340" name="Rectangle 4"/>
          <p:cNvSpPr>
            <a:spLocks noGrp="1" noChangeArrowheads="1"/>
          </p:cNvSpPr>
          <p:nvPr>
            <p:ph type="body" idx="1"/>
          </p:nvPr>
        </p:nvSpPr>
        <p:spPr bwMode="gray">
          <a:xfrm>
            <a:off x="179388" y="1079500"/>
            <a:ext cx="8747125"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テキストを編集 </a:t>
            </a:r>
            <a:r>
              <a:rPr lang="en-US" altLang="ja-JP"/>
              <a:t>Click to edit Master text styles</a:t>
            </a:r>
          </a:p>
          <a:p>
            <a:pPr lvl="1"/>
            <a:r>
              <a:rPr lang="ja-JP" altLang="en-US"/>
              <a:t>テキストを編集 </a:t>
            </a:r>
            <a:r>
              <a:rPr lang="en-US" altLang="ja-JP"/>
              <a:t>Second level</a:t>
            </a:r>
          </a:p>
          <a:p>
            <a:pPr lvl="2"/>
            <a:r>
              <a:rPr lang="ja-JP" altLang="en-US"/>
              <a:t>テキストを編集 </a:t>
            </a:r>
            <a:r>
              <a:rPr lang="en-US" altLang="ja-JP"/>
              <a:t>Third level</a:t>
            </a:r>
          </a:p>
          <a:p>
            <a:pPr lvl="3"/>
            <a:r>
              <a:rPr lang="ja-JP" altLang="en-US"/>
              <a:t>テキストを編集 </a:t>
            </a:r>
            <a:r>
              <a:rPr lang="en-US" altLang="ja-JP"/>
              <a:t>Fourth level</a:t>
            </a:r>
          </a:p>
          <a:p>
            <a:pPr lvl="4"/>
            <a:r>
              <a:rPr lang="ja-JP" altLang="en-US"/>
              <a:t>テキストを編集 </a:t>
            </a:r>
            <a:r>
              <a:rPr lang="en-US" altLang="ja-JP"/>
              <a:t>Fifth level</a:t>
            </a:r>
          </a:p>
        </p:txBody>
      </p:sp>
      <p:sp>
        <p:nvSpPr>
          <p:cNvPr id="2053" name="Line 6"/>
          <p:cNvSpPr>
            <a:spLocks noChangeShapeType="1"/>
          </p:cNvSpPr>
          <p:nvPr/>
        </p:nvSpPr>
        <p:spPr bwMode="gray">
          <a:xfrm>
            <a:off x="228600" y="6553200"/>
            <a:ext cx="8686800" cy="0"/>
          </a:xfrm>
          <a:prstGeom prst="line">
            <a:avLst/>
          </a:prstGeom>
          <a:noFill/>
          <a:ln w="12700">
            <a:solidFill>
              <a:srgbClr val="000099"/>
            </a:solidFill>
            <a:round/>
            <a:headEnd/>
            <a:tailEnd/>
          </a:ln>
          <a:effectLst/>
          <a:extLst/>
        </p:spPr>
        <p:txBody>
          <a:bodyPr wrap="none" anchor="ctr"/>
          <a:lstStyle/>
          <a:p>
            <a:pPr>
              <a:defRPr/>
            </a:pPr>
            <a:endParaRPr lang="ja-JP" altLang="en-US"/>
          </a:p>
        </p:txBody>
      </p:sp>
      <p:sp>
        <p:nvSpPr>
          <p:cNvPr id="2115591" name="Rectangle 7"/>
          <p:cNvSpPr>
            <a:spLocks noGrp="1" noChangeArrowheads="1"/>
          </p:cNvSpPr>
          <p:nvPr>
            <p:ph type="sldNum" sz="quarter" idx="4"/>
          </p:nvPr>
        </p:nvSpPr>
        <p:spPr bwMode="auto">
          <a:xfrm>
            <a:off x="228600" y="6553200"/>
            <a:ext cx="457200" cy="228600"/>
          </a:xfrm>
          <a:prstGeom prst="rect">
            <a:avLst/>
          </a:prstGeom>
          <a:noFill/>
          <a:ln>
            <a:noFill/>
          </a:ln>
          <a:effectLst/>
          <a:extLst/>
        </p:spPr>
        <p:txBody>
          <a:bodyPr vert="horz" wrap="square" lIns="0" tIns="0" rIns="0" bIns="0" numCol="1" anchor="t" anchorCtr="0" compatLnSpc="1">
            <a:prstTxWarp prst="textNoShape">
              <a:avLst/>
            </a:prstTxWarp>
          </a:bodyPr>
          <a:lstStyle>
            <a:lvl1pPr eaLnBrk="0" hangingPunct="0">
              <a:defRPr kumimoji="0">
                <a:ea typeface="ＭＳ Ｐゴシック" pitchFamily="50" charset="-128"/>
              </a:defRPr>
            </a:lvl1pPr>
          </a:lstStyle>
          <a:p>
            <a:pPr>
              <a:defRPr/>
            </a:pPr>
            <a:fld id="{73808B17-11AC-493F-9BDF-1FB89B8C11BE}" type="slidenum">
              <a:rPr lang="ja-JP" altLang="en-US"/>
              <a:pPr>
                <a:defRPr/>
              </a:pPr>
              <a:t>‹#›</a:t>
            </a:fld>
            <a:endParaRPr lang="en-US" altLang="ja-JP"/>
          </a:p>
        </p:txBody>
      </p:sp>
      <p:sp>
        <p:nvSpPr>
          <p:cNvPr id="2055" name="Line 8"/>
          <p:cNvSpPr>
            <a:spLocks noChangeShapeType="1"/>
          </p:cNvSpPr>
          <p:nvPr/>
        </p:nvSpPr>
        <p:spPr bwMode="gray">
          <a:xfrm>
            <a:off x="228600" y="6553200"/>
            <a:ext cx="8686800" cy="0"/>
          </a:xfrm>
          <a:prstGeom prst="line">
            <a:avLst/>
          </a:prstGeom>
          <a:noFill/>
          <a:ln w="12700">
            <a:solidFill>
              <a:srgbClr val="000099"/>
            </a:solidFill>
            <a:round/>
            <a:headEnd/>
            <a:tailEnd/>
          </a:ln>
          <a:effectLst/>
          <a:extLst/>
        </p:spPr>
        <p:txBody>
          <a:bodyPr wrap="none" anchor="ctr"/>
          <a:lstStyle/>
          <a:p>
            <a:pPr>
              <a:defRPr/>
            </a:pPr>
            <a:endParaRPr lang="ja-JP" altLang="en-US"/>
          </a:p>
        </p:txBody>
      </p:sp>
      <p:sp>
        <p:nvSpPr>
          <p:cNvPr id="2056" name="Text Box 9"/>
          <p:cNvSpPr txBox="1">
            <a:spLocks noChangeArrowheads="1"/>
          </p:cNvSpPr>
          <p:nvPr/>
        </p:nvSpPr>
        <p:spPr bwMode="auto">
          <a:xfrm>
            <a:off x="7086600" y="6584950"/>
            <a:ext cx="1798638" cy="122238"/>
          </a:xfrm>
          <a:prstGeom prst="rect">
            <a:avLst/>
          </a:prstGeom>
          <a:noFill/>
          <a:ln>
            <a:noFill/>
          </a:ln>
          <a:effectLst/>
          <a:extLst/>
        </p:spPr>
        <p:txBody>
          <a:bodyPr lIns="0" tIns="0" rIns="0" bIns="0">
            <a:spAutoFit/>
          </a:bodyPr>
          <a:lstStyle>
            <a:lvl1pPr>
              <a:defRPr sz="1000">
                <a:solidFill>
                  <a:schemeClr val="tx1"/>
                </a:solidFill>
                <a:latin typeface="Arial" charset="0"/>
                <a:ea typeface="ＭＳ Ｐゴシック" pitchFamily="50" charset="-128"/>
              </a:defRPr>
            </a:lvl1pPr>
            <a:lvl2pPr marL="742950" indent="-285750">
              <a:defRPr sz="1000">
                <a:solidFill>
                  <a:schemeClr val="tx1"/>
                </a:solidFill>
                <a:latin typeface="Arial" charset="0"/>
                <a:ea typeface="ＭＳ Ｐゴシック" pitchFamily="50" charset="-128"/>
              </a:defRPr>
            </a:lvl2pPr>
            <a:lvl3pPr marL="1143000" indent="-228600">
              <a:defRPr sz="1000">
                <a:solidFill>
                  <a:schemeClr val="tx1"/>
                </a:solidFill>
                <a:latin typeface="Arial" charset="0"/>
                <a:ea typeface="ＭＳ Ｐゴシック" pitchFamily="50" charset="-128"/>
              </a:defRPr>
            </a:lvl3pPr>
            <a:lvl4pPr marL="1600200" indent="-228600">
              <a:defRPr sz="1000">
                <a:solidFill>
                  <a:schemeClr val="tx1"/>
                </a:solidFill>
                <a:latin typeface="Arial" charset="0"/>
                <a:ea typeface="ＭＳ Ｐゴシック" pitchFamily="50" charset="-128"/>
              </a:defRPr>
            </a:lvl4pPr>
            <a:lvl5pPr marL="2057400" indent="-228600">
              <a:defRPr sz="1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50" charset="-128"/>
              </a:defRPr>
            </a:lvl9pPr>
          </a:lstStyle>
          <a:p>
            <a:pPr algn="r" eaLnBrk="0" hangingPunct="0">
              <a:lnSpc>
                <a:spcPct val="80000"/>
              </a:lnSpc>
              <a:defRPr/>
            </a:pPr>
            <a:r>
              <a:rPr kumimoji="0" lang="ja-JP" altLang="en-US"/>
              <a:t>© 200</a:t>
            </a:r>
            <a:r>
              <a:rPr kumimoji="0" lang="en-US" altLang="ja-JP"/>
              <a:t>8</a:t>
            </a:r>
            <a:r>
              <a:rPr kumimoji="0" lang="ja-JP" altLang="ja-JP"/>
              <a:t> ABeam</a:t>
            </a:r>
            <a:r>
              <a:rPr kumimoji="0" lang="en-US" altLang="ja-JP"/>
              <a:t> Consulting Ltd.                        </a:t>
            </a:r>
            <a:endParaRPr kumimoji="0" lang="ja-JP" altLang="en-US"/>
          </a:p>
        </p:txBody>
      </p:sp>
      <p:sp>
        <p:nvSpPr>
          <p:cNvPr id="2057" name="Text Box 10"/>
          <p:cNvSpPr txBox="1">
            <a:spLocks noChangeArrowheads="1"/>
          </p:cNvSpPr>
          <p:nvPr/>
        </p:nvSpPr>
        <p:spPr bwMode="auto">
          <a:xfrm>
            <a:off x="3708400" y="6621463"/>
            <a:ext cx="1798638" cy="146050"/>
          </a:xfrm>
          <a:prstGeom prst="rect">
            <a:avLst/>
          </a:prstGeom>
          <a:noFill/>
          <a:ln>
            <a:noFill/>
          </a:ln>
          <a:effectLst/>
          <a:extLst/>
        </p:spPr>
        <p:txBody>
          <a:bodyPr lIns="0" tIns="0" rIns="0" bIns="0">
            <a:spAutoFit/>
          </a:bodyPr>
          <a:lstStyle>
            <a:lvl1pPr>
              <a:defRPr sz="1000">
                <a:solidFill>
                  <a:schemeClr val="tx1"/>
                </a:solidFill>
                <a:latin typeface="Arial" charset="0"/>
                <a:ea typeface="ＭＳ Ｐゴシック" pitchFamily="50" charset="-128"/>
              </a:defRPr>
            </a:lvl1pPr>
            <a:lvl2pPr marL="742950" indent="-285750">
              <a:defRPr sz="1000">
                <a:solidFill>
                  <a:schemeClr val="tx1"/>
                </a:solidFill>
                <a:latin typeface="Arial" charset="0"/>
                <a:ea typeface="ＭＳ Ｐゴシック" pitchFamily="50" charset="-128"/>
              </a:defRPr>
            </a:lvl2pPr>
            <a:lvl3pPr marL="1143000" indent="-228600">
              <a:defRPr sz="1000">
                <a:solidFill>
                  <a:schemeClr val="tx1"/>
                </a:solidFill>
                <a:latin typeface="Arial" charset="0"/>
                <a:ea typeface="ＭＳ Ｐゴシック" pitchFamily="50" charset="-128"/>
              </a:defRPr>
            </a:lvl3pPr>
            <a:lvl4pPr marL="1600200" indent="-228600">
              <a:defRPr sz="1000">
                <a:solidFill>
                  <a:schemeClr val="tx1"/>
                </a:solidFill>
                <a:latin typeface="Arial" charset="0"/>
                <a:ea typeface="ＭＳ Ｐゴシック" pitchFamily="50" charset="-128"/>
              </a:defRPr>
            </a:lvl4pPr>
            <a:lvl5pPr marL="2057400" indent="-228600">
              <a:defRPr sz="1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50" charset="-128"/>
              </a:defRPr>
            </a:lvl9pPr>
          </a:lstStyle>
          <a:p>
            <a:pPr algn="ctr" eaLnBrk="0" hangingPunct="0">
              <a:lnSpc>
                <a:spcPct val="80000"/>
              </a:lnSpc>
              <a:defRPr/>
            </a:pPr>
            <a:r>
              <a:rPr kumimoji="0" lang="en-US" altLang="ja-JP" sz="1200"/>
              <a:t>Confidential</a:t>
            </a:r>
          </a:p>
        </p:txBody>
      </p:sp>
    </p:spTree>
  </p:cSld>
  <p:clrMap bg1="lt1" tx1="dk1" bg2="lt2" tx2="dk2" accent1="accent1" accent2="accent2" accent3="accent3" accent4="accent4" accent5="accent5" accent6="accent6" hlink="hlink" folHlink="folHlink"/>
  <p:sldLayoutIdLst>
    <p:sldLayoutId id="2147483678"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l" rtl="0" eaLnBrk="0" fontAlgn="base" hangingPunct="0">
        <a:spcBef>
          <a:spcPct val="0"/>
        </a:spcBef>
        <a:spcAft>
          <a:spcPct val="0"/>
        </a:spcAft>
        <a:defRPr kumimoji="1" sz="1400" b="1">
          <a:solidFill>
            <a:schemeClr val="tx2"/>
          </a:solidFill>
          <a:latin typeface="+mj-lt"/>
          <a:ea typeface="+mj-ea"/>
          <a:cs typeface="+mj-cs"/>
        </a:defRPr>
      </a:lvl1pPr>
      <a:lvl2pPr algn="l" rtl="0" eaLnBrk="0" fontAlgn="base" hangingPunct="0">
        <a:spcBef>
          <a:spcPct val="0"/>
        </a:spcBef>
        <a:spcAft>
          <a:spcPct val="0"/>
        </a:spcAft>
        <a:defRPr kumimoji="1" sz="1400" b="1">
          <a:solidFill>
            <a:schemeClr val="tx2"/>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1400" b="1">
          <a:solidFill>
            <a:schemeClr val="tx2"/>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1400" b="1">
          <a:solidFill>
            <a:schemeClr val="tx2"/>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1400" b="1">
          <a:solidFill>
            <a:schemeClr val="tx2"/>
          </a:solidFill>
          <a:latin typeface="ＭＳ Ｐゴシック" pitchFamily="50" charset="-128"/>
          <a:ea typeface="ＭＳ Ｐゴシック" pitchFamily="50" charset="-128"/>
        </a:defRPr>
      </a:lvl5pPr>
      <a:lvl6pPr marL="457200" algn="l" rtl="0" fontAlgn="base">
        <a:spcBef>
          <a:spcPct val="0"/>
        </a:spcBef>
        <a:spcAft>
          <a:spcPct val="0"/>
        </a:spcAft>
        <a:defRPr kumimoji="1" sz="1400" b="1">
          <a:solidFill>
            <a:schemeClr val="tx2"/>
          </a:solidFill>
          <a:latin typeface="ＭＳ Ｐゴシック" pitchFamily="50" charset="-128"/>
          <a:ea typeface="ＭＳ Ｐゴシック" pitchFamily="50" charset="-128"/>
        </a:defRPr>
      </a:lvl6pPr>
      <a:lvl7pPr marL="914400" algn="l" rtl="0" fontAlgn="base">
        <a:spcBef>
          <a:spcPct val="0"/>
        </a:spcBef>
        <a:spcAft>
          <a:spcPct val="0"/>
        </a:spcAft>
        <a:defRPr kumimoji="1" sz="1400" b="1">
          <a:solidFill>
            <a:schemeClr val="tx2"/>
          </a:solidFill>
          <a:latin typeface="ＭＳ Ｐゴシック" pitchFamily="50" charset="-128"/>
          <a:ea typeface="ＭＳ Ｐゴシック" pitchFamily="50" charset="-128"/>
        </a:defRPr>
      </a:lvl7pPr>
      <a:lvl8pPr marL="1371600" algn="l" rtl="0" fontAlgn="base">
        <a:spcBef>
          <a:spcPct val="0"/>
        </a:spcBef>
        <a:spcAft>
          <a:spcPct val="0"/>
        </a:spcAft>
        <a:defRPr kumimoji="1" sz="1400" b="1">
          <a:solidFill>
            <a:schemeClr val="tx2"/>
          </a:solidFill>
          <a:latin typeface="ＭＳ Ｐゴシック" pitchFamily="50" charset="-128"/>
          <a:ea typeface="ＭＳ Ｐゴシック" pitchFamily="50" charset="-128"/>
        </a:defRPr>
      </a:lvl8pPr>
      <a:lvl9pPr marL="1828800" algn="l" rtl="0" fontAlgn="base">
        <a:spcBef>
          <a:spcPct val="0"/>
        </a:spcBef>
        <a:spcAft>
          <a:spcPct val="0"/>
        </a:spcAft>
        <a:defRPr kumimoji="1" sz="1400" b="1">
          <a:solidFill>
            <a:schemeClr val="tx2"/>
          </a:solidFill>
          <a:latin typeface="ＭＳ Ｐゴシック" pitchFamily="50" charset="-128"/>
          <a:ea typeface="ＭＳ Ｐゴシック" pitchFamily="50" charset="-128"/>
        </a:defRPr>
      </a:lvl9pPr>
    </p:titleStyle>
    <p:bodyStyle>
      <a:lvl1pPr marL="342900" indent="-342900" algn="l" rtl="0" eaLnBrk="0" fontAlgn="base" hangingPunct="0">
        <a:spcBef>
          <a:spcPct val="20000"/>
        </a:spcBef>
        <a:spcAft>
          <a:spcPct val="0"/>
        </a:spcAft>
        <a:buClr>
          <a:srgbClr val="FFCC66"/>
        </a:buClr>
        <a:buFont typeface="Wingdings" pitchFamily="2" charset="2"/>
        <a:buChar char="n"/>
        <a:defRPr kumimoji="1" sz="1200">
          <a:solidFill>
            <a:schemeClr val="tx1"/>
          </a:solidFill>
          <a:latin typeface="+mn-lt"/>
          <a:ea typeface="+mn-ea"/>
          <a:cs typeface="+mn-cs"/>
        </a:defRPr>
      </a:lvl1pPr>
      <a:lvl2pPr marL="742950" indent="-285750" algn="l" rtl="0" eaLnBrk="0" fontAlgn="base" hangingPunct="0">
        <a:spcBef>
          <a:spcPct val="20000"/>
        </a:spcBef>
        <a:spcAft>
          <a:spcPct val="0"/>
        </a:spcAft>
        <a:buClr>
          <a:srgbClr val="FFCC66"/>
        </a:buClr>
        <a:buFont typeface="Wingdings" pitchFamily="2" charset="2"/>
        <a:buChar char="n"/>
        <a:defRPr kumimoji="1" sz="1200">
          <a:solidFill>
            <a:schemeClr val="tx1"/>
          </a:solidFill>
          <a:latin typeface="+mn-lt"/>
          <a:ea typeface="+mn-ea"/>
        </a:defRPr>
      </a:lvl2pPr>
      <a:lvl3pPr marL="1143000" indent="-228600" algn="l" rtl="0" eaLnBrk="0" fontAlgn="base" hangingPunct="0">
        <a:spcBef>
          <a:spcPct val="20000"/>
        </a:spcBef>
        <a:spcAft>
          <a:spcPct val="0"/>
        </a:spcAft>
        <a:buClr>
          <a:srgbClr val="FFCC66"/>
        </a:buClr>
        <a:buFont typeface="Wingdings" pitchFamily="2" charset="2"/>
        <a:buChar char="n"/>
        <a:defRPr kumimoji="1" sz="1200">
          <a:solidFill>
            <a:schemeClr val="tx1"/>
          </a:solidFill>
          <a:latin typeface="+mn-lt"/>
          <a:ea typeface="+mn-ea"/>
        </a:defRPr>
      </a:lvl3pPr>
      <a:lvl4pPr marL="1600200" indent="-228600" algn="l" rtl="0" eaLnBrk="0" fontAlgn="base" hangingPunct="0">
        <a:spcBef>
          <a:spcPct val="20000"/>
        </a:spcBef>
        <a:spcAft>
          <a:spcPct val="0"/>
        </a:spcAft>
        <a:buClr>
          <a:srgbClr val="FFCC66"/>
        </a:buClr>
        <a:buFont typeface="Wingdings" pitchFamily="2" charset="2"/>
        <a:buChar char="n"/>
        <a:defRPr kumimoji="1" sz="1200">
          <a:solidFill>
            <a:schemeClr val="tx1"/>
          </a:solidFill>
          <a:latin typeface="+mn-lt"/>
          <a:ea typeface="+mn-ea"/>
        </a:defRPr>
      </a:lvl4pPr>
      <a:lvl5pPr marL="2057400" indent="-228600" algn="l" rtl="0" eaLnBrk="0" fontAlgn="base" hangingPunct="0">
        <a:spcBef>
          <a:spcPct val="20000"/>
        </a:spcBef>
        <a:spcAft>
          <a:spcPct val="0"/>
        </a:spcAft>
        <a:buClr>
          <a:srgbClr val="FFCC66"/>
        </a:buClr>
        <a:buFont typeface="Wingdings" pitchFamily="2" charset="2"/>
        <a:buChar char="n"/>
        <a:defRPr kumimoji="1" sz="12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n"/>
        <a:defRPr kumimoji="1" sz="12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n"/>
        <a:defRPr kumimoji="1" sz="12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n"/>
        <a:defRPr kumimoji="1" sz="12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n"/>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emf"/><Relationship Id="rId12" Type="http://schemas.microsoft.com/office/2007/relationships/hdphoto" Target="../media/hdphoto1.wdp"/><Relationship Id="rId2" Type="http://schemas.openxmlformats.org/officeDocument/2006/relationships/image" Target="../media/image3.wmf"/><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wmf"/><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image" Target="../media/image5.wmf"/><Relationship Id="rId3" Type="http://schemas.openxmlformats.org/officeDocument/2006/relationships/image" Target="../media/image44.emf"/><Relationship Id="rId7" Type="http://schemas.openxmlformats.org/officeDocument/2006/relationships/image" Target="../media/image47.jpeg"/><Relationship Id="rId12" Type="http://schemas.openxmlformats.org/officeDocument/2006/relationships/image" Target="../media/image18.png"/><Relationship Id="rId2" Type="http://schemas.openxmlformats.org/officeDocument/2006/relationships/image" Target="../media/image43.emf"/><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50.emf"/><Relationship Id="rId5" Type="http://schemas.openxmlformats.org/officeDocument/2006/relationships/image" Target="../media/image46.png"/><Relationship Id="rId10" Type="http://schemas.microsoft.com/office/2007/relationships/hdphoto" Target="../media/hdphoto2.wdp"/><Relationship Id="rId4" Type="http://schemas.openxmlformats.org/officeDocument/2006/relationships/image" Target="../media/image45.png"/><Relationship Id="rId9" Type="http://schemas.openxmlformats.org/officeDocument/2006/relationships/image" Target="../media/image4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wmf"/><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jpeg"/><Relationship Id="rId4" Type="http://schemas.openxmlformats.org/officeDocument/2006/relationships/image" Target="../media/image3.wmf"/></Relationships>
</file>

<file path=ppt/slides/_rels/slide39.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image" Target="../media/image57.jpeg"/><Relationship Id="rId3" Type="http://schemas.openxmlformats.org/officeDocument/2006/relationships/image" Target="../media/image52.emf"/><Relationship Id="rId7" Type="http://schemas.openxmlformats.org/officeDocument/2006/relationships/image" Target="../media/image54.emf"/><Relationship Id="rId12" Type="http://schemas.openxmlformats.org/officeDocument/2006/relationships/image" Target="../media/image56.emf"/><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55.png"/><Relationship Id="rId5" Type="http://schemas.openxmlformats.org/officeDocument/2006/relationships/image" Target="../media/image53.png"/><Relationship Id="rId10" Type="http://schemas.microsoft.com/office/2007/relationships/hdphoto" Target="../media/hdphoto2.wdp"/><Relationship Id="rId4" Type="http://schemas.openxmlformats.org/officeDocument/2006/relationships/image" Target="../media/image16.png"/><Relationship Id="rId9" Type="http://schemas.openxmlformats.org/officeDocument/2006/relationships/image" Target="../media/image49.png"/><Relationship Id="rId1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chart" Target="../charts/chart2.xml"/><Relationship Id="rId7" Type="http://schemas.openxmlformats.org/officeDocument/2006/relationships/image" Target="../media/image4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8.emf"/><Relationship Id="rId11" Type="http://schemas.openxmlformats.org/officeDocument/2006/relationships/image" Target="../media/image18.png"/><Relationship Id="rId5" Type="http://schemas.openxmlformats.org/officeDocument/2006/relationships/oleObject" Target="../embeddings/oleObject1.bin"/><Relationship Id="rId10" Type="http://schemas.openxmlformats.org/officeDocument/2006/relationships/image" Target="../media/image13.wmf"/><Relationship Id="rId4" Type="http://schemas.openxmlformats.org/officeDocument/2006/relationships/image" Target="../media/image59.png"/><Relationship Id="rId9" Type="http://schemas.openxmlformats.org/officeDocument/2006/relationships/image" Target="../media/image46.png"/></Relationships>
</file>

<file path=ppt/slides/_rels/slide41.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3.png"/><Relationship Id="rId7" Type="http://schemas.microsoft.com/office/2007/relationships/hdphoto" Target="../media/hdphoto2.wdp"/><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64.emf"/><Relationship Id="rId5" Type="http://schemas.openxmlformats.org/officeDocument/2006/relationships/image" Target="../media/image5.wmf"/><Relationship Id="rId10" Type="http://schemas.openxmlformats.org/officeDocument/2006/relationships/image" Target="../media/image63.wmf"/><Relationship Id="rId4" Type="http://schemas.openxmlformats.org/officeDocument/2006/relationships/image" Target="../media/image54.emf"/><Relationship Id="rId9" Type="http://schemas.openxmlformats.org/officeDocument/2006/relationships/image" Target="../media/image6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5.wmf"/><Relationship Id="rId12" Type="http://schemas.openxmlformats.org/officeDocument/2006/relationships/image" Target="../media/image18.png"/><Relationship Id="rId2" Type="http://schemas.openxmlformats.org/officeDocument/2006/relationships/image" Target="../media/image13.wmf"/><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5.wmf"/><Relationship Id="rId11" Type="http://schemas.openxmlformats.org/officeDocument/2006/relationships/image" Target="../media/image8.emf"/><Relationship Id="rId5" Type="http://schemas.openxmlformats.org/officeDocument/2006/relationships/image" Target="../media/image4.jpeg"/><Relationship Id="rId15" Type="http://schemas.openxmlformats.org/officeDocument/2006/relationships/image" Target="../media/image12.png"/><Relationship Id="rId10" Type="http://schemas.openxmlformats.org/officeDocument/2006/relationships/image" Target="../media/image7.emf"/><Relationship Id="rId4" Type="http://schemas.openxmlformats.org/officeDocument/2006/relationships/image" Target="../media/image3.wmf"/><Relationship Id="rId9" Type="http://schemas.openxmlformats.org/officeDocument/2006/relationships/image" Target="../media/image17.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ChangeArrowheads="1"/>
          </p:cNvSpPr>
          <p:nvPr/>
        </p:nvSpPr>
        <p:spPr bwMode="auto">
          <a:xfrm>
            <a:off x="9407" y="1260655"/>
            <a:ext cx="9109075" cy="163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en-US" altLang="ja-JP" sz="2400" dirty="0" smtClean="0">
              <a:latin typeface="游ゴシック" panose="020B0400000000000000" pitchFamily="50" charset="-128"/>
              <a:ea typeface="游ゴシック" panose="020B0400000000000000" pitchFamily="50" charset="-128"/>
            </a:endParaRPr>
          </a:p>
          <a:p>
            <a:pPr algn="ctr" eaLnBrk="1" hangingPunct="1">
              <a:spcBef>
                <a:spcPct val="0"/>
              </a:spcBef>
              <a:buClrTx/>
              <a:buFontTx/>
              <a:buNone/>
            </a:pPr>
            <a:endParaRPr lang="en-US" altLang="ja-JP" sz="2400" dirty="0" smtClean="0">
              <a:latin typeface="游ゴシック" panose="020B0400000000000000" pitchFamily="50" charset="-128"/>
              <a:ea typeface="游ゴシック" panose="020B0400000000000000" pitchFamily="50" charset="-128"/>
            </a:endParaRPr>
          </a:p>
          <a:p>
            <a:pPr algn="ctr" eaLnBrk="1" hangingPunct="1">
              <a:spcBef>
                <a:spcPct val="0"/>
              </a:spcBef>
              <a:buClrTx/>
              <a:buFontTx/>
              <a:buNone/>
            </a:pPr>
            <a:endParaRPr lang="en-US" altLang="ja-JP" sz="2400" dirty="0" smtClean="0">
              <a:latin typeface="游ゴシック" panose="020B0400000000000000" pitchFamily="50" charset="-128"/>
              <a:ea typeface="游ゴシック" panose="020B0400000000000000" pitchFamily="50" charset="-128"/>
            </a:endParaRPr>
          </a:p>
          <a:p>
            <a:pPr algn="ctr" eaLnBrk="1" hangingPunct="1">
              <a:spcBef>
                <a:spcPct val="0"/>
              </a:spcBef>
              <a:buClrTx/>
              <a:buFontTx/>
              <a:buNone/>
            </a:pPr>
            <a:r>
              <a:rPr kumimoji="0" lang="ja-JP" altLang="en-US" sz="3200" dirty="0" smtClean="0">
                <a:latin typeface="游ゴシック" panose="020B0400000000000000" pitchFamily="50" charset="-128"/>
                <a:ea typeface="游ゴシック" panose="020B0400000000000000" pitchFamily="50" charset="-128"/>
              </a:rPr>
              <a:t>大阪市行政手続きオンライン化</a:t>
            </a:r>
            <a:r>
              <a:rPr kumimoji="0" lang="zh-TW" altLang="en-US" sz="3200" dirty="0" smtClean="0">
                <a:latin typeface="游ゴシック" panose="020B0400000000000000" pitchFamily="50" charset="-128"/>
                <a:ea typeface="游ゴシック" panose="020B0400000000000000" pitchFamily="50" charset="-128"/>
              </a:rPr>
              <a:t>推進計画（案）</a:t>
            </a:r>
            <a:endParaRPr kumimoji="0" lang="en-US" altLang="ja-JP" sz="3200" dirty="0">
              <a:latin typeface="游ゴシック" panose="020B0400000000000000" pitchFamily="50" charset="-128"/>
              <a:ea typeface="游ゴシック" panose="020B0400000000000000" pitchFamily="50" charset="-128"/>
            </a:endParaRPr>
          </a:p>
        </p:txBody>
      </p:sp>
      <p:sp>
        <p:nvSpPr>
          <p:cNvPr id="3" name="Rectangle 15"/>
          <p:cNvSpPr>
            <a:spLocks noChangeArrowheads="1"/>
          </p:cNvSpPr>
          <p:nvPr/>
        </p:nvSpPr>
        <p:spPr bwMode="auto">
          <a:xfrm>
            <a:off x="35496" y="5005040"/>
            <a:ext cx="9109075" cy="108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 typeface="Wingdings" panose="05000000000000000000" pitchFamily="2" charset="2"/>
              <a:buNone/>
            </a:pPr>
            <a:r>
              <a:rPr kumimoji="0" lang="ja-JP" altLang="en-US" sz="3200" dirty="0" smtClean="0">
                <a:latin typeface="游ゴシック" panose="020B0400000000000000" pitchFamily="50" charset="-128"/>
                <a:ea typeface="游ゴシック" panose="020B0400000000000000" pitchFamily="50" charset="-128"/>
              </a:rPr>
              <a:t>平成</a:t>
            </a:r>
            <a:r>
              <a:rPr kumimoji="0" lang="en-US" altLang="ja-JP" sz="3200" dirty="0" smtClean="0">
                <a:latin typeface="游ゴシック" panose="020B0400000000000000" pitchFamily="50" charset="-128"/>
                <a:ea typeface="游ゴシック" panose="020B0400000000000000" pitchFamily="50" charset="-128"/>
              </a:rPr>
              <a:t>30</a:t>
            </a:r>
            <a:r>
              <a:rPr kumimoji="0" lang="ja-JP" altLang="en-US" sz="3200" dirty="0" smtClean="0">
                <a:latin typeface="游ゴシック" panose="020B0400000000000000" pitchFamily="50" charset="-128"/>
                <a:ea typeface="游ゴシック" panose="020B0400000000000000" pitchFamily="50" charset="-128"/>
              </a:rPr>
              <a:t>年５月</a:t>
            </a:r>
            <a:endParaRPr kumimoji="0" lang="en-US" altLang="ja-JP" sz="3200" dirty="0" smtClean="0">
              <a:latin typeface="游ゴシック" panose="020B0400000000000000" pitchFamily="50" charset="-128"/>
              <a:ea typeface="游ゴシック" panose="020B0400000000000000" pitchFamily="50" charset="-128"/>
            </a:endParaRPr>
          </a:p>
          <a:p>
            <a:pPr algn="ctr">
              <a:spcBef>
                <a:spcPct val="0"/>
              </a:spcBef>
              <a:buClrTx/>
              <a:buFont typeface="Wingdings" panose="05000000000000000000" pitchFamily="2" charset="2"/>
              <a:buNone/>
            </a:pPr>
            <a:r>
              <a:rPr kumimoji="0" lang="ja-JP" altLang="en-US" sz="3200" dirty="0" smtClean="0">
                <a:latin typeface="游ゴシック" panose="020B0400000000000000" pitchFamily="50" charset="-128"/>
                <a:ea typeface="游ゴシック" panose="020B0400000000000000" pitchFamily="50" charset="-128"/>
              </a:rPr>
              <a:t>大阪市ＩＣＴ戦略室</a:t>
            </a:r>
            <a:endParaRPr kumimoji="0" lang="en-US" altLang="ja-JP" sz="3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77274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lang="en-US" altLang="ja-JP" dirty="0" smtClean="0">
              <a:latin typeface="游ゴシック" panose="020B0400000000000000" pitchFamily="50" charset="-128"/>
              <a:ea typeface="游ゴシック" panose="020B0400000000000000" pitchFamily="50" charset="-128"/>
            </a:endParaRPr>
          </a:p>
          <a:p>
            <a:endParaRPr kumimoji="1" lang="ja-JP" altLang="en-US" dirty="0">
              <a:latin typeface="游ゴシック" panose="020B0400000000000000" pitchFamily="50" charset="-128"/>
              <a:ea typeface="游ゴシック" panose="020B0400000000000000" pitchFamily="50" charset="-128"/>
            </a:endParaRPr>
          </a:p>
        </p:txBody>
      </p:sp>
      <p:sp>
        <p:nvSpPr>
          <p:cNvPr id="7" name="コンテンツ プレースホルダー 2"/>
          <p:cNvSpPr txBox="1">
            <a:spLocks/>
          </p:cNvSpPr>
          <p:nvPr/>
        </p:nvSpPr>
        <p:spPr bwMode="gray">
          <a:xfrm>
            <a:off x="103188" y="981075"/>
            <a:ext cx="8950325" cy="10577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cs typeface="+mn-cs"/>
              </a:defRPr>
            </a:lvl1pPr>
            <a:lvl2pPr marL="742950" indent="-28575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2pPr>
            <a:lvl3pPr marL="11430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3pPr>
            <a:lvl4pPr marL="16002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4pPr>
            <a:lvl5pPr marL="20574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9pPr>
          </a:lstStyle>
          <a:p>
            <a:pPr eaLnBrk="1" hangingPunct="1"/>
            <a:r>
              <a:rPr lang="ja-JP" altLang="en-US" sz="1200" kern="0" dirty="0">
                <a:latin typeface="游ゴシック" panose="020B0400000000000000" pitchFamily="50" charset="-128"/>
                <a:ea typeface="游ゴシック" panose="020B0400000000000000" pitchFamily="50" charset="-128"/>
              </a:rPr>
              <a:t>技術動向においては、行政手続きをオンライン化する際に、重要となる認証や情報入力における</a:t>
            </a:r>
            <a:r>
              <a:rPr lang="ja-JP" altLang="en-US" sz="1200" kern="0" dirty="0" smtClean="0">
                <a:latin typeface="游ゴシック" panose="020B0400000000000000" pitchFamily="50" charset="-128"/>
                <a:ea typeface="游ゴシック" panose="020B0400000000000000" pitchFamily="50" charset="-128"/>
              </a:rPr>
              <a:t>技術が進展してきている。</a:t>
            </a:r>
            <a:endParaRPr lang="en-US" altLang="ja-JP" sz="1200" kern="0" dirty="0">
              <a:latin typeface="游ゴシック" panose="020B0400000000000000" pitchFamily="50" charset="-128"/>
              <a:ea typeface="游ゴシック" panose="020B0400000000000000" pitchFamily="50" charset="-128"/>
            </a:endParaRPr>
          </a:p>
          <a:p>
            <a:pPr lvl="1" eaLnBrk="1" hangingPunct="1">
              <a:buFont typeface="Wingdings" panose="05000000000000000000" pitchFamily="2" charset="2"/>
              <a:buChar char="ü"/>
            </a:pPr>
            <a:r>
              <a:rPr lang="ja-JP" altLang="en-US" sz="1200" kern="0" dirty="0">
                <a:latin typeface="游ゴシック" panose="020B0400000000000000" pitchFamily="50" charset="-128"/>
                <a:ea typeface="游ゴシック" panose="020B0400000000000000" pitchFamily="50" charset="-128"/>
              </a:rPr>
              <a:t>例えば、認証（ログイン）プロセスにおける生体認証やワンタイムパスワードの活用、申請プロセスにおける</a:t>
            </a:r>
            <a:r>
              <a:rPr kumimoji="0" lang="ja-JP" altLang="en-US" sz="1200" dirty="0">
                <a:latin typeface="游ゴシック" panose="020B0400000000000000" pitchFamily="50" charset="-128"/>
                <a:ea typeface="游ゴシック" panose="020B0400000000000000" pitchFamily="50" charset="-128"/>
              </a:rPr>
              <a:t>個人番号カードの券面事項入力補助アプリによる自動入力等が検討されて</a:t>
            </a:r>
            <a:r>
              <a:rPr kumimoji="0" lang="ja-JP" altLang="en-US" sz="1200" dirty="0" smtClean="0">
                <a:latin typeface="游ゴシック" panose="020B0400000000000000" pitchFamily="50" charset="-128"/>
                <a:ea typeface="游ゴシック" panose="020B0400000000000000" pitchFamily="50" charset="-128"/>
              </a:rPr>
              <a:t>いる。</a:t>
            </a:r>
            <a:endParaRPr kumimoji="0" lang="en-US" altLang="ja-JP" sz="1200" dirty="0">
              <a:latin typeface="游ゴシック" panose="020B0400000000000000" pitchFamily="50" charset="-128"/>
              <a:ea typeface="游ゴシック" panose="020B0400000000000000" pitchFamily="50" charset="-128"/>
            </a:endParaRPr>
          </a:p>
          <a:p>
            <a:pPr lvl="1" eaLnBrk="1" hangingPunct="1">
              <a:buFont typeface="Wingdings" panose="05000000000000000000" pitchFamily="2" charset="2"/>
              <a:buChar char="ü"/>
            </a:pPr>
            <a:r>
              <a:rPr kumimoji="0" lang="ja-JP" altLang="en-US" sz="1200" dirty="0">
                <a:latin typeface="游ゴシック" panose="020B0400000000000000" pitchFamily="50" charset="-128"/>
                <a:ea typeface="游ゴシック" panose="020B0400000000000000" pitchFamily="50" charset="-128"/>
              </a:rPr>
              <a:t>また、手続き検索や問い合わせ対応における</a:t>
            </a:r>
            <a:r>
              <a:rPr lang="en-US" altLang="ja-JP" sz="1200" kern="0" dirty="0">
                <a:latin typeface="游ゴシック" panose="020B0400000000000000" pitchFamily="50" charset="-128"/>
                <a:ea typeface="游ゴシック" panose="020B0400000000000000" pitchFamily="50" charset="-128"/>
              </a:rPr>
              <a:t>AI</a:t>
            </a:r>
            <a:r>
              <a:rPr lang="ja-JP" altLang="en-US" sz="1200" kern="0" dirty="0">
                <a:latin typeface="游ゴシック" panose="020B0400000000000000" pitchFamily="50" charset="-128"/>
                <a:ea typeface="游ゴシック" panose="020B0400000000000000" pitchFamily="50" charset="-128"/>
              </a:rPr>
              <a:t>やチャットボットの活用、証明書等の交付における</a:t>
            </a:r>
            <a:r>
              <a:rPr kumimoji="0" lang="ja-JP" altLang="en-US" sz="1200" dirty="0">
                <a:latin typeface="游ゴシック" panose="020B0400000000000000" pitchFamily="50" charset="-128"/>
                <a:ea typeface="游ゴシック" panose="020B0400000000000000" pitchFamily="50" charset="-128"/>
              </a:rPr>
              <a:t>ウォーターマーク（印刷時の改ざん防止）の活用等も提案されて</a:t>
            </a:r>
            <a:r>
              <a:rPr kumimoji="0" lang="ja-JP" altLang="en-US" sz="1200" dirty="0" smtClean="0">
                <a:latin typeface="游ゴシック" panose="020B0400000000000000" pitchFamily="50" charset="-128"/>
                <a:ea typeface="游ゴシック" panose="020B0400000000000000" pitchFamily="50" charset="-128"/>
              </a:rPr>
              <a:t>いる。</a:t>
            </a:r>
            <a:endParaRPr kumimoji="0" lang="en-US" altLang="ja-JP" sz="1200" dirty="0">
              <a:latin typeface="游ゴシック" panose="020B0400000000000000" pitchFamily="50" charset="-128"/>
              <a:ea typeface="游ゴシック" panose="020B0400000000000000" pitchFamily="50" charset="-128"/>
            </a:endParaRPr>
          </a:p>
        </p:txBody>
      </p:sp>
      <p:cxnSp>
        <p:nvCxnSpPr>
          <p:cNvPr id="8" name="直線コネクタ 7"/>
          <p:cNvCxnSpPr/>
          <p:nvPr/>
        </p:nvCxnSpPr>
        <p:spPr bwMode="auto">
          <a:xfrm>
            <a:off x="424036" y="2746955"/>
            <a:ext cx="396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p:cNvSpPr txBox="1"/>
          <p:nvPr/>
        </p:nvSpPr>
        <p:spPr>
          <a:xfrm>
            <a:off x="424036" y="2788766"/>
            <a:ext cx="3960000" cy="507831"/>
          </a:xfrm>
          <a:prstGeom prst="rect">
            <a:avLst/>
          </a:prstGeom>
          <a:noFill/>
        </p:spPr>
        <p:txBody>
          <a:bodyPr wrap="square" rtlCol="0">
            <a:spAutoFit/>
          </a:bodyPr>
          <a:lstStyle/>
          <a:p>
            <a:pPr marL="171450" indent="-171450">
              <a:spcBef>
                <a:spcPts val="300"/>
              </a:spcBef>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総務省では個人番号カードに関するアプリ（券面事項入力補助アプリ）として、オンラインでの申請情報の入力において４情報及び個人番号をカードから読み取る仕組みが検討されている</a:t>
            </a:r>
            <a:endParaRPr lang="en-US" altLang="ja-JP" sz="900" dirty="0">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1657063" y="2491856"/>
            <a:ext cx="1454244" cy="230832"/>
          </a:xfrm>
          <a:prstGeom prst="rect">
            <a:avLst/>
          </a:prstGeom>
          <a:noFill/>
        </p:spPr>
        <p:txBody>
          <a:bodyPr wrap="none" rtlCol="0">
            <a:spAutoFit/>
          </a:bodyPr>
          <a:lstStyle/>
          <a:p>
            <a:r>
              <a:rPr lang="ja-JP" altLang="en-US" sz="900" dirty="0">
                <a:latin typeface="游ゴシック" panose="020B0400000000000000" pitchFamily="50" charset="-128"/>
                <a:ea typeface="游ゴシック" panose="020B0400000000000000" pitchFamily="50" charset="-128"/>
              </a:rPr>
              <a:t>券面事項入力補助アプリ</a:t>
            </a:r>
            <a:endParaRPr kumimoji="1" lang="ja-JP" altLang="en-US" sz="900" dirty="0">
              <a:latin typeface="游ゴシック" panose="020B0400000000000000" pitchFamily="50" charset="-128"/>
              <a:ea typeface="游ゴシック" panose="020B0400000000000000" pitchFamily="50" charset="-128"/>
            </a:endParaRPr>
          </a:p>
        </p:txBody>
      </p:sp>
      <p:cxnSp>
        <p:nvCxnSpPr>
          <p:cNvPr id="12" name="直線コネクタ 11"/>
          <p:cNvCxnSpPr/>
          <p:nvPr/>
        </p:nvCxnSpPr>
        <p:spPr bwMode="auto">
          <a:xfrm>
            <a:off x="4788464" y="2746955"/>
            <a:ext cx="396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テキスト ボックス 13"/>
          <p:cNvSpPr txBox="1"/>
          <p:nvPr/>
        </p:nvSpPr>
        <p:spPr>
          <a:xfrm>
            <a:off x="4788464" y="2788766"/>
            <a:ext cx="3960000" cy="1000274"/>
          </a:xfrm>
          <a:prstGeom prst="rect">
            <a:avLst/>
          </a:prstGeom>
          <a:noFill/>
        </p:spPr>
        <p:txBody>
          <a:bodyPr wrap="square" rtlCol="0">
            <a:spAutoFit/>
          </a:bodyPr>
          <a:lstStyle/>
          <a:p>
            <a:pPr marL="171450" indent="-171450" eaLnBrk="0" hangingPunct="0">
              <a:spcBef>
                <a:spcPts val="300"/>
              </a:spcBef>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外部（民間事業者等）とインターネット経由で大容量のファイルを交換する際に、無害化処理を実施</a:t>
            </a:r>
            <a:endParaRPr lang="en-US" altLang="ja-JP" sz="900" dirty="0">
              <a:latin typeface="游ゴシック" panose="020B0400000000000000" pitchFamily="50" charset="-128"/>
              <a:ea typeface="游ゴシック" panose="020B0400000000000000" pitchFamily="50" charset="-128"/>
            </a:endParaRPr>
          </a:p>
          <a:p>
            <a:pPr marL="171450" indent="-171450" eaLnBrk="0" hangingPunct="0">
              <a:spcBef>
                <a:spcPts val="300"/>
              </a:spcBef>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電子申請システム等によりインターネット経由で受領したファイルの無害化処理を実施</a:t>
            </a:r>
            <a:endParaRPr lang="en-US" altLang="ja-JP" sz="900" dirty="0">
              <a:latin typeface="游ゴシック" panose="020B0400000000000000" pitchFamily="50" charset="-128"/>
              <a:ea typeface="游ゴシック" panose="020B0400000000000000" pitchFamily="50" charset="-128"/>
            </a:endParaRPr>
          </a:p>
          <a:p>
            <a:pPr marL="171450" indent="-171450" eaLnBrk="0" hangingPunct="0">
              <a:spcBef>
                <a:spcPts val="300"/>
              </a:spcBef>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庁内のインターネット接続系の端末で作成したファイルの無害化処理を行い、</a:t>
            </a:r>
            <a:r>
              <a:rPr lang="en-US" altLang="ja-JP" sz="900" dirty="0">
                <a:latin typeface="游ゴシック" panose="020B0400000000000000" pitchFamily="50" charset="-128"/>
                <a:ea typeface="游ゴシック" panose="020B0400000000000000" pitchFamily="50" charset="-128"/>
              </a:rPr>
              <a:t>LGWAN</a:t>
            </a:r>
            <a:r>
              <a:rPr lang="ja-JP" altLang="en-US" sz="900" dirty="0">
                <a:latin typeface="游ゴシック" panose="020B0400000000000000" pitchFamily="50" charset="-128"/>
                <a:ea typeface="游ゴシック" panose="020B0400000000000000" pitchFamily="50" charset="-128"/>
              </a:rPr>
              <a:t>接続系の端末へ連携</a:t>
            </a:r>
            <a:endParaRPr kumimoji="0" lang="en-US" altLang="ja-JP" sz="900" dirty="0">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5938936" y="2491856"/>
            <a:ext cx="1454244" cy="230832"/>
          </a:xfrm>
          <a:prstGeom prst="rect">
            <a:avLst/>
          </a:prstGeom>
          <a:noFill/>
        </p:spPr>
        <p:txBody>
          <a:bodyPr wrap="none" rtlCol="0">
            <a:spAutoFit/>
          </a:bodyPr>
          <a:lstStyle/>
          <a:p>
            <a:pPr eaLnBrk="0" hangingPunct="0"/>
            <a:r>
              <a:rPr kumimoji="0" lang="ja-JP" altLang="en-US" sz="900" dirty="0">
                <a:latin typeface="游ゴシック" panose="020B0400000000000000" pitchFamily="50" charset="-128"/>
                <a:ea typeface="游ゴシック" panose="020B0400000000000000" pitchFamily="50" charset="-128"/>
              </a:rPr>
              <a:t>ファイル無害化サービス</a:t>
            </a:r>
            <a:endParaRPr kumimoji="0" lang="en-US" altLang="ja-JP" sz="900" dirty="0">
              <a:latin typeface="游ゴシック" panose="020B0400000000000000" pitchFamily="50" charset="-128"/>
              <a:ea typeface="游ゴシック" panose="020B0400000000000000" pitchFamily="50" charset="-128"/>
            </a:endParaRPr>
          </a:p>
        </p:txBody>
      </p:sp>
      <p:pic>
        <p:nvPicPr>
          <p:cNvPr id="16" name="図 15"/>
          <p:cNvPicPr>
            <a:picLocks noChangeAspect="1"/>
          </p:cNvPicPr>
          <p:nvPr/>
        </p:nvPicPr>
        <p:blipFill>
          <a:blip r:embed="rId2"/>
          <a:stretch>
            <a:fillRect/>
          </a:stretch>
        </p:blipFill>
        <p:spPr>
          <a:xfrm>
            <a:off x="521917" y="3856233"/>
            <a:ext cx="3709219" cy="2566647"/>
          </a:xfrm>
          <a:prstGeom prst="rect">
            <a:avLst/>
          </a:prstGeom>
        </p:spPr>
      </p:pic>
      <p:pic>
        <p:nvPicPr>
          <p:cNvPr id="17" name="図 16"/>
          <p:cNvPicPr>
            <a:picLocks noChangeAspect="1"/>
          </p:cNvPicPr>
          <p:nvPr/>
        </p:nvPicPr>
        <p:blipFill>
          <a:blip r:embed="rId3"/>
          <a:stretch>
            <a:fillRect/>
          </a:stretch>
        </p:blipFill>
        <p:spPr>
          <a:xfrm>
            <a:off x="4842750" y="5235375"/>
            <a:ext cx="3851428" cy="1253665"/>
          </a:xfrm>
          <a:prstGeom prst="rect">
            <a:avLst/>
          </a:prstGeom>
        </p:spPr>
      </p:pic>
      <p:pic>
        <p:nvPicPr>
          <p:cNvPr id="18" name="図 17"/>
          <p:cNvPicPr>
            <a:picLocks noChangeAspect="1"/>
          </p:cNvPicPr>
          <p:nvPr/>
        </p:nvPicPr>
        <p:blipFill>
          <a:blip r:embed="rId4"/>
          <a:stretch>
            <a:fillRect/>
          </a:stretch>
        </p:blipFill>
        <p:spPr>
          <a:xfrm>
            <a:off x="4879487" y="3815215"/>
            <a:ext cx="3731840" cy="1420160"/>
          </a:xfrm>
          <a:prstGeom prst="rect">
            <a:avLst/>
          </a:prstGeom>
        </p:spPr>
      </p:pic>
      <p:sp>
        <p:nvSpPr>
          <p:cNvPr id="19" name="Rectangle 4"/>
          <p:cNvSpPr txBox="1">
            <a:spLocks noChangeArrowheads="1"/>
          </p:cNvSpPr>
          <p:nvPr/>
        </p:nvSpPr>
        <p:spPr bwMode="auto">
          <a:xfrm>
            <a:off x="228600" y="100038"/>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en-US" altLang="ja-JP" sz="1600" b="1" dirty="0" smtClean="0">
                <a:solidFill>
                  <a:schemeClr val="tx2"/>
                </a:solidFill>
                <a:latin typeface="游ゴシック" panose="020B0400000000000000" pitchFamily="50" charset="-128"/>
                <a:ea typeface="游ゴシック" panose="020B0400000000000000" pitchFamily="50" charset="-128"/>
              </a:rPr>
              <a:t>【</a:t>
            </a:r>
            <a:r>
              <a:rPr kumimoji="0" lang="ja-JP" altLang="en-US" sz="1600" b="1" dirty="0">
                <a:solidFill>
                  <a:schemeClr val="tx2"/>
                </a:solidFill>
                <a:latin typeface="游ゴシック" panose="020B0400000000000000" pitchFamily="50" charset="-128"/>
                <a:ea typeface="游ゴシック" panose="020B0400000000000000" pitchFamily="50" charset="-128"/>
              </a:rPr>
              <a:t>参考</a:t>
            </a:r>
            <a:r>
              <a:rPr kumimoji="0" lang="en-US" altLang="ja-JP" sz="1600" b="1" dirty="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技術動向</a:t>
            </a:r>
            <a:endParaRPr kumimoji="0" lang="ja-JP" altLang="en-US" sz="1600" b="1" dirty="0">
              <a:solidFill>
                <a:schemeClr val="tx2"/>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84099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en-US" altLang="ja-JP" sz="1600" b="1" dirty="0">
                <a:solidFill>
                  <a:schemeClr val="tx2"/>
                </a:solidFill>
                <a:latin typeface="游ゴシック" panose="020B0400000000000000" pitchFamily="50" charset="-128"/>
                <a:ea typeface="游ゴシック" panose="020B0400000000000000" pitchFamily="50" charset="-128"/>
              </a:rPr>
              <a:t>【</a:t>
            </a:r>
            <a:r>
              <a:rPr kumimoji="0" lang="ja-JP" altLang="en-US" sz="1600" b="1" dirty="0">
                <a:solidFill>
                  <a:schemeClr val="tx2"/>
                </a:solidFill>
                <a:latin typeface="游ゴシック" panose="020B0400000000000000" pitchFamily="50" charset="-128"/>
                <a:ea typeface="游ゴシック" panose="020B0400000000000000" pitchFamily="50" charset="-128"/>
              </a:rPr>
              <a:t>参考</a:t>
            </a:r>
            <a:r>
              <a:rPr kumimoji="0" lang="en-US" altLang="ja-JP" sz="1600" b="1" dirty="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マイナポータル</a:t>
            </a:r>
            <a:endParaRPr kumimoji="0" lang="ja-JP" altLang="en-US" sz="1600" b="1" dirty="0">
              <a:solidFill>
                <a:schemeClr val="tx2"/>
              </a:solidFill>
              <a:latin typeface="游ゴシック" panose="020B0400000000000000" pitchFamily="50" charset="-128"/>
              <a:ea typeface="游ゴシック" panose="020B0400000000000000" pitchFamily="50" charset="-128"/>
            </a:endParaRPr>
          </a:p>
        </p:txBody>
      </p:sp>
      <p:sp>
        <p:nvSpPr>
          <p:cNvPr id="46" name="正方形/長方形 45"/>
          <p:cNvSpPr/>
          <p:nvPr/>
        </p:nvSpPr>
        <p:spPr bwMode="auto">
          <a:xfrm>
            <a:off x="1512200" y="2621399"/>
            <a:ext cx="1440000" cy="360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手続き検索</a:t>
            </a:r>
            <a:endParaRPr kumimoji="1" lang="ja-JP" altLang="en-US" sz="900" dirty="0">
              <a:latin typeface="游ゴシック" panose="020B0400000000000000" pitchFamily="50" charset="-128"/>
              <a:ea typeface="游ゴシック" panose="020B0400000000000000" pitchFamily="50" charset="-128"/>
            </a:endParaRPr>
          </a:p>
        </p:txBody>
      </p:sp>
      <p:sp>
        <p:nvSpPr>
          <p:cNvPr id="48" name="テキスト ボックス 47"/>
          <p:cNvSpPr txBox="1"/>
          <p:nvPr/>
        </p:nvSpPr>
        <p:spPr>
          <a:xfrm>
            <a:off x="611560" y="2276872"/>
            <a:ext cx="2031325" cy="230832"/>
          </a:xfrm>
          <a:prstGeom prst="rect">
            <a:avLst/>
          </a:prstGeom>
          <a:noFill/>
        </p:spPr>
        <p:txBody>
          <a:bodyPr wrap="none" rtlCol="0">
            <a:spAutoFit/>
          </a:bodyPr>
          <a:lstStyle/>
          <a:p>
            <a:r>
              <a:rPr kumimoji="1" lang="ja-JP" altLang="en-US" sz="900" dirty="0">
                <a:latin typeface="游ゴシック" panose="020B0400000000000000" pitchFamily="50" charset="-128"/>
                <a:ea typeface="游ゴシック" panose="020B0400000000000000" pitchFamily="50" charset="-128"/>
              </a:rPr>
              <a:t>次期電子申請システムに求める機能</a:t>
            </a:r>
          </a:p>
        </p:txBody>
      </p:sp>
      <p:cxnSp>
        <p:nvCxnSpPr>
          <p:cNvPr id="49" name="直線コネクタ 48"/>
          <p:cNvCxnSpPr/>
          <p:nvPr/>
        </p:nvCxnSpPr>
        <p:spPr bwMode="auto">
          <a:xfrm>
            <a:off x="323528" y="2523093"/>
            <a:ext cx="2628672"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正方形/長方形 50"/>
          <p:cNvSpPr/>
          <p:nvPr/>
        </p:nvSpPr>
        <p:spPr bwMode="auto">
          <a:xfrm>
            <a:off x="1512200" y="3036416"/>
            <a:ext cx="1440000" cy="360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認証（ログイン）</a:t>
            </a:r>
            <a:endParaRPr kumimoji="1" lang="ja-JP" altLang="en-US" sz="900" dirty="0">
              <a:latin typeface="游ゴシック" panose="020B0400000000000000" pitchFamily="50" charset="-128"/>
              <a:ea typeface="游ゴシック" panose="020B0400000000000000" pitchFamily="50" charset="-128"/>
            </a:endParaRPr>
          </a:p>
        </p:txBody>
      </p:sp>
      <p:sp>
        <p:nvSpPr>
          <p:cNvPr id="53" name="正方形/長方形 52"/>
          <p:cNvSpPr/>
          <p:nvPr/>
        </p:nvSpPr>
        <p:spPr bwMode="auto">
          <a:xfrm>
            <a:off x="1512200" y="3451433"/>
            <a:ext cx="1440000" cy="295756"/>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申請情報入力・送信</a:t>
            </a:r>
            <a:endParaRPr kumimoji="1" lang="ja-JP" altLang="en-US" sz="900" dirty="0">
              <a:latin typeface="游ゴシック" panose="020B0400000000000000" pitchFamily="50" charset="-128"/>
              <a:ea typeface="游ゴシック" panose="020B0400000000000000" pitchFamily="50" charset="-128"/>
            </a:endParaRPr>
          </a:p>
        </p:txBody>
      </p:sp>
      <p:sp>
        <p:nvSpPr>
          <p:cNvPr id="55" name="正方形/長方形 54"/>
          <p:cNvSpPr/>
          <p:nvPr/>
        </p:nvSpPr>
        <p:spPr bwMode="auto">
          <a:xfrm>
            <a:off x="1512200" y="3794442"/>
            <a:ext cx="1440000" cy="240779"/>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資料添付</a:t>
            </a:r>
            <a:endParaRPr kumimoji="1" lang="ja-JP" altLang="en-US" sz="900" dirty="0">
              <a:latin typeface="游ゴシック" panose="020B0400000000000000" pitchFamily="50" charset="-128"/>
              <a:ea typeface="游ゴシック" panose="020B0400000000000000" pitchFamily="50" charset="-128"/>
            </a:endParaRPr>
          </a:p>
        </p:txBody>
      </p:sp>
      <p:sp>
        <p:nvSpPr>
          <p:cNvPr id="57" name="正方形/長方形 56"/>
          <p:cNvSpPr/>
          <p:nvPr/>
        </p:nvSpPr>
        <p:spPr bwMode="auto">
          <a:xfrm>
            <a:off x="1512200" y="4107269"/>
            <a:ext cx="1440000" cy="360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決済</a:t>
            </a:r>
            <a:endParaRPr kumimoji="1" lang="ja-JP" altLang="en-US" sz="900" dirty="0">
              <a:latin typeface="游ゴシック" panose="020B0400000000000000" pitchFamily="50" charset="-128"/>
              <a:ea typeface="游ゴシック" panose="020B0400000000000000" pitchFamily="50" charset="-128"/>
            </a:endParaRPr>
          </a:p>
        </p:txBody>
      </p:sp>
      <p:sp>
        <p:nvSpPr>
          <p:cNvPr id="60" name="正方形/長方形 59"/>
          <p:cNvSpPr/>
          <p:nvPr/>
        </p:nvSpPr>
        <p:spPr bwMode="auto">
          <a:xfrm>
            <a:off x="323528" y="2621398"/>
            <a:ext cx="1080000" cy="1845871"/>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受付機能</a:t>
            </a:r>
            <a:endParaRPr kumimoji="1" lang="ja-JP" altLang="en-US" sz="900" dirty="0">
              <a:latin typeface="游ゴシック" panose="020B0400000000000000" pitchFamily="50" charset="-128"/>
              <a:ea typeface="游ゴシック" panose="020B0400000000000000" pitchFamily="50" charset="-128"/>
            </a:endParaRPr>
          </a:p>
        </p:txBody>
      </p:sp>
      <p:sp>
        <p:nvSpPr>
          <p:cNvPr id="61" name="正方形/長方形 60"/>
          <p:cNvSpPr/>
          <p:nvPr/>
        </p:nvSpPr>
        <p:spPr bwMode="auto">
          <a:xfrm>
            <a:off x="1512200" y="4958806"/>
            <a:ext cx="1440000" cy="224663"/>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審査後処理</a:t>
            </a:r>
            <a:endParaRPr kumimoji="1" lang="ja-JP" altLang="en-US" sz="900" dirty="0">
              <a:latin typeface="游ゴシック" panose="020B0400000000000000" pitchFamily="50" charset="-128"/>
              <a:ea typeface="游ゴシック" panose="020B0400000000000000" pitchFamily="50" charset="-128"/>
            </a:endParaRPr>
          </a:p>
        </p:txBody>
      </p:sp>
      <p:sp>
        <p:nvSpPr>
          <p:cNvPr id="63" name="正方形/長方形 62"/>
          <p:cNvSpPr/>
          <p:nvPr/>
        </p:nvSpPr>
        <p:spPr bwMode="auto">
          <a:xfrm>
            <a:off x="1512200" y="5250718"/>
            <a:ext cx="1440000" cy="224663"/>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進捗管理</a:t>
            </a:r>
            <a:endParaRPr kumimoji="1" lang="ja-JP" altLang="en-US" sz="900" dirty="0">
              <a:latin typeface="游ゴシック" panose="020B0400000000000000" pitchFamily="50" charset="-128"/>
              <a:ea typeface="游ゴシック" panose="020B0400000000000000" pitchFamily="50" charset="-128"/>
            </a:endParaRPr>
          </a:p>
        </p:txBody>
      </p:sp>
      <p:sp>
        <p:nvSpPr>
          <p:cNvPr id="65" name="正方形/長方形 64"/>
          <p:cNvSpPr/>
          <p:nvPr/>
        </p:nvSpPr>
        <p:spPr bwMode="auto">
          <a:xfrm>
            <a:off x="1512200" y="5538750"/>
            <a:ext cx="1440000" cy="224663"/>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交付</a:t>
            </a:r>
            <a:endParaRPr kumimoji="1" lang="ja-JP" altLang="en-US" sz="900" dirty="0">
              <a:latin typeface="游ゴシック" panose="020B0400000000000000" pitchFamily="50" charset="-128"/>
              <a:ea typeface="游ゴシック" panose="020B0400000000000000" pitchFamily="50" charset="-128"/>
            </a:endParaRPr>
          </a:p>
        </p:txBody>
      </p:sp>
      <p:sp>
        <p:nvSpPr>
          <p:cNvPr id="67" name="正方形/長方形 66"/>
          <p:cNvSpPr/>
          <p:nvPr/>
        </p:nvSpPr>
        <p:spPr bwMode="auto">
          <a:xfrm>
            <a:off x="1512200" y="5839933"/>
            <a:ext cx="1440000" cy="224663"/>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通知</a:t>
            </a:r>
            <a:endParaRPr kumimoji="1" lang="ja-JP" altLang="en-US" sz="900" dirty="0">
              <a:latin typeface="游ゴシック" panose="020B0400000000000000" pitchFamily="50" charset="-128"/>
              <a:ea typeface="游ゴシック" panose="020B0400000000000000" pitchFamily="50" charset="-128"/>
            </a:endParaRPr>
          </a:p>
        </p:txBody>
      </p:sp>
      <p:sp>
        <p:nvSpPr>
          <p:cNvPr id="69" name="正方形/長方形 68"/>
          <p:cNvSpPr/>
          <p:nvPr/>
        </p:nvSpPr>
        <p:spPr bwMode="auto">
          <a:xfrm>
            <a:off x="1512200" y="6127965"/>
            <a:ext cx="1440000" cy="224663"/>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ヘルプ</a:t>
            </a:r>
            <a:endParaRPr kumimoji="1" lang="ja-JP" altLang="en-US" sz="900" dirty="0">
              <a:latin typeface="游ゴシック" panose="020B0400000000000000" pitchFamily="50" charset="-128"/>
              <a:ea typeface="游ゴシック" panose="020B0400000000000000" pitchFamily="50" charset="-128"/>
            </a:endParaRPr>
          </a:p>
        </p:txBody>
      </p:sp>
      <p:sp>
        <p:nvSpPr>
          <p:cNvPr id="71" name="正方形/長方形 70"/>
          <p:cNvSpPr/>
          <p:nvPr/>
        </p:nvSpPr>
        <p:spPr bwMode="auto">
          <a:xfrm>
            <a:off x="1512200" y="4543789"/>
            <a:ext cx="1440000" cy="360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審査前処理</a:t>
            </a:r>
          </a:p>
        </p:txBody>
      </p:sp>
      <p:sp>
        <p:nvSpPr>
          <p:cNvPr id="73" name="正方形/長方形 72"/>
          <p:cNvSpPr/>
          <p:nvPr/>
        </p:nvSpPr>
        <p:spPr bwMode="auto">
          <a:xfrm>
            <a:off x="323528" y="4543789"/>
            <a:ext cx="1080000" cy="931592"/>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処理・審査</a:t>
            </a:r>
            <a:endParaRPr kumimoji="1" lang="ja-JP" altLang="en-US" sz="900" dirty="0">
              <a:latin typeface="游ゴシック" panose="020B0400000000000000" pitchFamily="50" charset="-128"/>
              <a:ea typeface="游ゴシック" panose="020B0400000000000000" pitchFamily="50" charset="-128"/>
            </a:endParaRPr>
          </a:p>
        </p:txBody>
      </p:sp>
      <p:sp>
        <p:nvSpPr>
          <p:cNvPr id="74" name="正方形/長方形 73"/>
          <p:cNvSpPr/>
          <p:nvPr/>
        </p:nvSpPr>
        <p:spPr bwMode="auto">
          <a:xfrm>
            <a:off x="323528" y="5839933"/>
            <a:ext cx="1080000" cy="512695"/>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サポート機能</a:t>
            </a:r>
            <a:endParaRPr kumimoji="1" lang="ja-JP" altLang="en-US" sz="900" dirty="0">
              <a:latin typeface="游ゴシック" panose="020B0400000000000000" pitchFamily="50" charset="-128"/>
              <a:ea typeface="游ゴシック" panose="020B0400000000000000" pitchFamily="50" charset="-128"/>
            </a:endParaRPr>
          </a:p>
        </p:txBody>
      </p:sp>
      <p:sp>
        <p:nvSpPr>
          <p:cNvPr id="75" name="正方形/長方形 74"/>
          <p:cNvSpPr/>
          <p:nvPr/>
        </p:nvSpPr>
        <p:spPr bwMode="auto">
          <a:xfrm>
            <a:off x="323528" y="5538750"/>
            <a:ext cx="1080000" cy="224663"/>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交付</a:t>
            </a:r>
            <a:endParaRPr kumimoji="1" lang="ja-JP" altLang="en-US" sz="900" dirty="0">
              <a:latin typeface="游ゴシック" panose="020B0400000000000000" pitchFamily="50" charset="-128"/>
              <a:ea typeface="游ゴシック" panose="020B0400000000000000" pitchFamily="50" charset="-128"/>
            </a:endParaRPr>
          </a:p>
        </p:txBody>
      </p:sp>
      <p:sp>
        <p:nvSpPr>
          <p:cNvPr id="89" name="正方形/長方形 88"/>
          <p:cNvSpPr/>
          <p:nvPr/>
        </p:nvSpPr>
        <p:spPr bwMode="auto">
          <a:xfrm>
            <a:off x="3590362" y="2621399"/>
            <a:ext cx="5328000" cy="36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個人向け手続きのカテゴリ検索やキーワード検索に対応。</a:t>
            </a:r>
            <a:endParaRPr lang="en-US" altLang="ja-JP" sz="900" dirty="0">
              <a:latin typeface="游ゴシック" panose="020B0400000000000000" pitchFamily="50" charset="-128"/>
              <a:ea typeface="游ゴシック" panose="020B0400000000000000" pitchFamily="50" charset="-128"/>
            </a:endParaRPr>
          </a:p>
          <a:p>
            <a:pPr>
              <a:spcBef>
                <a:spcPts val="0"/>
              </a:spcBef>
            </a:pPr>
            <a:r>
              <a:rPr lang="ja-JP" altLang="en-US" sz="900" dirty="0">
                <a:latin typeface="游ゴシック" panose="020B0400000000000000" pitchFamily="50" charset="-128"/>
                <a:ea typeface="游ゴシック" panose="020B0400000000000000" pitchFamily="50" charset="-128"/>
              </a:rPr>
              <a:t>ただし、法人向け手続きに関する検索機能や、個人情報を活用した自動検索等は実現されていない。</a:t>
            </a:r>
            <a:endParaRPr lang="en-US" altLang="ja-JP" sz="900" dirty="0">
              <a:latin typeface="游ゴシック" panose="020B0400000000000000" pitchFamily="50" charset="-128"/>
              <a:ea typeface="游ゴシック" panose="020B0400000000000000" pitchFamily="50" charset="-128"/>
            </a:endParaRPr>
          </a:p>
        </p:txBody>
      </p:sp>
      <p:sp>
        <p:nvSpPr>
          <p:cNvPr id="90" name="テキスト ボックス 89"/>
          <p:cNvSpPr txBox="1"/>
          <p:nvPr/>
        </p:nvSpPr>
        <p:spPr>
          <a:xfrm>
            <a:off x="4477063" y="2276872"/>
            <a:ext cx="3070071" cy="230832"/>
          </a:xfrm>
          <a:prstGeom prst="rect">
            <a:avLst/>
          </a:prstGeom>
          <a:noFill/>
        </p:spPr>
        <p:txBody>
          <a:bodyPr wrap="none" rtlCol="0">
            <a:spAutoFit/>
          </a:bodyPr>
          <a:lstStyle/>
          <a:p>
            <a:r>
              <a:rPr kumimoji="1" lang="ja-JP" altLang="en-US" sz="900" dirty="0">
                <a:latin typeface="游ゴシック" panose="020B0400000000000000" pitchFamily="50" charset="-128"/>
                <a:ea typeface="游ゴシック" panose="020B0400000000000000" pitchFamily="50" charset="-128"/>
              </a:rPr>
              <a:t>マイナポータル（ぴったりサービス含む）での実現状況</a:t>
            </a:r>
          </a:p>
        </p:txBody>
      </p:sp>
      <p:sp>
        <p:nvSpPr>
          <p:cNvPr id="91" name="正方形/長方形 90"/>
          <p:cNvSpPr/>
          <p:nvPr/>
        </p:nvSpPr>
        <p:spPr bwMode="auto">
          <a:xfrm>
            <a:off x="3590362" y="3036416"/>
            <a:ext cx="5328000" cy="36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マイナポータルでは公的個人認証サービスを導入しているが、ぴったりサービスでは認証機能は実現されていない。</a:t>
            </a:r>
            <a:endParaRPr lang="en-US" altLang="ja-JP" sz="900" dirty="0">
              <a:latin typeface="游ゴシック" panose="020B0400000000000000" pitchFamily="50" charset="-128"/>
              <a:ea typeface="游ゴシック" panose="020B0400000000000000" pitchFamily="50" charset="-128"/>
            </a:endParaRPr>
          </a:p>
        </p:txBody>
      </p:sp>
      <p:sp>
        <p:nvSpPr>
          <p:cNvPr id="92" name="正方形/長方形 91"/>
          <p:cNvSpPr/>
          <p:nvPr/>
        </p:nvSpPr>
        <p:spPr bwMode="auto">
          <a:xfrm>
            <a:off x="3590362" y="3451433"/>
            <a:ext cx="5328000" cy="295756"/>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電子署名による申請情報の送信は可能。ただし、面談予約等の機能は実現されていない。</a:t>
            </a:r>
            <a:endParaRPr lang="en-US" altLang="ja-JP" sz="900" dirty="0">
              <a:latin typeface="游ゴシック" panose="020B0400000000000000" pitchFamily="50" charset="-128"/>
              <a:ea typeface="游ゴシック" panose="020B0400000000000000" pitchFamily="50" charset="-128"/>
            </a:endParaRPr>
          </a:p>
        </p:txBody>
      </p:sp>
      <p:sp>
        <p:nvSpPr>
          <p:cNvPr id="93" name="正方形/長方形 92"/>
          <p:cNvSpPr/>
          <p:nvPr/>
        </p:nvSpPr>
        <p:spPr bwMode="auto">
          <a:xfrm>
            <a:off x="3590362" y="3794442"/>
            <a:ext cx="5328000" cy="240779"/>
          </a:xfrm>
          <a:prstGeom prst="rect">
            <a:avLst/>
          </a:prstGeom>
          <a:no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en-US" altLang="ja-JP" sz="900" dirty="0">
                <a:latin typeface="游ゴシック" panose="020B0400000000000000" pitchFamily="50" charset="-128"/>
                <a:ea typeface="游ゴシック" panose="020B0400000000000000" pitchFamily="50" charset="-128"/>
              </a:rPr>
              <a:t>PDF</a:t>
            </a:r>
            <a:r>
              <a:rPr lang="ja-JP" altLang="en-US" sz="900" dirty="0">
                <a:latin typeface="游ゴシック" panose="020B0400000000000000" pitchFamily="50" charset="-128"/>
                <a:ea typeface="游ゴシック" panose="020B0400000000000000" pitchFamily="50" charset="-128"/>
              </a:rPr>
              <a:t>データや撮影した画像データのアップロードは可能。</a:t>
            </a:r>
            <a:endParaRPr lang="en-US" altLang="ja-JP" sz="900" dirty="0">
              <a:latin typeface="游ゴシック" panose="020B0400000000000000" pitchFamily="50" charset="-128"/>
              <a:ea typeface="游ゴシック" panose="020B0400000000000000" pitchFamily="50" charset="-128"/>
            </a:endParaRPr>
          </a:p>
        </p:txBody>
      </p:sp>
      <p:sp>
        <p:nvSpPr>
          <p:cNvPr id="94" name="正方形/長方形 93"/>
          <p:cNvSpPr/>
          <p:nvPr/>
        </p:nvSpPr>
        <p:spPr bwMode="auto">
          <a:xfrm>
            <a:off x="3590362" y="4107269"/>
            <a:ext cx="5328000" cy="360000"/>
          </a:xfrm>
          <a:prstGeom prst="rect">
            <a:avLst/>
          </a:prstGeom>
          <a:no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クレジット決済、ペイジー、モバイル決済、インターネットバンキング等に対応。ただし、収納情報の登録までは対応していない。</a:t>
            </a:r>
            <a:endParaRPr lang="en-US" altLang="ja-JP" sz="900" dirty="0">
              <a:latin typeface="游ゴシック" panose="020B0400000000000000" pitchFamily="50" charset="-128"/>
              <a:ea typeface="游ゴシック" panose="020B0400000000000000" pitchFamily="50" charset="-128"/>
            </a:endParaRPr>
          </a:p>
        </p:txBody>
      </p:sp>
      <p:cxnSp>
        <p:nvCxnSpPr>
          <p:cNvPr id="95" name="直線コネクタ 94"/>
          <p:cNvCxnSpPr/>
          <p:nvPr/>
        </p:nvCxnSpPr>
        <p:spPr bwMode="auto">
          <a:xfrm>
            <a:off x="3096216" y="2523093"/>
            <a:ext cx="5822146"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正方形/長方形 95"/>
          <p:cNvSpPr/>
          <p:nvPr/>
        </p:nvSpPr>
        <p:spPr bwMode="auto">
          <a:xfrm>
            <a:off x="3590362" y="4958806"/>
            <a:ext cx="5328000" cy="2246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申請情報に対する審査結果の管理・通知等は実現されていない。</a:t>
            </a:r>
            <a:endParaRPr lang="en-US" altLang="ja-JP" sz="900" dirty="0">
              <a:latin typeface="游ゴシック" panose="020B0400000000000000" pitchFamily="50" charset="-128"/>
              <a:ea typeface="游ゴシック" panose="020B0400000000000000" pitchFamily="50" charset="-128"/>
            </a:endParaRPr>
          </a:p>
        </p:txBody>
      </p:sp>
      <p:sp>
        <p:nvSpPr>
          <p:cNvPr id="97" name="正方形/長方形 96"/>
          <p:cNvSpPr/>
          <p:nvPr/>
        </p:nvSpPr>
        <p:spPr bwMode="auto">
          <a:xfrm>
            <a:off x="3590362" y="5250718"/>
            <a:ext cx="5328000" cy="2246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申請情報の処理状況を管理する機能は実現されていない。</a:t>
            </a:r>
            <a:endParaRPr lang="en-US" altLang="ja-JP" sz="900" dirty="0">
              <a:latin typeface="游ゴシック" panose="020B0400000000000000" pitchFamily="50" charset="-128"/>
              <a:ea typeface="游ゴシック" panose="020B0400000000000000" pitchFamily="50" charset="-128"/>
            </a:endParaRPr>
          </a:p>
        </p:txBody>
      </p:sp>
      <p:sp>
        <p:nvSpPr>
          <p:cNvPr id="98" name="正方形/長方形 97"/>
          <p:cNvSpPr/>
          <p:nvPr/>
        </p:nvSpPr>
        <p:spPr bwMode="auto">
          <a:xfrm>
            <a:off x="3590362" y="5538750"/>
            <a:ext cx="5328000" cy="2246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交付物を管理・送信する機能は実現されていない。</a:t>
            </a:r>
            <a:endParaRPr lang="en-US" altLang="ja-JP" sz="900" dirty="0">
              <a:latin typeface="游ゴシック" panose="020B0400000000000000" pitchFamily="50" charset="-128"/>
              <a:ea typeface="游ゴシック" panose="020B0400000000000000" pitchFamily="50" charset="-128"/>
            </a:endParaRPr>
          </a:p>
        </p:txBody>
      </p:sp>
      <p:sp>
        <p:nvSpPr>
          <p:cNvPr id="99" name="正方形/長方形 98"/>
          <p:cNvSpPr/>
          <p:nvPr/>
        </p:nvSpPr>
        <p:spPr bwMode="auto">
          <a:xfrm>
            <a:off x="3590362" y="5839933"/>
            <a:ext cx="5328000" cy="2246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お知らせ情報の登録・通知は可能。</a:t>
            </a:r>
            <a:endParaRPr lang="en-US" altLang="ja-JP" sz="900" dirty="0">
              <a:latin typeface="游ゴシック" panose="020B0400000000000000" pitchFamily="50" charset="-128"/>
              <a:ea typeface="游ゴシック" panose="020B0400000000000000" pitchFamily="50" charset="-128"/>
            </a:endParaRPr>
          </a:p>
        </p:txBody>
      </p:sp>
      <p:sp>
        <p:nvSpPr>
          <p:cNvPr id="100" name="正方形/長方形 99"/>
          <p:cNvSpPr/>
          <p:nvPr/>
        </p:nvSpPr>
        <p:spPr bwMode="auto">
          <a:xfrm>
            <a:off x="3590362" y="6127965"/>
            <a:ext cx="5328000" cy="2246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en-US" altLang="ja-JP" sz="900" dirty="0">
                <a:latin typeface="游ゴシック" panose="020B0400000000000000" pitchFamily="50" charset="-128"/>
                <a:ea typeface="游ゴシック" panose="020B0400000000000000" pitchFamily="50" charset="-128"/>
              </a:rPr>
              <a:t>FAQ</a:t>
            </a:r>
            <a:r>
              <a:rPr lang="ja-JP" altLang="en-US" sz="900" dirty="0">
                <a:latin typeface="游ゴシック" panose="020B0400000000000000" pitchFamily="50" charset="-128"/>
                <a:ea typeface="游ゴシック" panose="020B0400000000000000" pitchFamily="50" charset="-128"/>
              </a:rPr>
              <a:t>の検索や問い合わせ内容の登録は可能。</a:t>
            </a:r>
            <a:endParaRPr lang="en-US" altLang="ja-JP" sz="900" dirty="0">
              <a:latin typeface="游ゴシック" panose="020B0400000000000000" pitchFamily="50" charset="-128"/>
              <a:ea typeface="游ゴシック" panose="020B0400000000000000" pitchFamily="50" charset="-128"/>
            </a:endParaRPr>
          </a:p>
        </p:txBody>
      </p:sp>
      <p:sp>
        <p:nvSpPr>
          <p:cNvPr id="101" name="正方形/長方形 100"/>
          <p:cNvSpPr/>
          <p:nvPr/>
        </p:nvSpPr>
        <p:spPr bwMode="auto">
          <a:xfrm>
            <a:off x="3590362" y="4543789"/>
            <a:ext cx="5328000" cy="36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管理画面から申請情報や添付書類を確認可能。ただし、ステータスの更新や面談予約情報の管理は実現されていない。</a:t>
            </a:r>
            <a:endParaRPr lang="en-US" altLang="ja-JP" sz="900" dirty="0">
              <a:latin typeface="游ゴシック" panose="020B0400000000000000" pitchFamily="50" charset="-128"/>
              <a:ea typeface="游ゴシック" panose="020B0400000000000000" pitchFamily="50" charset="-128"/>
            </a:endParaRPr>
          </a:p>
        </p:txBody>
      </p:sp>
      <p:sp>
        <p:nvSpPr>
          <p:cNvPr id="36" name="正方形/長方形 35"/>
          <p:cNvSpPr/>
          <p:nvPr/>
        </p:nvSpPr>
        <p:spPr bwMode="auto">
          <a:xfrm>
            <a:off x="3096216" y="2616887"/>
            <a:ext cx="432000" cy="36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solidFill>
                  <a:srgbClr val="C00000"/>
                </a:solidFill>
                <a:latin typeface="游ゴシック" panose="020B0400000000000000" pitchFamily="50" charset="-128"/>
                <a:ea typeface="游ゴシック" panose="020B0400000000000000" pitchFamily="50" charset="-128"/>
              </a:rPr>
              <a:t>△</a:t>
            </a:r>
            <a:endParaRPr lang="en-US" altLang="ja-JP" sz="900" dirty="0">
              <a:solidFill>
                <a:srgbClr val="C00000"/>
              </a:solidFill>
              <a:latin typeface="游ゴシック" panose="020B0400000000000000" pitchFamily="50" charset="-128"/>
              <a:ea typeface="游ゴシック" panose="020B0400000000000000" pitchFamily="50" charset="-128"/>
            </a:endParaRPr>
          </a:p>
        </p:txBody>
      </p:sp>
      <p:sp>
        <p:nvSpPr>
          <p:cNvPr id="37" name="正方形/長方形 36"/>
          <p:cNvSpPr/>
          <p:nvPr/>
        </p:nvSpPr>
        <p:spPr bwMode="auto">
          <a:xfrm>
            <a:off x="3096216" y="3031904"/>
            <a:ext cx="432000" cy="36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en-US" altLang="ja-JP" sz="900" dirty="0">
                <a:solidFill>
                  <a:srgbClr val="C00000"/>
                </a:solidFill>
                <a:latin typeface="游ゴシック" panose="020B0400000000000000" pitchFamily="50" charset="-128"/>
                <a:ea typeface="游ゴシック" panose="020B0400000000000000" pitchFamily="50" charset="-128"/>
              </a:rPr>
              <a:t>×</a:t>
            </a:r>
          </a:p>
        </p:txBody>
      </p:sp>
      <p:sp>
        <p:nvSpPr>
          <p:cNvPr id="38" name="正方形/長方形 37"/>
          <p:cNvSpPr/>
          <p:nvPr/>
        </p:nvSpPr>
        <p:spPr bwMode="auto">
          <a:xfrm>
            <a:off x="3096216" y="3446921"/>
            <a:ext cx="432000" cy="300268"/>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solidFill>
                  <a:srgbClr val="C00000"/>
                </a:solidFill>
                <a:latin typeface="游ゴシック" panose="020B0400000000000000" pitchFamily="50" charset="-128"/>
                <a:ea typeface="游ゴシック" panose="020B0400000000000000" pitchFamily="50" charset="-128"/>
              </a:rPr>
              <a:t>△</a:t>
            </a:r>
            <a:endParaRPr lang="en-US" altLang="ja-JP" sz="900" dirty="0">
              <a:solidFill>
                <a:srgbClr val="C00000"/>
              </a:solidFill>
              <a:latin typeface="游ゴシック" panose="020B0400000000000000" pitchFamily="50" charset="-128"/>
              <a:ea typeface="游ゴシック" panose="020B0400000000000000" pitchFamily="50" charset="-128"/>
            </a:endParaRPr>
          </a:p>
        </p:txBody>
      </p:sp>
      <p:sp>
        <p:nvSpPr>
          <p:cNvPr id="39" name="正方形/長方形 38"/>
          <p:cNvSpPr/>
          <p:nvPr/>
        </p:nvSpPr>
        <p:spPr bwMode="auto">
          <a:xfrm>
            <a:off x="3096216" y="3789930"/>
            <a:ext cx="432000" cy="240779"/>
          </a:xfrm>
          <a:prstGeom prst="rect">
            <a:avLst/>
          </a:prstGeom>
          <a:no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solidFill>
                  <a:srgbClr val="C00000"/>
                </a:solidFill>
                <a:latin typeface="游ゴシック" panose="020B0400000000000000" pitchFamily="50" charset="-128"/>
                <a:ea typeface="游ゴシック" panose="020B0400000000000000" pitchFamily="50" charset="-128"/>
              </a:rPr>
              <a:t>〇</a:t>
            </a:r>
            <a:endParaRPr lang="en-US" altLang="ja-JP" sz="900" dirty="0">
              <a:solidFill>
                <a:srgbClr val="C00000"/>
              </a:solidFill>
              <a:latin typeface="游ゴシック" panose="020B0400000000000000" pitchFamily="50" charset="-128"/>
              <a:ea typeface="游ゴシック" panose="020B0400000000000000" pitchFamily="50" charset="-128"/>
            </a:endParaRPr>
          </a:p>
        </p:txBody>
      </p:sp>
      <p:sp>
        <p:nvSpPr>
          <p:cNvPr id="40" name="正方形/長方形 39"/>
          <p:cNvSpPr/>
          <p:nvPr/>
        </p:nvSpPr>
        <p:spPr bwMode="auto">
          <a:xfrm>
            <a:off x="3096216" y="4102757"/>
            <a:ext cx="432000" cy="360000"/>
          </a:xfrm>
          <a:prstGeom prst="rect">
            <a:avLst/>
          </a:prstGeom>
          <a:no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solidFill>
                  <a:srgbClr val="C00000"/>
                </a:solidFill>
                <a:latin typeface="游ゴシック" panose="020B0400000000000000" pitchFamily="50" charset="-128"/>
                <a:ea typeface="游ゴシック" panose="020B0400000000000000" pitchFamily="50" charset="-128"/>
              </a:rPr>
              <a:t>△</a:t>
            </a:r>
            <a:endParaRPr lang="en-US" altLang="ja-JP" sz="900" dirty="0">
              <a:solidFill>
                <a:srgbClr val="C00000"/>
              </a:solidFill>
              <a:latin typeface="游ゴシック" panose="020B0400000000000000" pitchFamily="50" charset="-128"/>
              <a:ea typeface="游ゴシック" panose="020B0400000000000000" pitchFamily="50" charset="-128"/>
            </a:endParaRPr>
          </a:p>
        </p:txBody>
      </p:sp>
      <p:sp>
        <p:nvSpPr>
          <p:cNvPr id="41" name="正方形/長方形 40"/>
          <p:cNvSpPr/>
          <p:nvPr/>
        </p:nvSpPr>
        <p:spPr bwMode="auto">
          <a:xfrm>
            <a:off x="3096216" y="4954294"/>
            <a:ext cx="432000" cy="2246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en-US" altLang="ja-JP" sz="900" dirty="0">
                <a:solidFill>
                  <a:srgbClr val="C00000"/>
                </a:solidFill>
                <a:latin typeface="游ゴシック" panose="020B0400000000000000" pitchFamily="50" charset="-128"/>
                <a:ea typeface="游ゴシック" panose="020B0400000000000000" pitchFamily="50" charset="-128"/>
              </a:rPr>
              <a:t>×</a:t>
            </a:r>
          </a:p>
        </p:txBody>
      </p:sp>
      <p:sp>
        <p:nvSpPr>
          <p:cNvPr id="42" name="正方形/長方形 41"/>
          <p:cNvSpPr/>
          <p:nvPr/>
        </p:nvSpPr>
        <p:spPr bwMode="auto">
          <a:xfrm>
            <a:off x="3096216" y="5246206"/>
            <a:ext cx="432000" cy="2246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en-US" altLang="ja-JP" sz="900" dirty="0">
                <a:solidFill>
                  <a:srgbClr val="C00000"/>
                </a:solidFill>
                <a:latin typeface="游ゴシック" panose="020B0400000000000000" pitchFamily="50" charset="-128"/>
                <a:ea typeface="游ゴシック" panose="020B0400000000000000" pitchFamily="50" charset="-128"/>
              </a:rPr>
              <a:t>×</a:t>
            </a:r>
          </a:p>
        </p:txBody>
      </p:sp>
      <p:sp>
        <p:nvSpPr>
          <p:cNvPr id="43" name="正方形/長方形 42"/>
          <p:cNvSpPr/>
          <p:nvPr/>
        </p:nvSpPr>
        <p:spPr bwMode="auto">
          <a:xfrm>
            <a:off x="3096216" y="5534238"/>
            <a:ext cx="432000" cy="2246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en-US" altLang="ja-JP" sz="900" dirty="0">
                <a:solidFill>
                  <a:srgbClr val="C00000"/>
                </a:solidFill>
                <a:latin typeface="游ゴシック" panose="020B0400000000000000" pitchFamily="50" charset="-128"/>
                <a:ea typeface="游ゴシック" panose="020B0400000000000000" pitchFamily="50" charset="-128"/>
              </a:rPr>
              <a:t>×</a:t>
            </a:r>
          </a:p>
        </p:txBody>
      </p:sp>
      <p:sp>
        <p:nvSpPr>
          <p:cNvPr id="44" name="正方形/長方形 43"/>
          <p:cNvSpPr/>
          <p:nvPr/>
        </p:nvSpPr>
        <p:spPr bwMode="auto">
          <a:xfrm>
            <a:off x="3096216" y="5835421"/>
            <a:ext cx="432000" cy="2246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solidFill>
                  <a:srgbClr val="C00000"/>
                </a:solidFill>
                <a:latin typeface="游ゴシック" panose="020B0400000000000000" pitchFamily="50" charset="-128"/>
                <a:ea typeface="游ゴシック" panose="020B0400000000000000" pitchFamily="50" charset="-128"/>
              </a:rPr>
              <a:t>〇</a:t>
            </a:r>
            <a:endParaRPr lang="en-US" altLang="ja-JP" sz="900" dirty="0">
              <a:solidFill>
                <a:srgbClr val="C00000"/>
              </a:solidFill>
              <a:latin typeface="游ゴシック" panose="020B0400000000000000" pitchFamily="50" charset="-128"/>
              <a:ea typeface="游ゴシック" panose="020B0400000000000000" pitchFamily="50" charset="-128"/>
            </a:endParaRPr>
          </a:p>
        </p:txBody>
      </p:sp>
      <p:sp>
        <p:nvSpPr>
          <p:cNvPr id="47" name="正方形/長方形 46"/>
          <p:cNvSpPr/>
          <p:nvPr/>
        </p:nvSpPr>
        <p:spPr bwMode="auto">
          <a:xfrm>
            <a:off x="3096216" y="6123453"/>
            <a:ext cx="432000" cy="2246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solidFill>
                  <a:srgbClr val="C00000"/>
                </a:solidFill>
                <a:latin typeface="游ゴシック" panose="020B0400000000000000" pitchFamily="50" charset="-128"/>
                <a:ea typeface="游ゴシック" panose="020B0400000000000000" pitchFamily="50" charset="-128"/>
              </a:rPr>
              <a:t>〇</a:t>
            </a:r>
            <a:endParaRPr lang="en-US" altLang="ja-JP" sz="900" dirty="0">
              <a:solidFill>
                <a:srgbClr val="C00000"/>
              </a:solidFill>
              <a:latin typeface="游ゴシック" panose="020B0400000000000000" pitchFamily="50" charset="-128"/>
              <a:ea typeface="游ゴシック" panose="020B0400000000000000" pitchFamily="50" charset="-128"/>
            </a:endParaRPr>
          </a:p>
        </p:txBody>
      </p:sp>
      <p:sp>
        <p:nvSpPr>
          <p:cNvPr id="50" name="正方形/長方形 49"/>
          <p:cNvSpPr/>
          <p:nvPr/>
        </p:nvSpPr>
        <p:spPr bwMode="auto">
          <a:xfrm>
            <a:off x="3096216" y="4539277"/>
            <a:ext cx="432000" cy="36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solidFill>
                  <a:srgbClr val="C00000"/>
                </a:solidFill>
                <a:latin typeface="游ゴシック" panose="020B0400000000000000" pitchFamily="50" charset="-128"/>
                <a:ea typeface="游ゴシック" panose="020B0400000000000000" pitchFamily="50" charset="-128"/>
              </a:rPr>
              <a:t>△</a:t>
            </a:r>
            <a:endParaRPr lang="en-US" altLang="ja-JP" sz="900" dirty="0">
              <a:solidFill>
                <a:srgbClr val="C00000"/>
              </a:solidFill>
              <a:latin typeface="游ゴシック" panose="020B0400000000000000" pitchFamily="50" charset="-128"/>
              <a:ea typeface="游ゴシック" panose="020B0400000000000000" pitchFamily="50" charset="-128"/>
            </a:endParaRPr>
          </a:p>
        </p:txBody>
      </p:sp>
      <p:sp>
        <p:nvSpPr>
          <p:cNvPr id="58" name="コンテンツ プレースホルダー 2"/>
          <p:cNvSpPr>
            <a:spLocks noGrp="1"/>
          </p:cNvSpPr>
          <p:nvPr>
            <p:ph idx="1"/>
          </p:nvPr>
        </p:nvSpPr>
        <p:spPr>
          <a:xfrm>
            <a:off x="103188" y="981076"/>
            <a:ext cx="8950325" cy="647724"/>
          </a:xfrm>
        </p:spPr>
        <p:txBody>
          <a:bodyPr/>
          <a:lstStyle/>
          <a:p>
            <a:pPr>
              <a:spcBef>
                <a:spcPts val="0"/>
              </a:spcBef>
            </a:pPr>
            <a:r>
              <a:rPr lang="ja-JP" altLang="en-US" sz="1200" dirty="0">
                <a:latin typeface="游ゴシック" panose="020B0400000000000000" pitchFamily="50" charset="-128"/>
                <a:ea typeface="游ゴシック" panose="020B0400000000000000" pitchFamily="50" charset="-128"/>
              </a:rPr>
              <a:t>平成</a:t>
            </a:r>
            <a:r>
              <a:rPr lang="en-US" altLang="ja-JP" sz="1200" dirty="0">
                <a:latin typeface="游ゴシック" panose="020B0400000000000000" pitchFamily="50" charset="-128"/>
                <a:ea typeface="游ゴシック" panose="020B0400000000000000" pitchFamily="50" charset="-128"/>
              </a:rPr>
              <a:t>30</a:t>
            </a:r>
            <a:r>
              <a:rPr lang="ja-JP" altLang="en-US" sz="1200" dirty="0">
                <a:latin typeface="游ゴシック" panose="020B0400000000000000" pitchFamily="50" charset="-128"/>
                <a:ea typeface="游ゴシック" panose="020B0400000000000000" pitchFamily="50" charset="-128"/>
              </a:rPr>
              <a:t>年</a:t>
            </a:r>
            <a:r>
              <a:rPr lang="en-US" altLang="ja-JP" sz="1200" dirty="0">
                <a:latin typeface="游ゴシック" panose="020B0400000000000000" pitchFamily="50" charset="-128"/>
                <a:ea typeface="游ゴシック" panose="020B0400000000000000" pitchFamily="50" charset="-128"/>
              </a:rPr>
              <a:t>2</a:t>
            </a:r>
            <a:r>
              <a:rPr lang="ja-JP" altLang="en-US" sz="1200" dirty="0">
                <a:latin typeface="游ゴシック" panose="020B0400000000000000" pitchFamily="50" charset="-128"/>
                <a:ea typeface="游ゴシック" panose="020B0400000000000000" pitchFamily="50" charset="-128"/>
              </a:rPr>
              <a:t>月時点のマイナポータル（ぴったりサービス）では、カテゴリ別検索や公的個人認証、電子署名、通知等の</a:t>
            </a:r>
            <a:r>
              <a:rPr lang="ja-JP" altLang="en-US" sz="1200" dirty="0" smtClean="0">
                <a:latin typeface="游ゴシック" panose="020B0400000000000000" pitchFamily="50" charset="-128"/>
                <a:ea typeface="游ゴシック" panose="020B0400000000000000" pitchFamily="50" charset="-128"/>
              </a:rPr>
              <a:t>機能を有しているが、</a:t>
            </a:r>
            <a:r>
              <a:rPr lang="ja-JP" altLang="en-US" sz="1200" dirty="0">
                <a:latin typeface="游ゴシック" panose="020B0400000000000000" pitchFamily="50" charset="-128"/>
                <a:ea typeface="游ゴシック" panose="020B0400000000000000" pitchFamily="50" charset="-128"/>
              </a:rPr>
              <a:t>本市が次期電子申請システムに求める機能としては、認証、面談予約、ステータス管理、交付の機能等が実現できておらず、オンライン上で完結できる行政手続きが限定されている</a:t>
            </a:r>
            <a:r>
              <a:rPr lang="ja-JP" altLang="en-US" sz="1200" dirty="0" smtClean="0">
                <a:latin typeface="游ゴシック" panose="020B0400000000000000" pitchFamily="50" charset="-128"/>
                <a:ea typeface="游ゴシック" panose="020B0400000000000000" pitchFamily="50" charset="-128"/>
              </a:rPr>
              <a:t>状況である。</a:t>
            </a:r>
            <a:endParaRPr lang="en-US" altLang="ja-JP"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26918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79512" y="260648"/>
            <a:ext cx="7056437" cy="431800"/>
          </a:xfrm>
          <a:prstGeom prst="parallelogram">
            <a:avLst>
              <a:gd name="adj" fmla="val 118025"/>
            </a:avLst>
          </a:prstGeom>
          <a:solidFill>
            <a:schemeClr val="bg1"/>
          </a:solidFill>
          <a:ln>
            <a:noFill/>
          </a:ln>
          <a:effectLst>
            <a:outerShdw dist="136783" dir="9491915" algn="ctr" rotWithShape="0">
              <a:schemeClr val="bg2"/>
            </a:outerShdw>
          </a:effectLst>
          <a:extLst>
            <a:ext uri="{91240B29-F687-4F45-9708-019B960494DF}">
              <a14:hiddenLine xmlns:a14="http://schemas.microsoft.com/office/drawing/2010/main" w="12700" algn="ctr">
                <a:solidFill>
                  <a:srgbClr val="000000"/>
                </a:solidFill>
                <a:miter lim="800000"/>
                <a:headEnd/>
                <a:tailEnd type="none" w="med" len="sm"/>
              </a14:hiddenLine>
            </a:ext>
          </a:extLst>
        </p:spPr>
        <p:txBody>
          <a:bodyPr wrap="none" lIns="90000" tIns="46800" rIns="90000" bIns="46800" anchor="ctr"/>
          <a:lstStyle/>
          <a:p>
            <a:pPr eaLnBrk="0" hangingPunct="0"/>
            <a:r>
              <a:rPr lang="ja-JP" altLang="en-US" sz="1800" b="1" dirty="0">
                <a:solidFill>
                  <a:schemeClr val="bg2"/>
                </a:solidFill>
                <a:latin typeface="游ゴシック" panose="020B0400000000000000" pitchFamily="50" charset="-128"/>
                <a:ea typeface="游ゴシック" panose="020B0400000000000000" pitchFamily="50" charset="-128"/>
              </a:rPr>
              <a:t>３</a:t>
            </a:r>
            <a:r>
              <a:rPr lang="ja-JP" altLang="en-US" sz="1800" b="1" dirty="0" smtClean="0">
                <a:solidFill>
                  <a:schemeClr val="bg2"/>
                </a:solidFill>
                <a:latin typeface="游ゴシック" panose="020B0400000000000000" pitchFamily="50" charset="-128"/>
                <a:ea typeface="游ゴシック" panose="020B0400000000000000" pitchFamily="50" charset="-128"/>
              </a:rPr>
              <a:t>．本市における課題について</a:t>
            </a:r>
            <a:endParaRPr kumimoji="0" lang="ja-JP" altLang="en-US" sz="1800" b="1" dirty="0">
              <a:solidFill>
                <a:schemeClr val="bg2"/>
              </a:solidFill>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121468" y="956379"/>
            <a:ext cx="8857536" cy="1200329"/>
          </a:xfrm>
          <a:prstGeom prst="rect">
            <a:avLst/>
          </a:prstGeom>
        </p:spPr>
        <p:txBody>
          <a:bodyPr wrap="square">
            <a:spAutoFit/>
          </a:bodyPr>
          <a:lstStyle/>
          <a:p>
            <a:r>
              <a:rPr lang="ja-JP" altLang="en-US" sz="2400" dirty="0" smtClean="0">
                <a:latin typeface="游ゴシック" panose="020B0400000000000000" pitchFamily="50" charset="-128"/>
                <a:ea typeface="游ゴシック" panose="020B0400000000000000" pitchFamily="50" charset="-128"/>
              </a:rPr>
              <a:t>　本市においてはオンラインサービスの</a:t>
            </a:r>
            <a:r>
              <a:rPr lang="ja-JP" altLang="en-US" sz="2400" u="sng" dirty="0" smtClean="0">
                <a:latin typeface="游ゴシック" panose="020B0400000000000000" pitchFamily="50" charset="-128"/>
                <a:ea typeface="游ゴシック" panose="020B0400000000000000" pitchFamily="50" charset="-128"/>
              </a:rPr>
              <a:t>真</a:t>
            </a:r>
            <a:r>
              <a:rPr lang="ja-JP" altLang="en-US" sz="2400" u="sng" dirty="0">
                <a:latin typeface="游ゴシック" panose="020B0400000000000000" pitchFamily="50" charset="-128"/>
                <a:ea typeface="游ゴシック" panose="020B0400000000000000" pitchFamily="50" charset="-128"/>
              </a:rPr>
              <a:t>の</a:t>
            </a:r>
            <a:r>
              <a:rPr lang="ja-JP" altLang="en-US" sz="2400" u="sng" dirty="0" smtClean="0">
                <a:latin typeface="游ゴシック" panose="020B0400000000000000" pitchFamily="50" charset="-128"/>
                <a:ea typeface="游ゴシック" panose="020B0400000000000000" pitchFamily="50" charset="-128"/>
              </a:rPr>
              <a:t>普及</a:t>
            </a:r>
            <a:r>
              <a:rPr lang="en-US" altLang="ja-JP" sz="2400" b="1" u="sng" baseline="30000" dirty="0" smtClean="0">
                <a:latin typeface="游ゴシック" panose="020B0400000000000000" pitchFamily="50" charset="-128"/>
                <a:ea typeface="游ゴシック" panose="020B0400000000000000" pitchFamily="50" charset="-128"/>
              </a:rPr>
              <a:t>※</a:t>
            </a:r>
            <a:r>
              <a:rPr lang="ja-JP" altLang="en-US" sz="2400" baseline="30000" dirty="0" smtClean="0">
                <a:latin typeface="游ゴシック" panose="020B0400000000000000" pitchFamily="50" charset="-128"/>
                <a:ea typeface="游ゴシック" panose="020B0400000000000000" pitchFamily="50" charset="-128"/>
              </a:rPr>
              <a:t>　</a:t>
            </a:r>
            <a:r>
              <a:rPr lang="ja-JP" altLang="en-US" sz="2400" dirty="0" smtClean="0">
                <a:latin typeface="游ゴシック" panose="020B0400000000000000" pitchFamily="50" charset="-128"/>
                <a:ea typeface="游ゴシック" panose="020B0400000000000000" pitchFamily="50" charset="-128"/>
              </a:rPr>
              <a:t>には</a:t>
            </a:r>
            <a:r>
              <a:rPr lang="ja-JP" altLang="en-US" sz="2400" dirty="0">
                <a:latin typeface="游ゴシック" panose="020B0400000000000000" pitchFamily="50" charset="-128"/>
                <a:ea typeface="游ゴシック" panose="020B0400000000000000" pitchFamily="50" charset="-128"/>
              </a:rPr>
              <a:t>至っていない。</a:t>
            </a:r>
          </a:p>
          <a:p>
            <a:r>
              <a:rPr lang="ja-JP" altLang="en-US" sz="2400" dirty="0">
                <a:latin typeface="游ゴシック" panose="020B0400000000000000" pitchFamily="50" charset="-128"/>
                <a:ea typeface="游ゴシック" panose="020B0400000000000000" pitchFamily="50" charset="-128"/>
              </a:rPr>
              <a:t>　</a:t>
            </a:r>
            <a:r>
              <a:rPr lang="en-US" altLang="ja-JP" sz="1600" dirty="0" smtClean="0">
                <a:latin typeface="游ゴシック" panose="020B0400000000000000" pitchFamily="50" charset="-128"/>
                <a:ea typeface="游ゴシック" panose="020B0400000000000000" pitchFamily="50" charset="-128"/>
              </a:rPr>
              <a:t>※</a:t>
            </a:r>
            <a:r>
              <a:rPr lang="ja-JP" altLang="en-US" sz="1600" dirty="0" smtClean="0">
                <a:latin typeface="游ゴシック" panose="020B0400000000000000" pitchFamily="50" charset="-128"/>
                <a:ea typeface="游ゴシック" panose="020B0400000000000000" pitchFamily="50" charset="-128"/>
              </a:rPr>
              <a:t>申請から手続き</a:t>
            </a:r>
            <a:r>
              <a:rPr lang="ja-JP" altLang="en-US" sz="1600" dirty="0">
                <a:latin typeface="游ゴシック" panose="020B0400000000000000" pitchFamily="50" charset="-128"/>
                <a:ea typeface="游ゴシック" panose="020B0400000000000000" pitchFamily="50" charset="-128"/>
              </a:rPr>
              <a:t>完了</a:t>
            </a:r>
            <a:r>
              <a:rPr lang="ja-JP" altLang="en-US" sz="1600" dirty="0" smtClean="0">
                <a:latin typeface="游ゴシック" panose="020B0400000000000000" pitchFamily="50" charset="-128"/>
                <a:ea typeface="游ゴシック" panose="020B0400000000000000" pitchFamily="50" charset="-128"/>
              </a:rPr>
              <a:t>まで</a:t>
            </a:r>
            <a:r>
              <a:rPr lang="ja-JP" altLang="en-US" sz="1600" dirty="0">
                <a:latin typeface="游ゴシック" panose="020B0400000000000000" pitchFamily="50" charset="-128"/>
                <a:ea typeface="游ゴシック" panose="020B0400000000000000" pitchFamily="50" charset="-128"/>
              </a:rPr>
              <a:t>、</a:t>
            </a:r>
            <a:r>
              <a:rPr lang="ja-JP" altLang="en-US" sz="1600" dirty="0" smtClean="0">
                <a:latin typeface="游ゴシック" panose="020B0400000000000000" pitchFamily="50" charset="-128"/>
                <a:ea typeface="游ゴシック" panose="020B0400000000000000" pitchFamily="50" charset="-128"/>
              </a:rPr>
              <a:t>一貫してできるようになること</a:t>
            </a:r>
            <a:endParaRPr lang="ja-JP" altLang="en-US" dirty="0">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157748" y="2622971"/>
            <a:ext cx="2880320" cy="2893100"/>
          </a:xfrm>
          <a:prstGeom prst="rect">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p>
            <a:pPr marL="85725" indent="-85725">
              <a:spcBef>
                <a:spcPts val="0"/>
              </a:spcBef>
              <a:buFont typeface="Arial" panose="020B0604020202020204" pitchFamily="34" charset="0"/>
              <a:buChar char="•"/>
            </a:pPr>
            <a:r>
              <a:rPr lang="ja-JP" altLang="ja-JP" sz="1400" dirty="0">
                <a:latin typeface="游ゴシック" panose="020B0400000000000000" pitchFamily="50" charset="-128"/>
                <a:ea typeface="游ゴシック" panose="020B0400000000000000" pitchFamily="50" charset="-128"/>
              </a:rPr>
              <a:t>オンラインで申請・手続きが完結出来る</a:t>
            </a:r>
            <a:r>
              <a:rPr lang="ja-JP" altLang="ja-JP" sz="1400" dirty="0" smtClean="0">
                <a:latin typeface="游ゴシック" panose="020B0400000000000000" pitchFamily="50" charset="-128"/>
                <a:ea typeface="游ゴシック" panose="020B0400000000000000" pitchFamily="50" charset="-128"/>
              </a:rPr>
              <a:t>サービス</a:t>
            </a:r>
            <a:r>
              <a:rPr lang="ja-JP" altLang="en-US" sz="1400" dirty="0" smtClean="0">
                <a:latin typeface="游ゴシック" panose="020B0400000000000000" pitchFamily="50" charset="-128"/>
                <a:ea typeface="游ゴシック" panose="020B0400000000000000" pitchFamily="50" charset="-128"/>
              </a:rPr>
              <a:t>機能</a:t>
            </a:r>
            <a:r>
              <a:rPr lang="ja-JP" altLang="ja-JP" sz="1400" dirty="0" smtClean="0">
                <a:latin typeface="游ゴシック" panose="020B0400000000000000" pitchFamily="50" charset="-128"/>
                <a:ea typeface="游ゴシック" panose="020B0400000000000000" pitchFamily="50" charset="-128"/>
              </a:rPr>
              <a:t>が</a:t>
            </a:r>
            <a:r>
              <a:rPr lang="ja-JP" altLang="en-US" sz="1400" dirty="0" smtClean="0">
                <a:latin typeface="游ゴシック" panose="020B0400000000000000" pitchFamily="50" charset="-128"/>
                <a:ea typeface="游ゴシック" panose="020B0400000000000000" pitchFamily="50" charset="-128"/>
              </a:rPr>
              <a:t>提供できていない</a:t>
            </a:r>
            <a:endParaRPr lang="en-US" altLang="ja-JP" sz="1400" dirty="0" smtClean="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endParaRPr lang="ja-JP" altLang="ja-JP" sz="14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kumimoji="0" lang="ja-JP" altLang="en-US" sz="1400" dirty="0">
                <a:latin typeface="游ゴシック" panose="020B0400000000000000" pitchFamily="50" charset="-128"/>
                <a:ea typeface="游ゴシック" panose="020B0400000000000000" pitchFamily="50" charset="-128"/>
              </a:rPr>
              <a:t>モバイルファーストになって</a:t>
            </a:r>
            <a:r>
              <a:rPr kumimoji="0" lang="ja-JP" altLang="en-US" sz="1400" dirty="0" smtClean="0">
                <a:latin typeface="游ゴシック" panose="020B0400000000000000" pitchFamily="50" charset="-128"/>
                <a:ea typeface="游ゴシック" panose="020B0400000000000000" pitchFamily="50" charset="-128"/>
              </a:rPr>
              <a:t>いない</a:t>
            </a:r>
            <a:endParaRPr kumimoji="0" lang="en-US" altLang="ja-JP" sz="1400" dirty="0" smtClean="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endParaRPr kumimoji="0" lang="en-US" altLang="ja-JP" sz="14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ja-JP" sz="1400" dirty="0">
                <a:latin typeface="游ゴシック" panose="020B0400000000000000" pitchFamily="50" charset="-128"/>
                <a:ea typeface="游ゴシック" panose="020B0400000000000000" pitchFamily="50" charset="-128"/>
              </a:rPr>
              <a:t>インターネット上で目的のサービスを探すまでに時間が</a:t>
            </a:r>
            <a:r>
              <a:rPr lang="ja-JP" altLang="ja-JP" sz="1400" dirty="0" smtClean="0">
                <a:latin typeface="游ゴシック" panose="020B0400000000000000" pitchFamily="50" charset="-128"/>
                <a:ea typeface="游ゴシック" panose="020B0400000000000000" pitchFamily="50" charset="-128"/>
              </a:rPr>
              <a:t>かかる</a:t>
            </a:r>
            <a:endParaRPr lang="en-US" altLang="ja-JP" sz="1400" dirty="0" smtClean="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endParaRPr kumimoji="0" lang="ja-JP" altLang="en-US" sz="14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ja-JP" sz="1400" dirty="0">
                <a:latin typeface="游ゴシック" panose="020B0400000000000000" pitchFamily="50" charset="-128"/>
                <a:ea typeface="游ゴシック" panose="020B0400000000000000" pitchFamily="50" charset="-128"/>
              </a:rPr>
              <a:t>電子的なバックオフィスの連携が出来て</a:t>
            </a:r>
            <a:r>
              <a:rPr lang="ja-JP" altLang="ja-JP" sz="1400" dirty="0" smtClean="0">
                <a:latin typeface="游ゴシック" panose="020B0400000000000000" pitchFamily="50" charset="-128"/>
                <a:ea typeface="游ゴシック" panose="020B0400000000000000" pitchFamily="50" charset="-128"/>
              </a:rPr>
              <a:t>いない</a:t>
            </a:r>
            <a:endParaRPr lang="en-US" altLang="ja-JP" sz="1400" dirty="0" smtClean="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endParaRPr lang="ja-JP" altLang="ja-JP" sz="1400"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3110076" y="2622971"/>
            <a:ext cx="2880320" cy="2893100"/>
          </a:xfrm>
          <a:prstGeom prst="rect">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85725" indent="-85725">
              <a:spcBef>
                <a:spcPts val="0"/>
              </a:spcBef>
              <a:buFont typeface="Arial" panose="020B0604020202020204" pitchFamily="34" charset="0"/>
              <a:buChar char="•"/>
              <a:defRPr sz="1400">
                <a:latin typeface="ＭＳ Ｐゴシック" panose="020B0600070205080204" pitchFamily="50" charset="-128"/>
                <a:ea typeface="ＭＳ Ｐゴシック" panose="020B0600070205080204" pitchFamily="50" charset="-128"/>
              </a:defRPr>
            </a:lvl1pPr>
          </a:lstStyle>
          <a:p>
            <a:r>
              <a:rPr lang="ja-JP" altLang="ja-JP" dirty="0" smtClean="0">
                <a:latin typeface="游ゴシック" panose="020B0400000000000000" pitchFamily="50" charset="-128"/>
                <a:ea typeface="游ゴシック" panose="020B0400000000000000" pitchFamily="50" charset="-128"/>
              </a:rPr>
              <a:t>紙の</a:t>
            </a:r>
            <a:r>
              <a:rPr lang="ja-JP" altLang="ja-JP" dirty="0">
                <a:latin typeface="游ゴシック" panose="020B0400000000000000" pitchFamily="50" charset="-128"/>
                <a:ea typeface="游ゴシック" panose="020B0400000000000000" pitchFamily="50" charset="-128"/>
              </a:rPr>
              <a:t>添付資料を必要として</a:t>
            </a:r>
            <a:r>
              <a:rPr lang="ja-JP" altLang="ja-JP" dirty="0" smtClean="0">
                <a:latin typeface="游ゴシック" panose="020B0400000000000000" pitchFamily="50" charset="-128"/>
                <a:ea typeface="游ゴシック" panose="020B0400000000000000" pitchFamily="50" charset="-128"/>
              </a:rPr>
              <a:t>いる</a:t>
            </a:r>
            <a:endParaRPr lang="en-US" altLang="ja-JP" dirty="0" smtClean="0">
              <a:latin typeface="游ゴシック" panose="020B0400000000000000" pitchFamily="50" charset="-128"/>
              <a:ea typeface="游ゴシック" panose="020B0400000000000000" pitchFamily="50" charset="-128"/>
            </a:endParaRPr>
          </a:p>
          <a:p>
            <a:endParaRPr lang="en-US" altLang="ja-JP" dirty="0">
              <a:latin typeface="游ゴシック" panose="020B0400000000000000" pitchFamily="50" charset="-128"/>
              <a:ea typeface="游ゴシック" panose="020B0400000000000000" pitchFamily="50" charset="-128"/>
            </a:endParaRPr>
          </a:p>
          <a:p>
            <a:r>
              <a:rPr lang="ja-JP" altLang="ja-JP" dirty="0">
                <a:latin typeface="游ゴシック" panose="020B0400000000000000" pitchFamily="50" charset="-128"/>
                <a:ea typeface="游ゴシック" panose="020B0400000000000000" pitchFamily="50" charset="-128"/>
              </a:rPr>
              <a:t>紙ベースでの処理フローから脱却出来て</a:t>
            </a:r>
            <a:r>
              <a:rPr lang="ja-JP" altLang="ja-JP" dirty="0" smtClean="0">
                <a:latin typeface="游ゴシック" panose="020B0400000000000000" pitchFamily="50" charset="-128"/>
                <a:ea typeface="游ゴシック" panose="020B0400000000000000" pitchFamily="50" charset="-128"/>
              </a:rPr>
              <a:t>いない</a:t>
            </a:r>
            <a:endParaRPr lang="en-US" altLang="ja-JP" dirty="0" smtClean="0">
              <a:latin typeface="游ゴシック" panose="020B0400000000000000" pitchFamily="50" charset="-128"/>
              <a:ea typeface="游ゴシック" panose="020B0400000000000000" pitchFamily="50" charset="-128"/>
            </a:endParaRPr>
          </a:p>
          <a:p>
            <a:endParaRPr lang="en-US" altLang="ja-JP" dirty="0">
              <a:latin typeface="游ゴシック" panose="020B0400000000000000" pitchFamily="50" charset="-128"/>
              <a:ea typeface="游ゴシック" panose="020B0400000000000000" pitchFamily="50" charset="-128"/>
            </a:endParaRPr>
          </a:p>
          <a:p>
            <a:r>
              <a:rPr lang="ja-JP" altLang="ja-JP" dirty="0">
                <a:latin typeface="游ゴシック" panose="020B0400000000000000" pitchFamily="50" charset="-128"/>
                <a:ea typeface="游ゴシック" panose="020B0400000000000000" pitchFamily="50" charset="-128"/>
              </a:rPr>
              <a:t>業務が標準化されていない</a:t>
            </a:r>
            <a:endParaRPr lang="ja-JP" altLang="en-US" dirty="0">
              <a:latin typeface="游ゴシック" panose="020B0400000000000000" pitchFamily="50" charset="-128"/>
              <a:ea typeface="游ゴシック" panose="020B0400000000000000" pitchFamily="50" charset="-128"/>
            </a:endParaRPr>
          </a:p>
          <a:p>
            <a:endParaRPr lang="en-US" altLang="ja-JP" dirty="0" smtClean="0">
              <a:latin typeface="游ゴシック" panose="020B0400000000000000" pitchFamily="50" charset="-128"/>
              <a:ea typeface="游ゴシック" panose="020B0400000000000000" pitchFamily="50" charset="-128"/>
            </a:endParaRPr>
          </a:p>
          <a:p>
            <a:pPr marL="0" indent="0">
              <a:buNone/>
            </a:pPr>
            <a:endParaRPr lang="en-US" altLang="ja-JP" dirty="0" smtClean="0">
              <a:latin typeface="游ゴシック" panose="020B0400000000000000" pitchFamily="50" charset="-128"/>
              <a:ea typeface="游ゴシック" panose="020B0400000000000000" pitchFamily="50" charset="-128"/>
            </a:endParaRPr>
          </a:p>
          <a:p>
            <a:pPr marL="0" indent="0">
              <a:buNone/>
            </a:pPr>
            <a:endParaRPr lang="en-US" altLang="ja-JP" dirty="0">
              <a:latin typeface="游ゴシック" panose="020B0400000000000000" pitchFamily="50" charset="-128"/>
              <a:ea typeface="游ゴシック" panose="020B0400000000000000" pitchFamily="50" charset="-128"/>
            </a:endParaRPr>
          </a:p>
          <a:p>
            <a:pPr marL="0" indent="0">
              <a:buNone/>
            </a:pPr>
            <a:endParaRPr lang="en-US" altLang="ja-JP" dirty="0">
              <a:latin typeface="游ゴシック" panose="020B0400000000000000" pitchFamily="50" charset="-128"/>
              <a:ea typeface="游ゴシック" panose="020B0400000000000000" pitchFamily="50" charset="-128"/>
            </a:endParaRPr>
          </a:p>
          <a:p>
            <a:endParaRPr lang="en-US" altLang="ja-JP" dirty="0" smtClean="0">
              <a:latin typeface="游ゴシック" panose="020B0400000000000000" pitchFamily="50" charset="-128"/>
              <a:ea typeface="游ゴシック" panose="020B0400000000000000" pitchFamily="50" charset="-128"/>
            </a:endParaRPr>
          </a:p>
          <a:p>
            <a:endParaRPr lang="en-US" altLang="ja-JP" dirty="0" smtClean="0">
              <a:latin typeface="游ゴシック" panose="020B0400000000000000" pitchFamily="50" charset="-128"/>
              <a:ea typeface="游ゴシック" panose="020B0400000000000000" pitchFamily="50" charset="-128"/>
            </a:endParaRPr>
          </a:p>
          <a:p>
            <a:endParaRPr lang="ja-JP" altLang="en-US" dirty="0">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6062404" y="2622971"/>
            <a:ext cx="2880320" cy="2893100"/>
          </a:xfrm>
          <a:prstGeom prst="rect">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85725" indent="-85725">
              <a:spcBef>
                <a:spcPts val="0"/>
              </a:spcBef>
              <a:buFont typeface="Arial" panose="020B0604020202020204" pitchFamily="34" charset="0"/>
              <a:buChar char="•"/>
              <a:defRPr sz="1400">
                <a:latin typeface="ＭＳ Ｐゴシック" panose="020B0600070205080204" pitchFamily="50" charset="-128"/>
                <a:ea typeface="ＭＳ Ｐゴシック" panose="020B0600070205080204" pitchFamily="50" charset="-128"/>
              </a:defRPr>
            </a:lvl1pPr>
          </a:lstStyle>
          <a:p>
            <a:r>
              <a:rPr lang="ja-JP" altLang="ja-JP" dirty="0" smtClean="0">
                <a:latin typeface="游ゴシック" panose="020B0400000000000000" pitchFamily="50" charset="-128"/>
                <a:ea typeface="游ゴシック" panose="020B0400000000000000" pitchFamily="50" charset="-128"/>
              </a:rPr>
              <a:t>組織</a:t>
            </a:r>
            <a:r>
              <a:rPr lang="ja-JP" altLang="en-US" dirty="0" smtClean="0">
                <a:latin typeface="游ゴシック" panose="020B0400000000000000" pitchFamily="50" charset="-128"/>
                <a:ea typeface="游ゴシック" panose="020B0400000000000000" pitchFamily="50" charset="-128"/>
              </a:rPr>
              <a:t>横断的に</a:t>
            </a:r>
            <a:r>
              <a:rPr lang="ja-JP" altLang="ja-JP" dirty="0" smtClean="0">
                <a:latin typeface="游ゴシック" panose="020B0400000000000000" pitchFamily="50" charset="-128"/>
                <a:ea typeface="游ゴシック" panose="020B0400000000000000" pitchFamily="50" charset="-128"/>
              </a:rPr>
              <a:t>業務</a:t>
            </a:r>
            <a:r>
              <a:rPr lang="ja-JP" altLang="ja-JP" dirty="0">
                <a:latin typeface="游ゴシック" panose="020B0400000000000000" pitchFamily="50" charset="-128"/>
                <a:ea typeface="游ゴシック" panose="020B0400000000000000" pitchFamily="50" charset="-128"/>
              </a:rPr>
              <a:t>プロセス改善を推進する体制が整っていない</a:t>
            </a:r>
          </a:p>
          <a:p>
            <a:endParaRPr lang="ja-JP" altLang="en-US" dirty="0">
              <a:latin typeface="游ゴシック" panose="020B0400000000000000" pitchFamily="50" charset="-128"/>
              <a:ea typeface="游ゴシック" panose="020B0400000000000000" pitchFamily="50" charset="-128"/>
            </a:endParaRPr>
          </a:p>
          <a:p>
            <a:endParaRPr lang="en-US" altLang="ja-JP" dirty="0" smtClean="0">
              <a:latin typeface="游ゴシック" panose="020B0400000000000000" pitchFamily="50" charset="-128"/>
              <a:ea typeface="游ゴシック" panose="020B0400000000000000" pitchFamily="50" charset="-128"/>
            </a:endParaRPr>
          </a:p>
          <a:p>
            <a:endParaRPr lang="en-US" altLang="ja-JP" dirty="0">
              <a:latin typeface="游ゴシック" panose="020B0400000000000000" pitchFamily="50" charset="-128"/>
              <a:ea typeface="游ゴシック" panose="020B0400000000000000" pitchFamily="50" charset="-128"/>
            </a:endParaRPr>
          </a:p>
          <a:p>
            <a:endParaRPr lang="en-US" altLang="ja-JP" dirty="0" smtClean="0">
              <a:latin typeface="游ゴシック" panose="020B0400000000000000" pitchFamily="50" charset="-128"/>
              <a:ea typeface="游ゴシック" panose="020B0400000000000000" pitchFamily="50" charset="-128"/>
            </a:endParaRPr>
          </a:p>
          <a:p>
            <a:endParaRPr lang="en-US" altLang="ja-JP" dirty="0" smtClean="0">
              <a:latin typeface="游ゴシック" panose="020B0400000000000000" pitchFamily="50" charset="-128"/>
              <a:ea typeface="游ゴシック" panose="020B0400000000000000" pitchFamily="50" charset="-128"/>
            </a:endParaRPr>
          </a:p>
          <a:p>
            <a:pPr marL="0" indent="0">
              <a:buNone/>
            </a:pPr>
            <a:endParaRPr lang="en-US" altLang="ja-JP" dirty="0" smtClean="0">
              <a:latin typeface="游ゴシック" panose="020B0400000000000000" pitchFamily="50" charset="-128"/>
              <a:ea typeface="游ゴシック" panose="020B0400000000000000" pitchFamily="50" charset="-128"/>
            </a:endParaRPr>
          </a:p>
          <a:p>
            <a:pPr marL="0" indent="0">
              <a:buNone/>
            </a:pPr>
            <a:endParaRPr lang="en-US" altLang="ja-JP" dirty="0">
              <a:latin typeface="游ゴシック" panose="020B0400000000000000" pitchFamily="50" charset="-128"/>
              <a:ea typeface="游ゴシック" panose="020B0400000000000000" pitchFamily="50" charset="-128"/>
            </a:endParaRPr>
          </a:p>
          <a:p>
            <a:pPr marL="0" indent="0">
              <a:buNone/>
            </a:pPr>
            <a:endParaRPr lang="en-US" altLang="ja-JP" dirty="0">
              <a:latin typeface="游ゴシック" panose="020B0400000000000000" pitchFamily="50" charset="-128"/>
              <a:ea typeface="游ゴシック" panose="020B0400000000000000" pitchFamily="50" charset="-128"/>
            </a:endParaRPr>
          </a:p>
          <a:p>
            <a:endParaRPr lang="en-US" altLang="ja-JP" dirty="0" smtClean="0">
              <a:latin typeface="游ゴシック" panose="020B0400000000000000" pitchFamily="50" charset="-128"/>
              <a:ea typeface="游ゴシック" panose="020B0400000000000000" pitchFamily="50" charset="-128"/>
            </a:endParaRPr>
          </a:p>
          <a:p>
            <a:endParaRPr lang="en-US" altLang="ja-JP" dirty="0">
              <a:latin typeface="游ゴシック" panose="020B0400000000000000" pitchFamily="50" charset="-128"/>
              <a:ea typeface="游ゴシック" panose="020B0400000000000000" pitchFamily="50" charset="-128"/>
            </a:endParaRPr>
          </a:p>
          <a:p>
            <a:endParaRPr lang="ja-JP" altLang="en-US" dirty="0">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817887" y="2266750"/>
            <a:ext cx="1620957" cy="307777"/>
          </a:xfrm>
          <a:prstGeom prst="rect">
            <a:avLst/>
          </a:prstGeom>
          <a:noFill/>
        </p:spPr>
        <p:txBody>
          <a:bodyPr wrap="none" rtlCol="0">
            <a:spAutoFit/>
          </a:bodyPr>
          <a:lstStyle/>
          <a:p>
            <a:r>
              <a:rPr kumimoji="1" lang="ja-JP" altLang="en-US" sz="1400" dirty="0" smtClean="0">
                <a:latin typeface="游ゴシック" panose="020B0400000000000000" pitchFamily="50" charset="-128"/>
                <a:ea typeface="游ゴシック" panose="020B0400000000000000" pitchFamily="50" charset="-128"/>
              </a:rPr>
              <a:t>システム上の課題</a:t>
            </a:r>
            <a:endParaRPr kumimoji="1" lang="ja-JP" altLang="en-US" sz="1400" dirty="0">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3833046" y="2266818"/>
            <a:ext cx="1261884" cy="307777"/>
          </a:xfrm>
          <a:prstGeom prst="rect">
            <a:avLst/>
          </a:prstGeom>
          <a:noFill/>
        </p:spPr>
        <p:txBody>
          <a:bodyPr wrap="none" rtlCol="0">
            <a:spAutoFit/>
          </a:bodyPr>
          <a:lstStyle/>
          <a:p>
            <a:r>
              <a:rPr kumimoji="1" lang="ja-JP" altLang="en-US" sz="1400" dirty="0" smtClean="0">
                <a:latin typeface="游ゴシック" panose="020B0400000000000000" pitchFamily="50" charset="-128"/>
                <a:ea typeface="游ゴシック" panose="020B0400000000000000" pitchFamily="50" charset="-128"/>
              </a:rPr>
              <a:t>業務上の課題</a:t>
            </a:r>
            <a:endParaRPr kumimoji="1" lang="ja-JP" altLang="en-US" sz="1400" dirty="0">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6871622" y="2266750"/>
            <a:ext cx="1441420" cy="307777"/>
          </a:xfrm>
          <a:prstGeom prst="rect">
            <a:avLst/>
          </a:prstGeom>
          <a:noFill/>
        </p:spPr>
        <p:txBody>
          <a:bodyPr wrap="none" rtlCol="0">
            <a:spAutoFit/>
          </a:bodyPr>
          <a:lstStyle/>
          <a:p>
            <a:r>
              <a:rPr kumimoji="1" lang="ja-JP" altLang="en-US" sz="1400" dirty="0" smtClean="0">
                <a:latin typeface="游ゴシック" panose="020B0400000000000000" pitchFamily="50" charset="-128"/>
                <a:ea typeface="游ゴシック" panose="020B0400000000000000" pitchFamily="50" charset="-128"/>
              </a:rPr>
              <a:t>人・組織の課題</a:t>
            </a:r>
            <a:endParaRPr kumimoji="1" lang="ja-JP" altLang="en-US" sz="1400" dirty="0">
              <a:latin typeface="游ゴシック" panose="020B0400000000000000" pitchFamily="50" charset="-128"/>
              <a:ea typeface="游ゴシック" panose="020B0400000000000000" pitchFamily="50" charset="-128"/>
            </a:endParaRPr>
          </a:p>
        </p:txBody>
      </p:sp>
      <p:sp>
        <p:nvSpPr>
          <p:cNvPr id="18" name="下矢印 17"/>
          <p:cNvSpPr/>
          <p:nvPr/>
        </p:nvSpPr>
        <p:spPr bwMode="auto">
          <a:xfrm>
            <a:off x="1741924" y="5120027"/>
            <a:ext cx="2736304" cy="541221"/>
          </a:xfrm>
          <a:prstGeom prst="downArrow">
            <a:avLst/>
          </a:prstGeom>
          <a:solidFill>
            <a:schemeClr val="bg1">
              <a:lumMod val="85000"/>
            </a:schemeClr>
          </a:solidFill>
          <a:ln w="9525">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latin typeface="游ゴシック" panose="020B0400000000000000" pitchFamily="50" charset="-128"/>
              <a:ea typeface="游ゴシック" panose="020B0400000000000000" pitchFamily="50" charset="-128"/>
            </a:endParaRPr>
          </a:p>
        </p:txBody>
      </p:sp>
      <p:sp>
        <p:nvSpPr>
          <p:cNvPr id="19" name="角丸四角形 18"/>
          <p:cNvSpPr/>
          <p:nvPr/>
        </p:nvSpPr>
        <p:spPr bwMode="auto">
          <a:xfrm>
            <a:off x="1727684" y="5733256"/>
            <a:ext cx="2736304" cy="720080"/>
          </a:xfrm>
          <a:prstGeom prst="roundRect">
            <a:avLst/>
          </a:prstGeom>
          <a:ln w="9525">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wrap="none" lIns="72000" rIns="72000" rtlCol="0" anchor="ctr"/>
          <a:lstStyle/>
          <a:p>
            <a:pPr algn="ctr">
              <a:spcBef>
                <a:spcPts val="0"/>
              </a:spcBef>
            </a:pPr>
            <a:r>
              <a:rPr kumimoji="1" lang="ja-JP" altLang="en-US" sz="1800" dirty="0" smtClean="0">
                <a:solidFill>
                  <a:schemeClr val="tx1"/>
                </a:solidFill>
                <a:latin typeface="游ゴシック" panose="020B0400000000000000" pitchFamily="50" charset="-128"/>
                <a:ea typeface="游ゴシック" panose="020B0400000000000000" pitchFamily="50" charset="-128"/>
              </a:rPr>
              <a:t>次期電子申請システム</a:t>
            </a:r>
            <a:endParaRPr kumimoji="1" lang="en-US" altLang="ja-JP" sz="1800" dirty="0" smtClean="0">
              <a:solidFill>
                <a:schemeClr val="tx1"/>
              </a:solidFill>
              <a:latin typeface="游ゴシック" panose="020B0400000000000000" pitchFamily="50" charset="-128"/>
              <a:ea typeface="游ゴシック" panose="020B0400000000000000" pitchFamily="50" charset="-128"/>
            </a:endParaRPr>
          </a:p>
          <a:p>
            <a:pPr algn="ctr">
              <a:spcBef>
                <a:spcPts val="0"/>
              </a:spcBef>
            </a:pPr>
            <a:r>
              <a:rPr kumimoji="1" lang="ja-JP" altLang="en-US" sz="1800" dirty="0" smtClean="0">
                <a:solidFill>
                  <a:schemeClr val="tx1"/>
                </a:solidFill>
                <a:latin typeface="游ゴシック" panose="020B0400000000000000" pitchFamily="50" charset="-128"/>
                <a:ea typeface="游ゴシック" panose="020B0400000000000000" pitchFamily="50" charset="-128"/>
              </a:rPr>
              <a:t>における課題</a:t>
            </a:r>
            <a:endParaRPr kumimoji="1" lang="en-US" altLang="ja-JP" sz="1800" dirty="0" smtClean="0">
              <a:solidFill>
                <a:schemeClr val="tx1"/>
              </a:solidFill>
              <a:latin typeface="游ゴシック" panose="020B0400000000000000" pitchFamily="50" charset="-128"/>
              <a:ea typeface="游ゴシック" panose="020B0400000000000000" pitchFamily="50" charset="-128"/>
            </a:endParaRPr>
          </a:p>
        </p:txBody>
      </p:sp>
      <p:sp>
        <p:nvSpPr>
          <p:cNvPr id="20" name="角丸四角形 19"/>
          <p:cNvSpPr/>
          <p:nvPr/>
        </p:nvSpPr>
        <p:spPr bwMode="auto">
          <a:xfrm>
            <a:off x="4694252" y="5733256"/>
            <a:ext cx="2736304" cy="720080"/>
          </a:xfrm>
          <a:prstGeom prst="roundRect">
            <a:avLst/>
          </a:prstGeom>
          <a:ln w="9525">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wrap="none" lIns="72000" rIns="72000" rtlCol="0" anchor="ctr"/>
          <a:lstStyle/>
          <a:p>
            <a:pPr algn="ctr">
              <a:spcBef>
                <a:spcPts val="0"/>
              </a:spcBef>
            </a:pPr>
            <a:r>
              <a:rPr lang="ja-JP" altLang="en-US" sz="1800" dirty="0" smtClean="0">
                <a:solidFill>
                  <a:schemeClr val="tx1"/>
                </a:solidFill>
                <a:latin typeface="游ゴシック" panose="020B0400000000000000" pitchFamily="50" charset="-128"/>
                <a:ea typeface="游ゴシック" panose="020B0400000000000000" pitchFamily="50" charset="-128"/>
              </a:rPr>
              <a:t>業務</a:t>
            </a:r>
            <a:r>
              <a:rPr lang="ja-JP" altLang="en-US" sz="1800" dirty="0">
                <a:solidFill>
                  <a:schemeClr val="tx1"/>
                </a:solidFill>
                <a:latin typeface="游ゴシック" panose="020B0400000000000000" pitchFamily="50" charset="-128"/>
                <a:ea typeface="游ゴシック" panose="020B0400000000000000" pitchFamily="50" charset="-128"/>
              </a:rPr>
              <a:t>改革</a:t>
            </a:r>
            <a:r>
              <a:rPr lang="ja-JP" altLang="en-US" sz="1800" dirty="0" smtClean="0">
                <a:solidFill>
                  <a:schemeClr val="tx1"/>
                </a:solidFill>
                <a:latin typeface="游ゴシック" panose="020B0400000000000000" pitchFamily="50" charset="-128"/>
                <a:ea typeface="游ゴシック" panose="020B0400000000000000" pitchFamily="50" charset="-128"/>
              </a:rPr>
              <a:t>（</a:t>
            </a:r>
            <a:r>
              <a:rPr lang="en-US" altLang="ja-JP" sz="1800" dirty="0">
                <a:solidFill>
                  <a:schemeClr val="tx1"/>
                </a:solidFill>
                <a:latin typeface="游ゴシック" panose="020B0400000000000000" pitchFamily="50" charset="-128"/>
                <a:ea typeface="游ゴシック" panose="020B0400000000000000" pitchFamily="50" charset="-128"/>
              </a:rPr>
              <a:t>BPR</a:t>
            </a:r>
            <a:r>
              <a:rPr lang="ja-JP" altLang="en-US" sz="1800" dirty="0" smtClean="0">
                <a:solidFill>
                  <a:schemeClr val="tx1"/>
                </a:solidFill>
                <a:latin typeface="游ゴシック" panose="020B0400000000000000" pitchFamily="50" charset="-128"/>
                <a:ea typeface="游ゴシック" panose="020B0400000000000000" pitchFamily="50" charset="-128"/>
              </a:rPr>
              <a:t>）</a:t>
            </a:r>
            <a:endParaRPr lang="en-US" altLang="ja-JP" sz="1800" dirty="0" smtClean="0">
              <a:solidFill>
                <a:schemeClr val="tx1"/>
              </a:solidFill>
              <a:latin typeface="游ゴシック" panose="020B0400000000000000" pitchFamily="50" charset="-128"/>
              <a:ea typeface="游ゴシック" panose="020B0400000000000000" pitchFamily="50" charset="-128"/>
            </a:endParaRPr>
          </a:p>
          <a:p>
            <a:pPr algn="ctr">
              <a:spcBef>
                <a:spcPts val="0"/>
              </a:spcBef>
            </a:pPr>
            <a:r>
              <a:rPr lang="ja-JP" altLang="en-US" sz="1800" dirty="0" smtClean="0">
                <a:solidFill>
                  <a:schemeClr val="tx1"/>
                </a:solidFill>
                <a:latin typeface="游ゴシック" panose="020B0400000000000000" pitchFamily="50" charset="-128"/>
                <a:ea typeface="游ゴシック" panose="020B0400000000000000" pitchFamily="50" charset="-128"/>
              </a:rPr>
              <a:t>における課題</a:t>
            </a:r>
            <a:endParaRPr lang="ja-JP" altLang="en-US" sz="1800" dirty="0">
              <a:solidFill>
                <a:schemeClr val="tx1"/>
              </a:solidFill>
              <a:latin typeface="游ゴシック" panose="020B0400000000000000" pitchFamily="50" charset="-128"/>
              <a:ea typeface="游ゴシック" panose="020B0400000000000000" pitchFamily="50" charset="-128"/>
            </a:endParaRPr>
          </a:p>
        </p:txBody>
      </p:sp>
      <p:sp>
        <p:nvSpPr>
          <p:cNvPr id="21" name="下矢印 20"/>
          <p:cNvSpPr/>
          <p:nvPr/>
        </p:nvSpPr>
        <p:spPr bwMode="auto">
          <a:xfrm>
            <a:off x="4665772" y="5120026"/>
            <a:ext cx="2736304" cy="541221"/>
          </a:xfrm>
          <a:prstGeom prst="downArrow">
            <a:avLst/>
          </a:prstGeom>
          <a:solidFill>
            <a:schemeClr val="bg1">
              <a:lumMod val="85000"/>
            </a:schemeClr>
          </a:solidFill>
          <a:ln w="9525">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142727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79512" y="260648"/>
            <a:ext cx="7056437" cy="431800"/>
          </a:xfrm>
          <a:prstGeom prst="parallelogram">
            <a:avLst>
              <a:gd name="adj" fmla="val 118025"/>
            </a:avLst>
          </a:prstGeom>
          <a:solidFill>
            <a:schemeClr val="bg1"/>
          </a:solidFill>
          <a:ln>
            <a:noFill/>
          </a:ln>
          <a:effectLst>
            <a:outerShdw dist="136783" dir="9491915" algn="ctr" rotWithShape="0">
              <a:schemeClr val="bg2"/>
            </a:outerShdw>
          </a:effectLst>
          <a:extLst>
            <a:ext uri="{91240B29-F687-4F45-9708-019B960494DF}">
              <a14:hiddenLine xmlns:a14="http://schemas.microsoft.com/office/drawing/2010/main" w="12700" algn="ctr">
                <a:solidFill>
                  <a:srgbClr val="000000"/>
                </a:solidFill>
                <a:miter lim="800000"/>
                <a:headEnd/>
                <a:tailEnd type="none" w="med" len="sm"/>
              </a14:hiddenLine>
            </a:ext>
          </a:extLst>
        </p:spPr>
        <p:txBody>
          <a:bodyPr wrap="none" lIns="90000" tIns="46800" rIns="90000" bIns="46800" anchor="ctr"/>
          <a:lstStyle/>
          <a:p>
            <a:pPr eaLnBrk="0" hangingPunct="0"/>
            <a:r>
              <a:rPr lang="ja-JP" altLang="en-US" sz="1800" b="1" dirty="0" smtClean="0">
                <a:solidFill>
                  <a:schemeClr val="bg2"/>
                </a:solidFill>
                <a:latin typeface="游ゴシック" panose="020B0400000000000000" pitchFamily="50" charset="-128"/>
                <a:ea typeface="游ゴシック" panose="020B0400000000000000" pitchFamily="50" charset="-128"/>
              </a:rPr>
              <a:t>４．将来モデルの設定について</a:t>
            </a:r>
            <a:endParaRPr kumimoji="0" lang="ja-JP" altLang="en-US" sz="1800" b="1" dirty="0">
              <a:solidFill>
                <a:schemeClr val="bg2"/>
              </a:solidFill>
              <a:latin typeface="游ゴシック" panose="020B0400000000000000" pitchFamily="50" charset="-128"/>
              <a:ea typeface="游ゴシック" panose="020B0400000000000000" pitchFamily="50" charset="-128"/>
            </a:endParaRPr>
          </a:p>
        </p:txBody>
      </p:sp>
      <p:sp>
        <p:nvSpPr>
          <p:cNvPr id="11" name="コンテンツ プレースホルダー 2"/>
          <p:cNvSpPr>
            <a:spLocks noGrp="1"/>
          </p:cNvSpPr>
          <p:nvPr>
            <p:ph idx="1"/>
          </p:nvPr>
        </p:nvSpPr>
        <p:spPr>
          <a:xfrm>
            <a:off x="103188" y="981076"/>
            <a:ext cx="8950325" cy="735905"/>
          </a:xfrm>
          <a:solidFill>
            <a:schemeClr val="bg1"/>
          </a:solidFill>
          <a:ln w="9525" cap="flat" cmpd="sng" algn="ctr">
            <a:noFill/>
            <a:prstDash val="solid"/>
            <a:round/>
            <a:headEnd type="none" w="med" len="med"/>
            <a:tailEnd type="none" w="med" len="med"/>
          </a:ln>
          <a:effectLst/>
        </p:spPr>
        <p:txBody>
          <a:bodyPr wrap="square" lIns="72000" rIns="72000" rtlCol="0" anchor="ctr"/>
          <a:lstStyle/>
          <a:p>
            <a:pPr marL="0" indent="0">
              <a:spcBef>
                <a:spcPct val="0"/>
              </a:spcBef>
              <a:buNone/>
            </a:pPr>
            <a:r>
              <a:rPr lang="ja-JP" altLang="en-US" sz="2400" kern="1200" dirty="0" smtClean="0">
                <a:latin typeface="游ゴシック" panose="020B0400000000000000" pitchFamily="50" charset="-128"/>
                <a:ea typeface="游ゴシック" panose="020B0400000000000000" pitchFamily="50" charset="-128"/>
              </a:rPr>
              <a:t>　本市の課題や国の動向を踏まえ、段階的</a:t>
            </a:r>
            <a:r>
              <a:rPr lang="ja-JP" altLang="en-US" sz="2400" kern="1200" dirty="0">
                <a:latin typeface="游ゴシック" panose="020B0400000000000000" pitchFamily="50" charset="-128"/>
                <a:ea typeface="游ゴシック" panose="020B0400000000000000" pitchFamily="50" charset="-128"/>
              </a:rPr>
              <a:t>に導入・実現していくこと</a:t>
            </a:r>
            <a:r>
              <a:rPr lang="ja-JP" altLang="en-US" sz="2400" kern="1200" dirty="0" smtClean="0">
                <a:latin typeface="游ゴシック" panose="020B0400000000000000" pitchFamily="50" charset="-128"/>
                <a:ea typeface="游ゴシック" panose="020B0400000000000000" pitchFamily="50" charset="-128"/>
              </a:rPr>
              <a:t>を</a:t>
            </a:r>
            <a:r>
              <a:rPr lang="ja-JP" altLang="en-US" sz="2400" kern="1200" dirty="0">
                <a:latin typeface="游ゴシック" panose="020B0400000000000000" pitchFamily="50" charset="-128"/>
                <a:ea typeface="游ゴシック" panose="020B0400000000000000" pitchFamily="50" charset="-128"/>
              </a:rPr>
              <a:t>めざ</a:t>
            </a:r>
            <a:r>
              <a:rPr lang="ja-JP" altLang="en-US" sz="2400" kern="1200" dirty="0" smtClean="0">
                <a:latin typeface="游ゴシック" panose="020B0400000000000000" pitchFamily="50" charset="-128"/>
                <a:ea typeface="游ゴシック" panose="020B0400000000000000" pitchFamily="50" charset="-128"/>
              </a:rPr>
              <a:t>す</a:t>
            </a:r>
            <a:r>
              <a:rPr lang="ja-JP" altLang="en-US" sz="2400" kern="1200" dirty="0">
                <a:latin typeface="游ゴシック" panose="020B0400000000000000" pitchFamily="50" charset="-128"/>
                <a:ea typeface="游ゴシック" panose="020B0400000000000000" pitchFamily="50" charset="-128"/>
              </a:rPr>
              <a:t>。</a:t>
            </a:r>
            <a:endParaRPr lang="en-US" altLang="ja-JP" sz="2400" kern="1200" dirty="0">
              <a:latin typeface="游ゴシック" panose="020B0400000000000000" pitchFamily="50" charset="-128"/>
              <a:ea typeface="游ゴシック" panose="020B0400000000000000" pitchFamily="50" charset="-128"/>
            </a:endParaRPr>
          </a:p>
        </p:txBody>
      </p:sp>
      <p:sp>
        <p:nvSpPr>
          <p:cNvPr id="12" name="AutoShape 31"/>
          <p:cNvSpPr>
            <a:spLocks noChangeArrowheads="1"/>
          </p:cNvSpPr>
          <p:nvPr/>
        </p:nvSpPr>
        <p:spPr bwMode="gray">
          <a:xfrm>
            <a:off x="80577" y="2161844"/>
            <a:ext cx="1980000" cy="460728"/>
          </a:xfrm>
          <a:prstGeom prst="homePlate">
            <a:avLst>
              <a:gd name="adj" fmla="val 33041"/>
            </a:avLst>
          </a:prstGeom>
          <a:solidFill>
            <a:srgbClr val="FFEBEB"/>
          </a:solidFill>
          <a:ln w="9525" cap="flat" cmpd="sng" algn="ctr">
            <a:solidFill>
              <a:schemeClr val="tx1">
                <a:lumMod val="50000"/>
                <a:lumOff val="50000"/>
              </a:schemeClr>
            </a:solidFill>
            <a:prstDash val="solid"/>
            <a:round/>
            <a:headEnd type="none" w="med" len="med"/>
            <a:tailEnd type="none" w="med" len="med"/>
          </a:ln>
          <a:effectLst/>
          <a:extLst/>
        </p:spPr>
        <p:txBody>
          <a:bodyPr wrap="none" anchor="ctr"/>
          <a:lstStyle/>
          <a:p>
            <a:pPr algn="ctr">
              <a:defRPr/>
            </a:pPr>
            <a:r>
              <a:rPr lang="ja-JP" altLang="en-US" sz="1600" dirty="0" smtClean="0">
                <a:latin typeface="游ゴシック" panose="020B0400000000000000" pitchFamily="50" charset="-128"/>
                <a:ea typeface="游ゴシック" panose="020B0400000000000000" pitchFamily="50" charset="-128"/>
              </a:rPr>
              <a:t>第１段階</a:t>
            </a:r>
            <a:endParaRPr lang="ja-JP" altLang="en-US" sz="1600" dirty="0">
              <a:latin typeface="游ゴシック" panose="020B0400000000000000" pitchFamily="50" charset="-128"/>
              <a:ea typeface="游ゴシック" panose="020B0400000000000000" pitchFamily="50" charset="-128"/>
            </a:endParaRPr>
          </a:p>
        </p:txBody>
      </p:sp>
      <p:sp>
        <p:nvSpPr>
          <p:cNvPr id="15" name="AutoShape 31"/>
          <p:cNvSpPr>
            <a:spLocks noChangeArrowheads="1"/>
          </p:cNvSpPr>
          <p:nvPr/>
        </p:nvSpPr>
        <p:spPr bwMode="gray">
          <a:xfrm>
            <a:off x="2159952" y="2161844"/>
            <a:ext cx="1980000" cy="460728"/>
          </a:xfrm>
          <a:prstGeom prst="homePlate">
            <a:avLst>
              <a:gd name="adj" fmla="val 33041"/>
            </a:avLst>
          </a:prstGeom>
          <a:solidFill>
            <a:srgbClr val="FFB9B9"/>
          </a:solidFill>
          <a:ln w="9525" cap="flat" cmpd="sng" algn="ctr">
            <a:solidFill>
              <a:schemeClr val="tx1">
                <a:lumMod val="50000"/>
                <a:lumOff val="50000"/>
              </a:schemeClr>
            </a:solidFill>
            <a:prstDash val="solid"/>
            <a:round/>
            <a:headEnd type="none" w="med" len="med"/>
            <a:tailEnd type="none" w="med" len="med"/>
          </a:ln>
          <a:effectLst/>
          <a:extLst/>
        </p:spPr>
        <p:txBody>
          <a:bodyPr wrap="none" anchor="ctr"/>
          <a:lstStyle/>
          <a:p>
            <a:pPr algn="ctr">
              <a:defRPr/>
            </a:pPr>
            <a:r>
              <a:rPr lang="ja-JP" altLang="en-US" sz="1600" dirty="0" smtClean="0">
                <a:latin typeface="游ゴシック" panose="020B0400000000000000" pitchFamily="50" charset="-128"/>
                <a:ea typeface="游ゴシック" panose="020B0400000000000000" pitchFamily="50" charset="-128"/>
              </a:rPr>
              <a:t>第２段階</a:t>
            </a:r>
            <a:endParaRPr lang="ja-JP" altLang="en-US" sz="1600" dirty="0">
              <a:latin typeface="游ゴシック" panose="020B0400000000000000" pitchFamily="50" charset="-128"/>
              <a:ea typeface="游ゴシック" panose="020B0400000000000000" pitchFamily="50" charset="-128"/>
            </a:endParaRPr>
          </a:p>
        </p:txBody>
      </p:sp>
      <p:sp>
        <p:nvSpPr>
          <p:cNvPr id="17" name="AutoShape 31"/>
          <p:cNvSpPr>
            <a:spLocks noChangeArrowheads="1"/>
          </p:cNvSpPr>
          <p:nvPr/>
        </p:nvSpPr>
        <p:spPr bwMode="gray">
          <a:xfrm>
            <a:off x="4211960" y="2161844"/>
            <a:ext cx="1980000" cy="460728"/>
          </a:xfrm>
          <a:prstGeom prst="homePlate">
            <a:avLst>
              <a:gd name="adj" fmla="val 33041"/>
            </a:avLst>
          </a:prstGeom>
          <a:solidFill>
            <a:srgbClr val="FF8181"/>
          </a:solidFill>
          <a:ln w="9525" cap="flat" cmpd="sng" algn="ctr">
            <a:solidFill>
              <a:schemeClr val="tx1">
                <a:lumMod val="50000"/>
                <a:lumOff val="50000"/>
              </a:schemeClr>
            </a:solidFill>
            <a:prstDash val="solid"/>
            <a:round/>
            <a:headEnd type="none" w="med" len="med"/>
            <a:tailEnd type="none" w="med" len="med"/>
          </a:ln>
          <a:effectLst/>
          <a:extLst/>
        </p:spPr>
        <p:txBody>
          <a:bodyPr wrap="none" anchor="ctr"/>
          <a:lstStyle/>
          <a:p>
            <a:pPr algn="ctr">
              <a:defRPr/>
            </a:pPr>
            <a:r>
              <a:rPr lang="ja-JP" altLang="en-US" sz="1600" dirty="0" smtClean="0">
                <a:latin typeface="游ゴシック" panose="020B0400000000000000" pitchFamily="50" charset="-128"/>
                <a:ea typeface="游ゴシック" panose="020B0400000000000000" pitchFamily="50" charset="-128"/>
              </a:rPr>
              <a:t>第３段階</a:t>
            </a:r>
            <a:endParaRPr lang="ja-JP" altLang="en-US" sz="1600" dirty="0">
              <a:latin typeface="游ゴシック" panose="020B0400000000000000" pitchFamily="50" charset="-128"/>
              <a:ea typeface="游ゴシック" panose="020B0400000000000000" pitchFamily="50" charset="-128"/>
            </a:endParaRPr>
          </a:p>
        </p:txBody>
      </p:sp>
      <p:sp>
        <p:nvSpPr>
          <p:cNvPr id="46" name="下矢印 45"/>
          <p:cNvSpPr/>
          <p:nvPr/>
        </p:nvSpPr>
        <p:spPr bwMode="auto">
          <a:xfrm rot="15305602">
            <a:off x="4213856" y="759571"/>
            <a:ext cx="582680" cy="8132668"/>
          </a:xfrm>
          <a:prstGeom prst="downArrow">
            <a:avLst/>
          </a:prstGeom>
          <a:solidFill>
            <a:schemeClr val="accent5"/>
          </a:solidFill>
          <a:ln>
            <a:solidFill>
              <a:schemeClr val="tx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wrap="none" lIns="72000" rIns="72000" rtlCol="0" anchor="ctr"/>
          <a:lstStyle/>
          <a:p>
            <a:pPr marL="85725" indent="-85725" algn="ctr">
              <a:spcBef>
                <a:spcPts val="0"/>
              </a:spcBef>
              <a:buFont typeface="Arial" panose="020B0604020202020204" pitchFamily="34" charset="0"/>
              <a:buChar char="•"/>
            </a:pPr>
            <a:endParaRPr kumimoji="1" lang="ja-JP" altLang="en-US" sz="1400" dirty="0">
              <a:latin typeface="游ゴシック" panose="020B0400000000000000" pitchFamily="50" charset="-128"/>
              <a:ea typeface="游ゴシック" panose="020B0400000000000000" pitchFamily="50" charset="-128"/>
            </a:endParaRPr>
          </a:p>
        </p:txBody>
      </p:sp>
      <p:sp>
        <p:nvSpPr>
          <p:cNvPr id="16" name="AutoShape 31"/>
          <p:cNvSpPr>
            <a:spLocks noChangeArrowheads="1"/>
          </p:cNvSpPr>
          <p:nvPr/>
        </p:nvSpPr>
        <p:spPr bwMode="gray">
          <a:xfrm>
            <a:off x="251520" y="5923120"/>
            <a:ext cx="8247701" cy="460728"/>
          </a:xfrm>
          <a:prstGeom prst="homePlate">
            <a:avLst>
              <a:gd name="adj" fmla="val 33041"/>
            </a:avLst>
          </a:prstGeom>
          <a:solidFill>
            <a:srgbClr val="C00000"/>
          </a:solidFill>
          <a:ln w="9525" cap="flat" cmpd="sng" algn="ctr">
            <a:solidFill>
              <a:schemeClr val="tx1">
                <a:lumMod val="50000"/>
                <a:lumOff val="50000"/>
              </a:schemeClr>
            </a:solidFill>
            <a:prstDash val="solid"/>
            <a:round/>
            <a:headEnd type="none" w="med" len="med"/>
            <a:tailEnd type="none" w="med" len="med"/>
          </a:ln>
          <a:effectLst/>
          <a:extLst/>
        </p:spPr>
        <p:txBody>
          <a:bodyPr wrap="none" anchor="ctr"/>
          <a:lstStyle/>
          <a:p>
            <a:pPr algn="ctr">
              <a:defRPr/>
            </a:pPr>
            <a:r>
              <a:rPr lang="ja-JP" altLang="en-US" sz="1600" dirty="0" smtClean="0">
                <a:solidFill>
                  <a:schemeClr val="bg1"/>
                </a:solidFill>
                <a:latin typeface="游ゴシック" panose="020B0400000000000000" pitchFamily="50" charset="-128"/>
                <a:ea typeface="游ゴシック" panose="020B0400000000000000" pitchFamily="50" charset="-128"/>
              </a:rPr>
              <a:t>並行して、電子化に向けた条例や規則・要綱等ルールの見直しを検討・実施する</a:t>
            </a:r>
            <a:endParaRPr lang="ja-JP" altLang="en-US" sz="1600" dirty="0">
              <a:solidFill>
                <a:schemeClr val="bg1"/>
              </a:solidFill>
              <a:latin typeface="游ゴシック" panose="020B0400000000000000" pitchFamily="50" charset="-128"/>
              <a:ea typeface="游ゴシック" panose="020B0400000000000000" pitchFamily="50" charset="-128"/>
            </a:endParaRPr>
          </a:p>
        </p:txBody>
      </p:sp>
      <p:sp>
        <p:nvSpPr>
          <p:cNvPr id="18" name="AutoShape 31"/>
          <p:cNvSpPr>
            <a:spLocks noChangeArrowheads="1"/>
          </p:cNvSpPr>
          <p:nvPr/>
        </p:nvSpPr>
        <p:spPr bwMode="gray">
          <a:xfrm>
            <a:off x="6245949" y="2150556"/>
            <a:ext cx="1980000" cy="460728"/>
          </a:xfrm>
          <a:prstGeom prst="homePlate">
            <a:avLst>
              <a:gd name="adj" fmla="val 33041"/>
            </a:avLst>
          </a:prstGeom>
          <a:solidFill>
            <a:srgbClr val="FF3C3C"/>
          </a:solidFill>
          <a:ln w="9525" cap="flat" cmpd="sng" algn="ctr">
            <a:solidFill>
              <a:schemeClr val="tx1">
                <a:lumMod val="50000"/>
                <a:lumOff val="50000"/>
              </a:schemeClr>
            </a:solidFill>
            <a:prstDash val="solid"/>
            <a:round/>
            <a:headEnd type="none" w="med" len="med"/>
            <a:tailEnd type="none" w="med" len="med"/>
          </a:ln>
          <a:effectLst/>
          <a:extLst/>
        </p:spPr>
        <p:txBody>
          <a:bodyPr wrap="none" anchor="ctr"/>
          <a:lstStyle/>
          <a:p>
            <a:pPr algn="ctr">
              <a:defRPr/>
            </a:pPr>
            <a:r>
              <a:rPr lang="ja-JP" altLang="en-US" sz="1600" dirty="0" smtClean="0">
                <a:solidFill>
                  <a:schemeClr val="bg1"/>
                </a:solidFill>
                <a:latin typeface="游ゴシック" panose="020B0400000000000000" pitchFamily="50" charset="-128"/>
                <a:ea typeface="游ゴシック" panose="020B0400000000000000" pitchFamily="50" charset="-128"/>
              </a:rPr>
              <a:t>第４段階</a:t>
            </a:r>
            <a:endParaRPr lang="ja-JP" altLang="en-US" sz="1600" dirty="0">
              <a:solidFill>
                <a:schemeClr val="bg1"/>
              </a:solidFill>
              <a:latin typeface="游ゴシック" panose="020B0400000000000000" pitchFamily="50" charset="-128"/>
              <a:ea typeface="游ゴシック" panose="020B0400000000000000" pitchFamily="50" charset="-128"/>
            </a:endParaRPr>
          </a:p>
        </p:txBody>
      </p:sp>
      <p:sp>
        <p:nvSpPr>
          <p:cNvPr id="19" name="楕円 21"/>
          <p:cNvSpPr/>
          <p:nvPr/>
        </p:nvSpPr>
        <p:spPr bwMode="auto">
          <a:xfrm>
            <a:off x="6245949" y="2852936"/>
            <a:ext cx="1800000" cy="1800200"/>
          </a:xfrm>
          <a:prstGeom prst="ellipse">
            <a:avLst/>
          </a:prstGeom>
          <a:solidFill>
            <a:srgbClr val="FF3C3C"/>
          </a:solidFill>
          <a:ln w="9525" cap="flat" cmpd="sng" algn="ctr">
            <a:solidFill>
              <a:schemeClr val="tx1">
                <a:lumMod val="50000"/>
                <a:lumOff val="50000"/>
              </a:schemeClr>
            </a:solidFill>
            <a:prstDash val="solid"/>
            <a:round/>
            <a:headEnd type="none" w="med" len="med"/>
            <a:tailEnd type="none" w="med" len="med"/>
          </a:ln>
          <a:effectLst/>
          <a:extLst/>
        </p:spPr>
        <p:txBody>
          <a:bodyPr wrap="square" lIns="72000" rIns="72000" rtlCol="0" anchor="ctr"/>
          <a:lstStyle/>
          <a:p>
            <a:pPr fontAlgn="ctr"/>
            <a:r>
              <a:rPr lang="ja-JP" altLang="en-US" sz="1400" dirty="0" smtClean="0">
                <a:solidFill>
                  <a:schemeClr val="bg1"/>
                </a:solidFill>
                <a:latin typeface="游ゴシック" panose="020B0400000000000000" pitchFamily="50" charset="-128"/>
                <a:ea typeface="游ゴシック" panose="020B0400000000000000" pitchFamily="50" charset="-128"/>
              </a:rPr>
              <a:t>さらなる業務改革により、業務負荷の軽減を実現</a:t>
            </a:r>
            <a:endParaRPr lang="ja-JP" altLang="en-US" sz="1400" dirty="0">
              <a:solidFill>
                <a:schemeClr val="bg1"/>
              </a:solidFill>
              <a:latin typeface="游ゴシック" panose="020B0400000000000000" pitchFamily="50" charset="-128"/>
              <a:ea typeface="游ゴシック" panose="020B0400000000000000" pitchFamily="50" charset="-128"/>
            </a:endParaRPr>
          </a:p>
        </p:txBody>
      </p:sp>
      <p:sp>
        <p:nvSpPr>
          <p:cNvPr id="23" name="楕円 19"/>
          <p:cNvSpPr/>
          <p:nvPr/>
        </p:nvSpPr>
        <p:spPr bwMode="auto">
          <a:xfrm>
            <a:off x="103188" y="4082003"/>
            <a:ext cx="1800000" cy="1841117"/>
          </a:xfrm>
          <a:prstGeom prst="ellipse">
            <a:avLst/>
          </a:prstGeom>
          <a:solidFill>
            <a:srgbClr val="FFEBEB"/>
          </a:solidFill>
          <a:ln w="9525" cap="flat" cmpd="sng" algn="ctr">
            <a:solidFill>
              <a:schemeClr val="tx1">
                <a:lumMod val="50000"/>
                <a:lumOff val="50000"/>
              </a:schemeClr>
            </a:solidFill>
            <a:prstDash val="solid"/>
            <a:round/>
            <a:headEnd type="none" w="med" len="med"/>
            <a:tailEnd type="none" w="med" len="med"/>
          </a:ln>
          <a:effectLst/>
          <a:extLst/>
        </p:spPr>
        <p:txBody>
          <a:bodyPr wrap="square" lIns="72000" rIns="72000" rtlCol="0" anchor="ctr"/>
          <a:lstStyle/>
          <a:p>
            <a:pPr fontAlgn="ctr"/>
            <a:r>
              <a:rPr lang="ja-JP" altLang="en-US" sz="1400" dirty="0" smtClean="0">
                <a:solidFill>
                  <a:srgbClr val="000000"/>
                </a:solidFill>
                <a:latin typeface="游ゴシック" panose="020B0400000000000000" pitchFamily="50" charset="-128"/>
                <a:ea typeface="游ゴシック" panose="020B0400000000000000" pitchFamily="50" charset="-128"/>
              </a:rPr>
              <a:t>現行システムの利用促進</a:t>
            </a:r>
            <a:endParaRPr lang="ja-JP" altLang="en-US" sz="1400" dirty="0">
              <a:solidFill>
                <a:srgbClr val="000000"/>
              </a:solidFill>
              <a:latin typeface="游ゴシック" panose="020B0400000000000000" pitchFamily="50" charset="-128"/>
              <a:ea typeface="游ゴシック" panose="020B0400000000000000" pitchFamily="50" charset="-128"/>
            </a:endParaRPr>
          </a:p>
        </p:txBody>
      </p:sp>
      <p:sp>
        <p:nvSpPr>
          <p:cNvPr id="24" name="楕円 20"/>
          <p:cNvSpPr/>
          <p:nvPr/>
        </p:nvSpPr>
        <p:spPr bwMode="auto">
          <a:xfrm>
            <a:off x="2200926" y="3717031"/>
            <a:ext cx="1800000" cy="1872209"/>
          </a:xfrm>
          <a:prstGeom prst="ellipse">
            <a:avLst/>
          </a:prstGeom>
          <a:solidFill>
            <a:srgbClr val="FFB9B9"/>
          </a:solidFill>
          <a:ln w="9525" cap="flat" cmpd="sng" algn="ctr">
            <a:solidFill>
              <a:schemeClr val="tx1">
                <a:lumMod val="50000"/>
                <a:lumOff val="50000"/>
              </a:schemeClr>
            </a:solidFill>
            <a:prstDash val="solid"/>
            <a:round/>
            <a:headEnd type="none" w="med" len="med"/>
            <a:tailEnd type="none" w="med" len="med"/>
          </a:ln>
          <a:effectLst/>
          <a:extLst/>
        </p:spPr>
        <p:txBody>
          <a:bodyPr wrap="square" lIns="72000" rIns="72000" rtlCol="0" anchor="ctr"/>
          <a:lstStyle/>
          <a:p>
            <a:pPr fontAlgn="ctr"/>
            <a:r>
              <a:rPr lang="ja-JP" altLang="en-US" sz="1400" dirty="0" smtClean="0">
                <a:solidFill>
                  <a:srgbClr val="000000"/>
                </a:solidFill>
                <a:latin typeface="游ゴシック" panose="020B0400000000000000" pitchFamily="50" charset="-128"/>
                <a:ea typeface="游ゴシック" panose="020B0400000000000000" pitchFamily="50" charset="-128"/>
              </a:rPr>
              <a:t>次期システム</a:t>
            </a:r>
            <a:r>
              <a:rPr lang="ja-JP" altLang="en-US" sz="1400" dirty="0">
                <a:solidFill>
                  <a:srgbClr val="000000"/>
                </a:solidFill>
                <a:latin typeface="游ゴシック" panose="020B0400000000000000" pitchFamily="50" charset="-128"/>
                <a:ea typeface="游ゴシック" panose="020B0400000000000000" pitchFamily="50" charset="-128"/>
              </a:rPr>
              <a:t>の導入により主要な行政</a:t>
            </a:r>
            <a:r>
              <a:rPr lang="ja-JP" altLang="en-US" sz="1400" dirty="0" smtClean="0">
                <a:solidFill>
                  <a:srgbClr val="000000"/>
                </a:solidFill>
                <a:latin typeface="游ゴシック" panose="020B0400000000000000" pitchFamily="50" charset="-128"/>
                <a:ea typeface="游ゴシック" panose="020B0400000000000000" pitchFamily="50" charset="-128"/>
              </a:rPr>
              <a:t>手続きの</a:t>
            </a:r>
            <a:r>
              <a:rPr lang="ja-JP" altLang="en-US" sz="1400" dirty="0">
                <a:solidFill>
                  <a:srgbClr val="000000"/>
                </a:solidFill>
                <a:latin typeface="游ゴシック" panose="020B0400000000000000" pitchFamily="50" charset="-128"/>
                <a:ea typeface="游ゴシック" panose="020B0400000000000000" pitchFamily="50" charset="-128"/>
              </a:rPr>
              <a:t>「電子申請」を実現</a:t>
            </a:r>
          </a:p>
        </p:txBody>
      </p:sp>
      <p:sp>
        <p:nvSpPr>
          <p:cNvPr id="25" name="楕円 21"/>
          <p:cNvSpPr/>
          <p:nvPr/>
        </p:nvSpPr>
        <p:spPr bwMode="auto">
          <a:xfrm>
            <a:off x="4242338" y="3277634"/>
            <a:ext cx="1800000" cy="1800200"/>
          </a:xfrm>
          <a:prstGeom prst="ellipse">
            <a:avLst/>
          </a:prstGeom>
          <a:solidFill>
            <a:srgbClr val="FF8181"/>
          </a:solidFill>
          <a:ln w="9525" cap="flat" cmpd="sng" algn="ctr">
            <a:solidFill>
              <a:schemeClr val="tx1">
                <a:lumMod val="50000"/>
                <a:lumOff val="50000"/>
              </a:schemeClr>
            </a:solidFill>
            <a:prstDash val="solid"/>
            <a:round/>
            <a:headEnd type="none" w="med" len="med"/>
            <a:tailEnd type="none" w="med" len="med"/>
          </a:ln>
          <a:effectLst/>
          <a:extLst/>
        </p:spPr>
        <p:txBody>
          <a:bodyPr wrap="square" lIns="72000" rIns="72000" rtlCol="0" anchor="ctr"/>
          <a:lstStyle/>
          <a:p>
            <a:pPr fontAlgn="ctr"/>
            <a:r>
              <a:rPr lang="ja-JP" altLang="en-US" sz="1400" dirty="0">
                <a:solidFill>
                  <a:srgbClr val="000000"/>
                </a:solidFill>
                <a:latin typeface="游ゴシック" panose="020B0400000000000000" pitchFamily="50" charset="-128"/>
                <a:ea typeface="游ゴシック" panose="020B0400000000000000" pitchFamily="50" charset="-128"/>
              </a:rPr>
              <a:t>ｼｽﾃﾑ間連携・証明書等の「電子交付」を実現</a:t>
            </a:r>
          </a:p>
        </p:txBody>
      </p:sp>
      <p:sp>
        <p:nvSpPr>
          <p:cNvPr id="2" name="正方形/長方形 1"/>
          <p:cNvSpPr/>
          <p:nvPr/>
        </p:nvSpPr>
        <p:spPr bwMode="auto">
          <a:xfrm>
            <a:off x="8509629" y="1716981"/>
            <a:ext cx="543884" cy="4666867"/>
          </a:xfrm>
          <a:prstGeom prst="rect">
            <a:avLst/>
          </a:prstGeom>
          <a:solidFill>
            <a:srgbClr val="002060"/>
          </a:solidFill>
          <a:ln w="9525" cap="flat" cmpd="sng" algn="ctr">
            <a:solidFill>
              <a:schemeClr val="tx1"/>
            </a:solidFill>
            <a:prstDash val="solid"/>
            <a:round/>
            <a:headEnd type="none" w="med" len="med"/>
            <a:tailEnd type="none" w="med" len="med"/>
          </a:ln>
          <a:effectLst/>
          <a:extLst/>
        </p:spPr>
        <p:txBody>
          <a:bodyPr vert="eaVert" wrap="none" lIns="36000" tIns="36000" rIns="36000" bIns="36000" rtlCol="0" anchor="ctr"/>
          <a:lstStyle/>
          <a:p>
            <a:pPr algn="ctr">
              <a:spcBef>
                <a:spcPts val="0"/>
              </a:spcBef>
            </a:pPr>
            <a:r>
              <a:rPr kumimoji="1" lang="ja-JP" altLang="en-US" sz="1400" dirty="0" smtClean="0">
                <a:solidFill>
                  <a:schemeClr val="bg1"/>
                </a:solidFill>
                <a:latin typeface="游ゴシック" panose="020B0400000000000000" pitchFamily="50" charset="-128"/>
                <a:ea typeface="游ゴシック" panose="020B0400000000000000" pitchFamily="50" charset="-128"/>
              </a:rPr>
              <a:t>市民の利便性向上　業務の負荷軽減・業務の効率化</a:t>
            </a:r>
            <a:endParaRPr kumimoji="1" lang="ja-JP" altLang="en-US" sz="1400"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70919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204" y="139700"/>
            <a:ext cx="8686800" cy="685800"/>
          </a:xfrm>
        </p:spPr>
        <p:txBody>
          <a:bodyPr/>
          <a:lstStyle/>
          <a:p>
            <a:r>
              <a:rPr lang="en-US" altLang="ja-JP" sz="1600" dirty="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参考</a:t>
            </a:r>
            <a:r>
              <a:rPr lang="en-US" altLang="ja-JP" sz="1600" dirty="0" smtClean="0">
                <a:latin typeface="游ゴシック" panose="020B0400000000000000" pitchFamily="50" charset="-128"/>
                <a:ea typeface="游ゴシック" panose="020B0400000000000000" pitchFamily="50" charset="-128"/>
              </a:rPr>
              <a:t>】</a:t>
            </a:r>
            <a:r>
              <a:rPr lang="ja-JP" altLang="en-US" sz="1600" kern="1200" dirty="0" smtClean="0">
                <a:latin typeface="游ゴシック" panose="020B0400000000000000" pitchFamily="50" charset="-128"/>
                <a:ea typeface="游ゴシック" panose="020B0400000000000000" pitchFamily="50" charset="-128"/>
                <a:cs typeface="+mn-cs"/>
              </a:rPr>
              <a:t>行政</a:t>
            </a:r>
            <a:r>
              <a:rPr lang="ja-JP" altLang="en-US" sz="1600" kern="1200" dirty="0">
                <a:latin typeface="游ゴシック" panose="020B0400000000000000" pitchFamily="50" charset="-128"/>
                <a:ea typeface="游ゴシック" panose="020B0400000000000000" pitchFamily="50" charset="-128"/>
                <a:cs typeface="+mn-cs"/>
              </a:rPr>
              <a:t>手続きオンライン化の実現イメージ　－第１段階－</a:t>
            </a:r>
          </a:p>
        </p:txBody>
      </p:sp>
      <p:pic>
        <p:nvPicPr>
          <p:cNvPr id="134" name="図 133"/>
          <p:cNvPicPr>
            <a:picLocks noChangeAspect="1"/>
          </p:cNvPicPr>
          <p:nvPr/>
        </p:nvPicPr>
        <p:blipFill>
          <a:blip r:embed="rId2"/>
          <a:stretch>
            <a:fillRect/>
          </a:stretch>
        </p:blipFill>
        <p:spPr>
          <a:xfrm>
            <a:off x="107504" y="1000348"/>
            <a:ext cx="8369711" cy="5433907"/>
          </a:xfrm>
          <a:prstGeom prst="rect">
            <a:avLst/>
          </a:prstGeom>
        </p:spPr>
      </p:pic>
    </p:spTree>
    <p:extLst>
      <p:ext uri="{BB962C8B-B14F-4D97-AF65-F5344CB8AC3E}">
        <p14:creationId xmlns:p14="http://schemas.microsoft.com/office/powerpoint/2010/main" val="1845697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en-US" altLang="ja-JP" sz="1600" b="1" dirty="0" smtClean="0">
                <a:solidFill>
                  <a:schemeClr val="tx2"/>
                </a:solidFill>
                <a:latin typeface="游ゴシック" panose="020B0400000000000000" pitchFamily="50" charset="-128"/>
                <a:ea typeface="游ゴシック" panose="020B0400000000000000" pitchFamily="50" charset="-128"/>
              </a:rPr>
              <a:t>【</a:t>
            </a:r>
            <a:r>
              <a:rPr kumimoji="0" lang="ja-JP" altLang="en-US" sz="1600" b="1" dirty="0">
                <a:solidFill>
                  <a:schemeClr val="tx2"/>
                </a:solidFill>
                <a:latin typeface="游ゴシック" panose="020B0400000000000000" pitchFamily="50" charset="-128"/>
                <a:ea typeface="游ゴシック" panose="020B0400000000000000" pitchFamily="50" charset="-128"/>
              </a:rPr>
              <a:t>参考</a:t>
            </a:r>
            <a:r>
              <a:rPr kumimoji="0" lang="en-US" altLang="ja-JP" sz="1600" b="1" dirty="0" smtClean="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行政</a:t>
            </a:r>
            <a:r>
              <a:rPr kumimoji="0" lang="ja-JP" altLang="en-US" sz="1600" b="1" dirty="0">
                <a:solidFill>
                  <a:schemeClr val="tx2"/>
                </a:solidFill>
                <a:latin typeface="游ゴシック" panose="020B0400000000000000" pitchFamily="50" charset="-128"/>
                <a:ea typeface="游ゴシック" panose="020B0400000000000000" pitchFamily="50" charset="-128"/>
              </a:rPr>
              <a:t>手続きオンライン化の実現イメージ　－</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第</a:t>
            </a:r>
            <a:r>
              <a:rPr kumimoji="0" lang="ja-JP" altLang="en-US" sz="1600" b="1" dirty="0" smtClean="0">
                <a:solidFill>
                  <a:schemeClr val="bg1"/>
                </a:solidFill>
                <a:latin typeface="游ゴシック" panose="020B0400000000000000" pitchFamily="50" charset="-128"/>
                <a:ea typeface="游ゴシック" panose="020B0400000000000000" pitchFamily="50" charset="-128"/>
              </a:rPr>
              <a:t>２</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段階</a:t>
            </a:r>
            <a:r>
              <a:rPr kumimoji="0" lang="ja-JP" altLang="en-US" sz="1600" b="1" dirty="0">
                <a:solidFill>
                  <a:schemeClr val="tx2"/>
                </a:solidFill>
                <a:latin typeface="游ゴシック" panose="020B0400000000000000" pitchFamily="50" charset="-128"/>
                <a:ea typeface="游ゴシック" panose="020B0400000000000000" pitchFamily="50" charset="-128"/>
              </a:rPr>
              <a:t>－</a:t>
            </a:r>
          </a:p>
        </p:txBody>
      </p:sp>
      <p:pic>
        <p:nvPicPr>
          <p:cNvPr id="2" name="図 1"/>
          <p:cNvPicPr>
            <a:picLocks noChangeAspect="1"/>
          </p:cNvPicPr>
          <p:nvPr/>
        </p:nvPicPr>
        <p:blipFill>
          <a:blip r:embed="rId2"/>
          <a:stretch>
            <a:fillRect/>
          </a:stretch>
        </p:blipFill>
        <p:spPr>
          <a:xfrm>
            <a:off x="107504" y="908720"/>
            <a:ext cx="8807896" cy="5574001"/>
          </a:xfrm>
          <a:prstGeom prst="rect">
            <a:avLst/>
          </a:prstGeom>
        </p:spPr>
      </p:pic>
    </p:spTree>
    <p:extLst>
      <p:ext uri="{BB962C8B-B14F-4D97-AF65-F5344CB8AC3E}">
        <p14:creationId xmlns:p14="http://schemas.microsoft.com/office/powerpoint/2010/main" val="2019935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en-US" altLang="ja-JP" sz="1600" b="1" dirty="0" smtClean="0">
                <a:solidFill>
                  <a:schemeClr val="tx2"/>
                </a:solidFill>
                <a:latin typeface="游ゴシック" panose="020B0400000000000000" pitchFamily="50" charset="-128"/>
                <a:ea typeface="游ゴシック" panose="020B0400000000000000" pitchFamily="50" charset="-128"/>
              </a:rPr>
              <a:t>【</a:t>
            </a:r>
            <a:r>
              <a:rPr kumimoji="0" lang="ja-JP" altLang="en-US" sz="1600" b="1" dirty="0">
                <a:solidFill>
                  <a:schemeClr val="tx2"/>
                </a:solidFill>
                <a:latin typeface="游ゴシック" panose="020B0400000000000000" pitchFamily="50" charset="-128"/>
                <a:ea typeface="游ゴシック" panose="020B0400000000000000" pitchFamily="50" charset="-128"/>
              </a:rPr>
              <a:t>参考</a:t>
            </a:r>
            <a:r>
              <a:rPr kumimoji="0" lang="en-US" altLang="ja-JP" sz="1600" b="1" dirty="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行政</a:t>
            </a:r>
            <a:r>
              <a:rPr kumimoji="0" lang="ja-JP" altLang="en-US" sz="1600" b="1" dirty="0">
                <a:solidFill>
                  <a:schemeClr val="tx2"/>
                </a:solidFill>
                <a:latin typeface="游ゴシック" panose="020B0400000000000000" pitchFamily="50" charset="-128"/>
                <a:ea typeface="游ゴシック" panose="020B0400000000000000" pitchFamily="50" charset="-128"/>
              </a:rPr>
              <a:t>手続きオンライン化の実現イメージ　－</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第</a:t>
            </a:r>
            <a:r>
              <a:rPr kumimoji="0" lang="ja-JP" altLang="en-US" sz="1600" b="1" dirty="0" smtClean="0">
                <a:solidFill>
                  <a:schemeClr val="bg1"/>
                </a:solidFill>
                <a:latin typeface="游ゴシック" panose="020B0400000000000000" pitchFamily="50" charset="-128"/>
                <a:ea typeface="游ゴシック" panose="020B0400000000000000" pitchFamily="50" charset="-128"/>
              </a:rPr>
              <a:t>３</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段階</a:t>
            </a:r>
            <a:r>
              <a:rPr kumimoji="0" lang="ja-JP" altLang="en-US" sz="1600" b="1" dirty="0">
                <a:solidFill>
                  <a:schemeClr val="tx2"/>
                </a:solidFill>
                <a:latin typeface="游ゴシック" panose="020B0400000000000000" pitchFamily="50" charset="-128"/>
                <a:ea typeface="游ゴシック" panose="020B0400000000000000" pitchFamily="50" charset="-128"/>
              </a:rPr>
              <a:t>－</a:t>
            </a:r>
          </a:p>
        </p:txBody>
      </p:sp>
      <p:pic>
        <p:nvPicPr>
          <p:cNvPr id="3" name="図 2"/>
          <p:cNvPicPr>
            <a:picLocks noChangeAspect="1"/>
          </p:cNvPicPr>
          <p:nvPr/>
        </p:nvPicPr>
        <p:blipFill>
          <a:blip r:embed="rId2"/>
          <a:stretch>
            <a:fillRect/>
          </a:stretch>
        </p:blipFill>
        <p:spPr>
          <a:xfrm>
            <a:off x="107504" y="1052737"/>
            <a:ext cx="8807896" cy="5334434"/>
          </a:xfrm>
          <a:prstGeom prst="rect">
            <a:avLst/>
          </a:prstGeom>
        </p:spPr>
      </p:pic>
    </p:spTree>
    <p:extLst>
      <p:ext uri="{BB962C8B-B14F-4D97-AF65-F5344CB8AC3E}">
        <p14:creationId xmlns:p14="http://schemas.microsoft.com/office/powerpoint/2010/main" val="1553518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en-US" altLang="ja-JP" sz="1600" b="1" dirty="0" smtClean="0">
                <a:solidFill>
                  <a:schemeClr val="tx2"/>
                </a:solidFill>
                <a:latin typeface="游ゴシック" panose="020B0400000000000000" pitchFamily="50" charset="-128"/>
                <a:ea typeface="游ゴシック" panose="020B0400000000000000" pitchFamily="50" charset="-128"/>
              </a:rPr>
              <a:t>【</a:t>
            </a:r>
            <a:r>
              <a:rPr kumimoji="0" lang="ja-JP" altLang="en-US" sz="1600" b="1" dirty="0">
                <a:solidFill>
                  <a:schemeClr val="tx2"/>
                </a:solidFill>
                <a:latin typeface="游ゴシック" panose="020B0400000000000000" pitchFamily="50" charset="-128"/>
                <a:ea typeface="游ゴシック" panose="020B0400000000000000" pitchFamily="50" charset="-128"/>
              </a:rPr>
              <a:t>参考</a:t>
            </a:r>
            <a:r>
              <a:rPr kumimoji="0" lang="en-US" altLang="ja-JP" sz="1600" b="1" dirty="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行政</a:t>
            </a:r>
            <a:r>
              <a:rPr kumimoji="0" lang="ja-JP" altLang="en-US" sz="1600" b="1" dirty="0">
                <a:solidFill>
                  <a:schemeClr val="tx2"/>
                </a:solidFill>
                <a:latin typeface="游ゴシック" panose="020B0400000000000000" pitchFamily="50" charset="-128"/>
                <a:ea typeface="游ゴシック" panose="020B0400000000000000" pitchFamily="50" charset="-128"/>
              </a:rPr>
              <a:t>手続きオンライン化の実現イメージ　－</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第</a:t>
            </a:r>
            <a:r>
              <a:rPr kumimoji="0" lang="ja-JP" altLang="en-US" sz="1600" b="1" dirty="0" smtClean="0">
                <a:solidFill>
                  <a:schemeClr val="bg1"/>
                </a:solidFill>
                <a:latin typeface="游ゴシック" panose="020B0400000000000000" pitchFamily="50" charset="-128"/>
                <a:ea typeface="游ゴシック" panose="020B0400000000000000" pitchFamily="50" charset="-128"/>
              </a:rPr>
              <a:t>４</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段階</a:t>
            </a:r>
            <a:r>
              <a:rPr kumimoji="0" lang="ja-JP" altLang="en-US" sz="1600" b="1" dirty="0">
                <a:solidFill>
                  <a:schemeClr val="tx2"/>
                </a:solidFill>
                <a:latin typeface="游ゴシック" panose="020B0400000000000000" pitchFamily="50" charset="-128"/>
                <a:ea typeface="游ゴシック" panose="020B0400000000000000" pitchFamily="50" charset="-128"/>
              </a:rPr>
              <a:t>－</a:t>
            </a:r>
          </a:p>
        </p:txBody>
      </p:sp>
      <p:pic>
        <p:nvPicPr>
          <p:cNvPr id="423" name="図 422"/>
          <p:cNvPicPr>
            <a:picLocks noChangeAspect="1"/>
          </p:cNvPicPr>
          <p:nvPr/>
        </p:nvPicPr>
        <p:blipFill>
          <a:blip r:embed="rId2"/>
          <a:stretch>
            <a:fillRect/>
          </a:stretch>
        </p:blipFill>
        <p:spPr>
          <a:xfrm>
            <a:off x="107504" y="1052737"/>
            <a:ext cx="8807896" cy="5334434"/>
          </a:xfrm>
          <a:prstGeom prst="rect">
            <a:avLst/>
          </a:prstGeom>
        </p:spPr>
      </p:pic>
    </p:spTree>
    <p:extLst>
      <p:ext uri="{BB962C8B-B14F-4D97-AF65-F5344CB8AC3E}">
        <p14:creationId xmlns:p14="http://schemas.microsoft.com/office/powerpoint/2010/main" val="3605395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en-US" altLang="ja-JP" sz="1600" b="1" dirty="0" smtClean="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参考</a:t>
            </a:r>
            <a:r>
              <a:rPr kumimoji="0" lang="en-US" altLang="ja-JP" sz="1600" b="1" dirty="0" smtClean="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主要</a:t>
            </a:r>
            <a:r>
              <a:rPr kumimoji="0" lang="ja-JP" altLang="en-US" sz="1600" b="1" dirty="0">
                <a:solidFill>
                  <a:schemeClr val="tx2"/>
                </a:solidFill>
                <a:latin typeface="游ゴシック" panose="020B0400000000000000" pitchFamily="50" charset="-128"/>
                <a:ea typeface="游ゴシック" panose="020B0400000000000000" pitchFamily="50" charset="-128"/>
              </a:rPr>
              <a:t>工程における段階的な運用イメージー</a:t>
            </a:r>
          </a:p>
        </p:txBody>
      </p:sp>
      <p:pic>
        <p:nvPicPr>
          <p:cNvPr id="3" name="図 2"/>
          <p:cNvPicPr>
            <a:picLocks noChangeAspect="1"/>
          </p:cNvPicPr>
          <p:nvPr/>
        </p:nvPicPr>
        <p:blipFill>
          <a:blip r:embed="rId3"/>
          <a:stretch>
            <a:fillRect/>
          </a:stretch>
        </p:blipFill>
        <p:spPr>
          <a:xfrm>
            <a:off x="135739" y="1053604"/>
            <a:ext cx="8872522" cy="5328592"/>
          </a:xfrm>
          <a:prstGeom prst="rect">
            <a:avLst/>
          </a:prstGeom>
        </p:spPr>
      </p:pic>
    </p:spTree>
    <p:extLst>
      <p:ext uri="{BB962C8B-B14F-4D97-AF65-F5344CB8AC3E}">
        <p14:creationId xmlns:p14="http://schemas.microsoft.com/office/powerpoint/2010/main" val="290476143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79512" y="260648"/>
            <a:ext cx="7056437" cy="431800"/>
          </a:xfrm>
          <a:prstGeom prst="parallelogram">
            <a:avLst>
              <a:gd name="adj" fmla="val 118025"/>
            </a:avLst>
          </a:prstGeom>
          <a:solidFill>
            <a:schemeClr val="bg1"/>
          </a:solidFill>
          <a:ln>
            <a:noFill/>
          </a:ln>
          <a:effectLst>
            <a:outerShdw dist="136783" dir="9491915" algn="ctr" rotWithShape="0">
              <a:schemeClr val="bg2"/>
            </a:outerShdw>
          </a:effectLst>
          <a:extLst>
            <a:ext uri="{91240B29-F687-4F45-9708-019B960494DF}">
              <a14:hiddenLine xmlns:a14="http://schemas.microsoft.com/office/drawing/2010/main" w="12700" algn="ctr">
                <a:solidFill>
                  <a:srgbClr val="000000"/>
                </a:solidFill>
                <a:miter lim="800000"/>
                <a:headEnd/>
                <a:tailEnd type="none" w="med" len="sm"/>
              </a14:hiddenLine>
            </a:ext>
          </a:extLst>
        </p:spPr>
        <p:txBody>
          <a:bodyPr wrap="none" lIns="90000" tIns="46800" rIns="90000" bIns="46800" anchor="ctr"/>
          <a:lstStyle/>
          <a:p>
            <a:pPr eaLnBrk="0" hangingPunct="0"/>
            <a:r>
              <a:rPr lang="ja-JP" altLang="en-US" sz="1800" b="1" dirty="0" smtClean="0">
                <a:solidFill>
                  <a:schemeClr val="bg2"/>
                </a:solidFill>
                <a:latin typeface="游ゴシック" panose="020B0400000000000000" pitchFamily="50" charset="-128"/>
                <a:ea typeface="游ゴシック" panose="020B0400000000000000" pitchFamily="50" charset="-128"/>
              </a:rPr>
              <a:t>５．本市の業務におけるオンライン化の余地について</a:t>
            </a:r>
            <a:endParaRPr kumimoji="0" lang="ja-JP" altLang="en-US" sz="1800" b="1" dirty="0">
              <a:solidFill>
                <a:schemeClr val="bg2"/>
              </a:solidFill>
              <a:latin typeface="游ゴシック" panose="020B0400000000000000" pitchFamily="50" charset="-128"/>
              <a:ea typeface="游ゴシック" panose="020B0400000000000000" pitchFamily="50" charset="-128"/>
            </a:endParaRPr>
          </a:p>
        </p:txBody>
      </p:sp>
      <p:sp>
        <p:nvSpPr>
          <p:cNvPr id="6" name="コンテンツ プレースホルダー 2"/>
          <p:cNvSpPr txBox="1">
            <a:spLocks/>
          </p:cNvSpPr>
          <p:nvPr/>
        </p:nvSpPr>
        <p:spPr bwMode="gray">
          <a:xfrm>
            <a:off x="0" y="1000268"/>
            <a:ext cx="9144000" cy="3448528"/>
          </a:xfrm>
          <a:prstGeom prst="rect">
            <a:avLst/>
          </a:prstGeom>
          <a:solidFill>
            <a:schemeClr val="bg1"/>
          </a:solidFill>
          <a:ln w="9525" cap="flat" cmpd="sng" algn="ctr">
            <a:no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bodyPr>
          <a:lstStyle>
            <a:lvl1pPr marL="0" indent="0" eaLnBrk="0" hangingPunct="0">
              <a:buClr>
                <a:srgbClr val="FFCC66"/>
              </a:buClr>
              <a:buFont typeface="Wingdings" pitchFamily="2" charset="2"/>
              <a:buNone/>
              <a:defRPr sz="2400"/>
            </a:lvl1pPr>
            <a:lvl2pPr marL="742950" indent="-285750" eaLnBrk="0" hangingPunct="0">
              <a:spcBef>
                <a:spcPct val="20000"/>
              </a:spcBef>
              <a:buClr>
                <a:srgbClr val="FFCC66"/>
              </a:buClr>
              <a:buFont typeface="Wingdings" pitchFamily="2" charset="2"/>
              <a:buChar char="n"/>
              <a:defRPr sz="1400">
                <a:latin typeface="+mn-lt"/>
                <a:ea typeface="+mn-ea"/>
              </a:defRPr>
            </a:lvl2pPr>
            <a:lvl3pPr marL="1143000" indent="-228600" eaLnBrk="0" hangingPunct="0">
              <a:spcBef>
                <a:spcPct val="20000"/>
              </a:spcBef>
              <a:buClr>
                <a:srgbClr val="FFCC66"/>
              </a:buClr>
              <a:buFont typeface="Wingdings" pitchFamily="2" charset="2"/>
              <a:buChar char="n"/>
              <a:defRPr sz="1400">
                <a:latin typeface="+mn-lt"/>
                <a:ea typeface="+mn-ea"/>
              </a:defRPr>
            </a:lvl3pPr>
            <a:lvl4pPr marL="1600200" indent="-228600" eaLnBrk="0" hangingPunct="0">
              <a:spcBef>
                <a:spcPct val="20000"/>
              </a:spcBef>
              <a:buClr>
                <a:srgbClr val="FFCC66"/>
              </a:buClr>
              <a:buFont typeface="Wingdings" pitchFamily="2" charset="2"/>
              <a:buChar char="n"/>
              <a:defRPr sz="1400">
                <a:latin typeface="+mn-lt"/>
                <a:ea typeface="+mn-ea"/>
              </a:defRPr>
            </a:lvl4pPr>
            <a:lvl5pPr marL="2057400" indent="-228600" eaLnBrk="0" hangingPunct="0">
              <a:spcBef>
                <a:spcPct val="20000"/>
              </a:spcBef>
              <a:buClr>
                <a:srgbClr val="FFCC66"/>
              </a:buClr>
              <a:buFont typeface="Wingdings" pitchFamily="2" charset="2"/>
              <a:buChar char="n"/>
              <a:defRPr sz="1400">
                <a:latin typeface="+mn-lt"/>
                <a:ea typeface="+mn-ea"/>
              </a:defRPr>
            </a:lvl5pPr>
            <a:lvl6pPr marL="2514600" indent="-228600" fontAlgn="base">
              <a:spcBef>
                <a:spcPct val="20000"/>
              </a:spcBef>
              <a:spcAft>
                <a:spcPct val="0"/>
              </a:spcAft>
              <a:buClr>
                <a:srgbClr val="FFCC66"/>
              </a:buClr>
              <a:buFont typeface="Wingdings" pitchFamily="2" charset="2"/>
              <a:buChar char="n"/>
              <a:defRPr sz="1400">
                <a:latin typeface="+mn-lt"/>
                <a:ea typeface="+mn-ea"/>
              </a:defRPr>
            </a:lvl6pPr>
            <a:lvl7pPr marL="2971800" indent="-228600" fontAlgn="base">
              <a:spcBef>
                <a:spcPct val="20000"/>
              </a:spcBef>
              <a:spcAft>
                <a:spcPct val="0"/>
              </a:spcAft>
              <a:buClr>
                <a:srgbClr val="FFCC66"/>
              </a:buClr>
              <a:buFont typeface="Wingdings" pitchFamily="2" charset="2"/>
              <a:buChar char="n"/>
              <a:defRPr sz="1400">
                <a:latin typeface="+mn-lt"/>
                <a:ea typeface="+mn-ea"/>
              </a:defRPr>
            </a:lvl7pPr>
            <a:lvl8pPr marL="3429000" indent="-228600" fontAlgn="base">
              <a:spcBef>
                <a:spcPct val="20000"/>
              </a:spcBef>
              <a:spcAft>
                <a:spcPct val="0"/>
              </a:spcAft>
              <a:buClr>
                <a:srgbClr val="FFCC66"/>
              </a:buClr>
              <a:buFont typeface="Wingdings" pitchFamily="2" charset="2"/>
              <a:buChar char="n"/>
              <a:defRPr sz="1400">
                <a:latin typeface="+mn-lt"/>
                <a:ea typeface="+mn-ea"/>
              </a:defRPr>
            </a:lvl8pPr>
            <a:lvl9pPr marL="3886200" indent="-228600" fontAlgn="base">
              <a:spcBef>
                <a:spcPct val="20000"/>
              </a:spcBef>
              <a:spcAft>
                <a:spcPct val="0"/>
              </a:spcAft>
              <a:buClr>
                <a:srgbClr val="FFCC66"/>
              </a:buClr>
              <a:buFont typeface="Wingdings" pitchFamily="2" charset="2"/>
              <a:buChar char="n"/>
              <a:defRPr sz="1400">
                <a:latin typeface="+mn-lt"/>
                <a:ea typeface="+mn-ea"/>
              </a:defRPr>
            </a:lvl9pPr>
          </a:lstStyle>
          <a:p>
            <a:r>
              <a:rPr lang="ja-JP" altLang="en-US" dirty="0">
                <a:latin typeface="游ゴシック" panose="020B0400000000000000" pitchFamily="50" charset="-128"/>
                <a:ea typeface="游ゴシック" panose="020B0400000000000000" pitchFamily="50" charset="-128"/>
              </a:rPr>
              <a:t>　</a:t>
            </a:r>
            <a:r>
              <a:rPr lang="ja-JP" altLang="en-US" dirty="0" smtClean="0">
                <a:latin typeface="游ゴシック" panose="020B0400000000000000" pitchFamily="50" charset="-128"/>
                <a:ea typeface="游ゴシック" panose="020B0400000000000000" pitchFamily="50" charset="-128"/>
              </a:rPr>
              <a:t>業務調査の結果、</a:t>
            </a:r>
            <a:r>
              <a:rPr lang="ja-JP" altLang="en-US" dirty="0">
                <a:latin typeface="游ゴシック" panose="020B0400000000000000" pitchFamily="50" charset="-128"/>
                <a:ea typeface="游ゴシック" panose="020B0400000000000000" pitchFamily="50" charset="-128"/>
              </a:rPr>
              <a:t>次期電子申請システムの導入により</a:t>
            </a:r>
            <a:r>
              <a:rPr lang="ja-JP" altLang="en-US" dirty="0" smtClean="0">
                <a:latin typeface="游ゴシック" panose="020B0400000000000000" pitchFamily="50" charset="-128"/>
                <a:ea typeface="游ゴシック" panose="020B0400000000000000" pitchFamily="50" charset="-128"/>
              </a:rPr>
              <a:t>、行政</a:t>
            </a:r>
            <a:r>
              <a:rPr lang="ja-JP" altLang="en-US" dirty="0">
                <a:latin typeface="游ゴシック" panose="020B0400000000000000" pitchFamily="50" charset="-128"/>
                <a:ea typeface="游ゴシック" panose="020B0400000000000000" pitchFamily="50" charset="-128"/>
              </a:rPr>
              <a:t>手続き</a:t>
            </a:r>
            <a:r>
              <a:rPr lang="ja-JP" altLang="en-US" dirty="0" smtClean="0">
                <a:latin typeface="游ゴシック" panose="020B0400000000000000" pitchFamily="50" charset="-128"/>
                <a:ea typeface="游ゴシック" panose="020B0400000000000000" pitchFamily="50" charset="-128"/>
              </a:rPr>
              <a:t>の</a:t>
            </a:r>
            <a:r>
              <a:rPr lang="ja-JP" altLang="en-US" u="sng" dirty="0" smtClean="0">
                <a:latin typeface="游ゴシック" panose="020B0400000000000000" pitchFamily="50" charset="-128"/>
                <a:ea typeface="游ゴシック" panose="020B0400000000000000" pitchFamily="50" charset="-128"/>
              </a:rPr>
              <a:t>約</a:t>
            </a:r>
            <a:r>
              <a:rPr lang="en-US" altLang="ja-JP" u="sng" dirty="0">
                <a:latin typeface="游ゴシック" panose="020B0400000000000000" pitchFamily="50" charset="-128"/>
                <a:ea typeface="游ゴシック" panose="020B0400000000000000" pitchFamily="50" charset="-128"/>
              </a:rPr>
              <a:t>27</a:t>
            </a:r>
            <a:r>
              <a:rPr lang="ja-JP" altLang="en-US" u="sng" dirty="0" smtClean="0">
                <a:latin typeface="游ゴシック" panose="020B0400000000000000" pitchFamily="50" charset="-128"/>
                <a:ea typeface="游ゴシック" panose="020B0400000000000000" pitchFamily="50" charset="-128"/>
              </a:rPr>
              <a:t>％</a:t>
            </a:r>
            <a:r>
              <a:rPr lang="ja-JP" altLang="en-US" dirty="0" smtClean="0">
                <a:latin typeface="游ゴシック" panose="020B0400000000000000" pitchFamily="50" charset="-128"/>
                <a:ea typeface="游ゴシック" panose="020B0400000000000000" pitchFamily="50" charset="-128"/>
              </a:rPr>
              <a:t>が</a:t>
            </a:r>
            <a:r>
              <a:rPr lang="ja-JP" altLang="en-US" dirty="0">
                <a:latin typeface="游ゴシック" panose="020B0400000000000000" pitchFamily="50" charset="-128"/>
                <a:ea typeface="游ゴシック" panose="020B0400000000000000" pitchFamily="50" charset="-128"/>
              </a:rPr>
              <a:t>オンライン上で完結できる余地が</a:t>
            </a:r>
            <a:r>
              <a:rPr lang="ja-JP" altLang="en-US" dirty="0" smtClean="0">
                <a:latin typeface="游ゴシック" panose="020B0400000000000000" pitchFamily="50" charset="-128"/>
                <a:ea typeface="游ゴシック" panose="020B0400000000000000" pitchFamily="50" charset="-128"/>
              </a:rPr>
              <a:t>ある。</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　今後</a:t>
            </a:r>
            <a:r>
              <a:rPr lang="ja-JP" altLang="en-US" dirty="0" smtClean="0">
                <a:latin typeface="游ゴシック" panose="020B0400000000000000" pitchFamily="50" charset="-128"/>
                <a:ea typeface="游ゴシック" panose="020B0400000000000000" pitchFamily="50" charset="-128"/>
              </a:rPr>
              <a:t>、各行政</a:t>
            </a:r>
            <a:r>
              <a:rPr lang="ja-JP" altLang="en-US" dirty="0">
                <a:latin typeface="游ゴシック" panose="020B0400000000000000" pitchFamily="50" charset="-128"/>
                <a:ea typeface="游ゴシック" panose="020B0400000000000000" pitchFamily="50" charset="-128"/>
              </a:rPr>
              <a:t>手続きの運用上の課題等を洗い出し、オンライン化の実現性について精査</a:t>
            </a:r>
            <a:r>
              <a:rPr lang="ja-JP" altLang="en-US" dirty="0" smtClean="0">
                <a:latin typeface="游ゴシック" panose="020B0400000000000000" pitchFamily="50" charset="-128"/>
                <a:ea typeface="游ゴシック" panose="020B0400000000000000" pitchFamily="50" charset="-128"/>
              </a:rPr>
              <a:t>を進める必要</a:t>
            </a:r>
            <a:r>
              <a:rPr lang="ja-JP" altLang="en-US" dirty="0">
                <a:latin typeface="游ゴシック" panose="020B0400000000000000" pitchFamily="50" charset="-128"/>
                <a:ea typeface="游ゴシック" panose="020B0400000000000000" pitchFamily="50" charset="-128"/>
              </a:rPr>
              <a:t>がある。</a:t>
            </a:r>
            <a:endParaRPr lang="en-US" altLang="ja-JP" dirty="0">
              <a:latin typeface="游ゴシック" panose="020B0400000000000000" pitchFamily="50" charset="-128"/>
              <a:ea typeface="游ゴシック" panose="020B0400000000000000" pitchFamily="50" charset="-128"/>
            </a:endParaRPr>
          </a:p>
          <a:p>
            <a:endParaRPr lang="ja-JP" altLang="en-US" dirty="0">
              <a:latin typeface="游ゴシック" panose="020B0400000000000000" pitchFamily="50" charset="-128"/>
              <a:ea typeface="游ゴシック" panose="020B0400000000000000" pitchFamily="50" charset="-128"/>
            </a:endParaRPr>
          </a:p>
        </p:txBody>
      </p:sp>
      <p:graphicFrame>
        <p:nvGraphicFramePr>
          <p:cNvPr id="19" name="グラフ 18"/>
          <p:cNvGraphicFramePr/>
          <p:nvPr>
            <p:extLst>
              <p:ext uri="{D42A27DB-BD31-4B8C-83A1-F6EECF244321}">
                <p14:modId xmlns:p14="http://schemas.microsoft.com/office/powerpoint/2010/main" val="1644894749"/>
              </p:ext>
            </p:extLst>
          </p:nvPr>
        </p:nvGraphicFramePr>
        <p:xfrm>
          <a:off x="-387738" y="2204863"/>
          <a:ext cx="5322242" cy="4696503"/>
        </p:xfrm>
        <a:graphic>
          <a:graphicData uri="http://schemas.openxmlformats.org/drawingml/2006/chart">
            <c:chart xmlns:c="http://schemas.openxmlformats.org/drawingml/2006/chart" xmlns:r="http://schemas.openxmlformats.org/officeDocument/2006/relationships" r:id="rId2"/>
          </a:graphicData>
        </a:graphic>
      </p:graphicFrame>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6766" y="3452382"/>
            <a:ext cx="536997" cy="536997"/>
          </a:xfrm>
          <a:prstGeom prst="rect">
            <a:avLst/>
          </a:prstGeom>
        </p:spPr>
      </p:pic>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2354" y="5431780"/>
            <a:ext cx="720080" cy="392444"/>
          </a:xfrm>
          <a:prstGeom prst="rect">
            <a:avLst/>
          </a:prstGeom>
        </p:spPr>
      </p:pic>
      <p:cxnSp>
        <p:nvCxnSpPr>
          <p:cNvPr id="27" name="直線コネクタ 26"/>
          <p:cNvCxnSpPr/>
          <p:nvPr/>
        </p:nvCxnSpPr>
        <p:spPr bwMode="auto">
          <a:xfrm>
            <a:off x="3563888" y="3717032"/>
            <a:ext cx="1202335" cy="381484"/>
          </a:xfrm>
          <a:prstGeom prst="line">
            <a:avLst/>
          </a:prstGeom>
          <a:solidFill>
            <a:schemeClr val="bg1"/>
          </a:solidFill>
          <a:ln w="9525"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線コネクタ 56"/>
          <p:cNvCxnSpPr/>
          <p:nvPr/>
        </p:nvCxnSpPr>
        <p:spPr bwMode="auto">
          <a:xfrm>
            <a:off x="4709635" y="4098516"/>
            <a:ext cx="2842342" cy="0"/>
          </a:xfrm>
          <a:prstGeom prst="line">
            <a:avLst/>
          </a:prstGeom>
          <a:solidFill>
            <a:schemeClr val="bg1"/>
          </a:solidFill>
          <a:ln w="9525"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線コネクタ 57"/>
          <p:cNvCxnSpPr/>
          <p:nvPr/>
        </p:nvCxnSpPr>
        <p:spPr bwMode="auto">
          <a:xfrm>
            <a:off x="3165295" y="5794796"/>
            <a:ext cx="1296908" cy="129614"/>
          </a:xfrm>
          <a:prstGeom prst="line">
            <a:avLst/>
          </a:prstGeom>
          <a:solidFill>
            <a:schemeClr val="bg1"/>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線コネクタ 58"/>
          <p:cNvCxnSpPr/>
          <p:nvPr/>
        </p:nvCxnSpPr>
        <p:spPr bwMode="auto">
          <a:xfrm>
            <a:off x="4404260" y="5923111"/>
            <a:ext cx="3104913" cy="0"/>
          </a:xfrm>
          <a:prstGeom prst="line">
            <a:avLst/>
          </a:prstGeom>
          <a:solidFill>
            <a:schemeClr val="bg1"/>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テキスト ボックス 39"/>
          <p:cNvSpPr txBox="1"/>
          <p:nvPr/>
        </p:nvSpPr>
        <p:spPr>
          <a:xfrm>
            <a:off x="1441746" y="4312608"/>
            <a:ext cx="1723549" cy="400110"/>
          </a:xfrm>
          <a:prstGeom prst="rect">
            <a:avLst/>
          </a:prstGeom>
          <a:noFill/>
        </p:spPr>
        <p:txBody>
          <a:bodyPr wrap="none" rtlCol="0">
            <a:spAutoFit/>
          </a:bodyPr>
          <a:lstStyle/>
          <a:p>
            <a:r>
              <a:rPr kumimoji="1" lang="ja-JP" altLang="en-US" sz="2000" dirty="0" smtClean="0">
                <a:latin typeface="游ゴシック" panose="020B0400000000000000" pitchFamily="50" charset="-128"/>
                <a:ea typeface="游ゴシック" panose="020B0400000000000000" pitchFamily="50" charset="-128"/>
              </a:rPr>
              <a:t>全行政手続き</a:t>
            </a:r>
            <a:endParaRPr kumimoji="1" lang="ja-JP" altLang="en-US" sz="2000" dirty="0">
              <a:latin typeface="游ゴシック" panose="020B0400000000000000" pitchFamily="50" charset="-128"/>
              <a:ea typeface="游ゴシック" panose="020B0400000000000000" pitchFamily="50" charset="-128"/>
            </a:endParaRPr>
          </a:p>
        </p:txBody>
      </p:sp>
      <p:sp>
        <p:nvSpPr>
          <p:cNvPr id="60" name="テキスト ボックス 59"/>
          <p:cNvSpPr txBox="1"/>
          <p:nvPr/>
        </p:nvSpPr>
        <p:spPr>
          <a:xfrm>
            <a:off x="5036385" y="3527714"/>
            <a:ext cx="2646878" cy="461665"/>
          </a:xfrm>
          <a:prstGeom prst="rect">
            <a:avLst/>
          </a:prstGeom>
          <a:noFill/>
        </p:spPr>
        <p:txBody>
          <a:bodyPr wrap="none" rtlCol="0">
            <a:spAutoFit/>
          </a:bodyPr>
          <a:lstStyle/>
          <a:p>
            <a:r>
              <a:rPr kumimoji="1" lang="ja-JP" altLang="en-US" sz="2400" dirty="0" smtClean="0">
                <a:latin typeface="游ゴシック" panose="020B0400000000000000" pitchFamily="50" charset="-128"/>
                <a:ea typeface="游ゴシック" panose="020B0400000000000000" pitchFamily="50" charset="-128"/>
              </a:rPr>
              <a:t>オンラインで完結</a:t>
            </a:r>
            <a:endParaRPr kumimoji="1" lang="ja-JP" altLang="en-US" sz="2400" dirty="0">
              <a:latin typeface="游ゴシック" panose="020B0400000000000000" pitchFamily="50" charset="-128"/>
              <a:ea typeface="游ゴシック" panose="020B0400000000000000" pitchFamily="50" charset="-128"/>
            </a:endParaRPr>
          </a:p>
        </p:txBody>
      </p:sp>
      <p:sp>
        <p:nvSpPr>
          <p:cNvPr id="61" name="テキスト ボックス 60"/>
          <p:cNvSpPr txBox="1"/>
          <p:nvPr/>
        </p:nvSpPr>
        <p:spPr>
          <a:xfrm>
            <a:off x="5200528" y="5356324"/>
            <a:ext cx="3570208" cy="461665"/>
          </a:xfrm>
          <a:prstGeom prst="rect">
            <a:avLst/>
          </a:prstGeom>
          <a:noFill/>
        </p:spPr>
        <p:txBody>
          <a:bodyPr wrap="none" rtlCol="0">
            <a:spAutoFit/>
          </a:bodyPr>
          <a:lstStyle/>
          <a:p>
            <a:r>
              <a:rPr kumimoji="1" lang="ja-JP" altLang="en-US" sz="2400" dirty="0" smtClean="0">
                <a:latin typeface="游ゴシック" panose="020B0400000000000000" pitchFamily="50" charset="-128"/>
                <a:ea typeface="游ゴシック" panose="020B0400000000000000" pitchFamily="50" charset="-128"/>
              </a:rPr>
              <a:t>郵送交付導入で来庁不要</a:t>
            </a:r>
            <a:endParaRPr kumimoji="1" lang="ja-JP" altLang="en-US" sz="24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15971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95536" y="1268760"/>
            <a:ext cx="8928992" cy="4985980"/>
          </a:xfrm>
          <a:prstGeom prst="rect">
            <a:avLst/>
          </a:prstGeom>
          <a:noFill/>
        </p:spPr>
        <p:txBody>
          <a:bodyPr wrap="square" rtlCol="0">
            <a:spAutoFit/>
          </a:bodyPr>
          <a:lstStyle/>
          <a:p>
            <a:pPr>
              <a:lnSpc>
                <a:spcPct val="150000"/>
              </a:lnSpc>
              <a:spcBef>
                <a:spcPts val="0"/>
              </a:spcBef>
            </a:pPr>
            <a:r>
              <a:rPr lang="ja-JP" altLang="en-US" sz="1600" b="1" dirty="0" smtClean="0">
                <a:solidFill>
                  <a:schemeClr val="bg2"/>
                </a:solidFill>
                <a:latin typeface="游ゴシック" panose="020B0400000000000000" pitchFamily="50" charset="-128"/>
                <a:ea typeface="游ゴシック" panose="020B0400000000000000" pitchFamily="50" charset="-128"/>
              </a:rPr>
              <a:t>１．本取組みの目的について</a:t>
            </a:r>
            <a:endParaRPr lang="ja-JP" altLang="en-US" sz="1600" b="1" dirty="0">
              <a:solidFill>
                <a:schemeClr val="bg2"/>
              </a:solidFill>
              <a:latin typeface="游ゴシック" panose="020B0400000000000000" pitchFamily="50" charset="-128"/>
              <a:ea typeface="游ゴシック" panose="020B0400000000000000" pitchFamily="50" charset="-128"/>
            </a:endParaRPr>
          </a:p>
          <a:p>
            <a:pPr>
              <a:lnSpc>
                <a:spcPct val="150000"/>
              </a:lnSpc>
              <a:spcBef>
                <a:spcPts val="0"/>
              </a:spcBef>
            </a:pPr>
            <a:r>
              <a:rPr lang="ja-JP" altLang="en-US" sz="1600" b="1" dirty="0" smtClean="0">
                <a:solidFill>
                  <a:schemeClr val="bg2"/>
                </a:solidFill>
                <a:latin typeface="游ゴシック" panose="020B0400000000000000" pitchFamily="50" charset="-128"/>
                <a:ea typeface="游ゴシック" panose="020B0400000000000000" pitchFamily="50" charset="-128"/>
              </a:rPr>
              <a:t>２．検討の背景について</a:t>
            </a:r>
            <a:endParaRPr lang="ja-JP" altLang="en-US" sz="1600" b="1" dirty="0">
              <a:solidFill>
                <a:schemeClr val="bg2"/>
              </a:solidFill>
              <a:latin typeface="游ゴシック" panose="020B0400000000000000" pitchFamily="50" charset="-128"/>
              <a:ea typeface="游ゴシック" panose="020B0400000000000000" pitchFamily="50" charset="-128"/>
            </a:endParaRPr>
          </a:p>
          <a:p>
            <a:pPr>
              <a:lnSpc>
                <a:spcPct val="150000"/>
              </a:lnSpc>
            </a:pPr>
            <a:r>
              <a:rPr lang="ja-JP" altLang="en-US" sz="1600" b="1" dirty="0" smtClean="0">
                <a:solidFill>
                  <a:schemeClr val="bg2"/>
                </a:solidFill>
                <a:latin typeface="游ゴシック" panose="020B0400000000000000" pitchFamily="50" charset="-128"/>
                <a:ea typeface="游ゴシック" panose="020B0400000000000000" pitchFamily="50" charset="-128"/>
              </a:rPr>
              <a:t>３．本市における課題</a:t>
            </a:r>
            <a:r>
              <a:rPr lang="ja-JP" altLang="en-US" sz="1600" b="1" dirty="0">
                <a:solidFill>
                  <a:schemeClr val="bg2"/>
                </a:solidFill>
                <a:latin typeface="游ゴシック" panose="020B0400000000000000" pitchFamily="50" charset="-128"/>
                <a:ea typeface="游ゴシック" panose="020B0400000000000000" pitchFamily="50" charset="-128"/>
              </a:rPr>
              <a:t>について</a:t>
            </a:r>
          </a:p>
          <a:p>
            <a:pPr>
              <a:lnSpc>
                <a:spcPct val="150000"/>
              </a:lnSpc>
            </a:pPr>
            <a:r>
              <a:rPr lang="ja-JP" altLang="en-US" sz="1600" b="1" dirty="0" smtClean="0">
                <a:solidFill>
                  <a:schemeClr val="bg2"/>
                </a:solidFill>
                <a:latin typeface="游ゴシック" panose="020B0400000000000000" pitchFamily="50" charset="-128"/>
                <a:ea typeface="游ゴシック" panose="020B0400000000000000" pitchFamily="50" charset="-128"/>
              </a:rPr>
              <a:t>４</a:t>
            </a:r>
            <a:r>
              <a:rPr lang="zh-TW" altLang="en-US" sz="1600" b="1" dirty="0" smtClean="0">
                <a:solidFill>
                  <a:schemeClr val="bg2"/>
                </a:solidFill>
                <a:latin typeface="游ゴシック" panose="020B0400000000000000" pitchFamily="50" charset="-128"/>
                <a:ea typeface="游ゴシック" panose="020B0400000000000000" pitchFamily="50" charset="-128"/>
              </a:rPr>
              <a:t>．</a:t>
            </a:r>
            <a:r>
              <a:rPr lang="ja-JP" altLang="en-US" sz="1600" b="1" dirty="0" smtClean="0">
                <a:solidFill>
                  <a:schemeClr val="bg2"/>
                </a:solidFill>
                <a:latin typeface="游ゴシック" panose="020B0400000000000000" pitchFamily="50" charset="-128"/>
                <a:ea typeface="游ゴシック" panose="020B0400000000000000" pitchFamily="50" charset="-128"/>
              </a:rPr>
              <a:t>将来モデルの設定について</a:t>
            </a:r>
            <a:endParaRPr lang="en-US" altLang="ja-JP" sz="1600" b="1" dirty="0" smtClean="0">
              <a:solidFill>
                <a:schemeClr val="bg2"/>
              </a:solidFill>
              <a:latin typeface="游ゴシック" panose="020B0400000000000000" pitchFamily="50" charset="-128"/>
              <a:ea typeface="游ゴシック" panose="020B0400000000000000" pitchFamily="50" charset="-128"/>
            </a:endParaRPr>
          </a:p>
          <a:p>
            <a:pPr>
              <a:lnSpc>
                <a:spcPct val="150000"/>
              </a:lnSpc>
            </a:pPr>
            <a:r>
              <a:rPr lang="ja-JP" altLang="en-US" sz="1600" b="1" dirty="0" smtClean="0">
                <a:solidFill>
                  <a:schemeClr val="bg2"/>
                </a:solidFill>
                <a:latin typeface="游ゴシック" panose="020B0400000000000000" pitchFamily="50" charset="-128"/>
                <a:ea typeface="游ゴシック" panose="020B0400000000000000" pitchFamily="50" charset="-128"/>
              </a:rPr>
              <a:t>５</a:t>
            </a:r>
            <a:r>
              <a:rPr lang="zh-TW" altLang="en-US" sz="1600" b="1" dirty="0">
                <a:solidFill>
                  <a:schemeClr val="bg2"/>
                </a:solidFill>
                <a:latin typeface="游ゴシック" panose="020B0400000000000000" pitchFamily="50" charset="-128"/>
                <a:ea typeface="游ゴシック" panose="020B0400000000000000" pitchFamily="50" charset="-128"/>
              </a:rPr>
              <a:t>．</a:t>
            </a:r>
            <a:r>
              <a:rPr lang="ja-JP" altLang="en-US" sz="1600" b="1" dirty="0" smtClean="0">
                <a:solidFill>
                  <a:schemeClr val="bg2"/>
                </a:solidFill>
                <a:latin typeface="游ゴシック" panose="020B0400000000000000" pitchFamily="50" charset="-128"/>
                <a:ea typeface="游ゴシック" panose="020B0400000000000000" pitchFamily="50" charset="-128"/>
              </a:rPr>
              <a:t>本市の業務におけるオンライン化の余地について</a:t>
            </a:r>
            <a:endParaRPr lang="en-US" altLang="ja-JP" sz="1600" b="1" dirty="0" smtClean="0">
              <a:solidFill>
                <a:schemeClr val="bg2"/>
              </a:solidFill>
              <a:latin typeface="游ゴシック" panose="020B0400000000000000" pitchFamily="50" charset="-128"/>
              <a:ea typeface="游ゴシック" panose="020B0400000000000000" pitchFamily="50" charset="-128"/>
            </a:endParaRPr>
          </a:p>
          <a:p>
            <a:pPr eaLnBrk="0" hangingPunct="0">
              <a:lnSpc>
                <a:spcPct val="150000"/>
              </a:lnSpc>
            </a:pPr>
            <a:r>
              <a:rPr lang="ja-JP" altLang="en-US" sz="1600" b="1" dirty="0">
                <a:solidFill>
                  <a:schemeClr val="bg2"/>
                </a:solidFill>
                <a:latin typeface="游ゴシック" panose="020B0400000000000000" pitchFamily="50" charset="-128"/>
                <a:ea typeface="游ゴシック" panose="020B0400000000000000" pitchFamily="50" charset="-128"/>
              </a:rPr>
              <a:t>６．次期電子申請システムの機能について</a:t>
            </a:r>
            <a:endParaRPr lang="en-US" altLang="ja-JP" sz="1600" b="1" dirty="0">
              <a:solidFill>
                <a:schemeClr val="bg2"/>
              </a:solidFill>
              <a:latin typeface="游ゴシック" panose="020B0400000000000000" pitchFamily="50" charset="-128"/>
              <a:ea typeface="游ゴシック" panose="020B0400000000000000" pitchFamily="50" charset="-128"/>
            </a:endParaRPr>
          </a:p>
          <a:p>
            <a:pPr>
              <a:lnSpc>
                <a:spcPct val="150000"/>
              </a:lnSpc>
            </a:pPr>
            <a:r>
              <a:rPr lang="ja-JP" altLang="en-US" sz="1600" b="1" dirty="0">
                <a:solidFill>
                  <a:schemeClr val="bg2"/>
                </a:solidFill>
                <a:latin typeface="游ゴシック" panose="020B0400000000000000" pitchFamily="50" charset="-128"/>
                <a:ea typeface="游ゴシック" panose="020B0400000000000000" pitchFamily="50" charset="-128"/>
              </a:rPr>
              <a:t>７．今後の課題と取組み方針について</a:t>
            </a:r>
            <a:endParaRPr lang="en-US" altLang="ja-JP" sz="1600" b="1" dirty="0">
              <a:solidFill>
                <a:schemeClr val="bg2"/>
              </a:solidFill>
              <a:latin typeface="游ゴシック" panose="020B0400000000000000" pitchFamily="50" charset="-128"/>
              <a:ea typeface="游ゴシック" panose="020B0400000000000000" pitchFamily="50" charset="-128"/>
            </a:endParaRPr>
          </a:p>
          <a:p>
            <a:pPr>
              <a:lnSpc>
                <a:spcPct val="150000"/>
              </a:lnSpc>
            </a:pPr>
            <a:r>
              <a:rPr lang="ja-JP" altLang="en-US" sz="1600" b="1" dirty="0">
                <a:solidFill>
                  <a:schemeClr val="bg2"/>
                </a:solidFill>
                <a:latin typeface="游ゴシック" panose="020B0400000000000000" pitchFamily="50" charset="-128"/>
                <a:ea typeface="游ゴシック" panose="020B0400000000000000" pitchFamily="50" charset="-128"/>
              </a:rPr>
              <a:t>８．本取組みの効果について</a:t>
            </a:r>
            <a:endParaRPr lang="en-US" altLang="ja-JP" sz="1600" b="1" dirty="0">
              <a:solidFill>
                <a:schemeClr val="bg2"/>
              </a:solidFill>
              <a:latin typeface="游ゴシック" panose="020B0400000000000000" pitchFamily="50" charset="-128"/>
              <a:ea typeface="游ゴシック" panose="020B0400000000000000" pitchFamily="50" charset="-128"/>
            </a:endParaRPr>
          </a:p>
          <a:p>
            <a:pPr>
              <a:lnSpc>
                <a:spcPct val="150000"/>
              </a:lnSpc>
            </a:pPr>
            <a:r>
              <a:rPr lang="ja-JP" altLang="en-US" sz="1600" b="1" dirty="0">
                <a:solidFill>
                  <a:schemeClr val="bg2"/>
                </a:solidFill>
                <a:latin typeface="游ゴシック" panose="020B0400000000000000" pitchFamily="50" charset="-128"/>
                <a:ea typeface="游ゴシック" panose="020B0400000000000000" pitchFamily="50" charset="-128"/>
              </a:rPr>
              <a:t>９．推進体制について</a:t>
            </a:r>
          </a:p>
          <a:p>
            <a:pPr>
              <a:lnSpc>
                <a:spcPct val="150000"/>
              </a:lnSpc>
            </a:pPr>
            <a:r>
              <a:rPr lang="ja-JP" altLang="en-US" sz="1600" b="1" dirty="0">
                <a:solidFill>
                  <a:schemeClr val="bg2"/>
                </a:solidFill>
                <a:latin typeface="游ゴシック" panose="020B0400000000000000" pitchFamily="50" charset="-128"/>
                <a:ea typeface="游ゴシック" panose="020B0400000000000000" pitchFamily="50" charset="-128"/>
              </a:rPr>
              <a:t>１０．今後のスケジュールについて</a:t>
            </a:r>
            <a:endParaRPr lang="en-US" altLang="ja-JP" sz="1600" b="1" dirty="0">
              <a:solidFill>
                <a:schemeClr val="bg2"/>
              </a:solidFill>
              <a:latin typeface="游ゴシック" panose="020B0400000000000000" pitchFamily="50" charset="-128"/>
              <a:ea typeface="游ゴシック" panose="020B0400000000000000" pitchFamily="50" charset="-128"/>
            </a:endParaRPr>
          </a:p>
          <a:p>
            <a:pPr>
              <a:lnSpc>
                <a:spcPct val="150000"/>
              </a:lnSpc>
            </a:pPr>
            <a:r>
              <a:rPr lang="ja-JP" altLang="en-US" sz="1600" b="1" dirty="0">
                <a:solidFill>
                  <a:schemeClr val="bg2"/>
                </a:solidFill>
                <a:latin typeface="游ゴシック" panose="020B0400000000000000" pitchFamily="50" charset="-128"/>
                <a:ea typeface="游ゴシック" panose="020B0400000000000000" pitchFamily="50" charset="-128"/>
              </a:rPr>
              <a:t>１１．大阪市行政手続等検索サービスについて</a:t>
            </a:r>
            <a:endParaRPr lang="en-US" altLang="ja-JP" sz="1600" b="1" dirty="0">
              <a:solidFill>
                <a:schemeClr val="bg2"/>
              </a:solidFill>
              <a:latin typeface="游ゴシック" panose="020B0400000000000000" pitchFamily="50" charset="-128"/>
              <a:ea typeface="游ゴシック" panose="020B0400000000000000" pitchFamily="50" charset="-128"/>
            </a:endParaRPr>
          </a:p>
          <a:p>
            <a:pPr>
              <a:lnSpc>
                <a:spcPct val="150000"/>
              </a:lnSpc>
            </a:pPr>
            <a:endParaRPr lang="en-US" altLang="ja-JP" sz="1800" b="1" dirty="0">
              <a:solidFill>
                <a:schemeClr val="bg2"/>
              </a:solidFill>
              <a:latin typeface="游ゴシック" panose="020B0400000000000000" pitchFamily="50" charset="-128"/>
              <a:ea typeface="游ゴシック" panose="020B0400000000000000" pitchFamily="50" charset="-128"/>
            </a:endParaRPr>
          </a:p>
          <a:p>
            <a:pPr>
              <a:lnSpc>
                <a:spcPct val="150000"/>
              </a:lnSpc>
            </a:pPr>
            <a:r>
              <a:rPr lang="ja-JP" altLang="en-US" sz="1800" dirty="0">
                <a:solidFill>
                  <a:schemeClr val="bg2"/>
                </a:solidFill>
                <a:latin typeface="游ゴシック" panose="020B0400000000000000" pitchFamily="50" charset="-128"/>
                <a:ea typeface="游ゴシック" panose="020B0400000000000000" pitchFamily="50" charset="-128"/>
              </a:rPr>
              <a:t>　</a:t>
            </a:r>
            <a:endParaRPr lang="en-US" altLang="zh-TW" sz="1800" dirty="0">
              <a:solidFill>
                <a:schemeClr val="bg2"/>
              </a:solidFill>
              <a:latin typeface="游ゴシック" panose="020B0400000000000000" pitchFamily="50" charset="-128"/>
              <a:ea typeface="游ゴシック" panose="020B0400000000000000" pitchFamily="50" charset="-128"/>
            </a:endParaRPr>
          </a:p>
        </p:txBody>
      </p:sp>
      <p:sp>
        <p:nvSpPr>
          <p:cNvPr id="6"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ja-JP" altLang="en-US" sz="1600" b="1" dirty="0">
                <a:solidFill>
                  <a:schemeClr val="tx2"/>
                </a:solidFill>
                <a:latin typeface="游ゴシック" panose="020B0400000000000000" pitchFamily="50" charset="-128"/>
                <a:ea typeface="游ゴシック" panose="020B0400000000000000" pitchFamily="50" charset="-128"/>
              </a:rPr>
              <a:t>目次</a:t>
            </a: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839651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3188" y="981075"/>
            <a:ext cx="8950325" cy="647725"/>
          </a:xfrm>
        </p:spPr>
        <p:txBody>
          <a:bodyPr/>
          <a:lstStyle/>
          <a:p>
            <a:pPr eaLnBrk="1" hangingPunct="1"/>
            <a:r>
              <a:rPr lang="ja-JP" altLang="en-US" sz="1200" dirty="0">
                <a:latin typeface="游ゴシック" panose="020B0400000000000000" pitchFamily="50" charset="-128"/>
                <a:ea typeface="游ゴシック" panose="020B0400000000000000" pitchFamily="50" charset="-128"/>
              </a:rPr>
              <a:t>本調査において、業務特性調査票を用いて、大阪市の全行政手続き（個人向け／法人向け）を対象に、各手続きの特性（</a:t>
            </a:r>
            <a:r>
              <a:rPr lang="ja-JP" altLang="en-US" sz="1200" dirty="0">
                <a:solidFill>
                  <a:srgbClr val="000000"/>
                </a:solidFill>
                <a:latin typeface="游ゴシック" panose="020B0400000000000000" pitchFamily="50" charset="-128"/>
                <a:ea typeface="游ゴシック" panose="020B0400000000000000" pitchFamily="50" charset="-128"/>
              </a:rPr>
              <a:t>取り扱う情報・資料、対応内容、対応方法、実施タイミング等</a:t>
            </a:r>
            <a:r>
              <a:rPr lang="ja-JP" altLang="en-US" sz="1200" dirty="0">
                <a:latin typeface="游ゴシック" panose="020B0400000000000000" pitchFamily="50" charset="-128"/>
                <a:ea typeface="游ゴシック" panose="020B0400000000000000" pitchFamily="50" charset="-128"/>
              </a:rPr>
              <a:t>）を調査</a:t>
            </a:r>
            <a:r>
              <a:rPr lang="ja-JP" altLang="en-US" sz="1200" dirty="0" smtClean="0">
                <a:latin typeface="游ゴシック" panose="020B0400000000000000" pitchFamily="50" charset="-128"/>
                <a:ea typeface="游ゴシック" panose="020B0400000000000000" pitchFamily="50" charset="-128"/>
              </a:rPr>
              <a:t>した</a:t>
            </a: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
            </a:r>
            <a:br>
              <a:rPr lang="en-US" altLang="ja-JP" sz="1200" dirty="0">
                <a:latin typeface="游ゴシック" panose="020B0400000000000000" pitchFamily="50" charset="-128"/>
                <a:ea typeface="游ゴシック" panose="020B0400000000000000" pitchFamily="50" charset="-128"/>
              </a:rPr>
            </a:br>
            <a:r>
              <a:rPr lang="ja-JP" altLang="en-US" sz="1200" dirty="0">
                <a:latin typeface="游ゴシック" panose="020B0400000000000000" pitchFamily="50" charset="-128"/>
                <a:ea typeface="游ゴシック" panose="020B0400000000000000" pitchFamily="50" charset="-128"/>
              </a:rPr>
              <a:t>本調査においては、調査票の回答に対し、必要に応じて追加質問を行い、各回答内容の精査を実施して</a:t>
            </a:r>
            <a:r>
              <a:rPr lang="ja-JP" altLang="en-US" sz="1200" dirty="0" smtClean="0">
                <a:latin typeface="游ゴシック" panose="020B0400000000000000" pitchFamily="50" charset="-128"/>
                <a:ea typeface="游ゴシック" panose="020B0400000000000000" pitchFamily="50" charset="-128"/>
              </a:rPr>
              <a:t>いる。</a:t>
            </a:r>
            <a:endParaRPr lang="en-US" altLang="ja-JP" sz="1200" dirty="0">
              <a:latin typeface="游ゴシック" panose="020B0400000000000000" pitchFamily="50" charset="-128"/>
              <a:ea typeface="游ゴシック" panose="020B0400000000000000" pitchFamily="50" charset="-128"/>
            </a:endParaRPr>
          </a:p>
        </p:txBody>
      </p:sp>
      <p:sp>
        <p:nvSpPr>
          <p:cNvPr id="4"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en-US" altLang="ja-JP" sz="1600" b="1" dirty="0" smtClean="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参考</a:t>
            </a:r>
            <a:r>
              <a:rPr kumimoji="0" lang="en-US" altLang="ja-JP" sz="1600" b="1" dirty="0" smtClean="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業務特性調査の概要</a:t>
            </a:r>
            <a:endParaRPr kumimoji="0" lang="ja-JP" altLang="en-US" sz="1600" b="1" dirty="0">
              <a:solidFill>
                <a:schemeClr val="tx2"/>
              </a:solidFill>
              <a:latin typeface="游ゴシック" panose="020B0400000000000000" pitchFamily="50" charset="-128"/>
              <a:ea typeface="游ゴシック" panose="020B0400000000000000" pitchFamily="50" charset="-128"/>
            </a:endParaRPr>
          </a:p>
        </p:txBody>
      </p:sp>
      <p:sp>
        <p:nvSpPr>
          <p:cNvPr id="9" name="正方形/長方形 8"/>
          <p:cNvSpPr/>
          <p:nvPr/>
        </p:nvSpPr>
        <p:spPr bwMode="auto">
          <a:xfrm>
            <a:off x="812800" y="2277051"/>
            <a:ext cx="8172000" cy="360000"/>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171450" indent="-171450">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法改正や運用面での制限を可視化し、手続きの電子化に向けた手法や電子化へ向けた調整の優先順位を分析する</a:t>
            </a:r>
            <a:endParaRPr lang="en-US" altLang="ja-JP" sz="900" dirty="0">
              <a:solidFill>
                <a:srgbClr val="000000"/>
              </a:solidFill>
              <a:latin typeface="游ゴシック" panose="020B0400000000000000" pitchFamily="50" charset="-128"/>
              <a:ea typeface="游ゴシック" panose="020B0400000000000000" pitchFamily="50" charset="-128"/>
            </a:endParaRPr>
          </a:p>
        </p:txBody>
      </p:sp>
      <p:sp>
        <p:nvSpPr>
          <p:cNvPr id="10" name="Rectangle 8"/>
          <p:cNvSpPr>
            <a:spLocks noChangeArrowheads="1"/>
          </p:cNvSpPr>
          <p:nvPr/>
        </p:nvSpPr>
        <p:spPr bwMode="gray">
          <a:xfrm>
            <a:off x="107504" y="2277052"/>
            <a:ext cx="612000" cy="360000"/>
          </a:xfrm>
          <a:prstGeom prst="rect">
            <a:avLst/>
          </a:prstGeom>
          <a:solidFill>
            <a:schemeClr val="bg2">
              <a:lumMod val="20000"/>
              <a:lumOff val="80000"/>
            </a:schemeClr>
          </a:solidFill>
          <a:ln w="9525" algn="ctr">
            <a:solidFill>
              <a:schemeClr val="bg2"/>
            </a:solidFill>
            <a:miter lim="800000"/>
            <a:headEnd/>
            <a:tailEnd/>
          </a:ln>
          <a:effectLst/>
          <a:extLst/>
        </p:spPr>
        <p:txBody>
          <a:bodyPr wrap="square" anchor="ctr"/>
          <a:lstStyle/>
          <a:p>
            <a:pPr algn="ctr"/>
            <a:r>
              <a:rPr lang="ja-JP" altLang="en-US" sz="900" dirty="0">
                <a:solidFill>
                  <a:srgbClr val="000000"/>
                </a:solidFill>
                <a:latin typeface="游ゴシック" panose="020B0400000000000000" pitchFamily="50" charset="-128"/>
                <a:ea typeface="游ゴシック" panose="020B0400000000000000" pitchFamily="50" charset="-128"/>
              </a:rPr>
              <a:t>目的</a:t>
            </a:r>
          </a:p>
        </p:txBody>
      </p:sp>
      <p:sp>
        <p:nvSpPr>
          <p:cNvPr id="11" name="Rectangle 8"/>
          <p:cNvSpPr>
            <a:spLocks noChangeArrowheads="1"/>
          </p:cNvSpPr>
          <p:nvPr/>
        </p:nvSpPr>
        <p:spPr bwMode="gray">
          <a:xfrm>
            <a:off x="118779" y="4166065"/>
            <a:ext cx="8856665" cy="180000"/>
          </a:xfrm>
          <a:prstGeom prst="rect">
            <a:avLst/>
          </a:prstGeom>
          <a:solidFill>
            <a:schemeClr val="bg2"/>
          </a:solidFill>
          <a:ln w="9525" algn="ctr">
            <a:solidFill>
              <a:schemeClr val="bg2"/>
            </a:solidFill>
            <a:miter lim="800000"/>
            <a:headEnd/>
            <a:tailEnd/>
          </a:ln>
          <a:effectLst/>
          <a:extLst/>
        </p:spPr>
        <p:txBody>
          <a:bodyPr wrap="none" anchor="ctr"/>
          <a:lstStyle/>
          <a:p>
            <a:pPr algn="ctr"/>
            <a:r>
              <a:rPr lang="ja-JP" altLang="en-US" sz="900" dirty="0">
                <a:solidFill>
                  <a:srgbClr val="FFFFFF"/>
                </a:solidFill>
                <a:latin typeface="游ゴシック" panose="020B0400000000000000" pitchFamily="50" charset="-128"/>
                <a:ea typeface="游ゴシック" panose="020B0400000000000000" pitchFamily="50" charset="-128"/>
              </a:rPr>
              <a:t>調査プロセス</a:t>
            </a:r>
          </a:p>
        </p:txBody>
      </p:sp>
      <p:sp>
        <p:nvSpPr>
          <p:cNvPr id="13" name="正方形/長方形 12"/>
          <p:cNvSpPr/>
          <p:nvPr/>
        </p:nvSpPr>
        <p:spPr bwMode="auto">
          <a:xfrm>
            <a:off x="118779" y="4396679"/>
            <a:ext cx="612000" cy="465589"/>
          </a:xfrm>
          <a:prstGeom prst="rect">
            <a:avLst/>
          </a:prstGeom>
          <a:solidFill>
            <a:schemeClr val="bg2">
              <a:lumMod val="20000"/>
              <a:lumOff val="80000"/>
            </a:schemeClr>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algn="ctr">
              <a:spcBef>
                <a:spcPts val="0"/>
              </a:spcBef>
              <a:buClr>
                <a:srgbClr val="0D2B88"/>
              </a:buClr>
            </a:pPr>
            <a:r>
              <a:rPr lang="ja-JP" altLang="en-US" sz="900" dirty="0">
                <a:solidFill>
                  <a:srgbClr val="000000"/>
                </a:solidFill>
                <a:latin typeface="游ゴシック" panose="020B0400000000000000" pitchFamily="50" charset="-128"/>
                <a:ea typeface="游ゴシック" panose="020B0400000000000000" pitchFamily="50" charset="-128"/>
              </a:rPr>
              <a:t>プロセス</a:t>
            </a:r>
          </a:p>
        </p:txBody>
      </p:sp>
      <p:sp>
        <p:nvSpPr>
          <p:cNvPr id="14" name="正方形/長方形 13"/>
          <p:cNvSpPr/>
          <p:nvPr/>
        </p:nvSpPr>
        <p:spPr bwMode="auto">
          <a:xfrm>
            <a:off x="118779" y="5697280"/>
            <a:ext cx="612000" cy="252000"/>
          </a:xfrm>
          <a:prstGeom prst="rect">
            <a:avLst/>
          </a:prstGeom>
          <a:solidFill>
            <a:schemeClr val="bg2">
              <a:lumMod val="20000"/>
              <a:lumOff val="80000"/>
            </a:schemeClr>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algn="ctr">
              <a:spcBef>
                <a:spcPts val="0"/>
              </a:spcBef>
              <a:buClr>
                <a:srgbClr val="0D2B88"/>
              </a:buClr>
            </a:pPr>
            <a:r>
              <a:rPr lang="ja-JP" altLang="en-US" sz="900" dirty="0">
                <a:solidFill>
                  <a:srgbClr val="000000"/>
                </a:solidFill>
                <a:latin typeface="游ゴシック" panose="020B0400000000000000" pitchFamily="50" charset="-128"/>
                <a:ea typeface="游ゴシック" panose="020B0400000000000000" pitchFamily="50" charset="-128"/>
              </a:rPr>
              <a:t>期間</a:t>
            </a:r>
          </a:p>
        </p:txBody>
      </p:sp>
      <p:sp>
        <p:nvSpPr>
          <p:cNvPr id="15" name="正方形/長方形 14"/>
          <p:cNvSpPr/>
          <p:nvPr/>
        </p:nvSpPr>
        <p:spPr bwMode="auto">
          <a:xfrm>
            <a:off x="812800" y="2690693"/>
            <a:ext cx="8172000" cy="360000"/>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171450" indent="-171450">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業務特性調査表及びその記載マニュアルを用い、各手続きで発生する一連の作業について、取り扱う情報・資料、対応内容、対応方法、実施タイミング等について、調査を行う</a:t>
            </a:r>
            <a:endParaRPr lang="en-US" altLang="ja-JP" sz="900" dirty="0">
              <a:solidFill>
                <a:srgbClr val="000000"/>
              </a:solidFill>
              <a:latin typeface="游ゴシック" panose="020B0400000000000000" pitchFamily="50" charset="-128"/>
              <a:ea typeface="游ゴシック" panose="020B0400000000000000" pitchFamily="50" charset="-128"/>
            </a:endParaRPr>
          </a:p>
        </p:txBody>
      </p:sp>
      <p:sp>
        <p:nvSpPr>
          <p:cNvPr id="16" name="Rectangle 8"/>
          <p:cNvSpPr>
            <a:spLocks noChangeArrowheads="1"/>
          </p:cNvSpPr>
          <p:nvPr/>
        </p:nvSpPr>
        <p:spPr bwMode="gray">
          <a:xfrm>
            <a:off x="107504" y="2690694"/>
            <a:ext cx="612000" cy="360000"/>
          </a:xfrm>
          <a:prstGeom prst="rect">
            <a:avLst/>
          </a:prstGeom>
          <a:solidFill>
            <a:schemeClr val="bg2">
              <a:lumMod val="20000"/>
              <a:lumOff val="80000"/>
            </a:schemeClr>
          </a:solidFill>
          <a:ln w="9525" algn="ctr">
            <a:solidFill>
              <a:schemeClr val="bg2"/>
            </a:solidFill>
            <a:miter lim="800000"/>
            <a:headEnd/>
            <a:tailEnd/>
          </a:ln>
          <a:effectLst/>
          <a:extLst/>
        </p:spPr>
        <p:txBody>
          <a:bodyPr wrap="square" anchor="ctr"/>
          <a:lstStyle/>
          <a:p>
            <a:pPr algn="ctr"/>
            <a:r>
              <a:rPr lang="ja-JP" altLang="en-US" sz="900" dirty="0">
                <a:solidFill>
                  <a:srgbClr val="000000"/>
                </a:solidFill>
                <a:latin typeface="游ゴシック" panose="020B0400000000000000" pitchFamily="50" charset="-128"/>
                <a:ea typeface="游ゴシック" panose="020B0400000000000000" pitchFamily="50" charset="-128"/>
              </a:rPr>
              <a:t>概要</a:t>
            </a:r>
          </a:p>
        </p:txBody>
      </p:sp>
      <p:sp>
        <p:nvSpPr>
          <p:cNvPr id="17" name="Rectangle 8"/>
          <p:cNvSpPr>
            <a:spLocks noChangeArrowheads="1"/>
          </p:cNvSpPr>
          <p:nvPr/>
        </p:nvSpPr>
        <p:spPr bwMode="gray">
          <a:xfrm>
            <a:off x="107504" y="2043897"/>
            <a:ext cx="8877296" cy="180000"/>
          </a:xfrm>
          <a:prstGeom prst="rect">
            <a:avLst/>
          </a:prstGeom>
          <a:solidFill>
            <a:schemeClr val="bg2"/>
          </a:solidFill>
          <a:ln w="9525" algn="ctr">
            <a:solidFill>
              <a:schemeClr val="bg2"/>
            </a:solidFill>
            <a:miter lim="800000"/>
            <a:headEnd/>
            <a:tailEnd/>
          </a:ln>
          <a:effectLst/>
          <a:extLst/>
        </p:spPr>
        <p:txBody>
          <a:bodyPr wrap="none" anchor="ctr"/>
          <a:lstStyle/>
          <a:p>
            <a:pPr algn="ctr"/>
            <a:r>
              <a:rPr lang="ja-JP" altLang="en-US" sz="900" dirty="0">
                <a:solidFill>
                  <a:srgbClr val="FFFFFF"/>
                </a:solidFill>
                <a:latin typeface="游ゴシック" panose="020B0400000000000000" pitchFamily="50" charset="-128"/>
                <a:ea typeface="游ゴシック" panose="020B0400000000000000" pitchFamily="50" charset="-128"/>
              </a:rPr>
              <a:t>調査概要</a:t>
            </a:r>
          </a:p>
        </p:txBody>
      </p:sp>
      <p:sp>
        <p:nvSpPr>
          <p:cNvPr id="18" name="ホームベース 17"/>
          <p:cNvSpPr/>
          <p:nvPr/>
        </p:nvSpPr>
        <p:spPr bwMode="auto">
          <a:xfrm>
            <a:off x="812800" y="4396679"/>
            <a:ext cx="1620000" cy="465589"/>
          </a:xfrm>
          <a:prstGeom prst="homePlate">
            <a:avLst>
              <a:gd name="adj" fmla="val 21398"/>
            </a:avLst>
          </a:prstGeom>
          <a:solidFill>
            <a:schemeClr val="accent1">
              <a:lumMod val="20000"/>
              <a:lumOff val="80000"/>
            </a:schemeClr>
          </a:solidFill>
          <a:ln w="9525" cap="flat" cmpd="sng" algn="ctr">
            <a:solidFill>
              <a:schemeClr val="bg2"/>
            </a:solidFill>
            <a:prstDash val="solid"/>
            <a:round/>
            <a:headEnd type="none" w="med" len="med"/>
            <a:tailEnd type="none" w="med" len="med"/>
          </a:ln>
          <a:effectLst/>
          <a:extLst/>
        </p:spPr>
        <p:txBody>
          <a:bodyPr vert="horz" wrap="square" lIns="72000" tIns="36000" rIns="36000" bIns="36000" numCol="1" rtlCol="0" anchor="ctr" anchorCtr="0" compatLnSpc="1">
            <a:prstTxWarp prst="textNoShape">
              <a:avLst/>
            </a:prstTxWarp>
          </a:bodyPr>
          <a:lstStyle/>
          <a:p>
            <a:pPr marL="171450" indent="-171450">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調査準備</a:t>
            </a:r>
          </a:p>
        </p:txBody>
      </p:sp>
      <p:sp>
        <p:nvSpPr>
          <p:cNvPr id="19" name="ホームベース 18"/>
          <p:cNvSpPr/>
          <p:nvPr/>
        </p:nvSpPr>
        <p:spPr bwMode="auto">
          <a:xfrm>
            <a:off x="2525681" y="4396679"/>
            <a:ext cx="2088000" cy="465589"/>
          </a:xfrm>
          <a:prstGeom prst="homePlate">
            <a:avLst>
              <a:gd name="adj" fmla="val 23305"/>
            </a:avLst>
          </a:prstGeom>
          <a:solidFill>
            <a:schemeClr val="accent1">
              <a:lumMod val="20000"/>
              <a:lumOff val="80000"/>
            </a:schemeClr>
          </a:solidFill>
          <a:ln w="9525" cap="flat" cmpd="sng" algn="ctr">
            <a:solidFill>
              <a:schemeClr val="bg2"/>
            </a:solidFill>
            <a:prstDash val="solid"/>
            <a:round/>
            <a:headEnd type="none" w="med" len="med"/>
            <a:tailEnd type="none" w="med" len="med"/>
          </a:ln>
          <a:effectLst/>
          <a:extLst/>
        </p:spPr>
        <p:txBody>
          <a:bodyPr vert="horz" wrap="square" lIns="72000" tIns="36000" rIns="36000" bIns="36000" numCol="1" rtlCol="0" anchor="ctr" anchorCtr="0" compatLnSpc="1">
            <a:prstTxWarp prst="textNoShape">
              <a:avLst/>
            </a:prstTxWarp>
          </a:bodyPr>
          <a:lstStyle/>
          <a:p>
            <a:pPr marL="171450" indent="-171450">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業務特性調査実施</a:t>
            </a:r>
          </a:p>
        </p:txBody>
      </p:sp>
      <p:sp>
        <p:nvSpPr>
          <p:cNvPr id="20" name="ホームベース 19"/>
          <p:cNvSpPr/>
          <p:nvPr/>
        </p:nvSpPr>
        <p:spPr bwMode="auto">
          <a:xfrm>
            <a:off x="4706562" y="4396679"/>
            <a:ext cx="2160000" cy="465589"/>
          </a:xfrm>
          <a:prstGeom prst="homePlate">
            <a:avLst>
              <a:gd name="adj" fmla="val 21398"/>
            </a:avLst>
          </a:prstGeom>
          <a:solidFill>
            <a:schemeClr val="accent1">
              <a:lumMod val="20000"/>
              <a:lumOff val="80000"/>
            </a:schemeClr>
          </a:solidFill>
          <a:ln w="9525" cap="flat" cmpd="sng" algn="ctr">
            <a:solidFill>
              <a:schemeClr val="bg2"/>
            </a:solidFill>
            <a:prstDash val="solid"/>
            <a:round/>
            <a:headEnd type="none" w="med" len="med"/>
            <a:tailEnd type="none" w="med" len="med"/>
          </a:ln>
          <a:effectLst/>
          <a:extLst/>
        </p:spPr>
        <p:txBody>
          <a:bodyPr vert="horz" wrap="square" lIns="72000" tIns="36000" rIns="36000" bIns="36000" numCol="1" rtlCol="0" anchor="ctr" anchorCtr="0" compatLnSpc="1">
            <a:prstTxWarp prst="textNoShape">
              <a:avLst/>
            </a:prstTxWarp>
          </a:bodyPr>
          <a:lstStyle/>
          <a:p>
            <a:pPr marL="171450" indent="-171450">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調査結果確認、追加質問実施</a:t>
            </a:r>
          </a:p>
        </p:txBody>
      </p:sp>
      <p:sp>
        <p:nvSpPr>
          <p:cNvPr id="24" name="正方形/長方形 23"/>
          <p:cNvSpPr/>
          <p:nvPr/>
        </p:nvSpPr>
        <p:spPr bwMode="auto">
          <a:xfrm>
            <a:off x="812800" y="5697280"/>
            <a:ext cx="1620000" cy="252000"/>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171450" indent="-171450">
              <a:buClr>
                <a:srgbClr val="0D2B88"/>
              </a:buClr>
              <a:buFont typeface="Wingdings" pitchFamily="2" charset="2"/>
              <a:buChar char="l"/>
            </a:pPr>
            <a:r>
              <a:rPr lang="en-US" altLang="ja-JP" sz="900" dirty="0">
                <a:solidFill>
                  <a:srgbClr val="000000"/>
                </a:solidFill>
                <a:latin typeface="游ゴシック" panose="020B0400000000000000" pitchFamily="50" charset="-128"/>
                <a:ea typeface="游ゴシック" panose="020B0400000000000000" pitchFamily="50" charset="-128"/>
              </a:rPr>
              <a:t>6</a:t>
            </a:r>
            <a:r>
              <a:rPr lang="ja-JP" altLang="en-US" sz="900" dirty="0">
                <a:solidFill>
                  <a:srgbClr val="000000"/>
                </a:solidFill>
                <a:latin typeface="游ゴシック" panose="020B0400000000000000" pitchFamily="50" charset="-128"/>
                <a:ea typeface="游ゴシック" panose="020B0400000000000000" pitchFamily="50" charset="-128"/>
              </a:rPr>
              <a:t>月</a:t>
            </a:r>
          </a:p>
        </p:txBody>
      </p:sp>
      <p:sp>
        <p:nvSpPr>
          <p:cNvPr id="25" name="正方形/長方形 24"/>
          <p:cNvSpPr/>
          <p:nvPr/>
        </p:nvSpPr>
        <p:spPr bwMode="auto">
          <a:xfrm>
            <a:off x="2525681" y="5697280"/>
            <a:ext cx="2088000" cy="252000"/>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171450" indent="-171450">
              <a:spcBef>
                <a:spcPts val="0"/>
              </a:spcBef>
              <a:buClr>
                <a:srgbClr val="0D2B88"/>
              </a:buClr>
              <a:buFont typeface="Wingdings" pitchFamily="2" charset="2"/>
              <a:buChar char="l"/>
            </a:pPr>
            <a:r>
              <a:rPr lang="en-US" altLang="ja-JP" sz="900" dirty="0">
                <a:solidFill>
                  <a:srgbClr val="000000"/>
                </a:solidFill>
                <a:latin typeface="游ゴシック" panose="020B0400000000000000" pitchFamily="50" charset="-128"/>
                <a:ea typeface="游ゴシック" panose="020B0400000000000000" pitchFamily="50" charset="-128"/>
              </a:rPr>
              <a:t>7</a:t>
            </a:r>
            <a:r>
              <a:rPr lang="ja-JP" altLang="en-US" sz="900" dirty="0">
                <a:solidFill>
                  <a:srgbClr val="000000"/>
                </a:solidFill>
                <a:latin typeface="游ゴシック" panose="020B0400000000000000" pitchFamily="50" charset="-128"/>
                <a:ea typeface="游ゴシック" panose="020B0400000000000000" pitchFamily="50" charset="-128"/>
              </a:rPr>
              <a:t>月～</a:t>
            </a:r>
            <a:r>
              <a:rPr lang="en-US" altLang="ja-JP" sz="900" dirty="0">
                <a:solidFill>
                  <a:srgbClr val="000000"/>
                </a:solidFill>
                <a:latin typeface="游ゴシック" panose="020B0400000000000000" pitchFamily="50" charset="-128"/>
                <a:ea typeface="游ゴシック" panose="020B0400000000000000" pitchFamily="50" charset="-128"/>
              </a:rPr>
              <a:t>9</a:t>
            </a:r>
            <a:r>
              <a:rPr lang="ja-JP" altLang="en-US" sz="900" dirty="0">
                <a:solidFill>
                  <a:srgbClr val="000000"/>
                </a:solidFill>
                <a:latin typeface="游ゴシック" panose="020B0400000000000000" pitchFamily="50" charset="-128"/>
                <a:ea typeface="游ゴシック" panose="020B0400000000000000" pitchFamily="50" charset="-128"/>
              </a:rPr>
              <a:t>月中旬</a:t>
            </a:r>
            <a:endParaRPr lang="en-US" altLang="ja-JP" sz="900" dirty="0">
              <a:solidFill>
                <a:srgbClr val="000000"/>
              </a:solidFill>
              <a:latin typeface="游ゴシック" panose="020B0400000000000000" pitchFamily="50" charset="-128"/>
              <a:ea typeface="游ゴシック" panose="020B0400000000000000" pitchFamily="50" charset="-128"/>
            </a:endParaRPr>
          </a:p>
        </p:txBody>
      </p:sp>
      <p:sp>
        <p:nvSpPr>
          <p:cNvPr id="26" name="正方形/長方形 25"/>
          <p:cNvSpPr/>
          <p:nvPr/>
        </p:nvSpPr>
        <p:spPr bwMode="auto">
          <a:xfrm>
            <a:off x="4706562" y="5697280"/>
            <a:ext cx="2160000" cy="252000"/>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171450" indent="-171450">
              <a:spcBef>
                <a:spcPts val="0"/>
              </a:spcBef>
              <a:buClr>
                <a:srgbClr val="0D2B88"/>
              </a:buClr>
              <a:buFont typeface="Wingdings" pitchFamily="2" charset="2"/>
              <a:buChar char="l"/>
            </a:pPr>
            <a:r>
              <a:rPr lang="en-US" altLang="ja-JP" sz="900" dirty="0">
                <a:solidFill>
                  <a:srgbClr val="000000"/>
                </a:solidFill>
                <a:latin typeface="游ゴシック" panose="020B0400000000000000" pitchFamily="50" charset="-128"/>
                <a:ea typeface="游ゴシック" panose="020B0400000000000000" pitchFamily="50" charset="-128"/>
              </a:rPr>
              <a:t>8</a:t>
            </a:r>
            <a:r>
              <a:rPr lang="ja-JP" altLang="en-US" sz="900" dirty="0">
                <a:solidFill>
                  <a:srgbClr val="000000"/>
                </a:solidFill>
                <a:latin typeface="游ゴシック" panose="020B0400000000000000" pitchFamily="50" charset="-128"/>
                <a:ea typeface="游ゴシック" panose="020B0400000000000000" pitchFamily="50" charset="-128"/>
              </a:rPr>
              <a:t>月～</a:t>
            </a:r>
            <a:r>
              <a:rPr lang="en-US" altLang="ja-JP" sz="900" dirty="0">
                <a:solidFill>
                  <a:srgbClr val="000000"/>
                </a:solidFill>
                <a:latin typeface="游ゴシック" panose="020B0400000000000000" pitchFamily="50" charset="-128"/>
                <a:ea typeface="游ゴシック" panose="020B0400000000000000" pitchFamily="50" charset="-128"/>
              </a:rPr>
              <a:t>12</a:t>
            </a:r>
            <a:r>
              <a:rPr lang="ja-JP" altLang="en-US" sz="900" dirty="0">
                <a:solidFill>
                  <a:srgbClr val="000000"/>
                </a:solidFill>
                <a:latin typeface="游ゴシック" panose="020B0400000000000000" pitchFamily="50" charset="-128"/>
                <a:ea typeface="游ゴシック" panose="020B0400000000000000" pitchFamily="50" charset="-128"/>
              </a:rPr>
              <a:t>月</a:t>
            </a:r>
            <a:endParaRPr lang="en-US" altLang="ja-JP" sz="900" dirty="0">
              <a:solidFill>
                <a:srgbClr val="000000"/>
              </a:solidFill>
              <a:latin typeface="游ゴシック" panose="020B0400000000000000" pitchFamily="50" charset="-128"/>
              <a:ea typeface="游ゴシック" panose="020B0400000000000000" pitchFamily="50" charset="-128"/>
            </a:endParaRPr>
          </a:p>
        </p:txBody>
      </p:sp>
      <p:sp>
        <p:nvSpPr>
          <p:cNvPr id="30" name="正方形/長方形 29"/>
          <p:cNvSpPr/>
          <p:nvPr/>
        </p:nvSpPr>
        <p:spPr bwMode="auto">
          <a:xfrm>
            <a:off x="812800" y="3104334"/>
            <a:ext cx="8172000" cy="339167"/>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171450" indent="-171450">
              <a:buClr>
                <a:srgbClr val="0D2B88"/>
              </a:buClr>
              <a:buFont typeface="Wingdings" pitchFamily="2" charset="2"/>
              <a:buChar char="l"/>
            </a:pPr>
            <a:r>
              <a:rPr lang="ja-JP" altLang="en-US" sz="900" dirty="0" smtClean="0">
                <a:solidFill>
                  <a:srgbClr val="000000"/>
                </a:solidFill>
                <a:latin typeface="游ゴシック" panose="020B0400000000000000" pitchFamily="50" charset="-128"/>
                <a:ea typeface="游ゴシック" panose="020B0400000000000000" pitchFamily="50" charset="-128"/>
              </a:rPr>
              <a:t>本市が実施する全行政</a:t>
            </a:r>
            <a:r>
              <a:rPr lang="ja-JP" altLang="en-US" sz="900" dirty="0">
                <a:solidFill>
                  <a:srgbClr val="000000"/>
                </a:solidFill>
                <a:latin typeface="游ゴシック" panose="020B0400000000000000" pitchFamily="50" charset="-128"/>
                <a:ea typeface="游ゴシック" panose="020B0400000000000000" pitchFamily="50" charset="-128"/>
              </a:rPr>
              <a:t>手続き（個人向け／法人向け）</a:t>
            </a:r>
            <a:endParaRPr lang="en-US" altLang="ja-JP" sz="900" dirty="0">
              <a:solidFill>
                <a:srgbClr val="000000"/>
              </a:solidFill>
              <a:latin typeface="游ゴシック" panose="020B0400000000000000" pitchFamily="50" charset="-128"/>
              <a:ea typeface="游ゴシック" panose="020B0400000000000000" pitchFamily="50" charset="-128"/>
            </a:endParaRPr>
          </a:p>
        </p:txBody>
      </p:sp>
      <p:sp>
        <p:nvSpPr>
          <p:cNvPr id="31" name="Rectangle 8"/>
          <p:cNvSpPr>
            <a:spLocks noChangeArrowheads="1"/>
          </p:cNvSpPr>
          <p:nvPr/>
        </p:nvSpPr>
        <p:spPr bwMode="gray">
          <a:xfrm>
            <a:off x="107504" y="3104335"/>
            <a:ext cx="612000" cy="339167"/>
          </a:xfrm>
          <a:prstGeom prst="rect">
            <a:avLst/>
          </a:prstGeom>
          <a:solidFill>
            <a:schemeClr val="bg2">
              <a:lumMod val="20000"/>
              <a:lumOff val="80000"/>
            </a:schemeClr>
          </a:solidFill>
          <a:ln w="9525" algn="ctr">
            <a:solidFill>
              <a:schemeClr val="bg2"/>
            </a:solidFill>
            <a:miter lim="800000"/>
            <a:headEnd/>
            <a:tailEnd/>
          </a:ln>
          <a:effectLst/>
          <a:extLst/>
        </p:spPr>
        <p:txBody>
          <a:bodyPr wrap="square" lIns="36000" rIns="36000" anchor="ctr"/>
          <a:lstStyle/>
          <a:p>
            <a:pPr algn="ctr"/>
            <a:r>
              <a:rPr lang="ja-JP" altLang="en-US" sz="900" dirty="0">
                <a:solidFill>
                  <a:srgbClr val="000000"/>
                </a:solidFill>
                <a:latin typeface="游ゴシック" panose="020B0400000000000000" pitchFamily="50" charset="-128"/>
                <a:ea typeface="游ゴシック" panose="020B0400000000000000" pitchFamily="50" charset="-128"/>
              </a:rPr>
              <a:t>調査対象</a:t>
            </a:r>
          </a:p>
        </p:txBody>
      </p:sp>
      <p:sp>
        <p:nvSpPr>
          <p:cNvPr id="39" name="正方形/長方形 38"/>
          <p:cNvSpPr/>
          <p:nvPr/>
        </p:nvSpPr>
        <p:spPr bwMode="auto">
          <a:xfrm>
            <a:off x="119192" y="4919774"/>
            <a:ext cx="612000" cy="720000"/>
          </a:xfrm>
          <a:prstGeom prst="rect">
            <a:avLst/>
          </a:prstGeom>
          <a:solidFill>
            <a:schemeClr val="bg2">
              <a:lumMod val="20000"/>
              <a:lumOff val="80000"/>
            </a:schemeClr>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algn="ctr">
              <a:spcBef>
                <a:spcPts val="0"/>
              </a:spcBef>
              <a:buClr>
                <a:srgbClr val="0D2B88"/>
              </a:buClr>
            </a:pPr>
            <a:r>
              <a:rPr lang="ja-JP" altLang="en-US" sz="900" dirty="0">
                <a:solidFill>
                  <a:srgbClr val="000000"/>
                </a:solidFill>
                <a:latin typeface="游ゴシック" panose="020B0400000000000000" pitchFamily="50" charset="-128"/>
                <a:ea typeface="游ゴシック" panose="020B0400000000000000" pitchFamily="50" charset="-128"/>
              </a:rPr>
              <a:t>作業</a:t>
            </a:r>
            <a:r>
              <a:rPr lang="en-US" altLang="ja-JP" sz="900" dirty="0">
                <a:solidFill>
                  <a:srgbClr val="000000"/>
                </a:solidFill>
                <a:latin typeface="游ゴシック" panose="020B0400000000000000" pitchFamily="50" charset="-128"/>
                <a:ea typeface="游ゴシック" panose="020B0400000000000000" pitchFamily="50" charset="-128"/>
              </a:rPr>
              <a:t/>
            </a:r>
            <a:br>
              <a:rPr lang="en-US" altLang="ja-JP" sz="900" dirty="0">
                <a:solidFill>
                  <a:srgbClr val="000000"/>
                </a:solidFill>
                <a:latin typeface="游ゴシック" panose="020B0400000000000000" pitchFamily="50" charset="-128"/>
                <a:ea typeface="游ゴシック" panose="020B0400000000000000" pitchFamily="50" charset="-128"/>
              </a:rPr>
            </a:br>
            <a:r>
              <a:rPr lang="ja-JP" altLang="en-US" sz="900" dirty="0">
                <a:solidFill>
                  <a:srgbClr val="000000"/>
                </a:solidFill>
                <a:latin typeface="游ゴシック" panose="020B0400000000000000" pitchFamily="50" charset="-128"/>
                <a:ea typeface="游ゴシック" panose="020B0400000000000000" pitchFamily="50" charset="-128"/>
              </a:rPr>
              <a:t>内容</a:t>
            </a:r>
          </a:p>
        </p:txBody>
      </p:sp>
      <p:sp>
        <p:nvSpPr>
          <p:cNvPr id="40" name="正方形/長方形 39"/>
          <p:cNvSpPr/>
          <p:nvPr/>
        </p:nvSpPr>
        <p:spPr bwMode="auto">
          <a:xfrm>
            <a:off x="813213" y="4919774"/>
            <a:ext cx="1620000" cy="720000"/>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171450" indent="-171450">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調査票、記載マニュアルの作成</a:t>
            </a:r>
            <a:endParaRPr lang="en-US" altLang="ja-JP" sz="900" dirty="0">
              <a:solidFill>
                <a:srgbClr val="000000"/>
              </a:solidFill>
              <a:latin typeface="游ゴシック" panose="020B0400000000000000" pitchFamily="50" charset="-128"/>
              <a:ea typeface="游ゴシック" panose="020B0400000000000000" pitchFamily="50" charset="-128"/>
            </a:endParaRPr>
          </a:p>
          <a:p>
            <a:pPr marL="171450" indent="-171450">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手続き名の転機</a:t>
            </a:r>
          </a:p>
        </p:txBody>
      </p:sp>
      <p:sp>
        <p:nvSpPr>
          <p:cNvPr id="41" name="正方形/長方形 40"/>
          <p:cNvSpPr/>
          <p:nvPr/>
        </p:nvSpPr>
        <p:spPr bwMode="auto">
          <a:xfrm>
            <a:off x="2525957" y="4919774"/>
            <a:ext cx="2088000" cy="720000"/>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171450" indent="-171450">
              <a:spcBef>
                <a:spcPts val="0"/>
              </a:spcBef>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業務所管課への調査資料配布</a:t>
            </a:r>
            <a:endParaRPr lang="en-US" altLang="ja-JP" sz="900" dirty="0">
              <a:solidFill>
                <a:srgbClr val="000000"/>
              </a:solidFill>
              <a:latin typeface="游ゴシック" panose="020B0400000000000000" pitchFamily="50" charset="-128"/>
              <a:ea typeface="游ゴシック" panose="020B0400000000000000" pitchFamily="50" charset="-128"/>
            </a:endParaRPr>
          </a:p>
          <a:p>
            <a:pPr marL="171450" indent="-171450">
              <a:spcBef>
                <a:spcPts val="0"/>
              </a:spcBef>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業務所管課での回答記入</a:t>
            </a:r>
            <a:endParaRPr lang="en-US" altLang="ja-JP" sz="900" dirty="0">
              <a:solidFill>
                <a:srgbClr val="000000"/>
              </a:solidFill>
              <a:latin typeface="游ゴシック" panose="020B0400000000000000" pitchFamily="50" charset="-128"/>
              <a:ea typeface="游ゴシック" panose="020B0400000000000000" pitchFamily="50" charset="-128"/>
            </a:endParaRPr>
          </a:p>
        </p:txBody>
      </p:sp>
      <p:sp>
        <p:nvSpPr>
          <p:cNvPr id="42" name="正方形/長方形 41"/>
          <p:cNvSpPr/>
          <p:nvPr/>
        </p:nvSpPr>
        <p:spPr bwMode="auto">
          <a:xfrm>
            <a:off x="4706701" y="4919774"/>
            <a:ext cx="2160000" cy="720000"/>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171450" indent="-171450">
              <a:spcBef>
                <a:spcPts val="0"/>
              </a:spcBef>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回収した調査票の回答の確認</a:t>
            </a:r>
            <a:endParaRPr lang="en-US" altLang="ja-JP" sz="900" dirty="0">
              <a:solidFill>
                <a:srgbClr val="000000"/>
              </a:solidFill>
              <a:latin typeface="游ゴシック" panose="020B0400000000000000" pitchFamily="50" charset="-128"/>
              <a:ea typeface="游ゴシック" panose="020B0400000000000000" pitchFamily="50" charset="-128"/>
            </a:endParaRPr>
          </a:p>
          <a:p>
            <a:pPr marL="171450" indent="-171450">
              <a:spcBef>
                <a:spcPts val="0"/>
              </a:spcBef>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追加質問作成</a:t>
            </a:r>
            <a:endParaRPr lang="en-US" altLang="ja-JP" sz="900" dirty="0">
              <a:solidFill>
                <a:srgbClr val="000000"/>
              </a:solidFill>
              <a:latin typeface="游ゴシック" panose="020B0400000000000000" pitchFamily="50" charset="-128"/>
              <a:ea typeface="游ゴシック" panose="020B0400000000000000" pitchFamily="50" charset="-128"/>
            </a:endParaRPr>
          </a:p>
          <a:p>
            <a:pPr marL="171450" indent="-171450">
              <a:spcBef>
                <a:spcPts val="0"/>
              </a:spcBef>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業務所管課への追加質問の配布</a:t>
            </a:r>
          </a:p>
        </p:txBody>
      </p:sp>
      <p:sp>
        <p:nvSpPr>
          <p:cNvPr id="50" name="Rectangle 8"/>
          <p:cNvSpPr>
            <a:spLocks noChangeArrowheads="1"/>
          </p:cNvSpPr>
          <p:nvPr/>
        </p:nvSpPr>
        <p:spPr bwMode="gray">
          <a:xfrm>
            <a:off x="107917" y="3501008"/>
            <a:ext cx="612000" cy="616871"/>
          </a:xfrm>
          <a:prstGeom prst="rect">
            <a:avLst/>
          </a:prstGeom>
          <a:solidFill>
            <a:schemeClr val="bg2">
              <a:lumMod val="20000"/>
              <a:lumOff val="80000"/>
            </a:schemeClr>
          </a:solidFill>
          <a:ln w="9525" algn="ctr">
            <a:solidFill>
              <a:schemeClr val="bg2"/>
            </a:solidFill>
            <a:miter lim="800000"/>
            <a:headEnd/>
            <a:tailEnd/>
          </a:ln>
          <a:effectLst/>
          <a:extLst/>
        </p:spPr>
        <p:txBody>
          <a:bodyPr wrap="square" lIns="36000" rIns="36000" anchor="ctr"/>
          <a:lstStyle/>
          <a:p>
            <a:pPr algn="ctr"/>
            <a:r>
              <a:rPr lang="ja-JP" altLang="en-US" sz="900" dirty="0">
                <a:solidFill>
                  <a:srgbClr val="000000"/>
                </a:solidFill>
                <a:latin typeface="游ゴシック" panose="020B0400000000000000" pitchFamily="50" charset="-128"/>
                <a:ea typeface="游ゴシック" panose="020B0400000000000000" pitchFamily="50" charset="-128"/>
              </a:rPr>
              <a:t>調査依頼先組織</a:t>
            </a:r>
          </a:p>
        </p:txBody>
      </p:sp>
      <p:sp>
        <p:nvSpPr>
          <p:cNvPr id="51" name="ホームベース 50"/>
          <p:cNvSpPr/>
          <p:nvPr/>
        </p:nvSpPr>
        <p:spPr bwMode="auto">
          <a:xfrm>
            <a:off x="6959444" y="4396679"/>
            <a:ext cx="2016000" cy="465589"/>
          </a:xfrm>
          <a:prstGeom prst="homePlate">
            <a:avLst>
              <a:gd name="adj" fmla="val 25212"/>
            </a:avLst>
          </a:prstGeom>
          <a:solidFill>
            <a:schemeClr val="accent1">
              <a:lumMod val="20000"/>
              <a:lumOff val="80000"/>
            </a:schemeClr>
          </a:solidFill>
          <a:ln w="9525" cap="flat" cmpd="sng" algn="ctr">
            <a:solidFill>
              <a:schemeClr val="bg2"/>
            </a:solidFill>
            <a:prstDash val="solid"/>
            <a:round/>
            <a:headEnd type="none" w="med" len="med"/>
            <a:tailEnd type="none" w="med" len="med"/>
          </a:ln>
          <a:effectLst/>
          <a:extLst/>
        </p:spPr>
        <p:txBody>
          <a:bodyPr vert="horz" wrap="square" lIns="72000" tIns="36000" rIns="36000" bIns="36000" numCol="1" rtlCol="0" anchor="ctr" anchorCtr="0" compatLnSpc="1">
            <a:prstTxWarp prst="textNoShape">
              <a:avLst/>
            </a:prstTxWarp>
          </a:bodyPr>
          <a:lstStyle/>
          <a:p>
            <a:pPr marL="171450" indent="-171450">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追加質問結果反映</a:t>
            </a:r>
          </a:p>
        </p:txBody>
      </p:sp>
      <p:sp>
        <p:nvSpPr>
          <p:cNvPr id="52" name="正方形/長方形 51"/>
          <p:cNvSpPr/>
          <p:nvPr/>
        </p:nvSpPr>
        <p:spPr bwMode="auto">
          <a:xfrm>
            <a:off x="6959444" y="5697280"/>
            <a:ext cx="2016000" cy="252000"/>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171450" indent="-171450">
              <a:spcBef>
                <a:spcPts val="0"/>
              </a:spcBef>
              <a:buClr>
                <a:srgbClr val="0D2B88"/>
              </a:buClr>
              <a:buFont typeface="Wingdings" pitchFamily="2" charset="2"/>
              <a:buChar char="l"/>
            </a:pPr>
            <a:r>
              <a:rPr lang="en-US" altLang="ja-JP" sz="900" dirty="0">
                <a:solidFill>
                  <a:srgbClr val="000000"/>
                </a:solidFill>
                <a:latin typeface="游ゴシック" panose="020B0400000000000000" pitchFamily="50" charset="-128"/>
                <a:ea typeface="游ゴシック" panose="020B0400000000000000" pitchFamily="50" charset="-128"/>
              </a:rPr>
              <a:t>9</a:t>
            </a:r>
            <a:r>
              <a:rPr lang="ja-JP" altLang="en-US" sz="900" dirty="0">
                <a:solidFill>
                  <a:srgbClr val="000000"/>
                </a:solidFill>
                <a:latin typeface="游ゴシック" panose="020B0400000000000000" pitchFamily="50" charset="-128"/>
                <a:ea typeface="游ゴシック" panose="020B0400000000000000" pitchFamily="50" charset="-128"/>
              </a:rPr>
              <a:t>月中旬～</a:t>
            </a:r>
            <a:r>
              <a:rPr lang="en-US" altLang="ja-JP" sz="900" dirty="0">
                <a:solidFill>
                  <a:srgbClr val="000000"/>
                </a:solidFill>
                <a:latin typeface="游ゴシック" panose="020B0400000000000000" pitchFamily="50" charset="-128"/>
                <a:ea typeface="游ゴシック" panose="020B0400000000000000" pitchFamily="50" charset="-128"/>
              </a:rPr>
              <a:t>1</a:t>
            </a:r>
            <a:r>
              <a:rPr lang="ja-JP" altLang="en-US" sz="900" dirty="0">
                <a:solidFill>
                  <a:srgbClr val="000000"/>
                </a:solidFill>
                <a:latin typeface="游ゴシック" panose="020B0400000000000000" pitchFamily="50" charset="-128"/>
                <a:ea typeface="游ゴシック" panose="020B0400000000000000" pitchFamily="50" charset="-128"/>
              </a:rPr>
              <a:t>月</a:t>
            </a:r>
            <a:endParaRPr lang="en-US" altLang="ja-JP" sz="900" dirty="0">
              <a:solidFill>
                <a:srgbClr val="000000"/>
              </a:solidFill>
              <a:latin typeface="游ゴシック" panose="020B0400000000000000" pitchFamily="50" charset="-128"/>
              <a:ea typeface="游ゴシック" panose="020B0400000000000000" pitchFamily="50" charset="-128"/>
            </a:endParaRPr>
          </a:p>
        </p:txBody>
      </p:sp>
      <p:sp>
        <p:nvSpPr>
          <p:cNvPr id="53" name="正方形/長方形 52"/>
          <p:cNvSpPr/>
          <p:nvPr/>
        </p:nvSpPr>
        <p:spPr bwMode="auto">
          <a:xfrm>
            <a:off x="6959444" y="4919774"/>
            <a:ext cx="2016000" cy="720000"/>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171450" indent="-171450">
              <a:spcBef>
                <a:spcPts val="0"/>
              </a:spcBef>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回収した追加質問の回答の確認</a:t>
            </a:r>
            <a:endParaRPr lang="en-US" altLang="ja-JP" sz="900" dirty="0">
              <a:solidFill>
                <a:srgbClr val="000000"/>
              </a:solidFill>
              <a:latin typeface="游ゴシック" panose="020B0400000000000000" pitchFamily="50" charset="-128"/>
              <a:ea typeface="游ゴシック" panose="020B0400000000000000" pitchFamily="50" charset="-128"/>
            </a:endParaRPr>
          </a:p>
          <a:p>
            <a:pPr marL="171450" indent="-171450">
              <a:spcBef>
                <a:spcPts val="0"/>
              </a:spcBef>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調査票回答への反映</a:t>
            </a:r>
          </a:p>
        </p:txBody>
      </p:sp>
      <p:sp>
        <p:nvSpPr>
          <p:cNvPr id="49" name="正方形/長方形 48"/>
          <p:cNvSpPr/>
          <p:nvPr/>
        </p:nvSpPr>
        <p:spPr bwMode="auto">
          <a:xfrm>
            <a:off x="813213" y="3501008"/>
            <a:ext cx="8172000" cy="616871"/>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171450" indent="-171450">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全所属</a:t>
            </a:r>
            <a:endParaRPr lang="zh-TW" altLang="en-US" sz="900" dirty="0">
              <a:solidFill>
                <a:srgbClr val="000000"/>
              </a:solidFill>
              <a:latin typeface="游ゴシック" panose="020B0400000000000000" pitchFamily="50" charset="-128"/>
              <a:ea typeface="游ゴシック" panose="020B0400000000000000" pitchFamily="50" charset="-128"/>
            </a:endParaRPr>
          </a:p>
        </p:txBody>
      </p:sp>
      <p:sp>
        <p:nvSpPr>
          <p:cNvPr id="2" name="テキスト ボックス 1"/>
          <p:cNvSpPr txBox="1"/>
          <p:nvPr/>
        </p:nvSpPr>
        <p:spPr>
          <a:xfrm>
            <a:off x="3768716" y="6162368"/>
            <a:ext cx="5262979" cy="461665"/>
          </a:xfrm>
          <a:prstGeom prst="rect">
            <a:avLst/>
          </a:prstGeom>
          <a:noFill/>
        </p:spPr>
        <p:txBody>
          <a:bodyPr wrap="none" rtlCol="0">
            <a:spAutoFit/>
          </a:bodyPr>
          <a:lstStyle/>
          <a:p>
            <a:r>
              <a:rPr kumimoji="1" lang="ja-JP" altLang="en-US" sz="1200" dirty="0" smtClean="0">
                <a:latin typeface="游ゴシック" panose="020B0400000000000000" pitchFamily="50" charset="-128"/>
                <a:ea typeface="游ゴシック" panose="020B0400000000000000" pitchFamily="50" charset="-128"/>
              </a:rPr>
              <a:t>業務特性調査結果の詳細については、「</a:t>
            </a:r>
            <a:r>
              <a:rPr lang="zh-TW" altLang="en-US" sz="1200" dirty="0" smtClean="0">
                <a:latin typeface="游ゴシック" panose="020B0400000000000000" pitchFamily="50" charset="-128"/>
                <a:ea typeface="游ゴシック" panose="020B0400000000000000" pitchFamily="50" charset="-128"/>
              </a:rPr>
              <a:t>現状</a:t>
            </a:r>
            <a:r>
              <a:rPr lang="zh-TW" altLang="en-US" sz="1200" dirty="0">
                <a:latin typeface="游ゴシック" panose="020B0400000000000000" pitchFamily="50" charset="-128"/>
                <a:ea typeface="游ゴシック" panose="020B0400000000000000" pitchFamily="50" charset="-128"/>
              </a:rPr>
              <a:t>業務分析結果</a:t>
            </a:r>
            <a:r>
              <a:rPr lang="zh-TW" altLang="en-US" sz="1200" dirty="0" smtClean="0">
                <a:latin typeface="游ゴシック" panose="020B0400000000000000" pitchFamily="50" charset="-128"/>
                <a:ea typeface="游ゴシック" panose="020B0400000000000000" pitchFamily="50" charset="-128"/>
              </a:rPr>
              <a:t>報告書</a:t>
            </a:r>
            <a:r>
              <a:rPr lang="ja-JP" altLang="en-US" sz="1200" dirty="0" smtClean="0">
                <a:latin typeface="游ゴシック" panose="020B0400000000000000" pitchFamily="50" charset="-128"/>
                <a:ea typeface="游ゴシック" panose="020B0400000000000000" pitchFamily="50" charset="-128"/>
              </a:rPr>
              <a:t>」を参照</a:t>
            </a:r>
            <a:endParaRPr lang="zh-TW" altLang="en-US" sz="1200" dirty="0">
              <a:latin typeface="游ゴシック" panose="020B0400000000000000" pitchFamily="50" charset="-128"/>
              <a:ea typeface="游ゴシック" panose="020B0400000000000000" pitchFamily="50" charset="-128"/>
            </a:endParaRPr>
          </a:p>
          <a:p>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00364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en-US" altLang="ja-JP" sz="1600" b="1" dirty="0">
                <a:solidFill>
                  <a:schemeClr val="tx2"/>
                </a:solidFill>
                <a:latin typeface="游ゴシック" panose="020B0400000000000000" pitchFamily="50" charset="-128"/>
                <a:ea typeface="游ゴシック" panose="020B0400000000000000" pitchFamily="50" charset="-128"/>
              </a:rPr>
              <a:t>【</a:t>
            </a:r>
            <a:r>
              <a:rPr kumimoji="0" lang="ja-JP" altLang="en-US" sz="1600" b="1" dirty="0">
                <a:solidFill>
                  <a:schemeClr val="tx2"/>
                </a:solidFill>
                <a:latin typeface="游ゴシック" panose="020B0400000000000000" pitchFamily="50" charset="-128"/>
                <a:ea typeface="游ゴシック" panose="020B0400000000000000" pitchFamily="50" charset="-128"/>
              </a:rPr>
              <a:t>参考</a:t>
            </a:r>
            <a:r>
              <a:rPr kumimoji="0" lang="en-US" altLang="ja-JP" sz="1600" b="1" dirty="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行政手続き</a:t>
            </a:r>
            <a:r>
              <a:rPr kumimoji="0" lang="ja-JP" altLang="en-US" sz="1600" b="1" dirty="0">
                <a:solidFill>
                  <a:schemeClr val="tx2"/>
                </a:solidFill>
                <a:latin typeface="游ゴシック" panose="020B0400000000000000" pitchFamily="50" charset="-128"/>
                <a:ea typeface="游ゴシック" panose="020B0400000000000000" pitchFamily="50" charset="-128"/>
              </a:rPr>
              <a:t>の整理結果　－実現段階の整理結果－</a:t>
            </a:r>
          </a:p>
        </p:txBody>
      </p:sp>
      <p:sp>
        <p:nvSpPr>
          <p:cNvPr id="9" name="コンテンツ プレースホルダー 2"/>
          <p:cNvSpPr>
            <a:spLocks noGrp="1"/>
          </p:cNvSpPr>
          <p:nvPr>
            <p:ph idx="1"/>
          </p:nvPr>
        </p:nvSpPr>
        <p:spPr>
          <a:xfrm>
            <a:off x="103188" y="981076"/>
            <a:ext cx="8950325" cy="1007764"/>
          </a:xfrm>
        </p:spPr>
        <p:txBody>
          <a:bodyPr/>
          <a:lstStyle/>
          <a:p>
            <a:pPr>
              <a:spcBef>
                <a:spcPts val="0"/>
              </a:spcBef>
            </a:pPr>
            <a:r>
              <a:rPr lang="ja-JP" altLang="en-US" sz="1200" dirty="0">
                <a:latin typeface="游ゴシック" panose="020B0400000000000000" pitchFamily="50" charset="-128"/>
                <a:ea typeface="游ゴシック" panose="020B0400000000000000" pitchFamily="50" charset="-128"/>
              </a:rPr>
              <a:t>業務特性調査</a:t>
            </a:r>
            <a:r>
              <a:rPr lang="ja-JP" altLang="en-US" sz="1200" dirty="0" smtClean="0">
                <a:latin typeface="游ゴシック" panose="020B0400000000000000" pitchFamily="50" charset="-128"/>
                <a:ea typeface="游ゴシック" panose="020B0400000000000000" pitchFamily="50" charset="-128"/>
              </a:rPr>
              <a:t>の整理結果は次のとおりである。</a:t>
            </a:r>
            <a:endParaRPr lang="en-US" altLang="ja-JP" sz="1200" dirty="0">
              <a:latin typeface="游ゴシック" panose="020B0400000000000000" pitchFamily="50" charset="-128"/>
              <a:ea typeface="游ゴシック" panose="020B0400000000000000"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999211368"/>
              </p:ext>
            </p:extLst>
          </p:nvPr>
        </p:nvGraphicFramePr>
        <p:xfrm>
          <a:off x="107984" y="1628800"/>
          <a:ext cx="8856504" cy="4464496"/>
        </p:xfrm>
        <a:graphic>
          <a:graphicData uri="http://schemas.openxmlformats.org/drawingml/2006/table">
            <a:tbl>
              <a:tblPr>
                <a:tableStyleId>{5C22544A-7EE6-4342-B048-85BDC9FD1C3A}</a:tableStyleId>
              </a:tblPr>
              <a:tblGrid>
                <a:gridCol w="576064">
                  <a:extLst>
                    <a:ext uri="{9D8B030D-6E8A-4147-A177-3AD203B41FA5}">
                      <a16:colId xmlns:a16="http://schemas.microsoft.com/office/drawing/2014/main" xmlns="" val="1557819194"/>
                    </a:ext>
                  </a:extLst>
                </a:gridCol>
                <a:gridCol w="2088440">
                  <a:extLst>
                    <a:ext uri="{9D8B030D-6E8A-4147-A177-3AD203B41FA5}">
                      <a16:colId xmlns:a16="http://schemas.microsoft.com/office/drawing/2014/main" xmlns="" val="107939405"/>
                    </a:ext>
                  </a:extLst>
                </a:gridCol>
                <a:gridCol w="1728000">
                  <a:extLst>
                    <a:ext uri="{9D8B030D-6E8A-4147-A177-3AD203B41FA5}">
                      <a16:colId xmlns:a16="http://schemas.microsoft.com/office/drawing/2014/main" xmlns="" val="4024096850"/>
                    </a:ext>
                  </a:extLst>
                </a:gridCol>
                <a:gridCol w="1008000">
                  <a:extLst>
                    <a:ext uri="{9D8B030D-6E8A-4147-A177-3AD203B41FA5}">
                      <a16:colId xmlns:a16="http://schemas.microsoft.com/office/drawing/2014/main" xmlns="" val="2022041486"/>
                    </a:ext>
                  </a:extLst>
                </a:gridCol>
                <a:gridCol w="864000">
                  <a:extLst>
                    <a:ext uri="{9D8B030D-6E8A-4147-A177-3AD203B41FA5}">
                      <a16:colId xmlns:a16="http://schemas.microsoft.com/office/drawing/2014/main" xmlns="" val="4073843267"/>
                    </a:ext>
                  </a:extLst>
                </a:gridCol>
                <a:gridCol w="864000">
                  <a:extLst>
                    <a:ext uri="{9D8B030D-6E8A-4147-A177-3AD203B41FA5}">
                      <a16:colId xmlns:a16="http://schemas.microsoft.com/office/drawing/2014/main" xmlns="" val="4088358979"/>
                    </a:ext>
                  </a:extLst>
                </a:gridCol>
                <a:gridCol w="864000">
                  <a:extLst>
                    <a:ext uri="{9D8B030D-6E8A-4147-A177-3AD203B41FA5}">
                      <a16:colId xmlns:a16="http://schemas.microsoft.com/office/drawing/2014/main" xmlns="" val="421722541"/>
                    </a:ext>
                  </a:extLst>
                </a:gridCol>
                <a:gridCol w="864000">
                  <a:extLst>
                    <a:ext uri="{9D8B030D-6E8A-4147-A177-3AD203B41FA5}">
                      <a16:colId xmlns:a16="http://schemas.microsoft.com/office/drawing/2014/main" xmlns="" val="2449741078"/>
                    </a:ext>
                  </a:extLst>
                </a:gridCol>
              </a:tblGrid>
              <a:tr h="180000">
                <a:tc rowSpan="2">
                  <a:txBody>
                    <a:bodyPr/>
                    <a:lstStyle/>
                    <a:p>
                      <a:pPr algn="ctr" fontAlgn="ctr"/>
                      <a:r>
                        <a:rPr lang="ja-JP" altLang="en-US" sz="900" u="none" strike="noStrike" dirty="0">
                          <a:effectLst/>
                          <a:latin typeface="游ゴシック" panose="020B0400000000000000" pitchFamily="50" charset="-128"/>
                          <a:ea typeface="游ゴシック" panose="020B0400000000000000" pitchFamily="50" charset="-128"/>
                        </a:rPr>
                        <a:t>実現段階</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rowSpan="2">
                  <a:txBody>
                    <a:bodyPr/>
                    <a:lstStyle/>
                    <a:p>
                      <a:pPr algn="ctr"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実現内容</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gridSpan="2">
                  <a:txBody>
                    <a:bodyPr/>
                    <a:lstStyle/>
                    <a:p>
                      <a:pPr algn="ctr" fontAlgn="ctr"/>
                      <a:r>
                        <a:rPr lang="ja-JP" altLang="en-US" sz="900" u="none" strike="noStrike" dirty="0">
                          <a:effectLst/>
                          <a:latin typeface="游ゴシック" panose="020B0400000000000000" pitchFamily="50" charset="-128"/>
                          <a:ea typeface="游ゴシック" panose="020B0400000000000000" pitchFamily="50" charset="-128"/>
                        </a:rPr>
                        <a:t>市民の動き</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a:spcBef>
                          <a:spcPts val="0"/>
                        </a:spcBef>
                      </a:pPr>
                      <a:r>
                        <a:rPr lang="ja-JP" altLang="en-US" sz="900" dirty="0">
                          <a:latin typeface="游ゴシック" panose="020B0400000000000000" pitchFamily="50" charset="-128"/>
                          <a:ea typeface="游ゴシック" panose="020B0400000000000000" pitchFamily="50" charset="-128"/>
                        </a:rPr>
                        <a:t>個人向け手続き</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E4E3"/>
                    </a:solidFill>
                  </a:tcPr>
                </a:tc>
                <a:tc hMerge="1">
                  <a:txBody>
                    <a:bodyPr/>
                    <a:lstStyle/>
                    <a:p>
                      <a:pPr algn="ctr" fontAlgn="ct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gridSpan="2">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法人向け手続き</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E4E3"/>
                    </a:solidFill>
                  </a:tcPr>
                </a:tc>
                <a:tc hMerge="1">
                  <a:txBody>
                    <a:bodyPr/>
                    <a:lstStyle/>
                    <a:p>
                      <a:pPr algn="ctr" fontAlgn="ct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xmlns="" val="3693416002"/>
                  </a:ext>
                </a:extLst>
              </a:tr>
              <a:tr h="180000">
                <a:tc vMerge="1">
                  <a:txBody>
                    <a:bodyPr/>
                    <a:lstStyle/>
                    <a:p>
                      <a:endParaRPr kumimoji="1" lang="ja-JP" altLang="en-US"/>
                    </a:p>
                  </a:txBody>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ja-JP" altLang="en-US" sz="900" u="none" strike="noStrike" dirty="0">
                          <a:effectLst/>
                          <a:latin typeface="游ゴシック" panose="020B0400000000000000" pitchFamily="50" charset="-128"/>
                          <a:ea typeface="游ゴシック" panose="020B0400000000000000" pitchFamily="50" charset="-128"/>
                        </a:rPr>
                        <a:t>受付</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ja-JP" altLang="en-US" sz="900" u="none" strike="noStrike" dirty="0">
                          <a:effectLst/>
                          <a:latin typeface="游ゴシック" panose="020B0400000000000000" pitchFamily="50" charset="-128"/>
                          <a:ea typeface="游ゴシック" panose="020B0400000000000000" pitchFamily="50" charset="-128"/>
                        </a:rPr>
                        <a:t>交付</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手続き数</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E4E3"/>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年間件数</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E4E3"/>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手続き数</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E4E3"/>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年間件数</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E4E3"/>
                    </a:solidFill>
                  </a:tcPr>
                </a:tc>
                <a:extLst>
                  <a:ext uri="{0D108BD9-81ED-4DB2-BD59-A6C34878D82A}">
                    <a16:rowId xmlns:a16="http://schemas.microsoft.com/office/drawing/2014/main" xmlns="" val="1331493750"/>
                  </a:ext>
                </a:extLst>
              </a:tr>
              <a:tr h="216000">
                <a:tc rowSpan="5">
                  <a:txBody>
                    <a:bodyPr/>
                    <a:lstStyle/>
                    <a:p>
                      <a:pPr algn="ctr" fontAlgn="ctr"/>
                      <a:r>
                        <a:rPr lang="ja-JP" altLang="en-US" sz="900" u="none" strike="noStrike" dirty="0">
                          <a:effectLst/>
                          <a:latin typeface="游ゴシック" panose="020B0400000000000000" pitchFamily="50" charset="-128"/>
                          <a:ea typeface="游ゴシック" panose="020B0400000000000000" pitchFamily="50" charset="-128"/>
                        </a:rPr>
                        <a:t>第１段階</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E6ED"/>
                    </a:solidFill>
                  </a:tcPr>
                </a:tc>
                <a:tc rowSpan="4">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現在の仕組み</a:t>
                      </a: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で実現可能</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な手続き</a:t>
                      </a: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のオンライン化</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4">
                  <a:txBody>
                    <a:bodyPr/>
                    <a:lstStyle/>
                    <a:p>
                      <a:pPr algn="l" fontAlgn="ctr"/>
                      <a:r>
                        <a:rPr lang="ja-JP" altLang="en-US" sz="900" u="none" strike="noStrike" dirty="0">
                          <a:effectLst/>
                          <a:latin typeface="游ゴシック" panose="020B0400000000000000" pitchFamily="50" charset="-128"/>
                          <a:ea typeface="游ゴシック" panose="020B0400000000000000" pitchFamily="50" charset="-128"/>
                        </a:rPr>
                        <a:t>電子申請</a:t>
                      </a:r>
                      <a:r>
                        <a:rPr lang="ja-JP" altLang="en-US" sz="900" u="none" strike="noStrike" dirty="0" smtClean="0">
                          <a:effectLst/>
                          <a:latin typeface="游ゴシック" panose="020B0400000000000000" pitchFamily="50" charset="-128"/>
                          <a:ea typeface="游ゴシック" panose="020B0400000000000000" pitchFamily="50" charset="-128"/>
                        </a:rPr>
                        <a:t>システムで受付</a:t>
                      </a:r>
                      <a:r>
                        <a:rPr lang="ja-JP" altLang="en-US" sz="900" u="none" strike="noStrike" dirty="0">
                          <a:effectLst/>
                          <a:latin typeface="游ゴシック" panose="020B0400000000000000" pitchFamily="50" charset="-128"/>
                          <a:ea typeface="游ゴシック" panose="020B0400000000000000" pitchFamily="50" charset="-128"/>
                        </a:rPr>
                        <a:t/>
                      </a:r>
                      <a:br>
                        <a:rPr lang="ja-JP" altLang="en-US" sz="900" u="none" strike="noStrike" dirty="0">
                          <a:effectLst/>
                          <a:latin typeface="游ゴシック" panose="020B0400000000000000" pitchFamily="50" charset="-128"/>
                          <a:ea typeface="游ゴシック" panose="020B0400000000000000" pitchFamily="50" charset="-128"/>
                        </a:rPr>
                      </a:br>
                      <a:r>
                        <a:rPr lang="ja-JP" altLang="en-US" sz="900" u="none" strike="noStrike" dirty="0">
                          <a:effectLst/>
                          <a:latin typeface="游ゴシック" panose="020B0400000000000000" pitchFamily="50" charset="-128"/>
                          <a:ea typeface="游ゴシック" panose="020B0400000000000000" pitchFamily="50" charset="-128"/>
                        </a:rPr>
                        <a:t>添付書類は一部郵送</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900" u="none" strike="noStrike" dirty="0">
                          <a:effectLst/>
                          <a:latin typeface="游ゴシック" panose="020B0400000000000000" pitchFamily="50" charset="-128"/>
                          <a:ea typeface="游ゴシック" panose="020B0400000000000000" pitchFamily="50" charset="-128"/>
                        </a:rPr>
                        <a:t>無</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250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948,630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326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4,741,936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79032292"/>
                  </a:ext>
                </a:extLst>
              </a:tr>
              <a:tr h="216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u="none" strike="noStrike" dirty="0">
                          <a:effectLst/>
                          <a:latin typeface="游ゴシック" panose="020B0400000000000000" pitchFamily="50" charset="-128"/>
                          <a:ea typeface="游ゴシック" panose="020B0400000000000000" pitchFamily="50" charset="-128"/>
                        </a:rPr>
                        <a:t>電子にて交付</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18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11,163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9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11,526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71823594"/>
                  </a:ext>
                </a:extLst>
              </a:tr>
              <a:tr h="216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u="none" strike="noStrike" dirty="0">
                          <a:effectLst/>
                          <a:latin typeface="游ゴシック" panose="020B0400000000000000" pitchFamily="50" charset="-128"/>
                          <a:ea typeface="游ゴシック" panose="020B0400000000000000" pitchFamily="50" charset="-128"/>
                        </a:rPr>
                        <a:t>郵送にて交付</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152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3,282,998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258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3,346,555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08463726"/>
                  </a:ext>
                </a:extLst>
              </a:tr>
              <a:tr h="216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u="none" strike="noStrike" dirty="0">
                          <a:effectLst/>
                          <a:latin typeface="游ゴシック" panose="020B0400000000000000" pitchFamily="50" charset="-128"/>
                          <a:ea typeface="游ゴシック" panose="020B0400000000000000" pitchFamily="50" charset="-128"/>
                        </a:rPr>
                        <a:t>後日来庁して交付</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29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86,390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113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66,628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62746236"/>
                  </a:ext>
                </a:extLst>
              </a:tr>
              <a:tr h="216000">
                <a:tc vMerge="1">
                  <a:txBody>
                    <a:bodyPr/>
                    <a:lstStyle/>
                    <a:p>
                      <a:pPr algn="ctr"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E6ED"/>
                    </a:solidFill>
                  </a:tcPr>
                </a:tc>
                <a:tc gridSpan="3">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小計</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449</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4,329,181</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706</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8,166,645</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932098370"/>
                  </a:ext>
                </a:extLst>
              </a:tr>
              <a:tr h="216000">
                <a:tc rowSpan="5">
                  <a:txBody>
                    <a:bodyPr/>
                    <a:lstStyle/>
                    <a:p>
                      <a:pPr algn="ctr" fontAlgn="ctr"/>
                      <a:r>
                        <a:rPr lang="ja-JP" altLang="en-US" sz="900" u="none" strike="noStrike" dirty="0">
                          <a:effectLst/>
                          <a:latin typeface="游ゴシック" panose="020B0400000000000000" pitchFamily="50" charset="-128"/>
                          <a:ea typeface="游ゴシック" panose="020B0400000000000000" pitchFamily="50" charset="-128"/>
                        </a:rPr>
                        <a:t>第２段階</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DCCF9"/>
                    </a:solidFill>
                  </a:tcPr>
                </a:tc>
                <a:tc rowSpan="4">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電子署名と電子決済の導入により実現可能な手続き</a:t>
                      </a: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のオンライン化</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4">
                  <a:txBody>
                    <a:bodyPr/>
                    <a:lstStyle/>
                    <a:p>
                      <a:pPr algn="l" fontAlgn="ctr"/>
                      <a:r>
                        <a:rPr lang="ja-JP" altLang="en-US" sz="900" u="none" strike="noStrike" dirty="0">
                          <a:effectLst/>
                          <a:latin typeface="游ゴシック" panose="020B0400000000000000" pitchFamily="50" charset="-128"/>
                          <a:ea typeface="游ゴシック" panose="020B0400000000000000" pitchFamily="50" charset="-128"/>
                        </a:rPr>
                        <a:t>電子申請</a:t>
                      </a:r>
                      <a:r>
                        <a:rPr lang="ja-JP" altLang="en-US" sz="900" u="none" strike="noStrike" dirty="0" smtClean="0">
                          <a:effectLst/>
                          <a:latin typeface="游ゴシック" panose="020B0400000000000000" pitchFamily="50" charset="-128"/>
                          <a:ea typeface="游ゴシック" panose="020B0400000000000000" pitchFamily="50" charset="-128"/>
                        </a:rPr>
                        <a:t>システムで受付</a:t>
                      </a:r>
                      <a:r>
                        <a:rPr lang="ja-JP" altLang="en-US" sz="900" u="none" strike="noStrike" dirty="0">
                          <a:effectLst/>
                          <a:latin typeface="游ゴシック" panose="020B0400000000000000" pitchFamily="50" charset="-128"/>
                          <a:ea typeface="游ゴシック" panose="020B0400000000000000" pitchFamily="50" charset="-128"/>
                        </a:rPr>
                        <a:t>、決済</a:t>
                      </a:r>
                      <a:br>
                        <a:rPr lang="ja-JP" altLang="en-US" sz="900" u="none" strike="noStrike" dirty="0">
                          <a:effectLst/>
                          <a:latin typeface="游ゴシック" panose="020B0400000000000000" pitchFamily="50" charset="-128"/>
                          <a:ea typeface="游ゴシック" panose="020B0400000000000000" pitchFamily="50" charset="-128"/>
                        </a:rPr>
                      </a:br>
                      <a:r>
                        <a:rPr lang="ja-JP" altLang="en-US" sz="900" u="none" strike="noStrike" dirty="0">
                          <a:effectLst/>
                          <a:latin typeface="游ゴシック" panose="020B0400000000000000" pitchFamily="50" charset="-128"/>
                          <a:ea typeface="游ゴシック" panose="020B0400000000000000" pitchFamily="50" charset="-128"/>
                        </a:rPr>
                        <a:t>添付書類は一部郵送</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900" u="none" strike="noStrike" dirty="0">
                          <a:effectLst/>
                          <a:latin typeface="游ゴシック" panose="020B0400000000000000" pitchFamily="50" charset="-128"/>
                          <a:ea typeface="游ゴシック" panose="020B0400000000000000" pitchFamily="50" charset="-128"/>
                        </a:rPr>
                        <a:t>無</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183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3,611,854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116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23,973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2200799"/>
                  </a:ext>
                </a:extLst>
              </a:tr>
              <a:tr h="216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u="none" strike="noStrike" dirty="0">
                          <a:effectLst/>
                          <a:latin typeface="游ゴシック" panose="020B0400000000000000" pitchFamily="50" charset="-128"/>
                          <a:ea typeface="游ゴシック" panose="020B0400000000000000" pitchFamily="50" charset="-128"/>
                        </a:rPr>
                        <a:t>電子にて交付</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12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2,928,185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17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249,442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36339463"/>
                  </a:ext>
                </a:extLst>
              </a:tr>
              <a:tr h="216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u="none" strike="noStrike" dirty="0">
                          <a:effectLst/>
                          <a:latin typeface="游ゴシック" panose="020B0400000000000000" pitchFamily="50" charset="-128"/>
                          <a:ea typeface="游ゴシック" panose="020B0400000000000000" pitchFamily="50" charset="-128"/>
                        </a:rPr>
                        <a:t>郵送にて交付</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327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5,429,582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372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265,409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64117074"/>
                  </a:ext>
                </a:extLst>
              </a:tr>
              <a:tr h="216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u="none" strike="noStrike" dirty="0">
                          <a:effectLst/>
                          <a:latin typeface="游ゴシック" panose="020B0400000000000000" pitchFamily="50" charset="-128"/>
                          <a:ea typeface="游ゴシック" panose="020B0400000000000000" pitchFamily="50" charset="-128"/>
                        </a:rPr>
                        <a:t>後日来庁して交付</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39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205,907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116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183,627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22103275"/>
                  </a:ext>
                </a:extLst>
              </a:tr>
              <a:tr h="216000">
                <a:tc vMerge="1">
                  <a:txBody>
                    <a:bodyPr/>
                    <a:lstStyle/>
                    <a:p>
                      <a:pPr algn="ctr"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DCCF9"/>
                    </a:solidFill>
                  </a:tcPr>
                </a:tc>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小計</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561</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12,175,528</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621</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722,451</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932523430"/>
                  </a:ext>
                </a:extLst>
              </a:tr>
              <a:tr h="504336">
                <a:tc>
                  <a:txBody>
                    <a:bodyPr/>
                    <a:lstStyle/>
                    <a:p>
                      <a:pPr algn="ctr" fontAlgn="ctr"/>
                      <a:r>
                        <a:rPr lang="ja-JP" altLang="en-US" sz="900" u="none" strike="noStrike" dirty="0">
                          <a:solidFill>
                            <a:schemeClr val="bg1"/>
                          </a:solidFill>
                          <a:effectLst/>
                          <a:latin typeface="游ゴシック" panose="020B0400000000000000" pitchFamily="50" charset="-128"/>
                          <a:ea typeface="游ゴシック" panose="020B0400000000000000" pitchFamily="50" charset="-128"/>
                        </a:rPr>
                        <a:t>第３段階</a:t>
                      </a:r>
                      <a:endParaRPr lang="ja-JP" altLang="en-US" sz="9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965EC"/>
                    </a:solid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証明書等の電子交付の導入により、第１・２段階</a:t>
                      </a: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の郵送交付対応をオンライン化</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900" u="none" strike="noStrike" dirty="0">
                          <a:effectLst/>
                          <a:latin typeface="游ゴシック" panose="020B0400000000000000" pitchFamily="50" charset="-128"/>
                          <a:ea typeface="游ゴシック" panose="020B0400000000000000" pitchFamily="50" charset="-128"/>
                        </a:rPr>
                        <a:t>電子申請</a:t>
                      </a:r>
                      <a:r>
                        <a:rPr lang="ja-JP" altLang="en-US" sz="900" u="none" strike="noStrike" dirty="0" smtClean="0">
                          <a:effectLst/>
                          <a:latin typeface="游ゴシック" panose="020B0400000000000000" pitchFamily="50" charset="-128"/>
                          <a:ea typeface="游ゴシック" panose="020B0400000000000000" pitchFamily="50" charset="-128"/>
                        </a:rPr>
                        <a:t>システムで受付</a:t>
                      </a:r>
                      <a:r>
                        <a:rPr lang="ja-JP" altLang="en-US" sz="900" u="none" strike="noStrike" dirty="0">
                          <a:effectLst/>
                          <a:latin typeface="游ゴシック" panose="020B0400000000000000" pitchFamily="50" charset="-128"/>
                          <a:ea typeface="游ゴシック" panose="020B0400000000000000" pitchFamily="50" charset="-128"/>
                        </a:rPr>
                        <a:t>、決済</a:t>
                      </a:r>
                      <a:br>
                        <a:rPr lang="ja-JP" altLang="en-US" sz="900" u="none" strike="noStrike" dirty="0">
                          <a:effectLst/>
                          <a:latin typeface="游ゴシック" panose="020B0400000000000000" pitchFamily="50" charset="-128"/>
                          <a:ea typeface="游ゴシック" panose="020B0400000000000000" pitchFamily="50" charset="-128"/>
                        </a:rPr>
                      </a:br>
                      <a:r>
                        <a:rPr lang="ja-JP" altLang="en-US" sz="900" u="none" strike="noStrike" dirty="0">
                          <a:effectLst/>
                          <a:latin typeface="游ゴシック" panose="020B0400000000000000" pitchFamily="50" charset="-128"/>
                          <a:ea typeface="游ゴシック" panose="020B0400000000000000" pitchFamily="50" charset="-128"/>
                        </a:rPr>
                        <a:t>添付書類は一部郵送</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900" u="none" strike="noStrike" dirty="0">
                          <a:effectLst/>
                          <a:latin typeface="游ゴシック" panose="020B0400000000000000" pitchFamily="50" charset="-128"/>
                          <a:ea typeface="游ゴシック" panose="020B0400000000000000" pitchFamily="50" charset="-128"/>
                        </a:rPr>
                        <a:t>電子にて交付</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479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8,712,580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630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3,611,964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69682497"/>
                  </a:ext>
                </a:extLst>
              </a:tr>
              <a:tr h="360040">
                <a:tc rowSpan="4">
                  <a:txBody>
                    <a:bodyPr/>
                    <a:lstStyle/>
                    <a:p>
                      <a:pPr algn="ctr" fontAlgn="ctr"/>
                      <a:r>
                        <a:rPr lang="ja-JP" altLang="en-US" sz="900" u="none" strike="noStrike" dirty="0">
                          <a:solidFill>
                            <a:schemeClr val="bg1"/>
                          </a:solidFill>
                          <a:effectLst/>
                          <a:latin typeface="游ゴシック" panose="020B0400000000000000" pitchFamily="50" charset="-128"/>
                          <a:ea typeface="游ゴシック" panose="020B0400000000000000" pitchFamily="50" charset="-128"/>
                        </a:rPr>
                        <a:t>第４段階</a:t>
                      </a:r>
                      <a:endParaRPr lang="ja-JP" altLang="en-US" sz="9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D2B88"/>
                    </a:solid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運用やルールの見直しによる手続き</a:t>
                      </a: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のオンライン化</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ja-JP" sz="900" u="none" strike="noStrike" dirty="0">
                          <a:effectLst/>
                          <a:latin typeface="游ゴシック" panose="020B0400000000000000" pitchFamily="50" charset="-128"/>
                          <a:ea typeface="游ゴシック" panose="020B0400000000000000" pitchFamily="50" charset="-128"/>
                        </a:rPr>
                        <a:t>-</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ja-JP" sz="900" u="none" strike="noStrike" dirty="0">
                          <a:effectLst/>
                          <a:latin typeface="游ゴシック" panose="020B0400000000000000" pitchFamily="50" charset="-128"/>
                          <a:ea typeface="游ゴシック" panose="020B0400000000000000" pitchFamily="50" charset="-128"/>
                        </a:rPr>
                        <a:t>-</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384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1,909,218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213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148,707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57520799"/>
                  </a:ext>
                </a:extLst>
              </a:tr>
              <a:tr h="216000">
                <a:tc vMerge="1">
                  <a:txBody>
                    <a:bodyPr/>
                    <a:lstStyle/>
                    <a:p>
                      <a:endParaRPr kumimoji="1" lang="ja-JP" altLang="en-US"/>
                    </a:p>
                  </a:txBody>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条例改正による手続き</a:t>
                      </a: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のオンライン化</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ja-JP" sz="900" u="none" strike="noStrike" dirty="0">
                          <a:effectLst/>
                          <a:latin typeface="游ゴシック" panose="020B0400000000000000" pitchFamily="50" charset="-128"/>
                          <a:ea typeface="游ゴシック" panose="020B0400000000000000" pitchFamily="50" charset="-128"/>
                        </a:rPr>
                        <a:t>-</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ja-JP" sz="900" u="none" strike="noStrike" dirty="0">
                          <a:effectLst/>
                          <a:latin typeface="游ゴシック" panose="020B0400000000000000" pitchFamily="50" charset="-128"/>
                          <a:ea typeface="游ゴシック" panose="020B0400000000000000" pitchFamily="50" charset="-128"/>
                        </a:rPr>
                        <a:t>-</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78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974,276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72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21,306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06057649"/>
                  </a:ext>
                </a:extLst>
              </a:tr>
              <a:tr h="216000">
                <a:tc vMerge="1">
                  <a:txBody>
                    <a:bodyPr/>
                    <a:lstStyle/>
                    <a:p>
                      <a:endParaRPr kumimoji="1" lang="ja-JP" altLang="en-US"/>
                    </a:p>
                  </a:txBody>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法改正による手続き</a:t>
                      </a: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のオンライン化</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ja-JP" sz="900" u="none" strike="noStrike" dirty="0">
                          <a:effectLst/>
                          <a:latin typeface="游ゴシック" panose="020B0400000000000000" pitchFamily="50" charset="-128"/>
                          <a:ea typeface="游ゴシック" panose="020B0400000000000000" pitchFamily="50" charset="-128"/>
                        </a:rPr>
                        <a:t>-</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ja-JP" sz="900" u="none" strike="noStrike" dirty="0">
                          <a:effectLst/>
                          <a:latin typeface="游ゴシック" panose="020B0400000000000000" pitchFamily="50" charset="-128"/>
                          <a:ea typeface="游ゴシック" panose="020B0400000000000000" pitchFamily="50" charset="-128"/>
                        </a:rPr>
                        <a:t>-</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110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763,522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144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493,774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9626545"/>
                  </a:ext>
                </a:extLst>
              </a:tr>
              <a:tr h="216000">
                <a:tc vMerge="1">
                  <a:txBody>
                    <a:bodyPr/>
                    <a:lstStyle/>
                    <a:p>
                      <a:pPr algn="ctr" fontAlgn="ctr"/>
                      <a:endParaRPr lang="ja-JP" altLang="en-US" sz="9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D2B88"/>
                    </a:solidFill>
                  </a:tcPr>
                </a:tc>
                <a:tc gridSpan="3">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小計</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l" fontAlgn="ct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l" fontAlgn="ct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572</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3,647,016</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429</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663,787</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993765992"/>
                  </a:ext>
                </a:extLst>
              </a:tr>
              <a:tr h="432120">
                <a:tc>
                  <a:txBody>
                    <a:body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合計</a:t>
                      </a:r>
                      <a:r>
                        <a:rPr lang="en-US" altLang="ja-JP" sz="900" b="0" i="0" u="none" strike="noStrike" baseline="30000" dirty="0">
                          <a:solidFill>
                            <a:schemeClr val="tx1"/>
                          </a:solidFill>
                          <a:effectLst/>
                          <a:latin typeface="游ゴシック" panose="020B0400000000000000" pitchFamily="50" charset="-128"/>
                          <a:ea typeface="游ゴシック" panose="020B0400000000000000" pitchFamily="50" charset="-128"/>
                        </a:rPr>
                        <a:t>※1</a:t>
                      </a:r>
                      <a:endParaRPr lang="ja-JP" altLang="en-US" sz="900" b="0" i="0" u="none" strike="noStrike" baseline="30000" dirty="0">
                        <a:solidFill>
                          <a:schemeClr val="tx1"/>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l" fontAlgn="ct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1,636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20,151,800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1,763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9,552,883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13061437"/>
                  </a:ext>
                </a:extLst>
              </a:tr>
            </a:tbl>
          </a:graphicData>
        </a:graphic>
      </p:graphicFrame>
      <p:sp>
        <p:nvSpPr>
          <p:cNvPr id="11" name="テキスト ボックス 10"/>
          <p:cNvSpPr txBox="1"/>
          <p:nvPr/>
        </p:nvSpPr>
        <p:spPr>
          <a:xfrm>
            <a:off x="6702330" y="6226224"/>
            <a:ext cx="2262158" cy="230832"/>
          </a:xfrm>
          <a:prstGeom prst="rect">
            <a:avLst/>
          </a:prstGeom>
          <a:noFill/>
        </p:spPr>
        <p:txBody>
          <a:bodyPr wrap="none" rtlCol="0">
            <a:spAutoFit/>
          </a:bodyPr>
          <a:lstStyle/>
          <a:p>
            <a:r>
              <a:rPr kumimoji="1" lang="en-US" altLang="ja-JP" sz="900" dirty="0">
                <a:latin typeface="游ゴシック" panose="020B0400000000000000" pitchFamily="50" charset="-128"/>
                <a:ea typeface="游ゴシック" panose="020B0400000000000000" pitchFamily="50" charset="-128"/>
              </a:rPr>
              <a:t>※</a:t>
            </a:r>
            <a:r>
              <a:rPr kumimoji="1" lang="ja-JP" altLang="en-US" sz="900" dirty="0">
                <a:latin typeface="游ゴシック" panose="020B0400000000000000" pitchFamily="50" charset="-128"/>
                <a:ea typeface="游ゴシック" panose="020B0400000000000000" pitchFamily="50" charset="-128"/>
              </a:rPr>
              <a:t>１　未回答（未分類）の手続きを含む</a:t>
            </a:r>
          </a:p>
        </p:txBody>
      </p:sp>
    </p:spTree>
    <p:extLst>
      <p:ext uri="{BB962C8B-B14F-4D97-AF65-F5344CB8AC3E}">
        <p14:creationId xmlns:p14="http://schemas.microsoft.com/office/powerpoint/2010/main" val="300100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en-US" altLang="ja-JP" sz="1600" b="1" dirty="0">
                <a:solidFill>
                  <a:schemeClr val="tx2"/>
                </a:solidFill>
                <a:latin typeface="游ゴシック" panose="020B0400000000000000" pitchFamily="50" charset="-128"/>
                <a:ea typeface="游ゴシック" panose="020B0400000000000000" pitchFamily="50" charset="-128"/>
              </a:rPr>
              <a:t>【</a:t>
            </a:r>
            <a:r>
              <a:rPr kumimoji="0" lang="ja-JP" altLang="en-US" sz="1600" b="1" dirty="0">
                <a:solidFill>
                  <a:schemeClr val="tx2"/>
                </a:solidFill>
                <a:latin typeface="游ゴシック" panose="020B0400000000000000" pitchFamily="50" charset="-128"/>
                <a:ea typeface="游ゴシック" panose="020B0400000000000000" pitchFamily="50" charset="-128"/>
              </a:rPr>
              <a:t>参考</a:t>
            </a:r>
            <a:r>
              <a:rPr kumimoji="0" lang="en-US" altLang="ja-JP" sz="1600" b="1" dirty="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行政手続き</a:t>
            </a:r>
            <a:r>
              <a:rPr kumimoji="0" lang="ja-JP" altLang="en-US" sz="1600" b="1" dirty="0">
                <a:solidFill>
                  <a:schemeClr val="tx2"/>
                </a:solidFill>
                <a:latin typeface="游ゴシック" panose="020B0400000000000000" pitchFamily="50" charset="-128"/>
                <a:ea typeface="游ゴシック" panose="020B0400000000000000" pitchFamily="50" charset="-128"/>
              </a:rPr>
              <a:t>の整理結果　－所属ごとの</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詳細　</a:t>
            </a:r>
            <a:r>
              <a:rPr kumimoji="0" lang="en-US" altLang="ja-JP" sz="1600" b="1" dirty="0" smtClean="0">
                <a:solidFill>
                  <a:schemeClr val="tx2"/>
                </a:solidFill>
                <a:latin typeface="游ゴシック" panose="020B0400000000000000" pitchFamily="50" charset="-128"/>
                <a:ea typeface="游ゴシック" panose="020B0400000000000000" pitchFamily="50" charset="-128"/>
              </a:rPr>
              <a:t>1/3</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a:t>
            </a: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p:txBody>
      </p:sp>
      <p:sp>
        <p:nvSpPr>
          <p:cNvPr id="16" name="コンテンツ プレースホルダー 2"/>
          <p:cNvSpPr>
            <a:spLocks noGrp="1"/>
          </p:cNvSpPr>
          <p:nvPr>
            <p:ph idx="1"/>
          </p:nvPr>
        </p:nvSpPr>
        <p:spPr>
          <a:xfrm>
            <a:off x="103188" y="981075"/>
            <a:ext cx="8950325" cy="431701"/>
          </a:xfrm>
        </p:spPr>
        <p:txBody>
          <a:bodyPr/>
          <a:lstStyle/>
          <a:p>
            <a:pPr>
              <a:spcBef>
                <a:spcPts val="0"/>
              </a:spcBef>
            </a:pPr>
            <a:r>
              <a:rPr lang="ja-JP" altLang="en-US" sz="1200" dirty="0">
                <a:latin typeface="游ゴシック" panose="020B0400000000000000" pitchFamily="50" charset="-128"/>
                <a:ea typeface="游ゴシック" panose="020B0400000000000000" pitchFamily="50" charset="-128"/>
              </a:rPr>
              <a:t>各所属における実現段階ごとの手続き件数の</a:t>
            </a:r>
            <a:r>
              <a:rPr lang="ja-JP" altLang="en-US" sz="1200" dirty="0" smtClean="0">
                <a:latin typeface="游ゴシック" panose="020B0400000000000000" pitchFamily="50" charset="-128"/>
                <a:ea typeface="游ゴシック" panose="020B0400000000000000" pitchFamily="50" charset="-128"/>
              </a:rPr>
              <a:t>内訳については次のとおりである。</a:t>
            </a:r>
            <a:endParaRPr lang="en-US" altLang="ja-JP" sz="1200" dirty="0">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3663436" y="1454587"/>
            <a:ext cx="1851789" cy="246221"/>
          </a:xfrm>
          <a:prstGeom prst="rect">
            <a:avLst/>
          </a:prstGeom>
          <a:noFill/>
        </p:spPr>
        <p:txBody>
          <a:bodyPr wrap="none" rtlCol="0">
            <a:spAutoFit/>
          </a:bodyPr>
          <a:lstStyle/>
          <a:p>
            <a:r>
              <a:rPr lang="ja-JP" altLang="en-US" dirty="0">
                <a:latin typeface="游ゴシック" panose="020B0400000000000000" pitchFamily="50" charset="-128"/>
                <a:ea typeface="游ゴシック" panose="020B0400000000000000" pitchFamily="50" charset="-128"/>
              </a:rPr>
              <a:t>各所属における手続きの内訳</a:t>
            </a:r>
            <a:endParaRPr kumimoji="1" lang="ja-JP" altLang="en-US" dirty="0">
              <a:latin typeface="游ゴシック" panose="020B0400000000000000" pitchFamily="50" charset="-128"/>
              <a:ea typeface="游ゴシック" panose="020B0400000000000000" pitchFamily="50" charset="-128"/>
            </a:endParaRPr>
          </a:p>
        </p:txBody>
      </p:sp>
      <p:cxnSp>
        <p:nvCxnSpPr>
          <p:cNvPr id="18" name="直線コネクタ 17"/>
          <p:cNvCxnSpPr/>
          <p:nvPr/>
        </p:nvCxnSpPr>
        <p:spPr bwMode="auto">
          <a:xfrm>
            <a:off x="885199" y="1700808"/>
            <a:ext cx="7372845"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9" name="表 18"/>
          <p:cNvGraphicFramePr>
            <a:graphicFrameLocks noGrp="1"/>
          </p:cNvGraphicFramePr>
          <p:nvPr>
            <p:extLst>
              <p:ext uri="{D42A27DB-BD31-4B8C-83A1-F6EECF244321}">
                <p14:modId xmlns:p14="http://schemas.microsoft.com/office/powerpoint/2010/main" val="1870113738"/>
              </p:ext>
            </p:extLst>
          </p:nvPr>
        </p:nvGraphicFramePr>
        <p:xfrm>
          <a:off x="885199" y="1844824"/>
          <a:ext cx="1521137" cy="4425588"/>
        </p:xfrm>
        <a:graphic>
          <a:graphicData uri="http://schemas.openxmlformats.org/drawingml/2006/table">
            <a:tbl>
              <a:tblPr firstRow="1" bandRow="1">
                <a:tableStyleId>{5C22544A-7EE6-4342-B048-85BDC9FD1C3A}</a:tableStyleId>
              </a:tblPr>
              <a:tblGrid>
                <a:gridCol w="1521137">
                  <a:extLst>
                    <a:ext uri="{9D8B030D-6E8A-4147-A177-3AD203B41FA5}">
                      <a16:colId xmlns:a16="http://schemas.microsoft.com/office/drawing/2014/main" xmlns="" val="337269833"/>
                    </a:ext>
                  </a:extLst>
                </a:gridCol>
              </a:tblGrid>
              <a:tr h="753588">
                <a:tc>
                  <a:txBody>
                    <a:bodyPr/>
                    <a:lstStyle/>
                    <a:p>
                      <a:pPr algn="ctr" fontAlgn="ctr"/>
                      <a:r>
                        <a:rPr lang="ja-JP" altLang="en-US" sz="1000" b="0" i="0" u="none" strike="noStrike" dirty="0">
                          <a:solidFill>
                            <a:sysClr val="windowText" lastClr="000000"/>
                          </a:solidFill>
                          <a:effectLst/>
                          <a:latin typeface="游ゴシック" panose="020B0400000000000000" pitchFamily="50" charset="-128"/>
                          <a:ea typeface="游ゴシック" panose="020B0400000000000000" pitchFamily="50" charset="-128"/>
                        </a:rPr>
                        <a:t>所属</a:t>
                      </a:r>
                    </a:p>
                  </a:txBody>
                  <a:tcPr marL="2250" marR="2250" marT="225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A1C0D2"/>
                    </a:solidFill>
                  </a:tcPr>
                </a:tc>
                <a:extLst>
                  <a:ext uri="{0D108BD9-81ED-4DB2-BD59-A6C34878D82A}">
                    <a16:rowId xmlns:a16="http://schemas.microsoft.com/office/drawing/2014/main" xmlns="" val="2329416641"/>
                  </a:ext>
                </a:extLst>
              </a:tr>
              <a:tr h="216000">
                <a:tc>
                  <a:txBody>
                    <a:bodyPr/>
                    <a:lstStyle/>
                    <a:p>
                      <a:pPr algn="ctr" fontAlgn="ctr"/>
                      <a:r>
                        <a:rPr lang="en-US" sz="1000" b="0" i="0" u="none" strike="noStrike" dirty="0">
                          <a:solidFill>
                            <a:srgbClr val="000000"/>
                          </a:solidFill>
                          <a:effectLst/>
                          <a:latin typeface="游ゴシック" panose="020B0400000000000000" pitchFamily="50" charset="-128"/>
                          <a:ea typeface="游ゴシック" panose="020B0400000000000000" pitchFamily="50" charset="-128"/>
                        </a:rPr>
                        <a:t>ICT</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戦略室</a:t>
                      </a:r>
                    </a:p>
                  </a:txBody>
                  <a:tcPr marL="0" marR="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187588160"/>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人事室</a:t>
                      </a:r>
                    </a:p>
                  </a:txBody>
                  <a:tcPr marL="0" marR="0" marT="0" marB="0" anchor="ctr"/>
                </a:tc>
                <a:extLst>
                  <a:ext uri="{0D108BD9-81ED-4DB2-BD59-A6C34878D82A}">
                    <a16:rowId xmlns:a16="http://schemas.microsoft.com/office/drawing/2014/main" xmlns="" val="1464929962"/>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都市交通局</a:t>
                      </a:r>
                    </a:p>
                  </a:txBody>
                  <a:tcPr marL="0" marR="0" marT="0" marB="0" anchor="ctr"/>
                </a:tc>
                <a:extLst>
                  <a:ext uri="{0D108BD9-81ED-4DB2-BD59-A6C34878D82A}">
                    <a16:rowId xmlns:a16="http://schemas.microsoft.com/office/drawing/2014/main" xmlns="" val="2957171793"/>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政策企画室</a:t>
                      </a:r>
                    </a:p>
                  </a:txBody>
                  <a:tcPr marL="0" marR="0" marT="0" marB="0" anchor="ctr"/>
                </a:tc>
                <a:extLst>
                  <a:ext uri="{0D108BD9-81ED-4DB2-BD59-A6C34878D82A}">
                    <a16:rowId xmlns:a16="http://schemas.microsoft.com/office/drawing/2014/main" xmlns="" val="1841598803"/>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危機管理室</a:t>
                      </a:r>
                    </a:p>
                  </a:txBody>
                  <a:tcPr marL="0" marR="0" marT="0" marB="0" anchor="ctr"/>
                </a:tc>
                <a:extLst>
                  <a:ext uri="{0D108BD9-81ED-4DB2-BD59-A6C34878D82A}">
                    <a16:rowId xmlns:a16="http://schemas.microsoft.com/office/drawing/2014/main" xmlns="" val="2100048634"/>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経済戦略局</a:t>
                      </a:r>
                    </a:p>
                  </a:txBody>
                  <a:tcPr marL="0" marR="0" marT="0" marB="0" anchor="ctr"/>
                </a:tc>
                <a:extLst>
                  <a:ext uri="{0D108BD9-81ED-4DB2-BD59-A6C34878D82A}">
                    <a16:rowId xmlns:a16="http://schemas.microsoft.com/office/drawing/2014/main" xmlns="" val="3942609517"/>
                  </a:ext>
                </a:extLst>
              </a:tr>
              <a:tr h="216000">
                <a:tc>
                  <a:txBody>
                    <a:bodyPr/>
                    <a:lstStyle/>
                    <a:p>
                      <a:pPr algn="ctr" fontAlgn="ct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中央卸売市場</a:t>
                      </a:r>
                    </a:p>
                  </a:txBody>
                  <a:tcPr marL="0" marR="0" marT="0" marB="0" anchor="ctr"/>
                </a:tc>
                <a:extLst>
                  <a:ext uri="{0D108BD9-81ED-4DB2-BD59-A6C34878D82A}">
                    <a16:rowId xmlns:a16="http://schemas.microsoft.com/office/drawing/2014/main" xmlns="" val="1300386242"/>
                  </a:ext>
                </a:extLst>
              </a:tr>
              <a:tr h="216000">
                <a:tc>
                  <a:txBody>
                    <a:bodyPr/>
                    <a:lstStyle/>
                    <a:p>
                      <a:pPr algn="ctr" fontAlgn="ctr"/>
                      <a:r>
                        <a:rPr lang="en-US" sz="1000" b="0" i="0" u="none" strike="noStrike" dirty="0">
                          <a:solidFill>
                            <a:srgbClr val="000000"/>
                          </a:solidFill>
                          <a:effectLst/>
                          <a:latin typeface="游ゴシック" panose="020B0400000000000000" pitchFamily="50" charset="-128"/>
                          <a:ea typeface="游ゴシック" panose="020B0400000000000000" pitchFamily="50" charset="-128"/>
                        </a:rPr>
                        <a:t>ＩＲ</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推進局</a:t>
                      </a:r>
                    </a:p>
                  </a:txBody>
                  <a:tcPr marL="0" marR="0" marT="0" marB="0" anchor="ctr"/>
                </a:tc>
                <a:extLst>
                  <a:ext uri="{0D108BD9-81ED-4DB2-BD59-A6C34878D82A}">
                    <a16:rowId xmlns:a16="http://schemas.microsoft.com/office/drawing/2014/main" xmlns="" val="1622411465"/>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総務局</a:t>
                      </a:r>
                    </a:p>
                  </a:txBody>
                  <a:tcPr marL="0" marR="0" marT="0" marB="0" anchor="ctr"/>
                </a:tc>
                <a:extLst>
                  <a:ext uri="{0D108BD9-81ED-4DB2-BD59-A6C34878D82A}">
                    <a16:rowId xmlns:a16="http://schemas.microsoft.com/office/drawing/2014/main" xmlns="" val="3320561308"/>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市民局</a:t>
                      </a:r>
                    </a:p>
                  </a:txBody>
                  <a:tcPr marL="0" marR="0" marT="0" marB="0" anchor="ctr"/>
                </a:tc>
                <a:extLst>
                  <a:ext uri="{0D108BD9-81ED-4DB2-BD59-A6C34878D82A}">
                    <a16:rowId xmlns:a16="http://schemas.microsoft.com/office/drawing/2014/main" xmlns="" val="1347864481"/>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財政局</a:t>
                      </a:r>
                    </a:p>
                  </a:txBody>
                  <a:tcPr marL="0" marR="0" marT="0" marB="0" anchor="ctr"/>
                </a:tc>
                <a:extLst>
                  <a:ext uri="{0D108BD9-81ED-4DB2-BD59-A6C34878D82A}">
                    <a16:rowId xmlns:a16="http://schemas.microsoft.com/office/drawing/2014/main" xmlns="" val="3984160287"/>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契約管財局</a:t>
                      </a:r>
                    </a:p>
                  </a:txBody>
                  <a:tcPr marL="0" marR="0" marT="0" marB="0" anchor="ctr"/>
                </a:tc>
                <a:extLst>
                  <a:ext uri="{0D108BD9-81ED-4DB2-BD59-A6C34878D82A}">
                    <a16:rowId xmlns:a16="http://schemas.microsoft.com/office/drawing/2014/main" xmlns="" val="1561683509"/>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都市計画局</a:t>
                      </a:r>
                    </a:p>
                  </a:txBody>
                  <a:tcPr marL="0" marR="0" marT="0" marB="0" anchor="ctr"/>
                </a:tc>
                <a:extLst>
                  <a:ext uri="{0D108BD9-81ED-4DB2-BD59-A6C34878D82A}">
                    <a16:rowId xmlns:a16="http://schemas.microsoft.com/office/drawing/2014/main" xmlns="" val="2598558240"/>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福祉局</a:t>
                      </a:r>
                    </a:p>
                  </a:txBody>
                  <a:tcPr marL="0" marR="0" marT="0" marB="0" anchor="ctr"/>
                </a:tc>
                <a:extLst>
                  <a:ext uri="{0D108BD9-81ED-4DB2-BD59-A6C34878D82A}">
                    <a16:rowId xmlns:a16="http://schemas.microsoft.com/office/drawing/2014/main" xmlns="" val="2843671796"/>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健康局</a:t>
                      </a:r>
                    </a:p>
                  </a:txBody>
                  <a:tcPr marL="0" marR="0" marT="0" marB="0" anchor="ctr"/>
                </a:tc>
                <a:extLst>
                  <a:ext uri="{0D108BD9-81ED-4DB2-BD59-A6C34878D82A}">
                    <a16:rowId xmlns:a16="http://schemas.microsoft.com/office/drawing/2014/main" xmlns="" val="431788408"/>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こども青少年局</a:t>
                      </a:r>
                    </a:p>
                  </a:txBody>
                  <a:tcPr marL="0" marR="0" marT="0" marB="0" anchor="ctr"/>
                </a:tc>
                <a:extLst>
                  <a:ext uri="{0D108BD9-81ED-4DB2-BD59-A6C34878D82A}">
                    <a16:rowId xmlns:a16="http://schemas.microsoft.com/office/drawing/2014/main" xmlns="" val="2904287263"/>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環境局</a:t>
                      </a:r>
                    </a:p>
                  </a:txBody>
                  <a:tcPr marL="0" marR="0" marT="0" marB="0" anchor="ctr"/>
                </a:tc>
                <a:extLst>
                  <a:ext uri="{0D108BD9-81ED-4DB2-BD59-A6C34878D82A}">
                    <a16:rowId xmlns:a16="http://schemas.microsoft.com/office/drawing/2014/main" xmlns="" val="1765566087"/>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69485998"/>
              </p:ext>
            </p:extLst>
          </p:nvPr>
        </p:nvGraphicFramePr>
        <p:xfrm>
          <a:off x="2523878" y="1849760"/>
          <a:ext cx="2808312" cy="4420652"/>
        </p:xfrm>
        <a:graphic>
          <a:graphicData uri="http://schemas.openxmlformats.org/drawingml/2006/table">
            <a:tbl>
              <a:tblPr firstRow="1" bandRow="1">
                <a:tableStyleId>{5C22544A-7EE6-4342-B048-85BDC9FD1C3A}</a:tableStyleId>
              </a:tblPr>
              <a:tblGrid>
                <a:gridCol w="702078">
                  <a:extLst>
                    <a:ext uri="{9D8B030D-6E8A-4147-A177-3AD203B41FA5}">
                      <a16:colId xmlns:a16="http://schemas.microsoft.com/office/drawing/2014/main" xmlns="" val="2710261271"/>
                    </a:ext>
                  </a:extLst>
                </a:gridCol>
                <a:gridCol w="702078">
                  <a:extLst>
                    <a:ext uri="{9D8B030D-6E8A-4147-A177-3AD203B41FA5}">
                      <a16:colId xmlns:a16="http://schemas.microsoft.com/office/drawing/2014/main" xmlns="" val="741317897"/>
                    </a:ext>
                  </a:extLst>
                </a:gridCol>
                <a:gridCol w="702078">
                  <a:extLst>
                    <a:ext uri="{9D8B030D-6E8A-4147-A177-3AD203B41FA5}">
                      <a16:colId xmlns:a16="http://schemas.microsoft.com/office/drawing/2014/main" xmlns="" val="859863205"/>
                    </a:ext>
                  </a:extLst>
                </a:gridCol>
                <a:gridCol w="702078">
                  <a:extLst>
                    <a:ext uri="{9D8B030D-6E8A-4147-A177-3AD203B41FA5}">
                      <a16:colId xmlns:a16="http://schemas.microsoft.com/office/drawing/2014/main" xmlns="" val="842606423"/>
                    </a:ext>
                  </a:extLst>
                </a:gridCol>
              </a:tblGrid>
              <a:tr h="266326">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ysClr val="windowText" lastClr="000000"/>
                          </a:solidFill>
                          <a:latin typeface="游ゴシック" panose="020B0400000000000000" pitchFamily="50" charset="-128"/>
                          <a:ea typeface="游ゴシック" panose="020B0400000000000000" pitchFamily="50" charset="-128"/>
                        </a:rPr>
                        <a:t>個人向け手続き</a:t>
                      </a: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dirty="0">
                        <a:solidFill>
                          <a:sysClr val="windowText" lastClr="000000"/>
                        </a:solidFill>
                      </a:endParaRPr>
                    </a:p>
                  </a:txBody>
                  <a:tcPr marL="36000" marR="36000" marT="22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dirty="0">
                        <a:solidFill>
                          <a:sysClr val="windowText" lastClr="000000"/>
                        </a:solidFill>
                      </a:endParaRP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0" dirty="0">
                        <a:solidFill>
                          <a:sysClr val="windowText" lastClr="000000"/>
                        </a:solidFill>
                      </a:endParaRP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extLst>
                  <a:ext uri="{0D108BD9-81ED-4DB2-BD59-A6C34878D82A}">
                    <a16:rowId xmlns:a16="http://schemas.microsoft.com/office/drawing/2014/main" xmlns="" val="2289845341"/>
                  </a:ext>
                </a:extLst>
              </a:tr>
              <a:tr h="26632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第１段階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lnR w="12700" cap="flat" cmpd="sng" algn="ctr">
                      <a:solidFill>
                        <a:schemeClr val="bg1"/>
                      </a:solidFill>
                      <a:prstDash val="solid"/>
                      <a:round/>
                      <a:headEnd type="none" w="med" len="med"/>
                      <a:tailEnd type="none" w="med" len="med"/>
                    </a:lnR>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第２段階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lnL w="12700" cap="flat" cmpd="sng" algn="ctr">
                      <a:solidFill>
                        <a:schemeClr val="bg1"/>
                      </a:solidFill>
                      <a:prstDash val="solid"/>
                      <a:round/>
                      <a:headEnd type="none" w="med" len="med"/>
                      <a:tailEnd type="none" w="med" len="med"/>
                    </a:lnL>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第３段階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第４段階</a:t>
                      </a:r>
                      <a:endParaRPr kumimoji="1" lang="ja-JP" altLang="en-US"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solidFill>
                      <a:srgbClr val="A1C0D2"/>
                    </a:solidFill>
                  </a:tcPr>
                </a:tc>
                <a:extLst>
                  <a:ext uri="{0D108BD9-81ED-4DB2-BD59-A6C34878D82A}">
                    <a16:rowId xmlns:a16="http://schemas.microsoft.com/office/drawing/2014/main" xmlns="" val="406464037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449</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561</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bg1"/>
                      </a:solidFill>
                      <a:prstDash val="solid"/>
                      <a:round/>
                      <a:headEnd type="none" w="med" len="med"/>
                      <a:tailEnd type="none" w="med" len="med"/>
                    </a:lnL>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479</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572</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solidFill>
                      <a:srgbClr val="A1C0D2"/>
                    </a:solidFill>
                  </a:tcPr>
                </a:tc>
                <a:extLst>
                  <a:ext uri="{0D108BD9-81ED-4DB2-BD59-A6C34878D82A}">
                    <a16:rowId xmlns:a16="http://schemas.microsoft.com/office/drawing/2014/main" xmlns="" val="4222852445"/>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0" marR="0" marT="0" marB="0" anchor="ctr"/>
                </a:tc>
                <a:extLst>
                  <a:ext uri="{0D108BD9-81ED-4DB2-BD59-A6C34878D82A}">
                    <a16:rowId xmlns:a16="http://schemas.microsoft.com/office/drawing/2014/main" xmlns="" val="118758816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464929962"/>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295717179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84159880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extLst>
                  <a:ext uri="{0D108BD9-81ED-4DB2-BD59-A6C34878D82A}">
                    <a16:rowId xmlns:a16="http://schemas.microsoft.com/office/drawing/2014/main" xmlns="" val="2100048634"/>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15</a:t>
                      </a:r>
                    </a:p>
                  </a:txBody>
                  <a:tcPr marL="0" marR="0" marT="0" marB="0" anchor="ctr"/>
                </a:tc>
                <a:extLst>
                  <a:ext uri="{0D108BD9-81ED-4DB2-BD59-A6C34878D82A}">
                    <a16:rowId xmlns:a16="http://schemas.microsoft.com/office/drawing/2014/main" xmlns="" val="3942609517"/>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15</a:t>
                      </a:r>
                    </a:p>
                  </a:txBody>
                  <a:tcPr marL="0" marR="0" marT="0" marB="0" anchor="ctr"/>
                </a:tc>
                <a:extLst>
                  <a:ext uri="{0D108BD9-81ED-4DB2-BD59-A6C34878D82A}">
                    <a16:rowId xmlns:a16="http://schemas.microsoft.com/office/drawing/2014/main" xmlns="" val="1300386242"/>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622411465"/>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extLst>
                  <a:ext uri="{0D108BD9-81ED-4DB2-BD59-A6C34878D82A}">
                    <a16:rowId xmlns:a16="http://schemas.microsoft.com/office/drawing/2014/main" xmlns="" val="3320561308"/>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26</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46</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16</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13</a:t>
                      </a:r>
                    </a:p>
                  </a:txBody>
                  <a:tcPr marL="0" marR="0" marT="0" marB="0" anchor="ctr"/>
                </a:tc>
                <a:extLst>
                  <a:ext uri="{0D108BD9-81ED-4DB2-BD59-A6C34878D82A}">
                    <a16:rowId xmlns:a16="http://schemas.microsoft.com/office/drawing/2014/main" xmlns="" val="1347864481"/>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14</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39</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11</a:t>
                      </a:r>
                    </a:p>
                  </a:txBody>
                  <a:tcPr marL="0" marR="0" marT="0" marB="0" anchor="ctr"/>
                </a:tc>
                <a:extLst>
                  <a:ext uri="{0D108BD9-81ED-4DB2-BD59-A6C34878D82A}">
                    <a16:rowId xmlns:a16="http://schemas.microsoft.com/office/drawing/2014/main" xmlns="" val="3984160287"/>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7</a:t>
                      </a:r>
                    </a:p>
                  </a:txBody>
                  <a:tcPr marL="0" marR="0" marT="0" marB="0" anchor="ctr"/>
                </a:tc>
                <a:extLst>
                  <a:ext uri="{0D108BD9-81ED-4DB2-BD59-A6C34878D82A}">
                    <a16:rowId xmlns:a16="http://schemas.microsoft.com/office/drawing/2014/main" xmlns="" val="1561683509"/>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27</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132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109</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58</a:t>
                      </a:r>
                    </a:p>
                  </a:txBody>
                  <a:tcPr marL="0" marR="0" marT="0" marB="0" anchor="ctr"/>
                </a:tc>
                <a:extLst>
                  <a:ext uri="{0D108BD9-81ED-4DB2-BD59-A6C34878D82A}">
                    <a16:rowId xmlns:a16="http://schemas.microsoft.com/office/drawing/2014/main" xmlns="" val="259855824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39</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163</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106</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71</a:t>
                      </a:r>
                    </a:p>
                  </a:txBody>
                  <a:tcPr marL="0" marR="0" marT="0" marB="0" anchor="ctr"/>
                </a:tc>
                <a:extLst>
                  <a:ext uri="{0D108BD9-81ED-4DB2-BD59-A6C34878D82A}">
                    <a16:rowId xmlns:a16="http://schemas.microsoft.com/office/drawing/2014/main" xmlns="" val="2843671796"/>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19</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105</a:t>
                      </a:r>
                    </a:p>
                  </a:txBody>
                  <a:tcPr marL="0" marR="0" marT="0" marB="0" anchor="ctr"/>
                </a:tc>
                <a:extLst>
                  <a:ext uri="{0D108BD9-81ED-4DB2-BD59-A6C34878D82A}">
                    <a16:rowId xmlns:a16="http://schemas.microsoft.com/office/drawing/2014/main" xmlns="" val="431788408"/>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16</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18</a:t>
                      </a:r>
                    </a:p>
                  </a:txBody>
                  <a:tcPr marL="0" marR="0" marT="0" marB="0" anchor="ctr"/>
                </a:tc>
                <a:extLst>
                  <a:ext uri="{0D108BD9-81ED-4DB2-BD59-A6C34878D82A}">
                    <a16:rowId xmlns:a16="http://schemas.microsoft.com/office/drawing/2014/main" xmlns="" val="290428726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37</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63</a:t>
                      </a:r>
                    </a:p>
                  </a:txBody>
                  <a:tcPr marL="0" marR="0" marT="0" marB="0" anchor="ctr"/>
                </a:tc>
                <a:extLst>
                  <a:ext uri="{0D108BD9-81ED-4DB2-BD59-A6C34878D82A}">
                    <a16:rowId xmlns:a16="http://schemas.microsoft.com/office/drawing/2014/main" xmlns="" val="727027567"/>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4118072306"/>
              </p:ext>
            </p:extLst>
          </p:nvPr>
        </p:nvGraphicFramePr>
        <p:xfrm>
          <a:off x="5449732" y="1844824"/>
          <a:ext cx="2808312" cy="4420652"/>
        </p:xfrm>
        <a:graphic>
          <a:graphicData uri="http://schemas.openxmlformats.org/drawingml/2006/table">
            <a:tbl>
              <a:tblPr firstRow="1" bandRow="1">
                <a:tableStyleId>{5C22544A-7EE6-4342-B048-85BDC9FD1C3A}</a:tableStyleId>
              </a:tblPr>
              <a:tblGrid>
                <a:gridCol w="702078">
                  <a:extLst>
                    <a:ext uri="{9D8B030D-6E8A-4147-A177-3AD203B41FA5}">
                      <a16:colId xmlns:a16="http://schemas.microsoft.com/office/drawing/2014/main" xmlns="" val="2710261271"/>
                    </a:ext>
                  </a:extLst>
                </a:gridCol>
                <a:gridCol w="702078">
                  <a:extLst>
                    <a:ext uri="{9D8B030D-6E8A-4147-A177-3AD203B41FA5}">
                      <a16:colId xmlns:a16="http://schemas.microsoft.com/office/drawing/2014/main" xmlns="" val="741317897"/>
                    </a:ext>
                  </a:extLst>
                </a:gridCol>
                <a:gridCol w="702078">
                  <a:extLst>
                    <a:ext uri="{9D8B030D-6E8A-4147-A177-3AD203B41FA5}">
                      <a16:colId xmlns:a16="http://schemas.microsoft.com/office/drawing/2014/main" xmlns="" val="859863205"/>
                    </a:ext>
                  </a:extLst>
                </a:gridCol>
                <a:gridCol w="702078">
                  <a:extLst>
                    <a:ext uri="{9D8B030D-6E8A-4147-A177-3AD203B41FA5}">
                      <a16:colId xmlns:a16="http://schemas.microsoft.com/office/drawing/2014/main" xmlns="" val="842606423"/>
                    </a:ext>
                  </a:extLst>
                </a:gridCol>
              </a:tblGrid>
              <a:tr h="266326">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ysClr val="windowText" lastClr="000000"/>
                          </a:solidFill>
                          <a:latin typeface="游ゴシック" panose="020B0400000000000000" pitchFamily="50" charset="-128"/>
                          <a:ea typeface="游ゴシック" panose="020B0400000000000000" pitchFamily="50" charset="-128"/>
                        </a:rPr>
                        <a:t>法人向け手続き</a:t>
                      </a: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dirty="0">
                        <a:solidFill>
                          <a:sysClr val="windowText" lastClr="000000"/>
                        </a:solidFill>
                      </a:endParaRPr>
                    </a:p>
                  </a:txBody>
                  <a:tcPr marL="36000" marR="36000" marT="22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dirty="0">
                        <a:solidFill>
                          <a:sysClr val="windowText" lastClr="000000"/>
                        </a:solidFill>
                      </a:endParaRP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0" dirty="0">
                        <a:solidFill>
                          <a:sysClr val="windowText" lastClr="000000"/>
                        </a:solidFill>
                      </a:endParaRP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extLst>
                  <a:ext uri="{0D108BD9-81ED-4DB2-BD59-A6C34878D82A}">
                    <a16:rowId xmlns:a16="http://schemas.microsoft.com/office/drawing/2014/main" xmlns="" val="2289845341"/>
                  </a:ext>
                </a:extLst>
              </a:tr>
              <a:tr h="26632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第１段階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lnR w="12700" cap="flat" cmpd="sng" algn="ctr">
                      <a:solidFill>
                        <a:schemeClr val="bg1"/>
                      </a:solidFill>
                      <a:prstDash val="solid"/>
                      <a:round/>
                      <a:headEnd type="none" w="med" len="med"/>
                      <a:tailEnd type="none" w="med" len="med"/>
                    </a:lnR>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第２段階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lnL w="12700" cap="flat" cmpd="sng" algn="ctr">
                      <a:solidFill>
                        <a:schemeClr val="bg1"/>
                      </a:solidFill>
                      <a:prstDash val="solid"/>
                      <a:round/>
                      <a:headEnd type="none" w="med" len="med"/>
                      <a:tailEnd type="none" w="med" len="med"/>
                    </a:lnL>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第３段階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第４段階</a:t>
                      </a:r>
                      <a:endParaRPr kumimoji="1" lang="ja-JP" altLang="en-US"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solidFill>
                      <a:srgbClr val="A1C0D2"/>
                    </a:solidFill>
                  </a:tcPr>
                </a:tc>
                <a:extLst>
                  <a:ext uri="{0D108BD9-81ED-4DB2-BD59-A6C34878D82A}">
                    <a16:rowId xmlns:a16="http://schemas.microsoft.com/office/drawing/2014/main" xmlns="" val="406464037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706</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621</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bg1"/>
                      </a:solidFill>
                      <a:prstDash val="solid"/>
                      <a:round/>
                      <a:headEnd type="none" w="med" len="med"/>
                      <a:tailEnd type="none" w="med" len="med"/>
                    </a:lnL>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630</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429</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solidFill>
                      <a:srgbClr val="A1C0D2"/>
                    </a:solidFill>
                  </a:tcPr>
                </a:tc>
                <a:extLst>
                  <a:ext uri="{0D108BD9-81ED-4DB2-BD59-A6C34878D82A}">
                    <a16:rowId xmlns:a16="http://schemas.microsoft.com/office/drawing/2014/main" xmlns="" val="4222852445"/>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18758816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464929962"/>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295717179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84159880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extLst>
                  <a:ext uri="{0D108BD9-81ED-4DB2-BD59-A6C34878D82A}">
                    <a16:rowId xmlns:a16="http://schemas.microsoft.com/office/drawing/2014/main" xmlns="" val="2100048634"/>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19</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17</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37</a:t>
                      </a:r>
                    </a:p>
                  </a:txBody>
                  <a:tcPr marL="0" marR="0" marT="0" marB="0" anchor="ctr"/>
                </a:tc>
                <a:extLst>
                  <a:ext uri="{0D108BD9-81ED-4DB2-BD59-A6C34878D82A}">
                    <a16:rowId xmlns:a16="http://schemas.microsoft.com/office/drawing/2014/main" xmlns="" val="3942609517"/>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31</a:t>
                      </a:r>
                    </a:p>
                  </a:txBody>
                  <a:tcPr marL="0" marR="0" marT="0" marB="0" anchor="ctr"/>
                </a:tc>
                <a:extLst>
                  <a:ext uri="{0D108BD9-81ED-4DB2-BD59-A6C34878D82A}">
                    <a16:rowId xmlns:a16="http://schemas.microsoft.com/office/drawing/2014/main" xmlns="" val="1300386242"/>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622411465"/>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extLst>
                  <a:ext uri="{0D108BD9-81ED-4DB2-BD59-A6C34878D82A}">
                    <a16:rowId xmlns:a16="http://schemas.microsoft.com/office/drawing/2014/main" xmlns="" val="3320561308"/>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16</a:t>
                      </a:r>
                    </a:p>
                  </a:txBody>
                  <a:tcPr marL="0" marR="0" marT="0" marB="0" anchor="ctr"/>
                </a:tc>
                <a:extLst>
                  <a:ext uri="{0D108BD9-81ED-4DB2-BD59-A6C34878D82A}">
                    <a16:rowId xmlns:a16="http://schemas.microsoft.com/office/drawing/2014/main" xmlns="" val="1347864481"/>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65</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49</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8</a:t>
                      </a:r>
                    </a:p>
                  </a:txBody>
                  <a:tcPr marL="0" marR="0" marT="0" marB="0" anchor="ctr"/>
                </a:tc>
                <a:extLst>
                  <a:ext uri="{0D108BD9-81ED-4DB2-BD59-A6C34878D82A}">
                    <a16:rowId xmlns:a16="http://schemas.microsoft.com/office/drawing/2014/main" xmlns="" val="3984160287"/>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7</a:t>
                      </a:r>
                    </a:p>
                  </a:txBody>
                  <a:tcPr marL="0" marR="0" marT="0" marB="0" anchor="ctr"/>
                </a:tc>
                <a:extLst>
                  <a:ext uri="{0D108BD9-81ED-4DB2-BD59-A6C34878D82A}">
                    <a16:rowId xmlns:a16="http://schemas.microsoft.com/office/drawing/2014/main" xmlns="" val="1561683509"/>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18</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137</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110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56</a:t>
                      </a:r>
                    </a:p>
                  </a:txBody>
                  <a:tcPr marL="0" marR="0" marT="0" marB="0" anchor="ctr"/>
                </a:tc>
                <a:extLst>
                  <a:ext uri="{0D108BD9-81ED-4DB2-BD59-A6C34878D82A}">
                    <a16:rowId xmlns:a16="http://schemas.microsoft.com/office/drawing/2014/main" xmlns="" val="259855824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48</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45</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19</a:t>
                      </a:r>
                    </a:p>
                  </a:txBody>
                  <a:tcPr marL="0" marR="0" marT="0" marB="0" anchor="ctr"/>
                </a:tc>
                <a:extLst>
                  <a:ext uri="{0D108BD9-81ED-4DB2-BD59-A6C34878D82A}">
                    <a16:rowId xmlns:a16="http://schemas.microsoft.com/office/drawing/2014/main" xmlns="" val="2843671796"/>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164</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83</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144</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89</a:t>
                      </a:r>
                    </a:p>
                  </a:txBody>
                  <a:tcPr marL="0" marR="0" marT="0" marB="0" anchor="ctr"/>
                </a:tc>
                <a:extLst>
                  <a:ext uri="{0D108BD9-81ED-4DB2-BD59-A6C34878D82A}">
                    <a16:rowId xmlns:a16="http://schemas.microsoft.com/office/drawing/2014/main" xmlns="" val="431788408"/>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13</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a:t>
                      </a:r>
                    </a:p>
                  </a:txBody>
                  <a:tcPr marL="0" marR="0" marT="0" marB="0" anchor="ctr"/>
                </a:tc>
                <a:extLst>
                  <a:ext uri="{0D108BD9-81ED-4DB2-BD59-A6C34878D82A}">
                    <a16:rowId xmlns:a16="http://schemas.microsoft.com/office/drawing/2014/main" xmlns="" val="290428726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16</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70</a:t>
                      </a:r>
                    </a:p>
                  </a:txBody>
                  <a:tcPr marL="0" marR="0" marT="0" marB="0" anchor="ctr"/>
                </a:tc>
                <a:extLst>
                  <a:ext uri="{0D108BD9-81ED-4DB2-BD59-A6C34878D82A}">
                    <a16:rowId xmlns:a16="http://schemas.microsoft.com/office/drawing/2014/main" xmlns="" val="727027567"/>
                  </a:ext>
                </a:extLst>
              </a:tr>
            </a:tbl>
          </a:graphicData>
        </a:graphic>
      </p:graphicFrame>
    </p:spTree>
    <p:extLst>
      <p:ext uri="{BB962C8B-B14F-4D97-AF65-F5344CB8AC3E}">
        <p14:creationId xmlns:p14="http://schemas.microsoft.com/office/powerpoint/2010/main" val="607245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en-US" altLang="ja-JP" sz="1600" b="1" dirty="0">
                <a:solidFill>
                  <a:schemeClr val="tx2"/>
                </a:solidFill>
                <a:latin typeface="游ゴシック" panose="020B0400000000000000" pitchFamily="50" charset="-128"/>
                <a:ea typeface="游ゴシック" panose="020B0400000000000000" pitchFamily="50" charset="-128"/>
              </a:rPr>
              <a:t>【</a:t>
            </a:r>
            <a:r>
              <a:rPr kumimoji="0" lang="ja-JP" altLang="en-US" sz="1600" b="1" dirty="0">
                <a:solidFill>
                  <a:schemeClr val="tx2"/>
                </a:solidFill>
                <a:latin typeface="游ゴシック" panose="020B0400000000000000" pitchFamily="50" charset="-128"/>
                <a:ea typeface="游ゴシック" panose="020B0400000000000000" pitchFamily="50" charset="-128"/>
              </a:rPr>
              <a:t>参考</a:t>
            </a:r>
            <a:r>
              <a:rPr kumimoji="0" lang="en-US" altLang="ja-JP" sz="1600" b="1" dirty="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行政手続き</a:t>
            </a:r>
            <a:r>
              <a:rPr kumimoji="0" lang="ja-JP" altLang="en-US" sz="1600" b="1" dirty="0">
                <a:solidFill>
                  <a:schemeClr val="tx2"/>
                </a:solidFill>
                <a:latin typeface="游ゴシック" panose="020B0400000000000000" pitchFamily="50" charset="-128"/>
                <a:ea typeface="游ゴシック" panose="020B0400000000000000" pitchFamily="50" charset="-128"/>
              </a:rPr>
              <a:t>の整理結果　－所属ごとの詳細　</a:t>
            </a:r>
            <a:r>
              <a:rPr kumimoji="0" lang="en-US" altLang="ja-JP" sz="1600" b="1" dirty="0">
                <a:solidFill>
                  <a:schemeClr val="tx2"/>
                </a:solidFill>
                <a:latin typeface="游ゴシック" panose="020B0400000000000000" pitchFamily="50" charset="-128"/>
                <a:ea typeface="游ゴシック" panose="020B0400000000000000" pitchFamily="50" charset="-128"/>
              </a:rPr>
              <a:t>2/3</a:t>
            </a:r>
            <a:r>
              <a:rPr kumimoji="0" lang="ja-JP" altLang="en-US" sz="1600" b="1" dirty="0">
                <a:solidFill>
                  <a:schemeClr val="tx2"/>
                </a:solidFill>
                <a:latin typeface="游ゴシック" panose="020B0400000000000000" pitchFamily="50" charset="-128"/>
                <a:ea typeface="游ゴシック" panose="020B0400000000000000" pitchFamily="50" charset="-128"/>
              </a:rPr>
              <a:t>－</a:t>
            </a: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idx="1"/>
          </p:nvPr>
        </p:nvSpPr>
        <p:spPr>
          <a:xfrm>
            <a:off x="103188" y="981075"/>
            <a:ext cx="8950325" cy="431701"/>
          </a:xfrm>
        </p:spPr>
        <p:txBody>
          <a:bodyPr/>
          <a:lstStyle/>
          <a:p>
            <a:pPr marL="0" indent="0">
              <a:spcBef>
                <a:spcPts val="0"/>
              </a:spcBef>
              <a:buNone/>
            </a:pPr>
            <a:r>
              <a:rPr lang="ja-JP" altLang="en-US" sz="1200" dirty="0">
                <a:latin typeface="游ゴシック" panose="020B0400000000000000" pitchFamily="50" charset="-128"/>
                <a:ea typeface="游ゴシック" panose="020B0400000000000000" pitchFamily="50" charset="-128"/>
              </a:rPr>
              <a:t>（前ページの</a:t>
            </a:r>
            <a:r>
              <a:rPr lang="ja-JP" altLang="en-US" sz="1200" dirty="0" smtClean="0">
                <a:latin typeface="游ゴシック" panose="020B0400000000000000" pitchFamily="50" charset="-128"/>
                <a:ea typeface="游ゴシック" panose="020B0400000000000000" pitchFamily="50" charset="-128"/>
              </a:rPr>
              <a:t>続き）</a:t>
            </a:r>
            <a:endParaRPr lang="en-US" altLang="ja-JP" sz="1200"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3663436" y="1454587"/>
            <a:ext cx="1851789" cy="246221"/>
          </a:xfrm>
          <a:prstGeom prst="rect">
            <a:avLst/>
          </a:prstGeom>
          <a:noFill/>
        </p:spPr>
        <p:txBody>
          <a:bodyPr wrap="none" rtlCol="0">
            <a:spAutoFit/>
          </a:bodyPr>
          <a:lstStyle/>
          <a:p>
            <a:r>
              <a:rPr lang="ja-JP" altLang="en-US" dirty="0">
                <a:latin typeface="游ゴシック" panose="020B0400000000000000" pitchFamily="50" charset="-128"/>
                <a:ea typeface="游ゴシック" panose="020B0400000000000000" pitchFamily="50" charset="-128"/>
              </a:rPr>
              <a:t>各所属における手続きの内訳</a:t>
            </a:r>
            <a:endParaRPr kumimoji="1" lang="ja-JP" altLang="en-US" dirty="0">
              <a:latin typeface="游ゴシック" panose="020B0400000000000000" pitchFamily="50" charset="-128"/>
              <a:ea typeface="游ゴシック" panose="020B0400000000000000" pitchFamily="50" charset="-128"/>
            </a:endParaRPr>
          </a:p>
        </p:txBody>
      </p:sp>
      <p:cxnSp>
        <p:nvCxnSpPr>
          <p:cNvPr id="13" name="直線コネクタ 12"/>
          <p:cNvCxnSpPr/>
          <p:nvPr/>
        </p:nvCxnSpPr>
        <p:spPr bwMode="auto">
          <a:xfrm>
            <a:off x="885199" y="1700808"/>
            <a:ext cx="7372845"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9" name="表 18"/>
          <p:cNvGraphicFramePr>
            <a:graphicFrameLocks noGrp="1"/>
          </p:cNvGraphicFramePr>
          <p:nvPr>
            <p:extLst>
              <p:ext uri="{D42A27DB-BD31-4B8C-83A1-F6EECF244321}">
                <p14:modId xmlns:p14="http://schemas.microsoft.com/office/powerpoint/2010/main" val="3006566148"/>
              </p:ext>
            </p:extLst>
          </p:nvPr>
        </p:nvGraphicFramePr>
        <p:xfrm>
          <a:off x="885199" y="1844824"/>
          <a:ext cx="1521137" cy="4425588"/>
        </p:xfrm>
        <a:graphic>
          <a:graphicData uri="http://schemas.openxmlformats.org/drawingml/2006/table">
            <a:tbl>
              <a:tblPr firstRow="1" bandRow="1">
                <a:tableStyleId>{5C22544A-7EE6-4342-B048-85BDC9FD1C3A}</a:tableStyleId>
              </a:tblPr>
              <a:tblGrid>
                <a:gridCol w="1521137">
                  <a:extLst>
                    <a:ext uri="{9D8B030D-6E8A-4147-A177-3AD203B41FA5}">
                      <a16:colId xmlns:a16="http://schemas.microsoft.com/office/drawing/2014/main" xmlns="" val="337269833"/>
                    </a:ext>
                  </a:extLst>
                </a:gridCol>
              </a:tblGrid>
              <a:tr h="753588">
                <a:tc>
                  <a:txBody>
                    <a:bodyPr/>
                    <a:lstStyle/>
                    <a:p>
                      <a:pPr algn="ctr" fontAlgn="ctr"/>
                      <a:r>
                        <a:rPr lang="ja-JP" altLang="en-US" sz="1000" b="0" i="0" u="none" strike="noStrike" dirty="0">
                          <a:solidFill>
                            <a:sysClr val="windowText" lastClr="000000"/>
                          </a:solidFill>
                          <a:effectLst/>
                          <a:latin typeface="游ゴシック" panose="020B0400000000000000" pitchFamily="50" charset="-128"/>
                          <a:ea typeface="游ゴシック" panose="020B0400000000000000" pitchFamily="50" charset="-128"/>
                        </a:rPr>
                        <a:t>所属</a:t>
                      </a:r>
                    </a:p>
                  </a:txBody>
                  <a:tcPr marL="2250" marR="2250" marT="225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A1C0D2"/>
                    </a:solidFill>
                  </a:tcPr>
                </a:tc>
                <a:extLst>
                  <a:ext uri="{0D108BD9-81ED-4DB2-BD59-A6C34878D82A}">
                    <a16:rowId xmlns:a16="http://schemas.microsoft.com/office/drawing/2014/main" xmlns="" val="2329416641"/>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都市整備局</a:t>
                      </a:r>
                    </a:p>
                  </a:txBody>
                  <a:tcPr marL="0" marR="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187588160"/>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建設局</a:t>
                      </a:r>
                    </a:p>
                  </a:txBody>
                  <a:tcPr marL="0" marR="0" marT="0" marB="0" anchor="ctr"/>
                </a:tc>
                <a:extLst>
                  <a:ext uri="{0D108BD9-81ED-4DB2-BD59-A6C34878D82A}">
                    <a16:rowId xmlns:a16="http://schemas.microsoft.com/office/drawing/2014/main" xmlns="" val="1464929962"/>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港湾局</a:t>
                      </a:r>
                    </a:p>
                  </a:txBody>
                  <a:tcPr marL="0" marR="0" marT="0" marB="0" anchor="ctr"/>
                </a:tc>
                <a:extLst>
                  <a:ext uri="{0D108BD9-81ED-4DB2-BD59-A6C34878D82A}">
                    <a16:rowId xmlns:a16="http://schemas.microsoft.com/office/drawing/2014/main" xmlns="" val="2957171793"/>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会計室</a:t>
                      </a:r>
                    </a:p>
                  </a:txBody>
                  <a:tcPr marL="0" marR="0" marT="0" marB="0" anchor="ctr"/>
                </a:tc>
                <a:extLst>
                  <a:ext uri="{0D108BD9-81ED-4DB2-BD59-A6C34878D82A}">
                    <a16:rowId xmlns:a16="http://schemas.microsoft.com/office/drawing/2014/main" xmlns="" val="1841598803"/>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消防局</a:t>
                      </a:r>
                    </a:p>
                  </a:txBody>
                  <a:tcPr marL="0" marR="0" marT="0" marB="0" anchor="ctr"/>
                </a:tc>
                <a:extLst>
                  <a:ext uri="{0D108BD9-81ED-4DB2-BD59-A6C34878D82A}">
                    <a16:rowId xmlns:a16="http://schemas.microsoft.com/office/drawing/2014/main" xmlns="" val="2100048634"/>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水道局</a:t>
                      </a:r>
                    </a:p>
                  </a:txBody>
                  <a:tcPr marL="0" marR="0" marT="0" marB="0" anchor="ctr"/>
                </a:tc>
                <a:extLst>
                  <a:ext uri="{0D108BD9-81ED-4DB2-BD59-A6C34878D82A}">
                    <a16:rowId xmlns:a16="http://schemas.microsoft.com/office/drawing/2014/main" xmlns="" val="3942609517"/>
                  </a:ext>
                </a:extLst>
              </a:tr>
              <a:tr h="216000">
                <a:tc>
                  <a:txBody>
                    <a:bodyPr/>
                    <a:lstStyle/>
                    <a:p>
                      <a:pPr algn="ctr" fontAlgn="ct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教育委員会事務局</a:t>
                      </a:r>
                    </a:p>
                  </a:txBody>
                  <a:tcPr marL="0" marR="0" marT="0" marB="0" anchor="ctr"/>
                </a:tc>
                <a:extLst>
                  <a:ext uri="{0D108BD9-81ED-4DB2-BD59-A6C34878D82A}">
                    <a16:rowId xmlns:a16="http://schemas.microsoft.com/office/drawing/2014/main" xmlns="" val="1300386242"/>
                  </a:ext>
                </a:extLst>
              </a:tr>
              <a:tr h="216000">
                <a:tc>
                  <a:txBody>
                    <a:bodyPr/>
                    <a:lstStyle/>
                    <a:p>
                      <a:pPr algn="ctr" fontAlgn="ct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行政委員会事務局</a:t>
                      </a:r>
                    </a:p>
                  </a:txBody>
                  <a:tcPr marL="0" marR="0" marT="0" marB="0" anchor="ctr"/>
                </a:tc>
                <a:extLst>
                  <a:ext uri="{0D108BD9-81ED-4DB2-BD59-A6C34878D82A}">
                    <a16:rowId xmlns:a16="http://schemas.microsoft.com/office/drawing/2014/main" xmlns="" val="1622411465"/>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市会事務局</a:t>
                      </a:r>
                    </a:p>
                  </a:txBody>
                  <a:tcPr marL="0" marR="0" marT="0" marB="0" anchor="ctr"/>
                </a:tc>
                <a:extLst>
                  <a:ext uri="{0D108BD9-81ED-4DB2-BD59-A6C34878D82A}">
                    <a16:rowId xmlns:a16="http://schemas.microsoft.com/office/drawing/2014/main" xmlns="" val="3320561308"/>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北区</a:t>
                      </a:r>
                    </a:p>
                  </a:txBody>
                  <a:tcPr marL="0" marR="0" marT="0" marB="0" anchor="ctr"/>
                </a:tc>
                <a:extLst>
                  <a:ext uri="{0D108BD9-81ED-4DB2-BD59-A6C34878D82A}">
                    <a16:rowId xmlns:a16="http://schemas.microsoft.com/office/drawing/2014/main" xmlns="" val="1347864481"/>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都島区</a:t>
                      </a:r>
                    </a:p>
                  </a:txBody>
                  <a:tcPr marL="0" marR="0" marT="0" marB="0" anchor="ctr"/>
                </a:tc>
                <a:extLst>
                  <a:ext uri="{0D108BD9-81ED-4DB2-BD59-A6C34878D82A}">
                    <a16:rowId xmlns:a16="http://schemas.microsoft.com/office/drawing/2014/main" xmlns="" val="3984160287"/>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福島区</a:t>
                      </a:r>
                    </a:p>
                  </a:txBody>
                  <a:tcPr marL="0" marR="0" marT="0" marB="0" anchor="ctr"/>
                </a:tc>
                <a:extLst>
                  <a:ext uri="{0D108BD9-81ED-4DB2-BD59-A6C34878D82A}">
                    <a16:rowId xmlns:a16="http://schemas.microsoft.com/office/drawing/2014/main" xmlns="" val="1561683509"/>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此花区</a:t>
                      </a:r>
                    </a:p>
                  </a:txBody>
                  <a:tcPr marL="0" marR="0" marT="0" marB="0" anchor="ctr"/>
                </a:tc>
                <a:extLst>
                  <a:ext uri="{0D108BD9-81ED-4DB2-BD59-A6C34878D82A}">
                    <a16:rowId xmlns:a16="http://schemas.microsoft.com/office/drawing/2014/main" xmlns="" val="2598558240"/>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中央区</a:t>
                      </a:r>
                    </a:p>
                  </a:txBody>
                  <a:tcPr marL="0" marR="0" marT="0" marB="0" anchor="ctr"/>
                </a:tc>
                <a:extLst>
                  <a:ext uri="{0D108BD9-81ED-4DB2-BD59-A6C34878D82A}">
                    <a16:rowId xmlns:a16="http://schemas.microsoft.com/office/drawing/2014/main" xmlns="" val="2843671796"/>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西区</a:t>
                      </a:r>
                    </a:p>
                  </a:txBody>
                  <a:tcPr marL="0" marR="0" marT="0" marB="0" anchor="ctr"/>
                </a:tc>
                <a:extLst>
                  <a:ext uri="{0D108BD9-81ED-4DB2-BD59-A6C34878D82A}">
                    <a16:rowId xmlns:a16="http://schemas.microsoft.com/office/drawing/2014/main" xmlns="" val="431788408"/>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港区</a:t>
                      </a:r>
                    </a:p>
                  </a:txBody>
                  <a:tcPr marL="0" marR="0" marT="0" marB="0" anchor="ctr"/>
                </a:tc>
                <a:extLst>
                  <a:ext uri="{0D108BD9-81ED-4DB2-BD59-A6C34878D82A}">
                    <a16:rowId xmlns:a16="http://schemas.microsoft.com/office/drawing/2014/main" xmlns="" val="2904287263"/>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大正区</a:t>
                      </a:r>
                    </a:p>
                  </a:txBody>
                  <a:tcPr marL="0" marR="0" marT="0" marB="0" anchor="ctr"/>
                </a:tc>
                <a:extLst>
                  <a:ext uri="{0D108BD9-81ED-4DB2-BD59-A6C34878D82A}">
                    <a16:rowId xmlns:a16="http://schemas.microsoft.com/office/drawing/2014/main" xmlns="" val="1765566087"/>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763081954"/>
              </p:ext>
            </p:extLst>
          </p:nvPr>
        </p:nvGraphicFramePr>
        <p:xfrm>
          <a:off x="2523878" y="1849760"/>
          <a:ext cx="2808312" cy="4420652"/>
        </p:xfrm>
        <a:graphic>
          <a:graphicData uri="http://schemas.openxmlformats.org/drawingml/2006/table">
            <a:tbl>
              <a:tblPr firstRow="1" bandRow="1">
                <a:tableStyleId>{5C22544A-7EE6-4342-B048-85BDC9FD1C3A}</a:tableStyleId>
              </a:tblPr>
              <a:tblGrid>
                <a:gridCol w="702078">
                  <a:extLst>
                    <a:ext uri="{9D8B030D-6E8A-4147-A177-3AD203B41FA5}">
                      <a16:colId xmlns:a16="http://schemas.microsoft.com/office/drawing/2014/main" xmlns="" val="2710261271"/>
                    </a:ext>
                  </a:extLst>
                </a:gridCol>
                <a:gridCol w="702078">
                  <a:extLst>
                    <a:ext uri="{9D8B030D-6E8A-4147-A177-3AD203B41FA5}">
                      <a16:colId xmlns:a16="http://schemas.microsoft.com/office/drawing/2014/main" xmlns="" val="741317897"/>
                    </a:ext>
                  </a:extLst>
                </a:gridCol>
                <a:gridCol w="702078">
                  <a:extLst>
                    <a:ext uri="{9D8B030D-6E8A-4147-A177-3AD203B41FA5}">
                      <a16:colId xmlns:a16="http://schemas.microsoft.com/office/drawing/2014/main" xmlns="" val="859863205"/>
                    </a:ext>
                  </a:extLst>
                </a:gridCol>
                <a:gridCol w="702078">
                  <a:extLst>
                    <a:ext uri="{9D8B030D-6E8A-4147-A177-3AD203B41FA5}">
                      <a16:colId xmlns:a16="http://schemas.microsoft.com/office/drawing/2014/main" xmlns="" val="842606423"/>
                    </a:ext>
                  </a:extLst>
                </a:gridCol>
              </a:tblGrid>
              <a:tr h="266326">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ysClr val="windowText" lastClr="000000"/>
                          </a:solidFill>
                          <a:latin typeface="游ゴシック" panose="020B0400000000000000" pitchFamily="50" charset="-128"/>
                          <a:ea typeface="游ゴシック" panose="020B0400000000000000" pitchFamily="50" charset="-128"/>
                        </a:rPr>
                        <a:t>個人向け手続き</a:t>
                      </a: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dirty="0">
                        <a:solidFill>
                          <a:sysClr val="windowText" lastClr="000000"/>
                        </a:solidFill>
                      </a:endParaRPr>
                    </a:p>
                  </a:txBody>
                  <a:tcPr marL="36000" marR="36000" marT="22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dirty="0">
                        <a:solidFill>
                          <a:sysClr val="windowText" lastClr="000000"/>
                        </a:solidFill>
                      </a:endParaRP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0" dirty="0">
                        <a:solidFill>
                          <a:sysClr val="windowText" lastClr="000000"/>
                        </a:solidFill>
                      </a:endParaRP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extLst>
                  <a:ext uri="{0D108BD9-81ED-4DB2-BD59-A6C34878D82A}">
                    <a16:rowId xmlns:a16="http://schemas.microsoft.com/office/drawing/2014/main" xmlns="" val="2289845341"/>
                  </a:ext>
                </a:extLst>
              </a:tr>
              <a:tr h="26632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第１段階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lnR w="12700" cap="flat" cmpd="sng" algn="ctr">
                      <a:solidFill>
                        <a:schemeClr val="bg1"/>
                      </a:solidFill>
                      <a:prstDash val="solid"/>
                      <a:round/>
                      <a:headEnd type="none" w="med" len="med"/>
                      <a:tailEnd type="none" w="med" len="med"/>
                    </a:lnR>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第２段階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lnL w="12700" cap="flat" cmpd="sng" algn="ctr">
                      <a:solidFill>
                        <a:schemeClr val="bg1"/>
                      </a:solidFill>
                      <a:prstDash val="solid"/>
                      <a:round/>
                      <a:headEnd type="none" w="med" len="med"/>
                      <a:tailEnd type="none" w="med" len="med"/>
                    </a:lnL>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第３段階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第４段階</a:t>
                      </a:r>
                      <a:endParaRPr kumimoji="1" lang="ja-JP" altLang="en-US"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solidFill>
                      <a:srgbClr val="A1C0D2"/>
                    </a:solidFill>
                  </a:tcPr>
                </a:tc>
                <a:extLst>
                  <a:ext uri="{0D108BD9-81ED-4DB2-BD59-A6C34878D82A}">
                    <a16:rowId xmlns:a16="http://schemas.microsoft.com/office/drawing/2014/main" xmlns="" val="406464037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449</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561</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bg1"/>
                      </a:solidFill>
                      <a:prstDash val="solid"/>
                      <a:round/>
                      <a:headEnd type="none" w="med" len="med"/>
                      <a:tailEnd type="none" w="med" len="med"/>
                    </a:lnL>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479</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572</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solidFill>
                      <a:srgbClr val="A1C0D2"/>
                    </a:solidFill>
                  </a:tcPr>
                </a:tc>
                <a:extLst>
                  <a:ext uri="{0D108BD9-81ED-4DB2-BD59-A6C34878D82A}">
                    <a16:rowId xmlns:a16="http://schemas.microsoft.com/office/drawing/2014/main" xmlns="" val="4222852445"/>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34</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54</a:t>
                      </a:r>
                    </a:p>
                  </a:txBody>
                  <a:tcPr marL="0" marR="0" marT="0" marB="0" anchor="ctr"/>
                </a:tc>
                <a:extLst>
                  <a:ext uri="{0D108BD9-81ED-4DB2-BD59-A6C34878D82A}">
                    <a16:rowId xmlns:a16="http://schemas.microsoft.com/office/drawing/2014/main" xmlns="" val="118758816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29</a:t>
                      </a:r>
                    </a:p>
                  </a:txBody>
                  <a:tcPr marL="0" marR="0" marT="0" marB="0" anchor="ctr"/>
                </a:tc>
                <a:extLst>
                  <a:ext uri="{0D108BD9-81ED-4DB2-BD59-A6C34878D82A}">
                    <a16:rowId xmlns:a16="http://schemas.microsoft.com/office/drawing/2014/main" xmlns="" val="1464929962"/>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0" marR="0" marT="0" marB="0" anchor="ctr"/>
                </a:tc>
                <a:extLst>
                  <a:ext uri="{0D108BD9-81ED-4DB2-BD59-A6C34878D82A}">
                    <a16:rowId xmlns:a16="http://schemas.microsoft.com/office/drawing/2014/main" xmlns="" val="295717179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84159880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extLst>
                  <a:ext uri="{0D108BD9-81ED-4DB2-BD59-A6C34878D82A}">
                    <a16:rowId xmlns:a16="http://schemas.microsoft.com/office/drawing/2014/main" xmlns="" val="2100048634"/>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extLst>
                  <a:ext uri="{0D108BD9-81ED-4DB2-BD59-A6C34878D82A}">
                    <a16:rowId xmlns:a16="http://schemas.microsoft.com/office/drawing/2014/main" xmlns="" val="3942609517"/>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8</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56</a:t>
                      </a:r>
                    </a:p>
                  </a:txBody>
                  <a:tcPr marL="0" marR="0" marT="0" marB="0" anchor="ctr"/>
                </a:tc>
                <a:extLst>
                  <a:ext uri="{0D108BD9-81ED-4DB2-BD59-A6C34878D82A}">
                    <a16:rowId xmlns:a16="http://schemas.microsoft.com/office/drawing/2014/main" xmlns="" val="1300386242"/>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17</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0" marR="0" marT="0" marB="0" anchor="ctr"/>
                </a:tc>
                <a:extLst>
                  <a:ext uri="{0D108BD9-81ED-4DB2-BD59-A6C34878D82A}">
                    <a16:rowId xmlns:a16="http://schemas.microsoft.com/office/drawing/2014/main" xmlns="" val="1622411465"/>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extLst>
                  <a:ext uri="{0D108BD9-81ED-4DB2-BD59-A6C34878D82A}">
                    <a16:rowId xmlns:a16="http://schemas.microsoft.com/office/drawing/2014/main" xmlns="" val="3320561308"/>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347864481"/>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3984160287"/>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561683509"/>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259855824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2843671796"/>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431788408"/>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290428726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727027567"/>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2771997638"/>
              </p:ext>
            </p:extLst>
          </p:nvPr>
        </p:nvGraphicFramePr>
        <p:xfrm>
          <a:off x="5449732" y="1844824"/>
          <a:ext cx="2808312" cy="4420652"/>
        </p:xfrm>
        <a:graphic>
          <a:graphicData uri="http://schemas.openxmlformats.org/drawingml/2006/table">
            <a:tbl>
              <a:tblPr firstRow="1" bandRow="1">
                <a:tableStyleId>{5C22544A-7EE6-4342-B048-85BDC9FD1C3A}</a:tableStyleId>
              </a:tblPr>
              <a:tblGrid>
                <a:gridCol w="702078">
                  <a:extLst>
                    <a:ext uri="{9D8B030D-6E8A-4147-A177-3AD203B41FA5}">
                      <a16:colId xmlns:a16="http://schemas.microsoft.com/office/drawing/2014/main" xmlns="" val="2710261271"/>
                    </a:ext>
                  </a:extLst>
                </a:gridCol>
                <a:gridCol w="702078">
                  <a:extLst>
                    <a:ext uri="{9D8B030D-6E8A-4147-A177-3AD203B41FA5}">
                      <a16:colId xmlns:a16="http://schemas.microsoft.com/office/drawing/2014/main" xmlns="" val="741317897"/>
                    </a:ext>
                  </a:extLst>
                </a:gridCol>
                <a:gridCol w="702078">
                  <a:extLst>
                    <a:ext uri="{9D8B030D-6E8A-4147-A177-3AD203B41FA5}">
                      <a16:colId xmlns:a16="http://schemas.microsoft.com/office/drawing/2014/main" xmlns="" val="859863205"/>
                    </a:ext>
                  </a:extLst>
                </a:gridCol>
                <a:gridCol w="702078">
                  <a:extLst>
                    <a:ext uri="{9D8B030D-6E8A-4147-A177-3AD203B41FA5}">
                      <a16:colId xmlns:a16="http://schemas.microsoft.com/office/drawing/2014/main" xmlns="" val="842606423"/>
                    </a:ext>
                  </a:extLst>
                </a:gridCol>
              </a:tblGrid>
              <a:tr h="266326">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ysClr val="windowText" lastClr="000000"/>
                          </a:solidFill>
                          <a:latin typeface="游ゴシック" panose="020B0400000000000000" pitchFamily="50" charset="-128"/>
                          <a:ea typeface="游ゴシック" panose="020B0400000000000000" pitchFamily="50" charset="-128"/>
                        </a:rPr>
                        <a:t>法人向け手続き</a:t>
                      </a: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dirty="0">
                        <a:solidFill>
                          <a:sysClr val="windowText" lastClr="000000"/>
                        </a:solidFill>
                      </a:endParaRPr>
                    </a:p>
                  </a:txBody>
                  <a:tcPr marL="36000" marR="36000" marT="22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dirty="0">
                        <a:solidFill>
                          <a:sysClr val="windowText" lastClr="000000"/>
                        </a:solidFill>
                      </a:endParaRP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0" dirty="0">
                        <a:solidFill>
                          <a:sysClr val="windowText" lastClr="000000"/>
                        </a:solidFill>
                      </a:endParaRP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extLst>
                  <a:ext uri="{0D108BD9-81ED-4DB2-BD59-A6C34878D82A}">
                    <a16:rowId xmlns:a16="http://schemas.microsoft.com/office/drawing/2014/main" xmlns="" val="2289845341"/>
                  </a:ext>
                </a:extLst>
              </a:tr>
              <a:tr h="26632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第１段階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lnR w="12700" cap="flat" cmpd="sng" algn="ctr">
                      <a:solidFill>
                        <a:schemeClr val="bg1"/>
                      </a:solidFill>
                      <a:prstDash val="solid"/>
                      <a:round/>
                      <a:headEnd type="none" w="med" len="med"/>
                      <a:tailEnd type="none" w="med" len="med"/>
                    </a:lnR>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第２段階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lnL w="12700" cap="flat" cmpd="sng" algn="ctr">
                      <a:solidFill>
                        <a:schemeClr val="bg1"/>
                      </a:solidFill>
                      <a:prstDash val="solid"/>
                      <a:round/>
                      <a:headEnd type="none" w="med" len="med"/>
                      <a:tailEnd type="none" w="med" len="med"/>
                    </a:lnL>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第３段階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第４段階</a:t>
                      </a:r>
                      <a:endParaRPr kumimoji="1" lang="ja-JP" altLang="en-US"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solidFill>
                      <a:srgbClr val="A1C0D2"/>
                    </a:solidFill>
                  </a:tcPr>
                </a:tc>
                <a:extLst>
                  <a:ext uri="{0D108BD9-81ED-4DB2-BD59-A6C34878D82A}">
                    <a16:rowId xmlns:a16="http://schemas.microsoft.com/office/drawing/2014/main" xmlns="" val="406464037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706</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621</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bg1"/>
                      </a:solidFill>
                      <a:prstDash val="solid"/>
                      <a:round/>
                      <a:headEnd type="none" w="med" len="med"/>
                      <a:tailEnd type="none" w="med" len="med"/>
                    </a:lnL>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630</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429</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solidFill>
                      <a:srgbClr val="A1C0D2"/>
                    </a:solidFill>
                  </a:tcPr>
                </a:tc>
                <a:extLst>
                  <a:ext uri="{0D108BD9-81ED-4DB2-BD59-A6C34878D82A}">
                    <a16:rowId xmlns:a16="http://schemas.microsoft.com/office/drawing/2014/main" xmlns="" val="4222852445"/>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153</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82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81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0" marR="0" marT="0" marB="0" anchor="ctr"/>
                </a:tc>
                <a:extLst>
                  <a:ext uri="{0D108BD9-81ED-4DB2-BD59-A6C34878D82A}">
                    <a16:rowId xmlns:a16="http://schemas.microsoft.com/office/drawing/2014/main" xmlns="" val="1187588160"/>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43</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39</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0" marR="0" marT="0" marB="0" anchor="ctr"/>
                </a:tc>
                <a:extLst>
                  <a:ext uri="{0D108BD9-81ED-4DB2-BD59-A6C34878D82A}">
                    <a16:rowId xmlns:a16="http://schemas.microsoft.com/office/drawing/2014/main" xmlns="" val="1464929962"/>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19</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30</a:t>
                      </a:r>
                    </a:p>
                  </a:txBody>
                  <a:tcPr marL="0" marR="0" marT="0" marB="0" anchor="ctr"/>
                </a:tc>
                <a:extLst>
                  <a:ext uri="{0D108BD9-81ED-4DB2-BD59-A6C34878D82A}">
                    <a16:rowId xmlns:a16="http://schemas.microsoft.com/office/drawing/2014/main" xmlns="" val="2957171793"/>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841598803"/>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129</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136</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72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extLst>
                  <a:ext uri="{0D108BD9-81ED-4DB2-BD59-A6C34878D82A}">
                    <a16:rowId xmlns:a16="http://schemas.microsoft.com/office/drawing/2014/main" xmlns="" val="2100048634"/>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15</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extLst>
                  <a:ext uri="{0D108BD9-81ED-4DB2-BD59-A6C34878D82A}">
                    <a16:rowId xmlns:a16="http://schemas.microsoft.com/office/drawing/2014/main" xmlns="" val="3942609517"/>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extLst>
                  <a:ext uri="{0D108BD9-81ED-4DB2-BD59-A6C34878D82A}">
                    <a16:rowId xmlns:a16="http://schemas.microsoft.com/office/drawing/2014/main" xmlns="" val="1300386242"/>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extLst>
                  <a:ext uri="{0D108BD9-81ED-4DB2-BD59-A6C34878D82A}">
                    <a16:rowId xmlns:a16="http://schemas.microsoft.com/office/drawing/2014/main" xmlns="" val="1622411465"/>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extLst>
                  <a:ext uri="{0D108BD9-81ED-4DB2-BD59-A6C34878D82A}">
                    <a16:rowId xmlns:a16="http://schemas.microsoft.com/office/drawing/2014/main" xmlns="" val="3320561308"/>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347864481"/>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3984160287"/>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561683509"/>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2598558240"/>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2843671796"/>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431788408"/>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2904287263"/>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extLst>
                  <a:ext uri="{0D108BD9-81ED-4DB2-BD59-A6C34878D82A}">
                    <a16:rowId xmlns:a16="http://schemas.microsoft.com/office/drawing/2014/main" xmlns="" val="727027567"/>
                  </a:ext>
                </a:extLst>
              </a:tr>
            </a:tbl>
          </a:graphicData>
        </a:graphic>
      </p:graphicFrame>
    </p:spTree>
    <p:extLst>
      <p:ext uri="{BB962C8B-B14F-4D97-AF65-F5344CB8AC3E}">
        <p14:creationId xmlns:p14="http://schemas.microsoft.com/office/powerpoint/2010/main" val="3164168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en-US" altLang="ja-JP" sz="1600" b="1" dirty="0">
                <a:solidFill>
                  <a:schemeClr val="tx2"/>
                </a:solidFill>
                <a:latin typeface="游ゴシック" panose="020B0400000000000000" pitchFamily="50" charset="-128"/>
                <a:ea typeface="游ゴシック" panose="020B0400000000000000" pitchFamily="50" charset="-128"/>
              </a:rPr>
              <a:t>【</a:t>
            </a:r>
            <a:r>
              <a:rPr kumimoji="0" lang="ja-JP" altLang="en-US" sz="1600" b="1" dirty="0">
                <a:solidFill>
                  <a:schemeClr val="tx2"/>
                </a:solidFill>
                <a:latin typeface="游ゴシック" panose="020B0400000000000000" pitchFamily="50" charset="-128"/>
                <a:ea typeface="游ゴシック" panose="020B0400000000000000" pitchFamily="50" charset="-128"/>
              </a:rPr>
              <a:t>参考</a:t>
            </a:r>
            <a:r>
              <a:rPr kumimoji="0" lang="en-US" altLang="ja-JP" sz="1600" b="1" dirty="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行政手続き</a:t>
            </a:r>
            <a:r>
              <a:rPr kumimoji="0" lang="ja-JP" altLang="en-US" sz="1600" b="1" dirty="0">
                <a:solidFill>
                  <a:schemeClr val="tx2"/>
                </a:solidFill>
                <a:latin typeface="游ゴシック" panose="020B0400000000000000" pitchFamily="50" charset="-128"/>
                <a:ea typeface="游ゴシック" panose="020B0400000000000000" pitchFamily="50" charset="-128"/>
              </a:rPr>
              <a:t>の整理結果　－所属ごとの詳細　</a:t>
            </a:r>
            <a:r>
              <a:rPr kumimoji="0" lang="en-US" altLang="ja-JP" sz="1600" b="1" dirty="0">
                <a:solidFill>
                  <a:schemeClr val="tx2"/>
                </a:solidFill>
                <a:latin typeface="游ゴシック" panose="020B0400000000000000" pitchFamily="50" charset="-128"/>
                <a:ea typeface="游ゴシック" panose="020B0400000000000000" pitchFamily="50" charset="-128"/>
              </a:rPr>
              <a:t>3/3</a:t>
            </a:r>
            <a:r>
              <a:rPr kumimoji="0" lang="ja-JP" altLang="en-US" sz="1600" b="1" dirty="0">
                <a:solidFill>
                  <a:schemeClr val="tx2"/>
                </a:solidFill>
                <a:latin typeface="游ゴシック" panose="020B0400000000000000" pitchFamily="50" charset="-128"/>
                <a:ea typeface="游ゴシック" panose="020B0400000000000000" pitchFamily="50" charset="-128"/>
              </a:rPr>
              <a:t>－</a:t>
            </a: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idx="1"/>
          </p:nvPr>
        </p:nvSpPr>
        <p:spPr>
          <a:xfrm>
            <a:off x="103188" y="981075"/>
            <a:ext cx="8950325" cy="431701"/>
          </a:xfrm>
        </p:spPr>
        <p:txBody>
          <a:bodyPr/>
          <a:lstStyle/>
          <a:p>
            <a:pPr marL="0" indent="0">
              <a:spcBef>
                <a:spcPts val="0"/>
              </a:spcBef>
              <a:buNone/>
            </a:pPr>
            <a:r>
              <a:rPr lang="ja-JP" altLang="en-US" sz="1200" dirty="0">
                <a:latin typeface="游ゴシック" panose="020B0400000000000000" pitchFamily="50" charset="-128"/>
                <a:ea typeface="游ゴシック" panose="020B0400000000000000" pitchFamily="50" charset="-128"/>
              </a:rPr>
              <a:t>（前ページの</a:t>
            </a:r>
            <a:r>
              <a:rPr lang="ja-JP" altLang="en-US" sz="1200" dirty="0" smtClean="0">
                <a:latin typeface="游ゴシック" panose="020B0400000000000000" pitchFamily="50" charset="-128"/>
                <a:ea typeface="游ゴシック" panose="020B0400000000000000" pitchFamily="50" charset="-128"/>
              </a:rPr>
              <a:t>続き）</a:t>
            </a:r>
            <a:endParaRPr lang="en-US" altLang="ja-JP" sz="1200"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3663436" y="1454587"/>
            <a:ext cx="1851789" cy="246221"/>
          </a:xfrm>
          <a:prstGeom prst="rect">
            <a:avLst/>
          </a:prstGeom>
          <a:noFill/>
        </p:spPr>
        <p:txBody>
          <a:bodyPr wrap="none" rtlCol="0">
            <a:spAutoFit/>
          </a:bodyPr>
          <a:lstStyle/>
          <a:p>
            <a:r>
              <a:rPr lang="ja-JP" altLang="en-US" dirty="0">
                <a:latin typeface="游ゴシック" panose="020B0400000000000000" pitchFamily="50" charset="-128"/>
                <a:ea typeface="游ゴシック" panose="020B0400000000000000" pitchFamily="50" charset="-128"/>
              </a:rPr>
              <a:t>各所属における手続きの内訳</a:t>
            </a:r>
            <a:endParaRPr kumimoji="1" lang="ja-JP" altLang="en-US" dirty="0">
              <a:latin typeface="游ゴシック" panose="020B0400000000000000" pitchFamily="50" charset="-128"/>
              <a:ea typeface="游ゴシック" panose="020B0400000000000000" pitchFamily="50" charset="-128"/>
            </a:endParaRPr>
          </a:p>
        </p:txBody>
      </p:sp>
      <p:cxnSp>
        <p:nvCxnSpPr>
          <p:cNvPr id="13" name="直線コネクタ 12"/>
          <p:cNvCxnSpPr/>
          <p:nvPr/>
        </p:nvCxnSpPr>
        <p:spPr bwMode="auto">
          <a:xfrm>
            <a:off x="885199" y="1700808"/>
            <a:ext cx="7372845"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9" name="表 18"/>
          <p:cNvGraphicFramePr>
            <a:graphicFrameLocks noGrp="1"/>
          </p:cNvGraphicFramePr>
          <p:nvPr>
            <p:extLst>
              <p:ext uri="{D42A27DB-BD31-4B8C-83A1-F6EECF244321}">
                <p14:modId xmlns:p14="http://schemas.microsoft.com/office/powerpoint/2010/main" val="1668489151"/>
              </p:ext>
            </p:extLst>
          </p:nvPr>
        </p:nvGraphicFramePr>
        <p:xfrm>
          <a:off x="885199" y="1844824"/>
          <a:ext cx="1521137" cy="4209588"/>
        </p:xfrm>
        <a:graphic>
          <a:graphicData uri="http://schemas.openxmlformats.org/drawingml/2006/table">
            <a:tbl>
              <a:tblPr firstRow="1" bandRow="1">
                <a:tableStyleId>{5C22544A-7EE6-4342-B048-85BDC9FD1C3A}</a:tableStyleId>
              </a:tblPr>
              <a:tblGrid>
                <a:gridCol w="1521137">
                  <a:extLst>
                    <a:ext uri="{9D8B030D-6E8A-4147-A177-3AD203B41FA5}">
                      <a16:colId xmlns:a16="http://schemas.microsoft.com/office/drawing/2014/main" xmlns="" val="337269833"/>
                    </a:ext>
                  </a:extLst>
                </a:gridCol>
              </a:tblGrid>
              <a:tr h="753588">
                <a:tc>
                  <a:txBody>
                    <a:bodyPr/>
                    <a:lstStyle/>
                    <a:p>
                      <a:pPr algn="ctr" fontAlgn="ctr"/>
                      <a:r>
                        <a:rPr lang="ja-JP" altLang="en-US" sz="1000" b="0" i="0" u="none" strike="noStrike" dirty="0">
                          <a:solidFill>
                            <a:sysClr val="windowText" lastClr="000000"/>
                          </a:solidFill>
                          <a:effectLst/>
                          <a:latin typeface="游ゴシック" panose="020B0400000000000000" pitchFamily="50" charset="-128"/>
                          <a:ea typeface="游ゴシック" panose="020B0400000000000000" pitchFamily="50" charset="-128"/>
                        </a:rPr>
                        <a:t>所属</a:t>
                      </a:r>
                    </a:p>
                  </a:txBody>
                  <a:tcPr marL="2250" marR="2250" marT="225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A1C0D2"/>
                    </a:solidFill>
                  </a:tcPr>
                </a:tc>
                <a:extLst>
                  <a:ext uri="{0D108BD9-81ED-4DB2-BD59-A6C34878D82A}">
                    <a16:rowId xmlns:a16="http://schemas.microsoft.com/office/drawing/2014/main" xmlns="" val="2329416641"/>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天王寺区</a:t>
                      </a:r>
                    </a:p>
                  </a:txBody>
                  <a:tcPr marL="0" marR="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187588160"/>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浪速区</a:t>
                      </a:r>
                    </a:p>
                  </a:txBody>
                  <a:tcPr marL="0" marR="0" marT="0" marB="0" anchor="ctr"/>
                </a:tc>
                <a:extLst>
                  <a:ext uri="{0D108BD9-81ED-4DB2-BD59-A6C34878D82A}">
                    <a16:rowId xmlns:a16="http://schemas.microsoft.com/office/drawing/2014/main" xmlns="" val="1464929962"/>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西淀川区</a:t>
                      </a:r>
                    </a:p>
                  </a:txBody>
                  <a:tcPr marL="0" marR="0" marT="0" marB="0" anchor="ctr"/>
                </a:tc>
                <a:extLst>
                  <a:ext uri="{0D108BD9-81ED-4DB2-BD59-A6C34878D82A}">
                    <a16:rowId xmlns:a16="http://schemas.microsoft.com/office/drawing/2014/main" xmlns="" val="2957171793"/>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淀川区</a:t>
                      </a:r>
                    </a:p>
                  </a:txBody>
                  <a:tcPr marL="0" marR="0" marT="0" marB="0" anchor="ctr"/>
                </a:tc>
                <a:extLst>
                  <a:ext uri="{0D108BD9-81ED-4DB2-BD59-A6C34878D82A}">
                    <a16:rowId xmlns:a16="http://schemas.microsoft.com/office/drawing/2014/main" xmlns="" val="1841598803"/>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東淀川区</a:t>
                      </a:r>
                    </a:p>
                  </a:txBody>
                  <a:tcPr marL="0" marR="0" marT="0" marB="0" anchor="ctr"/>
                </a:tc>
                <a:extLst>
                  <a:ext uri="{0D108BD9-81ED-4DB2-BD59-A6C34878D82A}">
                    <a16:rowId xmlns:a16="http://schemas.microsoft.com/office/drawing/2014/main" xmlns="" val="2100048634"/>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東成区</a:t>
                      </a:r>
                    </a:p>
                  </a:txBody>
                  <a:tcPr marL="0" marR="0" marT="0" marB="0" anchor="ctr"/>
                </a:tc>
                <a:extLst>
                  <a:ext uri="{0D108BD9-81ED-4DB2-BD59-A6C34878D82A}">
                    <a16:rowId xmlns:a16="http://schemas.microsoft.com/office/drawing/2014/main" xmlns="" val="3942609517"/>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生野区</a:t>
                      </a:r>
                    </a:p>
                  </a:txBody>
                  <a:tcPr marL="0" marR="0" marT="0" marB="0" anchor="ctr"/>
                </a:tc>
                <a:extLst>
                  <a:ext uri="{0D108BD9-81ED-4DB2-BD59-A6C34878D82A}">
                    <a16:rowId xmlns:a16="http://schemas.microsoft.com/office/drawing/2014/main" xmlns="" val="1300386242"/>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旭区</a:t>
                      </a:r>
                    </a:p>
                  </a:txBody>
                  <a:tcPr marL="0" marR="0" marT="0" marB="0" anchor="ctr"/>
                </a:tc>
                <a:extLst>
                  <a:ext uri="{0D108BD9-81ED-4DB2-BD59-A6C34878D82A}">
                    <a16:rowId xmlns:a16="http://schemas.microsoft.com/office/drawing/2014/main" xmlns="" val="1622411465"/>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城東区</a:t>
                      </a:r>
                    </a:p>
                  </a:txBody>
                  <a:tcPr marL="0" marR="0" marT="0" marB="0" anchor="ctr"/>
                </a:tc>
                <a:extLst>
                  <a:ext uri="{0D108BD9-81ED-4DB2-BD59-A6C34878D82A}">
                    <a16:rowId xmlns:a16="http://schemas.microsoft.com/office/drawing/2014/main" xmlns="" val="3320561308"/>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鶴見区</a:t>
                      </a:r>
                    </a:p>
                  </a:txBody>
                  <a:tcPr marL="0" marR="0" marT="0" marB="0" anchor="ctr"/>
                </a:tc>
                <a:extLst>
                  <a:ext uri="{0D108BD9-81ED-4DB2-BD59-A6C34878D82A}">
                    <a16:rowId xmlns:a16="http://schemas.microsoft.com/office/drawing/2014/main" xmlns="" val="1347864481"/>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阿倍野区</a:t>
                      </a:r>
                    </a:p>
                  </a:txBody>
                  <a:tcPr marL="0" marR="0" marT="0" marB="0" anchor="ctr"/>
                </a:tc>
                <a:extLst>
                  <a:ext uri="{0D108BD9-81ED-4DB2-BD59-A6C34878D82A}">
                    <a16:rowId xmlns:a16="http://schemas.microsoft.com/office/drawing/2014/main" xmlns="" val="3984160287"/>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住之江区</a:t>
                      </a:r>
                    </a:p>
                  </a:txBody>
                  <a:tcPr marL="0" marR="0" marT="0" marB="0" anchor="ctr"/>
                </a:tc>
                <a:extLst>
                  <a:ext uri="{0D108BD9-81ED-4DB2-BD59-A6C34878D82A}">
                    <a16:rowId xmlns:a16="http://schemas.microsoft.com/office/drawing/2014/main" xmlns="" val="1561683509"/>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住吉区</a:t>
                      </a:r>
                    </a:p>
                  </a:txBody>
                  <a:tcPr marL="0" marR="0" marT="0" marB="0" anchor="ctr"/>
                </a:tc>
                <a:extLst>
                  <a:ext uri="{0D108BD9-81ED-4DB2-BD59-A6C34878D82A}">
                    <a16:rowId xmlns:a16="http://schemas.microsoft.com/office/drawing/2014/main" xmlns="" val="2598558240"/>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東住吉区</a:t>
                      </a:r>
                    </a:p>
                  </a:txBody>
                  <a:tcPr marL="0" marR="0" marT="0" marB="0" anchor="ctr"/>
                </a:tc>
                <a:extLst>
                  <a:ext uri="{0D108BD9-81ED-4DB2-BD59-A6C34878D82A}">
                    <a16:rowId xmlns:a16="http://schemas.microsoft.com/office/drawing/2014/main" xmlns="" val="2843671796"/>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平野区</a:t>
                      </a:r>
                    </a:p>
                  </a:txBody>
                  <a:tcPr marL="0" marR="0" marT="0" marB="0" anchor="ctr"/>
                </a:tc>
                <a:extLst>
                  <a:ext uri="{0D108BD9-81ED-4DB2-BD59-A6C34878D82A}">
                    <a16:rowId xmlns:a16="http://schemas.microsoft.com/office/drawing/2014/main" xmlns="" val="431788408"/>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西成区</a:t>
                      </a:r>
                    </a:p>
                  </a:txBody>
                  <a:tcPr marL="0" marR="0" marT="0" marB="0" anchor="ctr"/>
                </a:tc>
                <a:extLst>
                  <a:ext uri="{0D108BD9-81ED-4DB2-BD59-A6C34878D82A}">
                    <a16:rowId xmlns:a16="http://schemas.microsoft.com/office/drawing/2014/main" xmlns="" val="2904287263"/>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642260778"/>
              </p:ext>
            </p:extLst>
          </p:nvPr>
        </p:nvGraphicFramePr>
        <p:xfrm>
          <a:off x="2523878" y="1849760"/>
          <a:ext cx="2808312" cy="4204652"/>
        </p:xfrm>
        <a:graphic>
          <a:graphicData uri="http://schemas.openxmlformats.org/drawingml/2006/table">
            <a:tbl>
              <a:tblPr firstRow="1" bandRow="1">
                <a:tableStyleId>{5C22544A-7EE6-4342-B048-85BDC9FD1C3A}</a:tableStyleId>
              </a:tblPr>
              <a:tblGrid>
                <a:gridCol w="702078">
                  <a:extLst>
                    <a:ext uri="{9D8B030D-6E8A-4147-A177-3AD203B41FA5}">
                      <a16:colId xmlns:a16="http://schemas.microsoft.com/office/drawing/2014/main" xmlns="" val="2710261271"/>
                    </a:ext>
                  </a:extLst>
                </a:gridCol>
                <a:gridCol w="702078">
                  <a:extLst>
                    <a:ext uri="{9D8B030D-6E8A-4147-A177-3AD203B41FA5}">
                      <a16:colId xmlns:a16="http://schemas.microsoft.com/office/drawing/2014/main" xmlns="" val="741317897"/>
                    </a:ext>
                  </a:extLst>
                </a:gridCol>
                <a:gridCol w="702078">
                  <a:extLst>
                    <a:ext uri="{9D8B030D-6E8A-4147-A177-3AD203B41FA5}">
                      <a16:colId xmlns:a16="http://schemas.microsoft.com/office/drawing/2014/main" xmlns="" val="859863205"/>
                    </a:ext>
                  </a:extLst>
                </a:gridCol>
                <a:gridCol w="702078">
                  <a:extLst>
                    <a:ext uri="{9D8B030D-6E8A-4147-A177-3AD203B41FA5}">
                      <a16:colId xmlns:a16="http://schemas.microsoft.com/office/drawing/2014/main" xmlns="" val="842606423"/>
                    </a:ext>
                  </a:extLst>
                </a:gridCol>
              </a:tblGrid>
              <a:tr h="266326">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ysClr val="windowText" lastClr="000000"/>
                          </a:solidFill>
                          <a:latin typeface="游ゴシック" panose="020B0400000000000000" pitchFamily="50" charset="-128"/>
                          <a:ea typeface="游ゴシック" panose="020B0400000000000000" pitchFamily="50" charset="-128"/>
                        </a:rPr>
                        <a:t>個人向け手続き</a:t>
                      </a: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dirty="0">
                        <a:solidFill>
                          <a:sysClr val="windowText" lastClr="000000"/>
                        </a:solidFill>
                      </a:endParaRPr>
                    </a:p>
                  </a:txBody>
                  <a:tcPr marL="36000" marR="36000" marT="22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dirty="0">
                        <a:solidFill>
                          <a:sysClr val="windowText" lastClr="000000"/>
                        </a:solidFill>
                      </a:endParaRP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0" dirty="0">
                        <a:solidFill>
                          <a:sysClr val="windowText" lastClr="000000"/>
                        </a:solidFill>
                      </a:endParaRP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extLst>
                  <a:ext uri="{0D108BD9-81ED-4DB2-BD59-A6C34878D82A}">
                    <a16:rowId xmlns:a16="http://schemas.microsoft.com/office/drawing/2014/main" xmlns="" val="2289845341"/>
                  </a:ext>
                </a:extLst>
              </a:tr>
              <a:tr h="26632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第１段階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lnR w="12700" cap="flat" cmpd="sng" algn="ctr">
                      <a:solidFill>
                        <a:schemeClr val="bg1"/>
                      </a:solidFill>
                      <a:prstDash val="solid"/>
                      <a:round/>
                      <a:headEnd type="none" w="med" len="med"/>
                      <a:tailEnd type="none" w="med" len="med"/>
                    </a:lnR>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第２段階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lnL w="12700" cap="flat" cmpd="sng" algn="ctr">
                      <a:solidFill>
                        <a:schemeClr val="bg1"/>
                      </a:solidFill>
                      <a:prstDash val="solid"/>
                      <a:round/>
                      <a:headEnd type="none" w="med" len="med"/>
                      <a:tailEnd type="none" w="med" len="med"/>
                    </a:lnL>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第３段階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第４段階</a:t>
                      </a:r>
                      <a:endParaRPr kumimoji="1" lang="ja-JP" altLang="en-US"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solidFill>
                      <a:srgbClr val="A1C0D2"/>
                    </a:solidFill>
                  </a:tcPr>
                </a:tc>
                <a:extLst>
                  <a:ext uri="{0D108BD9-81ED-4DB2-BD59-A6C34878D82A}">
                    <a16:rowId xmlns:a16="http://schemas.microsoft.com/office/drawing/2014/main" xmlns="" val="406464037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449</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561</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bg1"/>
                      </a:solidFill>
                      <a:prstDash val="solid"/>
                      <a:round/>
                      <a:headEnd type="none" w="med" len="med"/>
                      <a:tailEnd type="none" w="med" len="med"/>
                    </a:lnL>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479</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572</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solidFill>
                      <a:srgbClr val="A1C0D2"/>
                    </a:solidFill>
                  </a:tcPr>
                </a:tc>
                <a:extLst>
                  <a:ext uri="{0D108BD9-81ED-4DB2-BD59-A6C34878D82A}">
                    <a16:rowId xmlns:a16="http://schemas.microsoft.com/office/drawing/2014/main" xmlns="" val="4222852445"/>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187588160"/>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464929962"/>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8</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295717179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extLst>
                  <a:ext uri="{0D108BD9-81ED-4DB2-BD59-A6C34878D82A}">
                    <a16:rowId xmlns:a16="http://schemas.microsoft.com/office/drawing/2014/main" xmlns="" val="184159880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2100048634"/>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extLst>
                  <a:ext uri="{0D108BD9-81ED-4DB2-BD59-A6C34878D82A}">
                    <a16:rowId xmlns:a16="http://schemas.microsoft.com/office/drawing/2014/main" xmlns="" val="3942609517"/>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300386242"/>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622411465"/>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7</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3320561308"/>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28</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347864481"/>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extLst>
                  <a:ext uri="{0D108BD9-81ED-4DB2-BD59-A6C34878D82A}">
                    <a16:rowId xmlns:a16="http://schemas.microsoft.com/office/drawing/2014/main" xmlns="" val="3984160287"/>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561683509"/>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7</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259855824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2843671796"/>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431788408"/>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extLst>
                  <a:ext uri="{0D108BD9-81ED-4DB2-BD59-A6C34878D82A}">
                    <a16:rowId xmlns:a16="http://schemas.microsoft.com/office/drawing/2014/main" xmlns="" val="2904287263"/>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4216603425"/>
              </p:ext>
            </p:extLst>
          </p:nvPr>
        </p:nvGraphicFramePr>
        <p:xfrm>
          <a:off x="5449732" y="1844824"/>
          <a:ext cx="2808312" cy="4204652"/>
        </p:xfrm>
        <a:graphic>
          <a:graphicData uri="http://schemas.openxmlformats.org/drawingml/2006/table">
            <a:tbl>
              <a:tblPr firstRow="1" bandRow="1">
                <a:tableStyleId>{5C22544A-7EE6-4342-B048-85BDC9FD1C3A}</a:tableStyleId>
              </a:tblPr>
              <a:tblGrid>
                <a:gridCol w="702078">
                  <a:extLst>
                    <a:ext uri="{9D8B030D-6E8A-4147-A177-3AD203B41FA5}">
                      <a16:colId xmlns:a16="http://schemas.microsoft.com/office/drawing/2014/main" xmlns="" val="2710261271"/>
                    </a:ext>
                  </a:extLst>
                </a:gridCol>
                <a:gridCol w="702078">
                  <a:extLst>
                    <a:ext uri="{9D8B030D-6E8A-4147-A177-3AD203B41FA5}">
                      <a16:colId xmlns:a16="http://schemas.microsoft.com/office/drawing/2014/main" xmlns="" val="741317897"/>
                    </a:ext>
                  </a:extLst>
                </a:gridCol>
                <a:gridCol w="702078">
                  <a:extLst>
                    <a:ext uri="{9D8B030D-6E8A-4147-A177-3AD203B41FA5}">
                      <a16:colId xmlns:a16="http://schemas.microsoft.com/office/drawing/2014/main" xmlns="" val="859863205"/>
                    </a:ext>
                  </a:extLst>
                </a:gridCol>
                <a:gridCol w="702078">
                  <a:extLst>
                    <a:ext uri="{9D8B030D-6E8A-4147-A177-3AD203B41FA5}">
                      <a16:colId xmlns:a16="http://schemas.microsoft.com/office/drawing/2014/main" xmlns="" val="842606423"/>
                    </a:ext>
                  </a:extLst>
                </a:gridCol>
              </a:tblGrid>
              <a:tr h="266326">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ysClr val="windowText" lastClr="000000"/>
                          </a:solidFill>
                          <a:latin typeface="游ゴシック" panose="020B0400000000000000" pitchFamily="50" charset="-128"/>
                          <a:ea typeface="游ゴシック" panose="020B0400000000000000" pitchFamily="50" charset="-128"/>
                        </a:rPr>
                        <a:t>法人向け手続き</a:t>
                      </a: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dirty="0">
                        <a:solidFill>
                          <a:sysClr val="windowText" lastClr="000000"/>
                        </a:solidFill>
                      </a:endParaRPr>
                    </a:p>
                  </a:txBody>
                  <a:tcPr marL="36000" marR="36000" marT="22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dirty="0">
                        <a:solidFill>
                          <a:sysClr val="windowText" lastClr="000000"/>
                        </a:solidFill>
                      </a:endParaRP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0" dirty="0">
                        <a:solidFill>
                          <a:sysClr val="windowText" lastClr="000000"/>
                        </a:solidFill>
                      </a:endParaRP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extLst>
                  <a:ext uri="{0D108BD9-81ED-4DB2-BD59-A6C34878D82A}">
                    <a16:rowId xmlns:a16="http://schemas.microsoft.com/office/drawing/2014/main" xmlns="" val="2289845341"/>
                  </a:ext>
                </a:extLst>
              </a:tr>
              <a:tr h="26632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第１段階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lnR w="12700" cap="flat" cmpd="sng" algn="ctr">
                      <a:solidFill>
                        <a:schemeClr val="bg1"/>
                      </a:solidFill>
                      <a:prstDash val="solid"/>
                      <a:round/>
                      <a:headEnd type="none" w="med" len="med"/>
                      <a:tailEnd type="none" w="med" len="med"/>
                    </a:lnR>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第２段階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lnL w="12700" cap="flat" cmpd="sng" algn="ctr">
                      <a:solidFill>
                        <a:schemeClr val="bg1"/>
                      </a:solidFill>
                      <a:prstDash val="solid"/>
                      <a:round/>
                      <a:headEnd type="none" w="med" len="med"/>
                      <a:tailEnd type="none" w="med" len="med"/>
                    </a:lnL>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第３段階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第４段階</a:t>
                      </a:r>
                      <a:endParaRPr kumimoji="1" lang="ja-JP" altLang="en-US"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solidFill>
                      <a:srgbClr val="A1C0D2"/>
                    </a:solidFill>
                  </a:tcPr>
                </a:tc>
                <a:extLst>
                  <a:ext uri="{0D108BD9-81ED-4DB2-BD59-A6C34878D82A}">
                    <a16:rowId xmlns:a16="http://schemas.microsoft.com/office/drawing/2014/main" xmlns="" val="406464037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706</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621</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bg1"/>
                      </a:solidFill>
                      <a:prstDash val="solid"/>
                      <a:round/>
                      <a:headEnd type="none" w="med" len="med"/>
                      <a:tailEnd type="none" w="med" len="med"/>
                    </a:lnL>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630</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429</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solidFill>
                      <a:srgbClr val="A1C0D2"/>
                    </a:solidFill>
                  </a:tcPr>
                </a:tc>
                <a:extLst>
                  <a:ext uri="{0D108BD9-81ED-4DB2-BD59-A6C34878D82A}">
                    <a16:rowId xmlns:a16="http://schemas.microsoft.com/office/drawing/2014/main" xmlns="" val="4222852445"/>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18758816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464929962"/>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295717179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84159880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2100048634"/>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3942609517"/>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300386242"/>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622411465"/>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3320561308"/>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347864481"/>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extLst>
                  <a:ext uri="{0D108BD9-81ED-4DB2-BD59-A6C34878D82A}">
                    <a16:rowId xmlns:a16="http://schemas.microsoft.com/office/drawing/2014/main" xmlns="" val="3984160287"/>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1561683509"/>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extLst>
                  <a:ext uri="{0D108BD9-81ED-4DB2-BD59-A6C34878D82A}">
                    <a16:rowId xmlns:a16="http://schemas.microsoft.com/office/drawing/2014/main" xmlns="" val="259855824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2843671796"/>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a16="http://schemas.microsoft.com/office/drawing/2014/main" xmlns="" val="431788408"/>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extLst>
                  <a:ext uri="{0D108BD9-81ED-4DB2-BD59-A6C34878D82A}">
                    <a16:rowId xmlns:a16="http://schemas.microsoft.com/office/drawing/2014/main" xmlns="" val="2904287263"/>
                  </a:ext>
                </a:extLst>
              </a:tr>
            </a:tbl>
          </a:graphicData>
        </a:graphic>
      </p:graphicFrame>
    </p:spTree>
    <p:extLst>
      <p:ext uri="{BB962C8B-B14F-4D97-AF65-F5344CB8AC3E}">
        <p14:creationId xmlns:p14="http://schemas.microsoft.com/office/powerpoint/2010/main" val="4013480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3188" y="981076"/>
            <a:ext cx="8950325" cy="1178042"/>
          </a:xfrm>
        </p:spPr>
        <p:txBody>
          <a:bodyPr/>
          <a:lstStyle/>
          <a:p>
            <a:pPr eaLnBrk="1" hangingPunct="1"/>
            <a:r>
              <a:rPr lang="ja-JP" altLang="en-US" sz="1200" dirty="0" smtClean="0">
                <a:latin typeface="游ゴシック" panose="020B0400000000000000" pitchFamily="50" charset="-128"/>
                <a:ea typeface="游ゴシック" panose="020B0400000000000000" pitchFamily="50" charset="-128"/>
              </a:rPr>
              <a:t>次期電子申請システムにおいて、ワンストップサービスの実現を目指し、市民の</a:t>
            </a:r>
            <a:r>
              <a:rPr lang="ja-JP" altLang="en-US" sz="1200" dirty="0">
                <a:latin typeface="游ゴシック" panose="020B0400000000000000" pitchFamily="50" charset="-128"/>
                <a:ea typeface="游ゴシック" panose="020B0400000000000000" pitchFamily="50" charset="-128"/>
              </a:rPr>
              <a:t>利便性の向上を</a:t>
            </a:r>
            <a:r>
              <a:rPr lang="ja-JP" altLang="en-US" sz="1200" dirty="0" smtClean="0">
                <a:latin typeface="游ゴシック" panose="020B0400000000000000" pitchFamily="50" charset="-128"/>
                <a:ea typeface="游ゴシック" panose="020B0400000000000000" pitchFamily="50" charset="-128"/>
              </a:rPr>
              <a:t>図ることとす</a:t>
            </a:r>
            <a:r>
              <a:rPr lang="ja-JP" altLang="en-US" sz="1200" dirty="0">
                <a:latin typeface="游ゴシック" panose="020B0400000000000000" pitchFamily="50" charset="-128"/>
                <a:ea typeface="游ゴシック" panose="020B0400000000000000" pitchFamily="50" charset="-128"/>
              </a:rPr>
              <a:t>る</a:t>
            </a:r>
            <a:r>
              <a:rPr lang="ja-JP" altLang="en-US" sz="1200" dirty="0" smtClean="0">
                <a:latin typeface="游ゴシック" panose="020B0400000000000000" pitchFamily="50" charset="-128"/>
                <a:ea typeface="游ゴシック" panose="020B0400000000000000" pitchFamily="50" charset="-128"/>
              </a:rPr>
              <a:t>。</a:t>
            </a:r>
            <a:endParaRPr lang="en-US" altLang="ja-JP" sz="1200" dirty="0">
              <a:latin typeface="游ゴシック" panose="020B0400000000000000" pitchFamily="50" charset="-128"/>
              <a:ea typeface="游ゴシック" panose="020B0400000000000000" pitchFamily="50" charset="-128"/>
            </a:endParaRPr>
          </a:p>
          <a:p>
            <a:pPr eaLnBrk="1" hangingPunct="1"/>
            <a:r>
              <a:rPr lang="ja-JP" altLang="en-US" sz="1200" dirty="0" smtClean="0">
                <a:latin typeface="游ゴシック" panose="020B0400000000000000" pitchFamily="50" charset="-128"/>
                <a:ea typeface="游ゴシック" panose="020B0400000000000000" pitchFamily="50" charset="-128"/>
              </a:rPr>
              <a:t>ワンストップサービスの実現</a:t>
            </a:r>
            <a:r>
              <a:rPr lang="ja-JP" altLang="en-US" sz="1200" dirty="0">
                <a:latin typeface="游ゴシック" panose="020B0400000000000000" pitchFamily="50" charset="-128"/>
                <a:ea typeface="游ゴシック" panose="020B0400000000000000" pitchFamily="50" charset="-128"/>
              </a:rPr>
              <a:t>にあたり</a:t>
            </a:r>
            <a:r>
              <a:rPr lang="ja-JP" altLang="en-US" sz="1200" dirty="0" smtClean="0">
                <a:latin typeface="游ゴシック" panose="020B0400000000000000" pitchFamily="50" charset="-128"/>
                <a:ea typeface="游ゴシック" panose="020B0400000000000000" pitchFamily="50" charset="-128"/>
              </a:rPr>
              <a:t>、次の</a:t>
            </a:r>
            <a:r>
              <a:rPr lang="ja-JP" altLang="en-US" sz="1200" dirty="0">
                <a:latin typeface="游ゴシック" panose="020B0400000000000000" pitchFamily="50" charset="-128"/>
                <a:ea typeface="游ゴシック" panose="020B0400000000000000" pitchFamily="50" charset="-128"/>
              </a:rPr>
              <a:t>カテゴリを設定</a:t>
            </a:r>
            <a:r>
              <a:rPr lang="ja-JP" altLang="en-US" sz="1200" dirty="0" smtClean="0">
                <a:latin typeface="游ゴシック" panose="020B0400000000000000" pitchFamily="50" charset="-128"/>
                <a:ea typeface="游ゴシック" panose="020B0400000000000000" pitchFamily="50" charset="-128"/>
              </a:rPr>
              <a:t>したうえで手続き</a:t>
            </a:r>
            <a:r>
              <a:rPr lang="ja-JP" altLang="en-US" sz="1200" dirty="0">
                <a:latin typeface="游ゴシック" panose="020B0400000000000000" pitchFamily="50" charset="-128"/>
                <a:ea typeface="游ゴシック" panose="020B0400000000000000" pitchFamily="50" charset="-128"/>
              </a:rPr>
              <a:t>のグルーピングを</a:t>
            </a:r>
            <a:r>
              <a:rPr lang="ja-JP" altLang="en-US" sz="1200" dirty="0" smtClean="0">
                <a:latin typeface="游ゴシック" panose="020B0400000000000000" pitchFamily="50" charset="-128"/>
                <a:ea typeface="游ゴシック" panose="020B0400000000000000" pitchFamily="50" charset="-128"/>
              </a:rPr>
              <a:t>行った。</a:t>
            </a:r>
            <a:endParaRPr lang="en-US" altLang="ja-JP" sz="1200" dirty="0">
              <a:latin typeface="游ゴシック" panose="020B0400000000000000" pitchFamily="50" charset="-128"/>
              <a:ea typeface="游ゴシック" panose="020B0400000000000000" pitchFamily="50" charset="-128"/>
            </a:endParaRPr>
          </a:p>
        </p:txBody>
      </p:sp>
      <p:sp>
        <p:nvSpPr>
          <p:cNvPr id="4"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en-US" altLang="ja-JP" sz="1600" b="1" dirty="0" smtClean="0">
                <a:solidFill>
                  <a:schemeClr val="tx2"/>
                </a:solidFill>
                <a:latin typeface="游ゴシック" panose="020B0400000000000000" pitchFamily="50" charset="-128"/>
                <a:ea typeface="游ゴシック" panose="020B0400000000000000" pitchFamily="50" charset="-128"/>
              </a:rPr>
              <a:t>【</a:t>
            </a:r>
            <a:r>
              <a:rPr kumimoji="0" lang="ja-JP" altLang="en-US" sz="1600" b="1" dirty="0">
                <a:solidFill>
                  <a:schemeClr val="tx2"/>
                </a:solidFill>
                <a:latin typeface="游ゴシック" panose="020B0400000000000000" pitchFamily="50" charset="-128"/>
                <a:ea typeface="游ゴシック" panose="020B0400000000000000" pitchFamily="50" charset="-128"/>
              </a:rPr>
              <a:t>参考</a:t>
            </a:r>
            <a:r>
              <a:rPr kumimoji="0" lang="en-US" altLang="ja-JP" sz="1600" b="1" dirty="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行政手続き</a:t>
            </a:r>
            <a:r>
              <a:rPr kumimoji="0" lang="ja-JP" altLang="en-US" sz="1600" b="1" dirty="0">
                <a:solidFill>
                  <a:schemeClr val="tx2"/>
                </a:solidFill>
                <a:latin typeface="游ゴシック" panose="020B0400000000000000" pitchFamily="50" charset="-128"/>
                <a:ea typeface="游ゴシック" panose="020B0400000000000000" pitchFamily="50" charset="-128"/>
              </a:rPr>
              <a:t>の整理結果　－手続きカテゴリの整理</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結果　</a:t>
            </a:r>
            <a:r>
              <a:rPr kumimoji="0" lang="en-US" altLang="ja-JP" sz="1600" b="1" dirty="0" smtClean="0">
                <a:solidFill>
                  <a:schemeClr val="tx2"/>
                </a:solidFill>
                <a:latin typeface="游ゴシック" panose="020B0400000000000000" pitchFamily="50" charset="-128"/>
                <a:ea typeface="游ゴシック" panose="020B0400000000000000" pitchFamily="50" charset="-128"/>
              </a:rPr>
              <a:t>1/2 </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a:t>
            </a:r>
            <a:endParaRPr kumimoji="0" lang="ja-JP" altLang="en-US" sz="1600" b="1" dirty="0">
              <a:solidFill>
                <a:schemeClr val="tx2"/>
              </a:solidFill>
              <a:latin typeface="游ゴシック" panose="020B0400000000000000" pitchFamily="50" charset="-128"/>
              <a:ea typeface="游ゴシック" panose="020B0400000000000000" pitchFamily="50" charset="-128"/>
            </a:endParaRPr>
          </a:p>
        </p:txBody>
      </p:sp>
      <p:cxnSp>
        <p:nvCxnSpPr>
          <p:cNvPr id="69" name="直線コネクタ 68"/>
          <p:cNvCxnSpPr/>
          <p:nvPr/>
        </p:nvCxnSpPr>
        <p:spPr bwMode="auto">
          <a:xfrm>
            <a:off x="260350" y="1939513"/>
            <a:ext cx="8623868"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テキスト ボックス 69"/>
          <p:cNvSpPr txBox="1"/>
          <p:nvPr/>
        </p:nvSpPr>
        <p:spPr>
          <a:xfrm>
            <a:off x="3311206" y="1700808"/>
            <a:ext cx="2377574" cy="230832"/>
          </a:xfrm>
          <a:prstGeom prst="rect">
            <a:avLst/>
          </a:prstGeom>
          <a:noFill/>
        </p:spPr>
        <p:txBody>
          <a:bodyPr wrap="none" rtlCol="0">
            <a:spAutoFit/>
          </a:bodyPr>
          <a:lstStyle/>
          <a:p>
            <a:r>
              <a:rPr kumimoji="1" lang="ja-JP" altLang="en-US" sz="900" dirty="0">
                <a:latin typeface="游ゴシック" panose="020B0400000000000000" pitchFamily="50" charset="-128"/>
                <a:ea typeface="游ゴシック" panose="020B0400000000000000" pitchFamily="50" charset="-128"/>
              </a:rPr>
              <a:t>市民向け手続きの</a:t>
            </a:r>
            <a:r>
              <a:rPr kumimoji="1" lang="ja-JP" altLang="en-US" sz="900" dirty="0" smtClean="0">
                <a:latin typeface="游ゴシック" panose="020B0400000000000000" pitchFamily="50" charset="-128"/>
                <a:ea typeface="游ゴシック" panose="020B0400000000000000" pitchFamily="50" charset="-128"/>
              </a:rPr>
              <a:t>グルーピングと手続き例</a:t>
            </a:r>
            <a:endParaRPr kumimoji="1" lang="ja-JP" altLang="en-US" sz="900" dirty="0">
              <a:latin typeface="游ゴシック" panose="020B0400000000000000" pitchFamily="50" charset="-128"/>
              <a:ea typeface="游ゴシック" panose="020B0400000000000000" pitchFamily="50" charset="-128"/>
            </a:endParaRPr>
          </a:p>
        </p:txBody>
      </p:sp>
      <p:grpSp>
        <p:nvGrpSpPr>
          <p:cNvPr id="71" name="グループ化 70"/>
          <p:cNvGrpSpPr/>
          <p:nvPr/>
        </p:nvGrpSpPr>
        <p:grpSpPr>
          <a:xfrm>
            <a:off x="262058" y="2041130"/>
            <a:ext cx="8619884" cy="324000"/>
            <a:chOff x="264334" y="2060848"/>
            <a:chExt cx="8619884" cy="324000"/>
          </a:xfrm>
        </p:grpSpPr>
        <p:sp>
          <p:nvSpPr>
            <p:cNvPr id="72" name="正方形/長方形 71"/>
            <p:cNvSpPr/>
            <p:nvPr/>
          </p:nvSpPr>
          <p:spPr bwMode="auto">
            <a:xfrm>
              <a:off x="264334" y="2060848"/>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戸籍・住民票・印鑑登録（</a:t>
              </a:r>
              <a:r>
                <a:rPr lang="en-US" altLang="ja-JP" sz="900" b="1" dirty="0">
                  <a:solidFill>
                    <a:srgbClr val="0070C0"/>
                  </a:solidFill>
                  <a:latin typeface="游ゴシック" panose="020B0400000000000000" pitchFamily="50" charset="-128"/>
                  <a:ea typeface="游ゴシック" panose="020B0400000000000000" pitchFamily="50" charset="-128"/>
                </a:rPr>
                <a:t>44</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73" name="正方形/長方形 72"/>
            <p:cNvSpPr/>
            <p:nvPr/>
          </p:nvSpPr>
          <p:spPr bwMode="auto">
            <a:xfrm>
              <a:off x="1932455" y="2060848"/>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戸籍の附票の写しの交付</a:t>
              </a:r>
              <a:endParaRPr kumimoji="1"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個人番号カードの交付</a:t>
              </a:r>
              <a:endParaRPr kumimoji="1" lang="en-US" altLang="ja-JP" sz="900" dirty="0">
                <a:latin typeface="游ゴシック" panose="020B0400000000000000" pitchFamily="50" charset="-128"/>
                <a:ea typeface="游ゴシック" panose="020B0400000000000000" pitchFamily="50" charset="-128"/>
              </a:endParaRPr>
            </a:p>
          </p:txBody>
        </p:sp>
        <p:cxnSp>
          <p:nvCxnSpPr>
            <p:cNvPr id="74" name="カギ線コネクタ 91"/>
            <p:cNvCxnSpPr/>
            <p:nvPr/>
          </p:nvCxnSpPr>
          <p:spPr bwMode="auto">
            <a:xfrm>
              <a:off x="1812334" y="2222848"/>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正方形/長方形 74"/>
            <p:cNvSpPr/>
            <p:nvPr/>
          </p:nvSpPr>
          <p:spPr bwMode="auto">
            <a:xfrm>
              <a:off x="4624097" y="2060848"/>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食品・</a:t>
              </a:r>
              <a:r>
                <a:rPr lang="ja-JP" altLang="en-US" sz="900" b="1" dirty="0" smtClean="0">
                  <a:solidFill>
                    <a:srgbClr val="0070C0"/>
                  </a:solidFill>
                  <a:latin typeface="游ゴシック" panose="020B0400000000000000" pitchFamily="50" charset="-128"/>
                  <a:ea typeface="游ゴシック" panose="020B0400000000000000" pitchFamily="50" charset="-128"/>
                </a:rPr>
                <a:t>衛生</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1</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76" name="正方形/長方形 75"/>
            <p:cNvSpPr/>
            <p:nvPr/>
          </p:nvSpPr>
          <p:spPr bwMode="auto">
            <a:xfrm>
              <a:off x="6292218" y="2060848"/>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減免申請</a:t>
              </a:r>
              <a:endParaRPr kumimoji="1" lang="en-US" altLang="ja-JP" sz="900" dirty="0">
                <a:latin typeface="游ゴシック" panose="020B0400000000000000" pitchFamily="50" charset="-128"/>
                <a:ea typeface="游ゴシック" panose="020B0400000000000000" pitchFamily="50" charset="-128"/>
              </a:endParaRPr>
            </a:p>
          </p:txBody>
        </p:sp>
        <p:cxnSp>
          <p:nvCxnSpPr>
            <p:cNvPr id="77" name="カギ線コネクタ 91"/>
            <p:cNvCxnSpPr/>
            <p:nvPr/>
          </p:nvCxnSpPr>
          <p:spPr bwMode="auto">
            <a:xfrm>
              <a:off x="6172097" y="2222848"/>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8" name="グループ化 77"/>
          <p:cNvGrpSpPr/>
          <p:nvPr/>
        </p:nvGrpSpPr>
        <p:grpSpPr>
          <a:xfrm>
            <a:off x="262058" y="2417537"/>
            <a:ext cx="8619884" cy="324000"/>
            <a:chOff x="264334" y="2431412"/>
            <a:chExt cx="8619884" cy="324000"/>
          </a:xfrm>
        </p:grpSpPr>
        <p:sp>
          <p:nvSpPr>
            <p:cNvPr id="79" name="正方形/長方形 78"/>
            <p:cNvSpPr/>
            <p:nvPr/>
          </p:nvSpPr>
          <p:spPr bwMode="auto">
            <a:xfrm>
              <a:off x="264334" y="2431412"/>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引越し・住まい</a:t>
              </a:r>
              <a:endParaRPr lang="en-US" altLang="ja-JP" sz="900" b="1" dirty="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90</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80" name="正方形/長方形 79"/>
            <p:cNvSpPr/>
            <p:nvPr/>
          </p:nvSpPr>
          <p:spPr bwMode="auto">
            <a:xfrm>
              <a:off x="1932455" y="2431412"/>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住民票の写し等の</a:t>
              </a:r>
              <a:r>
                <a:rPr lang="ja-JP" altLang="en-US" sz="900" dirty="0" smtClean="0">
                  <a:latin typeface="游ゴシック" panose="020B0400000000000000" pitchFamily="50" charset="-128"/>
                  <a:ea typeface="游ゴシック" panose="020B0400000000000000" pitchFamily="50" charset="-128"/>
                </a:rPr>
                <a:t>交付</a:t>
              </a:r>
              <a:endParaRPr lang="en-US" altLang="ja-JP" sz="900" dirty="0" smtClean="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smtClean="0">
                  <a:latin typeface="游ゴシック" panose="020B0400000000000000" pitchFamily="50" charset="-128"/>
                  <a:ea typeface="游ゴシック" panose="020B0400000000000000" pitchFamily="50" charset="-128"/>
                </a:rPr>
                <a:t>転入</a:t>
              </a:r>
              <a:r>
                <a:rPr lang="ja-JP" altLang="en-US" sz="900" dirty="0">
                  <a:latin typeface="游ゴシック" panose="020B0400000000000000" pitchFamily="50" charset="-128"/>
                  <a:ea typeface="游ゴシック" panose="020B0400000000000000" pitchFamily="50" charset="-128"/>
                </a:rPr>
                <a:t>、転出、転居届　</a:t>
              </a:r>
              <a:endParaRPr lang="en-US" altLang="ja-JP" sz="900" dirty="0">
                <a:latin typeface="游ゴシック" panose="020B0400000000000000" pitchFamily="50" charset="-128"/>
                <a:ea typeface="游ゴシック" panose="020B0400000000000000" pitchFamily="50" charset="-128"/>
              </a:endParaRPr>
            </a:p>
          </p:txBody>
        </p:sp>
        <p:cxnSp>
          <p:nvCxnSpPr>
            <p:cNvPr id="81" name="カギ線コネクタ 102"/>
            <p:cNvCxnSpPr/>
            <p:nvPr/>
          </p:nvCxnSpPr>
          <p:spPr bwMode="auto">
            <a:xfrm>
              <a:off x="1812334" y="2593412"/>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正方形/長方形 81"/>
            <p:cNvSpPr/>
            <p:nvPr/>
          </p:nvSpPr>
          <p:spPr bwMode="auto">
            <a:xfrm>
              <a:off x="4624097" y="2431412"/>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ペット・</a:t>
              </a:r>
              <a:r>
                <a:rPr lang="ja-JP" altLang="en-US" sz="900" b="1" dirty="0" smtClean="0">
                  <a:solidFill>
                    <a:srgbClr val="0070C0"/>
                  </a:solidFill>
                  <a:latin typeface="游ゴシック" panose="020B0400000000000000" pitchFamily="50" charset="-128"/>
                  <a:ea typeface="游ゴシック" panose="020B0400000000000000" pitchFamily="50" charset="-128"/>
                </a:rPr>
                <a:t>動物</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43</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83" name="正方形/長方形 82"/>
            <p:cNvSpPr/>
            <p:nvPr/>
          </p:nvSpPr>
          <p:spPr bwMode="auto">
            <a:xfrm>
              <a:off x="6292218" y="2431412"/>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鳥獣の捕獲等及び鳥類の卵の採取等の許可申請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zh-TW" altLang="en-US" sz="900" dirty="0">
                  <a:latin typeface="游ゴシック" panose="020B0400000000000000" pitchFamily="50" charset="-128"/>
                  <a:ea typeface="游ゴシック" panose="020B0400000000000000" pitchFamily="50" charset="-128"/>
                </a:rPr>
                <a:t>第一種動物取扱業変更届出</a:t>
              </a:r>
              <a:endParaRPr kumimoji="1" lang="en-US" altLang="ja-JP" sz="900" dirty="0">
                <a:latin typeface="游ゴシック" panose="020B0400000000000000" pitchFamily="50" charset="-128"/>
                <a:ea typeface="游ゴシック" panose="020B0400000000000000" pitchFamily="50" charset="-128"/>
              </a:endParaRPr>
            </a:p>
          </p:txBody>
        </p:sp>
        <p:cxnSp>
          <p:nvCxnSpPr>
            <p:cNvPr id="135" name="カギ線コネクタ 102"/>
            <p:cNvCxnSpPr/>
            <p:nvPr/>
          </p:nvCxnSpPr>
          <p:spPr bwMode="auto">
            <a:xfrm>
              <a:off x="6172097" y="2593412"/>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6" name="グループ化 135"/>
          <p:cNvGrpSpPr/>
          <p:nvPr/>
        </p:nvGrpSpPr>
        <p:grpSpPr>
          <a:xfrm>
            <a:off x="262058" y="4299572"/>
            <a:ext cx="8619884" cy="324000"/>
            <a:chOff x="264334" y="4511404"/>
            <a:chExt cx="8619884" cy="324000"/>
          </a:xfrm>
        </p:grpSpPr>
        <p:sp>
          <p:nvSpPr>
            <p:cNvPr id="137" name="正方形/長方形 136"/>
            <p:cNvSpPr/>
            <p:nvPr/>
          </p:nvSpPr>
          <p:spPr bwMode="auto">
            <a:xfrm>
              <a:off x="264334" y="4511404"/>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税</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73</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38" name="正方形/長方形 137"/>
            <p:cNvSpPr/>
            <p:nvPr/>
          </p:nvSpPr>
          <p:spPr bwMode="auto">
            <a:xfrm>
              <a:off x="1932455" y="4511404"/>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給与支払報告書の提出</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納税証明書の交付の請求</a:t>
              </a:r>
              <a:endParaRPr lang="en-US" altLang="ja-JP" sz="900" dirty="0">
                <a:latin typeface="游ゴシック" panose="020B0400000000000000" pitchFamily="50" charset="-128"/>
                <a:ea typeface="游ゴシック" panose="020B0400000000000000" pitchFamily="50" charset="-128"/>
              </a:endParaRPr>
            </a:p>
          </p:txBody>
        </p:sp>
        <p:sp>
          <p:nvSpPr>
            <p:cNvPr id="139" name="正方形/長方形 138"/>
            <p:cNvSpPr/>
            <p:nvPr/>
          </p:nvSpPr>
          <p:spPr bwMode="auto">
            <a:xfrm>
              <a:off x="4624097" y="4511404"/>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市民活動・コミュニティ</a:t>
              </a:r>
              <a:endParaRPr lang="en-US" altLang="ja-JP" sz="900" b="1" dirty="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8</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40" name="正方形/長方形 139"/>
            <p:cNvSpPr/>
            <p:nvPr/>
          </p:nvSpPr>
          <p:spPr bwMode="auto">
            <a:xfrm>
              <a:off x="6292218" y="4511404"/>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体験の機会の場の認定申請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zh-TW" altLang="en-US" sz="900" dirty="0">
                  <a:latin typeface="游ゴシック" panose="020B0400000000000000" pitchFamily="50" charset="-128"/>
                  <a:ea typeface="游ゴシック" panose="020B0400000000000000" pitchFamily="50" charset="-128"/>
                </a:rPr>
                <a:t>使用許可申請</a:t>
              </a:r>
              <a:endParaRPr lang="en-US" altLang="ja-JP" sz="900" dirty="0">
                <a:latin typeface="游ゴシック" panose="020B0400000000000000" pitchFamily="50" charset="-128"/>
                <a:ea typeface="游ゴシック" panose="020B0400000000000000" pitchFamily="50" charset="-128"/>
              </a:endParaRPr>
            </a:p>
          </p:txBody>
        </p:sp>
      </p:grpSp>
      <p:grpSp>
        <p:nvGrpSpPr>
          <p:cNvPr id="141" name="グループ化 140"/>
          <p:cNvGrpSpPr/>
          <p:nvPr/>
        </p:nvGrpSpPr>
        <p:grpSpPr>
          <a:xfrm>
            <a:off x="262058" y="2793944"/>
            <a:ext cx="8619884" cy="324000"/>
            <a:chOff x="264334" y="2813865"/>
            <a:chExt cx="8619884" cy="324000"/>
          </a:xfrm>
        </p:grpSpPr>
        <p:sp>
          <p:nvSpPr>
            <p:cNvPr id="142" name="正方形/長方形 141"/>
            <p:cNvSpPr/>
            <p:nvPr/>
          </p:nvSpPr>
          <p:spPr bwMode="auto">
            <a:xfrm>
              <a:off x="264334" y="2813865"/>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結婚・</a:t>
              </a:r>
              <a:r>
                <a:rPr lang="ja-JP" altLang="en-US" sz="900" b="1" dirty="0" smtClean="0">
                  <a:solidFill>
                    <a:srgbClr val="0070C0"/>
                  </a:solidFill>
                  <a:latin typeface="游ゴシック" panose="020B0400000000000000" pitchFamily="50" charset="-128"/>
                  <a:ea typeface="游ゴシック" panose="020B0400000000000000" pitchFamily="50" charset="-128"/>
                </a:rPr>
                <a:t>離婚</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46</a:t>
              </a:r>
              <a:r>
                <a:rPr lang="ja-JP" altLang="en-US" sz="900" b="1" dirty="0">
                  <a:solidFill>
                    <a:srgbClr val="0070C0"/>
                  </a:solidFill>
                  <a:latin typeface="游ゴシック" panose="020B0400000000000000" pitchFamily="50" charset="-128"/>
                  <a:ea typeface="游ゴシック" panose="020B0400000000000000" pitchFamily="50" charset="-128"/>
                </a:rPr>
                <a:t>手続き）</a:t>
              </a:r>
            </a:p>
          </p:txBody>
        </p:sp>
        <p:sp>
          <p:nvSpPr>
            <p:cNvPr id="143" name="正方形/長方形 142"/>
            <p:cNvSpPr/>
            <p:nvPr/>
          </p:nvSpPr>
          <p:spPr bwMode="auto">
            <a:xfrm>
              <a:off x="1932455" y="2813865"/>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戸籍の届出（婚姻）　</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戸籍届書の記載事項証明書の交付請求</a:t>
              </a:r>
              <a:endParaRPr lang="en-US" altLang="ja-JP" sz="900" dirty="0">
                <a:latin typeface="游ゴシック" panose="020B0400000000000000" pitchFamily="50" charset="-128"/>
                <a:ea typeface="游ゴシック" panose="020B0400000000000000" pitchFamily="50" charset="-128"/>
              </a:endParaRPr>
            </a:p>
          </p:txBody>
        </p:sp>
        <p:cxnSp>
          <p:nvCxnSpPr>
            <p:cNvPr id="144" name="カギ線コネクタ 111"/>
            <p:cNvCxnSpPr/>
            <p:nvPr/>
          </p:nvCxnSpPr>
          <p:spPr bwMode="auto">
            <a:xfrm flipH="1">
              <a:off x="1812334" y="2975865"/>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5" name="正方形/長方形 144"/>
            <p:cNvSpPr/>
            <p:nvPr/>
          </p:nvSpPr>
          <p:spPr bwMode="auto">
            <a:xfrm>
              <a:off x="4624097" y="2813865"/>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国民健康</a:t>
              </a:r>
              <a:r>
                <a:rPr lang="ja-JP" altLang="en-US" sz="900" b="1" dirty="0" smtClean="0">
                  <a:solidFill>
                    <a:srgbClr val="0070C0"/>
                  </a:solidFill>
                  <a:latin typeface="游ゴシック" panose="020B0400000000000000" pitchFamily="50" charset="-128"/>
                  <a:ea typeface="游ゴシック" panose="020B0400000000000000" pitchFamily="50" charset="-128"/>
                </a:rPr>
                <a:t>保険</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24</a:t>
              </a:r>
              <a:r>
                <a:rPr lang="ja-JP" altLang="en-US" sz="900" b="1" dirty="0">
                  <a:solidFill>
                    <a:srgbClr val="0070C0"/>
                  </a:solidFill>
                  <a:latin typeface="游ゴシック" panose="020B0400000000000000" pitchFamily="50" charset="-128"/>
                  <a:ea typeface="游ゴシック" panose="020B0400000000000000" pitchFamily="50" charset="-128"/>
                </a:rPr>
                <a:t>手続き）</a:t>
              </a:r>
            </a:p>
          </p:txBody>
        </p:sp>
        <p:sp>
          <p:nvSpPr>
            <p:cNvPr id="146" name="正方形/長方形 145"/>
            <p:cNvSpPr/>
            <p:nvPr/>
          </p:nvSpPr>
          <p:spPr bwMode="auto">
            <a:xfrm>
              <a:off x="6292218" y="2813865"/>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高額療養費の支給申請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国民健康保険資格取得の届出</a:t>
              </a:r>
              <a:endParaRPr lang="en-US" altLang="ja-JP" sz="900" dirty="0">
                <a:latin typeface="游ゴシック" panose="020B0400000000000000" pitchFamily="50" charset="-128"/>
                <a:ea typeface="游ゴシック" panose="020B0400000000000000" pitchFamily="50" charset="-128"/>
              </a:endParaRPr>
            </a:p>
          </p:txBody>
        </p:sp>
        <p:cxnSp>
          <p:nvCxnSpPr>
            <p:cNvPr id="147" name="カギ線コネクタ 111"/>
            <p:cNvCxnSpPr/>
            <p:nvPr/>
          </p:nvCxnSpPr>
          <p:spPr bwMode="auto">
            <a:xfrm flipH="1">
              <a:off x="6172097" y="2975865"/>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8" name="グループ化 147"/>
          <p:cNvGrpSpPr/>
          <p:nvPr/>
        </p:nvGrpSpPr>
        <p:grpSpPr>
          <a:xfrm>
            <a:off x="262058" y="3170351"/>
            <a:ext cx="8619884" cy="324000"/>
            <a:chOff x="264334" y="3286126"/>
            <a:chExt cx="8619884" cy="324000"/>
          </a:xfrm>
        </p:grpSpPr>
        <p:sp>
          <p:nvSpPr>
            <p:cNvPr id="149" name="正方形/長方形 148"/>
            <p:cNvSpPr/>
            <p:nvPr/>
          </p:nvSpPr>
          <p:spPr bwMode="auto">
            <a:xfrm>
              <a:off x="264334" y="3286126"/>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妊娠・</a:t>
              </a:r>
              <a:r>
                <a:rPr lang="ja-JP" altLang="en-US" sz="900" b="1" dirty="0" smtClean="0">
                  <a:solidFill>
                    <a:srgbClr val="0070C0"/>
                  </a:solidFill>
                  <a:latin typeface="游ゴシック" panose="020B0400000000000000" pitchFamily="50" charset="-128"/>
                  <a:ea typeface="游ゴシック" panose="020B0400000000000000" pitchFamily="50" charset="-128"/>
                </a:rPr>
                <a:t>出産</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17</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150" name="正方形/長方形 149"/>
            <p:cNvSpPr/>
            <p:nvPr/>
          </p:nvSpPr>
          <p:spPr bwMode="auto">
            <a:xfrm>
              <a:off x="1932455" y="3286126"/>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戸籍の届出（出生</a:t>
              </a:r>
              <a:r>
                <a:rPr lang="ja-JP" altLang="en-US" sz="900" dirty="0" smtClean="0">
                  <a:latin typeface="游ゴシック" panose="020B0400000000000000" pitchFamily="50" charset="-128"/>
                  <a:ea typeface="游ゴシック" panose="020B0400000000000000" pitchFamily="50" charset="-128"/>
                </a:rPr>
                <a:t>）</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戸籍の届出（国籍留保の届出）</a:t>
              </a:r>
              <a:endParaRPr lang="en-US" altLang="ja-JP" sz="900" dirty="0">
                <a:latin typeface="游ゴシック" panose="020B0400000000000000" pitchFamily="50" charset="-128"/>
                <a:ea typeface="游ゴシック" panose="020B0400000000000000" pitchFamily="50" charset="-128"/>
              </a:endParaRPr>
            </a:p>
          </p:txBody>
        </p:sp>
        <p:cxnSp>
          <p:nvCxnSpPr>
            <p:cNvPr id="151" name="カギ線コネクタ 112"/>
            <p:cNvCxnSpPr/>
            <p:nvPr/>
          </p:nvCxnSpPr>
          <p:spPr bwMode="auto">
            <a:xfrm>
              <a:off x="1812334" y="3448126"/>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 name="正方形/長方形 151"/>
            <p:cNvSpPr/>
            <p:nvPr/>
          </p:nvSpPr>
          <p:spPr bwMode="auto">
            <a:xfrm>
              <a:off x="4624097" y="3286126"/>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国民</a:t>
              </a:r>
              <a:r>
                <a:rPr lang="ja-JP" altLang="en-US" sz="900" b="1" dirty="0" smtClean="0">
                  <a:solidFill>
                    <a:srgbClr val="0070C0"/>
                  </a:solidFill>
                  <a:latin typeface="游ゴシック" panose="020B0400000000000000" pitchFamily="50" charset="-128"/>
                  <a:ea typeface="游ゴシック" panose="020B0400000000000000" pitchFamily="50" charset="-128"/>
                </a:rPr>
                <a:t>年金</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56</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153" name="正方形/長方形 152"/>
            <p:cNvSpPr/>
            <p:nvPr/>
          </p:nvSpPr>
          <p:spPr bwMode="auto">
            <a:xfrm>
              <a:off x="6292218" y="3286126"/>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zh-TW" altLang="en-US" sz="900" dirty="0">
                  <a:latin typeface="游ゴシック" panose="020B0400000000000000" pitchFamily="50" charset="-128"/>
                  <a:ea typeface="游ゴシック" panose="020B0400000000000000" pitchFamily="50" charset="-128"/>
                </a:rPr>
                <a:t>国民年金保険料免除申請書</a:t>
              </a:r>
              <a:endParaRPr lang="en-US" altLang="zh-TW"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zh-CN" altLang="en-US" sz="900" dirty="0">
                  <a:latin typeface="游ゴシック" panose="020B0400000000000000" pitchFamily="50" charset="-128"/>
                  <a:ea typeface="游ゴシック" panose="020B0400000000000000" pitchFamily="50" charset="-128"/>
                </a:rPr>
                <a:t>国民年金老齢福祉年金被災状況届</a:t>
              </a:r>
              <a:endParaRPr lang="en-US" altLang="ja-JP" sz="900" dirty="0">
                <a:latin typeface="游ゴシック" panose="020B0400000000000000" pitchFamily="50" charset="-128"/>
                <a:ea typeface="游ゴシック" panose="020B0400000000000000" pitchFamily="50" charset="-128"/>
              </a:endParaRPr>
            </a:p>
          </p:txBody>
        </p:sp>
        <p:cxnSp>
          <p:nvCxnSpPr>
            <p:cNvPr id="154" name="カギ線コネクタ 112"/>
            <p:cNvCxnSpPr/>
            <p:nvPr/>
          </p:nvCxnSpPr>
          <p:spPr bwMode="auto">
            <a:xfrm>
              <a:off x="6172097" y="3448126"/>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5" name="グループ化 154"/>
          <p:cNvGrpSpPr/>
          <p:nvPr/>
        </p:nvGrpSpPr>
        <p:grpSpPr>
          <a:xfrm>
            <a:off x="262058" y="3546758"/>
            <a:ext cx="8619884" cy="324000"/>
            <a:chOff x="264334" y="3694552"/>
            <a:chExt cx="8619884" cy="324000"/>
          </a:xfrm>
        </p:grpSpPr>
        <p:sp>
          <p:nvSpPr>
            <p:cNvPr id="156" name="正方形/長方形 155"/>
            <p:cNvSpPr/>
            <p:nvPr/>
          </p:nvSpPr>
          <p:spPr bwMode="auto">
            <a:xfrm>
              <a:off x="264334" y="3694552"/>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子育て</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kumimoji="1"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44</a:t>
              </a:r>
              <a:r>
                <a:rPr kumimoji="1"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57" name="正方形/長方形 156"/>
            <p:cNvSpPr/>
            <p:nvPr/>
          </p:nvSpPr>
          <p:spPr bwMode="auto">
            <a:xfrm>
              <a:off x="1932455" y="3694552"/>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介護給付費、訓練等給付費の支給の申請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smtClean="0">
                  <a:latin typeface="游ゴシック" panose="020B0400000000000000" pitchFamily="50" charset="-128"/>
                  <a:ea typeface="游ゴシック" panose="020B0400000000000000" pitchFamily="50" charset="-128"/>
                </a:rPr>
                <a:t>児童</a:t>
              </a:r>
              <a:r>
                <a:rPr lang="ja-JP" altLang="en-US" sz="900" dirty="0">
                  <a:latin typeface="游ゴシック" panose="020B0400000000000000" pitchFamily="50" charset="-128"/>
                  <a:ea typeface="游ゴシック" panose="020B0400000000000000" pitchFamily="50" charset="-128"/>
                </a:rPr>
                <a:t>手当の認定申請</a:t>
              </a:r>
              <a:endParaRPr lang="en-US" altLang="ja-JP" sz="900" dirty="0">
                <a:latin typeface="游ゴシック" panose="020B0400000000000000" pitchFamily="50" charset="-128"/>
                <a:ea typeface="游ゴシック" panose="020B0400000000000000" pitchFamily="50" charset="-128"/>
              </a:endParaRPr>
            </a:p>
          </p:txBody>
        </p:sp>
        <p:cxnSp>
          <p:nvCxnSpPr>
            <p:cNvPr id="158" name="カギ線コネクタ 113"/>
            <p:cNvCxnSpPr/>
            <p:nvPr/>
          </p:nvCxnSpPr>
          <p:spPr bwMode="auto">
            <a:xfrm>
              <a:off x="1812334" y="3856552"/>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9" name="正方形/長方形 158"/>
            <p:cNvSpPr/>
            <p:nvPr/>
          </p:nvSpPr>
          <p:spPr bwMode="auto">
            <a:xfrm>
              <a:off x="4624097" y="3694552"/>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健康・医療・福祉</a:t>
              </a:r>
              <a:endParaRPr lang="en-US" altLang="ja-JP" sz="900" b="1" dirty="0">
                <a:solidFill>
                  <a:srgbClr val="0070C0"/>
                </a:solidFill>
                <a:latin typeface="游ゴシック" panose="020B0400000000000000" pitchFamily="50" charset="-128"/>
                <a:ea typeface="游ゴシック" panose="020B0400000000000000" pitchFamily="50" charset="-128"/>
              </a:endParaRPr>
            </a:p>
            <a:p>
              <a:pPr algn="ctr">
                <a:spcBef>
                  <a:spcPts val="0"/>
                </a:spcBef>
              </a:pPr>
              <a:r>
                <a:rPr kumimoji="1" lang="ja-JP" altLang="en-US" sz="900" b="1" dirty="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158</a:t>
              </a:r>
              <a:r>
                <a:rPr kumimoji="1"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60" name="正方形/長方形 159"/>
            <p:cNvSpPr/>
            <p:nvPr/>
          </p:nvSpPr>
          <p:spPr bwMode="auto">
            <a:xfrm>
              <a:off x="6292218" y="3694552"/>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通院医療費公費負担の申請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通院医療費公費負担の患者票の申請・交付</a:t>
              </a:r>
              <a:endParaRPr lang="en-US" altLang="ja-JP" sz="900" dirty="0">
                <a:latin typeface="游ゴシック" panose="020B0400000000000000" pitchFamily="50" charset="-128"/>
                <a:ea typeface="游ゴシック" panose="020B0400000000000000" pitchFamily="50" charset="-128"/>
              </a:endParaRPr>
            </a:p>
          </p:txBody>
        </p:sp>
        <p:cxnSp>
          <p:nvCxnSpPr>
            <p:cNvPr id="161" name="カギ線コネクタ 113"/>
            <p:cNvCxnSpPr/>
            <p:nvPr/>
          </p:nvCxnSpPr>
          <p:spPr bwMode="auto">
            <a:xfrm>
              <a:off x="6172097" y="3856552"/>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2" name="グループ化 161"/>
          <p:cNvGrpSpPr/>
          <p:nvPr/>
        </p:nvGrpSpPr>
        <p:grpSpPr>
          <a:xfrm>
            <a:off x="262058" y="3923165"/>
            <a:ext cx="8619884" cy="324000"/>
            <a:chOff x="264334" y="4226191"/>
            <a:chExt cx="8619884" cy="324000"/>
          </a:xfrm>
        </p:grpSpPr>
        <p:sp>
          <p:nvSpPr>
            <p:cNvPr id="163" name="正方形/長方形 162"/>
            <p:cNvSpPr/>
            <p:nvPr/>
          </p:nvSpPr>
          <p:spPr bwMode="auto">
            <a:xfrm>
              <a:off x="264334" y="4226191"/>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就職・</a:t>
              </a:r>
              <a:r>
                <a:rPr lang="ja-JP" altLang="en-US" sz="900" b="1" dirty="0" smtClean="0">
                  <a:solidFill>
                    <a:srgbClr val="0070C0"/>
                  </a:solidFill>
                  <a:latin typeface="游ゴシック" panose="020B0400000000000000" pitchFamily="50" charset="-128"/>
                  <a:ea typeface="游ゴシック" panose="020B0400000000000000" pitchFamily="50" charset="-128"/>
                </a:rPr>
                <a:t>離職</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5</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64" name="正方形/長方形 163"/>
            <p:cNvSpPr/>
            <p:nvPr/>
          </p:nvSpPr>
          <p:spPr bwMode="auto">
            <a:xfrm>
              <a:off x="1932455" y="4226191"/>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国民健康保険 保険料減免の申請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特例対象被保険者等に係る届出</a:t>
              </a:r>
              <a:endParaRPr lang="en-US" altLang="ja-JP" sz="900" dirty="0">
                <a:latin typeface="游ゴシック" panose="020B0400000000000000" pitchFamily="50" charset="-128"/>
                <a:ea typeface="游ゴシック" panose="020B0400000000000000" pitchFamily="50" charset="-128"/>
              </a:endParaRPr>
            </a:p>
          </p:txBody>
        </p:sp>
        <p:cxnSp>
          <p:nvCxnSpPr>
            <p:cNvPr id="165" name="カギ線コネクタ 114"/>
            <p:cNvCxnSpPr/>
            <p:nvPr/>
          </p:nvCxnSpPr>
          <p:spPr bwMode="auto">
            <a:xfrm>
              <a:off x="1812334" y="4388191"/>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カギ線コネクタ 115"/>
            <p:cNvCxnSpPr/>
            <p:nvPr/>
          </p:nvCxnSpPr>
          <p:spPr bwMode="auto">
            <a:xfrm>
              <a:off x="1812334" y="4388191"/>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7" name="正方形/長方形 166"/>
            <p:cNvSpPr/>
            <p:nvPr/>
          </p:nvSpPr>
          <p:spPr bwMode="auto">
            <a:xfrm>
              <a:off x="4624097" y="4226191"/>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文化・スポーツ・生涯学習（</a:t>
              </a:r>
              <a:r>
                <a:rPr lang="en-US" altLang="ja-JP" sz="900" b="1" dirty="0">
                  <a:solidFill>
                    <a:srgbClr val="0070C0"/>
                  </a:solidFill>
                  <a:latin typeface="游ゴシック" panose="020B0400000000000000" pitchFamily="50" charset="-128"/>
                  <a:ea typeface="游ゴシック" panose="020B0400000000000000" pitchFamily="50" charset="-128"/>
                </a:rPr>
                <a:t>99</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68" name="正方形/長方形 167"/>
            <p:cNvSpPr/>
            <p:nvPr/>
          </p:nvSpPr>
          <p:spPr bwMode="auto">
            <a:xfrm>
              <a:off x="6292218" y="4226191"/>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大阪市立プールの使用許可申請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大阪市立プールの利用料金の減免申請</a:t>
              </a:r>
              <a:endParaRPr lang="en-US" altLang="ja-JP" sz="900" dirty="0">
                <a:latin typeface="游ゴシック" panose="020B0400000000000000" pitchFamily="50" charset="-128"/>
                <a:ea typeface="游ゴシック" panose="020B0400000000000000" pitchFamily="50" charset="-128"/>
              </a:endParaRPr>
            </a:p>
          </p:txBody>
        </p:sp>
        <p:cxnSp>
          <p:nvCxnSpPr>
            <p:cNvPr id="169" name="カギ線コネクタ 114"/>
            <p:cNvCxnSpPr/>
            <p:nvPr/>
          </p:nvCxnSpPr>
          <p:spPr bwMode="auto">
            <a:xfrm>
              <a:off x="6172097" y="4388191"/>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カギ線コネクタ 115"/>
            <p:cNvCxnSpPr/>
            <p:nvPr/>
          </p:nvCxnSpPr>
          <p:spPr bwMode="auto">
            <a:xfrm>
              <a:off x="6172097" y="4388191"/>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1" name="グループ化 170"/>
          <p:cNvGrpSpPr/>
          <p:nvPr/>
        </p:nvGrpSpPr>
        <p:grpSpPr>
          <a:xfrm>
            <a:off x="262058" y="5052386"/>
            <a:ext cx="8619884" cy="324000"/>
            <a:chOff x="264334" y="5094017"/>
            <a:chExt cx="8619884" cy="324000"/>
          </a:xfrm>
        </p:grpSpPr>
        <p:sp>
          <p:nvSpPr>
            <p:cNvPr id="172" name="正方形/長方形 171"/>
            <p:cNvSpPr/>
            <p:nvPr/>
          </p:nvSpPr>
          <p:spPr bwMode="auto">
            <a:xfrm>
              <a:off x="264334" y="5094017"/>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ご不幸</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54</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73" name="正方形/長方形 172"/>
            <p:cNvSpPr/>
            <p:nvPr/>
          </p:nvSpPr>
          <p:spPr bwMode="auto">
            <a:xfrm>
              <a:off x="1932455" y="5094017"/>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埋葬、火葬又は改葬の申請・許可</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戸籍の届出（死亡）</a:t>
              </a:r>
              <a:endParaRPr lang="en-US" altLang="ja-JP" sz="900" dirty="0">
                <a:latin typeface="游ゴシック" panose="020B0400000000000000" pitchFamily="50" charset="-128"/>
                <a:ea typeface="游ゴシック" panose="020B0400000000000000" pitchFamily="50" charset="-128"/>
              </a:endParaRPr>
            </a:p>
          </p:txBody>
        </p:sp>
        <p:cxnSp>
          <p:nvCxnSpPr>
            <p:cNvPr id="174" name="カギ線コネクタ 117"/>
            <p:cNvCxnSpPr/>
            <p:nvPr/>
          </p:nvCxnSpPr>
          <p:spPr bwMode="auto">
            <a:xfrm>
              <a:off x="1812334" y="5256017"/>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5" name="正方形/長方形 174"/>
            <p:cNvSpPr/>
            <p:nvPr/>
          </p:nvSpPr>
          <p:spPr bwMode="auto">
            <a:xfrm>
              <a:off x="4624097" y="5094017"/>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教育</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40</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76" name="正方形/長方形 175"/>
            <p:cNvSpPr/>
            <p:nvPr/>
          </p:nvSpPr>
          <p:spPr bwMode="auto">
            <a:xfrm>
              <a:off x="6292218" y="5094017"/>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学校選択制希望調査票の提出</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大阪市奨学費の受給申請</a:t>
              </a:r>
              <a:endParaRPr lang="en-US" altLang="ja-JP" sz="900" dirty="0">
                <a:latin typeface="游ゴシック" panose="020B0400000000000000" pitchFamily="50" charset="-128"/>
                <a:ea typeface="游ゴシック" panose="020B0400000000000000" pitchFamily="50" charset="-128"/>
              </a:endParaRPr>
            </a:p>
          </p:txBody>
        </p:sp>
        <p:cxnSp>
          <p:nvCxnSpPr>
            <p:cNvPr id="177" name="カギ線コネクタ 117"/>
            <p:cNvCxnSpPr/>
            <p:nvPr/>
          </p:nvCxnSpPr>
          <p:spPr bwMode="auto">
            <a:xfrm>
              <a:off x="6172097" y="5256017"/>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8" name="グループ化 177"/>
          <p:cNvGrpSpPr/>
          <p:nvPr/>
        </p:nvGrpSpPr>
        <p:grpSpPr>
          <a:xfrm>
            <a:off x="262058" y="5428793"/>
            <a:ext cx="8619884" cy="324000"/>
            <a:chOff x="264334" y="5489856"/>
            <a:chExt cx="8619884" cy="324000"/>
          </a:xfrm>
        </p:grpSpPr>
        <p:sp>
          <p:nvSpPr>
            <p:cNvPr id="179" name="正方形/長方形 178"/>
            <p:cNvSpPr/>
            <p:nvPr/>
          </p:nvSpPr>
          <p:spPr bwMode="auto">
            <a:xfrm>
              <a:off x="264334" y="5489856"/>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ごみ・リサイクル</a:t>
              </a:r>
              <a:endParaRPr lang="en-US" altLang="ja-JP" sz="900" b="1" dirty="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51</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80" name="正方形/長方形 179"/>
            <p:cNvSpPr/>
            <p:nvPr/>
          </p:nvSpPr>
          <p:spPr bwMode="auto">
            <a:xfrm>
              <a:off x="1932455" y="5489856"/>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粗大ごみ収集依頼</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産業廃棄物管理票に関する報告書の提出</a:t>
              </a:r>
              <a:endParaRPr lang="en-US" altLang="ja-JP" sz="900" dirty="0">
                <a:latin typeface="游ゴシック" panose="020B0400000000000000" pitchFamily="50" charset="-128"/>
                <a:ea typeface="游ゴシック" panose="020B0400000000000000" pitchFamily="50" charset="-128"/>
              </a:endParaRPr>
            </a:p>
          </p:txBody>
        </p:sp>
        <p:cxnSp>
          <p:nvCxnSpPr>
            <p:cNvPr id="181" name="カギ線コネクタ 118"/>
            <p:cNvCxnSpPr/>
            <p:nvPr/>
          </p:nvCxnSpPr>
          <p:spPr bwMode="auto">
            <a:xfrm flipH="1">
              <a:off x="1812334" y="5651856"/>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2" name="正方形/長方形 181"/>
            <p:cNvSpPr/>
            <p:nvPr/>
          </p:nvSpPr>
          <p:spPr bwMode="auto">
            <a:xfrm>
              <a:off x="4624097" y="5489856"/>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交通</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7</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83" name="正方形/長方形 182"/>
            <p:cNvSpPr/>
            <p:nvPr/>
          </p:nvSpPr>
          <p:spPr bwMode="auto">
            <a:xfrm>
              <a:off x="6292218" y="5489856"/>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自動車臨時運行許可の申請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zh-TW" altLang="en-US" sz="900" dirty="0">
                  <a:latin typeface="游ゴシック" panose="020B0400000000000000" pitchFamily="50" charset="-128"/>
                  <a:ea typeface="游ゴシック" panose="020B0400000000000000" pitchFamily="50" charset="-128"/>
                </a:rPr>
                <a:t>特殊車両通行許可</a:t>
              </a:r>
              <a:endParaRPr lang="en-US" altLang="ja-JP" sz="900" dirty="0">
                <a:latin typeface="游ゴシック" panose="020B0400000000000000" pitchFamily="50" charset="-128"/>
                <a:ea typeface="游ゴシック" panose="020B0400000000000000" pitchFamily="50" charset="-128"/>
              </a:endParaRPr>
            </a:p>
          </p:txBody>
        </p:sp>
        <p:cxnSp>
          <p:nvCxnSpPr>
            <p:cNvPr id="184" name="カギ線コネクタ 118"/>
            <p:cNvCxnSpPr/>
            <p:nvPr/>
          </p:nvCxnSpPr>
          <p:spPr bwMode="auto">
            <a:xfrm flipH="1">
              <a:off x="6172097" y="5651856"/>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グループ化 184"/>
          <p:cNvGrpSpPr/>
          <p:nvPr/>
        </p:nvGrpSpPr>
        <p:grpSpPr>
          <a:xfrm>
            <a:off x="262058" y="5805200"/>
            <a:ext cx="8619884" cy="324000"/>
            <a:chOff x="264334" y="5886561"/>
            <a:chExt cx="8619884" cy="324000"/>
          </a:xfrm>
        </p:grpSpPr>
        <p:sp>
          <p:nvSpPr>
            <p:cNvPr id="186" name="正方形/長方形 185"/>
            <p:cNvSpPr/>
            <p:nvPr/>
          </p:nvSpPr>
          <p:spPr bwMode="auto">
            <a:xfrm>
              <a:off x="264334" y="5886561"/>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安全・</a:t>
              </a:r>
              <a:r>
                <a:rPr lang="ja-JP" altLang="en-US" sz="900" b="1" dirty="0" smtClean="0">
                  <a:solidFill>
                    <a:srgbClr val="0070C0"/>
                  </a:solidFill>
                  <a:latin typeface="游ゴシック" panose="020B0400000000000000" pitchFamily="50" charset="-128"/>
                  <a:ea typeface="游ゴシック" panose="020B0400000000000000" pitchFamily="50" charset="-128"/>
                </a:rPr>
                <a:t>安心</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28</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87" name="正方形/長方形 186"/>
            <p:cNvSpPr/>
            <p:nvPr/>
          </p:nvSpPr>
          <p:spPr bwMode="auto">
            <a:xfrm>
              <a:off x="1932455" y="5886561"/>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消費生活</a:t>
              </a:r>
              <a:r>
                <a:rPr lang="ja-JP" altLang="en-US" sz="900" dirty="0" smtClean="0">
                  <a:latin typeface="游ゴシック" panose="020B0400000000000000" pitchFamily="50" charset="-128"/>
                  <a:ea typeface="游ゴシック" panose="020B0400000000000000" pitchFamily="50" charset="-128"/>
                </a:rPr>
                <a:t>相談</a:t>
              </a:r>
              <a:endParaRPr lang="en-US" altLang="ja-JP" sz="900" dirty="0" smtClean="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smtClean="0">
                  <a:latin typeface="游ゴシック" panose="020B0400000000000000" pitchFamily="50" charset="-128"/>
                  <a:ea typeface="游ゴシック" panose="020B0400000000000000" pitchFamily="50" charset="-128"/>
                </a:rPr>
                <a:t>自立</a:t>
              </a:r>
              <a:r>
                <a:rPr lang="ja-JP" altLang="en-US" sz="900" dirty="0">
                  <a:latin typeface="游ゴシック" panose="020B0400000000000000" pitchFamily="50" charset="-128"/>
                  <a:ea typeface="游ゴシック" panose="020B0400000000000000" pitchFamily="50" charset="-128"/>
                </a:rPr>
                <a:t>支援センターへの入所申請</a:t>
              </a:r>
              <a:endParaRPr lang="en-US" altLang="ja-JP" sz="900" dirty="0">
                <a:latin typeface="游ゴシック" panose="020B0400000000000000" pitchFamily="50" charset="-128"/>
                <a:ea typeface="游ゴシック" panose="020B0400000000000000" pitchFamily="50" charset="-128"/>
              </a:endParaRPr>
            </a:p>
          </p:txBody>
        </p:sp>
        <p:cxnSp>
          <p:nvCxnSpPr>
            <p:cNvPr id="188" name="カギ線コネクタ 118"/>
            <p:cNvCxnSpPr/>
            <p:nvPr/>
          </p:nvCxnSpPr>
          <p:spPr bwMode="auto">
            <a:xfrm flipH="1">
              <a:off x="1812334" y="6048561"/>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9" name="正方形/長方形 188"/>
            <p:cNvSpPr/>
            <p:nvPr/>
          </p:nvSpPr>
          <p:spPr bwMode="auto">
            <a:xfrm>
              <a:off x="4624097" y="5886561"/>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都市</a:t>
              </a:r>
              <a:r>
                <a:rPr lang="ja-JP" altLang="en-US" sz="900" b="1" dirty="0" smtClean="0">
                  <a:solidFill>
                    <a:srgbClr val="0070C0"/>
                  </a:solidFill>
                  <a:latin typeface="游ゴシック" panose="020B0400000000000000" pitchFamily="50" charset="-128"/>
                  <a:ea typeface="游ゴシック" panose="020B0400000000000000" pitchFamily="50" charset="-128"/>
                </a:rPr>
                <a:t>計画</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304</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90" name="正方形/長方形 189"/>
            <p:cNvSpPr/>
            <p:nvPr/>
          </p:nvSpPr>
          <p:spPr bwMode="auto">
            <a:xfrm>
              <a:off x="6292218" y="5886561"/>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防火設備の定期検査の結果の報告</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建築計画概要書等閲覧・写しの交付申請</a:t>
              </a:r>
              <a:endParaRPr lang="en-US" altLang="ja-JP" sz="900" dirty="0">
                <a:latin typeface="游ゴシック" panose="020B0400000000000000" pitchFamily="50" charset="-128"/>
                <a:ea typeface="游ゴシック" panose="020B0400000000000000" pitchFamily="50" charset="-128"/>
              </a:endParaRPr>
            </a:p>
          </p:txBody>
        </p:sp>
        <p:cxnSp>
          <p:nvCxnSpPr>
            <p:cNvPr id="191" name="カギ線コネクタ 118"/>
            <p:cNvCxnSpPr/>
            <p:nvPr/>
          </p:nvCxnSpPr>
          <p:spPr bwMode="auto">
            <a:xfrm flipH="1">
              <a:off x="6172097" y="6048561"/>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2" name="グループ化 191"/>
          <p:cNvGrpSpPr/>
          <p:nvPr/>
        </p:nvGrpSpPr>
        <p:grpSpPr>
          <a:xfrm>
            <a:off x="262058" y="6181610"/>
            <a:ext cx="8619884" cy="324000"/>
            <a:chOff x="264334" y="6201328"/>
            <a:chExt cx="8619884" cy="324000"/>
          </a:xfrm>
        </p:grpSpPr>
        <p:sp>
          <p:nvSpPr>
            <p:cNvPr id="193" name="正方形/長方形 192"/>
            <p:cNvSpPr/>
            <p:nvPr/>
          </p:nvSpPr>
          <p:spPr bwMode="auto">
            <a:xfrm>
              <a:off x="264334" y="6201328"/>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駐車・</a:t>
              </a:r>
              <a:r>
                <a:rPr lang="ja-JP" altLang="en-US" sz="900" b="1" dirty="0" smtClean="0">
                  <a:solidFill>
                    <a:srgbClr val="0070C0"/>
                  </a:solidFill>
                  <a:latin typeface="游ゴシック" panose="020B0400000000000000" pitchFamily="50" charset="-128"/>
                  <a:ea typeface="游ゴシック" panose="020B0400000000000000" pitchFamily="50" charset="-128"/>
                </a:rPr>
                <a:t>駐輪</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0</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94" name="正方形/長方形 193"/>
            <p:cNvSpPr/>
            <p:nvPr/>
          </p:nvSpPr>
          <p:spPr bwMode="auto">
            <a:xfrm>
              <a:off x="1932455" y="6201328"/>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a:t>
              </a:r>
              <a:endParaRPr lang="en-US" altLang="ja-JP" sz="900" dirty="0">
                <a:latin typeface="游ゴシック" panose="020B0400000000000000" pitchFamily="50" charset="-128"/>
                <a:ea typeface="游ゴシック" panose="020B0400000000000000" pitchFamily="50" charset="-128"/>
              </a:endParaRPr>
            </a:p>
          </p:txBody>
        </p:sp>
        <p:cxnSp>
          <p:nvCxnSpPr>
            <p:cNvPr id="195" name="カギ線コネクタ 118"/>
            <p:cNvCxnSpPr/>
            <p:nvPr/>
          </p:nvCxnSpPr>
          <p:spPr bwMode="auto">
            <a:xfrm flipH="1">
              <a:off x="1812334" y="6363328"/>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6" name="正方形/長方形 195"/>
            <p:cNvSpPr/>
            <p:nvPr/>
          </p:nvSpPr>
          <p:spPr bwMode="auto">
            <a:xfrm>
              <a:off x="4624097" y="6201328"/>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その他</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327</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97" name="正方形/長方形 196"/>
            <p:cNvSpPr/>
            <p:nvPr/>
          </p:nvSpPr>
          <p:spPr bwMode="auto">
            <a:xfrm>
              <a:off x="6292218" y="6201328"/>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傷病者搬送証明書の請求</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消防用設備等の点検報告</a:t>
              </a:r>
              <a:endParaRPr lang="en-US" altLang="ja-JP" sz="900" dirty="0">
                <a:latin typeface="游ゴシック" panose="020B0400000000000000" pitchFamily="50" charset="-128"/>
                <a:ea typeface="游ゴシック" panose="020B0400000000000000" pitchFamily="50" charset="-128"/>
              </a:endParaRPr>
            </a:p>
          </p:txBody>
        </p:sp>
        <p:cxnSp>
          <p:nvCxnSpPr>
            <p:cNvPr id="198" name="カギ線コネクタ 118"/>
            <p:cNvCxnSpPr/>
            <p:nvPr/>
          </p:nvCxnSpPr>
          <p:spPr bwMode="auto">
            <a:xfrm flipH="1">
              <a:off x="6172097" y="6363328"/>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9" name="カギ線コネクタ 115"/>
          <p:cNvCxnSpPr>
            <a:stCxn id="137" idx="3"/>
            <a:endCxn id="138" idx="1"/>
          </p:cNvCxnSpPr>
          <p:nvPr/>
        </p:nvCxnSpPr>
        <p:spPr bwMode="auto">
          <a:xfrm>
            <a:off x="1810058" y="4461572"/>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カギ線コネクタ 115"/>
          <p:cNvCxnSpPr>
            <a:stCxn id="139" idx="3"/>
            <a:endCxn id="140" idx="1"/>
          </p:cNvCxnSpPr>
          <p:nvPr/>
        </p:nvCxnSpPr>
        <p:spPr bwMode="auto">
          <a:xfrm>
            <a:off x="6169821" y="4461572"/>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1" name="グループ化 200"/>
          <p:cNvGrpSpPr/>
          <p:nvPr/>
        </p:nvGrpSpPr>
        <p:grpSpPr>
          <a:xfrm>
            <a:off x="260350" y="4675581"/>
            <a:ext cx="8619884" cy="324000"/>
            <a:chOff x="264334" y="4923935"/>
            <a:chExt cx="8619884" cy="324000"/>
          </a:xfrm>
        </p:grpSpPr>
        <p:sp>
          <p:nvSpPr>
            <p:cNvPr id="202" name="正方形/長方形 201"/>
            <p:cNvSpPr/>
            <p:nvPr/>
          </p:nvSpPr>
          <p:spPr bwMode="auto">
            <a:xfrm>
              <a:off x="264334" y="4923935"/>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高齢者・</a:t>
              </a:r>
              <a:r>
                <a:rPr lang="ja-JP" altLang="en-US" sz="900" b="1" dirty="0" smtClean="0">
                  <a:solidFill>
                    <a:srgbClr val="0070C0"/>
                  </a:solidFill>
                  <a:latin typeface="游ゴシック" panose="020B0400000000000000" pitchFamily="50" charset="-128"/>
                  <a:ea typeface="游ゴシック" panose="020B0400000000000000" pitchFamily="50" charset="-128"/>
                </a:rPr>
                <a:t>介護</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71</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03" name="正方形/長方形 202"/>
            <p:cNvSpPr/>
            <p:nvPr/>
          </p:nvSpPr>
          <p:spPr bwMode="auto">
            <a:xfrm>
              <a:off x="1932455" y="4923935"/>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要支援認定の申請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後期高齢者医療制度の資格取得・喪失届出</a:t>
              </a:r>
              <a:endParaRPr lang="en-US" altLang="ja-JP" sz="900" dirty="0">
                <a:latin typeface="游ゴシック" panose="020B0400000000000000" pitchFamily="50" charset="-128"/>
                <a:ea typeface="游ゴシック" panose="020B0400000000000000" pitchFamily="50" charset="-128"/>
              </a:endParaRPr>
            </a:p>
          </p:txBody>
        </p:sp>
        <p:cxnSp>
          <p:nvCxnSpPr>
            <p:cNvPr id="204" name="カギ線コネクタ 116"/>
            <p:cNvCxnSpPr/>
            <p:nvPr/>
          </p:nvCxnSpPr>
          <p:spPr bwMode="auto">
            <a:xfrm>
              <a:off x="1812334" y="5085935"/>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 name="正方形/長方形 204"/>
            <p:cNvSpPr/>
            <p:nvPr/>
          </p:nvSpPr>
          <p:spPr bwMode="auto">
            <a:xfrm>
              <a:off x="4624097" y="4923935"/>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水道・ガス・電気</a:t>
              </a:r>
              <a:endParaRPr lang="en-US" altLang="ja-JP" sz="900" b="1" dirty="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71</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06" name="正方形/長方形 205"/>
            <p:cNvSpPr/>
            <p:nvPr/>
          </p:nvSpPr>
          <p:spPr bwMode="auto">
            <a:xfrm>
              <a:off x="6292218" y="4923935"/>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工事施工通知および立会</a:t>
              </a:r>
              <a:r>
                <a:rPr lang="ja-JP" altLang="en-US" sz="900" dirty="0" smtClean="0">
                  <a:latin typeface="游ゴシック" panose="020B0400000000000000" pitchFamily="50" charset="-128"/>
                  <a:ea typeface="游ゴシック" panose="020B0400000000000000" pitchFamily="50" charset="-128"/>
                </a:rPr>
                <a:t>依頼書</a:t>
              </a:r>
              <a:endParaRPr lang="en-US" altLang="ja-JP" sz="900" dirty="0" smtClean="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smtClean="0">
                  <a:latin typeface="游ゴシック" panose="020B0400000000000000" pitchFamily="50" charset="-128"/>
                  <a:ea typeface="游ゴシック" panose="020B0400000000000000" pitchFamily="50" charset="-128"/>
                </a:rPr>
                <a:t>水道使用中止</a:t>
              </a:r>
              <a:r>
                <a:rPr lang="ja-JP" altLang="en-US" sz="900" dirty="0">
                  <a:latin typeface="游ゴシック" panose="020B0400000000000000" pitchFamily="50" charset="-128"/>
                  <a:ea typeface="游ゴシック" panose="020B0400000000000000" pitchFamily="50" charset="-128"/>
                </a:rPr>
                <a:t>・開始同時</a:t>
              </a:r>
              <a:r>
                <a:rPr lang="ja-JP" altLang="en-US" sz="900" dirty="0" smtClean="0">
                  <a:latin typeface="游ゴシック" panose="020B0400000000000000" pitchFamily="50" charset="-128"/>
                  <a:ea typeface="游ゴシック" panose="020B0400000000000000" pitchFamily="50" charset="-128"/>
                </a:rPr>
                <a:t>申込</a:t>
              </a:r>
              <a:endParaRPr lang="en-US" altLang="ja-JP" sz="900" dirty="0">
                <a:latin typeface="游ゴシック" panose="020B0400000000000000" pitchFamily="50" charset="-128"/>
                <a:ea typeface="游ゴシック" panose="020B0400000000000000" pitchFamily="50" charset="-128"/>
              </a:endParaRPr>
            </a:p>
          </p:txBody>
        </p:sp>
        <p:cxnSp>
          <p:nvCxnSpPr>
            <p:cNvPr id="207" name="カギ線コネクタ 116"/>
            <p:cNvCxnSpPr/>
            <p:nvPr/>
          </p:nvCxnSpPr>
          <p:spPr bwMode="auto">
            <a:xfrm>
              <a:off x="6172097" y="5085935"/>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838492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3188" y="981076"/>
            <a:ext cx="8950325" cy="1178042"/>
          </a:xfrm>
        </p:spPr>
        <p:txBody>
          <a:bodyPr/>
          <a:lstStyle/>
          <a:p>
            <a:pPr marL="0" indent="0" eaLnBrk="1" hangingPunct="1">
              <a:buNone/>
            </a:pPr>
            <a:r>
              <a:rPr lang="ja-JP" altLang="en-US" sz="1200" dirty="0">
                <a:latin typeface="游ゴシック" panose="020B0400000000000000" pitchFamily="50" charset="-128"/>
                <a:ea typeface="游ゴシック" panose="020B0400000000000000" pitchFamily="50" charset="-128"/>
              </a:rPr>
              <a:t>（前ページの</a:t>
            </a:r>
            <a:r>
              <a:rPr lang="ja-JP" altLang="en-US" sz="1200" dirty="0" smtClean="0">
                <a:latin typeface="游ゴシック" panose="020B0400000000000000" pitchFamily="50" charset="-128"/>
                <a:ea typeface="游ゴシック" panose="020B0400000000000000" pitchFamily="50" charset="-128"/>
              </a:rPr>
              <a:t>続き）</a:t>
            </a:r>
            <a:endParaRPr lang="en-US" altLang="ja-JP" sz="1200" dirty="0">
              <a:latin typeface="游ゴシック" panose="020B0400000000000000" pitchFamily="50" charset="-128"/>
              <a:ea typeface="游ゴシック" panose="020B0400000000000000" pitchFamily="50" charset="-128"/>
            </a:endParaRPr>
          </a:p>
        </p:txBody>
      </p:sp>
      <p:sp>
        <p:nvSpPr>
          <p:cNvPr id="4"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en-US" altLang="ja-JP" sz="1600" b="1" dirty="0">
                <a:solidFill>
                  <a:schemeClr val="tx2"/>
                </a:solidFill>
                <a:latin typeface="游ゴシック" panose="020B0400000000000000" pitchFamily="50" charset="-128"/>
                <a:ea typeface="游ゴシック" panose="020B0400000000000000" pitchFamily="50" charset="-128"/>
              </a:rPr>
              <a:t>【</a:t>
            </a:r>
            <a:r>
              <a:rPr kumimoji="0" lang="ja-JP" altLang="en-US" sz="1600" b="1" dirty="0">
                <a:solidFill>
                  <a:schemeClr val="tx2"/>
                </a:solidFill>
                <a:latin typeface="游ゴシック" panose="020B0400000000000000" pitchFamily="50" charset="-128"/>
                <a:ea typeface="游ゴシック" panose="020B0400000000000000" pitchFamily="50" charset="-128"/>
              </a:rPr>
              <a:t>参考</a:t>
            </a:r>
            <a:r>
              <a:rPr kumimoji="0" lang="en-US" altLang="ja-JP" sz="1600" b="1" dirty="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行政手続き</a:t>
            </a:r>
            <a:r>
              <a:rPr kumimoji="0" lang="ja-JP" altLang="en-US" sz="1600" b="1" dirty="0">
                <a:solidFill>
                  <a:schemeClr val="tx2"/>
                </a:solidFill>
                <a:latin typeface="游ゴシック" panose="020B0400000000000000" pitchFamily="50" charset="-128"/>
                <a:ea typeface="游ゴシック" panose="020B0400000000000000" pitchFamily="50" charset="-128"/>
              </a:rPr>
              <a:t>の整理結果　－手続きカテゴリの整理結果　</a:t>
            </a:r>
            <a:r>
              <a:rPr kumimoji="0" lang="en-US" altLang="ja-JP" sz="1600" b="1" dirty="0">
                <a:solidFill>
                  <a:schemeClr val="tx2"/>
                </a:solidFill>
                <a:latin typeface="游ゴシック" panose="020B0400000000000000" pitchFamily="50" charset="-128"/>
                <a:ea typeface="游ゴシック" panose="020B0400000000000000" pitchFamily="50" charset="-128"/>
              </a:rPr>
              <a:t>2/2</a:t>
            </a:r>
            <a:r>
              <a:rPr kumimoji="0" lang="ja-JP" altLang="en-US" sz="1600" b="1" dirty="0">
                <a:solidFill>
                  <a:schemeClr val="tx2"/>
                </a:solidFill>
                <a:latin typeface="游ゴシック" panose="020B0400000000000000" pitchFamily="50" charset="-128"/>
                <a:ea typeface="游ゴシック" panose="020B0400000000000000" pitchFamily="50" charset="-128"/>
              </a:rPr>
              <a:t>－</a:t>
            </a:r>
          </a:p>
        </p:txBody>
      </p:sp>
      <p:cxnSp>
        <p:nvCxnSpPr>
          <p:cNvPr id="92" name="直線コネクタ 91"/>
          <p:cNvCxnSpPr/>
          <p:nvPr/>
        </p:nvCxnSpPr>
        <p:spPr bwMode="auto">
          <a:xfrm>
            <a:off x="272725" y="1783295"/>
            <a:ext cx="861149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テキスト ボックス 92"/>
          <p:cNvSpPr txBox="1"/>
          <p:nvPr/>
        </p:nvSpPr>
        <p:spPr>
          <a:xfrm>
            <a:off x="3597151" y="1556792"/>
            <a:ext cx="2416046" cy="384721"/>
          </a:xfrm>
          <a:prstGeom prst="rect">
            <a:avLst/>
          </a:prstGeom>
          <a:noFill/>
        </p:spPr>
        <p:txBody>
          <a:bodyPr wrap="none" rtlCol="0">
            <a:spAutoFit/>
          </a:bodyPr>
          <a:lstStyle/>
          <a:p>
            <a:r>
              <a:rPr lang="ja-JP" altLang="en-US" sz="900" dirty="0">
                <a:latin typeface="游ゴシック" panose="020B0400000000000000" pitchFamily="50" charset="-128"/>
                <a:ea typeface="游ゴシック" panose="020B0400000000000000" pitchFamily="50" charset="-128"/>
              </a:rPr>
              <a:t>法人</a:t>
            </a:r>
            <a:r>
              <a:rPr kumimoji="1" lang="ja-JP" altLang="en-US" sz="900" dirty="0">
                <a:latin typeface="游ゴシック" panose="020B0400000000000000" pitchFamily="50" charset="-128"/>
                <a:ea typeface="游ゴシック" panose="020B0400000000000000" pitchFamily="50" charset="-128"/>
              </a:rPr>
              <a:t>向け手続きの</a:t>
            </a:r>
            <a:r>
              <a:rPr lang="ja-JP" altLang="en-US" sz="900" dirty="0">
                <a:latin typeface="游ゴシック" panose="020B0400000000000000" pitchFamily="50" charset="-128"/>
                <a:ea typeface="游ゴシック" panose="020B0400000000000000" pitchFamily="50" charset="-128"/>
              </a:rPr>
              <a:t>グルーピングと</a:t>
            </a:r>
            <a:r>
              <a:rPr lang="ja-JP" altLang="en-US" dirty="0">
                <a:latin typeface="游ゴシック" panose="020B0400000000000000" pitchFamily="50" charset="-128"/>
                <a:ea typeface="游ゴシック" panose="020B0400000000000000" pitchFamily="50" charset="-128"/>
              </a:rPr>
              <a:t>手続き</a:t>
            </a:r>
            <a:r>
              <a:rPr lang="ja-JP" altLang="en-US" sz="900" dirty="0">
                <a:latin typeface="游ゴシック" panose="020B0400000000000000" pitchFamily="50" charset="-128"/>
                <a:ea typeface="游ゴシック" panose="020B0400000000000000" pitchFamily="50" charset="-128"/>
              </a:rPr>
              <a:t>例</a:t>
            </a:r>
          </a:p>
          <a:p>
            <a:endParaRPr kumimoji="1" lang="ja-JP" altLang="en-US" sz="900" dirty="0">
              <a:latin typeface="游ゴシック" panose="020B0400000000000000" pitchFamily="50" charset="-128"/>
              <a:ea typeface="游ゴシック" panose="020B0400000000000000" pitchFamily="50" charset="-128"/>
            </a:endParaRPr>
          </a:p>
        </p:txBody>
      </p:sp>
      <p:grpSp>
        <p:nvGrpSpPr>
          <p:cNvPr id="94" name="グループ化 93"/>
          <p:cNvGrpSpPr/>
          <p:nvPr/>
        </p:nvGrpSpPr>
        <p:grpSpPr>
          <a:xfrm>
            <a:off x="262058" y="1897114"/>
            <a:ext cx="8619884" cy="324000"/>
            <a:chOff x="264334" y="2060848"/>
            <a:chExt cx="8619884" cy="324000"/>
          </a:xfrm>
        </p:grpSpPr>
        <p:sp>
          <p:nvSpPr>
            <p:cNvPr id="95" name="正方形/長方形 94"/>
            <p:cNvSpPr/>
            <p:nvPr/>
          </p:nvSpPr>
          <p:spPr bwMode="auto">
            <a:xfrm>
              <a:off x="264334" y="2060848"/>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建築（</a:t>
              </a:r>
              <a:r>
                <a:rPr lang="en-US" altLang="ja-JP" sz="900" b="1" dirty="0">
                  <a:solidFill>
                    <a:srgbClr val="0070C0"/>
                  </a:solidFill>
                  <a:latin typeface="游ゴシック" panose="020B0400000000000000" pitchFamily="50" charset="-128"/>
                  <a:ea typeface="游ゴシック" panose="020B0400000000000000" pitchFamily="50" charset="-128"/>
                </a:rPr>
                <a:t>137</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96" name="正方形/長方形 95"/>
            <p:cNvSpPr/>
            <p:nvPr/>
          </p:nvSpPr>
          <p:spPr bwMode="auto">
            <a:xfrm>
              <a:off x="1932455" y="2060848"/>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zh-TW" altLang="en-US" sz="900" dirty="0">
                  <a:latin typeface="游ゴシック" panose="020B0400000000000000" pitchFamily="50" charset="-128"/>
                  <a:ea typeface="游ゴシック" panose="020B0400000000000000" pitchFamily="50" charset="-128"/>
                </a:rPr>
                <a:t>自転車駐車場設置届出</a:t>
              </a:r>
              <a:r>
                <a:rPr lang="ja-JP" altLang="en-US" sz="900" dirty="0" err="1">
                  <a:latin typeface="游ゴシック" panose="020B0400000000000000" pitchFamily="50" charset="-128"/>
                  <a:ea typeface="游ゴシック" panose="020B0400000000000000" pitchFamily="50" charset="-128"/>
                </a:rPr>
                <a:t>、</a:t>
              </a:r>
              <a:r>
                <a:rPr lang="zh-TW" altLang="en-US" sz="900" dirty="0">
                  <a:latin typeface="游ゴシック" panose="020B0400000000000000" pitchFamily="50" charset="-128"/>
                  <a:ea typeface="游ゴシック" panose="020B0400000000000000" pitchFamily="50" charset="-128"/>
                </a:rPr>
                <a:t>工事完了届出</a:t>
              </a:r>
              <a:endParaRPr lang="en-US" altLang="zh-TW"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建築物の建設にかかる緑化協議</a:t>
              </a:r>
              <a:endParaRPr kumimoji="1" lang="en-US" altLang="ja-JP" sz="900" dirty="0">
                <a:latin typeface="游ゴシック" panose="020B0400000000000000" pitchFamily="50" charset="-128"/>
                <a:ea typeface="游ゴシック" panose="020B0400000000000000" pitchFamily="50" charset="-128"/>
              </a:endParaRPr>
            </a:p>
          </p:txBody>
        </p:sp>
        <p:cxnSp>
          <p:nvCxnSpPr>
            <p:cNvPr id="97" name="カギ線コネクタ 91"/>
            <p:cNvCxnSpPr/>
            <p:nvPr/>
          </p:nvCxnSpPr>
          <p:spPr bwMode="auto">
            <a:xfrm>
              <a:off x="1812334" y="2222848"/>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正方形/長方形 97"/>
            <p:cNvSpPr/>
            <p:nvPr/>
          </p:nvSpPr>
          <p:spPr bwMode="auto">
            <a:xfrm>
              <a:off x="4624097" y="2060848"/>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産業</a:t>
              </a:r>
              <a:r>
                <a:rPr lang="ja-JP" altLang="en-US" sz="900" b="1" dirty="0" smtClean="0">
                  <a:solidFill>
                    <a:srgbClr val="0070C0"/>
                  </a:solidFill>
                  <a:latin typeface="游ゴシック" panose="020B0400000000000000" pitchFamily="50" charset="-128"/>
                  <a:ea typeface="游ゴシック" panose="020B0400000000000000" pitchFamily="50" charset="-128"/>
                </a:rPr>
                <a:t>振興</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48</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99" name="正方形/長方形 98"/>
            <p:cNvSpPr/>
            <p:nvPr/>
          </p:nvSpPr>
          <p:spPr bwMode="auto">
            <a:xfrm>
              <a:off x="6292218" y="2060848"/>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特定中小企業者の認定</a:t>
              </a:r>
              <a:endParaRPr kumimoji="1"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相対取引･予約相対取引の承認</a:t>
              </a:r>
              <a:endParaRPr kumimoji="1" lang="en-US" altLang="ja-JP" sz="900" dirty="0">
                <a:latin typeface="游ゴシック" panose="020B0400000000000000" pitchFamily="50" charset="-128"/>
                <a:ea typeface="游ゴシック" panose="020B0400000000000000" pitchFamily="50" charset="-128"/>
              </a:endParaRPr>
            </a:p>
          </p:txBody>
        </p:sp>
        <p:cxnSp>
          <p:nvCxnSpPr>
            <p:cNvPr id="100" name="カギ線コネクタ 91"/>
            <p:cNvCxnSpPr/>
            <p:nvPr/>
          </p:nvCxnSpPr>
          <p:spPr bwMode="auto">
            <a:xfrm>
              <a:off x="6172097" y="2222848"/>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1" name="グループ化 100"/>
          <p:cNvGrpSpPr/>
          <p:nvPr/>
        </p:nvGrpSpPr>
        <p:grpSpPr>
          <a:xfrm>
            <a:off x="262058" y="2273521"/>
            <a:ext cx="8619884" cy="324000"/>
            <a:chOff x="264334" y="2431412"/>
            <a:chExt cx="8619884" cy="324000"/>
          </a:xfrm>
        </p:grpSpPr>
        <p:sp>
          <p:nvSpPr>
            <p:cNvPr id="102" name="正方形/長方形 101"/>
            <p:cNvSpPr/>
            <p:nvPr/>
          </p:nvSpPr>
          <p:spPr bwMode="auto">
            <a:xfrm>
              <a:off x="264334" y="2431412"/>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税（</a:t>
              </a:r>
              <a:r>
                <a:rPr lang="en-US" altLang="ja-JP" sz="900" b="1" dirty="0">
                  <a:solidFill>
                    <a:srgbClr val="0070C0"/>
                  </a:solidFill>
                  <a:latin typeface="游ゴシック" panose="020B0400000000000000" pitchFamily="50" charset="-128"/>
                  <a:ea typeface="游ゴシック" panose="020B0400000000000000" pitchFamily="50" charset="-128"/>
                </a:rPr>
                <a:t>90</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103" name="正方形/長方形 102"/>
            <p:cNvSpPr/>
            <p:nvPr/>
          </p:nvSpPr>
          <p:spPr bwMode="auto">
            <a:xfrm>
              <a:off x="1932455" y="2431412"/>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給与支払報告書の提出</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公的年金等支払報告書の提出</a:t>
              </a:r>
              <a:endParaRPr kumimoji="1" lang="en-US" altLang="ja-JP" sz="900" dirty="0">
                <a:latin typeface="游ゴシック" panose="020B0400000000000000" pitchFamily="50" charset="-128"/>
                <a:ea typeface="游ゴシック" panose="020B0400000000000000" pitchFamily="50" charset="-128"/>
              </a:endParaRPr>
            </a:p>
          </p:txBody>
        </p:sp>
        <p:cxnSp>
          <p:nvCxnSpPr>
            <p:cNvPr id="104" name="カギ線コネクタ 102"/>
            <p:cNvCxnSpPr/>
            <p:nvPr/>
          </p:nvCxnSpPr>
          <p:spPr bwMode="auto">
            <a:xfrm>
              <a:off x="1812334" y="2593412"/>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 name="正方形/長方形 104"/>
            <p:cNvSpPr/>
            <p:nvPr/>
          </p:nvSpPr>
          <p:spPr bwMode="auto">
            <a:xfrm>
              <a:off x="4624097" y="2431412"/>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計量</a:t>
              </a:r>
              <a:r>
                <a:rPr lang="ja-JP" altLang="en-US" sz="900" b="1" dirty="0" smtClean="0">
                  <a:solidFill>
                    <a:srgbClr val="0070C0"/>
                  </a:solidFill>
                  <a:latin typeface="游ゴシック" panose="020B0400000000000000" pitchFamily="50" charset="-128"/>
                  <a:ea typeface="游ゴシック" panose="020B0400000000000000" pitchFamily="50" charset="-128"/>
                </a:rPr>
                <a:t>検査</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23</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106" name="正方形/長方形 105"/>
            <p:cNvSpPr/>
            <p:nvPr/>
          </p:nvSpPr>
          <p:spPr bwMode="auto">
            <a:xfrm>
              <a:off x="6292218" y="2431412"/>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定期検査の受検申請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定期検査に代わる計量士による検査の届出</a:t>
              </a:r>
              <a:endParaRPr kumimoji="1" lang="en-US" altLang="ja-JP" sz="900" dirty="0">
                <a:latin typeface="游ゴシック" panose="020B0400000000000000" pitchFamily="50" charset="-128"/>
                <a:ea typeface="游ゴシック" panose="020B0400000000000000" pitchFamily="50" charset="-128"/>
              </a:endParaRPr>
            </a:p>
          </p:txBody>
        </p:sp>
        <p:cxnSp>
          <p:nvCxnSpPr>
            <p:cNvPr id="107" name="カギ線コネクタ 102"/>
            <p:cNvCxnSpPr/>
            <p:nvPr/>
          </p:nvCxnSpPr>
          <p:spPr bwMode="auto">
            <a:xfrm>
              <a:off x="6172097" y="2593412"/>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8" name="グループ化 107"/>
          <p:cNvGrpSpPr/>
          <p:nvPr/>
        </p:nvGrpSpPr>
        <p:grpSpPr>
          <a:xfrm>
            <a:off x="262058" y="4155556"/>
            <a:ext cx="8619884" cy="324000"/>
            <a:chOff x="264334" y="4511404"/>
            <a:chExt cx="8619884" cy="324000"/>
          </a:xfrm>
        </p:grpSpPr>
        <p:sp>
          <p:nvSpPr>
            <p:cNvPr id="109" name="正方形/長方形 108"/>
            <p:cNvSpPr/>
            <p:nvPr/>
          </p:nvSpPr>
          <p:spPr bwMode="auto">
            <a:xfrm>
              <a:off x="264334" y="4511404"/>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河川</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54</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10" name="正方形/長方形 109"/>
            <p:cNvSpPr/>
            <p:nvPr/>
          </p:nvSpPr>
          <p:spPr bwMode="auto">
            <a:xfrm>
              <a:off x="1932455" y="4511404"/>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土地の占用及び工作物の新築等の許可申請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占用料等の減免申請</a:t>
              </a:r>
              <a:endParaRPr lang="en-US" altLang="ja-JP" sz="900" dirty="0">
                <a:latin typeface="游ゴシック" panose="020B0400000000000000" pitchFamily="50" charset="-128"/>
                <a:ea typeface="游ゴシック" panose="020B0400000000000000" pitchFamily="50" charset="-128"/>
              </a:endParaRPr>
            </a:p>
          </p:txBody>
        </p:sp>
        <p:sp>
          <p:nvSpPr>
            <p:cNvPr id="111" name="正方形/長方形 110"/>
            <p:cNvSpPr/>
            <p:nvPr/>
          </p:nvSpPr>
          <p:spPr bwMode="auto">
            <a:xfrm>
              <a:off x="4624097" y="4511404"/>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ごみ・環境・緑化</a:t>
              </a:r>
              <a:endParaRPr lang="en-US" altLang="ja-JP" sz="900" b="1" dirty="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42</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12" name="正方形/長方形 111"/>
            <p:cNvSpPr/>
            <p:nvPr/>
          </p:nvSpPr>
          <p:spPr bwMode="auto">
            <a:xfrm>
              <a:off x="6292218" y="4511404"/>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搬入票追加・交換発行</a:t>
              </a:r>
              <a:r>
                <a:rPr lang="ja-JP" altLang="en-US" sz="900" dirty="0" smtClean="0">
                  <a:latin typeface="游ゴシック" panose="020B0400000000000000" pitchFamily="50" charset="-128"/>
                  <a:ea typeface="游ゴシック" panose="020B0400000000000000" pitchFamily="50" charset="-128"/>
                </a:rPr>
                <a:t>申請</a:t>
              </a:r>
              <a:endParaRPr lang="en-US" altLang="ja-JP" sz="900" dirty="0">
                <a:latin typeface="游ゴシック" panose="020B0400000000000000" pitchFamily="50" charset="-128"/>
                <a:ea typeface="游ゴシック" panose="020B0400000000000000" pitchFamily="50" charset="-128"/>
              </a:endParaRPr>
            </a:p>
          </p:txBody>
        </p:sp>
      </p:grpSp>
      <p:grpSp>
        <p:nvGrpSpPr>
          <p:cNvPr id="113" name="グループ化 112"/>
          <p:cNvGrpSpPr/>
          <p:nvPr/>
        </p:nvGrpSpPr>
        <p:grpSpPr>
          <a:xfrm>
            <a:off x="262058" y="2649928"/>
            <a:ext cx="8619884" cy="324000"/>
            <a:chOff x="264334" y="2813865"/>
            <a:chExt cx="8619884" cy="324000"/>
          </a:xfrm>
        </p:grpSpPr>
        <p:sp>
          <p:nvSpPr>
            <p:cNvPr id="114" name="正方形/長方形 113"/>
            <p:cNvSpPr/>
            <p:nvPr/>
          </p:nvSpPr>
          <p:spPr bwMode="auto">
            <a:xfrm>
              <a:off x="264334" y="2813865"/>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医療・医</a:t>
              </a:r>
              <a:r>
                <a:rPr lang="ja-JP" altLang="en-US" sz="900" b="1" dirty="0" smtClean="0">
                  <a:solidFill>
                    <a:srgbClr val="0070C0"/>
                  </a:solidFill>
                  <a:latin typeface="游ゴシック" panose="020B0400000000000000" pitchFamily="50" charset="-128"/>
                  <a:ea typeface="游ゴシック" panose="020B0400000000000000" pitchFamily="50" charset="-128"/>
                </a:rPr>
                <a:t>薬品</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107</a:t>
              </a:r>
              <a:r>
                <a:rPr lang="ja-JP" altLang="en-US" sz="900" b="1" dirty="0">
                  <a:solidFill>
                    <a:srgbClr val="0070C0"/>
                  </a:solidFill>
                  <a:latin typeface="游ゴシック" panose="020B0400000000000000" pitchFamily="50" charset="-128"/>
                  <a:ea typeface="游ゴシック" panose="020B0400000000000000" pitchFamily="50" charset="-128"/>
                </a:rPr>
                <a:t>手続き）</a:t>
              </a:r>
            </a:p>
          </p:txBody>
        </p:sp>
        <p:sp>
          <p:nvSpPr>
            <p:cNvPr id="115" name="正方形/長方形 114"/>
            <p:cNvSpPr/>
            <p:nvPr/>
          </p:nvSpPr>
          <p:spPr bwMode="auto">
            <a:xfrm>
              <a:off x="1932455" y="2813865"/>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指定医療機関に対する医療費審査及び支払</a:t>
              </a: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指定施術機関に対する施術費の決定</a:t>
              </a:r>
              <a:endParaRPr lang="en-US" altLang="ja-JP" sz="900" dirty="0">
                <a:latin typeface="游ゴシック" panose="020B0400000000000000" pitchFamily="50" charset="-128"/>
                <a:ea typeface="游ゴシック" panose="020B0400000000000000" pitchFamily="50" charset="-128"/>
              </a:endParaRPr>
            </a:p>
          </p:txBody>
        </p:sp>
        <p:cxnSp>
          <p:nvCxnSpPr>
            <p:cNvPr id="116" name="カギ線コネクタ 111"/>
            <p:cNvCxnSpPr/>
            <p:nvPr/>
          </p:nvCxnSpPr>
          <p:spPr bwMode="auto">
            <a:xfrm flipH="1">
              <a:off x="1812334" y="2975865"/>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正方形/長方形 116"/>
            <p:cNvSpPr/>
            <p:nvPr/>
          </p:nvSpPr>
          <p:spPr bwMode="auto">
            <a:xfrm>
              <a:off x="4624097" y="2813865"/>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農地・生産緑地</a:t>
              </a:r>
              <a:endParaRPr lang="en-US" altLang="ja-JP" sz="900" b="1" dirty="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9</a:t>
              </a:r>
              <a:r>
                <a:rPr lang="ja-JP" altLang="en-US" sz="900" b="1" dirty="0">
                  <a:solidFill>
                    <a:srgbClr val="0070C0"/>
                  </a:solidFill>
                  <a:latin typeface="游ゴシック" panose="020B0400000000000000" pitchFamily="50" charset="-128"/>
                  <a:ea typeface="游ゴシック" panose="020B0400000000000000" pitchFamily="50" charset="-128"/>
                </a:rPr>
                <a:t>手続き）</a:t>
              </a:r>
            </a:p>
          </p:txBody>
        </p:sp>
        <p:sp>
          <p:nvSpPr>
            <p:cNvPr id="118" name="正方形/長方形 117"/>
            <p:cNvSpPr/>
            <p:nvPr/>
          </p:nvSpPr>
          <p:spPr bwMode="auto">
            <a:xfrm>
              <a:off x="6292218" y="2813865"/>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smtClean="0">
                  <a:latin typeface="游ゴシック" panose="020B0400000000000000" pitchFamily="50" charset="-128"/>
                  <a:ea typeface="游ゴシック" panose="020B0400000000000000" pitchFamily="50" charset="-128"/>
                </a:rPr>
                <a:t>農地転用届出</a:t>
              </a:r>
              <a:endParaRPr lang="en-US" altLang="ja-JP" sz="900" dirty="0">
                <a:latin typeface="游ゴシック" panose="020B0400000000000000" pitchFamily="50" charset="-128"/>
                <a:ea typeface="游ゴシック" panose="020B0400000000000000" pitchFamily="50" charset="-128"/>
              </a:endParaRPr>
            </a:p>
          </p:txBody>
        </p:sp>
        <p:cxnSp>
          <p:nvCxnSpPr>
            <p:cNvPr id="119" name="カギ線コネクタ 111"/>
            <p:cNvCxnSpPr/>
            <p:nvPr/>
          </p:nvCxnSpPr>
          <p:spPr bwMode="auto">
            <a:xfrm flipH="1">
              <a:off x="6172097" y="2975865"/>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0" name="グループ化 119"/>
          <p:cNvGrpSpPr/>
          <p:nvPr/>
        </p:nvGrpSpPr>
        <p:grpSpPr>
          <a:xfrm>
            <a:off x="262058" y="3026335"/>
            <a:ext cx="8619884" cy="324000"/>
            <a:chOff x="264334" y="3286126"/>
            <a:chExt cx="8619884" cy="324000"/>
          </a:xfrm>
        </p:grpSpPr>
        <p:sp>
          <p:nvSpPr>
            <p:cNvPr id="121" name="正方形/長方形 120"/>
            <p:cNvSpPr/>
            <p:nvPr/>
          </p:nvSpPr>
          <p:spPr bwMode="auto">
            <a:xfrm>
              <a:off x="264334" y="3286126"/>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環境</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149</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122" name="正方形/長方形 121"/>
            <p:cNvSpPr/>
            <p:nvPr/>
          </p:nvSpPr>
          <p:spPr bwMode="auto">
            <a:xfrm>
              <a:off x="1932455" y="3286126"/>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zh-CN" altLang="en-US" sz="900" dirty="0">
                  <a:latin typeface="游ゴシック" panose="020B0400000000000000" pitchFamily="50" charset="-128"/>
                  <a:ea typeface="游ゴシック" panose="020B0400000000000000" pitchFamily="50" charset="-128"/>
                </a:rPr>
                <a:t>氏名等変更届</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特定建設作業実施の届出</a:t>
              </a:r>
              <a:endParaRPr lang="en-US" altLang="ja-JP" sz="900" dirty="0">
                <a:latin typeface="游ゴシック" panose="020B0400000000000000" pitchFamily="50" charset="-128"/>
                <a:ea typeface="游ゴシック" panose="020B0400000000000000" pitchFamily="50" charset="-128"/>
              </a:endParaRPr>
            </a:p>
          </p:txBody>
        </p:sp>
        <p:cxnSp>
          <p:nvCxnSpPr>
            <p:cNvPr id="123" name="カギ線コネクタ 112"/>
            <p:cNvCxnSpPr/>
            <p:nvPr/>
          </p:nvCxnSpPr>
          <p:spPr bwMode="auto">
            <a:xfrm>
              <a:off x="1812334" y="3448126"/>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正方形/長方形 123"/>
            <p:cNvSpPr/>
            <p:nvPr/>
          </p:nvSpPr>
          <p:spPr bwMode="auto">
            <a:xfrm>
              <a:off x="4624097" y="3286126"/>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入札</a:t>
              </a:r>
              <a:r>
                <a:rPr lang="ja-JP" altLang="en-US" sz="900" b="1" dirty="0" smtClean="0">
                  <a:solidFill>
                    <a:srgbClr val="0070C0"/>
                  </a:solidFill>
                  <a:latin typeface="游ゴシック" panose="020B0400000000000000" pitchFamily="50" charset="-128"/>
                  <a:ea typeface="游ゴシック" panose="020B0400000000000000" pitchFamily="50" charset="-128"/>
                </a:rPr>
                <a:t>契約</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5</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125" name="正方形/長方形 124"/>
            <p:cNvSpPr/>
            <p:nvPr/>
          </p:nvSpPr>
          <p:spPr bwMode="auto">
            <a:xfrm>
              <a:off x="6292218" y="3286126"/>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債権者登録の申請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契約履行証明の申請</a:t>
              </a:r>
              <a:endParaRPr lang="en-US" altLang="ja-JP" sz="900" dirty="0">
                <a:latin typeface="游ゴシック" panose="020B0400000000000000" pitchFamily="50" charset="-128"/>
                <a:ea typeface="游ゴシック" panose="020B0400000000000000" pitchFamily="50" charset="-128"/>
              </a:endParaRPr>
            </a:p>
          </p:txBody>
        </p:sp>
        <p:cxnSp>
          <p:nvCxnSpPr>
            <p:cNvPr id="126" name="カギ線コネクタ 112"/>
            <p:cNvCxnSpPr/>
            <p:nvPr/>
          </p:nvCxnSpPr>
          <p:spPr bwMode="auto">
            <a:xfrm>
              <a:off x="6172097" y="3448126"/>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7" name="グループ化 126"/>
          <p:cNvGrpSpPr/>
          <p:nvPr/>
        </p:nvGrpSpPr>
        <p:grpSpPr>
          <a:xfrm>
            <a:off x="262058" y="3402742"/>
            <a:ext cx="8619884" cy="324000"/>
            <a:chOff x="264334" y="3694552"/>
            <a:chExt cx="8619884" cy="324000"/>
          </a:xfrm>
        </p:grpSpPr>
        <p:sp>
          <p:nvSpPr>
            <p:cNvPr id="128" name="正方形/長方形 127"/>
            <p:cNvSpPr/>
            <p:nvPr/>
          </p:nvSpPr>
          <p:spPr bwMode="auto">
            <a:xfrm>
              <a:off x="264334" y="3694552"/>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消防・</a:t>
              </a:r>
              <a:r>
                <a:rPr lang="ja-JP" altLang="en-US" sz="900" b="1" dirty="0" smtClean="0">
                  <a:solidFill>
                    <a:srgbClr val="0070C0"/>
                  </a:solidFill>
                  <a:latin typeface="游ゴシック" panose="020B0400000000000000" pitchFamily="50" charset="-128"/>
                  <a:ea typeface="游ゴシック" panose="020B0400000000000000" pitchFamily="50" charset="-128"/>
                </a:rPr>
                <a:t>防災</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kumimoji="1"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268</a:t>
              </a:r>
              <a:r>
                <a:rPr kumimoji="1"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29" name="正方形/長方形 128"/>
            <p:cNvSpPr/>
            <p:nvPr/>
          </p:nvSpPr>
          <p:spPr bwMode="auto">
            <a:xfrm>
              <a:off x="1932455" y="3694552"/>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smtClean="0">
                  <a:latin typeface="游ゴシック" panose="020B0400000000000000" pitchFamily="50" charset="-128"/>
                  <a:ea typeface="游ゴシック" panose="020B0400000000000000" pitchFamily="50" charset="-128"/>
                </a:rPr>
                <a:t>自動消火の設計届</a:t>
              </a:r>
              <a:endParaRPr lang="en-US" altLang="ja-JP" sz="900" dirty="0" smtClean="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zh-TW" altLang="en-US" sz="900" dirty="0" smtClean="0">
                  <a:latin typeface="游ゴシック" panose="020B0400000000000000" pitchFamily="50" charset="-128"/>
                  <a:ea typeface="游ゴシック" panose="020B0400000000000000" pitchFamily="50" charset="-128"/>
                </a:rPr>
                <a:t>消防</a:t>
              </a:r>
              <a:r>
                <a:rPr lang="zh-TW" altLang="en-US" sz="900" dirty="0">
                  <a:latin typeface="游ゴシック" panose="020B0400000000000000" pitchFamily="50" charset="-128"/>
                  <a:ea typeface="游ゴシック" panose="020B0400000000000000" pitchFamily="50" charset="-128"/>
                </a:rPr>
                <a:t>訓練通報書</a:t>
              </a:r>
              <a:endParaRPr lang="en-US" altLang="ja-JP" sz="900" dirty="0">
                <a:latin typeface="游ゴシック" panose="020B0400000000000000" pitchFamily="50" charset="-128"/>
                <a:ea typeface="游ゴシック" panose="020B0400000000000000" pitchFamily="50" charset="-128"/>
              </a:endParaRPr>
            </a:p>
          </p:txBody>
        </p:sp>
        <p:cxnSp>
          <p:nvCxnSpPr>
            <p:cNvPr id="130" name="カギ線コネクタ 113"/>
            <p:cNvCxnSpPr/>
            <p:nvPr/>
          </p:nvCxnSpPr>
          <p:spPr bwMode="auto">
            <a:xfrm>
              <a:off x="1812334" y="3856552"/>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正方形/長方形 130"/>
            <p:cNvSpPr/>
            <p:nvPr/>
          </p:nvSpPr>
          <p:spPr bwMode="auto">
            <a:xfrm>
              <a:off x="4624097" y="3694552"/>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環境衛生・食品衛生</a:t>
              </a:r>
              <a:endParaRPr lang="en-US" altLang="ja-JP" sz="900" b="1" dirty="0">
                <a:solidFill>
                  <a:srgbClr val="0070C0"/>
                </a:solidFill>
                <a:latin typeface="游ゴシック" panose="020B0400000000000000" pitchFamily="50" charset="-128"/>
                <a:ea typeface="游ゴシック" panose="020B0400000000000000" pitchFamily="50" charset="-128"/>
              </a:endParaRPr>
            </a:p>
            <a:p>
              <a:pPr algn="ctr">
                <a:spcBef>
                  <a:spcPts val="0"/>
                </a:spcBef>
              </a:pPr>
              <a:r>
                <a:rPr kumimoji="1" lang="ja-JP" altLang="en-US" sz="900" b="1" dirty="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44</a:t>
              </a:r>
              <a:r>
                <a:rPr kumimoji="1"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32" name="正方形/長方形 131"/>
            <p:cNvSpPr/>
            <p:nvPr/>
          </p:nvSpPr>
          <p:spPr bwMode="auto">
            <a:xfrm>
              <a:off x="6292218" y="3694552"/>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zh-TW" altLang="en-US" sz="900" dirty="0">
                  <a:latin typeface="游ゴシック" panose="020B0400000000000000" pitchFamily="50" charset="-128"/>
                  <a:ea typeface="游ゴシック" panose="020B0400000000000000" pitchFamily="50" charset="-128"/>
                </a:rPr>
                <a:t>栄養管理</a:t>
              </a:r>
              <a:r>
                <a:rPr lang="zh-TW" altLang="en-US" sz="900" dirty="0" smtClean="0">
                  <a:latin typeface="游ゴシック" panose="020B0400000000000000" pitchFamily="50" charset="-128"/>
                  <a:ea typeface="游ゴシック" panose="020B0400000000000000" pitchFamily="50" charset="-128"/>
                </a:rPr>
                <a:t>報告書</a:t>
              </a:r>
              <a:endParaRPr lang="en-US" altLang="zh-TW" sz="900" dirty="0" smtClean="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smtClean="0">
                  <a:latin typeface="游ゴシック" panose="020B0400000000000000" pitchFamily="50" charset="-128"/>
                  <a:ea typeface="游ゴシック" panose="020B0400000000000000" pitchFamily="50" charset="-128"/>
                </a:rPr>
                <a:t>特定</a:t>
              </a:r>
              <a:r>
                <a:rPr lang="ja-JP" altLang="en-US" sz="900" dirty="0">
                  <a:latin typeface="游ゴシック" panose="020B0400000000000000" pitchFamily="50" charset="-128"/>
                  <a:ea typeface="游ゴシック" panose="020B0400000000000000" pitchFamily="50" charset="-128"/>
                </a:rPr>
                <a:t>給食施設の</a:t>
              </a:r>
              <a:r>
                <a:rPr lang="ja-JP" altLang="en-US" sz="900" dirty="0" smtClean="0">
                  <a:latin typeface="游ゴシック" panose="020B0400000000000000" pitchFamily="50" charset="-128"/>
                  <a:ea typeface="游ゴシック" panose="020B0400000000000000" pitchFamily="50" charset="-128"/>
                </a:rPr>
                <a:t>開始</a:t>
              </a:r>
              <a:endParaRPr lang="en-US" altLang="ja-JP" sz="900" dirty="0">
                <a:latin typeface="游ゴシック" panose="020B0400000000000000" pitchFamily="50" charset="-128"/>
                <a:ea typeface="游ゴシック" panose="020B0400000000000000" pitchFamily="50" charset="-128"/>
              </a:endParaRPr>
            </a:p>
          </p:txBody>
        </p:sp>
        <p:cxnSp>
          <p:nvCxnSpPr>
            <p:cNvPr id="133" name="カギ線コネクタ 113"/>
            <p:cNvCxnSpPr/>
            <p:nvPr/>
          </p:nvCxnSpPr>
          <p:spPr bwMode="auto">
            <a:xfrm>
              <a:off x="6172097" y="3856552"/>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4" name="グループ化 133"/>
          <p:cNvGrpSpPr/>
          <p:nvPr/>
        </p:nvGrpSpPr>
        <p:grpSpPr>
          <a:xfrm>
            <a:off x="262058" y="3779149"/>
            <a:ext cx="8619884" cy="324000"/>
            <a:chOff x="264334" y="4226191"/>
            <a:chExt cx="8619884" cy="324000"/>
          </a:xfrm>
        </p:grpSpPr>
        <p:sp>
          <p:nvSpPr>
            <p:cNvPr id="208" name="正方形/長方形 207"/>
            <p:cNvSpPr/>
            <p:nvPr/>
          </p:nvSpPr>
          <p:spPr bwMode="auto">
            <a:xfrm>
              <a:off x="264334" y="4226191"/>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下水道・工業用水道</a:t>
              </a:r>
              <a:endParaRPr lang="en-US" altLang="ja-JP" sz="900" b="1" dirty="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66</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09" name="正方形/長方形 208"/>
            <p:cNvSpPr/>
            <p:nvPr/>
          </p:nvSpPr>
          <p:spPr bwMode="auto">
            <a:xfrm>
              <a:off x="1932455" y="4226191"/>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zh-TW" altLang="en-US" sz="900" dirty="0">
                  <a:latin typeface="游ゴシック" panose="020B0400000000000000" pitchFamily="50" charset="-128"/>
                  <a:ea typeface="游ゴシック" panose="020B0400000000000000" pitchFamily="50" charset="-128"/>
                </a:rPr>
                <a:t>給水装置修繕申込</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水道使用開始</a:t>
              </a:r>
              <a:r>
                <a:rPr lang="ja-JP" altLang="en-US" sz="900" dirty="0" smtClean="0">
                  <a:latin typeface="游ゴシック" panose="020B0400000000000000" pitchFamily="50" charset="-128"/>
                  <a:ea typeface="游ゴシック" panose="020B0400000000000000" pitchFamily="50" charset="-128"/>
                </a:rPr>
                <a:t>申込</a:t>
              </a:r>
              <a:endParaRPr lang="en-US" altLang="ja-JP" sz="900" dirty="0">
                <a:latin typeface="游ゴシック" panose="020B0400000000000000" pitchFamily="50" charset="-128"/>
                <a:ea typeface="游ゴシック" panose="020B0400000000000000" pitchFamily="50" charset="-128"/>
              </a:endParaRPr>
            </a:p>
          </p:txBody>
        </p:sp>
        <p:cxnSp>
          <p:nvCxnSpPr>
            <p:cNvPr id="210" name="カギ線コネクタ 114"/>
            <p:cNvCxnSpPr/>
            <p:nvPr/>
          </p:nvCxnSpPr>
          <p:spPr bwMode="auto">
            <a:xfrm>
              <a:off x="1812334" y="4388191"/>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カギ線コネクタ 115"/>
            <p:cNvCxnSpPr/>
            <p:nvPr/>
          </p:nvCxnSpPr>
          <p:spPr bwMode="auto">
            <a:xfrm>
              <a:off x="1812334" y="4388191"/>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2" name="正方形/長方形 211"/>
            <p:cNvSpPr/>
            <p:nvPr/>
          </p:nvSpPr>
          <p:spPr bwMode="auto">
            <a:xfrm>
              <a:off x="4624097" y="4226191"/>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公衆</a:t>
              </a:r>
              <a:r>
                <a:rPr lang="ja-JP" altLang="en-US" sz="900" b="1" dirty="0" smtClean="0">
                  <a:solidFill>
                    <a:srgbClr val="0070C0"/>
                  </a:solidFill>
                  <a:latin typeface="游ゴシック" panose="020B0400000000000000" pitchFamily="50" charset="-128"/>
                  <a:ea typeface="游ゴシック" panose="020B0400000000000000" pitchFamily="50" charset="-128"/>
                </a:rPr>
                <a:t>衛生</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3</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13" name="正方形/長方形 212"/>
            <p:cNvSpPr/>
            <p:nvPr/>
          </p:nvSpPr>
          <p:spPr bwMode="auto">
            <a:xfrm>
              <a:off x="6292218" y="4226191"/>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仮退院の</a:t>
              </a:r>
              <a:r>
                <a:rPr lang="ja-JP" altLang="en-US" sz="900" dirty="0" smtClean="0">
                  <a:latin typeface="游ゴシック" panose="020B0400000000000000" pitchFamily="50" charset="-128"/>
                  <a:ea typeface="游ゴシック" panose="020B0400000000000000" pitchFamily="50" charset="-128"/>
                </a:rPr>
                <a:t>許可</a:t>
              </a:r>
              <a:endParaRPr lang="en-US" altLang="ja-JP" sz="900" dirty="0" smtClean="0">
                <a:latin typeface="游ゴシック" panose="020B0400000000000000" pitchFamily="50" charset="-128"/>
                <a:ea typeface="游ゴシック" panose="020B0400000000000000" pitchFamily="50" charset="-128"/>
              </a:endParaRPr>
            </a:p>
          </p:txBody>
        </p:sp>
        <p:cxnSp>
          <p:nvCxnSpPr>
            <p:cNvPr id="214" name="カギ線コネクタ 114"/>
            <p:cNvCxnSpPr/>
            <p:nvPr/>
          </p:nvCxnSpPr>
          <p:spPr bwMode="auto">
            <a:xfrm>
              <a:off x="6172097" y="4388191"/>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カギ線コネクタ 115"/>
            <p:cNvCxnSpPr/>
            <p:nvPr/>
          </p:nvCxnSpPr>
          <p:spPr bwMode="auto">
            <a:xfrm>
              <a:off x="6172097" y="4388191"/>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6" name="グループ化 215"/>
          <p:cNvGrpSpPr/>
          <p:nvPr/>
        </p:nvGrpSpPr>
        <p:grpSpPr>
          <a:xfrm>
            <a:off x="262058" y="4531963"/>
            <a:ext cx="8619884" cy="324000"/>
            <a:chOff x="264334" y="4923935"/>
            <a:chExt cx="8619884" cy="324000"/>
          </a:xfrm>
        </p:grpSpPr>
        <p:sp>
          <p:nvSpPr>
            <p:cNvPr id="217" name="正方形/長方形 216"/>
            <p:cNvSpPr/>
            <p:nvPr/>
          </p:nvSpPr>
          <p:spPr bwMode="auto">
            <a:xfrm>
              <a:off x="264334" y="4923935"/>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港湾</a:t>
              </a:r>
              <a:r>
                <a:rPr lang="ja-JP" altLang="en-US" sz="900" b="1" dirty="0" smtClean="0">
                  <a:solidFill>
                    <a:srgbClr val="0070C0"/>
                  </a:solidFill>
                  <a:latin typeface="游ゴシック" panose="020B0400000000000000" pitchFamily="50" charset="-128"/>
                  <a:ea typeface="游ゴシック" panose="020B0400000000000000" pitchFamily="50" charset="-128"/>
                </a:rPr>
                <a:t>事業</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39</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18" name="正方形/長方形 217"/>
            <p:cNvSpPr/>
            <p:nvPr/>
          </p:nvSpPr>
          <p:spPr bwMode="auto">
            <a:xfrm>
              <a:off x="1932455" y="4923935"/>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入港届及び出港届</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zh-TW" altLang="en-US" sz="900" dirty="0">
                  <a:latin typeface="游ゴシック" panose="020B0400000000000000" pitchFamily="50" charset="-128"/>
                  <a:ea typeface="游ゴシック" panose="020B0400000000000000" pitchFamily="50" charset="-128"/>
                </a:rPr>
                <a:t>係留施設使用許可申請</a:t>
              </a:r>
              <a:endParaRPr lang="en-US" altLang="ja-JP" sz="900" dirty="0">
                <a:latin typeface="游ゴシック" panose="020B0400000000000000" pitchFamily="50" charset="-128"/>
                <a:ea typeface="游ゴシック" panose="020B0400000000000000" pitchFamily="50" charset="-128"/>
              </a:endParaRPr>
            </a:p>
          </p:txBody>
        </p:sp>
        <p:cxnSp>
          <p:nvCxnSpPr>
            <p:cNvPr id="219" name="カギ線コネクタ 116"/>
            <p:cNvCxnSpPr/>
            <p:nvPr/>
          </p:nvCxnSpPr>
          <p:spPr bwMode="auto">
            <a:xfrm>
              <a:off x="1812334" y="5085935"/>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0" name="正方形/長方形 219"/>
            <p:cNvSpPr/>
            <p:nvPr/>
          </p:nvSpPr>
          <p:spPr bwMode="auto">
            <a:xfrm>
              <a:off x="4624097" y="4923935"/>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用地</a:t>
              </a:r>
              <a:r>
                <a:rPr lang="ja-JP" altLang="en-US" sz="900" b="1" dirty="0" smtClean="0">
                  <a:solidFill>
                    <a:srgbClr val="0070C0"/>
                  </a:solidFill>
                  <a:latin typeface="游ゴシック" panose="020B0400000000000000" pitchFamily="50" charset="-128"/>
                  <a:ea typeface="游ゴシック" panose="020B0400000000000000" pitchFamily="50" charset="-128"/>
                </a:rPr>
                <a:t>取得</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3</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21" name="正方形/長方形 220"/>
            <p:cNvSpPr/>
            <p:nvPr/>
          </p:nvSpPr>
          <p:spPr bwMode="auto">
            <a:xfrm>
              <a:off x="6292218" y="4923935"/>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zh-TW" altLang="en-US" sz="900" dirty="0">
                  <a:latin typeface="游ゴシック" panose="020B0400000000000000" pitchFamily="50" charset="-128"/>
                  <a:ea typeface="游ゴシック" panose="020B0400000000000000" pitchFamily="50" charset="-128"/>
                </a:rPr>
                <a:t>市有地境界明示申請</a:t>
              </a:r>
              <a:endParaRPr lang="en-US" altLang="zh-TW"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道路区域・市有地境界・公共用地境界明示申請</a:t>
              </a:r>
              <a:endParaRPr lang="en-US" altLang="ja-JP" sz="900" dirty="0">
                <a:latin typeface="游ゴシック" panose="020B0400000000000000" pitchFamily="50" charset="-128"/>
                <a:ea typeface="游ゴシック" panose="020B0400000000000000" pitchFamily="50" charset="-128"/>
              </a:endParaRPr>
            </a:p>
          </p:txBody>
        </p:sp>
        <p:cxnSp>
          <p:nvCxnSpPr>
            <p:cNvPr id="222" name="カギ線コネクタ 116"/>
            <p:cNvCxnSpPr/>
            <p:nvPr/>
          </p:nvCxnSpPr>
          <p:spPr bwMode="auto">
            <a:xfrm>
              <a:off x="6172097" y="5085935"/>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3" name="グループ化 222"/>
          <p:cNvGrpSpPr/>
          <p:nvPr/>
        </p:nvGrpSpPr>
        <p:grpSpPr>
          <a:xfrm>
            <a:off x="262058" y="4908370"/>
            <a:ext cx="8619884" cy="324000"/>
            <a:chOff x="264334" y="5094017"/>
            <a:chExt cx="8619884" cy="324000"/>
          </a:xfrm>
        </p:grpSpPr>
        <p:sp>
          <p:nvSpPr>
            <p:cNvPr id="224" name="正方形/長方形 223"/>
            <p:cNvSpPr/>
            <p:nvPr/>
          </p:nvSpPr>
          <p:spPr bwMode="auto">
            <a:xfrm>
              <a:off x="264334" y="5094017"/>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不動産</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98</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25" name="正方形/長方形 224"/>
            <p:cNvSpPr/>
            <p:nvPr/>
          </p:nvSpPr>
          <p:spPr bwMode="auto">
            <a:xfrm>
              <a:off x="1932455" y="5094017"/>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行政財産の目的外使用許可申請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公有財産等の借受申請</a:t>
              </a:r>
              <a:endParaRPr lang="en-US" altLang="ja-JP" sz="900" dirty="0">
                <a:latin typeface="游ゴシック" panose="020B0400000000000000" pitchFamily="50" charset="-128"/>
                <a:ea typeface="游ゴシック" panose="020B0400000000000000" pitchFamily="50" charset="-128"/>
              </a:endParaRPr>
            </a:p>
          </p:txBody>
        </p:sp>
        <p:cxnSp>
          <p:nvCxnSpPr>
            <p:cNvPr id="226" name="カギ線コネクタ 117"/>
            <p:cNvCxnSpPr/>
            <p:nvPr/>
          </p:nvCxnSpPr>
          <p:spPr bwMode="auto">
            <a:xfrm>
              <a:off x="1812334" y="5256017"/>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7" name="正方形/長方形 226"/>
            <p:cNvSpPr/>
            <p:nvPr/>
          </p:nvSpPr>
          <p:spPr bwMode="auto">
            <a:xfrm>
              <a:off x="4624097" y="5094017"/>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公園・</a:t>
              </a:r>
              <a:r>
                <a:rPr lang="ja-JP" altLang="en-US" sz="900" b="1" dirty="0" smtClean="0">
                  <a:solidFill>
                    <a:srgbClr val="0070C0"/>
                  </a:solidFill>
                  <a:latin typeface="游ゴシック" panose="020B0400000000000000" pitchFamily="50" charset="-128"/>
                  <a:ea typeface="游ゴシック" panose="020B0400000000000000" pitchFamily="50" charset="-128"/>
                </a:rPr>
                <a:t>緑化</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1</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28" name="正方形/長方形 227"/>
            <p:cNvSpPr/>
            <p:nvPr/>
          </p:nvSpPr>
          <p:spPr bwMode="auto">
            <a:xfrm>
              <a:off x="6292218" y="5094017"/>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建築物の建設にかかる緑化協議</a:t>
              </a:r>
              <a:endParaRPr lang="en-US" altLang="ja-JP" sz="900" dirty="0">
                <a:latin typeface="游ゴシック" panose="020B0400000000000000" pitchFamily="50" charset="-128"/>
                <a:ea typeface="游ゴシック" panose="020B0400000000000000" pitchFamily="50" charset="-128"/>
              </a:endParaRPr>
            </a:p>
          </p:txBody>
        </p:sp>
        <p:cxnSp>
          <p:nvCxnSpPr>
            <p:cNvPr id="229" name="カギ線コネクタ 117"/>
            <p:cNvCxnSpPr/>
            <p:nvPr/>
          </p:nvCxnSpPr>
          <p:spPr bwMode="auto">
            <a:xfrm>
              <a:off x="6172097" y="5256017"/>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0" name="グループ化 229"/>
          <p:cNvGrpSpPr/>
          <p:nvPr/>
        </p:nvGrpSpPr>
        <p:grpSpPr>
          <a:xfrm>
            <a:off x="262058" y="5284777"/>
            <a:ext cx="8619884" cy="324000"/>
            <a:chOff x="264334" y="5489856"/>
            <a:chExt cx="8619884" cy="324000"/>
          </a:xfrm>
        </p:grpSpPr>
        <p:sp>
          <p:nvSpPr>
            <p:cNvPr id="231" name="正方形/長方形 230"/>
            <p:cNvSpPr/>
            <p:nvPr/>
          </p:nvSpPr>
          <p:spPr bwMode="auto">
            <a:xfrm>
              <a:off x="264334" y="5489856"/>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道路</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68</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32" name="正方形/長方形 231"/>
            <p:cNvSpPr/>
            <p:nvPr/>
          </p:nvSpPr>
          <p:spPr bwMode="auto">
            <a:xfrm>
              <a:off x="1932455" y="5489856"/>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道路区域・市有地境界・公共用地境界明示申請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対象建設工事の届出</a:t>
              </a:r>
              <a:endParaRPr lang="en-US" altLang="ja-JP" sz="900" dirty="0">
                <a:latin typeface="游ゴシック" panose="020B0400000000000000" pitchFamily="50" charset="-128"/>
                <a:ea typeface="游ゴシック" panose="020B0400000000000000" pitchFamily="50" charset="-128"/>
              </a:endParaRPr>
            </a:p>
          </p:txBody>
        </p:sp>
        <p:cxnSp>
          <p:nvCxnSpPr>
            <p:cNvPr id="233" name="カギ線コネクタ 118"/>
            <p:cNvCxnSpPr/>
            <p:nvPr/>
          </p:nvCxnSpPr>
          <p:spPr bwMode="auto">
            <a:xfrm flipH="1">
              <a:off x="1812334" y="5651856"/>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4" name="正方形/長方形 233"/>
            <p:cNvSpPr/>
            <p:nvPr/>
          </p:nvSpPr>
          <p:spPr bwMode="auto">
            <a:xfrm>
              <a:off x="4624097" y="5489856"/>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産業</a:t>
              </a:r>
              <a:r>
                <a:rPr lang="ja-JP" altLang="en-US" sz="900" b="1" dirty="0" smtClean="0">
                  <a:solidFill>
                    <a:srgbClr val="0070C0"/>
                  </a:solidFill>
                  <a:latin typeface="游ゴシック" panose="020B0400000000000000" pitchFamily="50" charset="-128"/>
                  <a:ea typeface="游ゴシック" panose="020B0400000000000000" pitchFamily="50" charset="-128"/>
                </a:rPr>
                <a:t>廃棄物</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1</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35" name="正方形/長方形 234"/>
            <p:cNvSpPr/>
            <p:nvPr/>
          </p:nvSpPr>
          <p:spPr bwMode="auto">
            <a:xfrm>
              <a:off x="6292218" y="5489856"/>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港湾施設の使用許可</a:t>
              </a:r>
            </a:p>
          </p:txBody>
        </p:sp>
        <p:cxnSp>
          <p:nvCxnSpPr>
            <p:cNvPr id="236" name="カギ線コネクタ 118"/>
            <p:cNvCxnSpPr/>
            <p:nvPr/>
          </p:nvCxnSpPr>
          <p:spPr bwMode="auto">
            <a:xfrm flipH="1">
              <a:off x="6172097" y="5651856"/>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7" name="グループ化 236"/>
          <p:cNvGrpSpPr/>
          <p:nvPr/>
        </p:nvGrpSpPr>
        <p:grpSpPr>
          <a:xfrm>
            <a:off x="262058" y="5661184"/>
            <a:ext cx="8619884" cy="324000"/>
            <a:chOff x="264334" y="5886561"/>
            <a:chExt cx="8619884" cy="324000"/>
          </a:xfrm>
        </p:grpSpPr>
        <p:sp>
          <p:nvSpPr>
            <p:cNvPr id="238" name="正方形/長方形 237"/>
            <p:cNvSpPr/>
            <p:nvPr/>
          </p:nvSpPr>
          <p:spPr bwMode="auto">
            <a:xfrm>
              <a:off x="264334" y="5886561"/>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社会福祉</a:t>
              </a:r>
              <a:r>
                <a:rPr lang="ja-JP" altLang="en-US" sz="900" b="1" dirty="0" smtClean="0">
                  <a:solidFill>
                    <a:srgbClr val="0070C0"/>
                  </a:solidFill>
                  <a:latin typeface="游ゴシック" panose="020B0400000000000000" pitchFamily="50" charset="-128"/>
                  <a:ea typeface="游ゴシック" panose="020B0400000000000000" pitchFamily="50" charset="-128"/>
                </a:rPr>
                <a:t>事業</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51</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39" name="正方形/長方形 238"/>
            <p:cNvSpPr/>
            <p:nvPr/>
          </p:nvSpPr>
          <p:spPr bwMode="auto">
            <a:xfrm>
              <a:off x="1932455" y="5886561"/>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補装具費代理受領事業者の登録申請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社会福祉法人の定款変更の認可申請</a:t>
              </a:r>
              <a:endParaRPr lang="en-US" altLang="ja-JP" sz="900" dirty="0">
                <a:latin typeface="游ゴシック" panose="020B0400000000000000" pitchFamily="50" charset="-128"/>
                <a:ea typeface="游ゴシック" panose="020B0400000000000000" pitchFamily="50" charset="-128"/>
              </a:endParaRPr>
            </a:p>
          </p:txBody>
        </p:sp>
        <p:cxnSp>
          <p:nvCxnSpPr>
            <p:cNvPr id="240" name="カギ線コネクタ 118"/>
            <p:cNvCxnSpPr/>
            <p:nvPr/>
          </p:nvCxnSpPr>
          <p:spPr bwMode="auto">
            <a:xfrm flipH="1">
              <a:off x="1812334" y="6048561"/>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1" name="正方形/長方形 240"/>
            <p:cNvSpPr/>
            <p:nvPr/>
          </p:nvSpPr>
          <p:spPr bwMode="auto">
            <a:xfrm>
              <a:off x="4624097" y="5886561"/>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その他</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322</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42" name="正方形/長方形 241"/>
            <p:cNvSpPr/>
            <p:nvPr/>
          </p:nvSpPr>
          <p:spPr bwMode="auto">
            <a:xfrm>
              <a:off x="6292218" y="5886561"/>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大阪市立芸術創造館の使用許可申請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大阪市中央公会堂の使用許可申請</a:t>
              </a:r>
              <a:endParaRPr lang="en-US" altLang="ja-JP" sz="900" dirty="0">
                <a:latin typeface="游ゴシック" panose="020B0400000000000000" pitchFamily="50" charset="-128"/>
                <a:ea typeface="游ゴシック" panose="020B0400000000000000" pitchFamily="50" charset="-128"/>
              </a:endParaRPr>
            </a:p>
          </p:txBody>
        </p:sp>
        <p:cxnSp>
          <p:nvCxnSpPr>
            <p:cNvPr id="243" name="カギ線コネクタ 118"/>
            <p:cNvCxnSpPr/>
            <p:nvPr/>
          </p:nvCxnSpPr>
          <p:spPr bwMode="auto">
            <a:xfrm flipH="1">
              <a:off x="6172097" y="6048561"/>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4" name="グループ化 243"/>
          <p:cNvGrpSpPr/>
          <p:nvPr/>
        </p:nvGrpSpPr>
        <p:grpSpPr>
          <a:xfrm>
            <a:off x="262058" y="6037594"/>
            <a:ext cx="4260121" cy="324000"/>
            <a:chOff x="264334" y="6201328"/>
            <a:chExt cx="4260121" cy="324000"/>
          </a:xfrm>
        </p:grpSpPr>
        <p:sp>
          <p:nvSpPr>
            <p:cNvPr id="245" name="正方形/長方形 244"/>
            <p:cNvSpPr/>
            <p:nvPr/>
          </p:nvSpPr>
          <p:spPr bwMode="auto">
            <a:xfrm>
              <a:off x="264334" y="6201328"/>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介護</a:t>
              </a:r>
              <a:r>
                <a:rPr lang="ja-JP" altLang="en-US" sz="900" b="1" dirty="0" smtClean="0">
                  <a:solidFill>
                    <a:srgbClr val="0070C0"/>
                  </a:solidFill>
                  <a:latin typeface="游ゴシック" panose="020B0400000000000000" pitchFamily="50" charset="-128"/>
                  <a:ea typeface="游ゴシック" panose="020B0400000000000000" pitchFamily="50" charset="-128"/>
                </a:rPr>
                <a:t>保険</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12</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46" name="正方形/長方形 245"/>
            <p:cNvSpPr/>
            <p:nvPr/>
          </p:nvSpPr>
          <p:spPr bwMode="auto">
            <a:xfrm>
              <a:off x="1932455" y="6201328"/>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指定介護機関に対する介護の報酬の審査及び</a:t>
              </a:r>
              <a:endParaRPr lang="en-US" altLang="ja-JP" sz="900" dirty="0">
                <a:latin typeface="游ゴシック" panose="020B0400000000000000" pitchFamily="50" charset="-128"/>
                <a:ea typeface="游ゴシック" panose="020B0400000000000000" pitchFamily="50" charset="-128"/>
              </a:endParaRPr>
            </a:p>
            <a:p>
              <a:pPr>
                <a:spcBef>
                  <a:spcPts val="0"/>
                </a:spcBef>
              </a:pPr>
              <a:r>
                <a:rPr lang="ja-JP" altLang="en-US" sz="900" dirty="0">
                  <a:latin typeface="游ゴシック" panose="020B0400000000000000" pitchFamily="50" charset="-128"/>
                  <a:ea typeface="游ゴシック" panose="020B0400000000000000" pitchFamily="50" charset="-128"/>
                </a:rPr>
                <a:t>支払</a:t>
              </a:r>
              <a:endParaRPr lang="en-US" altLang="ja-JP" sz="900" dirty="0">
                <a:latin typeface="游ゴシック" panose="020B0400000000000000" pitchFamily="50" charset="-128"/>
                <a:ea typeface="游ゴシック" panose="020B0400000000000000" pitchFamily="50" charset="-128"/>
              </a:endParaRPr>
            </a:p>
          </p:txBody>
        </p:sp>
        <p:cxnSp>
          <p:nvCxnSpPr>
            <p:cNvPr id="247" name="カギ線コネクタ 118"/>
            <p:cNvCxnSpPr/>
            <p:nvPr/>
          </p:nvCxnSpPr>
          <p:spPr bwMode="auto">
            <a:xfrm flipH="1">
              <a:off x="1812334" y="6363328"/>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8" name="カギ線コネクタ 115"/>
          <p:cNvCxnSpPr>
            <a:stCxn id="109" idx="3"/>
            <a:endCxn id="110" idx="1"/>
          </p:cNvCxnSpPr>
          <p:nvPr/>
        </p:nvCxnSpPr>
        <p:spPr bwMode="auto">
          <a:xfrm>
            <a:off x="1810058" y="4317556"/>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 name="カギ線コネクタ 115"/>
          <p:cNvCxnSpPr>
            <a:stCxn id="111" idx="3"/>
            <a:endCxn id="112" idx="1"/>
          </p:cNvCxnSpPr>
          <p:nvPr/>
        </p:nvCxnSpPr>
        <p:spPr bwMode="auto">
          <a:xfrm>
            <a:off x="6169821" y="4317556"/>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65909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79512" y="260648"/>
            <a:ext cx="7056437" cy="431800"/>
          </a:xfrm>
          <a:prstGeom prst="parallelogram">
            <a:avLst>
              <a:gd name="adj" fmla="val 118025"/>
            </a:avLst>
          </a:prstGeom>
          <a:solidFill>
            <a:schemeClr val="bg1"/>
          </a:solidFill>
          <a:ln>
            <a:noFill/>
          </a:ln>
          <a:effectLst>
            <a:outerShdw dist="136783" dir="9491915" algn="ctr" rotWithShape="0">
              <a:schemeClr val="bg2"/>
            </a:outerShdw>
          </a:effectLst>
          <a:extLst>
            <a:ext uri="{91240B29-F687-4F45-9708-019B960494DF}">
              <a14:hiddenLine xmlns:a14="http://schemas.microsoft.com/office/drawing/2010/main" w="12700" algn="ctr">
                <a:solidFill>
                  <a:srgbClr val="000000"/>
                </a:solidFill>
                <a:miter lim="800000"/>
                <a:headEnd/>
                <a:tailEnd type="none" w="med" len="sm"/>
              </a14:hiddenLine>
            </a:ext>
          </a:extLst>
        </p:spPr>
        <p:txBody>
          <a:bodyPr wrap="none" lIns="90000" tIns="46800" rIns="90000" bIns="46800" anchor="ctr"/>
          <a:lstStyle/>
          <a:p>
            <a:pPr eaLnBrk="0" hangingPunct="0"/>
            <a:r>
              <a:rPr kumimoji="0" lang="ja-JP" altLang="en-US" sz="1800" b="1" dirty="0" smtClean="0">
                <a:solidFill>
                  <a:schemeClr val="bg2"/>
                </a:solidFill>
                <a:latin typeface="游ゴシック" panose="020B0400000000000000" pitchFamily="50" charset="-128"/>
                <a:ea typeface="游ゴシック" panose="020B0400000000000000" pitchFamily="50" charset="-128"/>
              </a:rPr>
              <a:t>６．次期電子申請システムの機能について</a:t>
            </a:r>
            <a:endParaRPr kumimoji="0" lang="ja-JP" altLang="en-US" sz="1800" b="1" dirty="0">
              <a:solidFill>
                <a:schemeClr val="bg2"/>
              </a:solidFill>
              <a:latin typeface="游ゴシック" panose="020B0400000000000000" pitchFamily="50" charset="-128"/>
              <a:ea typeface="游ゴシック" panose="020B0400000000000000" pitchFamily="50" charset="-128"/>
            </a:endParaRPr>
          </a:p>
        </p:txBody>
      </p:sp>
      <p:sp>
        <p:nvSpPr>
          <p:cNvPr id="6" name="正方形/長方形 5"/>
          <p:cNvSpPr/>
          <p:nvPr/>
        </p:nvSpPr>
        <p:spPr bwMode="auto">
          <a:xfrm>
            <a:off x="611560" y="3011446"/>
            <a:ext cx="1440000" cy="1044872"/>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600" dirty="0">
                <a:latin typeface="游ゴシック" panose="020B0400000000000000" pitchFamily="50" charset="-128"/>
                <a:ea typeface="游ゴシック" panose="020B0400000000000000" pitchFamily="50" charset="-128"/>
              </a:rPr>
              <a:t>手続き検索</a:t>
            </a:r>
            <a:endParaRPr kumimoji="1" lang="ja-JP" altLang="en-US" sz="1600" dirty="0">
              <a:latin typeface="游ゴシック" panose="020B0400000000000000" pitchFamily="50" charset="-128"/>
              <a:ea typeface="游ゴシック" panose="020B0400000000000000" pitchFamily="50" charset="-128"/>
            </a:endParaRPr>
          </a:p>
        </p:txBody>
      </p:sp>
      <p:sp>
        <p:nvSpPr>
          <p:cNvPr id="11" name="正方形/長方形 10"/>
          <p:cNvSpPr/>
          <p:nvPr/>
        </p:nvSpPr>
        <p:spPr bwMode="auto">
          <a:xfrm>
            <a:off x="2231653" y="3009785"/>
            <a:ext cx="1440000" cy="1046533"/>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600" dirty="0" smtClean="0">
                <a:latin typeface="游ゴシック" panose="020B0400000000000000" pitchFamily="50" charset="-128"/>
                <a:ea typeface="游ゴシック" panose="020B0400000000000000" pitchFamily="50" charset="-128"/>
              </a:rPr>
              <a:t>個人認証</a:t>
            </a:r>
            <a:endParaRPr lang="en-US" altLang="ja-JP" sz="1600" dirty="0" smtClean="0">
              <a:latin typeface="游ゴシック" panose="020B0400000000000000" pitchFamily="50" charset="-128"/>
              <a:ea typeface="游ゴシック" panose="020B0400000000000000" pitchFamily="50" charset="-128"/>
            </a:endParaRPr>
          </a:p>
          <a:p>
            <a:pPr algn="ctr">
              <a:spcBef>
                <a:spcPts val="0"/>
              </a:spcBef>
            </a:pPr>
            <a:r>
              <a:rPr lang="ja-JP" altLang="en-US" sz="1600" dirty="0" smtClean="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ログイン）</a:t>
            </a:r>
            <a:endParaRPr kumimoji="1" lang="ja-JP" altLang="en-US" sz="1600" dirty="0">
              <a:latin typeface="游ゴシック" panose="020B0400000000000000" pitchFamily="50" charset="-128"/>
              <a:ea typeface="游ゴシック" panose="020B0400000000000000" pitchFamily="50" charset="-128"/>
            </a:endParaRPr>
          </a:p>
        </p:txBody>
      </p:sp>
      <p:sp>
        <p:nvSpPr>
          <p:cNvPr id="13" name="正方形/長方形 12"/>
          <p:cNvSpPr/>
          <p:nvPr/>
        </p:nvSpPr>
        <p:spPr bwMode="auto">
          <a:xfrm>
            <a:off x="611560" y="5267808"/>
            <a:ext cx="1440000" cy="1041512"/>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600" dirty="0">
                <a:latin typeface="游ゴシック" panose="020B0400000000000000" pitchFamily="50" charset="-128"/>
                <a:ea typeface="游ゴシック" panose="020B0400000000000000" pitchFamily="50" charset="-128"/>
              </a:rPr>
              <a:t>申請</a:t>
            </a:r>
            <a:r>
              <a:rPr lang="ja-JP" altLang="en-US" sz="1600" dirty="0" smtClean="0">
                <a:latin typeface="游ゴシック" panose="020B0400000000000000" pitchFamily="50" charset="-128"/>
                <a:ea typeface="游ゴシック" panose="020B0400000000000000" pitchFamily="50" charset="-128"/>
              </a:rPr>
              <a:t>情報</a:t>
            </a:r>
            <a:endParaRPr lang="en-US" altLang="ja-JP" sz="1600" dirty="0" smtClean="0">
              <a:latin typeface="游ゴシック" panose="020B0400000000000000" pitchFamily="50" charset="-128"/>
              <a:ea typeface="游ゴシック" panose="020B0400000000000000" pitchFamily="50" charset="-128"/>
            </a:endParaRPr>
          </a:p>
          <a:p>
            <a:pPr algn="ctr">
              <a:spcBef>
                <a:spcPts val="0"/>
              </a:spcBef>
            </a:pPr>
            <a:r>
              <a:rPr lang="ja-JP" altLang="en-US" sz="1600" dirty="0" smtClean="0">
                <a:latin typeface="游ゴシック" panose="020B0400000000000000" pitchFamily="50" charset="-128"/>
                <a:ea typeface="游ゴシック" panose="020B0400000000000000" pitchFamily="50" charset="-128"/>
              </a:rPr>
              <a:t>入力</a:t>
            </a:r>
            <a:r>
              <a:rPr lang="ja-JP" altLang="en-US" sz="1600" dirty="0">
                <a:latin typeface="游ゴシック" panose="020B0400000000000000" pitchFamily="50" charset="-128"/>
                <a:ea typeface="游ゴシック" panose="020B0400000000000000" pitchFamily="50" charset="-128"/>
              </a:rPr>
              <a:t>・送信</a:t>
            </a:r>
            <a:endParaRPr kumimoji="1" lang="ja-JP" altLang="en-US" sz="1600" dirty="0">
              <a:latin typeface="游ゴシック" panose="020B0400000000000000" pitchFamily="50" charset="-128"/>
              <a:ea typeface="游ゴシック" panose="020B0400000000000000" pitchFamily="50" charset="-128"/>
            </a:endParaRPr>
          </a:p>
        </p:txBody>
      </p:sp>
      <p:sp>
        <p:nvSpPr>
          <p:cNvPr id="15" name="正方形/長方形 14"/>
          <p:cNvSpPr/>
          <p:nvPr/>
        </p:nvSpPr>
        <p:spPr bwMode="auto">
          <a:xfrm>
            <a:off x="2231653" y="4138705"/>
            <a:ext cx="1440000" cy="1041512"/>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600" dirty="0">
                <a:latin typeface="游ゴシック" panose="020B0400000000000000" pitchFamily="50" charset="-128"/>
                <a:ea typeface="游ゴシック" panose="020B0400000000000000" pitchFamily="50" charset="-128"/>
              </a:rPr>
              <a:t>資料添付</a:t>
            </a:r>
            <a:endParaRPr kumimoji="1" lang="ja-JP" altLang="en-US" sz="1600" dirty="0">
              <a:latin typeface="游ゴシック" panose="020B0400000000000000" pitchFamily="50" charset="-128"/>
              <a:ea typeface="游ゴシック" panose="020B0400000000000000" pitchFamily="50" charset="-128"/>
            </a:endParaRPr>
          </a:p>
        </p:txBody>
      </p:sp>
      <p:sp>
        <p:nvSpPr>
          <p:cNvPr id="17" name="正方形/長方形 16"/>
          <p:cNvSpPr/>
          <p:nvPr/>
        </p:nvSpPr>
        <p:spPr bwMode="auto">
          <a:xfrm>
            <a:off x="2231653" y="5267808"/>
            <a:ext cx="1440000" cy="1041512"/>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600" dirty="0">
                <a:latin typeface="游ゴシック" panose="020B0400000000000000" pitchFamily="50" charset="-128"/>
                <a:ea typeface="游ゴシック" panose="020B0400000000000000" pitchFamily="50" charset="-128"/>
              </a:rPr>
              <a:t>決済</a:t>
            </a:r>
            <a:endParaRPr kumimoji="1" lang="ja-JP" altLang="en-US" sz="1600" dirty="0">
              <a:latin typeface="游ゴシック" panose="020B0400000000000000" pitchFamily="50" charset="-128"/>
              <a:ea typeface="游ゴシック" panose="020B0400000000000000" pitchFamily="50" charset="-128"/>
            </a:endParaRPr>
          </a:p>
        </p:txBody>
      </p:sp>
      <p:sp>
        <p:nvSpPr>
          <p:cNvPr id="21" name="正方形/長方形 20"/>
          <p:cNvSpPr/>
          <p:nvPr/>
        </p:nvSpPr>
        <p:spPr bwMode="auto">
          <a:xfrm>
            <a:off x="3851746" y="4132437"/>
            <a:ext cx="1440000" cy="104778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600" dirty="0">
                <a:latin typeface="游ゴシック" panose="020B0400000000000000" pitchFamily="50" charset="-128"/>
                <a:ea typeface="游ゴシック" panose="020B0400000000000000" pitchFamily="50" charset="-128"/>
              </a:rPr>
              <a:t>審査後処理</a:t>
            </a:r>
            <a:endParaRPr kumimoji="1" lang="ja-JP" altLang="en-US" sz="1600" dirty="0">
              <a:latin typeface="游ゴシック" panose="020B0400000000000000" pitchFamily="50" charset="-128"/>
              <a:ea typeface="游ゴシック" panose="020B0400000000000000" pitchFamily="50" charset="-128"/>
            </a:endParaRPr>
          </a:p>
        </p:txBody>
      </p:sp>
      <p:sp>
        <p:nvSpPr>
          <p:cNvPr id="23" name="正方形/長方形 22"/>
          <p:cNvSpPr/>
          <p:nvPr/>
        </p:nvSpPr>
        <p:spPr bwMode="auto">
          <a:xfrm>
            <a:off x="3851746" y="5269183"/>
            <a:ext cx="1440000" cy="104013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600" dirty="0">
                <a:latin typeface="游ゴシック" panose="020B0400000000000000" pitchFamily="50" charset="-128"/>
                <a:ea typeface="游ゴシック" panose="020B0400000000000000" pitchFamily="50" charset="-128"/>
              </a:rPr>
              <a:t>進捗管理</a:t>
            </a:r>
            <a:endParaRPr kumimoji="1" lang="ja-JP" altLang="en-US" sz="1600" dirty="0">
              <a:latin typeface="游ゴシック" panose="020B0400000000000000" pitchFamily="50" charset="-128"/>
              <a:ea typeface="游ゴシック" panose="020B0400000000000000" pitchFamily="50" charset="-128"/>
            </a:endParaRPr>
          </a:p>
        </p:txBody>
      </p:sp>
      <p:sp>
        <p:nvSpPr>
          <p:cNvPr id="25" name="正方形/長方形 24"/>
          <p:cNvSpPr/>
          <p:nvPr/>
        </p:nvSpPr>
        <p:spPr bwMode="auto">
          <a:xfrm>
            <a:off x="5436096" y="3011446"/>
            <a:ext cx="1440000" cy="1044872"/>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600" dirty="0" smtClean="0">
                <a:latin typeface="游ゴシック" panose="020B0400000000000000" pitchFamily="50" charset="-128"/>
                <a:ea typeface="游ゴシック" panose="020B0400000000000000" pitchFamily="50" charset="-128"/>
              </a:rPr>
              <a:t>電子交付</a:t>
            </a:r>
            <a:endParaRPr kumimoji="1" lang="ja-JP" altLang="en-US" sz="1600" dirty="0">
              <a:latin typeface="游ゴシック" panose="020B0400000000000000" pitchFamily="50" charset="-128"/>
              <a:ea typeface="游ゴシック" panose="020B0400000000000000" pitchFamily="50" charset="-128"/>
            </a:endParaRPr>
          </a:p>
        </p:txBody>
      </p:sp>
      <p:sp>
        <p:nvSpPr>
          <p:cNvPr id="27" name="正方形/長方形 26"/>
          <p:cNvSpPr/>
          <p:nvPr/>
        </p:nvSpPr>
        <p:spPr bwMode="auto">
          <a:xfrm>
            <a:off x="7091932" y="3011446"/>
            <a:ext cx="1440000" cy="1044872"/>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600" dirty="0">
                <a:latin typeface="游ゴシック" panose="020B0400000000000000" pitchFamily="50" charset="-128"/>
                <a:ea typeface="游ゴシック" panose="020B0400000000000000" pitchFamily="50" charset="-128"/>
              </a:rPr>
              <a:t>通知</a:t>
            </a:r>
            <a:endParaRPr kumimoji="1" lang="ja-JP" altLang="en-US" sz="1600" dirty="0">
              <a:latin typeface="游ゴシック" panose="020B0400000000000000" pitchFamily="50" charset="-128"/>
              <a:ea typeface="游ゴシック" panose="020B0400000000000000" pitchFamily="50" charset="-128"/>
            </a:endParaRPr>
          </a:p>
        </p:txBody>
      </p:sp>
      <p:sp>
        <p:nvSpPr>
          <p:cNvPr id="29" name="正方形/長方形 28"/>
          <p:cNvSpPr/>
          <p:nvPr/>
        </p:nvSpPr>
        <p:spPr bwMode="auto">
          <a:xfrm>
            <a:off x="7091932" y="4138705"/>
            <a:ext cx="1440000" cy="1041512"/>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600" dirty="0" smtClean="0">
                <a:latin typeface="游ゴシック" panose="020B0400000000000000" pitchFamily="50" charset="-128"/>
                <a:ea typeface="游ゴシック" panose="020B0400000000000000" pitchFamily="50" charset="-128"/>
              </a:rPr>
              <a:t>ヘルプ</a:t>
            </a:r>
            <a:endParaRPr lang="en-US" altLang="ja-JP" sz="1600" dirty="0" smtClean="0">
              <a:latin typeface="游ゴシック" panose="020B0400000000000000" pitchFamily="50" charset="-128"/>
              <a:ea typeface="游ゴシック" panose="020B0400000000000000" pitchFamily="50" charset="-128"/>
            </a:endParaRPr>
          </a:p>
          <a:p>
            <a:pPr algn="ctr">
              <a:spcBef>
                <a:spcPts val="0"/>
              </a:spcBef>
            </a:pPr>
            <a:r>
              <a:rPr lang="ja-JP" altLang="en-US" sz="1600" dirty="0" smtClean="0">
                <a:latin typeface="游ゴシック" panose="020B0400000000000000" pitchFamily="50" charset="-128"/>
                <a:ea typeface="游ゴシック" panose="020B0400000000000000" pitchFamily="50" charset="-128"/>
              </a:rPr>
              <a:t>（職員向け）</a:t>
            </a:r>
            <a:endParaRPr kumimoji="1" lang="ja-JP" altLang="en-US" sz="1600" dirty="0">
              <a:latin typeface="游ゴシック" panose="020B0400000000000000" pitchFamily="50" charset="-128"/>
              <a:ea typeface="游ゴシック" panose="020B0400000000000000" pitchFamily="50" charset="-128"/>
            </a:endParaRPr>
          </a:p>
        </p:txBody>
      </p:sp>
      <p:sp>
        <p:nvSpPr>
          <p:cNvPr id="31" name="正方形/長方形 30"/>
          <p:cNvSpPr/>
          <p:nvPr/>
        </p:nvSpPr>
        <p:spPr bwMode="auto">
          <a:xfrm>
            <a:off x="3851746" y="3011446"/>
            <a:ext cx="1440000" cy="1044872"/>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600" dirty="0">
                <a:latin typeface="游ゴシック" panose="020B0400000000000000" pitchFamily="50" charset="-128"/>
                <a:ea typeface="游ゴシック" panose="020B0400000000000000" pitchFamily="50" charset="-128"/>
              </a:rPr>
              <a:t>審査前処理</a:t>
            </a:r>
          </a:p>
        </p:txBody>
      </p:sp>
      <p:sp>
        <p:nvSpPr>
          <p:cNvPr id="36" name="正方形/長方形 35"/>
          <p:cNvSpPr/>
          <p:nvPr/>
        </p:nvSpPr>
        <p:spPr bwMode="auto">
          <a:xfrm>
            <a:off x="611560" y="4138705"/>
            <a:ext cx="1440000" cy="1041512"/>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600" dirty="0" smtClean="0">
                <a:latin typeface="游ゴシック" panose="020B0400000000000000" pitchFamily="50" charset="-128"/>
                <a:ea typeface="游ゴシック" panose="020B0400000000000000" pitchFamily="50" charset="-128"/>
              </a:rPr>
              <a:t>本人確認</a:t>
            </a:r>
            <a:endParaRPr kumimoji="1" lang="ja-JP" altLang="en-US" sz="1600" dirty="0">
              <a:latin typeface="游ゴシック" panose="020B0400000000000000" pitchFamily="50" charset="-128"/>
              <a:ea typeface="游ゴシック" panose="020B0400000000000000" pitchFamily="50" charset="-128"/>
            </a:endParaRPr>
          </a:p>
        </p:txBody>
      </p:sp>
      <p:sp>
        <p:nvSpPr>
          <p:cNvPr id="38" name="正方形/長方形 37"/>
          <p:cNvSpPr/>
          <p:nvPr/>
        </p:nvSpPr>
        <p:spPr>
          <a:xfrm>
            <a:off x="72262" y="997345"/>
            <a:ext cx="8964234" cy="919488"/>
          </a:xfrm>
          <a:prstGeom prst="rect">
            <a:avLst/>
          </a:prstGeom>
          <a:solidFill>
            <a:schemeClr val="bg1"/>
          </a:solidFill>
          <a:ln w="9525" cap="flat" cmpd="sng" algn="ctr">
            <a:noFill/>
            <a:prstDash val="solid"/>
            <a:round/>
            <a:headEnd type="none" w="med" len="med"/>
            <a:tailEnd type="none" w="med" len="med"/>
          </a:ln>
          <a:effectLst/>
        </p:spPr>
        <p:txBody>
          <a:bodyPr wrap="square" lIns="72000" rIns="72000" rtlCol="0" anchor="ctr"/>
          <a:lstStyle/>
          <a:p>
            <a:r>
              <a:rPr lang="ja-JP" altLang="en-US" sz="2400" dirty="0">
                <a:latin typeface="游ゴシック" panose="020B0400000000000000" pitchFamily="50" charset="-128"/>
                <a:ea typeface="游ゴシック" panose="020B0400000000000000" pitchFamily="50" charset="-128"/>
              </a:rPr>
              <a:t>　</a:t>
            </a:r>
            <a:r>
              <a:rPr lang="ja-JP" altLang="en-US" sz="2400" dirty="0" smtClean="0">
                <a:latin typeface="游ゴシック" panose="020B0400000000000000" pitchFamily="50" charset="-128"/>
                <a:ea typeface="游ゴシック" panose="020B0400000000000000" pitchFamily="50" charset="-128"/>
              </a:rPr>
              <a:t>事</a:t>
            </a:r>
            <a:r>
              <a:rPr lang="ja-JP" altLang="en-US" sz="2400" dirty="0">
                <a:latin typeface="游ゴシック" panose="020B0400000000000000" pitchFamily="50" charset="-128"/>
                <a:ea typeface="游ゴシック" panose="020B0400000000000000" pitchFamily="50" charset="-128"/>
              </a:rPr>
              <a:t>業者等からの情報提供に基づき</a:t>
            </a:r>
            <a:r>
              <a:rPr lang="ja-JP" altLang="en-US" sz="2400" dirty="0" smtClean="0">
                <a:latin typeface="游ゴシック" panose="020B0400000000000000" pitchFamily="50" charset="-128"/>
                <a:ea typeface="游ゴシック" panose="020B0400000000000000" pitchFamily="50" charset="-128"/>
              </a:rPr>
              <a:t>、次</a:t>
            </a:r>
            <a:r>
              <a:rPr lang="ja-JP" altLang="en-US" sz="2400" dirty="0">
                <a:latin typeface="游ゴシック" panose="020B0400000000000000" pitchFamily="50" charset="-128"/>
                <a:ea typeface="游ゴシック" panose="020B0400000000000000" pitchFamily="50" charset="-128"/>
              </a:rPr>
              <a:t>の</a:t>
            </a:r>
            <a:r>
              <a:rPr lang="ja-JP" altLang="en-US" sz="2400" dirty="0" smtClean="0">
                <a:latin typeface="游ゴシック" panose="020B0400000000000000" pitchFamily="50" charset="-128"/>
                <a:ea typeface="游ゴシック" panose="020B0400000000000000" pitchFamily="50" charset="-128"/>
              </a:rPr>
              <a:t>とおり次期電子申請システムで実現</a:t>
            </a:r>
            <a:r>
              <a:rPr lang="ja-JP" altLang="en-US" sz="2400" dirty="0">
                <a:latin typeface="游ゴシック" panose="020B0400000000000000" pitchFamily="50" charset="-128"/>
                <a:ea typeface="游ゴシック" panose="020B0400000000000000" pitchFamily="50" charset="-128"/>
              </a:rPr>
              <a:t>すべき機能</a:t>
            </a:r>
            <a:r>
              <a:rPr lang="ja-JP" altLang="en-US" sz="2400" dirty="0" smtClean="0">
                <a:latin typeface="游ゴシック" panose="020B0400000000000000" pitchFamily="50" charset="-128"/>
                <a:ea typeface="游ゴシック" panose="020B0400000000000000" pitchFamily="50" charset="-128"/>
              </a:rPr>
              <a:t>要件を整理した。</a:t>
            </a:r>
            <a:endParaRPr lang="en-US" altLang="ja-JP" sz="2400" dirty="0">
              <a:latin typeface="游ゴシック" panose="020B0400000000000000" pitchFamily="50" charset="-128"/>
              <a:ea typeface="游ゴシック" panose="020B0400000000000000" pitchFamily="50" charset="-128"/>
            </a:endParaRPr>
          </a:p>
        </p:txBody>
      </p:sp>
      <p:sp>
        <p:nvSpPr>
          <p:cNvPr id="2" name="ホームベース 1"/>
          <p:cNvSpPr/>
          <p:nvPr/>
        </p:nvSpPr>
        <p:spPr bwMode="auto">
          <a:xfrm>
            <a:off x="539552" y="2544150"/>
            <a:ext cx="3240186" cy="356696"/>
          </a:xfrm>
          <a:prstGeom prst="homePlate">
            <a:avLst/>
          </a:prstGeom>
          <a:ln w="9525">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wrap="none" lIns="72000" rIns="72000" rtlCol="0" anchor="ctr"/>
          <a:lstStyle/>
          <a:p>
            <a:pPr algn="ctr">
              <a:spcBef>
                <a:spcPts val="0"/>
              </a:spcBef>
            </a:pPr>
            <a:r>
              <a:rPr kumimoji="1" lang="ja-JP" altLang="en-US" sz="1600" dirty="0" smtClean="0">
                <a:solidFill>
                  <a:schemeClr val="tx1"/>
                </a:solidFill>
                <a:latin typeface="游ゴシック" panose="020B0400000000000000" pitchFamily="50" charset="-128"/>
                <a:ea typeface="游ゴシック" panose="020B0400000000000000" pitchFamily="50" charset="-128"/>
              </a:rPr>
              <a:t>受付</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40" name="ホームベース 39"/>
          <p:cNvSpPr/>
          <p:nvPr/>
        </p:nvSpPr>
        <p:spPr bwMode="auto">
          <a:xfrm>
            <a:off x="3851746" y="2544150"/>
            <a:ext cx="1512342" cy="356696"/>
          </a:xfrm>
          <a:prstGeom prst="homePlate">
            <a:avLst/>
          </a:prstGeom>
          <a:ln w="9525">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wrap="none" lIns="72000" rIns="72000" rtlCol="0" anchor="ctr"/>
          <a:lstStyle/>
          <a:p>
            <a:pPr algn="ctr">
              <a:spcBef>
                <a:spcPts val="0"/>
              </a:spcBef>
            </a:pPr>
            <a:r>
              <a:rPr kumimoji="1" lang="ja-JP" altLang="en-US" sz="1600" dirty="0" smtClean="0">
                <a:solidFill>
                  <a:schemeClr val="tx1"/>
                </a:solidFill>
                <a:latin typeface="游ゴシック" panose="020B0400000000000000" pitchFamily="50" charset="-128"/>
                <a:ea typeface="游ゴシック" panose="020B0400000000000000" pitchFamily="50" charset="-128"/>
              </a:rPr>
              <a:t>処理・審査</a:t>
            </a:r>
            <a:endParaRPr kumimoji="1" lang="en-US" altLang="ja-JP" sz="1600" dirty="0" smtClean="0">
              <a:solidFill>
                <a:schemeClr val="tx1"/>
              </a:solidFill>
              <a:latin typeface="游ゴシック" panose="020B0400000000000000" pitchFamily="50" charset="-128"/>
              <a:ea typeface="游ゴシック" panose="020B0400000000000000" pitchFamily="50" charset="-128"/>
            </a:endParaRPr>
          </a:p>
        </p:txBody>
      </p:sp>
      <p:sp>
        <p:nvSpPr>
          <p:cNvPr id="43" name="フローチャート: 処理 42"/>
          <p:cNvSpPr/>
          <p:nvPr/>
        </p:nvSpPr>
        <p:spPr bwMode="auto">
          <a:xfrm>
            <a:off x="7020272" y="2544150"/>
            <a:ext cx="1584002" cy="356696"/>
          </a:xfrm>
          <a:prstGeom prst="flowChartProcess">
            <a:avLst/>
          </a:prstGeom>
          <a:ln w="9525">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wrap="none" lIns="72000" rIns="72000" rtlCol="0" anchor="ctr"/>
          <a:lstStyle/>
          <a:p>
            <a:pPr algn="ctr">
              <a:spcBef>
                <a:spcPts val="0"/>
              </a:spcBef>
            </a:pPr>
            <a:r>
              <a:rPr kumimoji="1" lang="ja-JP" altLang="en-US" sz="1600" dirty="0" smtClean="0">
                <a:solidFill>
                  <a:schemeClr val="tx1"/>
                </a:solidFill>
                <a:latin typeface="游ゴシック" panose="020B0400000000000000" pitchFamily="50" charset="-128"/>
                <a:ea typeface="游ゴシック" panose="020B0400000000000000" pitchFamily="50" charset="-128"/>
              </a:rPr>
              <a:t>サポート機能</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44" name="ホームベース 43"/>
          <p:cNvSpPr/>
          <p:nvPr/>
        </p:nvSpPr>
        <p:spPr bwMode="auto">
          <a:xfrm>
            <a:off x="5435922" y="2544150"/>
            <a:ext cx="1512342" cy="356696"/>
          </a:xfrm>
          <a:prstGeom prst="homePlate">
            <a:avLst/>
          </a:prstGeom>
          <a:ln w="9525">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wrap="none" lIns="72000" rIns="72000" rtlCol="0" anchor="ctr"/>
          <a:lstStyle/>
          <a:p>
            <a:pPr algn="ctr">
              <a:spcBef>
                <a:spcPts val="0"/>
              </a:spcBef>
            </a:pPr>
            <a:r>
              <a:rPr kumimoji="1" lang="ja-JP" altLang="en-US" sz="1600" dirty="0" smtClean="0">
                <a:solidFill>
                  <a:schemeClr val="tx1"/>
                </a:solidFill>
                <a:latin typeface="游ゴシック" panose="020B0400000000000000" pitchFamily="50" charset="-128"/>
                <a:ea typeface="游ゴシック" panose="020B0400000000000000" pitchFamily="50" charset="-128"/>
              </a:rPr>
              <a:t>交付</a:t>
            </a:r>
            <a:endParaRPr kumimoji="1" lang="en-US" altLang="ja-JP" sz="1600" dirty="0" smtClean="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095251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gray">
          <a:xfrm>
            <a:off x="26984" y="969530"/>
            <a:ext cx="9043176" cy="77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mn-lt"/>
                <a:ea typeface="+mn-ea"/>
                <a:cs typeface="+mn-cs"/>
              </a:defRPr>
            </a:lvl1pPr>
            <a:lvl2pPr marL="742950" indent="-285750" algn="l" rtl="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mn-lt"/>
                <a:ea typeface="+mn-ea"/>
              </a:defRPr>
            </a:lvl2pPr>
            <a:lvl3pPr marL="1143000" indent="-228600" algn="l" rtl="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mn-lt"/>
                <a:ea typeface="+mn-ea"/>
              </a:defRPr>
            </a:lvl3pPr>
            <a:lvl4pPr marL="1600200" indent="-228600" algn="l" rtl="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mn-lt"/>
                <a:ea typeface="+mn-ea"/>
              </a:defRPr>
            </a:lvl4pPr>
            <a:lvl5pPr marL="2057400" indent="-228600" algn="l" rtl="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9pPr>
          </a:lstStyle>
          <a:p>
            <a:pPr eaLnBrk="1" hangingPunct="1">
              <a:spcBef>
                <a:spcPct val="0"/>
              </a:spcBef>
            </a:pPr>
            <a:r>
              <a:rPr lang="ja-JP" altLang="en-US" sz="1200" dirty="0" smtClean="0">
                <a:latin typeface="游ゴシック" panose="020B0400000000000000" pitchFamily="50" charset="-128"/>
                <a:ea typeface="游ゴシック" panose="020B0400000000000000" pitchFamily="50" charset="-128"/>
              </a:rPr>
              <a:t>情報提供依頼（以下「</a:t>
            </a:r>
            <a:r>
              <a:rPr lang="en-US" altLang="ja-JP" sz="1200" dirty="0" smtClean="0">
                <a:latin typeface="游ゴシック" panose="020B0400000000000000" pitchFamily="50" charset="-128"/>
                <a:ea typeface="游ゴシック" panose="020B0400000000000000" pitchFamily="50" charset="-128"/>
              </a:rPr>
              <a:t>RFI</a:t>
            </a:r>
            <a:r>
              <a:rPr lang="ja-JP" altLang="en-US" sz="1200" dirty="0" smtClean="0">
                <a:latin typeface="游ゴシック" panose="020B0400000000000000" pitchFamily="50" charset="-128"/>
                <a:ea typeface="游ゴシック" panose="020B0400000000000000" pitchFamily="50" charset="-128"/>
              </a:rPr>
              <a:t>」という。）では</a:t>
            </a:r>
            <a:r>
              <a:rPr lang="ja-JP" altLang="en-US" sz="1200" dirty="0">
                <a:latin typeface="游ゴシック" panose="020B0400000000000000" pitchFamily="50" charset="-128"/>
                <a:ea typeface="游ゴシック" panose="020B0400000000000000" pitchFamily="50" charset="-128"/>
              </a:rPr>
              <a:t>、次期電子申請システムの実現に向け、既存サービスで実現できる範囲と追加開発となる範囲の切り分けとともに、実現</a:t>
            </a:r>
            <a:r>
              <a:rPr lang="ja-JP" altLang="en-US" sz="1200" dirty="0" smtClean="0">
                <a:latin typeface="游ゴシック" panose="020B0400000000000000" pitchFamily="50" charset="-128"/>
                <a:ea typeface="游ゴシック" panose="020B0400000000000000" pitchFamily="50" charset="-128"/>
              </a:rPr>
              <a:t>段階ごとの機能</a:t>
            </a:r>
            <a:r>
              <a:rPr lang="ja-JP" altLang="en-US" sz="1200" dirty="0">
                <a:latin typeface="游ゴシック" panose="020B0400000000000000" pitchFamily="50" charset="-128"/>
                <a:ea typeface="游ゴシック" panose="020B0400000000000000" pitchFamily="50" charset="-128"/>
              </a:rPr>
              <a:t>要件の精査を目的とし、各機能要件に対する各社の対応状況や実現費用に関する情報の収集</a:t>
            </a:r>
            <a:r>
              <a:rPr lang="ja-JP" altLang="en-US" sz="1200" dirty="0" smtClean="0">
                <a:latin typeface="游ゴシック" panose="020B0400000000000000" pitchFamily="50" charset="-128"/>
                <a:ea typeface="游ゴシック" panose="020B0400000000000000" pitchFamily="50" charset="-128"/>
              </a:rPr>
              <a:t>を行った。</a:t>
            </a:r>
            <a:endParaRPr lang="en-US" altLang="ja-JP" sz="1200" dirty="0">
              <a:latin typeface="游ゴシック" panose="020B0400000000000000" pitchFamily="50" charset="-128"/>
              <a:ea typeface="游ゴシック" panose="020B0400000000000000" pitchFamily="50" charset="-128"/>
            </a:endParaRPr>
          </a:p>
        </p:txBody>
      </p:sp>
      <p:sp>
        <p:nvSpPr>
          <p:cNvPr id="7" name="Rectangle 42"/>
          <p:cNvSpPr>
            <a:spLocks noChangeArrowheads="1"/>
          </p:cNvSpPr>
          <p:nvPr/>
        </p:nvSpPr>
        <p:spPr bwMode="gray">
          <a:xfrm>
            <a:off x="3687510" y="2012832"/>
            <a:ext cx="5162360" cy="203078"/>
          </a:xfrm>
          <a:prstGeom prst="rect">
            <a:avLst/>
          </a:prstGeom>
          <a:solidFill>
            <a:srgbClr val="0D2B88"/>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ja-JP" sz="900" dirty="0">
                <a:solidFill>
                  <a:schemeClr val="bg1"/>
                </a:solidFill>
                <a:latin typeface="游ゴシック" panose="020B0400000000000000" pitchFamily="50" charset="-128"/>
                <a:ea typeface="游ゴシック" panose="020B0400000000000000" pitchFamily="50" charset="-128"/>
              </a:rPr>
              <a:t>RFI</a:t>
            </a:r>
            <a:r>
              <a:rPr lang="ja-JP" altLang="en-US" sz="900" dirty="0">
                <a:solidFill>
                  <a:schemeClr val="bg1"/>
                </a:solidFill>
                <a:latin typeface="游ゴシック" panose="020B0400000000000000" pitchFamily="50" charset="-128"/>
                <a:ea typeface="游ゴシック" panose="020B0400000000000000" pitchFamily="50" charset="-128"/>
              </a:rPr>
              <a:t>実施概要</a:t>
            </a:r>
          </a:p>
        </p:txBody>
      </p:sp>
      <p:sp>
        <p:nvSpPr>
          <p:cNvPr id="8" name="Rectangle 44"/>
          <p:cNvSpPr>
            <a:spLocks noChangeArrowheads="1"/>
          </p:cNvSpPr>
          <p:nvPr/>
        </p:nvSpPr>
        <p:spPr bwMode="gray">
          <a:xfrm>
            <a:off x="3687509" y="3023267"/>
            <a:ext cx="844530" cy="837499"/>
          </a:xfrm>
          <a:prstGeom prst="rect">
            <a:avLst/>
          </a:prstGeom>
          <a:solidFill>
            <a:schemeClr val="accent1">
              <a:lumMod val="20000"/>
              <a:lumOff val="80000"/>
            </a:schemeClr>
          </a:solidFill>
          <a:ln w="9525" algn="ctr">
            <a:solidFill>
              <a:schemeClr val="tx1"/>
            </a:solidFill>
            <a:miter lim="800000"/>
            <a:headEnd/>
            <a:tailEnd/>
          </a:ln>
          <a:extLst/>
        </p:spPr>
        <p:txBody>
          <a:bodyPr lIns="36000" tIns="36000" rIns="36000" bIns="36000" anchor="ctr"/>
          <a:lstStyle/>
          <a:p>
            <a:pPr algn="ctr">
              <a:buClr>
                <a:schemeClr val="bg2"/>
              </a:buClr>
            </a:pPr>
            <a:r>
              <a:rPr kumimoji="1" lang="ja-JP" altLang="en-US" sz="900" dirty="0" smtClean="0">
                <a:latin typeface="游ゴシック" panose="020B0400000000000000" pitchFamily="50" charset="-128"/>
                <a:ea typeface="游ゴシック" panose="020B0400000000000000" pitchFamily="50" charset="-128"/>
              </a:rPr>
              <a:t>参加事</a:t>
            </a:r>
            <a:r>
              <a:rPr kumimoji="1" lang="ja-JP" altLang="en-US" sz="900" dirty="0">
                <a:latin typeface="游ゴシック" panose="020B0400000000000000" pitchFamily="50" charset="-128"/>
                <a:ea typeface="游ゴシック" panose="020B0400000000000000" pitchFamily="50" charset="-128"/>
              </a:rPr>
              <a:t>業者</a:t>
            </a:r>
          </a:p>
        </p:txBody>
      </p:sp>
      <p:sp>
        <p:nvSpPr>
          <p:cNvPr id="9" name="Rectangle 45"/>
          <p:cNvSpPr>
            <a:spLocks noChangeArrowheads="1"/>
          </p:cNvSpPr>
          <p:nvPr/>
        </p:nvSpPr>
        <p:spPr bwMode="gray">
          <a:xfrm>
            <a:off x="3687508" y="3976655"/>
            <a:ext cx="844530" cy="1970859"/>
          </a:xfrm>
          <a:prstGeom prst="rect">
            <a:avLst/>
          </a:prstGeom>
          <a:solidFill>
            <a:schemeClr val="accent1">
              <a:lumMod val="20000"/>
              <a:lumOff val="80000"/>
            </a:schemeClr>
          </a:solidFill>
          <a:ln w="9525" algn="ctr">
            <a:solidFill>
              <a:schemeClr val="tx1"/>
            </a:solidFill>
            <a:miter lim="800000"/>
            <a:headEnd/>
            <a:tailEnd/>
          </a:ln>
          <a:extLst/>
        </p:spPr>
        <p:txBody>
          <a:bodyPr lIns="36000" tIns="36000" rIns="36000" bIns="36000" anchor="ctr"/>
          <a:lstStyle/>
          <a:p>
            <a:pPr algn="ctr">
              <a:buClr>
                <a:schemeClr val="bg2"/>
              </a:buClr>
            </a:pPr>
            <a:r>
              <a:rPr kumimoji="1" lang="ja-JP" altLang="en-US" sz="900" dirty="0" smtClean="0">
                <a:latin typeface="游ゴシック" panose="020B0400000000000000" pitchFamily="50" charset="-128"/>
                <a:ea typeface="游ゴシック" panose="020B0400000000000000" pitchFamily="50" charset="-128"/>
              </a:rPr>
              <a:t>依頼内容</a:t>
            </a:r>
            <a:endParaRPr kumimoji="1" lang="ja-JP" altLang="en-US" sz="900" dirty="0">
              <a:latin typeface="游ゴシック" panose="020B0400000000000000" pitchFamily="50" charset="-128"/>
              <a:ea typeface="游ゴシック" panose="020B0400000000000000" pitchFamily="50" charset="-128"/>
            </a:endParaRPr>
          </a:p>
        </p:txBody>
      </p:sp>
      <p:sp>
        <p:nvSpPr>
          <p:cNvPr id="10" name="Rectangle 46"/>
          <p:cNvSpPr>
            <a:spLocks noChangeArrowheads="1"/>
          </p:cNvSpPr>
          <p:nvPr/>
        </p:nvSpPr>
        <p:spPr bwMode="gray">
          <a:xfrm>
            <a:off x="3687509" y="2372361"/>
            <a:ext cx="844530" cy="535017"/>
          </a:xfrm>
          <a:prstGeom prst="rect">
            <a:avLst/>
          </a:prstGeom>
          <a:solidFill>
            <a:schemeClr val="accent1">
              <a:lumMod val="20000"/>
              <a:lumOff val="80000"/>
            </a:schemeClr>
          </a:solidFill>
          <a:ln w="9525" algn="ctr">
            <a:solidFill>
              <a:schemeClr val="tx1"/>
            </a:solidFill>
            <a:miter lim="800000"/>
            <a:headEnd/>
            <a:tailEnd/>
          </a:ln>
          <a:extLst/>
        </p:spPr>
        <p:txBody>
          <a:bodyPr lIns="36000" tIns="36000" rIns="36000" bIns="36000" anchor="ctr"/>
          <a:lstStyle/>
          <a:p>
            <a:pPr algn="ctr">
              <a:buClr>
                <a:schemeClr val="bg2"/>
              </a:buClr>
            </a:pPr>
            <a:r>
              <a:rPr kumimoji="1" lang="ja-JP" altLang="en-US" sz="900" dirty="0">
                <a:latin typeface="游ゴシック" panose="020B0400000000000000" pitchFamily="50" charset="-128"/>
                <a:ea typeface="游ゴシック" panose="020B0400000000000000" pitchFamily="50" charset="-128"/>
              </a:rPr>
              <a:t>期間</a:t>
            </a:r>
          </a:p>
        </p:txBody>
      </p:sp>
      <p:sp>
        <p:nvSpPr>
          <p:cNvPr id="11" name="Rectangle 48"/>
          <p:cNvSpPr>
            <a:spLocks noChangeArrowheads="1"/>
          </p:cNvSpPr>
          <p:nvPr/>
        </p:nvSpPr>
        <p:spPr bwMode="gray">
          <a:xfrm>
            <a:off x="4606196" y="3026873"/>
            <a:ext cx="4243674" cy="837499"/>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p>
            <a:r>
              <a:rPr lang="ja-JP" altLang="en-US" sz="900" dirty="0" smtClean="0">
                <a:latin typeface="游ゴシック" panose="020B0400000000000000" pitchFamily="50" charset="-128"/>
                <a:ea typeface="游ゴシック" panose="020B0400000000000000" pitchFamily="50" charset="-128"/>
              </a:rPr>
              <a:t>参加事業者数：</a:t>
            </a:r>
            <a:r>
              <a:rPr lang="en-US" altLang="ja-JP" sz="900" dirty="0" smtClean="0">
                <a:latin typeface="游ゴシック" panose="020B0400000000000000" pitchFamily="50" charset="-128"/>
                <a:ea typeface="游ゴシック" panose="020B0400000000000000" pitchFamily="50" charset="-128"/>
              </a:rPr>
              <a:t>11</a:t>
            </a:r>
            <a:r>
              <a:rPr lang="ja-JP" altLang="en-US" sz="900" dirty="0" smtClean="0">
                <a:latin typeface="游ゴシック" panose="020B0400000000000000" pitchFamily="50" charset="-128"/>
                <a:ea typeface="游ゴシック" panose="020B0400000000000000" pitchFamily="50" charset="-128"/>
              </a:rPr>
              <a:t>社（大手事</a:t>
            </a:r>
            <a:r>
              <a:rPr lang="ja-JP" altLang="en-US" sz="900" dirty="0">
                <a:latin typeface="游ゴシック" panose="020B0400000000000000" pitchFamily="50" charset="-128"/>
                <a:ea typeface="游ゴシック" panose="020B0400000000000000" pitchFamily="50" charset="-128"/>
              </a:rPr>
              <a:t>業者や</a:t>
            </a:r>
            <a:r>
              <a:rPr lang="en-US" altLang="ja-JP" sz="900" dirty="0">
                <a:latin typeface="游ゴシック" panose="020B0400000000000000" pitchFamily="50" charset="-128"/>
                <a:ea typeface="游ゴシック" panose="020B0400000000000000" pitchFamily="50" charset="-128"/>
              </a:rPr>
              <a:t>EC</a:t>
            </a:r>
            <a:r>
              <a:rPr lang="ja-JP" altLang="en-US" sz="900" dirty="0">
                <a:latin typeface="游ゴシック" panose="020B0400000000000000" pitchFamily="50" charset="-128"/>
                <a:ea typeface="游ゴシック" panose="020B0400000000000000" pitchFamily="50" charset="-128"/>
              </a:rPr>
              <a:t>サイト構築事業者</a:t>
            </a:r>
            <a:r>
              <a:rPr lang="ja-JP" altLang="en-US" sz="900" dirty="0" smtClean="0">
                <a:latin typeface="游ゴシック" panose="020B0400000000000000" pitchFamily="50" charset="-128"/>
                <a:ea typeface="游ゴシック" panose="020B0400000000000000" pitchFamily="50" charset="-128"/>
              </a:rPr>
              <a:t>等）</a:t>
            </a:r>
            <a:endParaRPr lang="en-US" altLang="ja-JP" sz="900" dirty="0" smtClean="0">
              <a:latin typeface="游ゴシック" panose="020B0400000000000000" pitchFamily="50" charset="-128"/>
              <a:ea typeface="游ゴシック" panose="020B0400000000000000" pitchFamily="50" charset="-128"/>
            </a:endParaRPr>
          </a:p>
          <a:p>
            <a:r>
              <a:rPr lang="ja-JP" altLang="en-US" sz="900" dirty="0" smtClean="0">
                <a:latin typeface="游ゴシック" panose="020B0400000000000000" pitchFamily="50" charset="-128"/>
                <a:ea typeface="游ゴシック" panose="020B0400000000000000" pitchFamily="50" charset="-128"/>
              </a:rPr>
              <a:t>回答受領事業者数：</a:t>
            </a:r>
            <a:r>
              <a:rPr lang="en-US" altLang="ja-JP" sz="900" b="1" dirty="0" smtClean="0">
                <a:latin typeface="游ゴシック" panose="020B0400000000000000" pitchFamily="50" charset="-128"/>
                <a:ea typeface="游ゴシック" panose="020B0400000000000000" pitchFamily="50" charset="-128"/>
              </a:rPr>
              <a:t>5</a:t>
            </a:r>
            <a:r>
              <a:rPr lang="ja-JP" altLang="en-US" sz="900" b="1" dirty="0" smtClean="0">
                <a:latin typeface="游ゴシック" panose="020B0400000000000000" pitchFamily="50" charset="-128"/>
                <a:ea typeface="游ゴシック" panose="020B0400000000000000" pitchFamily="50" charset="-128"/>
              </a:rPr>
              <a:t>社</a:t>
            </a:r>
            <a:endParaRPr lang="en-US" altLang="ja-JP" sz="900" b="1" dirty="0">
              <a:latin typeface="游ゴシック" panose="020B0400000000000000" pitchFamily="50" charset="-128"/>
              <a:ea typeface="游ゴシック" panose="020B0400000000000000" pitchFamily="50" charset="-128"/>
            </a:endParaRPr>
          </a:p>
        </p:txBody>
      </p:sp>
      <p:sp>
        <p:nvSpPr>
          <p:cNvPr id="12" name="Rectangle 49"/>
          <p:cNvSpPr>
            <a:spLocks noChangeArrowheads="1"/>
          </p:cNvSpPr>
          <p:nvPr/>
        </p:nvSpPr>
        <p:spPr bwMode="gray">
          <a:xfrm>
            <a:off x="4606195" y="3978421"/>
            <a:ext cx="4243675" cy="1970859"/>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p>
            <a:pPr marL="180975" indent="-180975" algn="l">
              <a:spcBef>
                <a:spcPts val="300"/>
              </a:spcBef>
              <a:buClr>
                <a:schemeClr val="bg2"/>
              </a:buClr>
              <a:buFont typeface="Wingdings" pitchFamily="2" charset="2"/>
              <a:buChar char="ü"/>
            </a:pPr>
            <a:r>
              <a:rPr lang="ja-JP" altLang="en-US" sz="900" dirty="0">
                <a:latin typeface="游ゴシック" panose="020B0400000000000000" pitchFamily="50" charset="-128"/>
                <a:ea typeface="游ゴシック" panose="020B0400000000000000" pitchFamily="50" charset="-128"/>
              </a:rPr>
              <a:t>次期電子申請システムの要求機能に対する、参加事業者のパッケージ・</a:t>
            </a:r>
            <a:r>
              <a:rPr lang="en-US" altLang="ja-JP" sz="900" dirty="0">
                <a:latin typeface="游ゴシック" panose="020B0400000000000000" pitchFamily="50" charset="-128"/>
                <a:ea typeface="游ゴシック" panose="020B0400000000000000" pitchFamily="50" charset="-128"/>
              </a:rPr>
              <a:t>ASP</a:t>
            </a:r>
            <a:r>
              <a:rPr lang="ja-JP" altLang="en-US" sz="900" dirty="0">
                <a:latin typeface="游ゴシック" panose="020B0400000000000000" pitchFamily="50" charset="-128"/>
                <a:ea typeface="游ゴシック" panose="020B0400000000000000" pitchFamily="50" charset="-128"/>
              </a:rPr>
              <a:t>等</a:t>
            </a:r>
            <a:r>
              <a:rPr kumimoji="1" lang="ja-JP" altLang="en-US" sz="900" dirty="0">
                <a:latin typeface="游ゴシック" panose="020B0400000000000000" pitchFamily="50" charset="-128"/>
                <a:ea typeface="游ゴシック" panose="020B0400000000000000" pitchFamily="50" charset="-128"/>
              </a:rPr>
              <a:t>の対応状況の提示</a:t>
            </a:r>
          </a:p>
          <a:p>
            <a:pPr marL="180975" indent="-180975" algn="l">
              <a:spcBef>
                <a:spcPts val="300"/>
              </a:spcBef>
              <a:buClr>
                <a:schemeClr val="bg2"/>
              </a:buClr>
              <a:buFont typeface="Wingdings" pitchFamily="2" charset="2"/>
              <a:buChar char="ü"/>
            </a:pPr>
            <a:r>
              <a:rPr lang="ja-JP" altLang="en-US" sz="900" dirty="0">
                <a:latin typeface="游ゴシック" panose="020B0400000000000000" pitchFamily="50" charset="-128"/>
                <a:ea typeface="游ゴシック" panose="020B0400000000000000" pitchFamily="50" charset="-128"/>
              </a:rPr>
              <a:t>次期電子申請システムの機能ごとの実現費用、及び</a:t>
            </a:r>
            <a:r>
              <a:rPr kumimoji="1" lang="ja-JP" altLang="en-US" sz="900" dirty="0">
                <a:latin typeface="游ゴシック" panose="020B0400000000000000" pitchFamily="50" charset="-128"/>
                <a:ea typeface="游ゴシック" panose="020B0400000000000000" pitchFamily="50" charset="-128"/>
              </a:rPr>
              <a:t>開発・運用・保守に係る見積の提示</a:t>
            </a:r>
            <a:endParaRPr kumimoji="1" lang="en-US" altLang="ja-JP" sz="900" dirty="0">
              <a:latin typeface="游ゴシック" panose="020B0400000000000000" pitchFamily="50" charset="-128"/>
              <a:ea typeface="游ゴシック" panose="020B0400000000000000" pitchFamily="50" charset="-128"/>
            </a:endParaRPr>
          </a:p>
          <a:p>
            <a:pPr marL="180975" indent="-180975" algn="l">
              <a:spcBef>
                <a:spcPts val="300"/>
              </a:spcBef>
              <a:buClr>
                <a:schemeClr val="bg2"/>
              </a:buClr>
              <a:buFont typeface="Wingdings" pitchFamily="2" charset="2"/>
              <a:buChar char="ü"/>
            </a:pPr>
            <a:r>
              <a:rPr kumimoji="1" lang="ja-JP" altLang="en-US" sz="900" dirty="0">
                <a:latin typeface="游ゴシック" panose="020B0400000000000000" pitchFamily="50" charset="-128"/>
                <a:ea typeface="游ゴシック" panose="020B0400000000000000" pitchFamily="50" charset="-128"/>
              </a:rPr>
              <a:t>技術動向や実現方法に関する提案等の提示</a:t>
            </a:r>
            <a:endParaRPr kumimoji="1" lang="en-US" altLang="ja-JP" sz="900" dirty="0">
              <a:latin typeface="游ゴシック" panose="020B0400000000000000" pitchFamily="50" charset="-128"/>
              <a:ea typeface="游ゴシック" panose="020B0400000000000000" pitchFamily="50" charset="-128"/>
            </a:endParaRPr>
          </a:p>
          <a:p>
            <a:pPr marL="180975" indent="-180975">
              <a:spcBef>
                <a:spcPts val="300"/>
              </a:spcBef>
              <a:buClr>
                <a:schemeClr val="bg2"/>
              </a:buClr>
              <a:buFont typeface="Wingdings" pitchFamily="2" charset="2"/>
              <a:buChar char="ü"/>
            </a:pPr>
            <a:r>
              <a:rPr kumimoji="1" lang="ja-JP" altLang="en-US" sz="900" dirty="0">
                <a:latin typeface="游ゴシック" panose="020B0400000000000000" pitchFamily="50" charset="-128"/>
                <a:ea typeface="游ゴシック" panose="020B0400000000000000" pitchFamily="50" charset="-128"/>
              </a:rPr>
              <a:t>システム環境・非機能に関する</a:t>
            </a:r>
            <a:r>
              <a:rPr lang="ja-JP" altLang="en-US" sz="900" dirty="0">
                <a:latin typeface="游ゴシック" panose="020B0400000000000000" pitchFamily="50" charset="-128"/>
                <a:ea typeface="游ゴシック" panose="020B0400000000000000" pitchFamily="50" charset="-128"/>
              </a:rPr>
              <a:t>パッケージ・</a:t>
            </a:r>
            <a:r>
              <a:rPr lang="en-US" altLang="ja-JP" sz="900" dirty="0">
                <a:latin typeface="游ゴシック" panose="020B0400000000000000" pitchFamily="50" charset="-128"/>
                <a:ea typeface="游ゴシック" panose="020B0400000000000000" pitchFamily="50" charset="-128"/>
              </a:rPr>
              <a:t>ASP</a:t>
            </a:r>
            <a:r>
              <a:rPr lang="ja-JP" altLang="en-US" sz="900" dirty="0">
                <a:latin typeface="游ゴシック" panose="020B0400000000000000" pitchFamily="50" charset="-128"/>
                <a:ea typeface="游ゴシック" panose="020B0400000000000000" pitchFamily="50" charset="-128"/>
              </a:rPr>
              <a:t>等</a:t>
            </a:r>
            <a:r>
              <a:rPr kumimoji="1" lang="ja-JP" altLang="en-US" sz="900" dirty="0">
                <a:latin typeface="游ゴシック" panose="020B0400000000000000" pitchFamily="50" charset="-128"/>
                <a:ea typeface="游ゴシック" panose="020B0400000000000000" pitchFamily="50" charset="-128"/>
              </a:rPr>
              <a:t>の対応状況の提示</a:t>
            </a:r>
            <a:endParaRPr kumimoji="1" lang="en-US" altLang="ja-JP" sz="900" dirty="0">
              <a:latin typeface="游ゴシック" panose="020B0400000000000000" pitchFamily="50" charset="-128"/>
              <a:ea typeface="游ゴシック" panose="020B0400000000000000" pitchFamily="50" charset="-128"/>
            </a:endParaRPr>
          </a:p>
          <a:p>
            <a:pPr marL="180975" indent="-180975">
              <a:spcBef>
                <a:spcPts val="300"/>
              </a:spcBef>
              <a:buClr>
                <a:schemeClr val="bg2"/>
              </a:buClr>
              <a:buFont typeface="Wingdings" pitchFamily="2" charset="2"/>
              <a:buChar char="ü"/>
            </a:pPr>
            <a:r>
              <a:rPr kumimoji="1" lang="ja-JP" altLang="en-US" sz="900" dirty="0">
                <a:latin typeface="游ゴシック" panose="020B0400000000000000" pitchFamily="50" charset="-128"/>
                <a:ea typeface="游ゴシック" panose="020B0400000000000000" pitchFamily="50" charset="-128"/>
              </a:rPr>
              <a:t>システム構成やスケジュール案の提示</a:t>
            </a:r>
          </a:p>
        </p:txBody>
      </p:sp>
      <p:sp>
        <p:nvSpPr>
          <p:cNvPr id="13" name="Rectangle 50"/>
          <p:cNvSpPr>
            <a:spLocks noChangeArrowheads="1"/>
          </p:cNvSpPr>
          <p:nvPr/>
        </p:nvSpPr>
        <p:spPr bwMode="gray">
          <a:xfrm>
            <a:off x="4594528" y="2383654"/>
            <a:ext cx="4243675" cy="53501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p>
            <a:pPr>
              <a:buClr>
                <a:schemeClr val="bg2"/>
              </a:buClr>
            </a:pPr>
            <a:r>
              <a:rPr kumimoji="1" lang="ja-JP" altLang="en-US" sz="900" dirty="0">
                <a:latin typeface="游ゴシック" panose="020B0400000000000000" pitchFamily="50" charset="-128"/>
                <a:ea typeface="游ゴシック" panose="020B0400000000000000" pitchFamily="50" charset="-128"/>
              </a:rPr>
              <a:t>平成</a:t>
            </a:r>
            <a:r>
              <a:rPr lang="en-US" altLang="ja-JP" sz="900" dirty="0">
                <a:latin typeface="游ゴシック" panose="020B0400000000000000" pitchFamily="50" charset="-128"/>
                <a:ea typeface="游ゴシック" panose="020B0400000000000000" pitchFamily="50" charset="-128"/>
              </a:rPr>
              <a:t>29</a:t>
            </a:r>
            <a:r>
              <a:rPr kumimoji="1" lang="ja-JP" altLang="en-US" sz="900" dirty="0">
                <a:latin typeface="游ゴシック" panose="020B0400000000000000" pitchFamily="50" charset="-128"/>
                <a:ea typeface="游ゴシック" panose="020B0400000000000000" pitchFamily="50" charset="-128"/>
              </a:rPr>
              <a:t>年</a:t>
            </a:r>
            <a:r>
              <a:rPr lang="en-US" altLang="ja-JP" sz="900" dirty="0">
                <a:latin typeface="游ゴシック" panose="020B0400000000000000" pitchFamily="50" charset="-128"/>
                <a:ea typeface="游ゴシック" panose="020B0400000000000000" pitchFamily="50" charset="-128"/>
              </a:rPr>
              <a:t>11</a:t>
            </a:r>
            <a:r>
              <a:rPr kumimoji="1" lang="ja-JP" altLang="en-US" sz="900" dirty="0">
                <a:latin typeface="游ゴシック" panose="020B0400000000000000" pitchFamily="50" charset="-128"/>
                <a:ea typeface="游ゴシック" panose="020B0400000000000000" pitchFamily="50" charset="-128"/>
              </a:rPr>
              <a:t>月</a:t>
            </a:r>
            <a:r>
              <a:rPr kumimoji="1" lang="en-US" altLang="ja-JP" sz="900" dirty="0">
                <a:latin typeface="游ゴシック" panose="020B0400000000000000" pitchFamily="50" charset="-128"/>
                <a:ea typeface="游ゴシック" panose="020B0400000000000000" pitchFamily="50" charset="-128"/>
              </a:rPr>
              <a:t>27</a:t>
            </a:r>
            <a:r>
              <a:rPr kumimoji="1" lang="ja-JP" altLang="en-US" sz="900" dirty="0">
                <a:latin typeface="游ゴシック" panose="020B0400000000000000" pitchFamily="50" charset="-128"/>
                <a:ea typeface="游ゴシック" panose="020B0400000000000000" pitchFamily="50" charset="-128"/>
              </a:rPr>
              <a:t>日～平成</a:t>
            </a:r>
            <a:r>
              <a:rPr kumimoji="1" lang="en-US" altLang="ja-JP" sz="900" dirty="0">
                <a:latin typeface="游ゴシック" panose="020B0400000000000000" pitchFamily="50" charset="-128"/>
                <a:ea typeface="游ゴシック" panose="020B0400000000000000" pitchFamily="50" charset="-128"/>
              </a:rPr>
              <a:t>30</a:t>
            </a:r>
            <a:r>
              <a:rPr kumimoji="1" lang="ja-JP" altLang="en-US" sz="900" dirty="0">
                <a:latin typeface="游ゴシック" panose="020B0400000000000000" pitchFamily="50" charset="-128"/>
                <a:ea typeface="游ゴシック" panose="020B0400000000000000" pitchFamily="50" charset="-128"/>
              </a:rPr>
              <a:t>年</a:t>
            </a:r>
            <a:r>
              <a:rPr kumimoji="1" lang="en-US" altLang="ja-JP" sz="900" dirty="0">
                <a:latin typeface="游ゴシック" panose="020B0400000000000000" pitchFamily="50" charset="-128"/>
                <a:ea typeface="游ゴシック" panose="020B0400000000000000" pitchFamily="50" charset="-128"/>
              </a:rPr>
              <a:t>1</a:t>
            </a:r>
            <a:r>
              <a:rPr kumimoji="1" lang="ja-JP" altLang="en-US" sz="900" dirty="0">
                <a:latin typeface="游ゴシック" panose="020B0400000000000000" pitchFamily="50" charset="-128"/>
                <a:ea typeface="游ゴシック" panose="020B0400000000000000" pitchFamily="50" charset="-128"/>
              </a:rPr>
              <a:t>月</a:t>
            </a:r>
            <a:r>
              <a:rPr lang="en-US" altLang="ja-JP" sz="900" dirty="0">
                <a:latin typeface="游ゴシック" panose="020B0400000000000000" pitchFamily="50" charset="-128"/>
                <a:ea typeface="游ゴシック" panose="020B0400000000000000" pitchFamily="50" charset="-128"/>
              </a:rPr>
              <a:t>26</a:t>
            </a:r>
            <a:r>
              <a:rPr kumimoji="1" lang="ja-JP" altLang="en-US" sz="900" dirty="0">
                <a:latin typeface="游ゴシック" panose="020B0400000000000000" pitchFamily="50" charset="-128"/>
                <a:ea typeface="游ゴシック" panose="020B0400000000000000" pitchFamily="50" charset="-128"/>
              </a:rPr>
              <a:t>日</a:t>
            </a:r>
          </a:p>
        </p:txBody>
      </p:sp>
      <p:sp>
        <p:nvSpPr>
          <p:cNvPr id="14" name="Rectangle 78"/>
          <p:cNvSpPr>
            <a:spLocks noChangeArrowheads="1"/>
          </p:cNvSpPr>
          <p:nvPr/>
        </p:nvSpPr>
        <p:spPr bwMode="gray">
          <a:xfrm>
            <a:off x="457199" y="2012832"/>
            <a:ext cx="3095944" cy="203078"/>
          </a:xfrm>
          <a:prstGeom prst="rect">
            <a:avLst/>
          </a:prstGeom>
          <a:solidFill>
            <a:srgbClr val="0D2B88"/>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ja-JP" sz="900" dirty="0">
                <a:solidFill>
                  <a:schemeClr val="bg1"/>
                </a:solidFill>
                <a:latin typeface="游ゴシック" panose="020B0400000000000000" pitchFamily="50" charset="-128"/>
                <a:ea typeface="游ゴシック" panose="020B0400000000000000" pitchFamily="50" charset="-128"/>
              </a:rPr>
              <a:t>RFI</a:t>
            </a:r>
            <a:r>
              <a:rPr lang="ja-JP" altLang="en-US" sz="900" dirty="0">
                <a:solidFill>
                  <a:schemeClr val="bg1"/>
                </a:solidFill>
                <a:latin typeface="游ゴシック" panose="020B0400000000000000" pitchFamily="50" charset="-128"/>
                <a:ea typeface="游ゴシック" panose="020B0400000000000000" pitchFamily="50" charset="-128"/>
              </a:rPr>
              <a:t>の目的</a:t>
            </a:r>
          </a:p>
        </p:txBody>
      </p:sp>
      <p:sp>
        <p:nvSpPr>
          <p:cNvPr id="16" name="Rectangle 6"/>
          <p:cNvSpPr>
            <a:spLocks noChangeArrowheads="1"/>
          </p:cNvSpPr>
          <p:nvPr/>
        </p:nvSpPr>
        <p:spPr bwMode="auto">
          <a:xfrm>
            <a:off x="323529" y="3346653"/>
            <a:ext cx="3096344" cy="9255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lIns="0" tIns="46800" rIns="0" bIns="46800">
            <a:spAutoFit/>
          </a:bodyPr>
          <a:lstStyle/>
          <a:p>
            <a:pPr marL="177800" indent="-177800" algn="l">
              <a:buClr>
                <a:srgbClr val="6666FF"/>
              </a:buClr>
              <a:buFont typeface="Wingdings" pitchFamily="2" charset="2"/>
              <a:buChar char="l"/>
            </a:pPr>
            <a:r>
              <a:rPr lang="ja-JP" altLang="en-US" sz="900" dirty="0">
                <a:latin typeface="游ゴシック" panose="020B0400000000000000" pitchFamily="50" charset="-128"/>
                <a:ea typeface="游ゴシック" panose="020B0400000000000000" pitchFamily="50" charset="-128"/>
              </a:rPr>
              <a:t>機能要件に対し、各社のパッケージや</a:t>
            </a:r>
            <a:r>
              <a:rPr lang="en-US" altLang="ja-JP" sz="900" dirty="0">
                <a:latin typeface="游ゴシック" panose="020B0400000000000000" pitchFamily="50" charset="-128"/>
                <a:ea typeface="游ゴシック" panose="020B0400000000000000" pitchFamily="50" charset="-128"/>
              </a:rPr>
              <a:t>ASP</a:t>
            </a:r>
            <a:r>
              <a:rPr lang="ja-JP" altLang="en-US" sz="900" dirty="0">
                <a:latin typeface="游ゴシック" panose="020B0400000000000000" pitchFamily="50" charset="-128"/>
                <a:ea typeface="游ゴシック" panose="020B0400000000000000" pitchFamily="50" charset="-128"/>
              </a:rPr>
              <a:t>の適合度を確認し、標準機能にある要件と、スクラッチ開発での対応が必要な要件とを整理</a:t>
            </a:r>
            <a:endParaRPr lang="en-US" altLang="ja-JP" sz="900" dirty="0">
              <a:latin typeface="游ゴシック" panose="020B0400000000000000" pitchFamily="50" charset="-128"/>
              <a:ea typeface="游ゴシック" panose="020B0400000000000000" pitchFamily="50" charset="-128"/>
            </a:endParaRPr>
          </a:p>
          <a:p>
            <a:pPr marL="177800" indent="-177800">
              <a:buClr>
                <a:srgbClr val="6666FF"/>
              </a:buClr>
              <a:buFont typeface="Wingdings" pitchFamily="2" charset="2"/>
              <a:buChar char="l"/>
            </a:pPr>
            <a:r>
              <a:rPr lang="ja-JP" altLang="en-US" sz="900" dirty="0">
                <a:latin typeface="游ゴシック" panose="020B0400000000000000" pitchFamily="50" charset="-128"/>
                <a:ea typeface="游ゴシック" panose="020B0400000000000000" pitchFamily="50" charset="-128"/>
              </a:rPr>
              <a:t>電子申請における課題等について、技術的な実現性や実現・解決方法等を確認</a:t>
            </a:r>
            <a:endParaRPr lang="en-US" altLang="ja-JP" sz="900" dirty="0">
              <a:latin typeface="游ゴシック" panose="020B0400000000000000" pitchFamily="50" charset="-128"/>
              <a:ea typeface="游ゴシック" panose="020B0400000000000000" pitchFamily="50" charset="-128"/>
            </a:endParaRPr>
          </a:p>
          <a:p>
            <a:pPr marL="177800" indent="-177800" algn="l">
              <a:buClr>
                <a:srgbClr val="6666FF"/>
              </a:buClr>
              <a:buFont typeface="Wingdings" pitchFamily="2" charset="2"/>
              <a:buChar char="l"/>
            </a:pPr>
            <a:endParaRPr lang="ja-JP" altLang="en-US" sz="900" dirty="0">
              <a:latin typeface="游ゴシック" panose="020B0400000000000000" pitchFamily="50" charset="-128"/>
              <a:ea typeface="游ゴシック" panose="020B0400000000000000" pitchFamily="50" charset="-128"/>
            </a:endParaRPr>
          </a:p>
        </p:txBody>
      </p:sp>
      <p:sp>
        <p:nvSpPr>
          <p:cNvPr id="17" name="Rectangle 7"/>
          <p:cNvSpPr>
            <a:spLocks noChangeArrowheads="1"/>
          </p:cNvSpPr>
          <p:nvPr/>
        </p:nvSpPr>
        <p:spPr bwMode="auto">
          <a:xfrm>
            <a:off x="776355" y="2777301"/>
            <a:ext cx="2272733" cy="446327"/>
          </a:xfrm>
          <a:prstGeom prst="rect">
            <a:avLst/>
          </a:prstGeom>
          <a:solidFill>
            <a:srgbClr val="E3ECF1"/>
          </a:solidFill>
          <a:ln w="9525" algn="ctr">
            <a:solidFill>
              <a:schemeClr val="tx1"/>
            </a:solidFill>
            <a:miter lim="800000"/>
            <a:headEnd/>
            <a:tailEnd/>
          </a:ln>
          <a:effectLst>
            <a:outerShdw dist="35921" dir="2700000" algn="ctr" rotWithShape="0">
              <a:schemeClr val="bg2">
                <a:alpha val="53998"/>
              </a:schemeClr>
            </a:outerShdw>
          </a:effectLst>
        </p:spPr>
        <p:txBody>
          <a:bodyPr lIns="36000" tIns="36000" rIns="36000" bIns="36000" anchor="ctr"/>
          <a:lstStyle/>
          <a:p>
            <a:pPr algn="ctr">
              <a:buClr>
                <a:srgbClr val="CC0000"/>
              </a:buClr>
              <a:buFont typeface="Wingdings" pitchFamily="2" charset="2"/>
              <a:buNone/>
            </a:pPr>
            <a:r>
              <a:rPr lang="ja-JP" altLang="en-US" sz="900" dirty="0">
                <a:latin typeface="游ゴシック" panose="020B0400000000000000" pitchFamily="50" charset="-128"/>
                <a:ea typeface="游ゴシック" panose="020B0400000000000000" pitchFamily="50" charset="-128"/>
              </a:rPr>
              <a:t>機能要件の対応状況の確認</a:t>
            </a:r>
          </a:p>
        </p:txBody>
      </p:sp>
      <p:grpSp>
        <p:nvGrpSpPr>
          <p:cNvPr id="18" name="Group 8"/>
          <p:cNvGrpSpPr>
            <a:grpSpLocks/>
          </p:cNvGrpSpPr>
          <p:nvPr/>
        </p:nvGrpSpPr>
        <p:grpSpPr bwMode="auto">
          <a:xfrm>
            <a:off x="618476" y="2534762"/>
            <a:ext cx="396875" cy="417910"/>
            <a:chOff x="734" y="3895"/>
            <a:chExt cx="250" cy="250"/>
          </a:xfrm>
        </p:grpSpPr>
        <p:sp>
          <p:nvSpPr>
            <p:cNvPr id="19" name="Oval 9"/>
            <p:cNvSpPr>
              <a:spLocks noChangeArrowheads="1"/>
            </p:cNvSpPr>
            <p:nvPr/>
          </p:nvSpPr>
          <p:spPr bwMode="auto">
            <a:xfrm>
              <a:off x="734" y="3895"/>
              <a:ext cx="250" cy="250"/>
            </a:xfrm>
            <a:prstGeom prst="ellipse">
              <a:avLst/>
            </a:prstGeom>
            <a:solidFill>
              <a:schemeClr val="bg1"/>
            </a:solidFill>
            <a:ln w="6350" algn="ctr">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0" tIns="46800" rIns="0" bIns="46800" anchor="ctr"/>
            <a:lstStyle/>
            <a:p>
              <a:pPr algn="ctr"/>
              <a:endParaRPr lang="ja-JP" altLang="en-US" sz="900" b="1">
                <a:solidFill>
                  <a:schemeClr val="bg1"/>
                </a:solidFill>
                <a:latin typeface="游ゴシック" panose="020B0400000000000000" pitchFamily="50" charset="-128"/>
                <a:ea typeface="游ゴシック" panose="020B0400000000000000" pitchFamily="50" charset="-128"/>
              </a:endParaRPr>
            </a:p>
          </p:txBody>
        </p:sp>
        <p:sp>
          <p:nvSpPr>
            <p:cNvPr id="20" name="Oval 10"/>
            <p:cNvSpPr>
              <a:spLocks noChangeArrowheads="1"/>
            </p:cNvSpPr>
            <p:nvPr/>
          </p:nvSpPr>
          <p:spPr bwMode="auto">
            <a:xfrm>
              <a:off x="759" y="3920"/>
              <a:ext cx="199" cy="199"/>
            </a:xfrm>
            <a:prstGeom prst="ellipse">
              <a:avLst/>
            </a:prstGeom>
            <a:solidFill>
              <a:schemeClr val="bg2"/>
            </a:solidFill>
            <a:ln w="6350" algn="ctr">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0" tIns="46800" rIns="0" bIns="46800" anchor="ctr"/>
            <a:lstStyle/>
            <a:p>
              <a:pPr algn="ctr"/>
              <a:r>
                <a:rPr lang="ja-JP" altLang="en-US" sz="900" b="1" dirty="0">
                  <a:solidFill>
                    <a:schemeClr val="bg1"/>
                  </a:solidFill>
                  <a:latin typeface="游ゴシック" panose="020B0400000000000000" pitchFamily="50" charset="-128"/>
                  <a:ea typeface="游ゴシック" panose="020B0400000000000000" pitchFamily="50" charset="-128"/>
                </a:rPr>
                <a:t>目的</a:t>
              </a:r>
            </a:p>
          </p:txBody>
        </p:sp>
      </p:grpSp>
      <p:sp>
        <p:nvSpPr>
          <p:cNvPr id="21" name="Rectangle 11"/>
          <p:cNvSpPr>
            <a:spLocks noChangeArrowheads="1"/>
          </p:cNvSpPr>
          <p:nvPr/>
        </p:nvSpPr>
        <p:spPr bwMode="auto">
          <a:xfrm>
            <a:off x="323529" y="5031212"/>
            <a:ext cx="3096344" cy="510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lIns="0" tIns="46800" rIns="0" bIns="46800">
            <a:spAutoFit/>
          </a:bodyPr>
          <a:lstStyle/>
          <a:p>
            <a:pPr marL="177800" indent="-177800" algn="l">
              <a:buClr>
                <a:srgbClr val="6666FF"/>
              </a:buClr>
              <a:buFont typeface="Wingdings" pitchFamily="2" charset="2"/>
              <a:buChar char="l"/>
            </a:pPr>
            <a:r>
              <a:rPr lang="ja-JP" altLang="en-US" sz="900" dirty="0">
                <a:latin typeface="游ゴシック" panose="020B0400000000000000" pitchFamily="50" charset="-128"/>
                <a:ea typeface="游ゴシック" panose="020B0400000000000000" pitchFamily="50" charset="-128"/>
              </a:rPr>
              <a:t>要求事項（機能、非機能等）に対し、各事業者が製品導入・役務提供した場合の、初期費用・運用保守費用を収集</a:t>
            </a:r>
            <a:endParaRPr lang="en-US" altLang="ja-JP" sz="900" dirty="0">
              <a:latin typeface="游ゴシック" panose="020B0400000000000000" pitchFamily="50" charset="-128"/>
              <a:ea typeface="游ゴシック" panose="020B0400000000000000" pitchFamily="50" charset="-128"/>
            </a:endParaRPr>
          </a:p>
        </p:txBody>
      </p:sp>
      <p:sp>
        <p:nvSpPr>
          <p:cNvPr id="22" name="Rectangle 12"/>
          <p:cNvSpPr>
            <a:spLocks noChangeArrowheads="1"/>
          </p:cNvSpPr>
          <p:nvPr/>
        </p:nvSpPr>
        <p:spPr bwMode="auto">
          <a:xfrm>
            <a:off x="776355" y="4564495"/>
            <a:ext cx="2272733" cy="446327"/>
          </a:xfrm>
          <a:prstGeom prst="rect">
            <a:avLst/>
          </a:prstGeom>
          <a:solidFill>
            <a:srgbClr val="E3ECF1"/>
          </a:solidFill>
          <a:ln w="9525" algn="ctr">
            <a:solidFill>
              <a:schemeClr val="tx1"/>
            </a:solidFill>
            <a:miter lim="800000"/>
            <a:headEnd/>
            <a:tailEnd/>
          </a:ln>
          <a:effectLst>
            <a:outerShdw dist="35921" dir="2700000" algn="ctr" rotWithShape="0">
              <a:schemeClr val="bg2">
                <a:alpha val="53998"/>
              </a:schemeClr>
            </a:outerShdw>
          </a:effectLst>
        </p:spPr>
        <p:txBody>
          <a:bodyPr lIns="36000" tIns="36000" rIns="36000" bIns="36000" anchor="ctr"/>
          <a:lstStyle/>
          <a:p>
            <a:pPr algn="ctr">
              <a:buClr>
                <a:srgbClr val="CC0000"/>
              </a:buClr>
              <a:buFont typeface="Wingdings" pitchFamily="2" charset="2"/>
              <a:buNone/>
            </a:pPr>
            <a:r>
              <a:rPr lang="ja-JP" altLang="en-US" sz="900" dirty="0">
                <a:latin typeface="游ゴシック" panose="020B0400000000000000" pitchFamily="50" charset="-128"/>
                <a:ea typeface="游ゴシック" panose="020B0400000000000000" pitchFamily="50" charset="-128"/>
              </a:rPr>
              <a:t>費用情報の確認</a:t>
            </a:r>
          </a:p>
        </p:txBody>
      </p:sp>
      <p:grpSp>
        <p:nvGrpSpPr>
          <p:cNvPr id="23" name="Group 13"/>
          <p:cNvGrpSpPr>
            <a:grpSpLocks/>
          </p:cNvGrpSpPr>
          <p:nvPr/>
        </p:nvGrpSpPr>
        <p:grpSpPr bwMode="auto">
          <a:xfrm>
            <a:off x="618476" y="4455536"/>
            <a:ext cx="396875" cy="417910"/>
            <a:chOff x="734" y="3895"/>
            <a:chExt cx="250" cy="250"/>
          </a:xfrm>
        </p:grpSpPr>
        <p:sp>
          <p:nvSpPr>
            <p:cNvPr id="24" name="Oval 14"/>
            <p:cNvSpPr>
              <a:spLocks noChangeArrowheads="1"/>
            </p:cNvSpPr>
            <p:nvPr/>
          </p:nvSpPr>
          <p:spPr bwMode="auto">
            <a:xfrm>
              <a:off x="734" y="3895"/>
              <a:ext cx="250" cy="250"/>
            </a:xfrm>
            <a:prstGeom prst="ellipse">
              <a:avLst/>
            </a:prstGeom>
            <a:solidFill>
              <a:schemeClr val="bg1"/>
            </a:solidFill>
            <a:ln w="6350" algn="ctr">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0" tIns="46800" rIns="0" bIns="46800" anchor="ctr"/>
            <a:lstStyle/>
            <a:p>
              <a:pPr algn="ctr"/>
              <a:endParaRPr lang="ja-JP" altLang="en-US" sz="900" b="1">
                <a:solidFill>
                  <a:schemeClr val="bg1"/>
                </a:solidFill>
                <a:latin typeface="游ゴシック" panose="020B0400000000000000" pitchFamily="50" charset="-128"/>
                <a:ea typeface="游ゴシック" panose="020B0400000000000000" pitchFamily="50" charset="-128"/>
              </a:endParaRPr>
            </a:p>
          </p:txBody>
        </p:sp>
        <p:sp>
          <p:nvSpPr>
            <p:cNvPr id="25" name="Oval 15"/>
            <p:cNvSpPr>
              <a:spLocks noChangeArrowheads="1"/>
            </p:cNvSpPr>
            <p:nvPr/>
          </p:nvSpPr>
          <p:spPr bwMode="auto">
            <a:xfrm>
              <a:off x="759" y="3920"/>
              <a:ext cx="199" cy="199"/>
            </a:xfrm>
            <a:prstGeom prst="ellipse">
              <a:avLst/>
            </a:prstGeom>
            <a:solidFill>
              <a:schemeClr val="bg2"/>
            </a:solidFill>
            <a:ln w="6350" algn="ctr">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0" tIns="46800" rIns="0" bIns="46800" anchor="ctr"/>
            <a:lstStyle/>
            <a:p>
              <a:pPr algn="ctr"/>
              <a:r>
                <a:rPr lang="ja-JP" altLang="en-US" sz="900" b="1" dirty="0">
                  <a:solidFill>
                    <a:schemeClr val="bg1"/>
                  </a:solidFill>
                  <a:latin typeface="游ゴシック" panose="020B0400000000000000" pitchFamily="50" charset="-128"/>
                  <a:ea typeface="游ゴシック" panose="020B0400000000000000" pitchFamily="50" charset="-128"/>
                </a:rPr>
                <a:t>目的</a:t>
              </a:r>
            </a:p>
          </p:txBody>
        </p:sp>
      </p:grpSp>
      <p:sp>
        <p:nvSpPr>
          <p:cNvPr id="28" name="Rectangle 48"/>
          <p:cNvSpPr>
            <a:spLocks noChangeArrowheads="1"/>
          </p:cNvSpPr>
          <p:nvPr/>
        </p:nvSpPr>
        <p:spPr bwMode="gray">
          <a:xfrm>
            <a:off x="4018226" y="6021288"/>
            <a:ext cx="4698722" cy="307777"/>
          </a:xfrm>
          <a:prstGeom prst="rect">
            <a:avLst/>
          </a:prstGeom>
          <a:noFill/>
          <a:extLst/>
        </p:spPr>
        <p:txBody>
          <a:bodyPr wrap="none" rtlCol="0">
            <a:spAutoFit/>
          </a:bodyPr>
          <a:lstStyle/>
          <a:p>
            <a:r>
              <a:rPr lang="en-US" altLang="ja-JP" sz="1400" dirty="0">
                <a:solidFill>
                  <a:schemeClr val="tx1"/>
                </a:solidFill>
                <a:latin typeface="游ゴシック" panose="020B0400000000000000" pitchFamily="50" charset="-128"/>
                <a:ea typeface="游ゴシック" panose="020B0400000000000000" pitchFamily="50" charset="-128"/>
              </a:rPr>
              <a:t>RFI</a:t>
            </a:r>
            <a:r>
              <a:rPr lang="ja-JP" altLang="en-US" sz="1400" dirty="0" smtClean="0">
                <a:solidFill>
                  <a:schemeClr val="tx1"/>
                </a:solidFill>
                <a:latin typeface="游ゴシック" panose="020B0400000000000000" pitchFamily="50" charset="-128"/>
                <a:ea typeface="游ゴシック" panose="020B0400000000000000" pitchFamily="50" charset="-128"/>
              </a:rPr>
              <a:t>の実施結果の詳細</a:t>
            </a:r>
            <a:r>
              <a:rPr lang="ja-JP" altLang="en-US" sz="1400" dirty="0">
                <a:solidFill>
                  <a:schemeClr val="tx1"/>
                </a:solidFill>
                <a:latin typeface="游ゴシック" panose="020B0400000000000000" pitchFamily="50" charset="-128"/>
                <a:ea typeface="游ゴシック" panose="020B0400000000000000" pitchFamily="50" charset="-128"/>
              </a:rPr>
              <a:t>については、</a:t>
            </a:r>
            <a:r>
              <a:rPr lang="en-US" altLang="ja-JP" sz="1400" dirty="0">
                <a:solidFill>
                  <a:schemeClr val="tx1"/>
                </a:solidFill>
                <a:latin typeface="游ゴシック" panose="020B0400000000000000" pitchFamily="50" charset="-128"/>
                <a:ea typeface="游ゴシック" panose="020B0400000000000000" pitchFamily="50" charset="-128"/>
              </a:rPr>
              <a:t>RFI</a:t>
            </a:r>
            <a:r>
              <a:rPr lang="ja-JP" altLang="en-US" sz="1400" dirty="0">
                <a:solidFill>
                  <a:schemeClr val="tx1"/>
                </a:solidFill>
                <a:latin typeface="游ゴシック" panose="020B0400000000000000" pitchFamily="50" charset="-128"/>
                <a:ea typeface="游ゴシック" panose="020B0400000000000000" pitchFamily="50" charset="-128"/>
              </a:rPr>
              <a:t>結果報告書を</a:t>
            </a:r>
            <a:r>
              <a:rPr lang="ja-JP" altLang="en-US" sz="1400" dirty="0" smtClean="0">
                <a:solidFill>
                  <a:schemeClr val="tx1"/>
                </a:solidFill>
                <a:latin typeface="游ゴシック" panose="020B0400000000000000" pitchFamily="50" charset="-128"/>
                <a:ea typeface="游ゴシック" panose="020B0400000000000000" pitchFamily="50" charset="-128"/>
              </a:rPr>
              <a:t>参照</a:t>
            </a:r>
            <a:endParaRPr lang="en-US" altLang="ja-JP" sz="1400" dirty="0">
              <a:solidFill>
                <a:schemeClr val="tx1"/>
              </a:solidFill>
              <a:latin typeface="游ゴシック" panose="020B0400000000000000" pitchFamily="50" charset="-128"/>
              <a:ea typeface="游ゴシック" panose="020B0400000000000000" pitchFamily="50" charset="-128"/>
            </a:endParaRPr>
          </a:p>
        </p:txBody>
      </p:sp>
      <p:sp>
        <p:nvSpPr>
          <p:cNvPr id="26"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en-US" altLang="ja-JP" sz="1600" b="1" dirty="0" smtClean="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参考</a:t>
            </a:r>
            <a:r>
              <a:rPr kumimoji="0" lang="en-US" altLang="ja-JP" sz="1600" b="1" dirty="0" smtClean="0">
                <a:solidFill>
                  <a:schemeClr val="tx2"/>
                </a:solidFill>
                <a:latin typeface="游ゴシック" panose="020B0400000000000000" pitchFamily="50" charset="-128"/>
                <a:ea typeface="游ゴシック" panose="020B0400000000000000" pitchFamily="50" charset="-128"/>
              </a:rPr>
              <a:t>】RFI</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の実施概要</a:t>
            </a:r>
            <a:endParaRPr kumimoji="0" lang="ja-JP" altLang="en-US" sz="1600" b="1" dirty="0">
              <a:solidFill>
                <a:schemeClr val="tx2"/>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5278583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3188" y="981076"/>
            <a:ext cx="8950325" cy="647724"/>
          </a:xfrm>
        </p:spPr>
        <p:txBody>
          <a:bodyPr/>
          <a:lstStyle/>
          <a:p>
            <a:pPr eaLnBrk="1" hangingPunct="1"/>
            <a:r>
              <a:rPr lang="en-US" altLang="ja-JP" sz="1200" dirty="0" smtClean="0">
                <a:latin typeface="游ゴシック" panose="020B0400000000000000" pitchFamily="50" charset="-128"/>
                <a:ea typeface="游ゴシック" panose="020B0400000000000000" pitchFamily="50" charset="-128"/>
              </a:rPr>
              <a:t>RFI</a:t>
            </a:r>
            <a:r>
              <a:rPr lang="ja-JP" altLang="en-US" sz="1200" dirty="0" smtClean="0">
                <a:latin typeface="游ゴシック" panose="020B0400000000000000" pitchFamily="50" charset="-128"/>
                <a:ea typeface="游ゴシック" panose="020B0400000000000000" pitchFamily="50" charset="-128"/>
              </a:rPr>
              <a:t>の結果に基づき、次期</a:t>
            </a:r>
            <a:r>
              <a:rPr lang="ja-JP" altLang="en-US" sz="1200" dirty="0">
                <a:latin typeface="游ゴシック" panose="020B0400000000000000" pitchFamily="50" charset="-128"/>
                <a:ea typeface="游ゴシック" panose="020B0400000000000000" pitchFamily="50" charset="-128"/>
              </a:rPr>
              <a:t>電子申請</a:t>
            </a:r>
            <a:r>
              <a:rPr lang="ja-JP" altLang="en-US" sz="1200" dirty="0" smtClean="0">
                <a:latin typeface="游ゴシック" panose="020B0400000000000000" pitchFamily="50" charset="-128"/>
                <a:ea typeface="游ゴシック" panose="020B0400000000000000" pitchFamily="50" charset="-128"/>
              </a:rPr>
              <a:t>システムで次の機能が実現可能と考える。</a:t>
            </a:r>
            <a:endParaRPr lang="en-US" altLang="ja-JP" sz="1200" dirty="0">
              <a:latin typeface="游ゴシック" panose="020B0400000000000000" pitchFamily="50" charset="-128"/>
              <a:ea typeface="游ゴシック" panose="020B0400000000000000" pitchFamily="50" charset="-128"/>
            </a:endParaRPr>
          </a:p>
        </p:txBody>
      </p:sp>
      <p:sp>
        <p:nvSpPr>
          <p:cNvPr id="4"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en-US" altLang="ja-JP" sz="1600" b="1" dirty="0" smtClean="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参考</a:t>
            </a:r>
            <a:r>
              <a:rPr kumimoji="0" lang="en-US" altLang="ja-JP" sz="1600" b="1" dirty="0" smtClean="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システム</a:t>
            </a:r>
            <a:r>
              <a:rPr kumimoji="0" lang="ja-JP" altLang="en-US" sz="1600" b="1" dirty="0">
                <a:solidFill>
                  <a:schemeClr val="tx2"/>
                </a:solidFill>
                <a:latin typeface="游ゴシック" panose="020B0400000000000000" pitchFamily="50" charset="-128"/>
                <a:ea typeface="游ゴシック" panose="020B0400000000000000" pitchFamily="50" charset="-128"/>
              </a:rPr>
              <a:t>構築方針　－機能概要－</a:t>
            </a:r>
          </a:p>
        </p:txBody>
      </p:sp>
      <p:sp>
        <p:nvSpPr>
          <p:cNvPr id="7" name="正方形/長方形 6"/>
          <p:cNvSpPr/>
          <p:nvPr/>
        </p:nvSpPr>
        <p:spPr bwMode="auto">
          <a:xfrm>
            <a:off x="2626459" y="1844767"/>
            <a:ext cx="1440000" cy="30319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手続き検索</a:t>
            </a:r>
            <a:endParaRPr kumimoji="1" lang="ja-JP" altLang="en-US" dirty="0">
              <a:latin typeface="游ゴシック" panose="020B0400000000000000" pitchFamily="50" charset="-128"/>
              <a:ea typeface="游ゴシック" panose="020B0400000000000000" pitchFamily="50" charset="-128"/>
            </a:endParaRPr>
          </a:p>
        </p:txBody>
      </p:sp>
      <p:sp>
        <p:nvSpPr>
          <p:cNvPr id="8" name="正方形/長方形 7"/>
          <p:cNvSpPr/>
          <p:nvPr/>
        </p:nvSpPr>
        <p:spPr bwMode="auto">
          <a:xfrm>
            <a:off x="4210635" y="1844767"/>
            <a:ext cx="3600000" cy="30319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dirty="0">
                <a:latin typeface="游ゴシック" panose="020B0400000000000000" pitchFamily="50" charset="-128"/>
                <a:ea typeface="游ゴシック" panose="020B0400000000000000" pitchFamily="50" charset="-128"/>
              </a:rPr>
              <a:t>申請可能な手続きを検索する機能</a:t>
            </a:r>
            <a:endParaRPr lang="en-US" altLang="ja-JP"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2467430" y="1497609"/>
            <a:ext cx="569387" cy="246221"/>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機能群</a:t>
            </a:r>
          </a:p>
        </p:txBody>
      </p:sp>
      <p:cxnSp>
        <p:nvCxnSpPr>
          <p:cNvPr id="11" name="直線コネクタ 10"/>
          <p:cNvCxnSpPr/>
          <p:nvPr/>
        </p:nvCxnSpPr>
        <p:spPr bwMode="auto">
          <a:xfrm>
            <a:off x="1437787" y="1743830"/>
            <a:ext cx="2628672"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テキスト ボックス 11"/>
          <p:cNvSpPr txBox="1"/>
          <p:nvPr/>
        </p:nvSpPr>
        <p:spPr>
          <a:xfrm>
            <a:off x="5661822" y="1497609"/>
            <a:ext cx="697627" cy="246221"/>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機能概要</a:t>
            </a:r>
          </a:p>
        </p:txBody>
      </p:sp>
      <p:sp>
        <p:nvSpPr>
          <p:cNvPr id="13" name="正方形/長方形 12"/>
          <p:cNvSpPr/>
          <p:nvPr/>
        </p:nvSpPr>
        <p:spPr bwMode="auto">
          <a:xfrm>
            <a:off x="2624574" y="2182923"/>
            <a:ext cx="1440000" cy="30319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smtClean="0">
                <a:latin typeface="游ゴシック" panose="020B0400000000000000" pitchFamily="50" charset="-128"/>
                <a:ea typeface="游ゴシック" panose="020B0400000000000000" pitchFamily="50" charset="-128"/>
              </a:rPr>
              <a:t>個人認証（</a:t>
            </a:r>
            <a:r>
              <a:rPr lang="ja-JP" altLang="en-US" dirty="0">
                <a:latin typeface="游ゴシック" panose="020B0400000000000000" pitchFamily="50" charset="-128"/>
                <a:ea typeface="游ゴシック" panose="020B0400000000000000" pitchFamily="50" charset="-128"/>
              </a:rPr>
              <a:t>ログイン）</a:t>
            </a:r>
            <a:endParaRPr kumimoji="1" lang="ja-JP" altLang="en-US" dirty="0">
              <a:latin typeface="游ゴシック" panose="020B0400000000000000" pitchFamily="50" charset="-128"/>
              <a:ea typeface="游ゴシック" panose="020B0400000000000000" pitchFamily="50" charset="-128"/>
            </a:endParaRPr>
          </a:p>
        </p:txBody>
      </p:sp>
      <p:sp>
        <p:nvSpPr>
          <p:cNvPr id="14" name="正方形/長方形 13"/>
          <p:cNvSpPr/>
          <p:nvPr/>
        </p:nvSpPr>
        <p:spPr bwMode="auto">
          <a:xfrm>
            <a:off x="4210634" y="2182923"/>
            <a:ext cx="3598115" cy="30319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dirty="0" smtClean="0">
                <a:latin typeface="游ゴシック" panose="020B0400000000000000" pitchFamily="50" charset="-128"/>
                <a:ea typeface="游ゴシック" panose="020B0400000000000000" pitchFamily="50" charset="-128"/>
              </a:rPr>
              <a:t>個人</a:t>
            </a:r>
            <a:r>
              <a:rPr lang="ja-JP" altLang="en-US" dirty="0">
                <a:latin typeface="游ゴシック" panose="020B0400000000000000" pitchFamily="50" charset="-128"/>
                <a:ea typeface="游ゴシック" panose="020B0400000000000000" pitchFamily="50" charset="-128"/>
              </a:rPr>
              <a:t>を特定してログインする機能</a:t>
            </a:r>
            <a:endParaRPr lang="en-US" altLang="ja-JP" dirty="0">
              <a:latin typeface="游ゴシック" panose="020B0400000000000000" pitchFamily="50" charset="-128"/>
              <a:ea typeface="游ゴシック" panose="020B0400000000000000" pitchFamily="50" charset="-128"/>
            </a:endParaRPr>
          </a:p>
        </p:txBody>
      </p:sp>
      <p:sp>
        <p:nvSpPr>
          <p:cNvPr id="15" name="正方形/長方形 14"/>
          <p:cNvSpPr/>
          <p:nvPr/>
        </p:nvSpPr>
        <p:spPr bwMode="auto">
          <a:xfrm>
            <a:off x="2626459" y="2848544"/>
            <a:ext cx="1440000" cy="30319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申請情報入力・送信</a:t>
            </a:r>
            <a:endParaRPr kumimoji="1" lang="ja-JP" altLang="en-US" dirty="0">
              <a:latin typeface="游ゴシック" panose="020B0400000000000000" pitchFamily="50" charset="-128"/>
              <a:ea typeface="游ゴシック" panose="020B0400000000000000" pitchFamily="50" charset="-128"/>
            </a:endParaRPr>
          </a:p>
        </p:txBody>
      </p:sp>
      <p:sp>
        <p:nvSpPr>
          <p:cNvPr id="16" name="正方形/長方形 15"/>
          <p:cNvSpPr/>
          <p:nvPr/>
        </p:nvSpPr>
        <p:spPr bwMode="auto">
          <a:xfrm>
            <a:off x="4210635" y="2848544"/>
            <a:ext cx="3600000" cy="30319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dirty="0">
                <a:latin typeface="游ゴシック" panose="020B0400000000000000" pitchFamily="50" charset="-128"/>
                <a:ea typeface="游ゴシック" panose="020B0400000000000000" pitchFamily="50" charset="-128"/>
              </a:rPr>
              <a:t>各手続きの申請情報や面談予約情報を送信（申請）する機能</a:t>
            </a:r>
            <a:endParaRPr lang="en-US" altLang="ja-JP" dirty="0">
              <a:latin typeface="游ゴシック" panose="020B0400000000000000" pitchFamily="50" charset="-128"/>
              <a:ea typeface="游ゴシック" panose="020B0400000000000000" pitchFamily="50" charset="-128"/>
            </a:endParaRPr>
          </a:p>
        </p:txBody>
      </p:sp>
      <p:sp>
        <p:nvSpPr>
          <p:cNvPr id="17" name="正方形/長方形 16"/>
          <p:cNvSpPr/>
          <p:nvPr/>
        </p:nvSpPr>
        <p:spPr bwMode="auto">
          <a:xfrm>
            <a:off x="2626459" y="3185601"/>
            <a:ext cx="1440000" cy="30319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資料添付</a:t>
            </a:r>
            <a:endParaRPr kumimoji="1" lang="ja-JP" altLang="en-US" dirty="0">
              <a:latin typeface="游ゴシック" panose="020B0400000000000000" pitchFamily="50" charset="-128"/>
              <a:ea typeface="游ゴシック" panose="020B0400000000000000" pitchFamily="50" charset="-128"/>
            </a:endParaRPr>
          </a:p>
        </p:txBody>
      </p:sp>
      <p:sp>
        <p:nvSpPr>
          <p:cNvPr id="18" name="正方形/長方形 17"/>
          <p:cNvSpPr/>
          <p:nvPr/>
        </p:nvSpPr>
        <p:spPr bwMode="auto">
          <a:xfrm>
            <a:off x="4210635" y="3185600"/>
            <a:ext cx="3600000" cy="30319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dirty="0">
                <a:latin typeface="游ゴシック" panose="020B0400000000000000" pitchFamily="50" charset="-128"/>
                <a:ea typeface="游ゴシック" panose="020B0400000000000000" pitchFamily="50" charset="-128"/>
              </a:rPr>
              <a:t>各手続きに必要な添付書類を送信（提出）する機能</a:t>
            </a:r>
            <a:endParaRPr lang="en-US" altLang="ja-JP" dirty="0">
              <a:latin typeface="游ゴシック" panose="020B0400000000000000" pitchFamily="50" charset="-128"/>
              <a:ea typeface="游ゴシック" panose="020B0400000000000000" pitchFamily="50" charset="-128"/>
            </a:endParaRPr>
          </a:p>
        </p:txBody>
      </p:sp>
      <p:sp>
        <p:nvSpPr>
          <p:cNvPr id="19" name="正方形/長方形 18"/>
          <p:cNvSpPr/>
          <p:nvPr/>
        </p:nvSpPr>
        <p:spPr bwMode="auto">
          <a:xfrm>
            <a:off x="2624574" y="3524856"/>
            <a:ext cx="1440000" cy="30319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決済</a:t>
            </a:r>
            <a:endParaRPr kumimoji="1" lang="ja-JP" altLang="en-US" dirty="0">
              <a:latin typeface="游ゴシック" panose="020B0400000000000000" pitchFamily="50" charset="-128"/>
              <a:ea typeface="游ゴシック" panose="020B0400000000000000" pitchFamily="50" charset="-128"/>
            </a:endParaRPr>
          </a:p>
        </p:txBody>
      </p:sp>
      <p:sp>
        <p:nvSpPr>
          <p:cNvPr id="20" name="正方形/長方形 19"/>
          <p:cNvSpPr/>
          <p:nvPr/>
        </p:nvSpPr>
        <p:spPr bwMode="auto">
          <a:xfrm>
            <a:off x="4210635" y="3524856"/>
            <a:ext cx="3600000" cy="30319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dirty="0">
                <a:latin typeface="游ゴシック" panose="020B0400000000000000" pitchFamily="50" charset="-128"/>
                <a:ea typeface="游ゴシック" panose="020B0400000000000000" pitchFamily="50" charset="-128"/>
              </a:rPr>
              <a:t>各手続きの手数料の支払いを行う機能</a:t>
            </a:r>
            <a:endParaRPr lang="en-US" altLang="ja-JP" dirty="0">
              <a:latin typeface="游ゴシック" panose="020B0400000000000000" pitchFamily="50" charset="-128"/>
              <a:ea typeface="游ゴシック" panose="020B0400000000000000" pitchFamily="50" charset="-128"/>
            </a:endParaRPr>
          </a:p>
        </p:txBody>
      </p:sp>
      <p:cxnSp>
        <p:nvCxnSpPr>
          <p:cNvPr id="25" name="直線コネクタ 24"/>
          <p:cNvCxnSpPr/>
          <p:nvPr/>
        </p:nvCxnSpPr>
        <p:spPr bwMode="auto">
          <a:xfrm>
            <a:off x="4210635" y="1743830"/>
            <a:ext cx="360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正方形/長方形 32"/>
          <p:cNvSpPr/>
          <p:nvPr/>
        </p:nvSpPr>
        <p:spPr bwMode="auto">
          <a:xfrm>
            <a:off x="1437787" y="1844767"/>
            <a:ext cx="1080000" cy="1983286"/>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受付機能</a:t>
            </a:r>
            <a:endParaRPr kumimoji="1" lang="ja-JP" altLang="en-US" dirty="0">
              <a:latin typeface="游ゴシック" panose="020B0400000000000000" pitchFamily="50" charset="-128"/>
              <a:ea typeface="游ゴシック" panose="020B0400000000000000" pitchFamily="50" charset="-128"/>
            </a:endParaRPr>
          </a:p>
        </p:txBody>
      </p:sp>
      <p:sp>
        <p:nvSpPr>
          <p:cNvPr id="21" name="正方形/長方形 20"/>
          <p:cNvSpPr/>
          <p:nvPr/>
        </p:nvSpPr>
        <p:spPr bwMode="auto">
          <a:xfrm>
            <a:off x="2626459" y="4277590"/>
            <a:ext cx="1440000" cy="30319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審査後処理</a:t>
            </a:r>
            <a:endParaRPr kumimoji="1" lang="ja-JP" altLang="en-US" dirty="0">
              <a:latin typeface="游ゴシック" panose="020B0400000000000000" pitchFamily="50" charset="-128"/>
              <a:ea typeface="游ゴシック" panose="020B0400000000000000" pitchFamily="50" charset="-128"/>
            </a:endParaRPr>
          </a:p>
        </p:txBody>
      </p:sp>
      <p:sp>
        <p:nvSpPr>
          <p:cNvPr id="22" name="正方形/長方形 21"/>
          <p:cNvSpPr/>
          <p:nvPr/>
        </p:nvSpPr>
        <p:spPr bwMode="auto">
          <a:xfrm>
            <a:off x="4210635" y="4277590"/>
            <a:ext cx="3600000" cy="30319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dirty="0">
                <a:latin typeface="游ゴシック" panose="020B0400000000000000" pitchFamily="50" charset="-128"/>
                <a:ea typeface="游ゴシック" panose="020B0400000000000000" pitchFamily="50" charset="-128"/>
              </a:rPr>
              <a:t>申請情報の審査結果を管理・通知する機能</a:t>
            </a:r>
            <a:endParaRPr lang="en-US" altLang="ja-JP" dirty="0">
              <a:latin typeface="游ゴシック" panose="020B0400000000000000" pitchFamily="50" charset="-128"/>
              <a:ea typeface="游ゴシック" panose="020B0400000000000000" pitchFamily="50" charset="-128"/>
            </a:endParaRPr>
          </a:p>
        </p:txBody>
      </p:sp>
      <p:sp>
        <p:nvSpPr>
          <p:cNvPr id="23" name="正方形/長方形 22"/>
          <p:cNvSpPr/>
          <p:nvPr/>
        </p:nvSpPr>
        <p:spPr bwMode="auto">
          <a:xfrm>
            <a:off x="2626459" y="4610984"/>
            <a:ext cx="1440000" cy="30319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進捗管理</a:t>
            </a:r>
            <a:endParaRPr kumimoji="1" lang="ja-JP" altLang="en-US" dirty="0">
              <a:latin typeface="游ゴシック" panose="020B0400000000000000" pitchFamily="50" charset="-128"/>
              <a:ea typeface="游ゴシック" panose="020B0400000000000000" pitchFamily="50" charset="-128"/>
            </a:endParaRPr>
          </a:p>
        </p:txBody>
      </p:sp>
      <p:sp>
        <p:nvSpPr>
          <p:cNvPr id="24" name="正方形/長方形 23"/>
          <p:cNvSpPr/>
          <p:nvPr/>
        </p:nvSpPr>
        <p:spPr bwMode="auto">
          <a:xfrm>
            <a:off x="4210635" y="4609118"/>
            <a:ext cx="3600000" cy="30319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dirty="0">
                <a:latin typeface="游ゴシック" panose="020B0400000000000000" pitchFamily="50" charset="-128"/>
                <a:ea typeface="游ゴシック" panose="020B0400000000000000" pitchFamily="50" charset="-128"/>
              </a:rPr>
              <a:t>申請情報の処理状況等を管理する機能</a:t>
            </a:r>
            <a:endParaRPr lang="en-US" altLang="ja-JP" dirty="0">
              <a:latin typeface="游ゴシック" panose="020B0400000000000000" pitchFamily="50" charset="-128"/>
              <a:ea typeface="游ゴシック" panose="020B0400000000000000" pitchFamily="50" charset="-128"/>
            </a:endParaRPr>
          </a:p>
        </p:txBody>
      </p:sp>
      <p:sp>
        <p:nvSpPr>
          <p:cNvPr id="26" name="正方形/長方形 25"/>
          <p:cNvSpPr/>
          <p:nvPr/>
        </p:nvSpPr>
        <p:spPr bwMode="auto">
          <a:xfrm>
            <a:off x="2626459" y="5026001"/>
            <a:ext cx="1440000" cy="30319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交付</a:t>
            </a:r>
            <a:endParaRPr kumimoji="1" lang="ja-JP" altLang="en-US" dirty="0">
              <a:latin typeface="游ゴシック" panose="020B0400000000000000" pitchFamily="50" charset="-128"/>
              <a:ea typeface="游ゴシック" panose="020B0400000000000000" pitchFamily="50" charset="-128"/>
            </a:endParaRPr>
          </a:p>
        </p:txBody>
      </p:sp>
      <p:sp>
        <p:nvSpPr>
          <p:cNvPr id="27" name="正方形/長方形 26"/>
          <p:cNvSpPr/>
          <p:nvPr/>
        </p:nvSpPr>
        <p:spPr bwMode="auto">
          <a:xfrm>
            <a:off x="4210635" y="5026001"/>
            <a:ext cx="3600000" cy="30319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dirty="0" smtClean="0">
                <a:latin typeface="游ゴシック" panose="020B0400000000000000" pitchFamily="50" charset="-128"/>
                <a:ea typeface="游ゴシック" panose="020B0400000000000000" pitchFamily="50" charset="-128"/>
              </a:rPr>
              <a:t>現物性が不要な交付物</a:t>
            </a:r>
            <a:r>
              <a:rPr lang="ja-JP" altLang="en-US" dirty="0">
                <a:latin typeface="游ゴシック" panose="020B0400000000000000" pitchFamily="50" charset="-128"/>
                <a:ea typeface="游ゴシック" panose="020B0400000000000000" pitchFamily="50" charset="-128"/>
              </a:rPr>
              <a:t>を管理・送信（交付）する機能</a:t>
            </a:r>
            <a:endParaRPr lang="en-US" altLang="ja-JP" dirty="0">
              <a:latin typeface="游ゴシック" panose="020B0400000000000000" pitchFamily="50" charset="-128"/>
              <a:ea typeface="游ゴシック" panose="020B0400000000000000" pitchFamily="50" charset="-128"/>
            </a:endParaRPr>
          </a:p>
        </p:txBody>
      </p:sp>
      <p:sp>
        <p:nvSpPr>
          <p:cNvPr id="28" name="正方形/長方形 27"/>
          <p:cNvSpPr/>
          <p:nvPr/>
        </p:nvSpPr>
        <p:spPr bwMode="auto">
          <a:xfrm>
            <a:off x="2626459" y="5442884"/>
            <a:ext cx="1440000" cy="30319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通知</a:t>
            </a:r>
            <a:endParaRPr kumimoji="1" lang="ja-JP" altLang="en-US" dirty="0">
              <a:latin typeface="游ゴシック" panose="020B0400000000000000" pitchFamily="50" charset="-128"/>
              <a:ea typeface="游ゴシック" panose="020B0400000000000000" pitchFamily="50" charset="-128"/>
            </a:endParaRPr>
          </a:p>
        </p:txBody>
      </p:sp>
      <p:sp>
        <p:nvSpPr>
          <p:cNvPr id="29" name="正方形/長方形 28"/>
          <p:cNvSpPr/>
          <p:nvPr/>
        </p:nvSpPr>
        <p:spPr bwMode="auto">
          <a:xfrm>
            <a:off x="4210635" y="5442884"/>
            <a:ext cx="3600000" cy="30319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dirty="0">
                <a:latin typeface="游ゴシック" panose="020B0400000000000000" pitchFamily="50" charset="-128"/>
                <a:ea typeface="游ゴシック" panose="020B0400000000000000" pitchFamily="50" charset="-128"/>
              </a:rPr>
              <a:t>市民にお知らせ情報を送信（通知）する機能</a:t>
            </a:r>
            <a:endParaRPr lang="en-US" altLang="ja-JP" dirty="0">
              <a:latin typeface="游ゴシック" panose="020B0400000000000000" pitchFamily="50" charset="-128"/>
              <a:ea typeface="游ゴシック" panose="020B0400000000000000" pitchFamily="50" charset="-128"/>
            </a:endParaRPr>
          </a:p>
        </p:txBody>
      </p:sp>
      <p:sp>
        <p:nvSpPr>
          <p:cNvPr id="30" name="正方形/長方形 29"/>
          <p:cNvSpPr/>
          <p:nvPr/>
        </p:nvSpPr>
        <p:spPr bwMode="auto">
          <a:xfrm>
            <a:off x="2626459" y="5776278"/>
            <a:ext cx="1440000" cy="30319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smtClean="0">
                <a:latin typeface="游ゴシック" panose="020B0400000000000000" pitchFamily="50" charset="-128"/>
                <a:ea typeface="游ゴシック" panose="020B0400000000000000" pitchFamily="50" charset="-128"/>
              </a:rPr>
              <a:t>ヘルプ（職員向け）</a:t>
            </a:r>
            <a:endParaRPr kumimoji="1" lang="ja-JP" altLang="en-US" dirty="0">
              <a:latin typeface="游ゴシック" panose="020B0400000000000000" pitchFamily="50" charset="-128"/>
              <a:ea typeface="游ゴシック" panose="020B0400000000000000" pitchFamily="50" charset="-128"/>
            </a:endParaRPr>
          </a:p>
        </p:txBody>
      </p:sp>
      <p:sp>
        <p:nvSpPr>
          <p:cNvPr id="31" name="正方形/長方形 30"/>
          <p:cNvSpPr/>
          <p:nvPr/>
        </p:nvSpPr>
        <p:spPr bwMode="auto">
          <a:xfrm>
            <a:off x="4210635" y="5776278"/>
            <a:ext cx="3600000" cy="30319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dirty="0">
                <a:latin typeface="游ゴシック" panose="020B0400000000000000" pitchFamily="50" charset="-128"/>
                <a:ea typeface="游ゴシック" panose="020B0400000000000000" pitchFamily="50" charset="-128"/>
              </a:rPr>
              <a:t>電子申請システムやその他の問い合わせを行う機能</a:t>
            </a:r>
            <a:endParaRPr lang="en-US" altLang="ja-JP" dirty="0">
              <a:latin typeface="游ゴシック" panose="020B0400000000000000" pitchFamily="50" charset="-128"/>
              <a:ea typeface="游ゴシック" panose="020B0400000000000000" pitchFamily="50" charset="-128"/>
            </a:endParaRPr>
          </a:p>
        </p:txBody>
      </p:sp>
      <p:sp>
        <p:nvSpPr>
          <p:cNvPr id="34" name="正方形/長方形 33"/>
          <p:cNvSpPr/>
          <p:nvPr/>
        </p:nvSpPr>
        <p:spPr bwMode="auto">
          <a:xfrm>
            <a:off x="2626459" y="3941739"/>
            <a:ext cx="1440000" cy="30319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審査前処理</a:t>
            </a:r>
          </a:p>
        </p:txBody>
      </p:sp>
      <p:sp>
        <p:nvSpPr>
          <p:cNvPr id="35" name="正方形/長方形 34"/>
          <p:cNvSpPr/>
          <p:nvPr/>
        </p:nvSpPr>
        <p:spPr bwMode="auto">
          <a:xfrm>
            <a:off x="4210635" y="3941738"/>
            <a:ext cx="3600000" cy="30319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dirty="0">
                <a:latin typeface="游ゴシック" panose="020B0400000000000000" pitchFamily="50" charset="-128"/>
                <a:ea typeface="游ゴシック" panose="020B0400000000000000" pitchFamily="50" charset="-128"/>
              </a:rPr>
              <a:t>申請情報を照会・管理する機能</a:t>
            </a:r>
            <a:endParaRPr lang="en-US" altLang="ja-JP" dirty="0">
              <a:latin typeface="游ゴシック" panose="020B0400000000000000" pitchFamily="50" charset="-128"/>
              <a:ea typeface="游ゴシック" panose="020B0400000000000000" pitchFamily="50" charset="-128"/>
            </a:endParaRPr>
          </a:p>
        </p:txBody>
      </p:sp>
      <p:sp>
        <p:nvSpPr>
          <p:cNvPr id="36" name="正方形/長方形 35"/>
          <p:cNvSpPr/>
          <p:nvPr/>
        </p:nvSpPr>
        <p:spPr bwMode="auto">
          <a:xfrm>
            <a:off x="1437787" y="3941739"/>
            <a:ext cx="1080000" cy="970576"/>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処理・審査</a:t>
            </a:r>
            <a:endParaRPr kumimoji="1" lang="ja-JP" altLang="en-US" dirty="0">
              <a:latin typeface="游ゴシック" panose="020B0400000000000000" pitchFamily="50" charset="-128"/>
              <a:ea typeface="游ゴシック" panose="020B0400000000000000" pitchFamily="50" charset="-128"/>
            </a:endParaRPr>
          </a:p>
        </p:txBody>
      </p:sp>
      <p:sp>
        <p:nvSpPr>
          <p:cNvPr id="37" name="正方形/長方形 36"/>
          <p:cNvSpPr/>
          <p:nvPr/>
        </p:nvSpPr>
        <p:spPr bwMode="auto">
          <a:xfrm>
            <a:off x="1437787" y="5442883"/>
            <a:ext cx="1080000" cy="636591"/>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サポート機能</a:t>
            </a:r>
            <a:endParaRPr kumimoji="1" lang="ja-JP" altLang="en-US" dirty="0">
              <a:latin typeface="游ゴシック" panose="020B0400000000000000" pitchFamily="50" charset="-128"/>
              <a:ea typeface="游ゴシック" panose="020B0400000000000000" pitchFamily="50" charset="-128"/>
            </a:endParaRPr>
          </a:p>
        </p:txBody>
      </p:sp>
      <p:sp>
        <p:nvSpPr>
          <p:cNvPr id="38" name="正方形/長方形 37"/>
          <p:cNvSpPr/>
          <p:nvPr/>
        </p:nvSpPr>
        <p:spPr bwMode="auto">
          <a:xfrm>
            <a:off x="1437787" y="5026001"/>
            <a:ext cx="1080000" cy="303197"/>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交付</a:t>
            </a:r>
            <a:endParaRPr kumimoji="1" lang="ja-JP" altLang="en-US" dirty="0">
              <a:latin typeface="游ゴシック" panose="020B0400000000000000" pitchFamily="50" charset="-128"/>
              <a:ea typeface="游ゴシック" panose="020B0400000000000000" pitchFamily="50" charset="-128"/>
            </a:endParaRPr>
          </a:p>
        </p:txBody>
      </p:sp>
      <p:sp>
        <p:nvSpPr>
          <p:cNvPr id="40" name="正方形/長方形 39"/>
          <p:cNvSpPr/>
          <p:nvPr/>
        </p:nvSpPr>
        <p:spPr bwMode="auto">
          <a:xfrm>
            <a:off x="2626459" y="2521079"/>
            <a:ext cx="1440000" cy="30319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smtClean="0">
                <a:latin typeface="游ゴシック" panose="020B0400000000000000" pitchFamily="50" charset="-128"/>
                <a:ea typeface="游ゴシック" panose="020B0400000000000000" pitchFamily="50" charset="-128"/>
              </a:rPr>
              <a:t>本人確認</a:t>
            </a:r>
            <a:endParaRPr kumimoji="1" lang="ja-JP" altLang="en-US" dirty="0">
              <a:latin typeface="游ゴシック" panose="020B0400000000000000" pitchFamily="50" charset="-128"/>
              <a:ea typeface="游ゴシック" panose="020B0400000000000000" pitchFamily="50" charset="-128"/>
            </a:endParaRPr>
          </a:p>
        </p:txBody>
      </p:sp>
      <p:sp>
        <p:nvSpPr>
          <p:cNvPr id="41" name="正方形/長方形 40"/>
          <p:cNvSpPr/>
          <p:nvPr/>
        </p:nvSpPr>
        <p:spPr bwMode="auto">
          <a:xfrm>
            <a:off x="4210635" y="2521078"/>
            <a:ext cx="3600000" cy="30319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dirty="0" smtClean="0">
                <a:latin typeface="游ゴシック" panose="020B0400000000000000" pitchFamily="50" charset="-128"/>
                <a:ea typeface="游ゴシック" panose="020B0400000000000000" pitchFamily="50" charset="-128"/>
              </a:rPr>
              <a:t>各手続きに電子署名を添付する機能</a:t>
            </a:r>
            <a:endParaRPr lang="en-US" altLang="ja-JP" dirty="0">
              <a:latin typeface="游ゴシック" panose="020B0400000000000000" pitchFamily="50" charset="-128"/>
              <a:ea typeface="游ゴシック" panose="020B0400000000000000" pitchFamily="50" charset="-128"/>
            </a:endParaRPr>
          </a:p>
        </p:txBody>
      </p:sp>
      <p:sp>
        <p:nvSpPr>
          <p:cNvPr id="2" name="正方形/長方形 1"/>
          <p:cNvSpPr/>
          <p:nvPr/>
        </p:nvSpPr>
        <p:spPr>
          <a:xfrm>
            <a:off x="3524181" y="6226224"/>
            <a:ext cx="5391219" cy="307777"/>
          </a:xfrm>
          <a:prstGeom prst="rect">
            <a:avLst/>
          </a:prstGeom>
        </p:spPr>
        <p:txBody>
          <a:bodyPr wrap="none">
            <a:spAutoFit/>
          </a:bodyPr>
          <a:lstStyle/>
          <a:p>
            <a:pPr eaLnBrk="1" hangingPunct="1"/>
            <a:r>
              <a:rPr lang="ja-JP" altLang="en-US" sz="1400" dirty="0" smtClean="0">
                <a:latin typeface="游ゴシック" panose="020B0400000000000000" pitchFamily="50" charset="-128"/>
                <a:ea typeface="游ゴシック" panose="020B0400000000000000" pitchFamily="50" charset="-128"/>
              </a:rPr>
              <a:t>機能</a:t>
            </a:r>
            <a:r>
              <a:rPr lang="ja-JP" altLang="en-US" sz="1400" dirty="0">
                <a:latin typeface="游ゴシック" panose="020B0400000000000000" pitchFamily="50" charset="-128"/>
                <a:ea typeface="游ゴシック" panose="020B0400000000000000" pitchFamily="50" charset="-128"/>
              </a:rPr>
              <a:t>要件の</a:t>
            </a:r>
            <a:r>
              <a:rPr lang="ja-JP" altLang="en-US" sz="1400" dirty="0" smtClean="0">
                <a:latin typeface="游ゴシック" panose="020B0400000000000000" pitchFamily="50" charset="-128"/>
                <a:ea typeface="游ゴシック" panose="020B0400000000000000" pitchFamily="50" charset="-128"/>
              </a:rPr>
              <a:t>詳細については</a:t>
            </a:r>
            <a:r>
              <a:rPr lang="ja-JP" altLang="en-US" sz="1400" dirty="0">
                <a:latin typeface="游ゴシック" panose="020B0400000000000000" pitchFamily="50" charset="-128"/>
                <a:ea typeface="游ゴシック" panose="020B0400000000000000" pitchFamily="50" charset="-128"/>
              </a:rPr>
              <a:t>、別紙「機能要件一覧（案）」を</a:t>
            </a:r>
            <a:r>
              <a:rPr lang="ja-JP" altLang="en-US" sz="1400" dirty="0" smtClean="0">
                <a:latin typeface="游ゴシック" panose="020B0400000000000000" pitchFamily="50" charset="-128"/>
                <a:ea typeface="游ゴシック" panose="020B0400000000000000" pitchFamily="50" charset="-128"/>
              </a:rPr>
              <a:t>参照</a:t>
            </a:r>
            <a:endParaRPr lang="en-US" altLang="ja-JP" sz="14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31623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ホームベース 26"/>
          <p:cNvSpPr/>
          <p:nvPr/>
        </p:nvSpPr>
        <p:spPr bwMode="auto">
          <a:xfrm>
            <a:off x="308694" y="2492896"/>
            <a:ext cx="2814867" cy="392349"/>
          </a:xfrm>
          <a:prstGeom prst="homePlate">
            <a:avLst/>
          </a:prstGeom>
          <a:ln w="9525">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wrap="none" lIns="72000" rIns="72000" rtlCol="0" anchor="ctr"/>
          <a:lstStyle/>
          <a:p>
            <a:pPr algn="ctr">
              <a:spcBef>
                <a:spcPts val="0"/>
              </a:spcBef>
            </a:pPr>
            <a:r>
              <a:rPr kumimoji="1" lang="ja-JP" altLang="en-US" sz="1600" dirty="0" smtClean="0">
                <a:solidFill>
                  <a:schemeClr val="tx1"/>
                </a:solidFill>
                <a:latin typeface="游ゴシック" panose="020B0400000000000000" pitchFamily="50" charset="-128"/>
                <a:ea typeface="游ゴシック" panose="020B0400000000000000" pitchFamily="50" charset="-128"/>
              </a:rPr>
              <a:t>現在</a:t>
            </a:r>
            <a:endParaRPr kumimoji="1" lang="en-US" altLang="ja-JP" sz="1600" dirty="0" smtClean="0">
              <a:solidFill>
                <a:schemeClr val="tx1"/>
              </a:solidFill>
              <a:latin typeface="游ゴシック" panose="020B0400000000000000" pitchFamily="50" charset="-128"/>
              <a:ea typeface="游ゴシック" panose="020B0400000000000000" pitchFamily="50" charset="-128"/>
            </a:endParaRPr>
          </a:p>
        </p:txBody>
      </p:sp>
      <p:sp>
        <p:nvSpPr>
          <p:cNvPr id="40" name="ホームベース 39"/>
          <p:cNvSpPr/>
          <p:nvPr/>
        </p:nvSpPr>
        <p:spPr bwMode="auto">
          <a:xfrm>
            <a:off x="6156176" y="2492897"/>
            <a:ext cx="2814867" cy="393456"/>
          </a:xfrm>
          <a:prstGeom prst="homePlate">
            <a:avLst/>
          </a:prstGeom>
          <a:solidFill>
            <a:schemeClr val="accent2">
              <a:lumMod val="40000"/>
              <a:lumOff val="60000"/>
            </a:schemeClr>
          </a:solidFill>
          <a:ln w="9525">
            <a:solidFill>
              <a:schemeClr val="tx1"/>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wrap="none" lIns="72000" rIns="72000" rtlCol="0" anchor="ctr"/>
          <a:lstStyle/>
          <a:p>
            <a:pPr algn="ctr">
              <a:spcBef>
                <a:spcPts val="0"/>
              </a:spcBef>
            </a:pPr>
            <a:r>
              <a:rPr kumimoji="1" lang="ja-JP" altLang="en-US" sz="1600" dirty="0" smtClean="0">
                <a:solidFill>
                  <a:schemeClr val="tx1"/>
                </a:solidFill>
                <a:latin typeface="游ゴシック" panose="020B0400000000000000" pitchFamily="50" charset="-128"/>
                <a:ea typeface="游ゴシック" panose="020B0400000000000000" pitchFamily="50" charset="-128"/>
              </a:rPr>
              <a:t>将来</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4" name="AutoShape 2"/>
          <p:cNvSpPr>
            <a:spLocks noChangeArrowheads="1"/>
          </p:cNvSpPr>
          <p:nvPr/>
        </p:nvSpPr>
        <p:spPr bwMode="auto">
          <a:xfrm>
            <a:off x="179512" y="260648"/>
            <a:ext cx="7056437" cy="431800"/>
          </a:xfrm>
          <a:prstGeom prst="parallelogram">
            <a:avLst>
              <a:gd name="adj" fmla="val 118025"/>
            </a:avLst>
          </a:prstGeom>
          <a:solidFill>
            <a:schemeClr val="bg1"/>
          </a:solidFill>
          <a:ln>
            <a:noFill/>
          </a:ln>
          <a:effectLst>
            <a:outerShdw dist="136783" dir="9491915" algn="ctr" rotWithShape="0">
              <a:schemeClr val="bg2"/>
            </a:outerShdw>
          </a:effectLst>
          <a:extLst>
            <a:ext uri="{91240B29-F687-4F45-9708-019B960494DF}">
              <a14:hiddenLine xmlns:a14="http://schemas.microsoft.com/office/drawing/2010/main" w="12700" algn="ctr">
                <a:solidFill>
                  <a:srgbClr val="000000"/>
                </a:solidFill>
                <a:miter lim="800000"/>
                <a:headEnd/>
                <a:tailEnd type="none" w="med" len="sm"/>
              </a14:hiddenLine>
            </a:ext>
          </a:extLst>
        </p:spPr>
        <p:txBody>
          <a:bodyPr wrap="none" lIns="90000" tIns="46800" rIns="90000" bIns="46800" anchor="ctr"/>
          <a:lstStyle/>
          <a:p>
            <a:pPr eaLnBrk="0" hangingPunct="0"/>
            <a:r>
              <a:rPr lang="ja-JP" altLang="en-US" sz="1800" b="1" dirty="0" smtClean="0">
                <a:solidFill>
                  <a:schemeClr val="bg2"/>
                </a:solidFill>
                <a:latin typeface="游ゴシック" panose="020B0400000000000000" pitchFamily="50" charset="-128"/>
                <a:ea typeface="游ゴシック" panose="020B0400000000000000" pitchFamily="50" charset="-128"/>
              </a:rPr>
              <a:t>１．本取組みの目的について</a:t>
            </a:r>
            <a:endParaRPr kumimoji="0" lang="ja-JP" altLang="en-US" sz="1800" b="1" dirty="0">
              <a:solidFill>
                <a:schemeClr val="bg2"/>
              </a:solidFill>
              <a:latin typeface="游ゴシック" panose="020B0400000000000000" pitchFamily="50" charset="-128"/>
              <a:ea typeface="游ゴシック" panose="020B0400000000000000" pitchFamily="50" charset="-128"/>
            </a:endParaRPr>
          </a:p>
        </p:txBody>
      </p:sp>
      <p:sp>
        <p:nvSpPr>
          <p:cNvPr id="14" name="正方形/長方形 13"/>
          <p:cNvSpPr/>
          <p:nvPr/>
        </p:nvSpPr>
        <p:spPr bwMode="auto">
          <a:xfrm>
            <a:off x="389142" y="2975063"/>
            <a:ext cx="1141586" cy="402351"/>
          </a:xfrm>
          <a:prstGeom prst="rect">
            <a:avLst/>
          </a:prstGeom>
          <a:ln w="9525">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lIns="72000" rIns="72000" rtlCol="0" anchor="ctr"/>
          <a:lstStyle/>
          <a:p>
            <a:pPr algn="ctr">
              <a:spcBef>
                <a:spcPts val="0"/>
              </a:spcBef>
            </a:pPr>
            <a:r>
              <a:rPr lang="ja-JP" altLang="en-US" sz="1400" dirty="0" smtClean="0">
                <a:latin typeface="游ゴシック" panose="020B0400000000000000" pitchFamily="50" charset="-128"/>
                <a:ea typeface="游ゴシック" panose="020B0400000000000000" pitchFamily="50" charset="-128"/>
              </a:rPr>
              <a:t>窓口対応</a:t>
            </a:r>
            <a:endParaRPr kumimoji="1" lang="ja-JP" altLang="en-US" sz="1400" dirty="0">
              <a:latin typeface="游ゴシック" panose="020B0400000000000000" pitchFamily="50" charset="-128"/>
              <a:ea typeface="游ゴシック" panose="020B0400000000000000" pitchFamily="50" charset="-128"/>
            </a:endParaRPr>
          </a:p>
        </p:txBody>
      </p:sp>
      <p:sp>
        <p:nvSpPr>
          <p:cNvPr id="15" name="正方形/長方形 14"/>
          <p:cNvSpPr/>
          <p:nvPr/>
        </p:nvSpPr>
        <p:spPr bwMode="auto">
          <a:xfrm>
            <a:off x="1728737" y="2975062"/>
            <a:ext cx="1141586" cy="402991"/>
          </a:xfrm>
          <a:prstGeom prst="rect">
            <a:avLst/>
          </a:prstGeom>
          <a:ln w="9525">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lIns="72000" rIns="72000" rtlCol="0" anchor="ctr"/>
          <a:lstStyle/>
          <a:p>
            <a:pPr algn="ctr">
              <a:spcBef>
                <a:spcPts val="0"/>
              </a:spcBef>
            </a:pPr>
            <a:r>
              <a:rPr lang="ja-JP" altLang="en-US" sz="1400" dirty="0" smtClean="0">
                <a:latin typeface="游ゴシック" panose="020B0400000000000000" pitchFamily="50" charset="-128"/>
                <a:ea typeface="游ゴシック" panose="020B0400000000000000" pitchFamily="50" charset="-128"/>
              </a:rPr>
              <a:t>窓口が混雑</a:t>
            </a:r>
            <a:endParaRPr kumimoji="1" lang="ja-JP" altLang="en-US" sz="1400" dirty="0">
              <a:latin typeface="游ゴシック" panose="020B0400000000000000" pitchFamily="50" charset="-128"/>
              <a:ea typeface="游ゴシック" panose="020B0400000000000000" pitchFamily="50" charset="-128"/>
            </a:endParaRPr>
          </a:p>
        </p:txBody>
      </p:sp>
      <p:sp>
        <p:nvSpPr>
          <p:cNvPr id="16" name="正方形/長方形 15"/>
          <p:cNvSpPr/>
          <p:nvPr/>
        </p:nvSpPr>
        <p:spPr bwMode="auto">
          <a:xfrm>
            <a:off x="389142" y="4006976"/>
            <a:ext cx="1141586" cy="401057"/>
          </a:xfrm>
          <a:prstGeom prst="rect">
            <a:avLst/>
          </a:prstGeom>
          <a:ln w="9525">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lIns="72000" rIns="72000" rtlCol="0" anchor="ctr"/>
          <a:lstStyle/>
          <a:p>
            <a:pPr algn="ctr">
              <a:spcBef>
                <a:spcPts val="0"/>
              </a:spcBef>
            </a:pPr>
            <a:r>
              <a:rPr lang="ja-JP" altLang="en-US" sz="1400" dirty="0" smtClean="0">
                <a:latin typeface="游ゴシック" panose="020B0400000000000000" pitchFamily="50" charset="-128"/>
                <a:ea typeface="游ゴシック" panose="020B0400000000000000" pitchFamily="50" charset="-128"/>
              </a:rPr>
              <a:t>身分証明書</a:t>
            </a:r>
            <a:endParaRPr lang="en-US" altLang="ja-JP" sz="1400" dirty="0" smtClean="0">
              <a:latin typeface="游ゴシック" panose="020B0400000000000000" pitchFamily="50" charset="-128"/>
              <a:ea typeface="游ゴシック" panose="020B0400000000000000" pitchFamily="50" charset="-128"/>
            </a:endParaRPr>
          </a:p>
        </p:txBody>
      </p:sp>
      <p:sp>
        <p:nvSpPr>
          <p:cNvPr id="18" name="正方形/長方形 17"/>
          <p:cNvSpPr/>
          <p:nvPr/>
        </p:nvSpPr>
        <p:spPr bwMode="auto">
          <a:xfrm>
            <a:off x="1728737" y="3496307"/>
            <a:ext cx="1141586" cy="401057"/>
          </a:xfrm>
          <a:prstGeom prst="rect">
            <a:avLst/>
          </a:prstGeom>
          <a:ln w="9525">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lIns="72000" rIns="72000" rtlCol="0" anchor="ctr"/>
          <a:lstStyle/>
          <a:p>
            <a:pPr algn="ctr">
              <a:spcBef>
                <a:spcPts val="0"/>
              </a:spcBef>
            </a:pPr>
            <a:r>
              <a:rPr lang="ja-JP" altLang="en-US" sz="1400" dirty="0" smtClean="0">
                <a:latin typeface="游ゴシック" panose="020B0400000000000000" pitchFamily="50" charset="-128"/>
                <a:ea typeface="游ゴシック" panose="020B0400000000000000" pitchFamily="50" charset="-128"/>
              </a:rPr>
              <a:t>現金支払い</a:t>
            </a:r>
            <a:endParaRPr kumimoji="1" lang="ja-JP" altLang="en-US" sz="1400" dirty="0">
              <a:latin typeface="游ゴシック" panose="020B0400000000000000" pitchFamily="50" charset="-128"/>
              <a:ea typeface="游ゴシック" panose="020B0400000000000000" pitchFamily="50" charset="-128"/>
            </a:endParaRPr>
          </a:p>
        </p:txBody>
      </p:sp>
      <p:sp>
        <p:nvSpPr>
          <p:cNvPr id="25" name="正方形/長方形 24"/>
          <p:cNvSpPr/>
          <p:nvPr/>
        </p:nvSpPr>
        <p:spPr bwMode="auto">
          <a:xfrm>
            <a:off x="389142" y="3487665"/>
            <a:ext cx="1141586" cy="401057"/>
          </a:xfrm>
          <a:prstGeom prst="rect">
            <a:avLst/>
          </a:prstGeom>
          <a:ln w="9525">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lIns="72000" rIns="72000" rtlCol="0" anchor="ctr"/>
          <a:lstStyle/>
          <a:p>
            <a:pPr algn="ctr">
              <a:spcBef>
                <a:spcPts val="0"/>
              </a:spcBef>
            </a:pPr>
            <a:r>
              <a:rPr lang="ja-JP" altLang="en-US" sz="1400" dirty="0" smtClean="0">
                <a:latin typeface="游ゴシック" panose="020B0400000000000000" pitchFamily="50" charset="-128"/>
                <a:ea typeface="游ゴシック" panose="020B0400000000000000" pitchFamily="50" charset="-128"/>
              </a:rPr>
              <a:t>押印</a:t>
            </a:r>
            <a:endParaRPr kumimoji="1" lang="ja-JP" altLang="en-US" sz="1400" dirty="0">
              <a:latin typeface="游ゴシック" panose="020B0400000000000000" pitchFamily="50" charset="-128"/>
              <a:ea typeface="游ゴシック" panose="020B0400000000000000" pitchFamily="50" charset="-128"/>
            </a:endParaRPr>
          </a:p>
        </p:txBody>
      </p:sp>
      <p:sp>
        <p:nvSpPr>
          <p:cNvPr id="26" name="正方形/長方形 25"/>
          <p:cNvSpPr/>
          <p:nvPr/>
        </p:nvSpPr>
        <p:spPr>
          <a:xfrm>
            <a:off x="0" y="985952"/>
            <a:ext cx="9144000" cy="1200329"/>
          </a:xfrm>
          <a:prstGeom prst="rect">
            <a:avLst/>
          </a:prstGeom>
        </p:spPr>
        <p:txBody>
          <a:bodyPr wrap="square">
            <a:spAutoFit/>
          </a:bodyPr>
          <a:lstStyle/>
          <a:p>
            <a:r>
              <a:rPr lang="ja-JP" altLang="en-US" sz="2400" dirty="0">
                <a:latin typeface="游ゴシック" panose="020B0400000000000000" pitchFamily="50" charset="-128"/>
                <a:ea typeface="游ゴシック" panose="020B0400000000000000" pitchFamily="50" charset="-128"/>
              </a:rPr>
              <a:t>　</a:t>
            </a:r>
            <a:r>
              <a:rPr lang="ja-JP" altLang="en-US" sz="2400" dirty="0" smtClean="0">
                <a:latin typeface="游ゴシック" panose="020B0400000000000000" pitchFamily="50" charset="-128"/>
                <a:ea typeface="游ゴシック" panose="020B0400000000000000" pitchFamily="50" charset="-128"/>
              </a:rPr>
              <a:t>電子</a:t>
            </a:r>
            <a:r>
              <a:rPr lang="ja-JP" altLang="en-US" sz="2400" dirty="0">
                <a:latin typeface="游ゴシック" panose="020B0400000000000000" pitchFamily="50" charset="-128"/>
                <a:ea typeface="游ゴシック" panose="020B0400000000000000" pitchFamily="50" charset="-128"/>
              </a:rPr>
              <a:t>申請システム</a:t>
            </a:r>
            <a:r>
              <a:rPr lang="ja-JP" altLang="en-US" sz="2400" dirty="0" smtClean="0">
                <a:latin typeface="游ゴシック" panose="020B0400000000000000" pitchFamily="50" charset="-128"/>
                <a:ea typeface="游ゴシック" panose="020B0400000000000000" pitchFamily="50" charset="-128"/>
              </a:rPr>
              <a:t>の機能拡充及び、業務</a:t>
            </a:r>
            <a:r>
              <a:rPr lang="ja-JP" altLang="en-US" sz="2400" dirty="0">
                <a:latin typeface="游ゴシック" panose="020B0400000000000000" pitchFamily="50" charset="-128"/>
                <a:ea typeface="游ゴシック" panose="020B0400000000000000" pitchFamily="50" charset="-128"/>
              </a:rPr>
              <a:t>改革</a:t>
            </a:r>
            <a:r>
              <a:rPr lang="ja-JP" altLang="en-US" sz="2400" dirty="0" smtClean="0">
                <a:latin typeface="游ゴシック" panose="020B0400000000000000" pitchFamily="50" charset="-128"/>
                <a:ea typeface="游ゴシック" panose="020B0400000000000000" pitchFamily="50" charset="-128"/>
              </a:rPr>
              <a:t>を推進し、</a:t>
            </a:r>
            <a:r>
              <a:rPr lang="ja-JP" altLang="en-US" sz="2400" dirty="0">
                <a:latin typeface="游ゴシック" panose="020B0400000000000000" pitchFamily="50" charset="-128"/>
                <a:ea typeface="游ゴシック" panose="020B0400000000000000" pitchFamily="50" charset="-128"/>
              </a:rPr>
              <a:t>将来的</a:t>
            </a:r>
            <a:r>
              <a:rPr lang="ja-JP" altLang="en-US" sz="2400" dirty="0" smtClean="0">
                <a:latin typeface="游ゴシック" panose="020B0400000000000000" pitchFamily="50" charset="-128"/>
                <a:ea typeface="游ゴシック" panose="020B0400000000000000" pitchFamily="50" charset="-128"/>
              </a:rPr>
              <a:t>に市民</a:t>
            </a:r>
            <a:r>
              <a:rPr lang="ja-JP" altLang="en-US" sz="2400" dirty="0">
                <a:latin typeface="游ゴシック" panose="020B0400000000000000" pitchFamily="50" charset="-128"/>
                <a:ea typeface="游ゴシック" panose="020B0400000000000000" pitchFamily="50" charset="-128"/>
              </a:rPr>
              <a:t>が</a:t>
            </a:r>
            <a:r>
              <a:rPr lang="ja-JP" altLang="en-US" sz="2400" u="sng" dirty="0">
                <a:latin typeface="游ゴシック" panose="020B0400000000000000" pitchFamily="50" charset="-128"/>
                <a:ea typeface="游ゴシック" panose="020B0400000000000000" pitchFamily="50" charset="-128"/>
              </a:rPr>
              <a:t>民間サービス同様</a:t>
            </a:r>
            <a:r>
              <a:rPr lang="ja-JP" altLang="en-US" sz="2400" u="sng" dirty="0" smtClean="0">
                <a:latin typeface="游ゴシック" panose="020B0400000000000000" pitchFamily="50" charset="-128"/>
                <a:ea typeface="游ゴシック" panose="020B0400000000000000" pitchFamily="50" charset="-128"/>
              </a:rPr>
              <a:t>に行政手続きをオンライン</a:t>
            </a:r>
            <a:r>
              <a:rPr lang="ja-JP" altLang="en-US" sz="2400" u="sng" dirty="0">
                <a:latin typeface="游ゴシック" panose="020B0400000000000000" pitchFamily="50" charset="-128"/>
                <a:ea typeface="游ゴシック" panose="020B0400000000000000" pitchFamily="50" charset="-128"/>
              </a:rPr>
              <a:t>で完結できる</a:t>
            </a:r>
            <a:r>
              <a:rPr lang="ja-JP" altLang="en-US" sz="2400" u="sng" dirty="0" smtClean="0">
                <a:latin typeface="游ゴシック" panose="020B0400000000000000" pitchFamily="50" charset="-128"/>
                <a:ea typeface="游ゴシック" panose="020B0400000000000000" pitchFamily="50" charset="-128"/>
              </a:rPr>
              <a:t>よう</a:t>
            </a:r>
            <a:r>
              <a:rPr lang="ja-JP" altLang="en-US" sz="2400" dirty="0" smtClean="0">
                <a:latin typeface="游ゴシック" panose="020B0400000000000000" pitchFamily="50" charset="-128"/>
                <a:ea typeface="游ゴシック" panose="020B0400000000000000" pitchFamily="50" charset="-128"/>
              </a:rPr>
              <a:t>にすることを目的とする。</a:t>
            </a:r>
            <a:endParaRPr lang="en-US" altLang="ja-JP" sz="2400" dirty="0">
              <a:latin typeface="游ゴシック" panose="020B0400000000000000" pitchFamily="50" charset="-128"/>
              <a:ea typeface="游ゴシック" panose="020B0400000000000000" pitchFamily="50" charset="-128"/>
            </a:endParaRPr>
          </a:p>
        </p:txBody>
      </p:sp>
      <p:sp>
        <p:nvSpPr>
          <p:cNvPr id="33" name="正方形/長方形 32"/>
          <p:cNvSpPr/>
          <p:nvPr/>
        </p:nvSpPr>
        <p:spPr bwMode="auto">
          <a:xfrm>
            <a:off x="6300193" y="2975063"/>
            <a:ext cx="1079961" cy="402990"/>
          </a:xfrm>
          <a:prstGeom prst="rect">
            <a:avLst/>
          </a:prstGeom>
          <a:solidFill>
            <a:schemeClr val="accent6">
              <a:lumMod val="20000"/>
              <a:lumOff val="80000"/>
            </a:schemeClr>
          </a:solidFill>
          <a:ln w="9525">
            <a:solidFill>
              <a:schemeClr val="accent2"/>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lIns="72000" rIns="72000" rtlCol="0" anchor="ctr"/>
          <a:lstStyle/>
          <a:p>
            <a:pPr algn="ctr">
              <a:spcBef>
                <a:spcPts val="0"/>
              </a:spcBef>
            </a:pPr>
            <a:r>
              <a:rPr kumimoji="1" lang="ja-JP" altLang="en-US" sz="1400" dirty="0" smtClean="0">
                <a:solidFill>
                  <a:srgbClr val="FF0000"/>
                </a:solidFill>
                <a:latin typeface="游ゴシック" panose="020B0400000000000000" pitchFamily="50" charset="-128"/>
                <a:ea typeface="游ゴシック" panose="020B0400000000000000" pitchFamily="50" charset="-128"/>
              </a:rPr>
              <a:t>モバイル</a:t>
            </a:r>
            <a:endParaRPr kumimoji="1" lang="en-US" altLang="ja-JP" sz="1400" dirty="0" smtClean="0">
              <a:solidFill>
                <a:srgbClr val="FF0000"/>
              </a:solidFill>
              <a:latin typeface="游ゴシック" panose="020B0400000000000000" pitchFamily="50" charset="-128"/>
              <a:ea typeface="游ゴシック" panose="020B0400000000000000" pitchFamily="50" charset="-128"/>
            </a:endParaRPr>
          </a:p>
          <a:p>
            <a:pPr algn="ctr">
              <a:spcBef>
                <a:spcPts val="0"/>
              </a:spcBef>
            </a:pPr>
            <a:r>
              <a:rPr kumimoji="1" lang="ja-JP" altLang="en-US" sz="1400" dirty="0" smtClean="0">
                <a:solidFill>
                  <a:srgbClr val="FF0000"/>
                </a:solidFill>
                <a:latin typeface="游ゴシック" panose="020B0400000000000000" pitchFamily="50" charset="-128"/>
                <a:ea typeface="游ゴシック" panose="020B0400000000000000" pitchFamily="50" charset="-128"/>
              </a:rPr>
              <a:t>申請</a:t>
            </a:r>
            <a:endParaRPr kumimoji="1" lang="ja-JP" altLang="en-US" sz="1400" dirty="0">
              <a:solidFill>
                <a:srgbClr val="FF0000"/>
              </a:solidFill>
              <a:latin typeface="游ゴシック" panose="020B0400000000000000" pitchFamily="50" charset="-128"/>
              <a:ea typeface="游ゴシック" panose="020B0400000000000000" pitchFamily="50" charset="-128"/>
            </a:endParaRPr>
          </a:p>
        </p:txBody>
      </p:sp>
      <p:sp>
        <p:nvSpPr>
          <p:cNvPr id="34" name="正方形/長方形 33"/>
          <p:cNvSpPr/>
          <p:nvPr/>
        </p:nvSpPr>
        <p:spPr bwMode="auto">
          <a:xfrm>
            <a:off x="6320746" y="3489176"/>
            <a:ext cx="1079961" cy="408188"/>
          </a:xfrm>
          <a:prstGeom prst="rect">
            <a:avLst/>
          </a:prstGeom>
          <a:solidFill>
            <a:schemeClr val="accent6">
              <a:lumMod val="20000"/>
              <a:lumOff val="80000"/>
            </a:schemeClr>
          </a:solidFill>
          <a:ln w="9525">
            <a:solidFill>
              <a:schemeClr val="accent2"/>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lIns="72000" rIns="72000" rtlCol="0" anchor="ctr"/>
          <a:lstStyle/>
          <a:p>
            <a:pPr algn="ctr">
              <a:spcBef>
                <a:spcPts val="0"/>
              </a:spcBef>
            </a:pPr>
            <a:r>
              <a:rPr lang="ja-JP" altLang="en-US" sz="1400" dirty="0" smtClean="0">
                <a:solidFill>
                  <a:srgbClr val="FF0000"/>
                </a:solidFill>
                <a:latin typeface="游ゴシック" panose="020B0400000000000000" pitchFamily="50" charset="-128"/>
                <a:ea typeface="游ゴシック" panose="020B0400000000000000" pitchFamily="50" charset="-128"/>
              </a:rPr>
              <a:t>電子署名</a:t>
            </a:r>
            <a:endParaRPr kumimoji="1" lang="ja-JP" altLang="en-US" sz="1400" dirty="0">
              <a:solidFill>
                <a:srgbClr val="FF0000"/>
              </a:solidFill>
              <a:latin typeface="游ゴシック" panose="020B0400000000000000" pitchFamily="50" charset="-128"/>
              <a:ea typeface="游ゴシック" panose="020B0400000000000000" pitchFamily="50" charset="-128"/>
            </a:endParaRPr>
          </a:p>
        </p:txBody>
      </p:sp>
      <p:sp>
        <p:nvSpPr>
          <p:cNvPr id="35" name="正方形/長方形 34"/>
          <p:cNvSpPr/>
          <p:nvPr/>
        </p:nvSpPr>
        <p:spPr bwMode="auto">
          <a:xfrm>
            <a:off x="6320745" y="4006976"/>
            <a:ext cx="1079961" cy="401057"/>
          </a:xfrm>
          <a:prstGeom prst="rect">
            <a:avLst/>
          </a:prstGeom>
          <a:solidFill>
            <a:schemeClr val="accent6">
              <a:lumMod val="20000"/>
              <a:lumOff val="80000"/>
            </a:schemeClr>
          </a:solidFill>
          <a:ln w="9525">
            <a:solidFill>
              <a:schemeClr val="accent2"/>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lIns="72000" rIns="72000" rtlCol="0" anchor="ctr"/>
          <a:lstStyle/>
          <a:p>
            <a:pPr algn="ctr">
              <a:spcBef>
                <a:spcPts val="0"/>
              </a:spcBef>
            </a:pPr>
            <a:r>
              <a:rPr lang="ja-JP" altLang="en-US" sz="1400" dirty="0" smtClean="0">
                <a:solidFill>
                  <a:srgbClr val="FF0000"/>
                </a:solidFill>
                <a:latin typeface="游ゴシック" panose="020B0400000000000000" pitchFamily="50" charset="-128"/>
                <a:ea typeface="游ゴシック" panose="020B0400000000000000" pitchFamily="50" charset="-128"/>
              </a:rPr>
              <a:t>公的</a:t>
            </a:r>
            <a:endParaRPr lang="en-US" altLang="ja-JP" sz="1400" dirty="0" smtClean="0">
              <a:solidFill>
                <a:srgbClr val="FF0000"/>
              </a:solidFill>
              <a:latin typeface="游ゴシック" panose="020B0400000000000000" pitchFamily="50" charset="-128"/>
              <a:ea typeface="游ゴシック" panose="020B0400000000000000" pitchFamily="50" charset="-128"/>
            </a:endParaRPr>
          </a:p>
          <a:p>
            <a:pPr algn="ctr">
              <a:spcBef>
                <a:spcPts val="0"/>
              </a:spcBef>
            </a:pPr>
            <a:r>
              <a:rPr lang="ja-JP" altLang="en-US" sz="1400" dirty="0" smtClean="0">
                <a:solidFill>
                  <a:srgbClr val="FF0000"/>
                </a:solidFill>
                <a:latin typeface="游ゴシック" panose="020B0400000000000000" pitchFamily="50" charset="-128"/>
                <a:ea typeface="游ゴシック" panose="020B0400000000000000" pitchFamily="50" charset="-128"/>
              </a:rPr>
              <a:t>個人証明</a:t>
            </a:r>
            <a:endParaRPr lang="en-US" altLang="ja-JP" sz="1400" dirty="0" smtClean="0">
              <a:solidFill>
                <a:srgbClr val="FF0000"/>
              </a:solidFill>
              <a:latin typeface="游ゴシック" panose="020B0400000000000000" pitchFamily="50" charset="-128"/>
              <a:ea typeface="游ゴシック" panose="020B0400000000000000" pitchFamily="50" charset="-128"/>
            </a:endParaRPr>
          </a:p>
        </p:txBody>
      </p:sp>
      <p:sp>
        <p:nvSpPr>
          <p:cNvPr id="36" name="正方形/長方形 35"/>
          <p:cNvSpPr/>
          <p:nvPr/>
        </p:nvSpPr>
        <p:spPr bwMode="auto">
          <a:xfrm>
            <a:off x="7641427" y="2974837"/>
            <a:ext cx="1079961" cy="403216"/>
          </a:xfrm>
          <a:prstGeom prst="rect">
            <a:avLst/>
          </a:prstGeom>
          <a:solidFill>
            <a:schemeClr val="accent6">
              <a:lumMod val="20000"/>
              <a:lumOff val="80000"/>
            </a:schemeClr>
          </a:solidFill>
          <a:ln w="9525">
            <a:solidFill>
              <a:schemeClr val="accent2"/>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lIns="72000" rIns="72000" rtlCol="0" anchor="ctr"/>
          <a:lstStyle/>
          <a:p>
            <a:pPr algn="ctr">
              <a:spcBef>
                <a:spcPts val="0"/>
              </a:spcBef>
            </a:pPr>
            <a:r>
              <a:rPr kumimoji="1" lang="ja-JP" altLang="en-US" sz="1400" dirty="0" smtClean="0">
                <a:solidFill>
                  <a:srgbClr val="FF0000"/>
                </a:solidFill>
                <a:latin typeface="游ゴシック" panose="020B0400000000000000" pitchFamily="50" charset="-128"/>
                <a:ea typeface="游ゴシック" panose="020B0400000000000000" pitchFamily="50" charset="-128"/>
              </a:rPr>
              <a:t>受付予約</a:t>
            </a:r>
            <a:endParaRPr kumimoji="1" lang="ja-JP" altLang="en-US" sz="1400" dirty="0">
              <a:solidFill>
                <a:srgbClr val="FF0000"/>
              </a:solidFill>
              <a:latin typeface="游ゴシック" panose="020B0400000000000000" pitchFamily="50" charset="-128"/>
              <a:ea typeface="游ゴシック" panose="020B0400000000000000" pitchFamily="50" charset="-128"/>
            </a:endParaRPr>
          </a:p>
        </p:txBody>
      </p:sp>
      <p:sp>
        <p:nvSpPr>
          <p:cNvPr id="37" name="正方形/長方形 36"/>
          <p:cNvSpPr/>
          <p:nvPr/>
        </p:nvSpPr>
        <p:spPr bwMode="auto">
          <a:xfrm>
            <a:off x="7641426" y="3496307"/>
            <a:ext cx="1079961" cy="401057"/>
          </a:xfrm>
          <a:prstGeom prst="rect">
            <a:avLst/>
          </a:prstGeom>
          <a:solidFill>
            <a:schemeClr val="accent6">
              <a:lumMod val="20000"/>
              <a:lumOff val="80000"/>
            </a:schemeClr>
          </a:solidFill>
          <a:ln w="9525">
            <a:solidFill>
              <a:schemeClr val="accent2"/>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lIns="72000" rIns="72000" rtlCol="0" anchor="ctr"/>
          <a:lstStyle/>
          <a:p>
            <a:pPr algn="ctr">
              <a:spcBef>
                <a:spcPts val="0"/>
              </a:spcBef>
            </a:pPr>
            <a:r>
              <a:rPr lang="ja-JP" altLang="en-US" sz="1400" dirty="0" smtClean="0">
                <a:solidFill>
                  <a:srgbClr val="FF0000"/>
                </a:solidFill>
                <a:latin typeface="游ゴシック" panose="020B0400000000000000" pitchFamily="50" charset="-128"/>
                <a:ea typeface="游ゴシック" panose="020B0400000000000000" pitchFamily="50" charset="-128"/>
              </a:rPr>
              <a:t>電子決済</a:t>
            </a:r>
            <a:endParaRPr kumimoji="1" lang="ja-JP" altLang="en-US" sz="1400" dirty="0">
              <a:solidFill>
                <a:srgbClr val="FF0000"/>
              </a:solidFill>
              <a:latin typeface="游ゴシック" panose="020B0400000000000000" pitchFamily="50" charset="-128"/>
              <a:ea typeface="游ゴシック" panose="020B0400000000000000" pitchFamily="50" charset="-128"/>
            </a:endParaRPr>
          </a:p>
        </p:txBody>
      </p:sp>
      <p:sp>
        <p:nvSpPr>
          <p:cNvPr id="2" name="ホームベース 1"/>
          <p:cNvSpPr/>
          <p:nvPr/>
        </p:nvSpPr>
        <p:spPr bwMode="auto">
          <a:xfrm>
            <a:off x="3199708" y="3979177"/>
            <a:ext cx="2880320" cy="648073"/>
          </a:xfrm>
          <a:prstGeom prst="homePlate">
            <a:avLst/>
          </a:prstGeom>
          <a:solidFill>
            <a:schemeClr val="accent6">
              <a:lumMod val="20000"/>
              <a:lumOff val="80000"/>
            </a:schemeClr>
          </a:solidFill>
          <a:ln w="9525" cap="flat" cmpd="sng" algn="ctr">
            <a:solidFill>
              <a:schemeClr val="accent4"/>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400" dirty="0">
                <a:latin typeface="游ゴシック" panose="020B0400000000000000" pitchFamily="50" charset="-128"/>
                <a:ea typeface="游ゴシック" panose="020B0400000000000000" pitchFamily="50" charset="-128"/>
              </a:rPr>
              <a:t>電子申請システムの機能</a:t>
            </a:r>
            <a:r>
              <a:rPr lang="ja-JP" altLang="en-US" sz="1400" dirty="0" smtClean="0">
                <a:latin typeface="游ゴシック" panose="020B0400000000000000" pitchFamily="50" charset="-128"/>
                <a:ea typeface="游ゴシック" panose="020B0400000000000000" pitchFamily="50" charset="-128"/>
              </a:rPr>
              <a:t>拡充</a:t>
            </a:r>
            <a:endParaRPr lang="ja-JP" altLang="en-US" sz="1400" dirty="0">
              <a:latin typeface="游ゴシック" panose="020B0400000000000000" pitchFamily="50" charset="-128"/>
              <a:ea typeface="游ゴシック" panose="020B0400000000000000" pitchFamily="50" charset="-128"/>
            </a:endParaRPr>
          </a:p>
        </p:txBody>
      </p:sp>
      <p:sp>
        <p:nvSpPr>
          <p:cNvPr id="30" name="ホームベース 29"/>
          <p:cNvSpPr/>
          <p:nvPr/>
        </p:nvSpPr>
        <p:spPr bwMode="auto">
          <a:xfrm>
            <a:off x="3199708" y="4869159"/>
            <a:ext cx="2880320" cy="648073"/>
          </a:xfrm>
          <a:prstGeom prst="homePlate">
            <a:avLst/>
          </a:prstGeom>
          <a:solidFill>
            <a:schemeClr val="accent6">
              <a:lumMod val="20000"/>
              <a:lumOff val="80000"/>
            </a:schemeClr>
          </a:solidFill>
          <a:ln w="9525" cap="flat" cmpd="sng" algn="ctr">
            <a:solidFill>
              <a:schemeClr val="accent4"/>
            </a:solidFill>
            <a:prstDash val="solid"/>
            <a:round/>
            <a:headEnd type="none" w="med" len="med"/>
            <a:tailEnd type="none" w="med" len="med"/>
          </a:ln>
          <a:effectLst/>
          <a:extLst/>
        </p:spPr>
        <p:txBody>
          <a:bodyPr wrap="none" lIns="72000" rIns="72000" rtlCol="0" anchor="ctr"/>
          <a:lstStyle/>
          <a:p>
            <a:pPr algn="ctr"/>
            <a:r>
              <a:rPr lang="ja-JP" altLang="en-US" sz="1400" dirty="0" smtClean="0">
                <a:latin typeface="游ゴシック" panose="020B0400000000000000" pitchFamily="50" charset="-128"/>
                <a:ea typeface="游ゴシック" panose="020B0400000000000000" pitchFamily="50" charset="-128"/>
              </a:rPr>
              <a:t>業務</a:t>
            </a:r>
            <a:r>
              <a:rPr lang="ja-JP" altLang="en-US" sz="1400" dirty="0">
                <a:latin typeface="游ゴシック" panose="020B0400000000000000" pitchFamily="50" charset="-128"/>
                <a:ea typeface="游ゴシック" panose="020B0400000000000000" pitchFamily="50" charset="-128"/>
              </a:rPr>
              <a:t>改革</a:t>
            </a:r>
            <a:r>
              <a:rPr lang="ja-JP" altLang="en-US" sz="1400" dirty="0" smtClean="0">
                <a:latin typeface="游ゴシック" panose="020B0400000000000000" pitchFamily="50" charset="-128"/>
                <a:ea typeface="游ゴシック" panose="020B0400000000000000" pitchFamily="50" charset="-128"/>
              </a:rPr>
              <a:t>の</a:t>
            </a:r>
            <a:r>
              <a:rPr lang="ja-JP" altLang="en-US" sz="1400" dirty="0">
                <a:latin typeface="游ゴシック" panose="020B0400000000000000" pitchFamily="50" charset="-128"/>
                <a:ea typeface="游ゴシック" panose="020B0400000000000000" pitchFamily="50" charset="-128"/>
              </a:rPr>
              <a:t>取組み</a:t>
            </a:r>
          </a:p>
        </p:txBody>
      </p:sp>
      <p:sp>
        <p:nvSpPr>
          <p:cNvPr id="31" name="ホームベース 30"/>
          <p:cNvSpPr/>
          <p:nvPr/>
        </p:nvSpPr>
        <p:spPr bwMode="auto">
          <a:xfrm>
            <a:off x="3199708" y="3029195"/>
            <a:ext cx="2880320" cy="648073"/>
          </a:xfrm>
          <a:prstGeom prst="homePlate">
            <a:avLst/>
          </a:prstGeom>
          <a:solidFill>
            <a:schemeClr val="accent6">
              <a:lumMod val="20000"/>
              <a:lumOff val="80000"/>
            </a:schemeClr>
          </a:solidFill>
          <a:ln w="9525" cap="flat" cmpd="sng" algn="ctr">
            <a:solidFill>
              <a:schemeClr val="accent4"/>
            </a:solidFill>
            <a:prstDash val="solid"/>
            <a:round/>
            <a:headEnd type="none" w="med" len="med"/>
            <a:tailEnd type="none" w="med" len="med"/>
          </a:ln>
          <a:effectLst/>
          <a:extLst/>
        </p:spPr>
        <p:txBody>
          <a:bodyPr wrap="none" lIns="72000" rIns="72000" rtlCol="0" anchor="ctr"/>
          <a:lstStyle/>
          <a:p>
            <a:pPr algn="ctr"/>
            <a:r>
              <a:rPr lang="ja-JP" altLang="en-US" sz="1400" dirty="0">
                <a:latin typeface="游ゴシック" panose="020B0400000000000000" pitchFamily="50" charset="-128"/>
                <a:ea typeface="游ゴシック" panose="020B0400000000000000" pitchFamily="50" charset="-128"/>
              </a:rPr>
              <a:t>行政手続きの分析と事務整理</a:t>
            </a:r>
          </a:p>
        </p:txBody>
      </p:sp>
      <p:sp>
        <p:nvSpPr>
          <p:cNvPr id="41" name="上矢印 79"/>
          <p:cNvSpPr/>
          <p:nvPr/>
        </p:nvSpPr>
        <p:spPr bwMode="auto">
          <a:xfrm>
            <a:off x="6302757" y="4694634"/>
            <a:ext cx="1897427" cy="1259259"/>
          </a:xfrm>
          <a:prstGeom prst="upArrow">
            <a:avLst>
              <a:gd name="adj1" fmla="val 75581"/>
              <a:gd name="adj2" fmla="val 50000"/>
            </a:avLst>
          </a:prstGeom>
          <a:solidFill>
            <a:sysClr val="window" lastClr="FFFFFF"/>
          </a:solidFill>
          <a:ln w="12700"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48" name="直方体 47"/>
          <p:cNvSpPr/>
          <p:nvPr/>
        </p:nvSpPr>
        <p:spPr bwMode="auto">
          <a:xfrm>
            <a:off x="7052987" y="5304960"/>
            <a:ext cx="520985" cy="434811"/>
          </a:xfrm>
          <a:prstGeom prst="cube">
            <a:avLst>
              <a:gd name="adj" fmla="val 55094"/>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endParaRPr>
          </a:p>
        </p:txBody>
      </p:sp>
      <p:pic>
        <p:nvPicPr>
          <p:cNvPr id="49" name="Picture 282" descr="j042895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60000" flipH="1">
            <a:off x="7046535" y="5132509"/>
            <a:ext cx="415925" cy="388937"/>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グループ化 49"/>
          <p:cNvGrpSpPr/>
          <p:nvPr/>
        </p:nvGrpSpPr>
        <p:grpSpPr>
          <a:xfrm flipH="1">
            <a:off x="8084525" y="5435503"/>
            <a:ext cx="399901" cy="560140"/>
            <a:chOff x="2477840" y="2603616"/>
            <a:chExt cx="399901" cy="560140"/>
          </a:xfrm>
        </p:grpSpPr>
        <p:pic>
          <p:nvPicPr>
            <p:cNvPr id="51" name="Picture 8" descr="C:\Users\aytanaka\AppData\Local\Microsoft\Windows\Temporary Internet Files\Content.IE5\4PO4UHMH\sgi01a201309200100[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340000">
              <a:off x="2477840" y="2673376"/>
              <a:ext cx="252000" cy="252000"/>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グループ化 51"/>
            <p:cNvGrpSpPr>
              <a:grpSpLocks noChangeAspect="1"/>
            </p:cNvGrpSpPr>
            <p:nvPr/>
          </p:nvGrpSpPr>
          <p:grpSpPr>
            <a:xfrm>
              <a:off x="2636580" y="2603616"/>
              <a:ext cx="241161" cy="560140"/>
              <a:chOff x="6862083" y="4374660"/>
              <a:chExt cx="200967" cy="466783"/>
            </a:xfrm>
          </p:grpSpPr>
          <p:sp>
            <p:nvSpPr>
              <p:cNvPr id="53" name="フローチャート: 手作業 52"/>
              <p:cNvSpPr>
                <a:spLocks/>
              </p:cNvSpPr>
              <p:nvPr/>
            </p:nvSpPr>
            <p:spPr bwMode="auto">
              <a:xfrm>
                <a:off x="6881450" y="4623860"/>
                <a:ext cx="132638" cy="217583"/>
              </a:xfrm>
              <a:prstGeom prst="flowChartManualOperation">
                <a:avLst/>
              </a:prstGeom>
              <a:gradFill>
                <a:gsLst>
                  <a:gs pos="2083">
                    <a:srgbClr val="0085CA"/>
                  </a:gs>
                  <a:gs pos="100000">
                    <a:srgbClr val="7FC8ED"/>
                  </a:gs>
                  <a:gs pos="46000">
                    <a:srgbClr val="009DDD"/>
                  </a:gs>
                </a:gsLst>
                <a:lin ang="5400000" scaled="0"/>
              </a:gradFill>
              <a:ln w="9525" cap="flat" cmpd="sng" algn="ctr">
                <a:no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pic>
            <p:nvPicPr>
              <p:cNvPr id="54" name="Picture 28" descr="j04290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2083" y="4374660"/>
                <a:ext cx="200967" cy="30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5" name="グループ化 54"/>
          <p:cNvGrpSpPr/>
          <p:nvPr/>
        </p:nvGrpSpPr>
        <p:grpSpPr>
          <a:xfrm>
            <a:off x="7502669" y="5143434"/>
            <a:ext cx="241164" cy="560309"/>
            <a:chOff x="1922982" y="2941291"/>
            <a:chExt cx="241164" cy="560309"/>
          </a:xfrm>
        </p:grpSpPr>
        <p:sp>
          <p:nvSpPr>
            <p:cNvPr id="56" name="フローチャート: 手作業 36"/>
            <p:cNvSpPr>
              <a:spLocks/>
            </p:cNvSpPr>
            <p:nvPr/>
          </p:nvSpPr>
          <p:spPr bwMode="auto">
            <a:xfrm>
              <a:off x="1963979" y="3240421"/>
              <a:ext cx="159168" cy="261179"/>
            </a:xfrm>
            <a:prstGeom prst="flowChartManualOperation">
              <a:avLst/>
            </a:prstGeom>
            <a:gradFill rotWithShape="0">
              <a:gsLst>
                <a:gs pos="0">
                  <a:srgbClr val="0085CA"/>
                </a:gs>
                <a:gs pos="2083">
                  <a:srgbClr val="0085CA"/>
                </a:gs>
                <a:gs pos="46001">
                  <a:srgbClr val="009DDD"/>
                </a:gs>
                <a:gs pos="100000">
                  <a:srgbClr val="7FC8ED"/>
                </a:gs>
              </a:gsLst>
              <a:lin ang="5400000"/>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2000" tIns="36000" rIns="72000" bIns="36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0000"/>
                </a:spcBef>
                <a:buClr>
                  <a:srgbClr val="FFCC66"/>
                </a:buClr>
              </a:pPr>
              <a:endParaRPr kumimoji="0" lang="ja-JP" altLang="en-US" sz="1200">
                <a:latin typeface="游ゴシック" panose="020B0400000000000000" pitchFamily="50" charset="-128"/>
                <a:ea typeface="游ゴシック" panose="020B0400000000000000" pitchFamily="50" charset="-128"/>
              </a:endParaRPr>
            </a:p>
          </p:txBody>
        </p:sp>
        <p:pic>
          <p:nvPicPr>
            <p:cNvPr id="57" name="Picture 28" descr="j04290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2982" y="2941291"/>
              <a:ext cx="241164" cy="36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 name="グループ化 61"/>
          <p:cNvGrpSpPr/>
          <p:nvPr/>
        </p:nvGrpSpPr>
        <p:grpSpPr>
          <a:xfrm>
            <a:off x="437480" y="4581128"/>
            <a:ext cx="2550344" cy="1448192"/>
            <a:chOff x="338295" y="3366295"/>
            <a:chExt cx="3585633" cy="1790020"/>
          </a:xfrm>
        </p:grpSpPr>
        <p:grpSp>
          <p:nvGrpSpPr>
            <p:cNvPr id="63" name="グループ化 62"/>
            <p:cNvGrpSpPr/>
            <p:nvPr/>
          </p:nvGrpSpPr>
          <p:grpSpPr>
            <a:xfrm>
              <a:off x="338295" y="3366295"/>
              <a:ext cx="3585633" cy="1790020"/>
              <a:chOff x="2199041" y="1893890"/>
              <a:chExt cx="3585633" cy="1790020"/>
            </a:xfrm>
          </p:grpSpPr>
          <p:sp>
            <p:nvSpPr>
              <p:cNvPr id="125" name="平行四辺形 124"/>
              <p:cNvSpPr/>
              <p:nvPr/>
            </p:nvSpPr>
            <p:spPr bwMode="auto">
              <a:xfrm>
                <a:off x="2202980" y="2429279"/>
                <a:ext cx="3581694" cy="1245754"/>
              </a:xfrm>
              <a:prstGeom prst="parallelogram">
                <a:avLst>
                  <a:gd name="adj" fmla="val 68456"/>
                </a:avLst>
              </a:prstGeom>
              <a:solidFill>
                <a:srgbClr val="FFFFFF"/>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L="0" marR="0" lvl="0" indent="0"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26" name="フローチャート: 処理 125"/>
              <p:cNvSpPr/>
              <p:nvPr/>
            </p:nvSpPr>
            <p:spPr bwMode="auto">
              <a:xfrm>
                <a:off x="3059827" y="1893890"/>
                <a:ext cx="2724847" cy="533646"/>
              </a:xfrm>
              <a:prstGeom prst="flowChartProcess">
                <a:avLst/>
              </a:prstGeom>
              <a:solidFill>
                <a:srgbClr val="FFFFFF"/>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L="0" marR="0" lvl="0" indent="0"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27" name="平行四辺形 126"/>
              <p:cNvSpPr/>
              <p:nvPr/>
            </p:nvSpPr>
            <p:spPr bwMode="auto">
              <a:xfrm rot="5400000" flipH="1">
                <a:off x="1739013" y="2356219"/>
                <a:ext cx="1787719" cy="867664"/>
              </a:xfrm>
              <a:prstGeom prst="parallelogram">
                <a:avLst>
                  <a:gd name="adj" fmla="val 144702"/>
                </a:avLst>
              </a:prstGeom>
              <a:solidFill>
                <a:srgbClr val="FFFFFF"/>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L="0" marR="0" lvl="0" indent="0"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nvGrpSpPr>
            <p:cNvPr id="64" name="グループ化 63"/>
            <p:cNvGrpSpPr/>
            <p:nvPr/>
          </p:nvGrpSpPr>
          <p:grpSpPr>
            <a:xfrm>
              <a:off x="1453884" y="3683010"/>
              <a:ext cx="860382" cy="505779"/>
              <a:chOff x="5570794" y="1470696"/>
              <a:chExt cx="860382" cy="505779"/>
            </a:xfrm>
          </p:grpSpPr>
          <p:grpSp>
            <p:nvGrpSpPr>
              <p:cNvPr id="120" name="グループ化 119"/>
              <p:cNvGrpSpPr/>
              <p:nvPr/>
            </p:nvGrpSpPr>
            <p:grpSpPr>
              <a:xfrm>
                <a:off x="5583725" y="1470696"/>
                <a:ext cx="834047" cy="505779"/>
                <a:chOff x="4756944" y="1928486"/>
                <a:chExt cx="834047" cy="505779"/>
              </a:xfrm>
            </p:grpSpPr>
            <p:sp>
              <p:nvSpPr>
                <p:cNvPr id="122" name="直方体 121"/>
                <p:cNvSpPr/>
                <p:nvPr/>
              </p:nvSpPr>
              <p:spPr bwMode="auto">
                <a:xfrm>
                  <a:off x="4756944" y="2225753"/>
                  <a:ext cx="834047" cy="208512"/>
                </a:xfrm>
                <a:prstGeom prst="cube">
                  <a:avLst>
                    <a:gd name="adj" fmla="val 31920"/>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pic>
              <p:nvPicPr>
                <p:cNvPr id="123" name="Picture 26" descr="j043394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3908" y="1928486"/>
                  <a:ext cx="377190" cy="37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26" descr="j043394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2057" y="1928486"/>
                  <a:ext cx="377190" cy="37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1" name="正方形/長方形 120"/>
              <p:cNvSpPr/>
              <p:nvPr/>
            </p:nvSpPr>
            <p:spPr bwMode="auto">
              <a:xfrm>
                <a:off x="5570794" y="1483646"/>
                <a:ext cx="860382" cy="492829"/>
              </a:xfrm>
              <a:prstGeom prst="rect">
                <a:avLst/>
              </a:prstGeom>
              <a:solidFill>
                <a:srgbClr val="FFFFFF">
                  <a:alpha val="50196"/>
                </a:srgbClr>
              </a:solid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50000"/>
                  </a:spcBef>
                  <a:spcAft>
                    <a:spcPct val="0"/>
                  </a:spcAft>
                  <a:buClrTx/>
                  <a:buSzTx/>
                  <a:buFont typeface="Wingdings" pitchFamily="2" charset="2"/>
                  <a:buNone/>
                  <a:tabLst/>
                </a:pPr>
                <a:endParaRPr kumimoji="0" lang="ja-JP" altLang="en-US" sz="9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pic>
          <p:nvPicPr>
            <p:cNvPr id="65" name="図 64"/>
            <p:cNvPicPr>
              <a:picLocks noChangeAspect="1"/>
            </p:cNvPicPr>
            <p:nvPr/>
          </p:nvPicPr>
          <p:blipFill>
            <a:blip r:embed="rId6"/>
            <a:stretch>
              <a:fillRect/>
            </a:stretch>
          </p:blipFill>
          <p:spPr>
            <a:xfrm flipV="1">
              <a:off x="1338261" y="4925781"/>
              <a:ext cx="689864" cy="181045"/>
            </a:xfrm>
            <a:prstGeom prst="rect">
              <a:avLst/>
            </a:prstGeom>
          </p:spPr>
        </p:pic>
        <p:pic>
          <p:nvPicPr>
            <p:cNvPr id="66" name="図 65"/>
            <p:cNvPicPr>
              <a:picLocks noChangeAspect="1"/>
            </p:cNvPicPr>
            <p:nvPr/>
          </p:nvPicPr>
          <p:blipFill>
            <a:blip r:embed="rId6"/>
            <a:stretch>
              <a:fillRect/>
            </a:stretch>
          </p:blipFill>
          <p:spPr>
            <a:xfrm flipV="1">
              <a:off x="2087498" y="4931467"/>
              <a:ext cx="689864" cy="181045"/>
            </a:xfrm>
            <a:prstGeom prst="rect">
              <a:avLst/>
            </a:prstGeom>
          </p:spPr>
        </p:pic>
        <p:pic>
          <p:nvPicPr>
            <p:cNvPr id="67" name="Picture 28" descr="j04290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2039" y="4752319"/>
              <a:ext cx="204171" cy="30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図 67"/>
            <p:cNvPicPr>
              <a:picLocks noChangeAspect="1"/>
            </p:cNvPicPr>
            <p:nvPr/>
          </p:nvPicPr>
          <p:blipFill>
            <a:blip r:embed="rId7"/>
            <a:stretch>
              <a:fillRect/>
            </a:stretch>
          </p:blipFill>
          <p:spPr>
            <a:xfrm>
              <a:off x="2470439" y="3667727"/>
              <a:ext cx="781686" cy="507811"/>
            </a:xfrm>
            <a:prstGeom prst="rect">
              <a:avLst/>
            </a:prstGeom>
          </p:spPr>
        </p:pic>
        <p:grpSp>
          <p:nvGrpSpPr>
            <p:cNvPr id="69" name="グループ化 68"/>
            <p:cNvGrpSpPr/>
            <p:nvPr/>
          </p:nvGrpSpPr>
          <p:grpSpPr>
            <a:xfrm>
              <a:off x="993975" y="3997236"/>
              <a:ext cx="1359579" cy="661051"/>
              <a:chOff x="1061719" y="4808301"/>
              <a:chExt cx="1359579" cy="661051"/>
            </a:xfrm>
          </p:grpSpPr>
          <p:pic>
            <p:nvPicPr>
              <p:cNvPr id="93" name="Picture 14" descr="j043262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3307" y="4808301"/>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14" descr="j043262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92341" y="4808301"/>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14" descr="j043262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65262" y="4808301"/>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直方体 95"/>
              <p:cNvSpPr/>
              <p:nvPr/>
            </p:nvSpPr>
            <p:spPr bwMode="auto">
              <a:xfrm>
                <a:off x="1061719" y="5099484"/>
                <a:ext cx="1359579" cy="217170"/>
              </a:xfrm>
              <a:prstGeom prst="cube">
                <a:avLst>
                  <a:gd name="adj" fmla="val 38760"/>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97" name="直方体 96"/>
              <p:cNvSpPr/>
              <p:nvPr/>
            </p:nvSpPr>
            <p:spPr bwMode="auto">
              <a:xfrm>
                <a:off x="1515290" y="4865347"/>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98" name="グループ化 140"/>
              <p:cNvGrpSpPr>
                <a:grpSpLocks noChangeAspect="1"/>
              </p:cNvGrpSpPr>
              <p:nvPr/>
            </p:nvGrpSpPr>
            <p:grpSpPr bwMode="auto">
              <a:xfrm>
                <a:off x="1104285" y="5274878"/>
                <a:ext cx="312602" cy="188686"/>
                <a:chOff x="3463157" y="4553762"/>
                <a:chExt cx="355299" cy="214450"/>
              </a:xfrm>
            </p:grpSpPr>
            <p:sp>
              <p:nvSpPr>
                <p:cNvPr id="115" name="Freeform 364"/>
                <p:cNvSpPr>
                  <a:spLocks/>
                </p:cNvSpPr>
                <p:nvPr/>
              </p:nvSpPr>
              <p:spPr bwMode="auto">
                <a:xfrm>
                  <a:off x="3511200" y="4595949"/>
                  <a:ext cx="307256"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116"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117"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18"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19"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sp>
            <p:nvSpPr>
              <p:cNvPr id="99" name="直方体 98"/>
              <p:cNvSpPr/>
              <p:nvPr/>
            </p:nvSpPr>
            <p:spPr bwMode="auto">
              <a:xfrm>
                <a:off x="1884027" y="4865347"/>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00" name="直方体 99"/>
              <p:cNvSpPr/>
              <p:nvPr/>
            </p:nvSpPr>
            <p:spPr bwMode="auto">
              <a:xfrm>
                <a:off x="2251634" y="4860823"/>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101" name="グループ化 152"/>
              <p:cNvGrpSpPr>
                <a:grpSpLocks noChangeAspect="1"/>
              </p:cNvGrpSpPr>
              <p:nvPr/>
            </p:nvGrpSpPr>
            <p:grpSpPr bwMode="auto">
              <a:xfrm>
                <a:off x="1526709" y="5280222"/>
                <a:ext cx="312397" cy="189130"/>
                <a:chOff x="3463157" y="4553762"/>
                <a:chExt cx="355066" cy="214955"/>
              </a:xfrm>
            </p:grpSpPr>
            <p:sp>
              <p:nvSpPr>
                <p:cNvPr id="110" name="Freeform 364"/>
                <p:cNvSpPr>
                  <a:spLocks/>
                </p:cNvSpPr>
                <p:nvPr/>
              </p:nvSpPr>
              <p:spPr bwMode="auto">
                <a:xfrm>
                  <a:off x="3510600" y="4596454"/>
                  <a:ext cx="307257"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111"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112"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13"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14"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grpSp>
            <p:nvGrpSpPr>
              <p:cNvPr id="102" name="グループ化 153"/>
              <p:cNvGrpSpPr>
                <a:grpSpLocks noChangeAspect="1"/>
              </p:cNvGrpSpPr>
              <p:nvPr/>
            </p:nvGrpSpPr>
            <p:grpSpPr bwMode="auto">
              <a:xfrm>
                <a:off x="1941640" y="5280222"/>
                <a:ext cx="312397" cy="189130"/>
                <a:chOff x="3463157" y="4553762"/>
                <a:chExt cx="355066" cy="214955"/>
              </a:xfrm>
            </p:grpSpPr>
            <p:sp>
              <p:nvSpPr>
                <p:cNvPr id="105" name="Freeform 364"/>
                <p:cNvSpPr>
                  <a:spLocks/>
                </p:cNvSpPr>
                <p:nvPr/>
              </p:nvSpPr>
              <p:spPr bwMode="auto">
                <a:xfrm>
                  <a:off x="3510808" y="4596454"/>
                  <a:ext cx="307256"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106"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107"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08"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09"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pic>
            <p:nvPicPr>
              <p:cNvPr id="103" name="Picture 289" descr="MC900432599[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782301">
                <a:off x="1387561" y="4999914"/>
                <a:ext cx="298275" cy="29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8" descr="j04290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7440" y="5087449"/>
                <a:ext cx="204171" cy="30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0" name="グループ化 69"/>
            <p:cNvGrpSpPr/>
            <p:nvPr/>
          </p:nvGrpSpPr>
          <p:grpSpPr>
            <a:xfrm>
              <a:off x="2398223" y="3997236"/>
              <a:ext cx="1012343" cy="661051"/>
              <a:chOff x="2463610" y="2711830"/>
              <a:chExt cx="1012343" cy="661051"/>
            </a:xfrm>
          </p:grpSpPr>
          <p:pic>
            <p:nvPicPr>
              <p:cNvPr id="75" name="Picture 14" descr="j043262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46996" y="2711830"/>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4" descr="j043262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9917" y="2711830"/>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直方体 76"/>
              <p:cNvSpPr/>
              <p:nvPr/>
            </p:nvSpPr>
            <p:spPr bwMode="auto">
              <a:xfrm>
                <a:off x="2463610" y="3003013"/>
                <a:ext cx="1012343" cy="216000"/>
              </a:xfrm>
              <a:prstGeom prst="cube">
                <a:avLst>
                  <a:gd name="adj" fmla="val 38760"/>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78" name="直方体 77"/>
              <p:cNvSpPr/>
              <p:nvPr/>
            </p:nvSpPr>
            <p:spPr bwMode="auto">
              <a:xfrm>
                <a:off x="2938682" y="2768876"/>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79" name="直方体 78"/>
              <p:cNvSpPr/>
              <p:nvPr/>
            </p:nvSpPr>
            <p:spPr bwMode="auto">
              <a:xfrm>
                <a:off x="3306289" y="2764352"/>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80" name="グループ化 152"/>
              <p:cNvGrpSpPr>
                <a:grpSpLocks noChangeAspect="1"/>
              </p:cNvGrpSpPr>
              <p:nvPr/>
            </p:nvGrpSpPr>
            <p:grpSpPr bwMode="auto">
              <a:xfrm>
                <a:off x="2581364" y="3183751"/>
                <a:ext cx="312397" cy="189130"/>
                <a:chOff x="3463157" y="4553762"/>
                <a:chExt cx="355066" cy="214955"/>
              </a:xfrm>
            </p:grpSpPr>
            <p:sp>
              <p:nvSpPr>
                <p:cNvPr id="88" name="Freeform 364"/>
                <p:cNvSpPr>
                  <a:spLocks/>
                </p:cNvSpPr>
                <p:nvPr/>
              </p:nvSpPr>
              <p:spPr bwMode="auto">
                <a:xfrm>
                  <a:off x="3510600" y="4596454"/>
                  <a:ext cx="307257"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89"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90"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91"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92"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grpSp>
            <p:nvGrpSpPr>
              <p:cNvPr id="81" name="グループ化 153"/>
              <p:cNvGrpSpPr>
                <a:grpSpLocks noChangeAspect="1"/>
              </p:cNvGrpSpPr>
              <p:nvPr/>
            </p:nvGrpSpPr>
            <p:grpSpPr bwMode="auto">
              <a:xfrm>
                <a:off x="2996295" y="3183751"/>
                <a:ext cx="312397" cy="189130"/>
                <a:chOff x="3463157" y="4553762"/>
                <a:chExt cx="355066" cy="214955"/>
              </a:xfrm>
            </p:grpSpPr>
            <p:sp>
              <p:nvSpPr>
                <p:cNvPr id="83" name="Freeform 364"/>
                <p:cNvSpPr>
                  <a:spLocks/>
                </p:cNvSpPr>
                <p:nvPr/>
              </p:nvSpPr>
              <p:spPr bwMode="auto">
                <a:xfrm>
                  <a:off x="3510808" y="4596454"/>
                  <a:ext cx="307256"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84"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85"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86"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87"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pic>
            <p:nvPicPr>
              <p:cNvPr id="82" name="Picture 28" descr="j04290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2095" y="2990978"/>
                <a:ext cx="204171" cy="30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 name="Picture 27" descr="MC900434809[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14073" y="4269089"/>
              <a:ext cx="420571" cy="42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 name="グループ化 71"/>
            <p:cNvGrpSpPr>
              <a:grpSpLocks noChangeAspect="1"/>
            </p:cNvGrpSpPr>
            <p:nvPr/>
          </p:nvGrpSpPr>
          <p:grpSpPr>
            <a:xfrm>
              <a:off x="700323" y="4396565"/>
              <a:ext cx="217436" cy="505042"/>
              <a:chOff x="6862083" y="4374660"/>
              <a:chExt cx="200967" cy="466790"/>
            </a:xfrm>
          </p:grpSpPr>
          <p:sp>
            <p:nvSpPr>
              <p:cNvPr id="73" name="フローチャート: 手作業 72"/>
              <p:cNvSpPr>
                <a:spLocks/>
              </p:cNvSpPr>
              <p:nvPr/>
            </p:nvSpPr>
            <p:spPr bwMode="auto">
              <a:xfrm>
                <a:off x="6896247" y="4623867"/>
                <a:ext cx="132638" cy="217583"/>
              </a:xfrm>
              <a:prstGeom prst="flowChartManualOperation">
                <a:avLst/>
              </a:prstGeom>
              <a:gradFill>
                <a:gsLst>
                  <a:gs pos="2083">
                    <a:srgbClr val="0085CA"/>
                  </a:gs>
                  <a:gs pos="100000">
                    <a:srgbClr val="7FC8ED"/>
                  </a:gs>
                  <a:gs pos="46000">
                    <a:srgbClr val="009DDD"/>
                  </a:gs>
                </a:gsLst>
                <a:lin ang="5400000" scaled="0"/>
              </a:gradFill>
              <a:ln w="9525" cap="flat" cmpd="sng" algn="ctr">
                <a:no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eaLnBrk="1" hangingPunct="1">
                  <a:lnSpc>
                    <a:spcPct val="100000"/>
                  </a:lnSpc>
                  <a:spcBef>
                    <a:spcPct val="20000"/>
                  </a:spcBef>
                  <a:buClr>
                    <a:srgbClr val="FFCC66"/>
                  </a:buClr>
                  <a:buFontTx/>
                  <a:buNone/>
                </a:pPr>
                <a:endParaRPr lang="ja-JP" altLang="en-US" sz="1200" b="0" dirty="0">
                  <a:solidFill>
                    <a:srgbClr val="000000"/>
                  </a:solidFill>
                  <a:latin typeface="游ゴシック" panose="020B0400000000000000" pitchFamily="50" charset="-128"/>
                  <a:ea typeface="游ゴシック" panose="020B0400000000000000" pitchFamily="50" charset="-128"/>
                </a:endParaRPr>
              </a:p>
            </p:txBody>
          </p:sp>
          <p:pic>
            <p:nvPicPr>
              <p:cNvPr id="74" name="Picture 28" descr="j04290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2083" y="4374660"/>
                <a:ext cx="200967" cy="30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1" name="グループ化 130"/>
          <p:cNvGrpSpPr/>
          <p:nvPr/>
        </p:nvGrpSpPr>
        <p:grpSpPr>
          <a:xfrm>
            <a:off x="7772171" y="4221088"/>
            <a:ext cx="813973" cy="642974"/>
            <a:chOff x="6446466" y="2401814"/>
            <a:chExt cx="813973" cy="642974"/>
          </a:xfrm>
        </p:grpSpPr>
        <p:pic>
          <p:nvPicPr>
            <p:cNvPr id="132" name="Picture 7" descr="C:\Users\aytanaka\AppData\Local\Microsoft\Windows\Temporary Internet Files\Content.IE5\4PO4UHMH\lgi01a201401161600[1].jpg"/>
            <p:cNvPicPr>
              <a:picLocks noChangeAspect="1" noChangeArrowheads="1"/>
            </p:cNvPicPr>
            <p:nvPr/>
          </p:nvPicPr>
          <p:blipFill>
            <a:blip r:embed="rId11"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12">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446466" y="2607123"/>
              <a:ext cx="437665" cy="437665"/>
            </a:xfrm>
            <a:prstGeom prst="rect">
              <a:avLst/>
            </a:prstGeom>
            <a:noFill/>
            <a:extLst>
              <a:ext uri="{909E8E84-426E-40DD-AFC4-6F175D3DCCD1}">
                <a14:hiddenFill xmlns:a14="http://schemas.microsoft.com/office/drawing/2010/main">
                  <a:solidFill>
                    <a:srgbClr val="FFFFFF"/>
                  </a:solidFill>
                </a14:hiddenFill>
              </a:ext>
            </a:extLst>
          </p:spPr>
        </p:pic>
        <p:sp>
          <p:nvSpPr>
            <p:cNvPr id="133" name="稲妻 132"/>
            <p:cNvSpPr/>
            <p:nvPr/>
          </p:nvSpPr>
          <p:spPr bwMode="auto">
            <a:xfrm rot="20718179" flipH="1">
              <a:off x="6900439" y="2401814"/>
              <a:ext cx="360000" cy="216000"/>
            </a:xfrm>
            <a:prstGeom prst="lightningBolt">
              <a:avLst/>
            </a:prstGeom>
            <a:solidFill>
              <a:srgbClr val="FFFF99"/>
            </a:solidFill>
            <a:ln w="9525" cap="flat" cmpd="sng" algn="ctr">
              <a:solidFill>
                <a:schemeClr val="accent2"/>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3325429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en-US" altLang="ja-JP" sz="1600" b="1" dirty="0" smtClean="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参考</a:t>
            </a:r>
            <a:r>
              <a:rPr kumimoji="0" lang="en-US" altLang="ja-JP" sz="1600" b="1" dirty="0" smtClean="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システム</a:t>
            </a:r>
            <a:r>
              <a:rPr kumimoji="0" lang="ja-JP" altLang="en-US" sz="1600" b="1" dirty="0">
                <a:solidFill>
                  <a:schemeClr val="tx2"/>
                </a:solidFill>
                <a:latin typeface="游ゴシック" panose="020B0400000000000000" pitchFamily="50" charset="-128"/>
                <a:ea typeface="游ゴシック" panose="020B0400000000000000" pitchFamily="50" charset="-128"/>
              </a:rPr>
              <a:t>構築方針　－削除した要件－</a:t>
            </a:r>
          </a:p>
        </p:txBody>
      </p:sp>
      <p:sp>
        <p:nvSpPr>
          <p:cNvPr id="37" name="コンテンツ プレースホルダー 2"/>
          <p:cNvSpPr>
            <a:spLocks noGrp="1"/>
          </p:cNvSpPr>
          <p:nvPr>
            <p:ph idx="1"/>
          </p:nvPr>
        </p:nvSpPr>
        <p:spPr>
          <a:xfrm>
            <a:off x="103188" y="981076"/>
            <a:ext cx="8950325" cy="647724"/>
          </a:xfrm>
        </p:spPr>
        <p:txBody>
          <a:bodyPr/>
          <a:lstStyle/>
          <a:p>
            <a:pPr eaLnBrk="1" hangingPunct="1"/>
            <a:r>
              <a:rPr lang="ja-JP" altLang="en-US" sz="1200" dirty="0">
                <a:latin typeface="游ゴシック" panose="020B0400000000000000" pitchFamily="50" charset="-128"/>
                <a:ea typeface="游ゴシック" panose="020B0400000000000000" pitchFamily="50" charset="-128"/>
              </a:rPr>
              <a:t>前述の機能要件の最終化にあたって、検討の段階で削除した機能要件に</a:t>
            </a:r>
            <a:r>
              <a:rPr lang="ja-JP" altLang="en-US" sz="1200" dirty="0" smtClean="0">
                <a:latin typeface="游ゴシック" panose="020B0400000000000000" pitchFamily="50" charset="-128"/>
                <a:ea typeface="游ゴシック" panose="020B0400000000000000" pitchFamily="50" charset="-128"/>
              </a:rPr>
              <a:t>ついては次のとおりである。</a:t>
            </a:r>
            <a:endParaRPr lang="en-US" altLang="ja-JP" sz="1200" dirty="0">
              <a:latin typeface="游ゴシック" panose="020B0400000000000000" pitchFamily="50" charset="-128"/>
              <a:ea typeface="游ゴシック" panose="020B0400000000000000" pitchFamily="50" charset="-128"/>
            </a:endParaRPr>
          </a:p>
        </p:txBody>
      </p:sp>
      <p:sp>
        <p:nvSpPr>
          <p:cNvPr id="38" name="正方形/長方形 37"/>
          <p:cNvSpPr/>
          <p:nvPr/>
        </p:nvSpPr>
        <p:spPr bwMode="auto">
          <a:xfrm>
            <a:off x="1512200" y="1974070"/>
            <a:ext cx="1080000" cy="720000"/>
          </a:xfrm>
          <a:prstGeom prst="rect">
            <a:avLst/>
          </a:prstGeom>
          <a:solidFill>
            <a:srgbClr val="ECECEC"/>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u="sng" dirty="0">
                <a:latin typeface="游ゴシック" panose="020B0400000000000000" pitchFamily="50" charset="-128"/>
                <a:ea typeface="游ゴシック" panose="020B0400000000000000" pitchFamily="50" charset="-128"/>
              </a:rPr>
              <a:t>自動</a:t>
            </a:r>
            <a:r>
              <a:rPr lang="ja-JP" altLang="en-US" sz="900" u="sng" dirty="0" smtClean="0">
                <a:latin typeface="游ゴシック" panose="020B0400000000000000" pitchFamily="50" charset="-128"/>
                <a:ea typeface="游ゴシック" panose="020B0400000000000000" pitchFamily="50" charset="-128"/>
              </a:rPr>
              <a:t>検索</a:t>
            </a:r>
            <a:endParaRPr lang="en-US" altLang="ja-JP" sz="900" u="sng" dirty="0">
              <a:latin typeface="游ゴシック" panose="020B0400000000000000" pitchFamily="50" charset="-128"/>
              <a:ea typeface="游ゴシック" panose="020B0400000000000000" pitchFamily="50" charset="-128"/>
            </a:endParaRPr>
          </a:p>
        </p:txBody>
      </p:sp>
      <p:sp>
        <p:nvSpPr>
          <p:cNvPr id="44" name="正方形/長方形 43"/>
          <p:cNvSpPr/>
          <p:nvPr/>
        </p:nvSpPr>
        <p:spPr bwMode="auto">
          <a:xfrm>
            <a:off x="2771800" y="1974070"/>
            <a:ext cx="3060000" cy="72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smtClean="0">
                <a:latin typeface="游ゴシック" panose="020B0400000000000000" pitchFamily="50" charset="-128"/>
                <a:ea typeface="游ゴシック" panose="020B0400000000000000" pitchFamily="50" charset="-128"/>
              </a:rPr>
              <a:t>業務</a:t>
            </a:r>
            <a:r>
              <a:rPr lang="ja-JP" altLang="en-US" sz="900" dirty="0">
                <a:latin typeface="游ゴシック" panose="020B0400000000000000" pitchFamily="50" charset="-128"/>
                <a:ea typeface="游ゴシック" panose="020B0400000000000000" pitchFamily="50" charset="-128"/>
              </a:rPr>
              <a:t>システムに登録されている個人の属性情報（年齢、家族構成、資格情報等）をもとに、申請可能な手続きを自動抽出する機能</a:t>
            </a:r>
            <a:endParaRPr lang="en-US" altLang="ja-JP" sz="900" dirty="0">
              <a:latin typeface="游ゴシック" panose="020B0400000000000000" pitchFamily="50" charset="-128"/>
              <a:ea typeface="游ゴシック" panose="020B0400000000000000" pitchFamily="50" charset="-128"/>
            </a:endParaRPr>
          </a:p>
        </p:txBody>
      </p:sp>
      <p:sp>
        <p:nvSpPr>
          <p:cNvPr id="45" name="テキスト ボックス 44"/>
          <p:cNvSpPr txBox="1"/>
          <p:nvPr/>
        </p:nvSpPr>
        <p:spPr>
          <a:xfrm>
            <a:off x="1173171" y="1629543"/>
            <a:ext cx="530915" cy="230832"/>
          </a:xfrm>
          <a:prstGeom prst="rect">
            <a:avLst/>
          </a:prstGeom>
          <a:noFill/>
        </p:spPr>
        <p:txBody>
          <a:bodyPr wrap="none" rtlCol="0">
            <a:spAutoFit/>
          </a:bodyPr>
          <a:lstStyle/>
          <a:p>
            <a:r>
              <a:rPr kumimoji="1" lang="ja-JP" altLang="en-US" sz="900" dirty="0">
                <a:latin typeface="游ゴシック" panose="020B0400000000000000" pitchFamily="50" charset="-128"/>
                <a:ea typeface="游ゴシック" panose="020B0400000000000000" pitchFamily="50" charset="-128"/>
              </a:rPr>
              <a:t>機能群</a:t>
            </a:r>
          </a:p>
        </p:txBody>
      </p:sp>
      <p:cxnSp>
        <p:nvCxnSpPr>
          <p:cNvPr id="46" name="直線コネクタ 45"/>
          <p:cNvCxnSpPr/>
          <p:nvPr/>
        </p:nvCxnSpPr>
        <p:spPr bwMode="auto">
          <a:xfrm>
            <a:off x="323528" y="1875764"/>
            <a:ext cx="2268672"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テキスト ボックス 46"/>
          <p:cNvSpPr txBox="1"/>
          <p:nvPr/>
        </p:nvSpPr>
        <p:spPr>
          <a:xfrm>
            <a:off x="3952987" y="1629543"/>
            <a:ext cx="646331" cy="230832"/>
          </a:xfrm>
          <a:prstGeom prst="rect">
            <a:avLst/>
          </a:prstGeom>
          <a:noFill/>
        </p:spPr>
        <p:txBody>
          <a:bodyPr wrap="none" rtlCol="0">
            <a:spAutoFit/>
          </a:bodyPr>
          <a:lstStyle/>
          <a:p>
            <a:r>
              <a:rPr kumimoji="1" lang="ja-JP" altLang="en-US" sz="900" dirty="0">
                <a:latin typeface="游ゴシック" panose="020B0400000000000000" pitchFamily="50" charset="-128"/>
                <a:ea typeface="游ゴシック" panose="020B0400000000000000" pitchFamily="50" charset="-128"/>
              </a:rPr>
              <a:t>機能概要</a:t>
            </a:r>
          </a:p>
        </p:txBody>
      </p:sp>
      <p:sp>
        <p:nvSpPr>
          <p:cNvPr id="48" name="正方形/長方形 47"/>
          <p:cNvSpPr/>
          <p:nvPr/>
        </p:nvSpPr>
        <p:spPr bwMode="auto">
          <a:xfrm>
            <a:off x="1512200" y="2738614"/>
            <a:ext cx="1080000" cy="540000"/>
          </a:xfrm>
          <a:prstGeom prst="rect">
            <a:avLst/>
          </a:prstGeom>
          <a:solidFill>
            <a:srgbClr val="ECECEC"/>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u="sng" dirty="0">
                <a:latin typeface="游ゴシック" panose="020B0400000000000000" pitchFamily="50" charset="-128"/>
                <a:ea typeface="游ゴシック" panose="020B0400000000000000" pitchFamily="50" charset="-128"/>
              </a:rPr>
              <a:t>金額設定</a:t>
            </a:r>
            <a:endParaRPr lang="en-US" altLang="ja-JP" sz="900" u="sng" dirty="0">
              <a:latin typeface="游ゴシック" panose="020B0400000000000000" pitchFamily="50" charset="-128"/>
              <a:ea typeface="游ゴシック" panose="020B0400000000000000" pitchFamily="50" charset="-128"/>
            </a:endParaRPr>
          </a:p>
        </p:txBody>
      </p:sp>
      <p:sp>
        <p:nvSpPr>
          <p:cNvPr id="49" name="正方形/長方形 48"/>
          <p:cNvSpPr/>
          <p:nvPr/>
        </p:nvSpPr>
        <p:spPr bwMode="auto">
          <a:xfrm>
            <a:off x="2771800" y="2738614"/>
            <a:ext cx="3060000"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smtClean="0">
                <a:latin typeface="游ゴシック" panose="020B0400000000000000" pitchFamily="50" charset="-128"/>
                <a:ea typeface="游ゴシック" panose="020B0400000000000000" pitchFamily="50" charset="-128"/>
              </a:rPr>
              <a:t>業務</a:t>
            </a:r>
            <a:r>
              <a:rPr lang="ja-JP" altLang="en-US" sz="900" dirty="0">
                <a:latin typeface="游ゴシック" panose="020B0400000000000000" pitchFamily="50" charset="-128"/>
                <a:ea typeface="游ゴシック" panose="020B0400000000000000" pitchFamily="50" charset="-128"/>
              </a:rPr>
              <a:t>システムに登録されている個人情報や資格情報をもとに、金額情報を自動的に算出・設定する機能</a:t>
            </a:r>
            <a:endParaRPr lang="en-US" altLang="ja-JP" sz="900" dirty="0">
              <a:latin typeface="游ゴシック" panose="020B0400000000000000" pitchFamily="50" charset="-128"/>
              <a:ea typeface="游ゴシック" panose="020B0400000000000000" pitchFamily="50" charset="-128"/>
            </a:endParaRPr>
          </a:p>
        </p:txBody>
      </p:sp>
      <p:cxnSp>
        <p:nvCxnSpPr>
          <p:cNvPr id="56" name="直線コネクタ 55"/>
          <p:cNvCxnSpPr/>
          <p:nvPr/>
        </p:nvCxnSpPr>
        <p:spPr bwMode="auto">
          <a:xfrm>
            <a:off x="2771800" y="1875764"/>
            <a:ext cx="306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正方形/長方形 56"/>
          <p:cNvSpPr/>
          <p:nvPr/>
        </p:nvSpPr>
        <p:spPr bwMode="auto">
          <a:xfrm>
            <a:off x="323528" y="1974069"/>
            <a:ext cx="1080000" cy="1304545"/>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受付機能</a:t>
            </a:r>
            <a:endParaRPr kumimoji="1" lang="ja-JP" altLang="en-US" sz="900" dirty="0">
              <a:latin typeface="游ゴシック" panose="020B0400000000000000" pitchFamily="50" charset="-128"/>
              <a:ea typeface="游ゴシック" panose="020B0400000000000000" pitchFamily="50" charset="-128"/>
            </a:endParaRPr>
          </a:p>
        </p:txBody>
      </p:sp>
      <p:sp>
        <p:nvSpPr>
          <p:cNvPr id="60" name="正方形/長方形 59"/>
          <p:cNvSpPr/>
          <p:nvPr/>
        </p:nvSpPr>
        <p:spPr bwMode="auto">
          <a:xfrm>
            <a:off x="1512200" y="3323158"/>
            <a:ext cx="1080000" cy="540000"/>
          </a:xfrm>
          <a:prstGeom prst="rect">
            <a:avLst/>
          </a:prstGeom>
          <a:solidFill>
            <a:srgbClr val="ECECEC"/>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zh-TW" altLang="en-US" sz="900" u="sng" dirty="0">
                <a:latin typeface="游ゴシック" panose="020B0400000000000000" pitchFamily="50" charset="-128"/>
                <a:ea typeface="游ゴシック" panose="020B0400000000000000" pitchFamily="50" charset="-128"/>
              </a:rPr>
              <a:t>申請情報連携</a:t>
            </a:r>
            <a:endParaRPr lang="en-US" altLang="ja-JP" sz="900" u="sng" dirty="0">
              <a:latin typeface="游ゴシック" panose="020B0400000000000000" pitchFamily="50" charset="-128"/>
              <a:ea typeface="游ゴシック" panose="020B0400000000000000" pitchFamily="50" charset="-128"/>
            </a:endParaRPr>
          </a:p>
        </p:txBody>
      </p:sp>
      <p:sp>
        <p:nvSpPr>
          <p:cNvPr id="61" name="正方形/長方形 60"/>
          <p:cNvSpPr/>
          <p:nvPr/>
        </p:nvSpPr>
        <p:spPr bwMode="auto">
          <a:xfrm>
            <a:off x="2771800" y="3323158"/>
            <a:ext cx="3060000"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smtClean="0">
                <a:latin typeface="游ゴシック" panose="020B0400000000000000" pitchFamily="50" charset="-128"/>
                <a:ea typeface="游ゴシック" panose="020B0400000000000000" pitchFamily="50" charset="-128"/>
              </a:rPr>
              <a:t>審査</a:t>
            </a:r>
            <a:r>
              <a:rPr lang="ja-JP" altLang="en-US" sz="900" dirty="0">
                <a:latin typeface="游ゴシック" panose="020B0400000000000000" pitchFamily="50" charset="-128"/>
                <a:ea typeface="游ゴシック" panose="020B0400000000000000" pitchFamily="50" charset="-128"/>
              </a:rPr>
              <a:t>が完了した申請情報について、業務システムへ申請情報を登録する機能</a:t>
            </a:r>
            <a:endParaRPr lang="en-US" altLang="ja-JP" sz="900" dirty="0">
              <a:latin typeface="游ゴシック" panose="020B0400000000000000" pitchFamily="50" charset="-128"/>
              <a:ea typeface="游ゴシック" panose="020B0400000000000000" pitchFamily="50" charset="-128"/>
            </a:endParaRPr>
          </a:p>
        </p:txBody>
      </p:sp>
      <p:sp>
        <p:nvSpPr>
          <p:cNvPr id="64" name="正方形/長方形 63"/>
          <p:cNvSpPr/>
          <p:nvPr/>
        </p:nvSpPr>
        <p:spPr bwMode="auto">
          <a:xfrm>
            <a:off x="1512200" y="3907702"/>
            <a:ext cx="1080000" cy="540000"/>
          </a:xfrm>
          <a:prstGeom prst="rect">
            <a:avLst/>
          </a:prstGeom>
          <a:solidFill>
            <a:srgbClr val="ECECEC"/>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zh-TW" altLang="en-US" sz="900" u="sng" dirty="0">
                <a:latin typeface="游ゴシック" panose="020B0400000000000000" pitchFamily="50" charset="-128"/>
                <a:ea typeface="游ゴシック" panose="020B0400000000000000" pitchFamily="50" charset="-128"/>
              </a:rPr>
              <a:t>交付資料</a:t>
            </a:r>
            <a:r>
              <a:rPr lang="zh-TW" altLang="en-US" sz="900" u="sng" dirty="0" smtClean="0">
                <a:latin typeface="游ゴシック" panose="020B0400000000000000" pitchFamily="50" charset="-128"/>
                <a:ea typeface="游ゴシック" panose="020B0400000000000000" pitchFamily="50" charset="-128"/>
              </a:rPr>
              <a:t>取得</a:t>
            </a:r>
            <a:endParaRPr lang="en-US" altLang="zh-TW" sz="900" u="sng" dirty="0" smtClean="0">
              <a:latin typeface="游ゴシック" panose="020B0400000000000000" pitchFamily="50" charset="-128"/>
              <a:ea typeface="游ゴシック" panose="020B0400000000000000" pitchFamily="50" charset="-128"/>
            </a:endParaRPr>
          </a:p>
          <a:p>
            <a:pPr algn="ctr">
              <a:spcBef>
                <a:spcPts val="0"/>
              </a:spcBef>
            </a:pPr>
            <a:r>
              <a:rPr lang="zh-TW" altLang="en-US" sz="900" u="sng" dirty="0" smtClean="0">
                <a:latin typeface="游ゴシック" panose="020B0400000000000000" pitchFamily="50" charset="-128"/>
                <a:ea typeface="游ゴシック" panose="020B0400000000000000" pitchFamily="50" charset="-128"/>
              </a:rPr>
              <a:t>（</a:t>
            </a:r>
            <a:r>
              <a:rPr lang="zh-TW" altLang="en-US" sz="900" u="sng" dirty="0">
                <a:latin typeface="游ゴシック" panose="020B0400000000000000" pitchFamily="50" charset="-128"/>
                <a:ea typeface="游ゴシック" panose="020B0400000000000000" pitchFamily="50" charset="-128"/>
              </a:rPr>
              <a:t>別端末</a:t>
            </a:r>
            <a:r>
              <a:rPr lang="zh-TW" altLang="en-US" sz="900" u="sng" dirty="0" smtClean="0">
                <a:latin typeface="游ゴシック" panose="020B0400000000000000" pitchFamily="50" charset="-128"/>
                <a:ea typeface="游ゴシック" panose="020B0400000000000000" pitchFamily="50" charset="-128"/>
              </a:rPr>
              <a:t>）</a:t>
            </a:r>
            <a:endParaRPr lang="en-US" altLang="zh-TW" sz="900" u="sng" dirty="0" smtClean="0">
              <a:latin typeface="游ゴシック" panose="020B0400000000000000" pitchFamily="50" charset="-128"/>
              <a:ea typeface="游ゴシック" panose="020B0400000000000000" pitchFamily="50" charset="-128"/>
            </a:endParaRPr>
          </a:p>
        </p:txBody>
      </p:sp>
      <p:sp>
        <p:nvSpPr>
          <p:cNvPr id="65" name="正方形/長方形 64"/>
          <p:cNvSpPr/>
          <p:nvPr/>
        </p:nvSpPr>
        <p:spPr bwMode="auto">
          <a:xfrm>
            <a:off x="2771800" y="3907702"/>
            <a:ext cx="3060000"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smtClean="0">
                <a:latin typeface="游ゴシック" panose="020B0400000000000000" pitchFamily="50" charset="-128"/>
                <a:ea typeface="游ゴシック" panose="020B0400000000000000" pitchFamily="50" charset="-128"/>
              </a:rPr>
              <a:t>コンビ</a:t>
            </a:r>
            <a:r>
              <a:rPr lang="ja-JP" altLang="en-US" sz="900" dirty="0">
                <a:latin typeface="游ゴシック" panose="020B0400000000000000" pitchFamily="50" charset="-128"/>
                <a:ea typeface="游ゴシック" panose="020B0400000000000000" pitchFamily="50" charset="-128"/>
              </a:rPr>
              <a:t>二で交付物を出力できる機能</a:t>
            </a:r>
            <a:endParaRPr lang="en-US" altLang="ja-JP" sz="900" dirty="0">
              <a:latin typeface="游ゴシック" panose="020B0400000000000000" pitchFamily="50" charset="-128"/>
              <a:ea typeface="游ゴシック" panose="020B0400000000000000" pitchFamily="50" charset="-128"/>
            </a:endParaRPr>
          </a:p>
        </p:txBody>
      </p:sp>
      <p:sp>
        <p:nvSpPr>
          <p:cNvPr id="72" name="正方形/長方形 71"/>
          <p:cNvSpPr/>
          <p:nvPr/>
        </p:nvSpPr>
        <p:spPr bwMode="auto">
          <a:xfrm>
            <a:off x="1512200" y="5913336"/>
            <a:ext cx="1080000" cy="540000"/>
          </a:xfrm>
          <a:prstGeom prst="rect">
            <a:avLst/>
          </a:prstGeom>
          <a:solidFill>
            <a:srgbClr val="ECECEC"/>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u="sng" dirty="0">
                <a:latin typeface="游ゴシック" panose="020B0400000000000000" pitchFamily="50" charset="-128"/>
                <a:ea typeface="游ゴシック" panose="020B0400000000000000" pitchFamily="50" charset="-128"/>
              </a:rPr>
              <a:t>ヘルプデスク</a:t>
            </a:r>
            <a:endParaRPr lang="en-US" altLang="ja-JP" sz="900" u="sng" dirty="0">
              <a:latin typeface="游ゴシック" panose="020B0400000000000000" pitchFamily="50" charset="-128"/>
              <a:ea typeface="游ゴシック" panose="020B0400000000000000" pitchFamily="50" charset="-128"/>
            </a:endParaRPr>
          </a:p>
        </p:txBody>
      </p:sp>
      <p:sp>
        <p:nvSpPr>
          <p:cNvPr id="81" name="正方形/長方形 80"/>
          <p:cNvSpPr/>
          <p:nvPr/>
        </p:nvSpPr>
        <p:spPr bwMode="auto">
          <a:xfrm>
            <a:off x="2771800" y="5913336"/>
            <a:ext cx="3060000"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smtClean="0">
                <a:latin typeface="游ゴシック" panose="020B0400000000000000" pitchFamily="50" charset="-128"/>
                <a:ea typeface="游ゴシック" panose="020B0400000000000000" pitchFamily="50" charset="-128"/>
              </a:rPr>
              <a:t>オペレーター</a:t>
            </a:r>
            <a:r>
              <a:rPr lang="ja-JP" altLang="en-US" sz="900" dirty="0">
                <a:latin typeface="游ゴシック" panose="020B0400000000000000" pitchFamily="50" charset="-128"/>
                <a:ea typeface="游ゴシック" panose="020B0400000000000000" pitchFamily="50" charset="-128"/>
              </a:rPr>
              <a:t>による遠隔操作できる機能</a:t>
            </a:r>
            <a:endParaRPr lang="en-US" altLang="ja-JP" sz="900" dirty="0">
              <a:latin typeface="游ゴシック" panose="020B0400000000000000" pitchFamily="50" charset="-128"/>
              <a:ea typeface="游ゴシック" panose="020B0400000000000000" pitchFamily="50" charset="-128"/>
            </a:endParaRPr>
          </a:p>
        </p:txBody>
      </p:sp>
      <p:sp>
        <p:nvSpPr>
          <p:cNvPr id="82" name="正方形/長方形 81"/>
          <p:cNvSpPr/>
          <p:nvPr/>
        </p:nvSpPr>
        <p:spPr bwMode="auto">
          <a:xfrm>
            <a:off x="323528" y="3323158"/>
            <a:ext cx="1080000" cy="5400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処理・審査</a:t>
            </a:r>
            <a:endParaRPr kumimoji="1" lang="ja-JP" altLang="en-US" sz="900" dirty="0">
              <a:latin typeface="游ゴシック" panose="020B0400000000000000" pitchFamily="50" charset="-128"/>
              <a:ea typeface="游ゴシック" panose="020B0400000000000000" pitchFamily="50" charset="-128"/>
            </a:endParaRPr>
          </a:p>
        </p:txBody>
      </p:sp>
      <p:sp>
        <p:nvSpPr>
          <p:cNvPr id="85" name="正方形/長方形 84"/>
          <p:cNvSpPr/>
          <p:nvPr/>
        </p:nvSpPr>
        <p:spPr bwMode="auto">
          <a:xfrm>
            <a:off x="323528" y="5328789"/>
            <a:ext cx="1080000" cy="1124547"/>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サポート機能</a:t>
            </a:r>
            <a:endParaRPr kumimoji="1" lang="ja-JP" altLang="en-US" sz="900" dirty="0">
              <a:latin typeface="游ゴシック" panose="020B0400000000000000" pitchFamily="50" charset="-128"/>
              <a:ea typeface="游ゴシック" panose="020B0400000000000000" pitchFamily="50" charset="-128"/>
            </a:endParaRPr>
          </a:p>
        </p:txBody>
      </p:sp>
      <p:sp>
        <p:nvSpPr>
          <p:cNvPr id="86" name="正方形/長方形 85"/>
          <p:cNvSpPr/>
          <p:nvPr/>
        </p:nvSpPr>
        <p:spPr bwMode="auto">
          <a:xfrm>
            <a:off x="323528" y="3907702"/>
            <a:ext cx="1080000" cy="1376544"/>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交付</a:t>
            </a:r>
            <a:endParaRPr kumimoji="1" lang="ja-JP" altLang="en-US" sz="900" dirty="0">
              <a:latin typeface="游ゴシック" panose="020B0400000000000000" pitchFamily="50" charset="-128"/>
              <a:ea typeface="游ゴシック" panose="020B0400000000000000" pitchFamily="50" charset="-128"/>
            </a:endParaRPr>
          </a:p>
        </p:txBody>
      </p:sp>
      <p:sp>
        <p:nvSpPr>
          <p:cNvPr id="87" name="正方形/長方形 86"/>
          <p:cNvSpPr/>
          <p:nvPr/>
        </p:nvSpPr>
        <p:spPr bwMode="auto">
          <a:xfrm>
            <a:off x="6012480" y="1974070"/>
            <a:ext cx="2880000" cy="72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業務システムとの連携は費用が非常に高額なため、連携が必要な要件は実現性が低いと判断。</a:t>
            </a:r>
            <a:endParaRPr lang="en-US" altLang="ja-JP" sz="900" dirty="0">
              <a:latin typeface="游ゴシック" panose="020B0400000000000000" pitchFamily="50" charset="-128"/>
              <a:ea typeface="游ゴシック" panose="020B0400000000000000" pitchFamily="50" charset="-128"/>
            </a:endParaRPr>
          </a:p>
        </p:txBody>
      </p:sp>
      <p:sp>
        <p:nvSpPr>
          <p:cNvPr id="88" name="正方形/長方形 87"/>
          <p:cNvSpPr/>
          <p:nvPr/>
        </p:nvSpPr>
        <p:spPr bwMode="auto">
          <a:xfrm>
            <a:off x="6012480" y="3907702"/>
            <a:ext cx="2880000"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複数事業者が対応不可と回答している。</a:t>
            </a:r>
            <a:endParaRPr lang="en-US" altLang="ja-JP" sz="900" dirty="0">
              <a:latin typeface="游ゴシック" panose="020B0400000000000000" pitchFamily="50" charset="-128"/>
              <a:ea typeface="游ゴシック" panose="020B0400000000000000" pitchFamily="50" charset="-128"/>
            </a:endParaRPr>
          </a:p>
          <a:p>
            <a:pPr>
              <a:spcBef>
                <a:spcPts val="0"/>
              </a:spcBef>
            </a:pPr>
            <a:r>
              <a:rPr lang="ja-JP" altLang="en-US" sz="900" dirty="0">
                <a:latin typeface="游ゴシック" panose="020B0400000000000000" pitchFamily="50" charset="-128"/>
                <a:ea typeface="游ゴシック" panose="020B0400000000000000" pitchFamily="50" charset="-128"/>
              </a:rPr>
              <a:t>また、</a:t>
            </a:r>
            <a:r>
              <a:rPr lang="en-US" altLang="ja-JP" sz="900" dirty="0" smtClean="0">
                <a:latin typeface="游ゴシック" panose="020B0400000000000000" pitchFamily="50" charset="-128"/>
                <a:ea typeface="游ゴシック" panose="020B0400000000000000" pitchFamily="50" charset="-128"/>
              </a:rPr>
              <a:t>J-LIS</a:t>
            </a:r>
            <a:r>
              <a:rPr lang="ja-JP" altLang="en-US" sz="900" dirty="0" smtClean="0">
                <a:latin typeface="游ゴシック" panose="020B0400000000000000" pitchFamily="50" charset="-128"/>
                <a:ea typeface="游ゴシック" panose="020B0400000000000000" pitchFamily="50" charset="-128"/>
              </a:rPr>
              <a:t>の今後の対応に影響されることから要件化</a:t>
            </a:r>
            <a:r>
              <a:rPr lang="ja-JP" altLang="en-US" sz="900" dirty="0">
                <a:latin typeface="游ゴシック" panose="020B0400000000000000" pitchFamily="50" charset="-128"/>
                <a:ea typeface="游ゴシック" panose="020B0400000000000000" pitchFamily="50" charset="-128"/>
              </a:rPr>
              <a:t>は難しいと判断。</a:t>
            </a:r>
            <a:endParaRPr lang="en-US" altLang="ja-JP" sz="900" dirty="0">
              <a:latin typeface="游ゴシック" panose="020B0400000000000000" pitchFamily="50" charset="-128"/>
              <a:ea typeface="游ゴシック" panose="020B0400000000000000" pitchFamily="50" charset="-128"/>
            </a:endParaRPr>
          </a:p>
        </p:txBody>
      </p:sp>
      <p:sp>
        <p:nvSpPr>
          <p:cNvPr id="89" name="正方形/長方形 88"/>
          <p:cNvSpPr/>
          <p:nvPr/>
        </p:nvSpPr>
        <p:spPr bwMode="auto">
          <a:xfrm>
            <a:off x="6012480" y="2738614"/>
            <a:ext cx="2880000"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業務システムとの連携は費用が非常に高額なため、連携が必要な要件は実現性が低いと判断。</a:t>
            </a:r>
            <a:endParaRPr lang="en-US" altLang="ja-JP" sz="900" dirty="0">
              <a:latin typeface="游ゴシック" panose="020B0400000000000000" pitchFamily="50" charset="-128"/>
              <a:ea typeface="游ゴシック" panose="020B0400000000000000" pitchFamily="50" charset="-128"/>
            </a:endParaRPr>
          </a:p>
        </p:txBody>
      </p:sp>
      <p:sp>
        <p:nvSpPr>
          <p:cNvPr id="90" name="正方形/長方形 89"/>
          <p:cNvSpPr/>
          <p:nvPr/>
        </p:nvSpPr>
        <p:spPr bwMode="auto">
          <a:xfrm>
            <a:off x="6012480" y="3323158"/>
            <a:ext cx="2880000"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業務システムとの連携は費用が非常に高額なため、連携が必要な要件は実現性が低いと判断。</a:t>
            </a:r>
            <a:endParaRPr lang="en-US" altLang="ja-JP" sz="900" dirty="0">
              <a:latin typeface="游ゴシック" panose="020B0400000000000000" pitchFamily="50" charset="-128"/>
              <a:ea typeface="游ゴシック" panose="020B0400000000000000" pitchFamily="50" charset="-128"/>
            </a:endParaRPr>
          </a:p>
        </p:txBody>
      </p:sp>
      <p:sp>
        <p:nvSpPr>
          <p:cNvPr id="91" name="正方形/長方形 90"/>
          <p:cNvSpPr/>
          <p:nvPr/>
        </p:nvSpPr>
        <p:spPr bwMode="auto">
          <a:xfrm>
            <a:off x="2771800" y="4492246"/>
            <a:ext cx="3060000" cy="792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smtClean="0">
                <a:latin typeface="游ゴシック" panose="020B0400000000000000" pitchFamily="50" charset="-128"/>
                <a:ea typeface="游ゴシック" panose="020B0400000000000000" pitchFamily="50" charset="-128"/>
              </a:rPr>
              <a:t>証明書</a:t>
            </a:r>
            <a:r>
              <a:rPr lang="ja-JP" altLang="en-US" sz="900" dirty="0">
                <a:latin typeface="游ゴシック" panose="020B0400000000000000" pitchFamily="50" charset="-128"/>
                <a:ea typeface="游ゴシック" panose="020B0400000000000000" pitchFamily="50" charset="-128"/>
              </a:rPr>
              <a:t>等の公的な交付資料を、電子データでアップロード／ダウンロードできる機能（改変不可制御、印刷制御、操作制御など）</a:t>
            </a:r>
            <a:endParaRPr lang="en-US" altLang="ja-JP" sz="900" dirty="0">
              <a:latin typeface="游ゴシック" panose="020B0400000000000000" pitchFamily="50" charset="-128"/>
              <a:ea typeface="游ゴシック" panose="020B0400000000000000" pitchFamily="50" charset="-128"/>
            </a:endParaRPr>
          </a:p>
        </p:txBody>
      </p:sp>
      <p:sp>
        <p:nvSpPr>
          <p:cNvPr id="92" name="正方形/長方形 91"/>
          <p:cNvSpPr/>
          <p:nvPr/>
        </p:nvSpPr>
        <p:spPr bwMode="auto">
          <a:xfrm>
            <a:off x="6012480" y="4492246"/>
            <a:ext cx="2880000" cy="792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複数事業者が対応不可と回答している。</a:t>
            </a:r>
            <a:endParaRPr lang="en-US" altLang="ja-JP" sz="900" dirty="0">
              <a:latin typeface="游ゴシック" panose="020B0400000000000000" pitchFamily="50" charset="-128"/>
              <a:ea typeface="游ゴシック" panose="020B0400000000000000" pitchFamily="50" charset="-128"/>
            </a:endParaRPr>
          </a:p>
          <a:p>
            <a:pPr>
              <a:spcBef>
                <a:spcPts val="0"/>
              </a:spcBef>
            </a:pPr>
            <a:r>
              <a:rPr lang="ja-JP" altLang="en-US" sz="900" dirty="0">
                <a:latin typeface="游ゴシック" panose="020B0400000000000000" pitchFamily="50" charset="-128"/>
                <a:ea typeface="游ゴシック" panose="020B0400000000000000" pitchFamily="50" charset="-128"/>
              </a:rPr>
              <a:t>また、当該機能の実現においては、技術的な課題以外にも、世間一般の認識として電子データの交付が許容される風潮となる必要がある。</a:t>
            </a:r>
            <a:endParaRPr lang="en-US" altLang="ja-JP" sz="900" dirty="0">
              <a:latin typeface="游ゴシック" panose="020B0400000000000000" pitchFamily="50" charset="-128"/>
              <a:ea typeface="游ゴシック" panose="020B0400000000000000" pitchFamily="50" charset="-128"/>
            </a:endParaRPr>
          </a:p>
        </p:txBody>
      </p:sp>
      <p:sp>
        <p:nvSpPr>
          <p:cNvPr id="93" name="正方形/長方形 92"/>
          <p:cNvSpPr/>
          <p:nvPr/>
        </p:nvSpPr>
        <p:spPr bwMode="auto">
          <a:xfrm>
            <a:off x="6012480" y="5913336"/>
            <a:ext cx="2880000"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複数事業者が対応不可と回答している。</a:t>
            </a:r>
            <a:endParaRPr lang="en-US" altLang="ja-JP" sz="900" dirty="0">
              <a:latin typeface="游ゴシック" panose="020B0400000000000000" pitchFamily="50" charset="-128"/>
              <a:ea typeface="游ゴシック" panose="020B0400000000000000" pitchFamily="50" charset="-128"/>
            </a:endParaRPr>
          </a:p>
          <a:p>
            <a:pPr>
              <a:spcBef>
                <a:spcPts val="0"/>
              </a:spcBef>
            </a:pPr>
            <a:r>
              <a:rPr lang="ja-JP" altLang="en-US" sz="900" dirty="0">
                <a:latin typeface="游ゴシック" panose="020B0400000000000000" pitchFamily="50" charset="-128"/>
                <a:ea typeface="游ゴシック" panose="020B0400000000000000" pitchFamily="50" charset="-128"/>
              </a:rPr>
              <a:t>また、当該機能の実現によりハッキング行為につながるリスクがある。</a:t>
            </a:r>
            <a:endParaRPr lang="en-US" altLang="ja-JP" sz="900" dirty="0">
              <a:latin typeface="游ゴシック" panose="020B0400000000000000" pitchFamily="50" charset="-128"/>
              <a:ea typeface="游ゴシック" panose="020B0400000000000000" pitchFamily="50" charset="-128"/>
            </a:endParaRPr>
          </a:p>
        </p:txBody>
      </p:sp>
      <p:sp>
        <p:nvSpPr>
          <p:cNvPr id="94" name="正方形/長方形 93"/>
          <p:cNvSpPr/>
          <p:nvPr/>
        </p:nvSpPr>
        <p:spPr bwMode="auto">
          <a:xfrm>
            <a:off x="1512200" y="5328790"/>
            <a:ext cx="1080000" cy="540000"/>
          </a:xfrm>
          <a:prstGeom prst="rect">
            <a:avLst/>
          </a:prstGeom>
          <a:solidFill>
            <a:srgbClr val="ECECEC"/>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u="sng" dirty="0">
                <a:latin typeface="游ゴシック" panose="020B0400000000000000" pitchFamily="50" charset="-128"/>
                <a:ea typeface="游ゴシック" panose="020B0400000000000000" pitchFamily="50" charset="-128"/>
              </a:rPr>
              <a:t>お知らせ情報作成</a:t>
            </a:r>
            <a:endParaRPr lang="en-US" altLang="ja-JP" sz="900" u="sng" dirty="0">
              <a:latin typeface="游ゴシック" panose="020B0400000000000000" pitchFamily="50" charset="-128"/>
              <a:ea typeface="游ゴシック" panose="020B0400000000000000" pitchFamily="50" charset="-128"/>
            </a:endParaRPr>
          </a:p>
        </p:txBody>
      </p:sp>
      <p:sp>
        <p:nvSpPr>
          <p:cNvPr id="95" name="正方形/長方形 94"/>
          <p:cNvSpPr/>
          <p:nvPr/>
        </p:nvSpPr>
        <p:spPr bwMode="auto">
          <a:xfrm>
            <a:off x="2771800" y="5328790"/>
            <a:ext cx="3060000"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smtClean="0">
                <a:latin typeface="游ゴシック" panose="020B0400000000000000" pitchFamily="50" charset="-128"/>
                <a:ea typeface="游ゴシック" panose="020B0400000000000000" pitchFamily="50" charset="-128"/>
              </a:rPr>
              <a:t>業務</a:t>
            </a:r>
            <a:r>
              <a:rPr lang="ja-JP" altLang="en-US" sz="900" dirty="0">
                <a:latin typeface="游ゴシック" panose="020B0400000000000000" pitchFamily="50" charset="-128"/>
                <a:ea typeface="游ゴシック" panose="020B0400000000000000" pitchFamily="50" charset="-128"/>
              </a:rPr>
              <a:t>システムとの連携により、お知らせ情報が自動作成される機能</a:t>
            </a:r>
            <a:endParaRPr lang="en-US" altLang="ja-JP" sz="900" dirty="0">
              <a:latin typeface="游ゴシック" panose="020B0400000000000000" pitchFamily="50" charset="-128"/>
              <a:ea typeface="游ゴシック" panose="020B0400000000000000" pitchFamily="50" charset="-128"/>
            </a:endParaRPr>
          </a:p>
        </p:txBody>
      </p:sp>
      <p:sp>
        <p:nvSpPr>
          <p:cNvPr id="96" name="正方形/長方形 95"/>
          <p:cNvSpPr/>
          <p:nvPr/>
        </p:nvSpPr>
        <p:spPr bwMode="auto">
          <a:xfrm>
            <a:off x="6012480" y="5328790"/>
            <a:ext cx="2880000"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業務システムとの連携は費用が非常に高額なため、連携が必要な要件は実現性が低いと判断。</a:t>
            </a:r>
            <a:endParaRPr lang="en-US" altLang="ja-JP" sz="900" dirty="0">
              <a:latin typeface="游ゴシック" panose="020B0400000000000000" pitchFamily="50" charset="-128"/>
              <a:ea typeface="游ゴシック" panose="020B0400000000000000" pitchFamily="50" charset="-128"/>
            </a:endParaRPr>
          </a:p>
        </p:txBody>
      </p:sp>
      <p:sp>
        <p:nvSpPr>
          <p:cNvPr id="97" name="テキスト ボックス 96"/>
          <p:cNvSpPr txBox="1"/>
          <p:nvPr/>
        </p:nvSpPr>
        <p:spPr>
          <a:xfrm>
            <a:off x="7103667" y="1629543"/>
            <a:ext cx="646331" cy="230832"/>
          </a:xfrm>
          <a:prstGeom prst="rect">
            <a:avLst/>
          </a:prstGeom>
          <a:noFill/>
        </p:spPr>
        <p:txBody>
          <a:bodyPr wrap="none" rtlCol="0">
            <a:spAutoFit/>
          </a:bodyPr>
          <a:lstStyle/>
          <a:p>
            <a:r>
              <a:rPr kumimoji="1" lang="ja-JP" altLang="en-US" sz="900" dirty="0">
                <a:latin typeface="游ゴシック" panose="020B0400000000000000" pitchFamily="50" charset="-128"/>
                <a:ea typeface="游ゴシック" panose="020B0400000000000000" pitchFamily="50" charset="-128"/>
              </a:rPr>
              <a:t>削除理由</a:t>
            </a:r>
          </a:p>
        </p:txBody>
      </p:sp>
      <p:cxnSp>
        <p:nvCxnSpPr>
          <p:cNvPr id="98" name="直線コネクタ 97"/>
          <p:cNvCxnSpPr/>
          <p:nvPr/>
        </p:nvCxnSpPr>
        <p:spPr bwMode="auto">
          <a:xfrm>
            <a:off x="6012480" y="1875764"/>
            <a:ext cx="28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正方形/長方形 33"/>
          <p:cNvSpPr/>
          <p:nvPr/>
        </p:nvSpPr>
        <p:spPr bwMode="auto">
          <a:xfrm>
            <a:off x="1521024" y="4492246"/>
            <a:ext cx="1080000" cy="791998"/>
          </a:xfrm>
          <a:prstGeom prst="rect">
            <a:avLst/>
          </a:prstGeom>
          <a:solidFill>
            <a:srgbClr val="ECECEC"/>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u="sng" dirty="0" smtClean="0">
                <a:latin typeface="游ゴシック" panose="020B0400000000000000" pitchFamily="50" charset="-128"/>
                <a:ea typeface="游ゴシック" panose="020B0400000000000000" pitchFamily="50" charset="-128"/>
              </a:rPr>
              <a:t>交付資料</a:t>
            </a:r>
            <a:endParaRPr lang="en-US" altLang="ja-JP" sz="900" u="sng" dirty="0" smtClean="0">
              <a:latin typeface="游ゴシック" panose="020B0400000000000000" pitchFamily="50" charset="-128"/>
              <a:ea typeface="游ゴシック" panose="020B0400000000000000" pitchFamily="50" charset="-128"/>
            </a:endParaRPr>
          </a:p>
          <a:p>
            <a:pPr algn="ctr">
              <a:spcBef>
                <a:spcPts val="0"/>
              </a:spcBef>
            </a:pPr>
            <a:r>
              <a:rPr lang="ja-JP" altLang="en-US" sz="900" u="sng" dirty="0" smtClean="0">
                <a:latin typeface="游ゴシック" panose="020B0400000000000000" pitchFamily="50" charset="-128"/>
                <a:ea typeface="游ゴシック" panose="020B0400000000000000" pitchFamily="50" charset="-128"/>
              </a:rPr>
              <a:t>登録</a:t>
            </a:r>
            <a:r>
              <a:rPr lang="ja-JP" altLang="en-US" sz="900" u="sng" dirty="0">
                <a:latin typeface="游ゴシック" panose="020B0400000000000000" pitchFamily="50" charset="-128"/>
                <a:ea typeface="游ゴシック" panose="020B0400000000000000" pitchFamily="50" charset="-128"/>
              </a:rPr>
              <a:t>・</a:t>
            </a:r>
            <a:r>
              <a:rPr lang="ja-JP" altLang="en-US" sz="900" u="sng" dirty="0" smtClean="0">
                <a:latin typeface="游ゴシック" panose="020B0400000000000000" pitchFamily="50" charset="-128"/>
                <a:ea typeface="游ゴシック" panose="020B0400000000000000" pitchFamily="50" charset="-128"/>
              </a:rPr>
              <a:t>取得</a:t>
            </a:r>
            <a:endParaRPr lang="en-US" altLang="ja-JP" sz="900" u="sng"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003433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ドーナツ 1"/>
          <p:cNvSpPr/>
          <p:nvPr/>
        </p:nvSpPr>
        <p:spPr bwMode="auto">
          <a:xfrm rot="20071586">
            <a:off x="44912" y="3052256"/>
            <a:ext cx="9184433" cy="2345670"/>
          </a:xfrm>
          <a:prstGeom prst="donut">
            <a:avLst>
              <a:gd name="adj" fmla="val 18464"/>
            </a:avLst>
          </a:prstGeom>
          <a:solidFill>
            <a:schemeClr val="bg1">
              <a:lumMod val="85000"/>
            </a:schemeClr>
          </a:solidFill>
          <a:ln w="9525">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latin typeface="游ゴシック" panose="020B0400000000000000" pitchFamily="50" charset="-128"/>
              <a:ea typeface="游ゴシック" panose="020B0400000000000000" pitchFamily="50" charset="-128"/>
            </a:endParaRPr>
          </a:p>
        </p:txBody>
      </p:sp>
      <p:sp>
        <p:nvSpPr>
          <p:cNvPr id="4" name="AutoShape 2"/>
          <p:cNvSpPr>
            <a:spLocks noChangeArrowheads="1"/>
          </p:cNvSpPr>
          <p:nvPr/>
        </p:nvSpPr>
        <p:spPr bwMode="auto">
          <a:xfrm>
            <a:off x="179512" y="260648"/>
            <a:ext cx="7056437" cy="431800"/>
          </a:xfrm>
          <a:prstGeom prst="parallelogram">
            <a:avLst>
              <a:gd name="adj" fmla="val 118025"/>
            </a:avLst>
          </a:prstGeom>
          <a:solidFill>
            <a:schemeClr val="bg1"/>
          </a:solidFill>
          <a:ln>
            <a:noFill/>
          </a:ln>
          <a:effectLst>
            <a:outerShdw dist="136783" dir="9491915" algn="ctr" rotWithShape="0">
              <a:schemeClr val="bg2"/>
            </a:outerShdw>
          </a:effectLst>
          <a:extLst>
            <a:ext uri="{91240B29-F687-4F45-9708-019B960494DF}">
              <a14:hiddenLine xmlns:a14="http://schemas.microsoft.com/office/drawing/2010/main" w="12700" algn="ctr">
                <a:solidFill>
                  <a:srgbClr val="000000"/>
                </a:solidFill>
                <a:miter lim="800000"/>
                <a:headEnd/>
                <a:tailEnd type="none" w="med" len="sm"/>
              </a14:hiddenLine>
            </a:ext>
          </a:extLst>
        </p:spPr>
        <p:txBody>
          <a:bodyPr wrap="none" lIns="90000" tIns="46800" rIns="90000" bIns="46800" anchor="ctr"/>
          <a:lstStyle/>
          <a:p>
            <a:pPr eaLnBrk="0" hangingPunct="0"/>
            <a:r>
              <a:rPr lang="ja-JP" altLang="en-US" sz="1800" b="1" dirty="0">
                <a:solidFill>
                  <a:schemeClr val="bg2"/>
                </a:solidFill>
                <a:latin typeface="游ゴシック" panose="020B0400000000000000" pitchFamily="50" charset="-128"/>
                <a:ea typeface="游ゴシック" panose="020B0400000000000000" pitchFamily="50" charset="-128"/>
              </a:rPr>
              <a:t>７</a:t>
            </a:r>
            <a:r>
              <a:rPr lang="ja-JP" altLang="en-US" sz="1800" b="1" dirty="0" smtClean="0">
                <a:solidFill>
                  <a:schemeClr val="bg2"/>
                </a:solidFill>
                <a:latin typeface="游ゴシック" panose="020B0400000000000000" pitchFamily="50" charset="-128"/>
                <a:ea typeface="游ゴシック" panose="020B0400000000000000" pitchFamily="50" charset="-128"/>
              </a:rPr>
              <a:t>．今後の課題と取組み方針について</a:t>
            </a:r>
            <a:endParaRPr kumimoji="0" lang="ja-JP" altLang="en-US" sz="1800" b="1" dirty="0">
              <a:solidFill>
                <a:schemeClr val="bg2"/>
              </a:solidFill>
              <a:latin typeface="游ゴシック" panose="020B0400000000000000" pitchFamily="50" charset="-128"/>
              <a:ea typeface="游ゴシック" panose="020B0400000000000000" pitchFamily="50" charset="-128"/>
            </a:endParaRPr>
          </a:p>
        </p:txBody>
      </p:sp>
      <p:sp>
        <p:nvSpPr>
          <p:cNvPr id="6" name="コンテンツ プレースホルダー 2"/>
          <p:cNvSpPr>
            <a:spLocks noGrp="1"/>
          </p:cNvSpPr>
          <p:nvPr>
            <p:ph idx="1"/>
          </p:nvPr>
        </p:nvSpPr>
        <p:spPr>
          <a:xfrm>
            <a:off x="0" y="1003250"/>
            <a:ext cx="9144000" cy="708711"/>
          </a:xfrm>
          <a:solidFill>
            <a:schemeClr val="bg1"/>
          </a:solidFill>
          <a:ln w="9525" cap="flat" cmpd="sng" algn="ctr">
            <a:noFill/>
            <a:prstDash val="solid"/>
            <a:round/>
            <a:headEnd type="none" w="med" len="med"/>
            <a:tailEnd type="none" w="med" len="med"/>
          </a:ln>
          <a:effectLst/>
        </p:spPr>
        <p:txBody>
          <a:bodyPr wrap="square" lIns="72000" rIns="72000" rtlCol="0" anchor="ctr"/>
          <a:lstStyle/>
          <a:p>
            <a:pPr marL="0" indent="0">
              <a:spcBef>
                <a:spcPts val="0"/>
              </a:spcBef>
              <a:buNone/>
            </a:pPr>
            <a:r>
              <a:rPr lang="ja-JP" altLang="en-US" sz="2400" kern="1200" dirty="0" smtClean="0">
                <a:latin typeface="游ゴシック" panose="020B0400000000000000" pitchFamily="50" charset="-128"/>
                <a:ea typeface="游ゴシック" panose="020B0400000000000000" pitchFamily="50" charset="-128"/>
              </a:rPr>
              <a:t>　今後、システムにおける課題、業務における課題を解決する取り組みを進める必要がある。</a:t>
            </a:r>
            <a:endParaRPr lang="ja-JP" altLang="en-US" sz="2400" kern="1200" dirty="0">
              <a:latin typeface="游ゴシック" panose="020B0400000000000000" pitchFamily="50" charset="-128"/>
              <a:ea typeface="游ゴシック" panose="020B0400000000000000" pitchFamily="50" charset="-128"/>
            </a:endParaRPr>
          </a:p>
        </p:txBody>
      </p:sp>
      <p:sp>
        <p:nvSpPr>
          <p:cNvPr id="31" name="正方形/長方形 30"/>
          <p:cNvSpPr/>
          <p:nvPr/>
        </p:nvSpPr>
        <p:spPr bwMode="auto">
          <a:xfrm>
            <a:off x="467880" y="3356992"/>
            <a:ext cx="1945631" cy="454091"/>
          </a:xfrm>
          <a:prstGeom prst="rect">
            <a:avLst/>
          </a:prstGeom>
          <a:solidFill>
            <a:schemeClr val="accent2">
              <a:lumMod val="20000"/>
              <a:lumOff val="80000"/>
            </a:schemeClr>
          </a:solidFill>
          <a:ln>
            <a:solidFill>
              <a:srgbClr val="FF000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wrap="none" lIns="72000" rIns="72000" rtlCol="0" anchor="ctr"/>
          <a:lstStyle/>
          <a:p>
            <a:pPr algn="ctr">
              <a:spcBef>
                <a:spcPts val="0"/>
              </a:spcBef>
            </a:pPr>
            <a:r>
              <a:rPr lang="ja-JP" altLang="en-US" sz="1800" dirty="0" smtClean="0">
                <a:solidFill>
                  <a:srgbClr val="FF0000"/>
                </a:solidFill>
                <a:latin typeface="游ゴシック" panose="020B0400000000000000" pitchFamily="50" charset="-128"/>
                <a:ea typeface="游ゴシック" panose="020B0400000000000000" pitchFamily="50" charset="-128"/>
              </a:rPr>
              <a:t>業務の見直し</a:t>
            </a:r>
            <a:endParaRPr lang="ja-JP" altLang="en-US" sz="1800" dirty="0">
              <a:solidFill>
                <a:srgbClr val="FF0000"/>
              </a:solidFill>
              <a:latin typeface="游ゴシック" panose="020B0400000000000000" pitchFamily="50" charset="-128"/>
              <a:ea typeface="游ゴシック" panose="020B0400000000000000" pitchFamily="50" charset="-128"/>
            </a:endParaRPr>
          </a:p>
        </p:txBody>
      </p:sp>
      <p:sp>
        <p:nvSpPr>
          <p:cNvPr id="32" name="正方形/長方形 31"/>
          <p:cNvSpPr/>
          <p:nvPr/>
        </p:nvSpPr>
        <p:spPr bwMode="auto">
          <a:xfrm>
            <a:off x="5580113" y="2427169"/>
            <a:ext cx="2337670" cy="475968"/>
          </a:xfrm>
          <a:prstGeom prst="rect">
            <a:avLst/>
          </a:prstGeom>
          <a:solidFill>
            <a:schemeClr val="accent2">
              <a:lumMod val="20000"/>
              <a:lumOff val="80000"/>
            </a:schemeClr>
          </a:solidFill>
          <a:ln>
            <a:solidFill>
              <a:srgbClr val="FF000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wrap="none" lIns="72000" rIns="72000" rtlCol="0" anchor="ctr"/>
          <a:lstStyle/>
          <a:p>
            <a:pPr algn="ctr">
              <a:spcBef>
                <a:spcPts val="0"/>
              </a:spcBef>
            </a:pPr>
            <a:r>
              <a:rPr lang="ja-JP" altLang="en-US" sz="1800" dirty="0" smtClean="0">
                <a:solidFill>
                  <a:srgbClr val="FF0000"/>
                </a:solidFill>
                <a:latin typeface="游ゴシック" panose="020B0400000000000000" pitchFamily="50" charset="-128"/>
                <a:ea typeface="游ゴシック" panose="020B0400000000000000" pitchFamily="50" charset="-128"/>
              </a:rPr>
              <a:t>制度の見直し</a:t>
            </a:r>
            <a:endParaRPr lang="ja-JP" altLang="en-US" sz="1800" dirty="0">
              <a:solidFill>
                <a:srgbClr val="FF0000"/>
              </a:solidFill>
              <a:latin typeface="游ゴシック" panose="020B0400000000000000" pitchFamily="50" charset="-128"/>
              <a:ea typeface="游ゴシック" panose="020B0400000000000000" pitchFamily="50" charset="-128"/>
            </a:endParaRPr>
          </a:p>
        </p:txBody>
      </p:sp>
      <p:sp>
        <p:nvSpPr>
          <p:cNvPr id="34" name="正方形/長方形 33"/>
          <p:cNvSpPr/>
          <p:nvPr/>
        </p:nvSpPr>
        <p:spPr bwMode="auto">
          <a:xfrm>
            <a:off x="4506359" y="4296336"/>
            <a:ext cx="3809623" cy="490010"/>
          </a:xfrm>
          <a:prstGeom prst="rect">
            <a:avLst/>
          </a:prstGeom>
          <a:solidFill>
            <a:schemeClr val="accent2">
              <a:lumMod val="20000"/>
              <a:lumOff val="80000"/>
            </a:schemeClr>
          </a:solidFill>
          <a:ln>
            <a:solidFill>
              <a:srgbClr val="FF000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wrap="none" lIns="72000" rIns="72000" rtlCol="0" anchor="ctr"/>
          <a:lstStyle/>
          <a:p>
            <a:pPr algn="ctr">
              <a:spcBef>
                <a:spcPts val="0"/>
              </a:spcBef>
            </a:pPr>
            <a:r>
              <a:rPr lang="ja-JP" altLang="en-US" sz="1800" dirty="0">
                <a:solidFill>
                  <a:srgbClr val="FF0000"/>
                </a:solidFill>
                <a:latin typeface="游ゴシック" panose="020B0400000000000000" pitchFamily="50" charset="-128"/>
                <a:ea typeface="游ゴシック" panose="020B0400000000000000" pitchFamily="50" charset="-128"/>
              </a:rPr>
              <a:t>次期電子申請</a:t>
            </a:r>
            <a:r>
              <a:rPr lang="ja-JP" altLang="en-US" sz="1800" dirty="0" smtClean="0">
                <a:solidFill>
                  <a:srgbClr val="FF0000"/>
                </a:solidFill>
                <a:latin typeface="游ゴシック" panose="020B0400000000000000" pitchFamily="50" charset="-128"/>
                <a:ea typeface="游ゴシック" panose="020B0400000000000000" pitchFamily="50" charset="-128"/>
              </a:rPr>
              <a:t>システムの機能検討</a:t>
            </a:r>
            <a:endParaRPr lang="ja-JP" altLang="en-US" sz="1800" dirty="0">
              <a:solidFill>
                <a:srgbClr val="FF0000"/>
              </a:solidFill>
              <a:latin typeface="游ゴシック" panose="020B0400000000000000" pitchFamily="50" charset="-128"/>
              <a:ea typeface="游ゴシック" panose="020B0400000000000000" pitchFamily="50" charset="-128"/>
            </a:endParaRPr>
          </a:p>
        </p:txBody>
      </p:sp>
      <p:pic>
        <p:nvPicPr>
          <p:cNvPr id="36" name="図 35"/>
          <p:cNvPicPr>
            <a:picLocks noChangeAspect="1"/>
          </p:cNvPicPr>
          <p:nvPr/>
        </p:nvPicPr>
        <p:blipFill>
          <a:blip r:embed="rId2"/>
          <a:stretch>
            <a:fillRect/>
          </a:stretch>
        </p:blipFill>
        <p:spPr>
          <a:xfrm>
            <a:off x="6517624" y="4841128"/>
            <a:ext cx="2115887" cy="1108152"/>
          </a:xfrm>
          <a:prstGeom prst="rect">
            <a:avLst/>
          </a:prstGeom>
        </p:spPr>
      </p:pic>
      <p:pic>
        <p:nvPicPr>
          <p:cNvPr id="37" name="図 36"/>
          <p:cNvPicPr>
            <a:picLocks noChangeAspect="1"/>
          </p:cNvPicPr>
          <p:nvPr/>
        </p:nvPicPr>
        <p:blipFill rotWithShape="1">
          <a:blip r:embed="rId3"/>
          <a:srcRect l="1" r="-1201"/>
          <a:stretch/>
        </p:blipFill>
        <p:spPr>
          <a:xfrm>
            <a:off x="371820" y="3918520"/>
            <a:ext cx="1846392" cy="1181693"/>
          </a:xfrm>
          <a:prstGeom prst="rect">
            <a:avLst/>
          </a:prstGeom>
        </p:spPr>
      </p:pic>
      <p:pic>
        <p:nvPicPr>
          <p:cNvPr id="38" name="図 37"/>
          <p:cNvPicPr>
            <a:picLocks noChangeAspect="1"/>
          </p:cNvPicPr>
          <p:nvPr/>
        </p:nvPicPr>
        <p:blipFill rotWithShape="1">
          <a:blip r:embed="rId4"/>
          <a:srcRect b="41018"/>
          <a:stretch/>
        </p:blipFill>
        <p:spPr>
          <a:xfrm>
            <a:off x="1874072" y="3945912"/>
            <a:ext cx="1205877" cy="1005179"/>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39" name="図 38"/>
          <p:cNvPicPr>
            <a:picLocks noChangeAspect="1"/>
          </p:cNvPicPr>
          <p:nvPr/>
        </p:nvPicPr>
        <p:blipFill rotWithShape="1">
          <a:blip r:embed="rId5"/>
          <a:srcRect b="29396"/>
          <a:stretch/>
        </p:blipFill>
        <p:spPr>
          <a:xfrm>
            <a:off x="2548557" y="3912669"/>
            <a:ext cx="1141627" cy="1137414"/>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grpSp>
        <p:nvGrpSpPr>
          <p:cNvPr id="43" name="グループ化 42"/>
          <p:cNvGrpSpPr>
            <a:grpSpLocks noChangeAspect="1"/>
          </p:cNvGrpSpPr>
          <p:nvPr/>
        </p:nvGrpSpPr>
        <p:grpSpPr>
          <a:xfrm>
            <a:off x="7208787" y="3019320"/>
            <a:ext cx="1316165" cy="562162"/>
            <a:chOff x="7071773" y="2852756"/>
            <a:chExt cx="1514628" cy="646930"/>
          </a:xfrm>
        </p:grpSpPr>
        <p:pic>
          <p:nvPicPr>
            <p:cNvPr id="44" name="Picture 289" descr="MC90043259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1773" y="2852756"/>
              <a:ext cx="596647" cy="59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 descr="「電子証明書」の画像検索結果"/>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1853" y="3154421"/>
              <a:ext cx="243042" cy="328436"/>
            </a:xfrm>
            <a:prstGeom prst="rect">
              <a:avLst/>
            </a:prstGeom>
            <a:noFill/>
            <a:extLst>
              <a:ext uri="{909E8E84-426E-40DD-AFC4-6F175D3DCCD1}">
                <a14:hiddenFill xmlns:a14="http://schemas.microsoft.com/office/drawing/2010/main">
                  <a:solidFill>
                    <a:srgbClr val="FFFFFF"/>
                  </a:solidFill>
                </a14:hiddenFill>
              </a:ext>
            </a:extLst>
          </p:spPr>
        </p:pic>
        <p:pic>
          <p:nvPicPr>
            <p:cNvPr id="46" name="図 45"/>
            <p:cNvPicPr>
              <a:picLocks noChangeAspect="1"/>
            </p:cNvPicPr>
            <p:nvPr/>
          </p:nvPicPr>
          <p:blipFill>
            <a:blip r:embed="rId8"/>
            <a:stretch>
              <a:fillRect/>
            </a:stretch>
          </p:blipFill>
          <p:spPr>
            <a:xfrm>
              <a:off x="7920864" y="2852756"/>
              <a:ext cx="602649" cy="618844"/>
            </a:xfrm>
            <a:prstGeom prst="rect">
              <a:avLst/>
            </a:prstGeom>
          </p:spPr>
        </p:pic>
        <p:sp>
          <p:nvSpPr>
            <p:cNvPr id="47" name="十字形 46"/>
            <p:cNvSpPr/>
            <p:nvPr/>
          </p:nvSpPr>
          <p:spPr bwMode="auto">
            <a:xfrm rot="2667274">
              <a:off x="8154401" y="3067686"/>
              <a:ext cx="432000" cy="432000"/>
            </a:xfrm>
            <a:prstGeom prst="plus">
              <a:avLst>
                <a:gd name="adj" fmla="val 39045"/>
              </a:avLst>
            </a:prstGeom>
            <a:solidFill>
              <a:schemeClr val="accent2"/>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solidFill>
                  <a:srgbClr val="FF0000"/>
                </a:solidFill>
                <a:latin typeface="游ゴシック" panose="020B0400000000000000" pitchFamily="50" charset="-128"/>
                <a:ea typeface="游ゴシック" panose="020B0400000000000000" pitchFamily="50" charset="-128"/>
              </a:endParaRPr>
            </a:p>
          </p:txBody>
        </p:sp>
        <p:sp>
          <p:nvSpPr>
            <p:cNvPr id="48" name="矢印: ストライプ 16"/>
            <p:cNvSpPr/>
            <p:nvPr/>
          </p:nvSpPr>
          <p:spPr bwMode="auto">
            <a:xfrm>
              <a:off x="7651210" y="3009530"/>
              <a:ext cx="337939" cy="289781"/>
            </a:xfrm>
            <a:prstGeom prst="stripedRightArrow">
              <a:avLst>
                <a:gd name="adj1" fmla="val 45948"/>
                <a:gd name="adj2" fmla="val 59191"/>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solidFill>
                  <a:srgbClr val="FF0000"/>
                </a:solidFill>
                <a:latin typeface="游ゴシック" panose="020B0400000000000000" pitchFamily="50" charset="-128"/>
                <a:ea typeface="游ゴシック" panose="020B0400000000000000" pitchFamily="50" charset="-128"/>
              </a:endParaRPr>
            </a:p>
          </p:txBody>
        </p:sp>
      </p:grpSp>
      <p:grpSp>
        <p:nvGrpSpPr>
          <p:cNvPr id="49" name="グループ化 48"/>
          <p:cNvGrpSpPr>
            <a:grpSpLocks noChangeAspect="1"/>
          </p:cNvGrpSpPr>
          <p:nvPr/>
        </p:nvGrpSpPr>
        <p:grpSpPr>
          <a:xfrm>
            <a:off x="4904069" y="3141218"/>
            <a:ext cx="401894" cy="507437"/>
            <a:chOff x="705381" y="5093902"/>
            <a:chExt cx="462494" cy="583953"/>
          </a:xfrm>
        </p:grpSpPr>
        <p:grpSp>
          <p:nvGrpSpPr>
            <p:cNvPr id="50" name="グループ化 51"/>
            <p:cNvGrpSpPr>
              <a:grpSpLocks noChangeAspect="1"/>
            </p:cNvGrpSpPr>
            <p:nvPr/>
          </p:nvGrpSpPr>
          <p:grpSpPr bwMode="auto">
            <a:xfrm rot="20393566">
              <a:off x="762256" y="5093902"/>
              <a:ext cx="405619" cy="456951"/>
              <a:chOff x="6454179" y="5965825"/>
              <a:chExt cx="257871" cy="290008"/>
            </a:xfrm>
          </p:grpSpPr>
          <p:sp>
            <p:nvSpPr>
              <p:cNvPr id="73" name="正方形/長方形 72"/>
              <p:cNvSpPr/>
              <p:nvPr/>
            </p:nvSpPr>
            <p:spPr bwMode="auto">
              <a:xfrm>
                <a:off x="6453892" y="5965538"/>
                <a:ext cx="258368" cy="290166"/>
              </a:xfrm>
              <a:prstGeom prst="rect">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p:spPr>
            <p:txBody>
              <a:bodyPr wrap="none" lIns="72000" tIns="36000" rIns="72000" bIns="36000" anchor="ct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74" name="正方形/長方形 73"/>
              <p:cNvSpPr/>
              <p:nvPr/>
            </p:nvSpPr>
            <p:spPr bwMode="auto">
              <a:xfrm>
                <a:off x="6480143" y="6016411"/>
                <a:ext cx="36333" cy="35264"/>
              </a:xfrm>
              <a:prstGeom prst="rect">
                <a:avLst/>
              </a:prstGeom>
              <a:solidFill>
                <a:srgbClr val="333399">
                  <a:lumMod val="60000"/>
                  <a:lumOff val="40000"/>
                </a:srgbClr>
              </a:solidFill>
              <a:ln w="9525" cap="flat" cmpd="sng" algn="ctr">
                <a:solidFill>
                  <a:srgbClr val="000000">
                    <a:lumMod val="50000"/>
                    <a:lumOff val="50000"/>
                  </a:srgbClr>
                </a:solidFill>
                <a:prstDash val="solid"/>
                <a:round/>
                <a:headEnd type="none" w="med" len="med"/>
                <a:tailEnd type="none" w="med" len="med"/>
              </a:ln>
              <a:effectLst/>
              <a:extLst/>
            </p:spPr>
            <p:txBody>
              <a:bodyPr wrap="none" lIns="72000" tIns="36000" rIns="72000" bIns="36000" anchor="ct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75" name="正方形/長方形 74"/>
              <p:cNvSpPr/>
              <p:nvPr/>
            </p:nvSpPr>
            <p:spPr bwMode="auto">
              <a:xfrm>
                <a:off x="6479383" y="6167447"/>
                <a:ext cx="36333" cy="36271"/>
              </a:xfrm>
              <a:prstGeom prst="rect">
                <a:avLst/>
              </a:prstGeom>
              <a:solidFill>
                <a:srgbClr val="333399">
                  <a:lumMod val="60000"/>
                  <a:lumOff val="40000"/>
                </a:srgbClr>
              </a:solidFill>
              <a:ln w="9525" cap="flat" cmpd="sng" algn="ctr">
                <a:solidFill>
                  <a:srgbClr val="000000">
                    <a:lumMod val="50000"/>
                    <a:lumOff val="50000"/>
                  </a:srgbClr>
                </a:solidFill>
                <a:prstDash val="solid"/>
                <a:round/>
                <a:headEnd type="none" w="med" len="med"/>
                <a:tailEnd type="none" w="med" len="med"/>
              </a:ln>
              <a:effectLst/>
              <a:extLst/>
            </p:spPr>
            <p:txBody>
              <a:bodyPr wrap="none" lIns="72000" tIns="36000" rIns="72000" bIns="36000" anchor="ct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76" name="正方形/長方形 75"/>
              <p:cNvSpPr/>
              <p:nvPr/>
            </p:nvSpPr>
            <p:spPr bwMode="auto">
              <a:xfrm>
                <a:off x="6480324" y="6091614"/>
                <a:ext cx="36333" cy="36271"/>
              </a:xfrm>
              <a:prstGeom prst="rect">
                <a:avLst/>
              </a:prstGeom>
              <a:solidFill>
                <a:srgbClr val="333399">
                  <a:lumMod val="60000"/>
                  <a:lumOff val="40000"/>
                </a:srgbClr>
              </a:solidFill>
              <a:ln w="9525" cap="flat" cmpd="sng" algn="ctr">
                <a:solidFill>
                  <a:srgbClr val="000000">
                    <a:lumMod val="50000"/>
                    <a:lumOff val="50000"/>
                  </a:srgbClr>
                </a:solidFill>
                <a:prstDash val="solid"/>
                <a:round/>
                <a:headEnd type="none" w="med" len="med"/>
                <a:tailEnd type="none" w="med" len="med"/>
              </a:ln>
              <a:effectLst/>
              <a:extLst/>
            </p:spPr>
            <p:txBody>
              <a:bodyPr wrap="none" lIns="72000" tIns="36000" rIns="72000" bIns="36000" anchor="ct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cxnSp>
            <p:nvCxnSpPr>
              <p:cNvPr id="77" name="直線コネクタ 76"/>
              <p:cNvCxnSpPr/>
              <p:nvPr/>
            </p:nvCxnSpPr>
            <p:spPr bwMode="auto">
              <a:xfrm flipH="1">
                <a:off x="6530206" y="6021276"/>
                <a:ext cx="110008"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78" name="直線コネクタ 77"/>
              <p:cNvCxnSpPr/>
              <p:nvPr/>
            </p:nvCxnSpPr>
            <p:spPr bwMode="auto">
              <a:xfrm flipH="1">
                <a:off x="6529990" y="6042488"/>
                <a:ext cx="144322"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79" name="直線コネクタ 78"/>
              <p:cNvCxnSpPr/>
              <p:nvPr/>
            </p:nvCxnSpPr>
            <p:spPr bwMode="auto">
              <a:xfrm flipH="1">
                <a:off x="6529867" y="6098401"/>
                <a:ext cx="110008"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80" name="直線コネクタ 79"/>
              <p:cNvCxnSpPr/>
              <p:nvPr/>
            </p:nvCxnSpPr>
            <p:spPr bwMode="auto">
              <a:xfrm flipH="1">
                <a:off x="6530504" y="6123145"/>
                <a:ext cx="144322"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81" name="直線コネクタ 80"/>
              <p:cNvCxnSpPr/>
              <p:nvPr/>
            </p:nvCxnSpPr>
            <p:spPr bwMode="auto">
              <a:xfrm flipH="1">
                <a:off x="6529687" y="6180951"/>
                <a:ext cx="110008"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82" name="直線コネクタ 81"/>
              <p:cNvCxnSpPr/>
              <p:nvPr/>
            </p:nvCxnSpPr>
            <p:spPr bwMode="auto">
              <a:xfrm flipH="1">
                <a:off x="6530765" y="6201563"/>
                <a:ext cx="144323"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grpSp>
        <p:grpSp>
          <p:nvGrpSpPr>
            <p:cNvPr id="51" name="グループ化 51"/>
            <p:cNvGrpSpPr>
              <a:grpSpLocks noChangeAspect="1"/>
            </p:cNvGrpSpPr>
            <p:nvPr/>
          </p:nvGrpSpPr>
          <p:grpSpPr bwMode="auto">
            <a:xfrm rot="20393566">
              <a:off x="730774" y="5158181"/>
              <a:ext cx="405619" cy="456951"/>
              <a:chOff x="6454179" y="5965825"/>
              <a:chExt cx="257871" cy="290008"/>
            </a:xfrm>
          </p:grpSpPr>
          <p:sp>
            <p:nvSpPr>
              <p:cNvPr id="63" name="正方形/長方形 62"/>
              <p:cNvSpPr/>
              <p:nvPr/>
            </p:nvSpPr>
            <p:spPr bwMode="auto">
              <a:xfrm>
                <a:off x="6453892" y="5965538"/>
                <a:ext cx="258368" cy="290166"/>
              </a:xfrm>
              <a:prstGeom prst="rect">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p:spPr>
            <p:txBody>
              <a:bodyPr wrap="none" lIns="72000" tIns="36000" rIns="72000" bIns="36000" anchor="ct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64" name="正方形/長方形 63"/>
              <p:cNvSpPr/>
              <p:nvPr/>
            </p:nvSpPr>
            <p:spPr bwMode="auto">
              <a:xfrm>
                <a:off x="6480143" y="6016411"/>
                <a:ext cx="36333" cy="35264"/>
              </a:xfrm>
              <a:prstGeom prst="rect">
                <a:avLst/>
              </a:prstGeom>
              <a:solidFill>
                <a:srgbClr val="333399">
                  <a:lumMod val="60000"/>
                  <a:lumOff val="40000"/>
                </a:srgbClr>
              </a:solidFill>
              <a:ln w="9525" cap="flat" cmpd="sng" algn="ctr">
                <a:solidFill>
                  <a:srgbClr val="000000">
                    <a:lumMod val="50000"/>
                    <a:lumOff val="50000"/>
                  </a:srgbClr>
                </a:solidFill>
                <a:prstDash val="solid"/>
                <a:round/>
                <a:headEnd type="none" w="med" len="med"/>
                <a:tailEnd type="none" w="med" len="med"/>
              </a:ln>
              <a:effectLst/>
              <a:extLst/>
            </p:spPr>
            <p:txBody>
              <a:bodyPr wrap="none" lIns="72000" tIns="36000" rIns="72000" bIns="36000" anchor="ct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65" name="正方形/長方形 64"/>
              <p:cNvSpPr/>
              <p:nvPr/>
            </p:nvSpPr>
            <p:spPr bwMode="auto">
              <a:xfrm>
                <a:off x="6479383" y="6167447"/>
                <a:ext cx="36333" cy="36271"/>
              </a:xfrm>
              <a:prstGeom prst="rect">
                <a:avLst/>
              </a:prstGeom>
              <a:solidFill>
                <a:srgbClr val="333399">
                  <a:lumMod val="60000"/>
                  <a:lumOff val="40000"/>
                </a:srgbClr>
              </a:solidFill>
              <a:ln w="9525" cap="flat" cmpd="sng" algn="ctr">
                <a:solidFill>
                  <a:srgbClr val="000000">
                    <a:lumMod val="50000"/>
                    <a:lumOff val="50000"/>
                  </a:srgbClr>
                </a:solidFill>
                <a:prstDash val="solid"/>
                <a:round/>
                <a:headEnd type="none" w="med" len="med"/>
                <a:tailEnd type="none" w="med" len="med"/>
              </a:ln>
              <a:effectLst/>
              <a:extLst/>
            </p:spPr>
            <p:txBody>
              <a:bodyPr wrap="none" lIns="72000" tIns="36000" rIns="72000" bIns="36000" anchor="ct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66" name="正方形/長方形 65"/>
              <p:cNvSpPr/>
              <p:nvPr/>
            </p:nvSpPr>
            <p:spPr bwMode="auto">
              <a:xfrm>
                <a:off x="6480324" y="6091614"/>
                <a:ext cx="36333" cy="36271"/>
              </a:xfrm>
              <a:prstGeom prst="rect">
                <a:avLst/>
              </a:prstGeom>
              <a:solidFill>
                <a:srgbClr val="333399">
                  <a:lumMod val="60000"/>
                  <a:lumOff val="40000"/>
                </a:srgbClr>
              </a:solidFill>
              <a:ln w="9525" cap="flat" cmpd="sng" algn="ctr">
                <a:solidFill>
                  <a:srgbClr val="000000">
                    <a:lumMod val="50000"/>
                    <a:lumOff val="50000"/>
                  </a:srgbClr>
                </a:solidFill>
                <a:prstDash val="solid"/>
                <a:round/>
                <a:headEnd type="none" w="med" len="med"/>
                <a:tailEnd type="none" w="med" len="med"/>
              </a:ln>
              <a:effectLst/>
              <a:extLst/>
            </p:spPr>
            <p:txBody>
              <a:bodyPr wrap="none" lIns="72000" tIns="36000" rIns="72000" bIns="36000" anchor="ct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cxnSp>
            <p:nvCxnSpPr>
              <p:cNvPr id="67" name="直線コネクタ 66"/>
              <p:cNvCxnSpPr/>
              <p:nvPr/>
            </p:nvCxnSpPr>
            <p:spPr bwMode="auto">
              <a:xfrm flipH="1">
                <a:off x="6530206" y="6021276"/>
                <a:ext cx="110008"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68" name="直線コネクタ 67"/>
              <p:cNvCxnSpPr/>
              <p:nvPr/>
            </p:nvCxnSpPr>
            <p:spPr bwMode="auto">
              <a:xfrm flipH="1">
                <a:off x="6529990" y="6042488"/>
                <a:ext cx="144322"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69" name="直線コネクタ 68"/>
              <p:cNvCxnSpPr/>
              <p:nvPr/>
            </p:nvCxnSpPr>
            <p:spPr bwMode="auto">
              <a:xfrm flipH="1">
                <a:off x="6529867" y="6098401"/>
                <a:ext cx="110008"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70" name="直線コネクタ 69"/>
              <p:cNvCxnSpPr/>
              <p:nvPr/>
            </p:nvCxnSpPr>
            <p:spPr bwMode="auto">
              <a:xfrm flipH="1">
                <a:off x="6530504" y="6123145"/>
                <a:ext cx="144322"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71" name="直線コネクタ 70"/>
              <p:cNvCxnSpPr/>
              <p:nvPr/>
            </p:nvCxnSpPr>
            <p:spPr bwMode="auto">
              <a:xfrm flipH="1">
                <a:off x="6529687" y="6180951"/>
                <a:ext cx="110008"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72" name="直線コネクタ 71"/>
              <p:cNvCxnSpPr/>
              <p:nvPr/>
            </p:nvCxnSpPr>
            <p:spPr bwMode="auto">
              <a:xfrm flipH="1">
                <a:off x="6530765" y="6201563"/>
                <a:ext cx="144323"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grpSp>
        <p:grpSp>
          <p:nvGrpSpPr>
            <p:cNvPr id="52" name="グループ化 51"/>
            <p:cNvGrpSpPr>
              <a:grpSpLocks noChangeAspect="1"/>
            </p:cNvGrpSpPr>
            <p:nvPr/>
          </p:nvGrpSpPr>
          <p:grpSpPr bwMode="auto">
            <a:xfrm rot="20393566">
              <a:off x="705381" y="5220655"/>
              <a:ext cx="406401" cy="457200"/>
              <a:chOff x="6453892" y="5965538"/>
              <a:chExt cx="258368" cy="290166"/>
            </a:xfrm>
          </p:grpSpPr>
          <p:sp>
            <p:nvSpPr>
              <p:cNvPr id="53" name="正方形/長方形 52"/>
              <p:cNvSpPr/>
              <p:nvPr/>
            </p:nvSpPr>
            <p:spPr bwMode="auto">
              <a:xfrm>
                <a:off x="6453892" y="5965538"/>
                <a:ext cx="258368" cy="290166"/>
              </a:xfrm>
              <a:prstGeom prst="rect">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p:spPr>
            <p:txBody>
              <a:bodyPr wrap="none" lIns="72000" tIns="36000" rIns="72000" bIns="36000" anchor="ct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54" name="正方形/長方形 53"/>
              <p:cNvSpPr/>
              <p:nvPr/>
            </p:nvSpPr>
            <p:spPr bwMode="auto">
              <a:xfrm>
                <a:off x="6480143" y="6016411"/>
                <a:ext cx="36333" cy="35264"/>
              </a:xfrm>
              <a:prstGeom prst="rect">
                <a:avLst/>
              </a:prstGeom>
              <a:solidFill>
                <a:srgbClr val="333399">
                  <a:lumMod val="60000"/>
                  <a:lumOff val="40000"/>
                </a:srgbClr>
              </a:solidFill>
              <a:ln w="9525" cap="flat" cmpd="sng" algn="ctr">
                <a:solidFill>
                  <a:srgbClr val="000000">
                    <a:lumMod val="50000"/>
                    <a:lumOff val="50000"/>
                  </a:srgbClr>
                </a:solidFill>
                <a:prstDash val="solid"/>
                <a:round/>
                <a:headEnd type="none" w="med" len="med"/>
                <a:tailEnd type="none" w="med" len="med"/>
              </a:ln>
              <a:effectLst/>
              <a:extLst/>
            </p:spPr>
            <p:txBody>
              <a:bodyPr wrap="none" lIns="72000" tIns="36000" rIns="72000" bIns="36000" anchor="ct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55" name="正方形/長方形 54"/>
              <p:cNvSpPr/>
              <p:nvPr/>
            </p:nvSpPr>
            <p:spPr bwMode="auto">
              <a:xfrm>
                <a:off x="6479383" y="6167447"/>
                <a:ext cx="36333" cy="36271"/>
              </a:xfrm>
              <a:prstGeom prst="rect">
                <a:avLst/>
              </a:prstGeom>
              <a:solidFill>
                <a:srgbClr val="333399">
                  <a:lumMod val="60000"/>
                  <a:lumOff val="40000"/>
                </a:srgbClr>
              </a:solidFill>
              <a:ln w="9525" cap="flat" cmpd="sng" algn="ctr">
                <a:solidFill>
                  <a:srgbClr val="000000">
                    <a:lumMod val="50000"/>
                    <a:lumOff val="50000"/>
                  </a:srgbClr>
                </a:solidFill>
                <a:prstDash val="solid"/>
                <a:round/>
                <a:headEnd type="none" w="med" len="med"/>
                <a:tailEnd type="none" w="med" len="med"/>
              </a:ln>
              <a:effectLst/>
              <a:extLst/>
            </p:spPr>
            <p:txBody>
              <a:bodyPr wrap="none" lIns="72000" tIns="36000" rIns="72000" bIns="36000" anchor="ct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56" name="正方形/長方形 55"/>
              <p:cNvSpPr/>
              <p:nvPr/>
            </p:nvSpPr>
            <p:spPr bwMode="auto">
              <a:xfrm>
                <a:off x="6480324" y="6091614"/>
                <a:ext cx="36333" cy="36271"/>
              </a:xfrm>
              <a:prstGeom prst="rect">
                <a:avLst/>
              </a:prstGeom>
              <a:solidFill>
                <a:srgbClr val="333399">
                  <a:lumMod val="60000"/>
                  <a:lumOff val="40000"/>
                </a:srgbClr>
              </a:solidFill>
              <a:ln w="9525" cap="flat" cmpd="sng" algn="ctr">
                <a:solidFill>
                  <a:srgbClr val="000000">
                    <a:lumMod val="50000"/>
                    <a:lumOff val="50000"/>
                  </a:srgbClr>
                </a:solidFill>
                <a:prstDash val="solid"/>
                <a:round/>
                <a:headEnd type="none" w="med" len="med"/>
                <a:tailEnd type="none" w="med" len="med"/>
              </a:ln>
              <a:effectLst/>
              <a:extLst/>
            </p:spPr>
            <p:txBody>
              <a:bodyPr wrap="none" lIns="72000" tIns="36000" rIns="72000" bIns="36000" anchor="ct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cxnSp>
            <p:nvCxnSpPr>
              <p:cNvPr id="57" name="直線コネクタ 56"/>
              <p:cNvCxnSpPr/>
              <p:nvPr/>
            </p:nvCxnSpPr>
            <p:spPr bwMode="auto">
              <a:xfrm flipH="1">
                <a:off x="6530206" y="6021276"/>
                <a:ext cx="110008"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58" name="直線コネクタ 57"/>
              <p:cNvCxnSpPr/>
              <p:nvPr/>
            </p:nvCxnSpPr>
            <p:spPr bwMode="auto">
              <a:xfrm flipH="1">
                <a:off x="6529986" y="6042488"/>
                <a:ext cx="144322"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59" name="直線コネクタ 58"/>
              <p:cNvCxnSpPr/>
              <p:nvPr/>
            </p:nvCxnSpPr>
            <p:spPr bwMode="auto">
              <a:xfrm flipH="1">
                <a:off x="6529867" y="6098401"/>
                <a:ext cx="110008"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60" name="直線コネクタ 59"/>
              <p:cNvCxnSpPr/>
              <p:nvPr/>
            </p:nvCxnSpPr>
            <p:spPr bwMode="auto">
              <a:xfrm flipH="1">
                <a:off x="6530504" y="6123145"/>
                <a:ext cx="144322"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61" name="直線コネクタ 60"/>
              <p:cNvCxnSpPr/>
              <p:nvPr/>
            </p:nvCxnSpPr>
            <p:spPr bwMode="auto">
              <a:xfrm flipH="1">
                <a:off x="6529687" y="6180951"/>
                <a:ext cx="110008"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62" name="直線コネクタ 61"/>
              <p:cNvCxnSpPr/>
              <p:nvPr/>
            </p:nvCxnSpPr>
            <p:spPr bwMode="auto">
              <a:xfrm flipH="1">
                <a:off x="6530765" y="6201563"/>
                <a:ext cx="144323"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grpSp>
      </p:grpSp>
      <p:pic>
        <p:nvPicPr>
          <p:cNvPr id="83" name="Picture 289" descr="MC900432599[1]"/>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721678">
            <a:off x="5140267" y="2932729"/>
            <a:ext cx="556726" cy="55673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4" name="図 83"/>
          <p:cNvPicPr>
            <a:picLocks noChangeAspect="1"/>
          </p:cNvPicPr>
          <p:nvPr/>
        </p:nvPicPr>
        <p:blipFill>
          <a:blip r:embed="rId11"/>
          <a:stretch>
            <a:fillRect/>
          </a:stretch>
        </p:blipFill>
        <p:spPr>
          <a:xfrm rot="721678">
            <a:off x="5389857" y="3221445"/>
            <a:ext cx="293999" cy="391306"/>
          </a:xfrm>
          <a:prstGeom prst="rect">
            <a:avLst/>
          </a:prstGeom>
        </p:spPr>
      </p:pic>
      <p:grpSp>
        <p:nvGrpSpPr>
          <p:cNvPr id="85" name="グループ化 84"/>
          <p:cNvGrpSpPr/>
          <p:nvPr/>
        </p:nvGrpSpPr>
        <p:grpSpPr>
          <a:xfrm>
            <a:off x="5686479" y="2847941"/>
            <a:ext cx="1180728" cy="847284"/>
            <a:chOff x="5686179" y="3007703"/>
            <a:chExt cx="1180728" cy="847284"/>
          </a:xfrm>
        </p:grpSpPr>
        <p:grpSp>
          <p:nvGrpSpPr>
            <p:cNvPr id="86" name="グループ化 85"/>
            <p:cNvGrpSpPr/>
            <p:nvPr/>
          </p:nvGrpSpPr>
          <p:grpSpPr>
            <a:xfrm>
              <a:off x="5854564" y="3193936"/>
              <a:ext cx="1012343" cy="661051"/>
              <a:chOff x="2463610" y="2711830"/>
              <a:chExt cx="1012343" cy="661051"/>
            </a:xfrm>
          </p:grpSpPr>
          <p:pic>
            <p:nvPicPr>
              <p:cNvPr id="89" name="Picture 14" descr="j043262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46996" y="2711830"/>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14" descr="j043262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19917" y="2711830"/>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直方体 90"/>
              <p:cNvSpPr/>
              <p:nvPr/>
            </p:nvSpPr>
            <p:spPr bwMode="auto">
              <a:xfrm>
                <a:off x="2463610" y="3003013"/>
                <a:ext cx="1012343" cy="216000"/>
              </a:xfrm>
              <a:prstGeom prst="cube">
                <a:avLst>
                  <a:gd name="adj" fmla="val 38760"/>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92" name="直方体 91"/>
              <p:cNvSpPr/>
              <p:nvPr/>
            </p:nvSpPr>
            <p:spPr bwMode="auto">
              <a:xfrm>
                <a:off x="2938682" y="2768876"/>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93" name="直方体 92"/>
              <p:cNvSpPr/>
              <p:nvPr/>
            </p:nvSpPr>
            <p:spPr bwMode="auto">
              <a:xfrm>
                <a:off x="3306289" y="2764352"/>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endParaRPr>
              </a:p>
            </p:txBody>
          </p:sp>
          <p:grpSp>
            <p:nvGrpSpPr>
              <p:cNvPr id="94" name="グループ化 152"/>
              <p:cNvGrpSpPr>
                <a:grpSpLocks noChangeAspect="1"/>
              </p:cNvGrpSpPr>
              <p:nvPr/>
            </p:nvGrpSpPr>
            <p:grpSpPr bwMode="auto">
              <a:xfrm>
                <a:off x="2581364" y="3183751"/>
                <a:ext cx="312397" cy="189130"/>
                <a:chOff x="3463157" y="4553762"/>
                <a:chExt cx="355066" cy="214955"/>
              </a:xfrm>
            </p:grpSpPr>
            <p:sp>
              <p:nvSpPr>
                <p:cNvPr id="102" name="Freeform 364"/>
                <p:cNvSpPr>
                  <a:spLocks/>
                </p:cNvSpPr>
                <p:nvPr/>
              </p:nvSpPr>
              <p:spPr bwMode="auto">
                <a:xfrm>
                  <a:off x="3510600" y="4596454"/>
                  <a:ext cx="307257"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endParaRPr>
                </a:p>
              </p:txBody>
            </p:sp>
            <p:grpSp>
              <p:nvGrpSpPr>
                <p:cNvPr id="103"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104"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105"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106"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endParaRPr>
                  </a:p>
                </p:txBody>
              </p:sp>
            </p:grpSp>
          </p:grpSp>
          <p:grpSp>
            <p:nvGrpSpPr>
              <p:cNvPr id="95" name="グループ化 153"/>
              <p:cNvGrpSpPr>
                <a:grpSpLocks noChangeAspect="1"/>
              </p:cNvGrpSpPr>
              <p:nvPr/>
            </p:nvGrpSpPr>
            <p:grpSpPr bwMode="auto">
              <a:xfrm>
                <a:off x="2996295" y="3183751"/>
                <a:ext cx="312397" cy="189130"/>
                <a:chOff x="3463157" y="4553762"/>
                <a:chExt cx="355066" cy="214955"/>
              </a:xfrm>
            </p:grpSpPr>
            <p:sp>
              <p:nvSpPr>
                <p:cNvPr id="97" name="Freeform 364"/>
                <p:cNvSpPr>
                  <a:spLocks/>
                </p:cNvSpPr>
                <p:nvPr/>
              </p:nvSpPr>
              <p:spPr bwMode="auto">
                <a:xfrm>
                  <a:off x="3510808" y="4596454"/>
                  <a:ext cx="307256"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endParaRPr>
                </a:p>
              </p:txBody>
            </p:sp>
            <p:grpSp>
              <p:nvGrpSpPr>
                <p:cNvPr id="98"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99"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100"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101"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endParaRPr>
                  </a:p>
                </p:txBody>
              </p:sp>
            </p:grpSp>
          </p:grpSp>
          <p:pic>
            <p:nvPicPr>
              <p:cNvPr id="96" name="Picture 28" descr="j0429015[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22095" y="2990978"/>
                <a:ext cx="204171" cy="30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 name="吹き出し: 円形 18"/>
            <p:cNvSpPr/>
            <p:nvPr/>
          </p:nvSpPr>
          <p:spPr bwMode="auto">
            <a:xfrm>
              <a:off x="5686179" y="3007703"/>
              <a:ext cx="439855" cy="231529"/>
            </a:xfrm>
            <a:prstGeom prst="wedgeEllipseCallout">
              <a:avLst>
                <a:gd name="adj1" fmla="val 37698"/>
                <a:gd name="adj2" fmla="val 77838"/>
              </a:avLst>
            </a:prstGeom>
            <a:solidFill>
              <a:schemeClr val="accent2">
                <a:lumMod val="60000"/>
                <a:lumOff val="40000"/>
              </a:schemeClr>
            </a:solidFill>
            <a:ln w="9525" cap="flat" cmpd="sng" algn="ctr">
              <a:solidFill>
                <a:schemeClr val="tx1">
                  <a:lumMod val="50000"/>
                  <a:lumOff val="50000"/>
                </a:schemeClr>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dirty="0">
                  <a:solidFill>
                    <a:srgbClr val="FF0000"/>
                  </a:solidFill>
                  <a:latin typeface="游ゴシック" panose="020B0400000000000000" pitchFamily="50" charset="-128"/>
                  <a:ea typeface="游ゴシック" panose="020B0400000000000000" pitchFamily="50" charset="-128"/>
                </a:rPr>
                <a:t>・・・</a:t>
              </a:r>
            </a:p>
          </p:txBody>
        </p:sp>
        <p:sp>
          <p:nvSpPr>
            <p:cNvPr id="88" name="吹き出し: 円形 145"/>
            <p:cNvSpPr/>
            <p:nvPr/>
          </p:nvSpPr>
          <p:spPr bwMode="auto">
            <a:xfrm>
              <a:off x="6291056" y="3515276"/>
              <a:ext cx="439855" cy="231529"/>
            </a:xfrm>
            <a:prstGeom prst="wedgeEllipseCallout">
              <a:avLst>
                <a:gd name="adj1" fmla="val -65236"/>
                <a:gd name="adj2" fmla="val -37193"/>
              </a:avLst>
            </a:prstGeom>
            <a:solidFill>
              <a:schemeClr val="accent2">
                <a:lumMod val="60000"/>
                <a:lumOff val="40000"/>
              </a:schemeClr>
            </a:solidFill>
            <a:ln w="9525" cap="flat" cmpd="sng" algn="ctr">
              <a:solidFill>
                <a:schemeClr val="tx1">
                  <a:lumMod val="50000"/>
                  <a:lumOff val="50000"/>
                </a:schemeClr>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dirty="0">
                  <a:solidFill>
                    <a:srgbClr val="FF0000"/>
                  </a:solidFill>
                  <a:latin typeface="游ゴシック" panose="020B0400000000000000" pitchFamily="50" charset="-128"/>
                  <a:ea typeface="游ゴシック" panose="020B0400000000000000" pitchFamily="50" charset="-128"/>
                </a:rPr>
                <a:t>・・・</a:t>
              </a:r>
            </a:p>
          </p:txBody>
        </p:sp>
      </p:grpSp>
      <p:grpSp>
        <p:nvGrpSpPr>
          <p:cNvPr id="108" name="グループ化 107"/>
          <p:cNvGrpSpPr/>
          <p:nvPr/>
        </p:nvGrpSpPr>
        <p:grpSpPr>
          <a:xfrm>
            <a:off x="7418503" y="2496209"/>
            <a:ext cx="1292520" cy="622952"/>
            <a:chOff x="5893876" y="2623783"/>
            <a:chExt cx="1292520" cy="622952"/>
          </a:xfrm>
        </p:grpSpPr>
        <p:sp>
          <p:nvSpPr>
            <p:cNvPr id="109" name="正方形/長方形 108"/>
            <p:cNvSpPr/>
            <p:nvPr/>
          </p:nvSpPr>
          <p:spPr bwMode="auto">
            <a:xfrm rot="1293397">
              <a:off x="5893876" y="2864694"/>
              <a:ext cx="1292520" cy="144000"/>
            </a:xfrm>
            <a:prstGeom prst="rect">
              <a:avLst/>
            </a:prstGeom>
            <a:solidFill>
              <a:srgbClr val="FFFF99"/>
            </a:solidFill>
            <a:ln w="9525" cap="flat" cmpd="sng" algn="ctr">
              <a:noFill/>
              <a:prstDash val="solid"/>
              <a:round/>
              <a:headEnd type="none" w="med" len="med"/>
              <a:tailEnd type="none" w="med" len="med"/>
            </a:ln>
            <a:effectLst/>
            <a:extLst/>
          </p:spPr>
          <p:txBody>
            <a:bodyPr wrap="none" lIns="72000" rIns="72000" rtlCol="0" anchor="ctr"/>
            <a:lstStyle/>
            <a:p>
              <a:pPr algn="ctr">
                <a:spcBef>
                  <a:spcPts val="0"/>
                </a:spcBef>
              </a:pPr>
              <a:r>
                <a:rPr kumimoji="1" lang="en-US" altLang="ja-JP" sz="900" dirty="0">
                  <a:solidFill>
                    <a:srgbClr val="FF0000"/>
                  </a:solidFill>
                  <a:latin typeface="游ゴシック" panose="020B0400000000000000" pitchFamily="50" charset="-128"/>
                  <a:ea typeface="游ゴシック" panose="020B0400000000000000" pitchFamily="50" charset="-128"/>
                </a:rPr>
                <a:t>LAW</a:t>
              </a:r>
              <a:r>
                <a:rPr kumimoji="1" lang="ja-JP" altLang="en-US" sz="900" dirty="0">
                  <a:solidFill>
                    <a:srgbClr val="FF0000"/>
                  </a:solidFill>
                  <a:latin typeface="游ゴシック" panose="020B0400000000000000" pitchFamily="50" charset="-128"/>
                  <a:ea typeface="游ゴシック" panose="020B0400000000000000" pitchFamily="50" charset="-128"/>
                </a:rPr>
                <a:t>　</a:t>
              </a:r>
              <a:r>
                <a:rPr kumimoji="1" lang="en-US" altLang="ja-JP" sz="900" dirty="0">
                  <a:solidFill>
                    <a:srgbClr val="FF0000"/>
                  </a:solidFill>
                  <a:latin typeface="游ゴシック" panose="020B0400000000000000" pitchFamily="50" charset="-128"/>
                  <a:ea typeface="游ゴシック" panose="020B0400000000000000" pitchFamily="50" charset="-128"/>
                </a:rPr>
                <a:t>LAW</a:t>
              </a:r>
              <a:r>
                <a:rPr lang="ja-JP" altLang="en-US" sz="900" dirty="0">
                  <a:solidFill>
                    <a:srgbClr val="FF0000"/>
                  </a:solidFill>
                  <a:latin typeface="游ゴシック" panose="020B0400000000000000" pitchFamily="50" charset="-128"/>
                  <a:ea typeface="游ゴシック" panose="020B0400000000000000" pitchFamily="50" charset="-128"/>
                </a:rPr>
                <a:t>　</a:t>
              </a:r>
              <a:r>
                <a:rPr kumimoji="1" lang="en-US" altLang="ja-JP" sz="900" dirty="0">
                  <a:solidFill>
                    <a:srgbClr val="FF0000"/>
                  </a:solidFill>
                  <a:latin typeface="游ゴシック" panose="020B0400000000000000" pitchFamily="50" charset="-128"/>
                  <a:ea typeface="游ゴシック" panose="020B0400000000000000" pitchFamily="50" charset="-128"/>
                </a:rPr>
                <a:t>LAW</a:t>
              </a:r>
              <a:endParaRPr kumimoji="1" lang="ja-JP" altLang="en-US" sz="900" dirty="0">
                <a:solidFill>
                  <a:srgbClr val="FF0000"/>
                </a:solidFill>
                <a:latin typeface="游ゴシック" panose="020B0400000000000000" pitchFamily="50" charset="-128"/>
                <a:ea typeface="游ゴシック" panose="020B0400000000000000" pitchFamily="50" charset="-128"/>
              </a:endParaRPr>
            </a:p>
          </p:txBody>
        </p:sp>
        <p:cxnSp>
          <p:nvCxnSpPr>
            <p:cNvPr id="110" name="直線コネクタ 109"/>
            <p:cNvCxnSpPr/>
            <p:nvPr/>
          </p:nvCxnSpPr>
          <p:spPr bwMode="auto">
            <a:xfrm>
              <a:off x="5971716" y="2623783"/>
              <a:ext cx="1193012" cy="479946"/>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直線コネクタ 110"/>
            <p:cNvCxnSpPr/>
            <p:nvPr/>
          </p:nvCxnSpPr>
          <p:spPr bwMode="auto">
            <a:xfrm>
              <a:off x="5919053" y="2766789"/>
              <a:ext cx="1193012" cy="479946"/>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765922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3188" y="981076"/>
            <a:ext cx="8950325" cy="1007764"/>
          </a:xfrm>
        </p:spPr>
        <p:txBody>
          <a:bodyPr/>
          <a:lstStyle/>
          <a:p>
            <a:pPr eaLnBrk="1" hangingPunct="1"/>
            <a:r>
              <a:rPr lang="ja-JP" altLang="en-US" sz="1200" dirty="0">
                <a:latin typeface="游ゴシック" panose="020B0400000000000000" pitchFamily="50" charset="-128"/>
                <a:ea typeface="游ゴシック" panose="020B0400000000000000" pitchFamily="50" charset="-128"/>
              </a:rPr>
              <a:t>本取組みは、オンラインで手続きを実現するための仕組み（電子申請システム）の構築を行う</a:t>
            </a:r>
            <a:r>
              <a:rPr lang="ja-JP" altLang="en-US" sz="1200" dirty="0" smtClean="0">
                <a:latin typeface="游ゴシック" panose="020B0400000000000000" pitchFamily="50" charset="-128"/>
                <a:ea typeface="游ゴシック" panose="020B0400000000000000" pitchFamily="50" charset="-128"/>
              </a:rPr>
              <a:t>ものであるが、</a:t>
            </a:r>
            <a:r>
              <a:rPr lang="ja-JP" altLang="en-US" sz="1200" dirty="0">
                <a:latin typeface="游ゴシック" panose="020B0400000000000000" pitchFamily="50" charset="-128"/>
                <a:ea typeface="游ゴシック" panose="020B0400000000000000" pitchFamily="50" charset="-128"/>
              </a:rPr>
              <a:t>より多くの手続きを効果的にオンライン化していくには、運用手順や事務ルール等の見直し（</a:t>
            </a:r>
            <a:r>
              <a:rPr lang="en-US" altLang="ja-JP" sz="1200" dirty="0">
                <a:latin typeface="游ゴシック" panose="020B0400000000000000" pitchFamily="50" charset="-128"/>
                <a:ea typeface="游ゴシック" panose="020B0400000000000000" pitchFamily="50" charset="-128"/>
              </a:rPr>
              <a:t>BPR</a:t>
            </a:r>
            <a:r>
              <a:rPr lang="ja-JP" altLang="en-US" sz="1200" dirty="0">
                <a:latin typeface="游ゴシック" panose="020B0400000000000000" pitchFamily="50" charset="-128"/>
                <a:ea typeface="游ゴシック" panose="020B0400000000000000" pitchFamily="50" charset="-128"/>
              </a:rPr>
              <a:t>）</a:t>
            </a:r>
            <a:r>
              <a:rPr lang="ja-JP" altLang="en-US" sz="1200" dirty="0" smtClean="0">
                <a:latin typeface="游ゴシック" panose="020B0400000000000000" pitchFamily="50" charset="-128"/>
                <a:ea typeface="游ゴシック" panose="020B0400000000000000" pitchFamily="50" charset="-128"/>
              </a:rPr>
              <a:t>が必須である。</a:t>
            </a:r>
            <a:endParaRPr lang="en-US" altLang="ja-JP" sz="1200" dirty="0">
              <a:latin typeface="游ゴシック" panose="020B0400000000000000" pitchFamily="50" charset="-128"/>
              <a:ea typeface="游ゴシック" panose="020B0400000000000000" pitchFamily="50" charset="-128"/>
            </a:endParaRPr>
          </a:p>
        </p:txBody>
      </p:sp>
      <p:sp>
        <p:nvSpPr>
          <p:cNvPr id="4"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ja-JP" altLang="en-US" sz="1600" b="1" dirty="0">
                <a:solidFill>
                  <a:schemeClr val="tx2"/>
                </a:solidFill>
                <a:latin typeface="游ゴシック" panose="020B0400000000000000" pitchFamily="50" charset="-128"/>
                <a:ea typeface="游ゴシック" panose="020B0400000000000000" pitchFamily="50" charset="-128"/>
              </a:rPr>
              <a:t>７</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－１</a:t>
            </a: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ja-JP" altLang="en-US" sz="1600" b="1" dirty="0" smtClean="0">
                <a:solidFill>
                  <a:schemeClr val="tx2"/>
                </a:solidFill>
                <a:latin typeface="游ゴシック" panose="020B0400000000000000" pitchFamily="50" charset="-128"/>
                <a:ea typeface="游ゴシック" panose="020B0400000000000000" pitchFamily="50" charset="-128"/>
              </a:rPr>
              <a:t>電子</a:t>
            </a:r>
            <a:r>
              <a:rPr kumimoji="0" lang="ja-JP" altLang="en-US" sz="1600" b="1" dirty="0">
                <a:solidFill>
                  <a:schemeClr val="tx2"/>
                </a:solidFill>
                <a:latin typeface="游ゴシック" panose="020B0400000000000000" pitchFamily="50" charset="-128"/>
                <a:ea typeface="游ゴシック" panose="020B0400000000000000" pitchFamily="50" charset="-128"/>
              </a:rPr>
              <a:t>申請を活用した窓口改善の</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考え方　</a:t>
            </a:r>
            <a:r>
              <a:rPr kumimoji="0" lang="en-US" altLang="ja-JP" sz="1600" b="1" dirty="0">
                <a:solidFill>
                  <a:schemeClr val="tx2"/>
                </a:solidFill>
                <a:latin typeface="游ゴシック" panose="020B0400000000000000" pitchFamily="50" charset="-128"/>
                <a:ea typeface="游ゴシック" panose="020B0400000000000000" pitchFamily="50" charset="-128"/>
              </a:rPr>
              <a:t> </a:t>
            </a:r>
            <a:r>
              <a:rPr kumimoji="0" lang="en-US" altLang="ja-JP" sz="1600" b="1" dirty="0" smtClean="0">
                <a:solidFill>
                  <a:schemeClr val="tx2"/>
                </a:solidFill>
                <a:latin typeface="游ゴシック" panose="020B0400000000000000" pitchFamily="50" charset="-128"/>
                <a:ea typeface="游ゴシック" panose="020B0400000000000000" pitchFamily="50" charset="-128"/>
              </a:rPr>
              <a:t>1/2</a:t>
            </a:r>
            <a:r>
              <a:rPr kumimoji="0" lang="ja-JP" altLang="en-US" sz="1600" b="1" dirty="0">
                <a:solidFill>
                  <a:schemeClr val="tx2"/>
                </a:solidFill>
                <a:latin typeface="游ゴシック" panose="020B0400000000000000" pitchFamily="50" charset="-128"/>
                <a:ea typeface="游ゴシック" panose="020B0400000000000000" pitchFamily="50" charset="-128"/>
              </a:rPr>
              <a:t>－</a:t>
            </a:r>
          </a:p>
        </p:txBody>
      </p:sp>
      <p:sp>
        <p:nvSpPr>
          <p:cNvPr id="15" name="正方形/長方形 14"/>
          <p:cNvSpPr/>
          <p:nvPr/>
        </p:nvSpPr>
        <p:spPr bwMode="auto">
          <a:xfrm>
            <a:off x="513670" y="2272478"/>
            <a:ext cx="1584176" cy="648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1200" dirty="0">
                <a:latin typeface="游ゴシック" panose="020B0400000000000000" pitchFamily="50" charset="-128"/>
                <a:ea typeface="游ゴシック" panose="020B0400000000000000" pitchFamily="50" charset="-128"/>
              </a:rPr>
              <a:t>窓口申請（区役所）</a:t>
            </a:r>
          </a:p>
        </p:txBody>
      </p:sp>
      <p:sp>
        <p:nvSpPr>
          <p:cNvPr id="46" name="正方形/長方形 45"/>
          <p:cNvSpPr/>
          <p:nvPr/>
        </p:nvSpPr>
        <p:spPr bwMode="auto">
          <a:xfrm>
            <a:off x="513670" y="3075039"/>
            <a:ext cx="1584176" cy="648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1200" dirty="0">
                <a:latin typeface="游ゴシック" panose="020B0400000000000000" pitchFamily="50" charset="-128"/>
                <a:ea typeface="游ゴシック" panose="020B0400000000000000" pitchFamily="50" charset="-128"/>
              </a:rPr>
              <a:t>郵送申請</a:t>
            </a:r>
          </a:p>
        </p:txBody>
      </p:sp>
      <p:sp>
        <p:nvSpPr>
          <p:cNvPr id="47" name="正方形/長方形 46"/>
          <p:cNvSpPr/>
          <p:nvPr/>
        </p:nvSpPr>
        <p:spPr bwMode="auto">
          <a:xfrm>
            <a:off x="2962051" y="2272478"/>
            <a:ext cx="1644573" cy="1872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200" dirty="0">
                <a:latin typeface="游ゴシック" panose="020B0400000000000000" pitchFamily="50" charset="-128"/>
                <a:ea typeface="游ゴシック" panose="020B0400000000000000" pitchFamily="50" charset="-128"/>
              </a:rPr>
              <a:t>次期</a:t>
            </a:r>
            <a:r>
              <a:rPr kumimoji="1" lang="ja-JP" altLang="en-US" sz="1200" dirty="0">
                <a:latin typeface="游ゴシック" panose="020B0400000000000000" pitchFamily="50" charset="-128"/>
                <a:ea typeface="游ゴシック" panose="020B0400000000000000" pitchFamily="50" charset="-128"/>
              </a:rPr>
              <a:t>電子申請</a:t>
            </a:r>
            <a:endParaRPr kumimoji="1" lang="en-US" altLang="ja-JP" sz="1200" dirty="0">
              <a:latin typeface="游ゴシック" panose="020B0400000000000000" pitchFamily="50" charset="-128"/>
              <a:ea typeface="游ゴシック" panose="020B0400000000000000" pitchFamily="50" charset="-128"/>
            </a:endParaRPr>
          </a:p>
          <a:p>
            <a:pPr algn="ctr">
              <a:spcBef>
                <a:spcPts val="0"/>
              </a:spcBef>
            </a:pPr>
            <a:r>
              <a:rPr lang="ja-JP" altLang="en-US" sz="1200" dirty="0">
                <a:latin typeface="游ゴシック" panose="020B0400000000000000" pitchFamily="50" charset="-128"/>
                <a:ea typeface="游ゴシック" panose="020B0400000000000000" pitchFamily="50" charset="-128"/>
              </a:rPr>
              <a:t>システム</a:t>
            </a:r>
            <a:r>
              <a:rPr kumimoji="1" lang="ja-JP" altLang="en-US" sz="1200" dirty="0">
                <a:latin typeface="游ゴシック" panose="020B0400000000000000" pitchFamily="50" charset="-128"/>
                <a:ea typeface="游ゴシック" panose="020B0400000000000000" pitchFamily="50" charset="-128"/>
              </a:rPr>
              <a:t>の導入</a:t>
            </a:r>
          </a:p>
        </p:txBody>
      </p:sp>
      <p:sp>
        <p:nvSpPr>
          <p:cNvPr id="16" name="二等辺三角形 15"/>
          <p:cNvSpPr/>
          <p:nvPr/>
        </p:nvSpPr>
        <p:spPr bwMode="auto">
          <a:xfrm rot="5400000">
            <a:off x="600827" y="4057584"/>
            <a:ext cx="3858243" cy="288032"/>
          </a:xfrm>
          <a:prstGeom prst="triangle">
            <a:avLst/>
          </a:prstGeom>
          <a:solidFill>
            <a:schemeClr val="bg1">
              <a:lumMod val="65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sz="1200" dirty="0">
              <a:latin typeface="游ゴシック" panose="020B0400000000000000" pitchFamily="50" charset="-128"/>
              <a:ea typeface="游ゴシック" panose="020B0400000000000000" pitchFamily="50" charset="-128"/>
            </a:endParaRPr>
          </a:p>
        </p:txBody>
      </p:sp>
      <p:sp>
        <p:nvSpPr>
          <p:cNvPr id="12" name="正方形/長方形 11"/>
          <p:cNvSpPr/>
          <p:nvPr/>
        </p:nvSpPr>
        <p:spPr bwMode="auto">
          <a:xfrm>
            <a:off x="513670" y="5482721"/>
            <a:ext cx="1584176" cy="648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1" lang="en-US" altLang="ja-JP" sz="1200" dirty="0">
                <a:latin typeface="游ゴシック" panose="020B0400000000000000" pitchFamily="50" charset="-128"/>
                <a:ea typeface="游ゴシック" panose="020B0400000000000000" pitchFamily="50" charset="-128"/>
              </a:rPr>
              <a:t>Web</a:t>
            </a:r>
            <a:r>
              <a:rPr kumimoji="1" lang="ja-JP" altLang="en-US" sz="1200" dirty="0">
                <a:latin typeface="游ゴシック" panose="020B0400000000000000" pitchFamily="50" charset="-128"/>
                <a:ea typeface="游ゴシック" panose="020B0400000000000000" pitchFamily="50" charset="-128"/>
              </a:rPr>
              <a:t>申請</a:t>
            </a:r>
            <a:endParaRPr kumimoji="1" lang="en-US" altLang="ja-JP" sz="1200" dirty="0">
              <a:latin typeface="游ゴシック" panose="020B0400000000000000" pitchFamily="50" charset="-128"/>
              <a:ea typeface="游ゴシック" panose="020B0400000000000000" pitchFamily="50" charset="-128"/>
            </a:endParaRPr>
          </a:p>
          <a:p>
            <a:pPr algn="ctr">
              <a:spcBef>
                <a:spcPts val="0"/>
              </a:spcBef>
            </a:pPr>
            <a:r>
              <a:rPr lang="ja-JP" altLang="en-US" sz="1200" dirty="0">
                <a:latin typeface="游ゴシック" panose="020B0400000000000000" pitchFamily="50" charset="-128"/>
                <a:ea typeface="游ゴシック" panose="020B0400000000000000" pitchFamily="50" charset="-128"/>
              </a:rPr>
              <a:t>（個別システム）</a:t>
            </a:r>
            <a:endParaRPr kumimoji="1" lang="ja-JP" altLang="en-US" sz="1200" dirty="0">
              <a:latin typeface="游ゴシック" panose="020B0400000000000000" pitchFamily="50" charset="-128"/>
              <a:ea typeface="游ゴシック" panose="020B0400000000000000" pitchFamily="50" charset="-128"/>
            </a:endParaRPr>
          </a:p>
        </p:txBody>
      </p:sp>
      <p:cxnSp>
        <p:nvCxnSpPr>
          <p:cNvPr id="6" name="直線コネクタ 5"/>
          <p:cNvCxnSpPr/>
          <p:nvPr/>
        </p:nvCxnSpPr>
        <p:spPr bwMode="auto">
          <a:xfrm flipV="1">
            <a:off x="3238624" y="2118297"/>
            <a:ext cx="5609610" cy="10165"/>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テキスト ボックス 6"/>
          <p:cNvSpPr txBox="1"/>
          <p:nvPr/>
        </p:nvSpPr>
        <p:spPr>
          <a:xfrm>
            <a:off x="4427984" y="1808985"/>
            <a:ext cx="3416320" cy="276999"/>
          </a:xfrm>
          <a:prstGeom prst="rect">
            <a:avLst/>
          </a:prstGeom>
          <a:noFill/>
        </p:spPr>
        <p:txBody>
          <a:bodyPr wrap="none" rtlCol="0">
            <a:spAutoFit/>
          </a:bodyPr>
          <a:lstStyle/>
          <a:p>
            <a:r>
              <a:rPr kumimoji="1" lang="ja-JP" altLang="en-US" sz="1200" dirty="0">
                <a:latin typeface="游ゴシック" panose="020B0400000000000000" pitchFamily="50" charset="-128"/>
                <a:ea typeface="游ゴシック" panose="020B0400000000000000" pitchFamily="50" charset="-128"/>
              </a:rPr>
              <a:t>行政手続きのオンライン化推進に向けた対応策</a:t>
            </a:r>
          </a:p>
        </p:txBody>
      </p:sp>
      <p:cxnSp>
        <p:nvCxnSpPr>
          <p:cNvPr id="17" name="直線コネクタ 16"/>
          <p:cNvCxnSpPr/>
          <p:nvPr/>
        </p:nvCxnSpPr>
        <p:spPr bwMode="auto">
          <a:xfrm>
            <a:off x="513670" y="2128462"/>
            <a:ext cx="1584176"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テキスト ボックス 17"/>
          <p:cNvSpPr txBox="1"/>
          <p:nvPr/>
        </p:nvSpPr>
        <p:spPr>
          <a:xfrm>
            <a:off x="617523" y="1808605"/>
            <a:ext cx="1415772" cy="276999"/>
          </a:xfrm>
          <a:prstGeom prst="rect">
            <a:avLst/>
          </a:prstGeom>
          <a:noFill/>
        </p:spPr>
        <p:txBody>
          <a:bodyPr wrap="none" rtlCol="0">
            <a:spAutoFit/>
          </a:bodyPr>
          <a:lstStyle/>
          <a:p>
            <a:r>
              <a:rPr kumimoji="1" lang="ja-JP" altLang="en-US" sz="1200" dirty="0">
                <a:latin typeface="游ゴシック" panose="020B0400000000000000" pitchFamily="50" charset="-128"/>
                <a:ea typeface="游ゴシック" panose="020B0400000000000000" pitchFamily="50" charset="-128"/>
              </a:rPr>
              <a:t>現行の手続き手法</a:t>
            </a:r>
          </a:p>
        </p:txBody>
      </p:sp>
      <p:sp>
        <p:nvSpPr>
          <p:cNvPr id="19" name="正方形/長方形 18"/>
          <p:cNvSpPr/>
          <p:nvPr/>
        </p:nvSpPr>
        <p:spPr bwMode="auto">
          <a:xfrm>
            <a:off x="4716015" y="2272478"/>
            <a:ext cx="4132219" cy="1872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171450" indent="-171450">
              <a:spcBef>
                <a:spcPts val="0"/>
              </a:spcBef>
              <a:buFont typeface="Wingdings" panose="05000000000000000000" pitchFamily="2" charset="2"/>
              <a:buChar char="ü"/>
            </a:pPr>
            <a:r>
              <a:rPr kumimoji="1" lang="ja-JP" altLang="en-US" sz="1200" dirty="0">
                <a:latin typeface="游ゴシック" panose="020B0400000000000000" pitchFamily="50" charset="-128"/>
                <a:ea typeface="游ゴシック" panose="020B0400000000000000" pitchFamily="50" charset="-128"/>
              </a:rPr>
              <a:t>行政手続き情報の一元管理</a:t>
            </a:r>
            <a:endParaRPr kumimoji="1" lang="en-US" altLang="ja-JP" sz="1200" dirty="0">
              <a:latin typeface="游ゴシック" panose="020B0400000000000000" pitchFamily="50" charset="-128"/>
              <a:ea typeface="游ゴシック" panose="020B0400000000000000" pitchFamily="50" charset="-128"/>
            </a:endParaRPr>
          </a:p>
          <a:p>
            <a:pPr marL="171450" indent="-171450">
              <a:spcBef>
                <a:spcPts val="0"/>
              </a:spcBef>
              <a:buFont typeface="Wingdings" panose="05000000000000000000" pitchFamily="2" charset="2"/>
              <a:buChar char="ü"/>
            </a:pPr>
            <a:r>
              <a:rPr kumimoji="1" lang="ja-JP" altLang="en-US" sz="1200" dirty="0">
                <a:latin typeface="游ゴシック" panose="020B0400000000000000" pitchFamily="50" charset="-128"/>
                <a:ea typeface="游ゴシック" panose="020B0400000000000000" pitchFamily="50" charset="-128"/>
              </a:rPr>
              <a:t>個人認証や電子署名による本人確認</a:t>
            </a:r>
            <a:r>
              <a:rPr lang="ja-JP" altLang="en-US" sz="1200" dirty="0">
                <a:latin typeface="游ゴシック" panose="020B0400000000000000" pitchFamily="50" charset="-128"/>
                <a:ea typeface="游ゴシック" panose="020B0400000000000000" pitchFamily="50" charset="-128"/>
              </a:rPr>
              <a:t>機能の導入</a:t>
            </a:r>
            <a:endParaRPr lang="en-US" altLang="ja-JP" sz="1200" dirty="0">
              <a:latin typeface="游ゴシック" panose="020B0400000000000000" pitchFamily="50" charset="-128"/>
              <a:ea typeface="游ゴシック" panose="020B0400000000000000" pitchFamily="50" charset="-128"/>
            </a:endParaRPr>
          </a:p>
          <a:p>
            <a:pPr marL="171450" indent="-171450">
              <a:spcBef>
                <a:spcPts val="0"/>
              </a:spcBef>
              <a:buFont typeface="Wingdings" panose="05000000000000000000" pitchFamily="2" charset="2"/>
              <a:buChar char="ü"/>
            </a:pPr>
            <a:r>
              <a:rPr kumimoji="1" lang="ja-JP" altLang="en-US" sz="1200" dirty="0">
                <a:latin typeface="游ゴシック" panose="020B0400000000000000" pitchFamily="50" charset="-128"/>
                <a:ea typeface="游ゴシック" panose="020B0400000000000000" pitchFamily="50" charset="-128"/>
              </a:rPr>
              <a:t>通知や交付機能の導入</a:t>
            </a:r>
          </a:p>
        </p:txBody>
      </p:sp>
      <p:sp>
        <p:nvSpPr>
          <p:cNvPr id="22" name="正方形/長方形 21"/>
          <p:cNvSpPr/>
          <p:nvPr/>
        </p:nvSpPr>
        <p:spPr bwMode="auto">
          <a:xfrm>
            <a:off x="513670" y="3877600"/>
            <a:ext cx="1584176" cy="648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1200" dirty="0">
                <a:latin typeface="游ゴシック" panose="020B0400000000000000" pitchFamily="50" charset="-128"/>
                <a:ea typeface="游ゴシック" panose="020B0400000000000000" pitchFamily="50" charset="-128"/>
              </a:rPr>
              <a:t>メール申請</a:t>
            </a:r>
          </a:p>
        </p:txBody>
      </p:sp>
      <p:sp>
        <p:nvSpPr>
          <p:cNvPr id="23" name="正方形/長方形 22"/>
          <p:cNvSpPr/>
          <p:nvPr/>
        </p:nvSpPr>
        <p:spPr bwMode="auto">
          <a:xfrm>
            <a:off x="513670" y="4680161"/>
            <a:ext cx="1584176" cy="648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200" dirty="0">
                <a:latin typeface="游ゴシック" panose="020B0400000000000000" pitchFamily="50" charset="-128"/>
                <a:ea typeface="游ゴシック" panose="020B0400000000000000" pitchFamily="50" charset="-128"/>
              </a:rPr>
              <a:t>ファックス申請</a:t>
            </a:r>
            <a:endParaRPr kumimoji="1" lang="ja-JP" altLang="en-US" sz="1200" dirty="0">
              <a:latin typeface="游ゴシック" panose="020B0400000000000000" pitchFamily="50" charset="-128"/>
              <a:ea typeface="游ゴシック" panose="020B0400000000000000" pitchFamily="50" charset="-128"/>
            </a:endParaRPr>
          </a:p>
        </p:txBody>
      </p:sp>
      <p:sp>
        <p:nvSpPr>
          <p:cNvPr id="24" name="正方形/長方形 23"/>
          <p:cNvSpPr/>
          <p:nvPr/>
        </p:nvSpPr>
        <p:spPr bwMode="auto">
          <a:xfrm>
            <a:off x="2962051" y="4258505"/>
            <a:ext cx="1644573" cy="1872216"/>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200" dirty="0">
                <a:latin typeface="游ゴシック" panose="020B0400000000000000" pitchFamily="50" charset="-128"/>
                <a:ea typeface="游ゴシック" panose="020B0400000000000000" pitchFamily="50" charset="-128"/>
              </a:rPr>
              <a:t>運用・ルール</a:t>
            </a:r>
            <a:r>
              <a:rPr kumimoji="1" lang="ja-JP" altLang="en-US" sz="1200" dirty="0">
                <a:latin typeface="游ゴシック" panose="020B0400000000000000" pitchFamily="50" charset="-128"/>
                <a:ea typeface="游ゴシック" panose="020B0400000000000000" pitchFamily="50" charset="-128"/>
              </a:rPr>
              <a:t>の</a:t>
            </a:r>
            <a:r>
              <a:rPr kumimoji="1" lang="ja-JP" altLang="en-US" sz="1200" dirty="0" smtClean="0">
                <a:latin typeface="游ゴシック" panose="020B0400000000000000" pitchFamily="50" charset="-128"/>
                <a:ea typeface="游ゴシック" panose="020B0400000000000000" pitchFamily="50" charset="-128"/>
              </a:rPr>
              <a:t>見直し</a:t>
            </a:r>
            <a:endParaRPr kumimoji="1" lang="en-US" altLang="ja-JP" sz="1200" dirty="0" smtClean="0">
              <a:latin typeface="游ゴシック" panose="020B0400000000000000" pitchFamily="50" charset="-128"/>
              <a:ea typeface="游ゴシック" panose="020B0400000000000000" pitchFamily="50" charset="-128"/>
            </a:endParaRPr>
          </a:p>
          <a:p>
            <a:pPr algn="ctr">
              <a:spcBef>
                <a:spcPts val="0"/>
              </a:spcBef>
            </a:pP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BPR</a:t>
            </a:r>
            <a:r>
              <a:rPr lang="ja-JP" altLang="en-US" sz="1200" dirty="0">
                <a:latin typeface="游ゴシック" panose="020B0400000000000000" pitchFamily="50" charset="-128"/>
                <a:ea typeface="游ゴシック" panose="020B0400000000000000" pitchFamily="50" charset="-128"/>
              </a:rPr>
              <a:t>）</a:t>
            </a:r>
          </a:p>
        </p:txBody>
      </p:sp>
      <p:sp>
        <p:nvSpPr>
          <p:cNvPr id="25" name="正方形/長方形 24"/>
          <p:cNvSpPr/>
          <p:nvPr/>
        </p:nvSpPr>
        <p:spPr bwMode="auto">
          <a:xfrm>
            <a:off x="4716016" y="4258505"/>
            <a:ext cx="4132218" cy="1872216"/>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171450" indent="-171450">
              <a:spcBef>
                <a:spcPts val="0"/>
              </a:spcBef>
              <a:buFont typeface="Wingdings" panose="05000000000000000000" pitchFamily="2" charset="2"/>
              <a:buChar char="ü"/>
            </a:pPr>
            <a:r>
              <a:rPr lang="ja-JP" altLang="en-US" sz="1200" dirty="0" smtClean="0">
                <a:latin typeface="游ゴシック" panose="020B0400000000000000" pitchFamily="50" charset="-128"/>
                <a:ea typeface="游ゴシック" panose="020B0400000000000000" pitchFamily="50" charset="-128"/>
              </a:rPr>
              <a:t>業務の標準化に向けた検討</a:t>
            </a:r>
            <a:endParaRPr lang="en-US" altLang="ja-JP" sz="1200" dirty="0" smtClean="0">
              <a:latin typeface="游ゴシック" panose="020B0400000000000000" pitchFamily="50" charset="-128"/>
              <a:ea typeface="游ゴシック" panose="020B0400000000000000" pitchFamily="50" charset="-128"/>
            </a:endParaRPr>
          </a:p>
          <a:p>
            <a:pPr marL="171450" indent="-171450">
              <a:spcBef>
                <a:spcPts val="0"/>
              </a:spcBef>
              <a:buFont typeface="Wingdings" panose="05000000000000000000" pitchFamily="2" charset="2"/>
              <a:buChar char="ü"/>
            </a:pPr>
            <a:r>
              <a:rPr lang="ja-JP" altLang="en-US" sz="1200" dirty="0" smtClean="0">
                <a:latin typeface="游ゴシック" panose="020B0400000000000000" pitchFamily="50" charset="-128"/>
                <a:ea typeface="游ゴシック" panose="020B0400000000000000" pitchFamily="50" charset="-128"/>
              </a:rPr>
              <a:t>対面</a:t>
            </a:r>
            <a:r>
              <a:rPr lang="ja-JP" altLang="en-US" sz="1200" dirty="0">
                <a:latin typeface="游ゴシック" panose="020B0400000000000000" pitchFamily="50" charset="-128"/>
                <a:ea typeface="游ゴシック" panose="020B0400000000000000" pitchFamily="50" charset="-128"/>
              </a:rPr>
              <a:t>審査、事前相談等の代替運用の検討</a:t>
            </a:r>
            <a:endParaRPr lang="en-US" altLang="ja-JP" sz="1200" dirty="0">
              <a:latin typeface="游ゴシック" panose="020B0400000000000000" pitchFamily="50" charset="-128"/>
              <a:ea typeface="游ゴシック" panose="020B0400000000000000" pitchFamily="50" charset="-128"/>
            </a:endParaRPr>
          </a:p>
          <a:p>
            <a:pPr marL="171450" indent="-171450">
              <a:spcBef>
                <a:spcPts val="0"/>
              </a:spcBef>
              <a:buFont typeface="Wingdings" panose="05000000000000000000" pitchFamily="2" charset="2"/>
              <a:buChar char="ü"/>
            </a:pPr>
            <a:r>
              <a:rPr lang="ja-JP" altLang="en-US" sz="1200" dirty="0">
                <a:latin typeface="游ゴシック" panose="020B0400000000000000" pitchFamily="50" charset="-128"/>
                <a:ea typeface="游ゴシック" panose="020B0400000000000000" pitchFamily="50" charset="-128"/>
              </a:rPr>
              <a:t>紙媒体管理の必要性の</a:t>
            </a:r>
            <a:r>
              <a:rPr lang="ja-JP" altLang="en-US" sz="1200" dirty="0" smtClean="0">
                <a:latin typeface="游ゴシック" panose="020B0400000000000000" pitchFamily="50" charset="-128"/>
                <a:ea typeface="游ゴシック" panose="020B0400000000000000" pitchFamily="50" charset="-128"/>
              </a:rPr>
              <a:t>検討</a:t>
            </a:r>
            <a:endParaRPr lang="en-US" altLang="ja-JP" sz="1200" dirty="0" smtClean="0">
              <a:latin typeface="游ゴシック" panose="020B0400000000000000" pitchFamily="50" charset="-128"/>
              <a:ea typeface="游ゴシック" panose="020B0400000000000000" pitchFamily="50" charset="-128"/>
            </a:endParaRPr>
          </a:p>
          <a:p>
            <a:pPr marL="171450" indent="-171450">
              <a:spcBef>
                <a:spcPts val="0"/>
              </a:spcBef>
              <a:buFont typeface="Wingdings" panose="05000000000000000000" pitchFamily="2" charset="2"/>
              <a:buChar char="ü"/>
            </a:pPr>
            <a:r>
              <a:rPr lang="ja-JP" altLang="en-US" sz="1200" dirty="0">
                <a:latin typeface="游ゴシック" panose="020B0400000000000000" pitchFamily="50" charset="-128"/>
                <a:ea typeface="游ゴシック" panose="020B0400000000000000" pitchFamily="50" charset="-128"/>
              </a:rPr>
              <a:t>慣例</a:t>
            </a:r>
            <a:r>
              <a:rPr lang="ja-JP" altLang="en-US" sz="1200" dirty="0" smtClean="0">
                <a:latin typeface="游ゴシック" panose="020B0400000000000000" pitchFamily="50" charset="-128"/>
                <a:ea typeface="游ゴシック" panose="020B0400000000000000" pitchFamily="50" charset="-128"/>
              </a:rPr>
              <a:t>に基づく業務の削減</a:t>
            </a:r>
            <a:endParaRPr lang="en-US" altLang="ja-JP" sz="1200" dirty="0">
              <a:latin typeface="游ゴシック" panose="020B0400000000000000" pitchFamily="50" charset="-128"/>
              <a:ea typeface="游ゴシック" panose="020B0400000000000000" pitchFamily="50" charset="-128"/>
            </a:endParaRPr>
          </a:p>
          <a:p>
            <a:pPr marL="171450" indent="-171450">
              <a:spcBef>
                <a:spcPts val="0"/>
              </a:spcBef>
              <a:buFont typeface="Wingdings" panose="05000000000000000000" pitchFamily="2" charset="2"/>
              <a:buChar char="ü"/>
            </a:pPr>
            <a:r>
              <a:rPr lang="ja-JP" altLang="en-US" sz="1200" dirty="0">
                <a:latin typeface="游ゴシック" panose="020B0400000000000000" pitchFamily="50" charset="-128"/>
                <a:ea typeface="游ゴシック" panose="020B0400000000000000" pitchFamily="50" charset="-128"/>
              </a:rPr>
              <a:t>現行の添付書類の見直し、削減</a:t>
            </a:r>
            <a:endParaRPr lang="en-US" altLang="ja-JP" sz="1200" dirty="0">
              <a:latin typeface="游ゴシック" panose="020B0400000000000000" pitchFamily="50" charset="-128"/>
              <a:ea typeface="游ゴシック" panose="020B0400000000000000" pitchFamily="50" charset="-128"/>
            </a:endParaRPr>
          </a:p>
          <a:p>
            <a:pPr marL="171450" indent="-171450">
              <a:spcBef>
                <a:spcPts val="0"/>
              </a:spcBef>
              <a:buFont typeface="Wingdings" panose="05000000000000000000" pitchFamily="2" charset="2"/>
              <a:buChar char="ü"/>
            </a:pPr>
            <a:r>
              <a:rPr kumimoji="1" lang="ja-JP" altLang="en-US" sz="1200" dirty="0">
                <a:latin typeface="游ゴシック" panose="020B0400000000000000" pitchFamily="50" charset="-128"/>
                <a:ea typeface="游ゴシック" panose="020B0400000000000000" pitchFamily="50" charset="-128"/>
              </a:rPr>
              <a:t>条例の改正</a:t>
            </a:r>
            <a:endParaRPr kumimoji="1" lang="en-US" altLang="ja-JP" sz="1200" dirty="0">
              <a:latin typeface="游ゴシック" panose="020B0400000000000000" pitchFamily="50" charset="-128"/>
              <a:ea typeface="游ゴシック" panose="020B0400000000000000" pitchFamily="50" charset="-128"/>
            </a:endParaRPr>
          </a:p>
          <a:p>
            <a:pPr marL="171450" indent="-171450">
              <a:spcBef>
                <a:spcPts val="0"/>
              </a:spcBef>
              <a:buFont typeface="Wingdings" panose="05000000000000000000" pitchFamily="2" charset="2"/>
              <a:buChar char="ü"/>
            </a:pPr>
            <a:r>
              <a:rPr lang="ja-JP" altLang="en-US" sz="1200" dirty="0">
                <a:latin typeface="游ゴシック" panose="020B0400000000000000" pitchFamily="50" charset="-128"/>
                <a:ea typeface="游ゴシック" panose="020B0400000000000000" pitchFamily="50" charset="-128"/>
              </a:rPr>
              <a:t>個々の手続きにおける受付・交付手段の拡大</a:t>
            </a:r>
            <a:endParaRPr lang="en-US" altLang="ja-JP"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012871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四角形: 角を丸くする 41"/>
          <p:cNvSpPr/>
          <p:nvPr/>
        </p:nvSpPr>
        <p:spPr bwMode="auto">
          <a:xfrm>
            <a:off x="1019765" y="3167199"/>
            <a:ext cx="7812000" cy="756000"/>
          </a:xfrm>
          <a:prstGeom prst="roundRect">
            <a:avLst>
              <a:gd name="adj" fmla="val 3913"/>
            </a:avLst>
          </a:prstGeom>
          <a:solidFill>
            <a:schemeClr val="accent2">
              <a:lumMod val="20000"/>
              <a:lumOff val="80000"/>
            </a:schemeClr>
          </a:solidFill>
          <a:ln w="28575" cap="flat" cmpd="sng" algn="ctr">
            <a:solidFill>
              <a:srgbClr val="FF0000"/>
            </a:solidFill>
            <a:prstDash val="sysDot"/>
            <a:round/>
            <a:headEnd type="none" w="med" len="med"/>
            <a:tailEnd type="none" w="med" len="med"/>
          </a:ln>
          <a:effectLst/>
          <a:extLst/>
        </p:spPr>
        <p:txBody>
          <a:bodyPr wrap="none" lIns="72000" rIns="72000" rtlCol="0" anchor="t" anchorCtr="0"/>
          <a:lstStyle/>
          <a:p>
            <a:pPr marL="85725" indent="-85725">
              <a:spcBef>
                <a:spcPts val="0"/>
              </a:spcBef>
              <a:buFont typeface="Arial" panose="020B0604020202020204" pitchFamily="34" charset="0"/>
              <a:buChar char="•"/>
            </a:pPr>
            <a:endParaRPr kumimoji="1" lang="ja-JP" altLang="en-US" sz="1100" dirty="0">
              <a:latin typeface="游ゴシック" panose="020B0400000000000000" pitchFamily="50" charset="-128"/>
              <a:ea typeface="游ゴシック" panose="020B0400000000000000" pitchFamily="50" charset="-128"/>
            </a:endParaRPr>
          </a:p>
        </p:txBody>
      </p:sp>
      <p:sp>
        <p:nvSpPr>
          <p:cNvPr id="14" name="吹き出し: 上矢印 13"/>
          <p:cNvSpPr/>
          <p:nvPr/>
        </p:nvSpPr>
        <p:spPr bwMode="auto">
          <a:xfrm>
            <a:off x="998967" y="4032871"/>
            <a:ext cx="7848000" cy="2364915"/>
          </a:xfrm>
          <a:prstGeom prst="upArrowCallout">
            <a:avLst>
              <a:gd name="adj1" fmla="val 55478"/>
              <a:gd name="adj2" fmla="val 44436"/>
              <a:gd name="adj3" fmla="val 25000"/>
              <a:gd name="adj4" fmla="val 54796"/>
            </a:avLst>
          </a:prstGeom>
          <a:solidFill>
            <a:srgbClr val="D5DEFB"/>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sz="1100" dirty="0">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idx="1"/>
          </p:nvPr>
        </p:nvSpPr>
        <p:spPr>
          <a:xfrm>
            <a:off x="103188" y="981076"/>
            <a:ext cx="8950325" cy="1007764"/>
          </a:xfrm>
        </p:spPr>
        <p:txBody>
          <a:bodyPr/>
          <a:lstStyle/>
          <a:p>
            <a:pPr eaLnBrk="1" hangingPunct="1"/>
            <a:r>
              <a:rPr lang="ja-JP" altLang="en-US" sz="1200" dirty="0" smtClean="0">
                <a:latin typeface="游ゴシック" panose="020B0400000000000000" pitchFamily="50" charset="-128"/>
                <a:ea typeface="游ゴシック" panose="020B0400000000000000" pitchFamily="50" charset="-128"/>
              </a:rPr>
              <a:t>本市</a:t>
            </a:r>
            <a:r>
              <a:rPr lang="ja-JP" altLang="en-US" sz="1200" dirty="0">
                <a:latin typeface="游ゴシック" panose="020B0400000000000000" pitchFamily="50" charset="-128"/>
                <a:ea typeface="游ゴシック" panose="020B0400000000000000" pitchFamily="50" charset="-128"/>
              </a:rPr>
              <a:t>の行政手続きにおいては、手続きのプロセスごとに様々な手段で対応しており、次期電子申請システムを構築することでオンライン化が実現できる手続きと、そのままの運用ではオンライン化が困難な手続きとが</a:t>
            </a:r>
            <a:r>
              <a:rPr lang="ja-JP" altLang="en-US" sz="1200" dirty="0" smtClean="0">
                <a:latin typeface="游ゴシック" panose="020B0400000000000000" pitchFamily="50" charset="-128"/>
                <a:ea typeface="游ゴシック" panose="020B0400000000000000" pitchFamily="50" charset="-128"/>
              </a:rPr>
              <a:t>存在する。</a:t>
            </a:r>
            <a:endParaRPr lang="en-US" altLang="ja-JP" sz="1200" dirty="0">
              <a:latin typeface="游ゴシック" panose="020B0400000000000000" pitchFamily="50" charset="-128"/>
              <a:ea typeface="游ゴシック" panose="020B0400000000000000" pitchFamily="50" charset="-128"/>
            </a:endParaRPr>
          </a:p>
          <a:p>
            <a:pPr eaLnBrk="1" hangingPunct="1"/>
            <a:r>
              <a:rPr lang="ja-JP" altLang="en-US" sz="1200" dirty="0">
                <a:latin typeface="游ゴシック" panose="020B0400000000000000" pitchFamily="50" charset="-128"/>
                <a:ea typeface="游ゴシック" panose="020B0400000000000000" pitchFamily="50" charset="-128"/>
              </a:rPr>
              <a:t>後者の手続きについて、対面での確認・審査・交付や紙書類での受付・管理を行っている手続き等は、それらの必要性やルールを見直すことで、電子データでの運用が可能と</a:t>
            </a:r>
            <a:r>
              <a:rPr lang="ja-JP" altLang="en-US" sz="1200" dirty="0" smtClean="0">
                <a:latin typeface="游ゴシック" panose="020B0400000000000000" pitchFamily="50" charset="-128"/>
                <a:ea typeface="游ゴシック" panose="020B0400000000000000" pitchFamily="50" charset="-128"/>
              </a:rPr>
              <a:t>なる。</a:t>
            </a:r>
            <a:endParaRPr lang="en-US" altLang="ja-JP" sz="1200" dirty="0" smtClean="0">
              <a:latin typeface="游ゴシック" panose="020B0400000000000000" pitchFamily="50" charset="-128"/>
              <a:ea typeface="游ゴシック" panose="020B0400000000000000" pitchFamily="50" charset="-128"/>
            </a:endParaRPr>
          </a:p>
          <a:p>
            <a:r>
              <a:rPr lang="ja-JP" altLang="en-US" sz="1200" dirty="0" smtClean="0">
                <a:latin typeface="游ゴシック" panose="020B0400000000000000" pitchFamily="50" charset="-128"/>
                <a:ea typeface="游ゴシック" panose="020B0400000000000000" pitchFamily="50" charset="-128"/>
              </a:rPr>
              <a:t>市民</a:t>
            </a:r>
            <a:r>
              <a:rPr lang="ja-JP" altLang="en-US" sz="1200" dirty="0">
                <a:latin typeface="游ゴシック" panose="020B0400000000000000" pitchFamily="50" charset="-128"/>
                <a:ea typeface="游ゴシック" panose="020B0400000000000000" pitchFamily="50" charset="-128"/>
              </a:rPr>
              <a:t>の利便性向上を更に進めて行くためにも、電子申請によらない手順でしか処理できない事務手続き</a:t>
            </a:r>
            <a:r>
              <a:rPr lang="ja-JP" altLang="en-US" sz="1200" dirty="0" smtClean="0">
                <a:latin typeface="游ゴシック" panose="020B0400000000000000" pitchFamily="50" charset="-128"/>
                <a:ea typeface="游ゴシック" panose="020B0400000000000000" pitchFamily="50" charset="-128"/>
              </a:rPr>
              <a:t>の処理</a:t>
            </a:r>
            <a:r>
              <a:rPr lang="ja-JP" altLang="en-US" sz="1200" dirty="0">
                <a:latin typeface="游ゴシック" panose="020B0400000000000000" pitchFamily="50" charset="-128"/>
                <a:ea typeface="游ゴシック" panose="020B0400000000000000" pitchFamily="50" charset="-128"/>
              </a:rPr>
              <a:t>方法・手順等の</a:t>
            </a:r>
            <a:r>
              <a:rPr lang="ja-JP" altLang="en-US" sz="1200" dirty="0" smtClean="0">
                <a:latin typeface="游ゴシック" panose="020B0400000000000000" pitchFamily="50" charset="-128"/>
                <a:ea typeface="游ゴシック" panose="020B0400000000000000" pitchFamily="50" charset="-128"/>
              </a:rPr>
              <a:t>見直しを進めて</a:t>
            </a:r>
            <a:r>
              <a:rPr lang="ja-JP" altLang="en-US" sz="1200" dirty="0">
                <a:latin typeface="游ゴシック" panose="020B0400000000000000" pitchFamily="50" charset="-128"/>
                <a:ea typeface="游ゴシック" panose="020B0400000000000000" pitchFamily="50" charset="-128"/>
              </a:rPr>
              <a:t>行くことが</a:t>
            </a:r>
            <a:r>
              <a:rPr lang="ja-JP" altLang="en-US" sz="1200" dirty="0" smtClean="0">
                <a:latin typeface="游ゴシック" panose="020B0400000000000000" pitchFamily="50" charset="-128"/>
                <a:ea typeface="游ゴシック" panose="020B0400000000000000" pitchFamily="50" charset="-128"/>
              </a:rPr>
              <a:t>、重要な取り組みとなる。</a:t>
            </a:r>
            <a:endParaRPr lang="en-US" altLang="ja-JP" sz="1200" dirty="0">
              <a:latin typeface="游ゴシック" panose="020B0400000000000000" pitchFamily="50" charset="-128"/>
              <a:ea typeface="游ゴシック" panose="020B0400000000000000" pitchFamily="50" charset="-128"/>
            </a:endParaRPr>
          </a:p>
        </p:txBody>
      </p:sp>
      <p:sp>
        <p:nvSpPr>
          <p:cNvPr id="4"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ja-JP" altLang="en-US" sz="1600" b="1" dirty="0">
                <a:solidFill>
                  <a:schemeClr val="tx2"/>
                </a:solidFill>
                <a:latin typeface="游ゴシック" panose="020B0400000000000000" pitchFamily="50" charset="-128"/>
                <a:ea typeface="游ゴシック" panose="020B0400000000000000" pitchFamily="50" charset="-128"/>
              </a:rPr>
              <a:t>７</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－１</a:t>
            </a: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ja-JP" altLang="en-US" sz="1600" b="1" dirty="0" smtClean="0">
                <a:solidFill>
                  <a:schemeClr val="tx2"/>
                </a:solidFill>
                <a:latin typeface="游ゴシック" panose="020B0400000000000000" pitchFamily="50" charset="-128"/>
                <a:ea typeface="游ゴシック" panose="020B0400000000000000" pitchFamily="50" charset="-128"/>
              </a:rPr>
              <a:t>電子</a:t>
            </a:r>
            <a:r>
              <a:rPr kumimoji="0" lang="ja-JP" altLang="en-US" sz="1600" b="1" dirty="0">
                <a:solidFill>
                  <a:schemeClr val="tx2"/>
                </a:solidFill>
                <a:latin typeface="游ゴシック" panose="020B0400000000000000" pitchFamily="50" charset="-128"/>
                <a:ea typeface="游ゴシック" panose="020B0400000000000000" pitchFamily="50" charset="-128"/>
              </a:rPr>
              <a:t>申請を活用した窓口改善の考え方　</a:t>
            </a:r>
            <a:r>
              <a:rPr kumimoji="0" lang="en-US" altLang="ja-JP" sz="1600" b="1" dirty="0">
                <a:solidFill>
                  <a:schemeClr val="tx2"/>
                </a:solidFill>
                <a:latin typeface="游ゴシック" panose="020B0400000000000000" pitchFamily="50" charset="-128"/>
                <a:ea typeface="游ゴシック" panose="020B0400000000000000" pitchFamily="50" charset="-128"/>
              </a:rPr>
              <a:t>2/2</a:t>
            </a:r>
            <a:r>
              <a:rPr kumimoji="0" lang="ja-JP" altLang="en-US" sz="1600" b="1" dirty="0">
                <a:solidFill>
                  <a:schemeClr val="tx2"/>
                </a:solidFill>
                <a:latin typeface="游ゴシック" panose="020B0400000000000000" pitchFamily="50" charset="-128"/>
                <a:ea typeface="游ゴシック" panose="020B0400000000000000" pitchFamily="50" charset="-128"/>
              </a:rPr>
              <a:t>－</a:t>
            </a:r>
          </a:p>
          <a:p>
            <a:pPr>
              <a:spcBef>
                <a:spcPct val="0"/>
              </a:spcBef>
              <a:buClrTx/>
              <a:buFontTx/>
              <a:buNone/>
            </a:pPr>
            <a:endParaRPr kumimoji="0" lang="ja-JP" altLang="en-US" sz="1600" b="1" dirty="0">
              <a:solidFill>
                <a:schemeClr val="tx2"/>
              </a:solidFill>
              <a:latin typeface="游ゴシック" panose="020B0400000000000000" pitchFamily="50" charset="-128"/>
              <a:ea typeface="游ゴシック" panose="020B0400000000000000" pitchFamily="50" charset="-128"/>
            </a:endParaRPr>
          </a:p>
        </p:txBody>
      </p:sp>
      <p:sp>
        <p:nvSpPr>
          <p:cNvPr id="5" name="矢印: 五方向 4"/>
          <p:cNvSpPr/>
          <p:nvPr/>
        </p:nvSpPr>
        <p:spPr bwMode="auto">
          <a:xfrm>
            <a:off x="1074313" y="2636122"/>
            <a:ext cx="1260000" cy="360000"/>
          </a:xfrm>
          <a:prstGeom prst="homePlate">
            <a:avLst>
              <a:gd name="adj" fmla="val 24354"/>
            </a:avLst>
          </a:prstGeom>
          <a:solidFill>
            <a:schemeClr val="accent1">
              <a:lumMod val="40000"/>
              <a:lumOff val="60000"/>
            </a:schemeClr>
          </a:solidFill>
          <a:ln w="9525" cap="flat" cmpd="sng" algn="ctr">
            <a:solidFill>
              <a:schemeClr val="bg1">
                <a:lumMod val="50000"/>
              </a:schemeClr>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100" dirty="0">
                <a:latin typeface="游ゴシック" panose="020B0400000000000000" pitchFamily="50" charset="-128"/>
                <a:ea typeface="游ゴシック" panose="020B0400000000000000" pitchFamily="50" charset="-128"/>
              </a:rPr>
              <a:t>申請</a:t>
            </a:r>
            <a:endParaRPr kumimoji="1" lang="ja-JP" altLang="en-US" sz="1100" dirty="0">
              <a:latin typeface="游ゴシック" panose="020B0400000000000000" pitchFamily="50" charset="-128"/>
              <a:ea typeface="游ゴシック" panose="020B0400000000000000" pitchFamily="50" charset="-128"/>
            </a:endParaRPr>
          </a:p>
        </p:txBody>
      </p:sp>
      <p:sp>
        <p:nvSpPr>
          <p:cNvPr id="26" name="矢印: 五方向 25"/>
          <p:cNvSpPr/>
          <p:nvPr/>
        </p:nvSpPr>
        <p:spPr bwMode="auto">
          <a:xfrm>
            <a:off x="2377686" y="2636122"/>
            <a:ext cx="1260000" cy="360000"/>
          </a:xfrm>
          <a:prstGeom prst="homePlate">
            <a:avLst>
              <a:gd name="adj" fmla="val 24354"/>
            </a:avLst>
          </a:prstGeom>
          <a:solidFill>
            <a:schemeClr val="accent1">
              <a:lumMod val="40000"/>
              <a:lumOff val="60000"/>
            </a:schemeClr>
          </a:solidFill>
          <a:ln w="9525" cap="flat" cmpd="sng" algn="ctr">
            <a:solidFill>
              <a:schemeClr val="bg1">
                <a:lumMod val="50000"/>
              </a:schemeClr>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100" dirty="0">
                <a:latin typeface="游ゴシック" panose="020B0400000000000000" pitchFamily="50" charset="-128"/>
                <a:ea typeface="游ゴシック" panose="020B0400000000000000" pitchFamily="50" charset="-128"/>
              </a:rPr>
              <a:t>受付</a:t>
            </a:r>
            <a:endParaRPr kumimoji="1" lang="ja-JP" altLang="en-US" sz="1100" dirty="0">
              <a:latin typeface="游ゴシック" panose="020B0400000000000000" pitchFamily="50" charset="-128"/>
              <a:ea typeface="游ゴシック" panose="020B0400000000000000" pitchFamily="50" charset="-128"/>
            </a:endParaRPr>
          </a:p>
        </p:txBody>
      </p:sp>
      <p:sp>
        <p:nvSpPr>
          <p:cNvPr id="27" name="矢印: 五方向 26"/>
          <p:cNvSpPr/>
          <p:nvPr/>
        </p:nvSpPr>
        <p:spPr bwMode="auto">
          <a:xfrm>
            <a:off x="3681059" y="2636122"/>
            <a:ext cx="1260000" cy="360000"/>
          </a:xfrm>
          <a:prstGeom prst="homePlate">
            <a:avLst>
              <a:gd name="adj" fmla="val 24354"/>
            </a:avLst>
          </a:prstGeom>
          <a:solidFill>
            <a:schemeClr val="accent1">
              <a:lumMod val="40000"/>
              <a:lumOff val="60000"/>
            </a:schemeClr>
          </a:solidFill>
          <a:ln w="9525" cap="flat" cmpd="sng" algn="ctr">
            <a:solidFill>
              <a:schemeClr val="bg1">
                <a:lumMod val="50000"/>
              </a:schemeClr>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100" dirty="0">
                <a:latin typeface="游ゴシック" panose="020B0400000000000000" pitchFamily="50" charset="-128"/>
                <a:ea typeface="游ゴシック" panose="020B0400000000000000" pitchFamily="50" charset="-128"/>
              </a:rPr>
              <a:t>審査</a:t>
            </a:r>
            <a:endParaRPr kumimoji="1" lang="ja-JP" altLang="en-US" sz="1100" dirty="0">
              <a:latin typeface="游ゴシック" panose="020B0400000000000000" pitchFamily="50" charset="-128"/>
              <a:ea typeface="游ゴシック" panose="020B0400000000000000" pitchFamily="50" charset="-128"/>
            </a:endParaRPr>
          </a:p>
        </p:txBody>
      </p:sp>
      <p:sp>
        <p:nvSpPr>
          <p:cNvPr id="29" name="矢印: 五方向 28"/>
          <p:cNvSpPr/>
          <p:nvPr/>
        </p:nvSpPr>
        <p:spPr bwMode="auto">
          <a:xfrm>
            <a:off x="4984432" y="2636122"/>
            <a:ext cx="1260000" cy="360000"/>
          </a:xfrm>
          <a:prstGeom prst="homePlate">
            <a:avLst>
              <a:gd name="adj" fmla="val 24354"/>
            </a:avLst>
          </a:prstGeom>
          <a:solidFill>
            <a:schemeClr val="accent1">
              <a:lumMod val="40000"/>
              <a:lumOff val="60000"/>
            </a:schemeClr>
          </a:solidFill>
          <a:ln w="9525" cap="flat" cmpd="sng" algn="ctr">
            <a:solidFill>
              <a:schemeClr val="bg1">
                <a:lumMod val="50000"/>
              </a:schemeClr>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100" dirty="0">
                <a:latin typeface="游ゴシック" panose="020B0400000000000000" pitchFamily="50" charset="-128"/>
                <a:ea typeface="游ゴシック" panose="020B0400000000000000" pitchFamily="50" charset="-128"/>
              </a:rPr>
              <a:t>処理</a:t>
            </a:r>
            <a:endParaRPr kumimoji="1" lang="ja-JP" altLang="en-US" sz="1100" dirty="0">
              <a:latin typeface="游ゴシック" panose="020B0400000000000000" pitchFamily="50" charset="-128"/>
              <a:ea typeface="游ゴシック" panose="020B0400000000000000" pitchFamily="50" charset="-128"/>
            </a:endParaRPr>
          </a:p>
        </p:txBody>
      </p:sp>
      <p:sp>
        <p:nvSpPr>
          <p:cNvPr id="32" name="矢印: 五方向 31"/>
          <p:cNvSpPr/>
          <p:nvPr/>
        </p:nvSpPr>
        <p:spPr bwMode="auto">
          <a:xfrm>
            <a:off x="6287805" y="2636122"/>
            <a:ext cx="1260000" cy="360000"/>
          </a:xfrm>
          <a:prstGeom prst="homePlate">
            <a:avLst>
              <a:gd name="adj" fmla="val 24354"/>
            </a:avLst>
          </a:prstGeom>
          <a:solidFill>
            <a:schemeClr val="accent1">
              <a:lumMod val="40000"/>
              <a:lumOff val="60000"/>
            </a:schemeClr>
          </a:solidFill>
          <a:ln w="9525" cap="flat" cmpd="sng" algn="ctr">
            <a:solidFill>
              <a:schemeClr val="bg1">
                <a:lumMod val="50000"/>
              </a:schemeClr>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100" dirty="0">
                <a:latin typeface="游ゴシック" panose="020B0400000000000000" pitchFamily="50" charset="-128"/>
                <a:ea typeface="游ゴシック" panose="020B0400000000000000" pitchFamily="50" charset="-128"/>
              </a:rPr>
              <a:t>交付</a:t>
            </a:r>
            <a:endParaRPr kumimoji="1" lang="ja-JP" altLang="en-US" sz="1100" dirty="0">
              <a:latin typeface="游ゴシック" panose="020B0400000000000000" pitchFamily="50" charset="-128"/>
              <a:ea typeface="游ゴシック" panose="020B0400000000000000" pitchFamily="50" charset="-128"/>
            </a:endParaRPr>
          </a:p>
        </p:txBody>
      </p:sp>
      <p:sp>
        <p:nvSpPr>
          <p:cNvPr id="33" name="矢印: 五方向 32"/>
          <p:cNvSpPr/>
          <p:nvPr/>
        </p:nvSpPr>
        <p:spPr bwMode="auto">
          <a:xfrm>
            <a:off x="7591177" y="2636122"/>
            <a:ext cx="1260000" cy="360000"/>
          </a:xfrm>
          <a:prstGeom prst="homePlate">
            <a:avLst>
              <a:gd name="adj" fmla="val 24354"/>
            </a:avLst>
          </a:prstGeom>
          <a:solidFill>
            <a:schemeClr val="accent1">
              <a:lumMod val="40000"/>
              <a:lumOff val="60000"/>
            </a:schemeClr>
          </a:solidFill>
          <a:ln w="9525" cap="flat" cmpd="sng" algn="ctr">
            <a:solidFill>
              <a:schemeClr val="bg1">
                <a:lumMod val="50000"/>
              </a:schemeClr>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100" dirty="0">
                <a:latin typeface="游ゴシック" panose="020B0400000000000000" pitchFamily="50" charset="-128"/>
                <a:ea typeface="游ゴシック" panose="020B0400000000000000" pitchFamily="50" charset="-128"/>
              </a:rPr>
              <a:t>決済</a:t>
            </a:r>
            <a:endParaRPr kumimoji="1" lang="ja-JP" altLang="en-US" sz="1100" dirty="0">
              <a:latin typeface="游ゴシック" panose="020B0400000000000000" pitchFamily="50" charset="-128"/>
              <a:ea typeface="游ゴシック" panose="020B0400000000000000" pitchFamily="50" charset="-128"/>
            </a:endParaRPr>
          </a:p>
        </p:txBody>
      </p:sp>
      <p:sp>
        <p:nvSpPr>
          <p:cNvPr id="8" name="正方形/長方形 7"/>
          <p:cNvSpPr/>
          <p:nvPr/>
        </p:nvSpPr>
        <p:spPr bwMode="auto">
          <a:xfrm>
            <a:off x="1074313" y="3105794"/>
            <a:ext cx="1188000" cy="3203526"/>
          </a:xfrm>
          <a:prstGeom prst="rect">
            <a:avLst/>
          </a:prstGeom>
          <a:noFill/>
          <a:ln w="9525" cap="flat" cmpd="sng" algn="ctr">
            <a:solidFill>
              <a:schemeClr val="bg1">
                <a:lumMod val="50000"/>
              </a:schemeClr>
            </a:solidFill>
            <a:prstDash val="solid"/>
            <a:round/>
            <a:headEnd type="none" w="med" len="med"/>
            <a:tailEnd type="none" w="med" len="med"/>
          </a:ln>
          <a:effectLst/>
          <a:extLst/>
        </p:spPr>
        <p:txBody>
          <a:bodyPr wrap="none" lIns="72000" tIns="108000" rIns="72000" rtlCol="0" anchor="t" anchorCtr="0"/>
          <a:lstStyle/>
          <a:p>
            <a:pPr>
              <a:lnSpc>
                <a:spcPct val="150000"/>
              </a:lnSpc>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電子申請システム</a:t>
            </a: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個別申請システム</a:t>
            </a:r>
            <a:endParaRPr lang="en-US" altLang="ja-JP" sz="1100" dirty="0">
              <a:latin typeface="游ゴシック" panose="020B0400000000000000" pitchFamily="50" charset="-128"/>
              <a:ea typeface="游ゴシック" panose="020B0400000000000000" pitchFamily="50" charset="-128"/>
            </a:endParaRPr>
          </a:p>
          <a:p>
            <a:pPr>
              <a:lnSpc>
                <a:spcPct val="150000"/>
              </a:lnSpc>
            </a:pPr>
            <a:r>
              <a:rPr lang="en-US" altLang="ja-JP" sz="1100" dirty="0">
                <a:latin typeface="游ゴシック" panose="020B0400000000000000" pitchFamily="50" charset="-128"/>
                <a:ea typeface="游ゴシック" panose="020B0400000000000000" pitchFamily="50" charset="-128"/>
              </a:rPr>
              <a:t/>
            </a:r>
            <a:br>
              <a:rPr lang="en-US" altLang="ja-JP" sz="1100" dirty="0">
                <a:latin typeface="游ゴシック" panose="020B0400000000000000" pitchFamily="50" charset="-128"/>
                <a:ea typeface="游ゴシック" panose="020B0400000000000000" pitchFamily="50" charset="-128"/>
              </a:rPr>
            </a:br>
            <a:endParaRPr lang="en-US" altLang="ja-JP" sz="1100" dirty="0" smtClean="0">
              <a:latin typeface="游ゴシック" panose="020B0400000000000000" pitchFamily="50" charset="-128"/>
              <a:ea typeface="游ゴシック" panose="020B0400000000000000" pitchFamily="50" charset="-128"/>
            </a:endParaRPr>
          </a:p>
          <a:p>
            <a:pPr>
              <a:lnSpc>
                <a:spcPct val="150000"/>
              </a:lnSpc>
            </a:pPr>
            <a:endParaRPr lang="en-US" altLang="ja-JP" sz="1100" dirty="0">
              <a:latin typeface="游ゴシック" panose="020B0400000000000000" pitchFamily="50" charset="-128"/>
              <a:ea typeface="游ゴシック" panose="020B0400000000000000" pitchFamily="50" charset="-128"/>
            </a:endParaRPr>
          </a:p>
          <a:p>
            <a:pPr>
              <a:lnSpc>
                <a:spcPct val="150000"/>
              </a:lnSpc>
            </a:pPr>
            <a:endParaRPr lang="en-US" altLang="ja-JP" sz="1100" dirty="0">
              <a:latin typeface="游ゴシック" panose="020B0400000000000000" pitchFamily="50" charset="-128"/>
              <a:ea typeface="游ゴシック" panose="020B0400000000000000" pitchFamily="50" charset="-128"/>
            </a:endParaRPr>
          </a:p>
          <a:p>
            <a:pPr>
              <a:lnSpc>
                <a:spcPct val="150000"/>
              </a:lnSpc>
            </a:pPr>
            <a:endParaRPr lang="en-US" altLang="ja-JP" sz="1100" dirty="0">
              <a:latin typeface="游ゴシック" panose="020B0400000000000000" pitchFamily="50" charset="-128"/>
              <a:ea typeface="游ゴシック" panose="020B0400000000000000" pitchFamily="50" charset="-128"/>
            </a:endParaRPr>
          </a:p>
          <a:p>
            <a:pPr>
              <a:lnSpc>
                <a:spcPct val="150000"/>
              </a:lnSpc>
            </a:pPr>
            <a:endParaRPr lang="ja-JP" altLang="en-US" sz="1100" dirty="0">
              <a:latin typeface="游ゴシック" panose="020B0400000000000000" pitchFamily="50" charset="-128"/>
              <a:ea typeface="游ゴシック" panose="020B0400000000000000" pitchFamily="50" charset="-128"/>
            </a:endParaRPr>
          </a:p>
          <a:p>
            <a:pPr marL="171450" indent="-171450">
              <a:lnSpc>
                <a:spcPct val="150000"/>
              </a:lnSpc>
              <a:spcBef>
                <a:spcPts val="0"/>
              </a:spcBef>
              <a:buFont typeface="Wingdings" panose="05000000000000000000" pitchFamily="2" charset="2"/>
              <a:buChar char="ü"/>
            </a:pPr>
            <a:r>
              <a:rPr kumimoji="1" lang="ja-JP" altLang="en-US" sz="1100" dirty="0">
                <a:latin typeface="游ゴシック" panose="020B0400000000000000" pitchFamily="50" charset="-128"/>
                <a:ea typeface="游ゴシック" panose="020B0400000000000000" pitchFamily="50" charset="-128"/>
              </a:rPr>
              <a:t>郵送</a:t>
            </a:r>
            <a:endParaRPr kumimoji="1" lang="en-US" altLang="ja-JP" sz="1100" dirty="0">
              <a:latin typeface="游ゴシック" panose="020B0400000000000000" pitchFamily="50" charset="-128"/>
              <a:ea typeface="游ゴシック" panose="020B0400000000000000" pitchFamily="50" charset="-128"/>
            </a:endParaRPr>
          </a:p>
          <a:p>
            <a:pPr marL="171450" indent="-171450">
              <a:lnSpc>
                <a:spcPct val="150000"/>
              </a:lnSpc>
              <a:spcBef>
                <a:spcPts val="0"/>
              </a:spcBef>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窓口（区役所等）</a:t>
            </a:r>
            <a:endParaRPr lang="en-US" altLang="ja-JP" sz="1100" dirty="0">
              <a:latin typeface="游ゴシック" panose="020B0400000000000000" pitchFamily="50" charset="-128"/>
              <a:ea typeface="游ゴシック" panose="020B0400000000000000" pitchFamily="50" charset="-128"/>
            </a:endParaRPr>
          </a:p>
        </p:txBody>
      </p:sp>
      <p:sp>
        <p:nvSpPr>
          <p:cNvPr id="34" name="正方形/長方形 33"/>
          <p:cNvSpPr/>
          <p:nvPr/>
        </p:nvSpPr>
        <p:spPr bwMode="auto">
          <a:xfrm>
            <a:off x="2377686" y="3105794"/>
            <a:ext cx="1188000" cy="3203526"/>
          </a:xfrm>
          <a:prstGeom prst="rect">
            <a:avLst/>
          </a:prstGeom>
          <a:noFill/>
          <a:ln w="9525" cap="flat" cmpd="sng" algn="ctr">
            <a:solidFill>
              <a:schemeClr val="bg1">
                <a:lumMod val="50000"/>
              </a:schemeClr>
            </a:solidFill>
            <a:prstDash val="solid"/>
            <a:round/>
            <a:headEnd type="none" w="med" len="med"/>
            <a:tailEnd type="none" w="med" len="med"/>
          </a:ln>
          <a:effectLst/>
          <a:extLst/>
        </p:spPr>
        <p:txBody>
          <a:bodyPr wrap="none" lIns="72000" tIns="108000" rIns="72000" rtlCol="0" anchor="t" anchorCtr="0"/>
          <a:lstStyle/>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電子データ確認</a:t>
            </a:r>
            <a:r>
              <a:rPr lang="en-US" altLang="ja-JP" sz="1100" dirty="0">
                <a:latin typeface="游ゴシック" panose="020B0400000000000000" pitchFamily="50" charset="-128"/>
                <a:ea typeface="游ゴシック" panose="020B0400000000000000" pitchFamily="50" charset="-128"/>
              </a:rPr>
              <a:t/>
            </a:r>
            <a:br>
              <a:rPr lang="en-US" altLang="ja-JP" sz="1100" dirty="0">
                <a:latin typeface="游ゴシック" panose="020B0400000000000000" pitchFamily="50" charset="-128"/>
                <a:ea typeface="游ゴシック" panose="020B0400000000000000" pitchFamily="50" charset="-128"/>
              </a:rPr>
            </a:b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a:lnSpc>
                <a:spcPct val="150000"/>
              </a:lnSpc>
            </a:pPr>
            <a:endParaRPr lang="en-US" altLang="ja-JP" sz="1100" dirty="0" smtClean="0">
              <a:latin typeface="游ゴシック" panose="020B0400000000000000" pitchFamily="50" charset="-128"/>
              <a:ea typeface="游ゴシック" panose="020B0400000000000000" pitchFamily="50" charset="-128"/>
            </a:endParaRPr>
          </a:p>
          <a:p>
            <a:pPr>
              <a:lnSpc>
                <a:spcPct val="150000"/>
              </a:lnSpc>
            </a:pPr>
            <a:r>
              <a:rPr lang="en-US" altLang="ja-JP" sz="1100" dirty="0">
                <a:latin typeface="游ゴシック" panose="020B0400000000000000" pitchFamily="50" charset="-128"/>
                <a:ea typeface="游ゴシック" panose="020B0400000000000000" pitchFamily="50" charset="-128"/>
              </a:rPr>
              <a:t/>
            </a:r>
            <a:br>
              <a:rPr lang="en-US" altLang="ja-JP" sz="1100" dirty="0">
                <a:latin typeface="游ゴシック" panose="020B0400000000000000" pitchFamily="50" charset="-128"/>
                <a:ea typeface="游ゴシック" panose="020B0400000000000000" pitchFamily="50" charset="-128"/>
              </a:rPr>
            </a:b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ja-JP" altLang="en-US" sz="1100" dirty="0">
              <a:latin typeface="游ゴシック" panose="020B0400000000000000" pitchFamily="50" charset="-128"/>
              <a:ea typeface="游ゴシック" panose="020B0400000000000000" pitchFamily="50" charset="-128"/>
            </a:endParaRPr>
          </a:p>
          <a:p>
            <a:pPr marL="171450" indent="-171450">
              <a:lnSpc>
                <a:spcPct val="150000"/>
              </a:lnSpc>
              <a:spcBef>
                <a:spcPts val="0"/>
              </a:spcBef>
              <a:buFont typeface="Wingdings" panose="05000000000000000000" pitchFamily="2" charset="2"/>
              <a:buChar char="ü"/>
            </a:pPr>
            <a:endParaRPr lang="en-US" altLang="ja-JP" sz="1100" dirty="0" smtClean="0">
              <a:latin typeface="游ゴシック" panose="020B0400000000000000" pitchFamily="50" charset="-128"/>
              <a:ea typeface="游ゴシック" panose="020B0400000000000000" pitchFamily="50" charset="-128"/>
            </a:endParaRPr>
          </a:p>
          <a:p>
            <a:pPr marL="171450" indent="-171450">
              <a:lnSpc>
                <a:spcPct val="150000"/>
              </a:lnSpc>
              <a:spcBef>
                <a:spcPts val="0"/>
              </a:spcBef>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spcBef>
                <a:spcPts val="0"/>
              </a:spcBef>
              <a:buFont typeface="Wingdings" panose="05000000000000000000" pitchFamily="2" charset="2"/>
              <a:buChar char="ü"/>
            </a:pPr>
            <a:r>
              <a:rPr lang="ja-JP" altLang="en-US" sz="1100" dirty="0" smtClean="0">
                <a:latin typeface="游ゴシック" panose="020B0400000000000000" pitchFamily="50" charset="-128"/>
                <a:ea typeface="游ゴシック" panose="020B0400000000000000" pitchFamily="50" charset="-128"/>
              </a:rPr>
              <a:t>本人確認</a:t>
            </a:r>
            <a:endParaRPr lang="en-US" altLang="ja-JP" sz="1100" dirty="0" smtClean="0">
              <a:latin typeface="游ゴシック" panose="020B0400000000000000" pitchFamily="50" charset="-128"/>
              <a:ea typeface="游ゴシック" panose="020B0400000000000000" pitchFamily="50" charset="-128"/>
            </a:endParaRPr>
          </a:p>
          <a:p>
            <a:pPr>
              <a:lnSpc>
                <a:spcPct val="150000"/>
              </a:lnSpc>
              <a:spcBef>
                <a:spcPts val="0"/>
              </a:spcBef>
            </a:pPr>
            <a:r>
              <a:rPr kumimoji="1" lang="ja-JP" altLang="en-US" sz="1100" dirty="0">
                <a:latin typeface="游ゴシック" panose="020B0400000000000000" pitchFamily="50" charset="-128"/>
                <a:ea typeface="游ゴシック" panose="020B0400000000000000" pitchFamily="50" charset="-128"/>
              </a:rPr>
              <a:t>　</a:t>
            </a:r>
            <a:r>
              <a:rPr kumimoji="1" lang="ja-JP" altLang="en-US" sz="1100" dirty="0" smtClean="0">
                <a:latin typeface="游ゴシック" panose="020B0400000000000000" pitchFamily="50" charset="-128"/>
                <a:ea typeface="游ゴシック" panose="020B0400000000000000" pitchFamily="50" charset="-128"/>
              </a:rPr>
              <a:t>（電話・対面）</a:t>
            </a:r>
            <a:endParaRPr kumimoji="1" lang="en-US" altLang="ja-JP" sz="1100" dirty="0">
              <a:latin typeface="游ゴシック" panose="020B0400000000000000" pitchFamily="50" charset="-128"/>
              <a:ea typeface="游ゴシック" panose="020B0400000000000000" pitchFamily="50" charset="-128"/>
            </a:endParaRPr>
          </a:p>
          <a:p>
            <a:pPr>
              <a:lnSpc>
                <a:spcPct val="150000"/>
              </a:lnSpc>
              <a:spcBef>
                <a:spcPts val="0"/>
              </a:spcBef>
            </a:pPr>
            <a:endParaRPr lang="en-US" altLang="ja-JP" sz="1100" dirty="0">
              <a:latin typeface="游ゴシック" panose="020B0400000000000000" pitchFamily="50" charset="-128"/>
              <a:ea typeface="游ゴシック" panose="020B0400000000000000" pitchFamily="50" charset="-128"/>
            </a:endParaRPr>
          </a:p>
        </p:txBody>
      </p:sp>
      <p:sp>
        <p:nvSpPr>
          <p:cNvPr id="35" name="正方形/長方形 34"/>
          <p:cNvSpPr/>
          <p:nvPr/>
        </p:nvSpPr>
        <p:spPr bwMode="auto">
          <a:xfrm>
            <a:off x="3681059" y="3105794"/>
            <a:ext cx="1188000" cy="3203526"/>
          </a:xfrm>
          <a:prstGeom prst="rect">
            <a:avLst/>
          </a:prstGeom>
          <a:noFill/>
          <a:ln w="9525" cap="flat" cmpd="sng" algn="ctr">
            <a:solidFill>
              <a:schemeClr val="bg1">
                <a:lumMod val="50000"/>
              </a:schemeClr>
            </a:solidFill>
            <a:prstDash val="solid"/>
            <a:round/>
            <a:headEnd type="none" w="med" len="med"/>
            <a:tailEnd type="none" w="med" len="med"/>
          </a:ln>
          <a:effectLst/>
          <a:extLst/>
        </p:spPr>
        <p:txBody>
          <a:bodyPr wrap="none" lIns="72000" tIns="108000" rIns="72000" rtlCol="0" anchor="t" anchorCtr="0"/>
          <a:lstStyle/>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電子データ審査</a:t>
            </a:r>
            <a:r>
              <a:rPr lang="en-US" altLang="ja-JP" sz="1100" dirty="0">
                <a:latin typeface="游ゴシック" panose="020B0400000000000000" pitchFamily="50" charset="-128"/>
                <a:ea typeface="游ゴシック" panose="020B0400000000000000" pitchFamily="50" charset="-128"/>
              </a:rPr>
              <a:t/>
            </a:r>
            <a:br>
              <a:rPr lang="en-US" altLang="ja-JP" sz="1100" dirty="0">
                <a:latin typeface="游ゴシック" panose="020B0400000000000000" pitchFamily="50" charset="-128"/>
                <a:ea typeface="游ゴシック" panose="020B0400000000000000" pitchFamily="50" charset="-128"/>
              </a:rPr>
            </a:b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a:lnSpc>
                <a:spcPct val="150000"/>
              </a:lnSpc>
            </a:pPr>
            <a:r>
              <a:rPr lang="en-US" altLang="ja-JP" sz="1100" dirty="0">
                <a:latin typeface="游ゴシック" panose="020B0400000000000000" pitchFamily="50" charset="-128"/>
                <a:ea typeface="游ゴシック" panose="020B0400000000000000" pitchFamily="50" charset="-128"/>
              </a:rPr>
              <a:t/>
            </a:r>
            <a:br>
              <a:rPr lang="en-US" altLang="ja-JP" sz="1100" dirty="0">
                <a:latin typeface="游ゴシック" panose="020B0400000000000000" pitchFamily="50" charset="-128"/>
                <a:ea typeface="游ゴシック" panose="020B0400000000000000" pitchFamily="50" charset="-128"/>
              </a:rPr>
            </a:b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smtClean="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ja-JP" altLang="en-US" sz="1100" dirty="0">
              <a:latin typeface="游ゴシック" panose="020B0400000000000000" pitchFamily="50" charset="-128"/>
              <a:ea typeface="游ゴシック" panose="020B0400000000000000" pitchFamily="50" charset="-128"/>
            </a:endParaRPr>
          </a:p>
          <a:p>
            <a:pPr marL="171450" indent="-171450">
              <a:lnSpc>
                <a:spcPct val="150000"/>
              </a:lnSpc>
              <a:spcBef>
                <a:spcPts val="0"/>
              </a:spcBef>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書類審査</a:t>
            </a: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spcBef>
                <a:spcPts val="0"/>
              </a:spcBef>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対面審査</a:t>
            </a:r>
            <a:endParaRPr lang="en-US" altLang="ja-JP" sz="1100" dirty="0">
              <a:latin typeface="游ゴシック" panose="020B0400000000000000" pitchFamily="50" charset="-128"/>
              <a:ea typeface="游ゴシック" panose="020B0400000000000000" pitchFamily="50" charset="-128"/>
            </a:endParaRPr>
          </a:p>
        </p:txBody>
      </p:sp>
      <p:sp>
        <p:nvSpPr>
          <p:cNvPr id="36" name="正方形/長方形 35"/>
          <p:cNvSpPr/>
          <p:nvPr/>
        </p:nvSpPr>
        <p:spPr bwMode="auto">
          <a:xfrm>
            <a:off x="4984432" y="3105794"/>
            <a:ext cx="1188000" cy="3203526"/>
          </a:xfrm>
          <a:prstGeom prst="rect">
            <a:avLst/>
          </a:prstGeom>
          <a:noFill/>
          <a:ln w="9525" cap="flat" cmpd="sng" algn="ctr">
            <a:solidFill>
              <a:schemeClr val="bg1">
                <a:lumMod val="50000"/>
              </a:schemeClr>
            </a:solidFill>
            <a:prstDash val="solid"/>
            <a:round/>
            <a:headEnd type="none" w="med" len="med"/>
            <a:tailEnd type="none" w="med" len="med"/>
          </a:ln>
          <a:effectLst/>
          <a:extLst/>
        </p:spPr>
        <p:txBody>
          <a:bodyPr wrap="none" lIns="72000" tIns="108000" rIns="72000" rtlCol="0" anchor="t" anchorCtr="0"/>
          <a:lstStyle/>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システム入力</a:t>
            </a: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smtClean="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smtClean="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台帳変更</a:t>
            </a:r>
            <a:endParaRPr lang="en-US" altLang="ja-JP" sz="1100" dirty="0">
              <a:latin typeface="游ゴシック" panose="020B0400000000000000" pitchFamily="50" charset="-128"/>
              <a:ea typeface="游ゴシック" panose="020B0400000000000000" pitchFamily="50" charset="-128"/>
            </a:endParaRPr>
          </a:p>
        </p:txBody>
      </p:sp>
      <p:sp>
        <p:nvSpPr>
          <p:cNvPr id="37" name="正方形/長方形 36"/>
          <p:cNvSpPr/>
          <p:nvPr/>
        </p:nvSpPr>
        <p:spPr bwMode="auto">
          <a:xfrm>
            <a:off x="6287805" y="3105794"/>
            <a:ext cx="1188000" cy="3203526"/>
          </a:xfrm>
          <a:prstGeom prst="rect">
            <a:avLst/>
          </a:prstGeom>
          <a:noFill/>
          <a:ln w="9525" cap="flat" cmpd="sng" algn="ctr">
            <a:solidFill>
              <a:schemeClr val="bg1">
                <a:lumMod val="50000"/>
              </a:schemeClr>
            </a:solidFill>
            <a:prstDash val="solid"/>
            <a:round/>
            <a:headEnd type="none" w="med" len="med"/>
            <a:tailEnd type="none" w="med" len="med"/>
          </a:ln>
          <a:effectLst/>
          <a:extLst/>
        </p:spPr>
        <p:txBody>
          <a:bodyPr wrap="none" lIns="72000" tIns="108000" rIns="72000" rtlCol="0" anchor="t" anchorCtr="0"/>
          <a:lstStyle/>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データ交付</a:t>
            </a: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コンビニ交付</a:t>
            </a: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smtClean="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郵送交付</a:t>
            </a: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窓口交付</a:t>
            </a:r>
            <a:endParaRPr lang="en-US" altLang="ja-JP" sz="1100" dirty="0">
              <a:latin typeface="游ゴシック" panose="020B0400000000000000" pitchFamily="50" charset="-128"/>
              <a:ea typeface="游ゴシック" panose="020B0400000000000000" pitchFamily="50" charset="-128"/>
            </a:endParaRPr>
          </a:p>
        </p:txBody>
      </p:sp>
      <p:sp>
        <p:nvSpPr>
          <p:cNvPr id="38" name="正方形/長方形 37"/>
          <p:cNvSpPr/>
          <p:nvPr/>
        </p:nvSpPr>
        <p:spPr bwMode="auto">
          <a:xfrm>
            <a:off x="7591177" y="3095191"/>
            <a:ext cx="1188000" cy="3203526"/>
          </a:xfrm>
          <a:prstGeom prst="rect">
            <a:avLst/>
          </a:prstGeom>
          <a:noFill/>
          <a:ln w="9525" cap="flat" cmpd="sng" algn="ctr">
            <a:solidFill>
              <a:schemeClr val="bg1">
                <a:lumMod val="50000"/>
              </a:schemeClr>
            </a:solidFill>
            <a:prstDash val="solid"/>
            <a:round/>
            <a:headEnd type="none" w="med" len="med"/>
            <a:tailEnd type="none" w="med" len="med"/>
          </a:ln>
          <a:effectLst/>
          <a:extLst/>
        </p:spPr>
        <p:txBody>
          <a:bodyPr wrap="none" lIns="72000" tIns="108000" rIns="72000" rtlCol="0" anchor="t" anchorCtr="0"/>
          <a:lstStyle/>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電子</a:t>
            </a:r>
            <a:r>
              <a:rPr lang="ja-JP" altLang="en-US" sz="1100" dirty="0" smtClean="0">
                <a:latin typeface="游ゴシック" panose="020B0400000000000000" pitchFamily="50" charset="-128"/>
                <a:ea typeface="游ゴシック" panose="020B0400000000000000" pitchFamily="50" charset="-128"/>
              </a:rPr>
              <a:t>決済</a:t>
            </a: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smtClean="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銀行振込</a:t>
            </a: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smtClean="0">
                <a:latin typeface="游ゴシック" panose="020B0400000000000000" pitchFamily="50" charset="-128"/>
                <a:ea typeface="游ゴシック" panose="020B0400000000000000" pitchFamily="50" charset="-128"/>
              </a:rPr>
              <a:t>コンビニ振込</a:t>
            </a:r>
            <a:endParaRPr lang="en-US" altLang="ja-JP" sz="1100" dirty="0" smtClean="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smtClean="0">
                <a:latin typeface="游ゴシック" panose="020B0400000000000000" pitchFamily="50" charset="-128"/>
                <a:ea typeface="游ゴシック" panose="020B0400000000000000" pitchFamily="50" charset="-128"/>
              </a:rPr>
              <a:t>窓口</a:t>
            </a:r>
            <a:r>
              <a:rPr lang="ja-JP" altLang="en-US" sz="1100" dirty="0">
                <a:latin typeface="游ゴシック" panose="020B0400000000000000" pitchFamily="50" charset="-128"/>
                <a:ea typeface="游ゴシック" panose="020B0400000000000000" pitchFamily="50" charset="-128"/>
              </a:rPr>
              <a:t>支払</a:t>
            </a:r>
            <a:endParaRPr lang="en-US" altLang="ja-JP" sz="1100" dirty="0">
              <a:latin typeface="游ゴシック" panose="020B0400000000000000" pitchFamily="50" charset="-128"/>
              <a:ea typeface="游ゴシック" panose="020B0400000000000000" pitchFamily="50" charset="-128"/>
            </a:endParaRPr>
          </a:p>
        </p:txBody>
      </p:sp>
      <p:sp>
        <p:nvSpPr>
          <p:cNvPr id="40" name="正方形/長方形 39"/>
          <p:cNvSpPr/>
          <p:nvPr/>
        </p:nvSpPr>
        <p:spPr bwMode="auto">
          <a:xfrm>
            <a:off x="323528" y="3095191"/>
            <a:ext cx="612000" cy="3203526"/>
          </a:xfrm>
          <a:prstGeom prst="rect">
            <a:avLst/>
          </a:prstGeom>
          <a:solidFill>
            <a:schemeClr val="accent5">
              <a:lumMod val="90000"/>
            </a:schemeClr>
          </a:solidFill>
          <a:ln w="9525" cap="flat" cmpd="sng" algn="ctr">
            <a:solidFill>
              <a:schemeClr val="bg1">
                <a:lumMod val="50000"/>
              </a:schemeClr>
            </a:solidFill>
            <a:prstDash val="solid"/>
            <a:round/>
            <a:headEnd type="none" w="med" len="med"/>
            <a:tailEnd type="none" w="med" len="med"/>
          </a:ln>
          <a:effectLst/>
          <a:extLst/>
        </p:spPr>
        <p:txBody>
          <a:bodyPr vert="horz" wrap="none" lIns="72000" rIns="72000" rtlCol="0" anchor="ctr" anchorCtr="0"/>
          <a:lstStyle/>
          <a:p>
            <a:pPr algn="ctr"/>
            <a:r>
              <a:rPr lang="ja-JP" altLang="en-US" sz="1100" dirty="0">
                <a:latin typeface="游ゴシック" panose="020B0400000000000000" pitchFamily="50" charset="-128"/>
                <a:ea typeface="游ゴシック" panose="020B0400000000000000" pitchFamily="50" charset="-128"/>
              </a:rPr>
              <a:t>手続き</a:t>
            </a:r>
            <a:r>
              <a:rPr lang="en-US" altLang="ja-JP" sz="1100" dirty="0">
                <a:latin typeface="游ゴシック" panose="020B0400000000000000" pitchFamily="50" charset="-128"/>
                <a:ea typeface="游ゴシック" panose="020B0400000000000000" pitchFamily="50" charset="-128"/>
              </a:rPr>
              <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手段</a:t>
            </a:r>
            <a:endParaRPr lang="en-US" altLang="ja-JP" sz="1100" dirty="0">
              <a:latin typeface="游ゴシック" panose="020B0400000000000000" pitchFamily="50" charset="-128"/>
              <a:ea typeface="游ゴシック" panose="020B0400000000000000" pitchFamily="50" charset="-128"/>
            </a:endParaRPr>
          </a:p>
        </p:txBody>
      </p:sp>
      <p:sp>
        <p:nvSpPr>
          <p:cNvPr id="41" name="正方形/長方形 40"/>
          <p:cNvSpPr/>
          <p:nvPr/>
        </p:nvSpPr>
        <p:spPr bwMode="auto">
          <a:xfrm>
            <a:off x="323528" y="2636122"/>
            <a:ext cx="612000" cy="360000"/>
          </a:xfrm>
          <a:prstGeom prst="rect">
            <a:avLst/>
          </a:prstGeom>
          <a:solidFill>
            <a:schemeClr val="accent5">
              <a:lumMod val="90000"/>
            </a:schemeClr>
          </a:solidFill>
          <a:ln w="9525" cap="flat" cmpd="sng" algn="ctr">
            <a:solidFill>
              <a:schemeClr val="bg1">
                <a:lumMod val="50000"/>
              </a:schemeClr>
            </a:solidFill>
            <a:prstDash val="solid"/>
            <a:round/>
            <a:headEnd type="none" w="med" len="med"/>
            <a:tailEnd type="none" w="med" len="med"/>
          </a:ln>
          <a:effectLst/>
          <a:extLst/>
        </p:spPr>
        <p:txBody>
          <a:bodyPr vert="horz" wrap="none" lIns="72000" rIns="72000" rtlCol="0" anchor="ctr" anchorCtr="0"/>
          <a:lstStyle/>
          <a:p>
            <a:pPr algn="ctr">
              <a:lnSpc>
                <a:spcPct val="150000"/>
              </a:lnSpc>
            </a:pPr>
            <a:r>
              <a:rPr lang="ja-JP" altLang="en-US" sz="1100" dirty="0">
                <a:latin typeface="游ゴシック" panose="020B0400000000000000" pitchFamily="50" charset="-128"/>
                <a:ea typeface="游ゴシック" panose="020B0400000000000000" pitchFamily="50" charset="-128"/>
              </a:rPr>
              <a:t>プロセス</a:t>
            </a:r>
            <a:endParaRPr lang="en-US" altLang="ja-JP" sz="1100" dirty="0">
              <a:latin typeface="游ゴシック" panose="020B0400000000000000" pitchFamily="50" charset="-128"/>
              <a:ea typeface="游ゴシック" panose="020B0400000000000000" pitchFamily="50" charset="-128"/>
            </a:endParaRPr>
          </a:p>
        </p:txBody>
      </p:sp>
      <p:sp>
        <p:nvSpPr>
          <p:cNvPr id="20" name="テキスト ボックス 19"/>
          <p:cNvSpPr txBox="1"/>
          <p:nvPr/>
        </p:nvSpPr>
        <p:spPr>
          <a:xfrm>
            <a:off x="3051050" y="4343683"/>
            <a:ext cx="3866764" cy="261610"/>
          </a:xfrm>
          <a:prstGeom prst="rect">
            <a:avLst/>
          </a:prstGeom>
          <a:noFill/>
        </p:spPr>
        <p:txBody>
          <a:bodyPr wrap="none" rtlCol="0">
            <a:spAutoFit/>
          </a:bodyPr>
          <a:lstStyle/>
          <a:p>
            <a:pPr algn="ctr">
              <a:spcBef>
                <a:spcPts val="0"/>
              </a:spcBef>
            </a:pPr>
            <a:r>
              <a:rPr lang="ja-JP" altLang="en-US" sz="1100" b="1" dirty="0">
                <a:solidFill>
                  <a:srgbClr val="0070C0"/>
                </a:solidFill>
                <a:latin typeface="游ゴシック" panose="020B0400000000000000" pitchFamily="50" charset="-128"/>
                <a:ea typeface="游ゴシック" panose="020B0400000000000000" pitchFamily="50" charset="-128"/>
              </a:rPr>
              <a:t>業務改革（</a:t>
            </a:r>
            <a:r>
              <a:rPr lang="en-US" altLang="ja-JP" sz="1100" b="1" dirty="0">
                <a:solidFill>
                  <a:srgbClr val="0070C0"/>
                </a:solidFill>
                <a:latin typeface="游ゴシック" panose="020B0400000000000000" pitchFamily="50" charset="-128"/>
                <a:ea typeface="游ゴシック" panose="020B0400000000000000" pitchFamily="50" charset="-128"/>
              </a:rPr>
              <a:t>BPR</a:t>
            </a:r>
            <a:r>
              <a:rPr lang="ja-JP" altLang="en-US" sz="1100" b="1" dirty="0">
                <a:solidFill>
                  <a:srgbClr val="0070C0"/>
                </a:solidFill>
                <a:latin typeface="游ゴシック" panose="020B0400000000000000" pitchFamily="50" charset="-128"/>
                <a:ea typeface="游ゴシック" panose="020B0400000000000000" pitchFamily="50" charset="-128"/>
              </a:rPr>
              <a:t>）によってオンライン化が可能となる範囲</a:t>
            </a:r>
          </a:p>
        </p:txBody>
      </p:sp>
      <p:sp>
        <p:nvSpPr>
          <p:cNvPr id="49" name="テキスト ボックス 48"/>
          <p:cNvSpPr txBox="1"/>
          <p:nvPr/>
        </p:nvSpPr>
        <p:spPr>
          <a:xfrm>
            <a:off x="1093727" y="3212864"/>
            <a:ext cx="4372992" cy="169277"/>
          </a:xfrm>
          <a:prstGeom prst="rect">
            <a:avLst/>
          </a:prstGeom>
          <a:solidFill>
            <a:schemeClr val="accent2">
              <a:lumMod val="20000"/>
              <a:lumOff val="80000"/>
            </a:schemeClr>
          </a:solidFill>
        </p:spPr>
        <p:txBody>
          <a:bodyPr wrap="none" lIns="0" tIns="0" rIns="0" bIns="0" rtlCol="0">
            <a:spAutoFit/>
          </a:bodyPr>
          <a:lstStyle/>
          <a:p>
            <a:pPr>
              <a:spcBef>
                <a:spcPts val="0"/>
              </a:spcBef>
            </a:pPr>
            <a:r>
              <a:rPr lang="ja-JP" altLang="en-US" sz="1100" b="1" dirty="0">
                <a:solidFill>
                  <a:srgbClr val="C00000"/>
                </a:solidFill>
                <a:latin typeface="游ゴシック" panose="020B0400000000000000" pitchFamily="50" charset="-128"/>
                <a:ea typeface="游ゴシック" panose="020B0400000000000000" pitchFamily="50" charset="-128"/>
              </a:rPr>
              <a:t>次期電子申請システムの導入によってオンライン化が可能となる範囲</a:t>
            </a:r>
          </a:p>
        </p:txBody>
      </p:sp>
    </p:spTree>
    <p:extLst>
      <p:ext uri="{BB962C8B-B14F-4D97-AF65-F5344CB8AC3E}">
        <p14:creationId xmlns:p14="http://schemas.microsoft.com/office/powerpoint/2010/main" val="30879160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ja-JP" altLang="en-US" sz="1600" b="1" dirty="0" smtClean="0">
                <a:solidFill>
                  <a:schemeClr val="tx2"/>
                </a:solidFill>
                <a:latin typeface="游ゴシック" panose="020B0400000000000000" pitchFamily="50" charset="-128"/>
                <a:ea typeface="游ゴシック" panose="020B0400000000000000" pitchFamily="50" charset="-128"/>
              </a:rPr>
              <a:t>７－２</a:t>
            </a: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ja-JP" altLang="en-US" sz="1600" b="1" dirty="0" smtClean="0">
                <a:solidFill>
                  <a:schemeClr val="tx2"/>
                </a:solidFill>
                <a:latin typeface="游ゴシック" panose="020B0400000000000000" pitchFamily="50" charset="-128"/>
                <a:ea typeface="游ゴシック" panose="020B0400000000000000" pitchFamily="50" charset="-128"/>
              </a:rPr>
              <a:t>第１</a:t>
            </a:r>
            <a:r>
              <a:rPr kumimoji="0" lang="ja-JP" altLang="en-US" sz="1600" b="1" dirty="0">
                <a:solidFill>
                  <a:schemeClr val="tx2"/>
                </a:solidFill>
                <a:latin typeface="游ゴシック" panose="020B0400000000000000" pitchFamily="50" charset="-128"/>
                <a:ea typeface="游ゴシック" panose="020B0400000000000000" pitchFamily="50" charset="-128"/>
              </a:rPr>
              <a:t>段階を実現するための方策</a:t>
            </a:r>
          </a:p>
        </p:txBody>
      </p:sp>
      <p:sp>
        <p:nvSpPr>
          <p:cNvPr id="8" name="正方形/長方形 7"/>
          <p:cNvSpPr/>
          <p:nvPr/>
        </p:nvSpPr>
        <p:spPr bwMode="auto">
          <a:xfrm>
            <a:off x="395536" y="2948170"/>
            <a:ext cx="2340000" cy="30324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171450" indent="-171450">
              <a:spcBef>
                <a:spcPts val="600"/>
              </a:spcBef>
              <a:buFont typeface="Wingdings" panose="05000000000000000000" pitchFamily="2" charset="2"/>
              <a:buChar char="ü"/>
            </a:pPr>
            <a:r>
              <a:rPr kumimoji="1" lang="ja-JP" altLang="en-US" dirty="0">
                <a:latin typeface="游ゴシック" panose="020B0400000000000000" pitchFamily="50" charset="-128"/>
                <a:ea typeface="游ゴシック" panose="020B0400000000000000" pitchFamily="50" charset="-128"/>
              </a:rPr>
              <a:t>本人確認や押印を要しない手続き</a:t>
            </a:r>
            <a:endParaRPr kumimoji="1"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Wingdings" panose="05000000000000000000" pitchFamily="2" charset="2"/>
              <a:buChar char="ü"/>
            </a:pPr>
            <a:r>
              <a:rPr kumimoji="1" lang="ja-JP" altLang="en-US" dirty="0">
                <a:latin typeface="游ゴシック" panose="020B0400000000000000" pitchFamily="50" charset="-128"/>
                <a:ea typeface="游ゴシック" panose="020B0400000000000000" pitchFamily="50" charset="-128"/>
              </a:rPr>
              <a:t>手数料等の徴収が発生しない手続き</a:t>
            </a:r>
            <a:endParaRPr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Wingdings" panose="05000000000000000000" pitchFamily="2" charset="2"/>
              <a:buChar char="ü"/>
            </a:pPr>
            <a:r>
              <a:rPr kumimoji="1" lang="ja-JP" altLang="en-US" dirty="0">
                <a:latin typeface="游ゴシック" panose="020B0400000000000000" pitchFamily="50" charset="-128"/>
                <a:ea typeface="游ゴシック" panose="020B0400000000000000" pitchFamily="50" charset="-128"/>
              </a:rPr>
              <a:t>法律や条例におけるオンライン化への制約がない手続き</a:t>
            </a:r>
            <a:endParaRPr kumimoji="1"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Wingdings" panose="05000000000000000000" pitchFamily="2" charset="2"/>
              <a:buChar char="ü"/>
            </a:pPr>
            <a:r>
              <a:rPr lang="ja-JP" altLang="en-US" dirty="0">
                <a:latin typeface="游ゴシック" panose="020B0400000000000000" pitchFamily="50" charset="-128"/>
                <a:ea typeface="游ゴシック" panose="020B0400000000000000" pitchFamily="50" charset="-128"/>
              </a:rPr>
              <a:t>運用上、対面対応を必須としていない手続き</a:t>
            </a:r>
            <a:endParaRPr kumimoji="1" lang="ja-JP" altLang="en-US" dirty="0">
              <a:latin typeface="游ゴシック" panose="020B0400000000000000" pitchFamily="50" charset="-128"/>
              <a:ea typeface="游ゴシック" panose="020B0400000000000000" pitchFamily="50" charset="-128"/>
            </a:endParaRPr>
          </a:p>
        </p:txBody>
      </p:sp>
      <p:cxnSp>
        <p:nvCxnSpPr>
          <p:cNvPr id="16" name="直線コネクタ 15"/>
          <p:cNvCxnSpPr/>
          <p:nvPr/>
        </p:nvCxnSpPr>
        <p:spPr bwMode="auto">
          <a:xfrm>
            <a:off x="395536" y="2852936"/>
            <a:ext cx="5066432"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テキスト ボックス 16"/>
          <p:cNvSpPr txBox="1"/>
          <p:nvPr/>
        </p:nvSpPr>
        <p:spPr>
          <a:xfrm>
            <a:off x="2160753" y="2606715"/>
            <a:ext cx="1595309" cy="246221"/>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第</a:t>
            </a:r>
            <a:r>
              <a:rPr lang="ja-JP" altLang="en-US" dirty="0">
                <a:latin typeface="游ゴシック" panose="020B0400000000000000" pitchFamily="50" charset="-128"/>
                <a:ea typeface="游ゴシック" panose="020B0400000000000000" pitchFamily="50" charset="-128"/>
              </a:rPr>
              <a:t>１段階の手続きの分類</a:t>
            </a:r>
            <a:endParaRPr kumimoji="1" lang="ja-JP" altLang="en-US" dirty="0">
              <a:latin typeface="游ゴシック" panose="020B0400000000000000" pitchFamily="50" charset="-128"/>
              <a:ea typeface="游ゴシック" panose="020B0400000000000000" pitchFamily="50" charset="-128"/>
            </a:endParaRPr>
          </a:p>
        </p:txBody>
      </p:sp>
      <p:sp>
        <p:nvSpPr>
          <p:cNvPr id="90" name="正方形/長方形 89"/>
          <p:cNvSpPr/>
          <p:nvPr/>
        </p:nvSpPr>
        <p:spPr bwMode="auto">
          <a:xfrm>
            <a:off x="6108353" y="2948170"/>
            <a:ext cx="2700000" cy="14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228600" indent="-228600">
              <a:spcBef>
                <a:spcPts val="600"/>
              </a:spcBef>
              <a:buFont typeface="+mj-ea"/>
              <a:buAutoNum type="circleNumDbPlain"/>
            </a:pPr>
            <a:r>
              <a:rPr lang="ja-JP" altLang="en-US" dirty="0">
                <a:latin typeface="游ゴシック" panose="020B0400000000000000" pitchFamily="50" charset="-128"/>
                <a:ea typeface="游ゴシック" panose="020B0400000000000000" pitchFamily="50" charset="-128"/>
              </a:rPr>
              <a:t>電子申請での具体的な運用手順等を検討</a:t>
            </a:r>
            <a:endParaRPr lang="en-US" altLang="ja-JP" dirty="0">
              <a:latin typeface="游ゴシック" panose="020B0400000000000000" pitchFamily="50" charset="-128"/>
              <a:ea typeface="游ゴシック" panose="020B0400000000000000" pitchFamily="50" charset="-128"/>
            </a:endParaRPr>
          </a:p>
          <a:p>
            <a:pPr marL="228600" indent="-228600">
              <a:spcBef>
                <a:spcPts val="600"/>
              </a:spcBef>
              <a:buFont typeface="+mj-ea"/>
              <a:buAutoNum type="circleNumDbPlain"/>
            </a:pPr>
            <a:r>
              <a:rPr lang="ja-JP" altLang="en-US" dirty="0">
                <a:latin typeface="游ゴシック" panose="020B0400000000000000" pitchFamily="50" charset="-128"/>
                <a:ea typeface="游ゴシック" panose="020B0400000000000000" pitchFamily="50" charset="-128"/>
              </a:rPr>
              <a:t>現行の電子申請システムへ導入、運用開始</a:t>
            </a:r>
          </a:p>
        </p:txBody>
      </p:sp>
      <p:sp>
        <p:nvSpPr>
          <p:cNvPr id="91" name="テキスト ボックス 90"/>
          <p:cNvSpPr txBox="1"/>
          <p:nvPr/>
        </p:nvSpPr>
        <p:spPr>
          <a:xfrm>
            <a:off x="7045420" y="2606715"/>
            <a:ext cx="825867" cy="246221"/>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取組み方針</a:t>
            </a:r>
          </a:p>
        </p:txBody>
      </p:sp>
      <p:sp>
        <p:nvSpPr>
          <p:cNvPr id="106" name="正方形/長方形 105"/>
          <p:cNvSpPr/>
          <p:nvPr/>
        </p:nvSpPr>
        <p:spPr bwMode="auto">
          <a:xfrm>
            <a:off x="6108353" y="4540570"/>
            <a:ext cx="2700000" cy="14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228600" indent="-228600">
              <a:spcBef>
                <a:spcPts val="600"/>
              </a:spcBef>
              <a:buFont typeface="+mj-ea"/>
              <a:buAutoNum type="circleNumDbPlain"/>
            </a:pPr>
            <a:r>
              <a:rPr lang="ja-JP" altLang="en-US" dirty="0">
                <a:latin typeface="游ゴシック" panose="020B0400000000000000" pitchFamily="50" charset="-128"/>
                <a:ea typeface="游ゴシック" panose="020B0400000000000000" pitchFamily="50" charset="-128"/>
              </a:rPr>
              <a:t>紙書類のデジタル化や不要書類の精査を実施</a:t>
            </a:r>
            <a:endParaRPr lang="en-US" altLang="ja-JP" dirty="0">
              <a:latin typeface="游ゴシック" panose="020B0400000000000000" pitchFamily="50" charset="-128"/>
              <a:ea typeface="游ゴシック" panose="020B0400000000000000" pitchFamily="50" charset="-128"/>
            </a:endParaRPr>
          </a:p>
          <a:p>
            <a:pPr marL="228600" indent="-228600">
              <a:spcBef>
                <a:spcPts val="600"/>
              </a:spcBef>
              <a:buFont typeface="+mj-ea"/>
              <a:buAutoNum type="circleNumDbPlain"/>
            </a:pPr>
            <a:r>
              <a:rPr lang="ja-JP" altLang="en-US" dirty="0">
                <a:latin typeface="游ゴシック" panose="020B0400000000000000" pitchFamily="50" charset="-128"/>
                <a:ea typeface="游ゴシック" panose="020B0400000000000000" pitchFamily="50" charset="-128"/>
              </a:rPr>
              <a:t>電子申請での運用方法（考え方）や具体的な運用手順等を検討</a:t>
            </a:r>
            <a:endParaRPr lang="en-US" altLang="ja-JP" dirty="0">
              <a:latin typeface="游ゴシック" panose="020B0400000000000000" pitchFamily="50" charset="-128"/>
              <a:ea typeface="游ゴシック" panose="020B0400000000000000" pitchFamily="50" charset="-128"/>
            </a:endParaRPr>
          </a:p>
          <a:p>
            <a:pPr marL="228600" indent="-228600">
              <a:spcBef>
                <a:spcPts val="600"/>
              </a:spcBef>
              <a:buFont typeface="+mj-ea"/>
              <a:buAutoNum type="circleNumDbPlain"/>
            </a:pPr>
            <a:r>
              <a:rPr lang="ja-JP" altLang="en-US" dirty="0">
                <a:latin typeface="游ゴシック" panose="020B0400000000000000" pitchFamily="50" charset="-128"/>
                <a:ea typeface="游ゴシック" panose="020B0400000000000000" pitchFamily="50" charset="-128"/>
              </a:rPr>
              <a:t>現行の電子申請システムへ導入、運用開始</a:t>
            </a:r>
          </a:p>
        </p:txBody>
      </p:sp>
      <p:sp>
        <p:nvSpPr>
          <p:cNvPr id="107" name="正方形/長方形 106"/>
          <p:cNvSpPr/>
          <p:nvPr/>
        </p:nvSpPr>
        <p:spPr bwMode="auto">
          <a:xfrm>
            <a:off x="2867993" y="4540570"/>
            <a:ext cx="2592000" cy="14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171450" indent="-171450">
              <a:spcBef>
                <a:spcPts val="600"/>
              </a:spcBef>
              <a:buFont typeface="Wingdings" panose="05000000000000000000" pitchFamily="2" charset="2"/>
              <a:buChar char="ü"/>
            </a:pPr>
            <a:r>
              <a:rPr kumimoji="1" lang="ja-JP" altLang="en-US" dirty="0">
                <a:latin typeface="游ゴシック" panose="020B0400000000000000" pitchFamily="50" charset="-128"/>
                <a:ea typeface="游ゴシック" panose="020B0400000000000000" pitchFamily="50" charset="-128"/>
              </a:rPr>
              <a:t>申請書の様式（紙）がある手続き</a:t>
            </a:r>
            <a:endParaRPr kumimoji="1"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Wingdings" panose="05000000000000000000" pitchFamily="2" charset="2"/>
              <a:buChar char="ü"/>
            </a:pPr>
            <a:r>
              <a:rPr kumimoji="1" lang="ja-JP" altLang="en-US" dirty="0">
                <a:latin typeface="游ゴシック" panose="020B0400000000000000" pitchFamily="50" charset="-128"/>
                <a:ea typeface="游ゴシック" panose="020B0400000000000000" pitchFamily="50" charset="-128"/>
              </a:rPr>
              <a:t>添付書類</a:t>
            </a:r>
            <a:r>
              <a:rPr lang="ja-JP" altLang="en-US" dirty="0">
                <a:latin typeface="游ゴシック" panose="020B0400000000000000" pitchFamily="50" charset="-128"/>
                <a:ea typeface="游ゴシック" panose="020B0400000000000000" pitchFamily="50" charset="-128"/>
              </a:rPr>
              <a:t>として多量な資料や外部機関の発行する書類を求めている手続き</a:t>
            </a:r>
            <a:endParaRPr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Wingdings" panose="05000000000000000000" pitchFamily="2" charset="2"/>
              <a:buChar char="ü"/>
            </a:pPr>
            <a:r>
              <a:rPr kumimoji="1" lang="ja-JP" altLang="en-US" dirty="0">
                <a:latin typeface="游ゴシック" panose="020B0400000000000000" pitchFamily="50" charset="-128"/>
                <a:ea typeface="游ゴシック" panose="020B0400000000000000" pitchFamily="50" charset="-128"/>
              </a:rPr>
              <a:t>原本書類の提示や現物確認を求めている手続き</a:t>
            </a:r>
            <a:endParaRPr kumimoji="1"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Wingdings" panose="05000000000000000000" pitchFamily="2" charset="2"/>
              <a:buChar char="ü"/>
            </a:pPr>
            <a:r>
              <a:rPr lang="ja-JP" altLang="en-US" dirty="0">
                <a:latin typeface="游ゴシック" panose="020B0400000000000000" pitchFamily="50" charset="-128"/>
                <a:ea typeface="游ゴシック" panose="020B0400000000000000" pitchFamily="50" charset="-128"/>
              </a:rPr>
              <a:t>紙書類で通知・交付している手続き</a:t>
            </a:r>
            <a:endParaRPr kumimoji="1" lang="ja-JP" altLang="en-US" dirty="0">
              <a:latin typeface="游ゴシック" panose="020B0400000000000000" pitchFamily="50" charset="-128"/>
              <a:ea typeface="游ゴシック" panose="020B0400000000000000" pitchFamily="50" charset="-128"/>
            </a:endParaRPr>
          </a:p>
        </p:txBody>
      </p:sp>
      <p:cxnSp>
        <p:nvCxnSpPr>
          <p:cNvPr id="111" name="直線コネクタ 110"/>
          <p:cNvCxnSpPr/>
          <p:nvPr/>
        </p:nvCxnSpPr>
        <p:spPr bwMode="auto">
          <a:xfrm>
            <a:off x="6108353" y="2852936"/>
            <a:ext cx="270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正方形/長方形 111"/>
          <p:cNvSpPr/>
          <p:nvPr/>
        </p:nvSpPr>
        <p:spPr bwMode="auto">
          <a:xfrm>
            <a:off x="2867993" y="2948170"/>
            <a:ext cx="2592000" cy="14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171450" indent="-171450">
              <a:spcBef>
                <a:spcPts val="600"/>
              </a:spcBef>
              <a:buFont typeface="Wingdings" panose="05000000000000000000" pitchFamily="2" charset="2"/>
              <a:buChar char="ü"/>
            </a:pPr>
            <a:r>
              <a:rPr lang="ja-JP" altLang="en-US" dirty="0">
                <a:latin typeface="游ゴシック" panose="020B0400000000000000" pitchFamily="50" charset="-128"/>
                <a:ea typeface="游ゴシック" panose="020B0400000000000000" pitchFamily="50" charset="-128"/>
              </a:rPr>
              <a:t>添付書類や交付物が無い、または電子データ（メール、</a:t>
            </a:r>
            <a:r>
              <a:rPr lang="en-US" altLang="ja-JP" dirty="0">
                <a:latin typeface="游ゴシック" panose="020B0400000000000000" pitchFamily="50" charset="-128"/>
                <a:ea typeface="游ゴシック" panose="020B0400000000000000" pitchFamily="50" charset="-128"/>
              </a:rPr>
              <a:t>FAX</a:t>
            </a:r>
            <a:r>
              <a:rPr lang="ja-JP" altLang="en-US" dirty="0">
                <a:latin typeface="游ゴシック" panose="020B0400000000000000" pitchFamily="50" charset="-128"/>
                <a:ea typeface="游ゴシック" panose="020B0400000000000000" pitchFamily="50" charset="-128"/>
              </a:rPr>
              <a:t>等）で提出・送信している手続き</a:t>
            </a:r>
            <a:endParaRPr lang="en-US" altLang="ja-JP" dirty="0">
              <a:latin typeface="游ゴシック" panose="020B0400000000000000" pitchFamily="50" charset="-128"/>
              <a:ea typeface="游ゴシック" panose="020B0400000000000000" pitchFamily="50" charset="-128"/>
            </a:endParaRPr>
          </a:p>
        </p:txBody>
      </p:sp>
      <p:sp>
        <p:nvSpPr>
          <p:cNvPr id="113" name="二等辺三角形 112"/>
          <p:cNvSpPr/>
          <p:nvPr/>
        </p:nvSpPr>
        <p:spPr bwMode="auto">
          <a:xfrm rot="5400000">
            <a:off x="5101288" y="3578170"/>
            <a:ext cx="1440000" cy="180000"/>
          </a:xfrm>
          <a:prstGeom prst="triangle">
            <a:avLst/>
          </a:prstGeom>
          <a:solidFill>
            <a:schemeClr val="bg2">
              <a:lumMod val="40000"/>
              <a:lumOff val="6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latin typeface="游ゴシック" panose="020B0400000000000000" pitchFamily="50" charset="-128"/>
              <a:ea typeface="游ゴシック" panose="020B0400000000000000" pitchFamily="50" charset="-128"/>
            </a:endParaRPr>
          </a:p>
        </p:txBody>
      </p:sp>
      <p:sp>
        <p:nvSpPr>
          <p:cNvPr id="114" name="二等辺三角形 113"/>
          <p:cNvSpPr/>
          <p:nvPr/>
        </p:nvSpPr>
        <p:spPr bwMode="auto">
          <a:xfrm rot="5400000">
            <a:off x="5101288" y="5170570"/>
            <a:ext cx="1440000" cy="180000"/>
          </a:xfrm>
          <a:prstGeom prst="triangle">
            <a:avLst/>
          </a:prstGeom>
          <a:solidFill>
            <a:schemeClr val="bg2">
              <a:lumMod val="40000"/>
              <a:lumOff val="6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latin typeface="游ゴシック" panose="020B0400000000000000" pitchFamily="50" charset="-128"/>
              <a:ea typeface="游ゴシック" panose="020B0400000000000000" pitchFamily="50" charset="-128"/>
            </a:endParaRPr>
          </a:p>
        </p:txBody>
      </p:sp>
      <p:sp>
        <p:nvSpPr>
          <p:cNvPr id="18" name="コンテンツ プレースホルダー 1"/>
          <p:cNvSpPr txBox="1">
            <a:spLocks/>
          </p:cNvSpPr>
          <p:nvPr/>
        </p:nvSpPr>
        <p:spPr bwMode="gray">
          <a:xfrm>
            <a:off x="103188" y="981075"/>
            <a:ext cx="8950325" cy="10797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cs typeface="+mn-cs"/>
              </a:defRPr>
            </a:lvl1pPr>
            <a:lvl2pPr marL="742950" indent="-28575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2pPr>
            <a:lvl3pPr marL="11430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3pPr>
            <a:lvl4pPr marL="16002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4pPr>
            <a:lvl5pPr marL="20574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9pPr>
          </a:lstStyle>
          <a:p>
            <a:r>
              <a:rPr lang="ja-JP" altLang="en-US" sz="1200" kern="0" dirty="0" smtClean="0">
                <a:latin typeface="游ゴシック" panose="020B0400000000000000" pitchFamily="50" charset="-128"/>
                <a:ea typeface="游ゴシック" panose="020B0400000000000000" pitchFamily="50" charset="-128"/>
              </a:rPr>
              <a:t>第１段階での実現対象の手続きは、現行の電子申請システムでもオンライン化の実現が可能な手続きのため、次期電子申請システムの導入を待たずに、オンライン化を進めていく方針である。</a:t>
            </a:r>
            <a:endParaRPr lang="en-US" altLang="ja-JP" sz="1200" kern="0" dirty="0" smtClean="0">
              <a:latin typeface="游ゴシック" panose="020B0400000000000000" pitchFamily="50" charset="-128"/>
              <a:ea typeface="游ゴシック" panose="020B0400000000000000" pitchFamily="50" charset="-128"/>
            </a:endParaRPr>
          </a:p>
          <a:p>
            <a:r>
              <a:rPr lang="ja-JP" altLang="en-US" sz="1200" kern="0" dirty="0" smtClean="0">
                <a:latin typeface="游ゴシック" panose="020B0400000000000000" pitchFamily="50" charset="-128"/>
                <a:ea typeface="游ゴシック" panose="020B0400000000000000" pitchFamily="50" charset="-128"/>
              </a:rPr>
              <a:t>ただし、現行運用では申請書や添付書類等を紙で運用している手続きが多く存在するため、それらのデジタル化や電子申請システムでの運用方法について手続きをひとつずつ検討していく必要がある。</a:t>
            </a:r>
            <a:endParaRPr lang="en-US" altLang="ja-JP" sz="1200" kern="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62637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ja-JP" altLang="en-US" sz="1600" b="1" dirty="0">
                <a:solidFill>
                  <a:schemeClr val="tx2"/>
                </a:solidFill>
                <a:latin typeface="游ゴシック" panose="020B0400000000000000" pitchFamily="50" charset="-128"/>
                <a:ea typeface="游ゴシック" panose="020B0400000000000000" pitchFamily="50" charset="-128"/>
              </a:rPr>
              <a:t>７</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－３</a:t>
            </a: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ja-JP" altLang="en-US" sz="1600" b="1" dirty="0" smtClean="0">
                <a:solidFill>
                  <a:schemeClr val="tx2"/>
                </a:solidFill>
                <a:latin typeface="游ゴシック" panose="020B0400000000000000" pitchFamily="50" charset="-128"/>
                <a:ea typeface="游ゴシック" panose="020B0400000000000000" pitchFamily="50" charset="-128"/>
              </a:rPr>
              <a:t>第２</a:t>
            </a:r>
            <a:r>
              <a:rPr kumimoji="0" lang="ja-JP" altLang="en-US" sz="1600" b="1" dirty="0">
                <a:solidFill>
                  <a:schemeClr val="tx2"/>
                </a:solidFill>
                <a:latin typeface="游ゴシック" panose="020B0400000000000000" pitchFamily="50" charset="-128"/>
                <a:ea typeface="游ゴシック" panose="020B0400000000000000" pitchFamily="50" charset="-128"/>
              </a:rPr>
              <a:t>段階を実現するための方策</a:t>
            </a:r>
          </a:p>
        </p:txBody>
      </p:sp>
      <p:cxnSp>
        <p:nvCxnSpPr>
          <p:cNvPr id="106" name="直線コネクタ 105"/>
          <p:cNvCxnSpPr/>
          <p:nvPr/>
        </p:nvCxnSpPr>
        <p:spPr bwMode="auto">
          <a:xfrm>
            <a:off x="395536" y="3171165"/>
            <a:ext cx="5064457"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テキスト ボックス 106"/>
          <p:cNvSpPr txBox="1"/>
          <p:nvPr/>
        </p:nvSpPr>
        <p:spPr>
          <a:xfrm>
            <a:off x="2274571" y="2924944"/>
            <a:ext cx="1595309" cy="246221"/>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第</a:t>
            </a:r>
            <a:r>
              <a:rPr lang="ja-JP" altLang="en-US" dirty="0">
                <a:latin typeface="游ゴシック" panose="020B0400000000000000" pitchFamily="50" charset="-128"/>
                <a:ea typeface="游ゴシック" panose="020B0400000000000000" pitchFamily="50" charset="-128"/>
              </a:rPr>
              <a:t>２段階の手続きの分類</a:t>
            </a:r>
            <a:endParaRPr kumimoji="1" lang="ja-JP" altLang="en-US" dirty="0">
              <a:latin typeface="游ゴシック" panose="020B0400000000000000" pitchFamily="50" charset="-128"/>
              <a:ea typeface="游ゴシック" panose="020B0400000000000000" pitchFamily="50" charset="-128"/>
            </a:endParaRPr>
          </a:p>
        </p:txBody>
      </p:sp>
      <p:sp>
        <p:nvSpPr>
          <p:cNvPr id="108" name="正方形/長方形 107"/>
          <p:cNvSpPr/>
          <p:nvPr/>
        </p:nvSpPr>
        <p:spPr bwMode="auto">
          <a:xfrm>
            <a:off x="6108353" y="3338407"/>
            <a:ext cx="2700000" cy="14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228600" indent="-228600">
              <a:spcBef>
                <a:spcPts val="600"/>
              </a:spcBef>
              <a:buFont typeface="+mj-ea"/>
              <a:buAutoNum type="circleNumDbPlain"/>
            </a:pPr>
            <a:r>
              <a:rPr lang="ja-JP" altLang="en-US" dirty="0">
                <a:latin typeface="游ゴシック" panose="020B0400000000000000" pitchFamily="50" charset="-128"/>
                <a:ea typeface="游ゴシック" panose="020B0400000000000000" pitchFamily="50" charset="-128"/>
              </a:rPr>
              <a:t>紙書類のデジタル化や不要書類の精査を実施</a:t>
            </a:r>
            <a:endParaRPr lang="en-US" altLang="ja-JP" dirty="0">
              <a:latin typeface="游ゴシック" panose="020B0400000000000000" pitchFamily="50" charset="-128"/>
              <a:ea typeface="游ゴシック" panose="020B0400000000000000" pitchFamily="50" charset="-128"/>
            </a:endParaRPr>
          </a:p>
          <a:p>
            <a:pPr marL="228600" indent="-228600">
              <a:spcBef>
                <a:spcPts val="600"/>
              </a:spcBef>
              <a:buFont typeface="+mj-ea"/>
              <a:buAutoNum type="circleNumDbPlain"/>
            </a:pPr>
            <a:r>
              <a:rPr lang="ja-JP" altLang="en-US" dirty="0">
                <a:latin typeface="游ゴシック" panose="020B0400000000000000" pitchFamily="50" charset="-128"/>
                <a:ea typeface="游ゴシック" panose="020B0400000000000000" pitchFamily="50" charset="-128"/>
              </a:rPr>
              <a:t>電子申請での運用方法（考え方）や具体的な運用手順等を検討</a:t>
            </a:r>
            <a:endParaRPr lang="en-US" altLang="ja-JP" dirty="0">
              <a:latin typeface="游ゴシック" panose="020B0400000000000000" pitchFamily="50" charset="-128"/>
              <a:ea typeface="游ゴシック" panose="020B0400000000000000" pitchFamily="50" charset="-128"/>
            </a:endParaRPr>
          </a:p>
        </p:txBody>
      </p:sp>
      <p:sp>
        <p:nvSpPr>
          <p:cNvPr id="115" name="テキスト ボックス 114"/>
          <p:cNvSpPr txBox="1"/>
          <p:nvPr/>
        </p:nvSpPr>
        <p:spPr>
          <a:xfrm>
            <a:off x="7045420" y="2924944"/>
            <a:ext cx="825867" cy="246221"/>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取組み方針</a:t>
            </a:r>
          </a:p>
        </p:txBody>
      </p:sp>
      <p:sp>
        <p:nvSpPr>
          <p:cNvPr id="116" name="正方形/長方形 115"/>
          <p:cNvSpPr/>
          <p:nvPr/>
        </p:nvSpPr>
        <p:spPr bwMode="auto">
          <a:xfrm>
            <a:off x="395536" y="3338406"/>
            <a:ext cx="2340000" cy="3114929"/>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171450" indent="-171450">
              <a:spcBef>
                <a:spcPts val="600"/>
              </a:spcBef>
              <a:buFont typeface="Wingdings" panose="05000000000000000000" pitchFamily="2" charset="2"/>
              <a:buChar char="ü"/>
            </a:pPr>
            <a:r>
              <a:rPr lang="ja-JP" altLang="en-US" dirty="0">
                <a:latin typeface="游ゴシック" panose="020B0400000000000000" pitchFamily="50" charset="-128"/>
                <a:ea typeface="游ゴシック" panose="020B0400000000000000" pitchFamily="50" charset="-128"/>
              </a:rPr>
              <a:t>法律や条例におけるオンライン化への制約がない手続き</a:t>
            </a:r>
            <a:endParaRPr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Wingdings" panose="05000000000000000000" pitchFamily="2" charset="2"/>
              <a:buChar char="ü"/>
            </a:pPr>
            <a:r>
              <a:rPr lang="ja-JP" altLang="en-US" dirty="0">
                <a:latin typeface="游ゴシック" panose="020B0400000000000000" pitchFamily="50" charset="-128"/>
                <a:ea typeface="游ゴシック" panose="020B0400000000000000" pitchFamily="50" charset="-128"/>
              </a:rPr>
              <a:t>運用上、対面対応を必須としていない手続き</a:t>
            </a:r>
          </a:p>
        </p:txBody>
      </p:sp>
      <p:sp>
        <p:nvSpPr>
          <p:cNvPr id="117" name="正方形/長方形 116"/>
          <p:cNvSpPr/>
          <p:nvPr/>
        </p:nvSpPr>
        <p:spPr bwMode="auto">
          <a:xfrm>
            <a:off x="6108353" y="4905336"/>
            <a:ext cx="2700000" cy="1548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228600" indent="-228600">
              <a:spcBef>
                <a:spcPts val="600"/>
              </a:spcBef>
              <a:buFont typeface="+mj-ea"/>
              <a:buAutoNum type="circleNumDbPlain"/>
            </a:pPr>
            <a:r>
              <a:rPr lang="ja-JP" altLang="en-US" dirty="0">
                <a:latin typeface="游ゴシック" panose="020B0400000000000000" pitchFamily="50" charset="-128"/>
                <a:ea typeface="游ゴシック" panose="020B0400000000000000" pitchFamily="50" charset="-128"/>
              </a:rPr>
              <a:t>押印や本人確認について、慣習や様式上の都合により実施していないか（本当に必要か）を検討</a:t>
            </a:r>
            <a:endParaRPr lang="en-US" altLang="ja-JP" dirty="0">
              <a:latin typeface="游ゴシック" panose="020B0400000000000000" pitchFamily="50" charset="-128"/>
              <a:ea typeface="游ゴシック" panose="020B0400000000000000" pitchFamily="50" charset="-128"/>
            </a:endParaRPr>
          </a:p>
          <a:p>
            <a:pPr marL="228600" indent="-228600">
              <a:spcBef>
                <a:spcPts val="600"/>
              </a:spcBef>
              <a:buFont typeface="+mj-ea"/>
              <a:buAutoNum type="circleNumDbPlain"/>
            </a:pPr>
            <a:r>
              <a:rPr lang="ja-JP" altLang="en-US" dirty="0">
                <a:latin typeface="游ゴシック" panose="020B0400000000000000" pitchFamily="50" charset="-128"/>
                <a:ea typeface="游ゴシック" panose="020B0400000000000000" pitchFamily="50" charset="-128"/>
              </a:rPr>
              <a:t>上記検討の結果、省略可能な場合、現行の電子申請システムへの導入に向けた具体的な運用手順等を検討</a:t>
            </a:r>
            <a:endParaRPr lang="en-US" altLang="ja-JP" dirty="0">
              <a:latin typeface="游ゴシック" panose="020B0400000000000000" pitchFamily="50" charset="-128"/>
              <a:ea typeface="游ゴシック" panose="020B0400000000000000" pitchFamily="50" charset="-128"/>
            </a:endParaRPr>
          </a:p>
          <a:p>
            <a:pPr marL="228600" indent="-228600">
              <a:spcBef>
                <a:spcPts val="600"/>
              </a:spcBef>
              <a:buFont typeface="+mj-ea"/>
              <a:buAutoNum type="circleNumDbPlain"/>
            </a:pPr>
            <a:r>
              <a:rPr lang="ja-JP" altLang="en-US" dirty="0">
                <a:latin typeface="游ゴシック" panose="020B0400000000000000" pitchFamily="50" charset="-128"/>
                <a:ea typeface="游ゴシック" panose="020B0400000000000000" pitchFamily="50" charset="-128"/>
              </a:rPr>
              <a:t>可能な手続きから、現行の電子申請システムへ導入、運用開始</a:t>
            </a:r>
          </a:p>
        </p:txBody>
      </p:sp>
      <p:sp>
        <p:nvSpPr>
          <p:cNvPr id="118" name="正方形/長方形 117"/>
          <p:cNvSpPr/>
          <p:nvPr/>
        </p:nvSpPr>
        <p:spPr bwMode="auto">
          <a:xfrm>
            <a:off x="2867993" y="4905336"/>
            <a:ext cx="2592000" cy="1548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171450" indent="-171450">
              <a:spcBef>
                <a:spcPts val="600"/>
              </a:spcBef>
              <a:buFont typeface="Wingdings" panose="05000000000000000000" pitchFamily="2" charset="2"/>
              <a:buChar char="ü"/>
            </a:pPr>
            <a:r>
              <a:rPr lang="ja-JP" altLang="en-US" dirty="0">
                <a:latin typeface="游ゴシック" panose="020B0400000000000000" pitchFamily="50" charset="-128"/>
                <a:ea typeface="游ゴシック" panose="020B0400000000000000" pitchFamily="50" charset="-128"/>
              </a:rPr>
              <a:t>申請の際に本人確認や押印を求めている手続き</a:t>
            </a:r>
            <a:endParaRPr lang="en-US" altLang="ja-JP" dirty="0">
              <a:latin typeface="游ゴシック" panose="020B0400000000000000" pitchFamily="50" charset="-128"/>
              <a:ea typeface="游ゴシック" panose="020B0400000000000000" pitchFamily="50" charset="-128"/>
            </a:endParaRPr>
          </a:p>
        </p:txBody>
      </p:sp>
      <p:cxnSp>
        <p:nvCxnSpPr>
          <p:cNvPr id="119" name="直線コネクタ 118"/>
          <p:cNvCxnSpPr/>
          <p:nvPr/>
        </p:nvCxnSpPr>
        <p:spPr bwMode="auto">
          <a:xfrm>
            <a:off x="6108353" y="3171165"/>
            <a:ext cx="270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正方形/長方形 119"/>
          <p:cNvSpPr/>
          <p:nvPr/>
        </p:nvSpPr>
        <p:spPr bwMode="auto">
          <a:xfrm>
            <a:off x="2867993" y="3338407"/>
            <a:ext cx="2592000" cy="14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171450" indent="-171450">
              <a:spcBef>
                <a:spcPts val="600"/>
              </a:spcBef>
              <a:buFont typeface="Wingdings" panose="05000000000000000000" pitchFamily="2" charset="2"/>
              <a:buChar char="ü"/>
            </a:pPr>
            <a:r>
              <a:rPr lang="ja-JP" altLang="en-US" dirty="0">
                <a:latin typeface="游ゴシック" panose="020B0400000000000000" pitchFamily="50" charset="-128"/>
                <a:ea typeface="游ゴシック" panose="020B0400000000000000" pitchFamily="50" charset="-128"/>
              </a:rPr>
              <a:t>申請書の様式（紙）がある手続き</a:t>
            </a:r>
            <a:endParaRPr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Wingdings" panose="05000000000000000000" pitchFamily="2" charset="2"/>
              <a:buChar char="ü"/>
            </a:pPr>
            <a:r>
              <a:rPr lang="ja-JP" altLang="en-US" dirty="0">
                <a:latin typeface="游ゴシック" panose="020B0400000000000000" pitchFamily="50" charset="-128"/>
                <a:ea typeface="游ゴシック" panose="020B0400000000000000" pitchFamily="50" charset="-128"/>
              </a:rPr>
              <a:t>添付書類として多量な資料や外部機関の発行する書類を求めている手続き</a:t>
            </a:r>
            <a:endParaRPr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Wingdings" panose="05000000000000000000" pitchFamily="2" charset="2"/>
              <a:buChar char="ü"/>
            </a:pPr>
            <a:r>
              <a:rPr lang="ja-JP" altLang="en-US" dirty="0">
                <a:latin typeface="游ゴシック" panose="020B0400000000000000" pitchFamily="50" charset="-128"/>
                <a:ea typeface="游ゴシック" panose="020B0400000000000000" pitchFamily="50" charset="-128"/>
              </a:rPr>
              <a:t>原本書類の提示や現物確認を求めている手続き</a:t>
            </a:r>
            <a:endParaRPr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Wingdings" panose="05000000000000000000" pitchFamily="2" charset="2"/>
              <a:buChar char="ü"/>
            </a:pPr>
            <a:r>
              <a:rPr lang="ja-JP" altLang="en-US" dirty="0">
                <a:latin typeface="游ゴシック" panose="020B0400000000000000" pitchFamily="50" charset="-128"/>
                <a:ea typeface="游ゴシック" panose="020B0400000000000000" pitchFamily="50" charset="-128"/>
              </a:rPr>
              <a:t>紙書類で通知・交付している手続き</a:t>
            </a:r>
          </a:p>
        </p:txBody>
      </p:sp>
      <p:sp>
        <p:nvSpPr>
          <p:cNvPr id="127" name="二等辺三角形 126"/>
          <p:cNvSpPr/>
          <p:nvPr/>
        </p:nvSpPr>
        <p:spPr bwMode="auto">
          <a:xfrm rot="5400000">
            <a:off x="5101288" y="3963927"/>
            <a:ext cx="1440000" cy="180000"/>
          </a:xfrm>
          <a:prstGeom prst="triangle">
            <a:avLst/>
          </a:prstGeom>
          <a:solidFill>
            <a:schemeClr val="bg2">
              <a:lumMod val="40000"/>
              <a:lumOff val="6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latin typeface="游ゴシック" panose="020B0400000000000000" pitchFamily="50" charset="-128"/>
              <a:ea typeface="游ゴシック" panose="020B0400000000000000" pitchFamily="50" charset="-128"/>
            </a:endParaRPr>
          </a:p>
        </p:txBody>
      </p:sp>
      <p:sp>
        <p:nvSpPr>
          <p:cNvPr id="128" name="二等辺三角形 127"/>
          <p:cNvSpPr/>
          <p:nvPr/>
        </p:nvSpPr>
        <p:spPr bwMode="auto">
          <a:xfrm rot="5400000">
            <a:off x="5101288" y="5537104"/>
            <a:ext cx="1440000" cy="180000"/>
          </a:xfrm>
          <a:prstGeom prst="triangle">
            <a:avLst/>
          </a:prstGeom>
          <a:solidFill>
            <a:schemeClr val="bg2">
              <a:lumMod val="40000"/>
              <a:lumOff val="6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latin typeface="游ゴシック" panose="020B0400000000000000" pitchFamily="50" charset="-128"/>
              <a:ea typeface="游ゴシック" panose="020B0400000000000000" pitchFamily="50" charset="-128"/>
            </a:endParaRPr>
          </a:p>
        </p:txBody>
      </p:sp>
      <p:sp>
        <p:nvSpPr>
          <p:cNvPr id="17" name="コンテンツ プレースホルダー 1"/>
          <p:cNvSpPr txBox="1">
            <a:spLocks/>
          </p:cNvSpPr>
          <p:nvPr/>
        </p:nvSpPr>
        <p:spPr bwMode="gray">
          <a:xfrm>
            <a:off x="103188" y="981075"/>
            <a:ext cx="8950325" cy="12237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cs typeface="+mn-cs"/>
              </a:defRPr>
            </a:lvl1pPr>
            <a:lvl2pPr marL="742950" indent="-28575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2pPr>
            <a:lvl3pPr marL="11430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3pPr>
            <a:lvl4pPr marL="16002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4pPr>
            <a:lvl5pPr marL="20574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9pPr>
          </a:lstStyle>
          <a:p>
            <a:r>
              <a:rPr lang="ja-JP" altLang="en-US" sz="1200" kern="0" dirty="0" smtClean="0">
                <a:latin typeface="游ゴシック" panose="020B0400000000000000" pitchFamily="50" charset="-128"/>
                <a:ea typeface="游ゴシック" panose="020B0400000000000000" pitchFamily="50" charset="-128"/>
              </a:rPr>
              <a:t>第２段階での実現対象の手続きは、現行の電子申請システムには実装されていない機能（電子署名や電子決済等）を要するため、次期電子申請システムの導入時または導入後にオンライン化を実現するが、業務の見直し等は導入前から実施していく方針とす</a:t>
            </a:r>
            <a:r>
              <a:rPr lang="ja-JP" altLang="en-US" sz="1200" kern="0" dirty="0">
                <a:latin typeface="游ゴシック" panose="020B0400000000000000" pitchFamily="50" charset="-128"/>
                <a:ea typeface="游ゴシック" panose="020B0400000000000000" pitchFamily="50" charset="-128"/>
              </a:rPr>
              <a:t>る</a:t>
            </a:r>
            <a:r>
              <a:rPr lang="ja-JP" altLang="en-US" sz="1200" kern="0" dirty="0" smtClean="0">
                <a:latin typeface="游ゴシック" panose="020B0400000000000000" pitchFamily="50" charset="-128"/>
                <a:ea typeface="游ゴシック" panose="020B0400000000000000" pitchFamily="50" charset="-128"/>
              </a:rPr>
              <a:t>。</a:t>
            </a:r>
            <a:endParaRPr lang="en-US" altLang="ja-JP" sz="1200" kern="0" dirty="0" smtClean="0">
              <a:latin typeface="游ゴシック" panose="020B0400000000000000" pitchFamily="50" charset="-128"/>
              <a:ea typeface="游ゴシック" panose="020B0400000000000000" pitchFamily="50" charset="-128"/>
            </a:endParaRPr>
          </a:p>
          <a:p>
            <a:r>
              <a:rPr lang="ja-JP" altLang="en-US" sz="1200" kern="0" dirty="0" smtClean="0">
                <a:latin typeface="游ゴシック" panose="020B0400000000000000" pitchFamily="50" charset="-128"/>
                <a:ea typeface="游ゴシック" panose="020B0400000000000000" pitchFamily="50" charset="-128"/>
              </a:rPr>
              <a:t>第１段階と同様の検討（紙媒体のデジタル化・運用方法の検討）と併せて、市民の押印や本人確認の必要性（慣習で実施していないか等）についても見直していく必要がある。なお、見直しの結果、本人確認や手数料等が省略可能となった手続き</a:t>
            </a:r>
            <a:r>
              <a:rPr lang="ja-JP" altLang="en-US" sz="1200" kern="0" dirty="0">
                <a:latin typeface="游ゴシック" panose="020B0400000000000000" pitchFamily="50" charset="-128"/>
                <a:ea typeface="游ゴシック" panose="020B0400000000000000" pitchFamily="50" charset="-128"/>
              </a:rPr>
              <a:t>については、次期電子申請システムの導入を待たずにオンライン化を進めていくこととする。</a:t>
            </a:r>
            <a:endParaRPr lang="en-US" altLang="ja-JP" sz="1200" kern="0" dirty="0">
              <a:latin typeface="游ゴシック" panose="020B0400000000000000" pitchFamily="50" charset="-128"/>
              <a:ea typeface="游ゴシック" panose="020B0400000000000000" pitchFamily="50" charset="-128"/>
            </a:endParaRPr>
          </a:p>
          <a:p>
            <a:r>
              <a:rPr lang="ja-JP" altLang="en-US" sz="1200" kern="0" dirty="0">
                <a:latin typeface="游ゴシック" panose="020B0400000000000000" pitchFamily="50" charset="-128"/>
                <a:ea typeface="游ゴシック" panose="020B0400000000000000" pitchFamily="50" charset="-128"/>
              </a:rPr>
              <a:t>また、オンライン化の実現が、市民にとって特に有益であると考えられる手続き（多件数・共働き・</a:t>
            </a:r>
            <a:r>
              <a:rPr lang="ja-JP" altLang="en-US" sz="1200" kern="0" dirty="0" err="1">
                <a:latin typeface="游ゴシック" panose="020B0400000000000000" pitchFamily="50" charset="-128"/>
                <a:ea typeface="游ゴシック" panose="020B0400000000000000" pitchFamily="50" charset="-128"/>
              </a:rPr>
              <a:t>障がい</a:t>
            </a:r>
            <a:r>
              <a:rPr lang="ja-JP" altLang="en-US" sz="1200" kern="0" dirty="0">
                <a:latin typeface="游ゴシック" panose="020B0400000000000000" pitchFamily="50" charset="-128"/>
                <a:ea typeface="游ゴシック" panose="020B0400000000000000" pitchFamily="50" charset="-128"/>
              </a:rPr>
              <a:t>者に関する申請等）から優先的に検討を進めていくこととする。</a:t>
            </a:r>
          </a:p>
          <a:p>
            <a:endParaRPr lang="en-US" altLang="ja-JP" sz="1200" kern="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677670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ja-JP" altLang="en-US" sz="1600" b="1" dirty="0">
                <a:solidFill>
                  <a:schemeClr val="tx2"/>
                </a:solidFill>
                <a:latin typeface="游ゴシック" panose="020B0400000000000000" pitchFamily="50" charset="-128"/>
                <a:ea typeface="游ゴシック" panose="020B0400000000000000" pitchFamily="50" charset="-128"/>
              </a:rPr>
              <a:t>７</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－４</a:t>
            </a: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ja-JP" altLang="en-US" sz="1600" b="1" dirty="0" smtClean="0">
                <a:solidFill>
                  <a:schemeClr val="tx2"/>
                </a:solidFill>
                <a:latin typeface="游ゴシック" panose="020B0400000000000000" pitchFamily="50" charset="-128"/>
                <a:ea typeface="游ゴシック" panose="020B0400000000000000" pitchFamily="50" charset="-128"/>
              </a:rPr>
              <a:t>次</a:t>
            </a:r>
            <a:r>
              <a:rPr kumimoji="0" lang="ja-JP" altLang="en-US" sz="1600" b="1" dirty="0">
                <a:solidFill>
                  <a:schemeClr val="tx2"/>
                </a:solidFill>
                <a:latin typeface="游ゴシック" panose="020B0400000000000000" pitchFamily="50" charset="-128"/>
                <a:ea typeface="游ゴシック" panose="020B0400000000000000" pitchFamily="50" charset="-128"/>
              </a:rPr>
              <a:t>の実現段階に向けた方策　－</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第３・４段階</a:t>
            </a:r>
            <a:r>
              <a:rPr kumimoji="0" lang="ja-JP" altLang="en-US" sz="1600" b="1" dirty="0">
                <a:solidFill>
                  <a:schemeClr val="tx2"/>
                </a:solidFill>
                <a:latin typeface="游ゴシック" panose="020B0400000000000000" pitchFamily="50" charset="-128"/>
                <a:ea typeface="游ゴシック" panose="020B0400000000000000" pitchFamily="50" charset="-128"/>
              </a:rPr>
              <a:t>を実現するための方策－</a:t>
            </a:r>
          </a:p>
        </p:txBody>
      </p:sp>
      <p:sp>
        <p:nvSpPr>
          <p:cNvPr id="28" name="コンテンツ プレースホルダー 2"/>
          <p:cNvSpPr>
            <a:spLocks noGrp="1"/>
          </p:cNvSpPr>
          <p:nvPr>
            <p:ph idx="1"/>
          </p:nvPr>
        </p:nvSpPr>
        <p:spPr>
          <a:xfrm>
            <a:off x="103188" y="981076"/>
            <a:ext cx="8950325" cy="560663"/>
          </a:xfrm>
        </p:spPr>
        <p:txBody>
          <a:bodyPr/>
          <a:lstStyle/>
          <a:p>
            <a:pPr eaLnBrk="1" hangingPunct="1"/>
            <a:r>
              <a:rPr lang="ja-JP" altLang="en-US" sz="1200" dirty="0">
                <a:latin typeface="游ゴシック" panose="020B0400000000000000" pitchFamily="50" charset="-128"/>
                <a:ea typeface="游ゴシック" panose="020B0400000000000000" pitchFamily="50" charset="-128"/>
              </a:rPr>
              <a:t>第３段階の実現にあたっては、電子申請システムと業務システムとの連携、および公的文書の電子交付等の実現が必要</a:t>
            </a:r>
            <a:r>
              <a:rPr lang="ja-JP" altLang="en-US" sz="1200" dirty="0" smtClean="0">
                <a:latin typeface="游ゴシック" panose="020B0400000000000000" pitchFamily="50" charset="-128"/>
                <a:ea typeface="游ゴシック" panose="020B0400000000000000" pitchFamily="50" charset="-128"/>
              </a:rPr>
              <a:t>となる。今後、技術的</a:t>
            </a:r>
            <a:r>
              <a:rPr lang="ja-JP" altLang="en-US" sz="1200" dirty="0">
                <a:latin typeface="游ゴシック" panose="020B0400000000000000" pitchFamily="50" charset="-128"/>
                <a:ea typeface="游ゴシック" panose="020B0400000000000000" pitchFamily="50" charset="-128"/>
              </a:rPr>
              <a:t>な解決</a:t>
            </a:r>
            <a:r>
              <a:rPr lang="ja-JP" altLang="en-US" sz="1200" dirty="0" smtClean="0">
                <a:latin typeface="游ゴシック" panose="020B0400000000000000" pitchFamily="50" charset="-128"/>
                <a:ea typeface="游ゴシック" panose="020B0400000000000000" pitchFamily="50" charset="-128"/>
              </a:rPr>
              <a:t>策や業務</a:t>
            </a:r>
            <a:r>
              <a:rPr lang="ja-JP" altLang="en-US" sz="1200" dirty="0">
                <a:latin typeface="游ゴシック" panose="020B0400000000000000" pitchFamily="50" charset="-128"/>
                <a:ea typeface="游ゴシック" panose="020B0400000000000000" pitchFamily="50" charset="-128"/>
              </a:rPr>
              <a:t>システムの対応</a:t>
            </a:r>
            <a:r>
              <a:rPr lang="ja-JP" altLang="en-US" sz="1200" dirty="0" smtClean="0">
                <a:latin typeface="游ゴシック" panose="020B0400000000000000" pitchFamily="50" charset="-128"/>
                <a:ea typeface="游ゴシック" panose="020B0400000000000000" pitchFamily="50" charset="-128"/>
              </a:rPr>
              <a:t>方法を踏まえ、実現に向けた方策を検討していく。</a:t>
            </a:r>
            <a:endParaRPr lang="en-US" altLang="ja-JP" sz="1200" dirty="0" smtClean="0">
              <a:latin typeface="游ゴシック" panose="020B0400000000000000" pitchFamily="50" charset="-128"/>
              <a:ea typeface="游ゴシック" panose="020B0400000000000000" pitchFamily="50" charset="-128"/>
            </a:endParaRPr>
          </a:p>
          <a:p>
            <a:pPr eaLnBrk="1" hangingPunct="1"/>
            <a:r>
              <a:rPr lang="ja-JP" altLang="en-US" sz="1200" dirty="0">
                <a:latin typeface="游ゴシック" panose="020B0400000000000000" pitchFamily="50" charset="-128"/>
                <a:ea typeface="游ゴシック" panose="020B0400000000000000" pitchFamily="50" charset="-128"/>
              </a:rPr>
              <a:t>第４段階の実現にあたっては、法令や条例の改正、運用手順やルールの見直し等の実現が必要となる</a:t>
            </a:r>
            <a:r>
              <a:rPr lang="ja-JP" altLang="en-US" sz="1200" dirty="0" smtClean="0">
                <a:latin typeface="游ゴシック" panose="020B0400000000000000" pitchFamily="50" charset="-128"/>
                <a:ea typeface="游ゴシック" panose="020B0400000000000000" pitchFamily="50" charset="-128"/>
              </a:rPr>
              <a:t>。</a:t>
            </a:r>
            <a:endParaRPr lang="en-US" altLang="ja-JP" sz="1200" dirty="0">
              <a:latin typeface="游ゴシック" panose="020B0400000000000000" pitchFamily="50" charset="-128"/>
              <a:ea typeface="游ゴシック" panose="020B0400000000000000" pitchFamily="50" charset="-128"/>
            </a:endParaRPr>
          </a:p>
        </p:txBody>
      </p:sp>
      <p:sp>
        <p:nvSpPr>
          <p:cNvPr id="29" name="正方形/長方形 28"/>
          <p:cNvSpPr/>
          <p:nvPr/>
        </p:nvSpPr>
        <p:spPr bwMode="auto">
          <a:xfrm>
            <a:off x="684798" y="2500800"/>
            <a:ext cx="3311458" cy="630732"/>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1100" dirty="0">
                <a:latin typeface="游ゴシック" panose="020B0400000000000000" pitchFamily="50" charset="-128"/>
                <a:ea typeface="游ゴシック" panose="020B0400000000000000" pitchFamily="50" charset="-128"/>
              </a:rPr>
              <a:t>業務システムとの</a:t>
            </a:r>
            <a:r>
              <a:rPr lang="ja-JP" altLang="en-US" sz="1100" dirty="0" smtClean="0">
                <a:latin typeface="游ゴシック" panose="020B0400000000000000" pitchFamily="50" charset="-128"/>
                <a:ea typeface="游ゴシック" panose="020B0400000000000000" pitchFamily="50" charset="-128"/>
              </a:rPr>
              <a:t>連携手法</a:t>
            </a:r>
            <a:endParaRPr lang="en-US" altLang="ja-JP" sz="1100" dirty="0">
              <a:latin typeface="游ゴシック" panose="020B0400000000000000" pitchFamily="50" charset="-128"/>
              <a:ea typeface="游ゴシック" panose="020B0400000000000000" pitchFamily="50" charset="-128"/>
            </a:endParaRPr>
          </a:p>
        </p:txBody>
      </p:sp>
      <p:sp>
        <p:nvSpPr>
          <p:cNvPr id="30" name="正方形/長方形 29"/>
          <p:cNvSpPr/>
          <p:nvPr/>
        </p:nvSpPr>
        <p:spPr bwMode="auto">
          <a:xfrm>
            <a:off x="5004368" y="2500800"/>
            <a:ext cx="3600080" cy="63073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1100" dirty="0">
                <a:latin typeface="游ゴシック" panose="020B0400000000000000" pitchFamily="50" charset="-128"/>
                <a:ea typeface="游ゴシック" panose="020B0400000000000000" pitchFamily="50" charset="-128"/>
              </a:rPr>
              <a:t>業務システム側との連携手法（</a:t>
            </a:r>
            <a:r>
              <a:rPr lang="en-US" altLang="ja-JP" sz="1100" dirty="0">
                <a:latin typeface="游ゴシック" panose="020B0400000000000000" pitchFamily="50" charset="-128"/>
                <a:ea typeface="游ゴシック" panose="020B0400000000000000" pitchFamily="50" charset="-128"/>
              </a:rPr>
              <a:t>RPA</a:t>
            </a:r>
            <a:r>
              <a:rPr lang="ja-JP" altLang="en-US" sz="1100" dirty="0">
                <a:latin typeface="游ゴシック" panose="020B0400000000000000" pitchFamily="50" charset="-128"/>
                <a:ea typeface="游ゴシック" panose="020B0400000000000000" pitchFamily="50" charset="-128"/>
              </a:rPr>
              <a:t>の導入等）の</a:t>
            </a:r>
            <a:r>
              <a:rPr lang="ja-JP" altLang="en-US" sz="1100" dirty="0" smtClean="0">
                <a:latin typeface="游ゴシック" panose="020B0400000000000000" pitchFamily="50" charset="-128"/>
                <a:ea typeface="游ゴシック" panose="020B0400000000000000" pitchFamily="50" charset="-128"/>
              </a:rPr>
              <a:t>検討及び</a:t>
            </a:r>
            <a:endParaRPr lang="en-US" altLang="ja-JP" sz="1100" dirty="0">
              <a:latin typeface="游ゴシック" panose="020B0400000000000000" pitchFamily="50" charset="-128"/>
              <a:ea typeface="游ゴシック" panose="020B0400000000000000" pitchFamily="50" charset="-128"/>
            </a:endParaRPr>
          </a:p>
          <a:p>
            <a:pPr>
              <a:spcBef>
                <a:spcPts val="0"/>
              </a:spcBef>
            </a:pPr>
            <a:r>
              <a:rPr kumimoji="1" lang="ja-JP" altLang="en-US" sz="1100" dirty="0" smtClean="0">
                <a:latin typeface="游ゴシック" panose="020B0400000000000000" pitchFamily="50" charset="-128"/>
                <a:ea typeface="游ゴシック" panose="020B0400000000000000" pitchFamily="50" charset="-128"/>
              </a:rPr>
              <a:t>技術的</a:t>
            </a:r>
            <a:r>
              <a:rPr kumimoji="1" lang="ja-JP" altLang="en-US" sz="1100" dirty="0">
                <a:latin typeface="游ゴシック" panose="020B0400000000000000" pitchFamily="50" charset="-128"/>
                <a:ea typeface="游ゴシック" panose="020B0400000000000000" pitchFamily="50" charset="-128"/>
              </a:rPr>
              <a:t>な解決</a:t>
            </a:r>
            <a:r>
              <a:rPr kumimoji="1" lang="ja-JP" altLang="en-US" sz="1100" dirty="0" smtClean="0">
                <a:latin typeface="游ゴシック" panose="020B0400000000000000" pitchFamily="50" charset="-128"/>
                <a:ea typeface="游ゴシック" panose="020B0400000000000000" pitchFamily="50" charset="-128"/>
              </a:rPr>
              <a:t>策の検討</a:t>
            </a:r>
            <a:endParaRPr kumimoji="1" lang="ja-JP" altLang="en-US" sz="1100" dirty="0">
              <a:latin typeface="游ゴシック" panose="020B0400000000000000" pitchFamily="50" charset="-128"/>
              <a:ea typeface="游ゴシック" panose="020B0400000000000000" pitchFamily="50" charset="-128"/>
            </a:endParaRPr>
          </a:p>
        </p:txBody>
      </p:sp>
      <p:cxnSp>
        <p:nvCxnSpPr>
          <p:cNvPr id="31" name="直線コネクタ 30"/>
          <p:cNvCxnSpPr/>
          <p:nvPr/>
        </p:nvCxnSpPr>
        <p:spPr bwMode="auto">
          <a:xfrm>
            <a:off x="774639" y="2383884"/>
            <a:ext cx="3131776"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線コネクタ 31"/>
          <p:cNvCxnSpPr/>
          <p:nvPr/>
        </p:nvCxnSpPr>
        <p:spPr bwMode="auto">
          <a:xfrm>
            <a:off x="5364408" y="2383884"/>
            <a:ext cx="28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テキスト ボックス 32"/>
          <p:cNvSpPr txBox="1"/>
          <p:nvPr/>
        </p:nvSpPr>
        <p:spPr>
          <a:xfrm>
            <a:off x="1857919" y="2132856"/>
            <a:ext cx="1595309" cy="261610"/>
          </a:xfrm>
          <a:prstGeom prst="rect">
            <a:avLst/>
          </a:prstGeom>
          <a:noFill/>
        </p:spPr>
        <p:txBody>
          <a:bodyPr wrap="none" rtlCol="0">
            <a:spAutoFit/>
          </a:bodyPr>
          <a:lstStyle/>
          <a:p>
            <a:r>
              <a:rPr lang="ja-JP" altLang="en-US" sz="1100" dirty="0">
                <a:latin typeface="游ゴシック" panose="020B0400000000000000" pitchFamily="50" charset="-128"/>
                <a:ea typeface="游ゴシック" panose="020B0400000000000000" pitchFamily="50" charset="-128"/>
              </a:rPr>
              <a:t>実現にあたっての課題</a:t>
            </a:r>
            <a:endParaRPr kumimoji="1" lang="en-US" altLang="ja-JP" sz="1100" dirty="0">
              <a:latin typeface="游ゴシック" panose="020B0400000000000000" pitchFamily="50" charset="-128"/>
              <a:ea typeface="游ゴシック" panose="020B0400000000000000" pitchFamily="50" charset="-128"/>
            </a:endParaRPr>
          </a:p>
        </p:txBody>
      </p:sp>
      <p:sp>
        <p:nvSpPr>
          <p:cNvPr id="34" name="テキスト ボックス 33"/>
          <p:cNvSpPr txBox="1"/>
          <p:nvPr/>
        </p:nvSpPr>
        <p:spPr>
          <a:xfrm>
            <a:off x="6327355" y="2137663"/>
            <a:ext cx="1031051" cy="261610"/>
          </a:xfrm>
          <a:prstGeom prst="rect">
            <a:avLst/>
          </a:prstGeom>
          <a:noFill/>
        </p:spPr>
        <p:txBody>
          <a:bodyPr wrap="none" rtlCol="0">
            <a:spAutoFit/>
          </a:bodyPr>
          <a:lstStyle/>
          <a:p>
            <a:r>
              <a:rPr lang="ja-JP" altLang="en-US" sz="1100" dirty="0">
                <a:latin typeface="游ゴシック" panose="020B0400000000000000" pitchFamily="50" charset="-128"/>
                <a:ea typeface="游ゴシック" panose="020B0400000000000000" pitchFamily="50" charset="-128"/>
              </a:rPr>
              <a:t>今後の対応策</a:t>
            </a:r>
            <a:endParaRPr kumimoji="1" lang="en-US" altLang="ja-JP" sz="1100" dirty="0">
              <a:latin typeface="游ゴシック" panose="020B0400000000000000" pitchFamily="50" charset="-128"/>
              <a:ea typeface="游ゴシック" panose="020B0400000000000000" pitchFamily="50" charset="-128"/>
            </a:endParaRPr>
          </a:p>
        </p:txBody>
      </p:sp>
      <p:sp>
        <p:nvSpPr>
          <p:cNvPr id="59" name="正方形/長方形 58"/>
          <p:cNvSpPr/>
          <p:nvPr/>
        </p:nvSpPr>
        <p:spPr bwMode="auto">
          <a:xfrm>
            <a:off x="684798" y="3192081"/>
            <a:ext cx="3311458" cy="648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1100" dirty="0">
                <a:latin typeface="游ゴシック" panose="020B0400000000000000" pitchFamily="50" charset="-128"/>
                <a:ea typeface="游ゴシック" panose="020B0400000000000000" pitchFamily="50" charset="-128"/>
              </a:rPr>
              <a:t>交付した電子データについての原本性の担保</a:t>
            </a:r>
          </a:p>
        </p:txBody>
      </p:sp>
      <p:sp>
        <p:nvSpPr>
          <p:cNvPr id="62" name="正方形/長方形 61"/>
          <p:cNvSpPr/>
          <p:nvPr/>
        </p:nvSpPr>
        <p:spPr bwMode="auto">
          <a:xfrm>
            <a:off x="5004368" y="3192081"/>
            <a:ext cx="3600080" cy="648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1100" dirty="0">
                <a:latin typeface="游ゴシック" panose="020B0400000000000000" pitchFamily="50" charset="-128"/>
                <a:ea typeface="游ゴシック" panose="020B0400000000000000" pitchFamily="50" charset="-128"/>
              </a:rPr>
              <a:t>電子データの原本性を証明する要件の整理及び技術的な解決策の検討</a:t>
            </a:r>
          </a:p>
        </p:txBody>
      </p:sp>
      <p:sp>
        <p:nvSpPr>
          <p:cNvPr id="65" name="二等辺三角形 64"/>
          <p:cNvSpPr/>
          <p:nvPr/>
        </p:nvSpPr>
        <p:spPr bwMode="auto">
          <a:xfrm rot="5400000">
            <a:off x="4212316" y="2735399"/>
            <a:ext cx="648000" cy="180000"/>
          </a:xfrm>
          <a:prstGeom prst="triangle">
            <a:avLst/>
          </a:prstGeom>
          <a:solidFill>
            <a:schemeClr val="bg2">
              <a:lumMod val="40000"/>
              <a:lumOff val="6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sz="1100" dirty="0">
              <a:latin typeface="游ゴシック" panose="020B0400000000000000" pitchFamily="50" charset="-128"/>
              <a:ea typeface="游ゴシック" panose="020B0400000000000000" pitchFamily="50" charset="-128"/>
            </a:endParaRPr>
          </a:p>
        </p:txBody>
      </p:sp>
      <p:sp>
        <p:nvSpPr>
          <p:cNvPr id="68" name="二等辺三角形 67"/>
          <p:cNvSpPr/>
          <p:nvPr/>
        </p:nvSpPr>
        <p:spPr bwMode="auto">
          <a:xfrm rot="5400000">
            <a:off x="4212316" y="3486630"/>
            <a:ext cx="648000" cy="180000"/>
          </a:xfrm>
          <a:prstGeom prst="triangle">
            <a:avLst/>
          </a:prstGeom>
          <a:solidFill>
            <a:schemeClr val="bg2">
              <a:lumMod val="40000"/>
              <a:lumOff val="6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sz="1100" dirty="0">
              <a:latin typeface="游ゴシック" panose="020B0400000000000000" pitchFamily="50" charset="-128"/>
              <a:ea typeface="游ゴシック" panose="020B0400000000000000" pitchFamily="50" charset="-128"/>
            </a:endParaRPr>
          </a:p>
        </p:txBody>
      </p:sp>
      <p:sp>
        <p:nvSpPr>
          <p:cNvPr id="35" name="正方形/長方形 34"/>
          <p:cNvSpPr/>
          <p:nvPr/>
        </p:nvSpPr>
        <p:spPr bwMode="auto">
          <a:xfrm>
            <a:off x="5004368" y="3900630"/>
            <a:ext cx="3600080" cy="691786"/>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1100" dirty="0">
                <a:latin typeface="游ゴシック" panose="020B0400000000000000" pitchFamily="50" charset="-128"/>
                <a:ea typeface="游ゴシック" panose="020B0400000000000000" pitchFamily="50" charset="-128"/>
              </a:rPr>
              <a:t>根拠法令と内容の確認及び制度改正への取組み</a:t>
            </a:r>
          </a:p>
        </p:txBody>
      </p:sp>
      <p:sp>
        <p:nvSpPr>
          <p:cNvPr id="41" name="正方形/長方形 40"/>
          <p:cNvSpPr/>
          <p:nvPr/>
        </p:nvSpPr>
        <p:spPr bwMode="auto">
          <a:xfrm>
            <a:off x="684798" y="3900630"/>
            <a:ext cx="3311458" cy="691786"/>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1100" dirty="0">
                <a:latin typeface="游ゴシック" panose="020B0400000000000000" pitchFamily="50" charset="-128"/>
                <a:ea typeface="游ゴシック" panose="020B0400000000000000" pitchFamily="50" charset="-128"/>
              </a:rPr>
              <a:t>法律や国の定める規則等によって、対面審査や紙書類での申請等が求められている</a:t>
            </a:r>
          </a:p>
        </p:txBody>
      </p:sp>
      <p:sp>
        <p:nvSpPr>
          <p:cNvPr id="42" name="正方形/長方形 41"/>
          <p:cNvSpPr/>
          <p:nvPr/>
        </p:nvSpPr>
        <p:spPr bwMode="auto">
          <a:xfrm>
            <a:off x="684798" y="4652965"/>
            <a:ext cx="3311458" cy="630114"/>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1100" dirty="0">
                <a:latin typeface="游ゴシック" panose="020B0400000000000000" pitchFamily="50" charset="-128"/>
                <a:ea typeface="游ゴシック" panose="020B0400000000000000" pitchFamily="50" charset="-128"/>
              </a:rPr>
              <a:t>条例や市の定める規則・要項等によって、対面対応や紙書類での申請等が求められている</a:t>
            </a:r>
          </a:p>
        </p:txBody>
      </p:sp>
      <p:sp>
        <p:nvSpPr>
          <p:cNvPr id="47" name="正方形/長方形 46"/>
          <p:cNvSpPr/>
          <p:nvPr/>
        </p:nvSpPr>
        <p:spPr bwMode="auto">
          <a:xfrm>
            <a:off x="5008535" y="5343628"/>
            <a:ext cx="3595913" cy="634738"/>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1100" dirty="0">
                <a:latin typeface="游ゴシック" panose="020B0400000000000000" pitchFamily="50" charset="-128"/>
                <a:ea typeface="游ゴシック" panose="020B0400000000000000" pitchFamily="50" charset="-128"/>
              </a:rPr>
              <a:t>対面対応を必須としている手続きの運用手順およびその理由を確認し、必要性や代替運用</a:t>
            </a:r>
            <a:r>
              <a:rPr lang="ja-JP" altLang="en-US" sz="1100" dirty="0" smtClean="0">
                <a:latin typeface="游ゴシック" panose="020B0400000000000000" pitchFamily="50" charset="-128"/>
                <a:ea typeface="游ゴシック" panose="020B0400000000000000" pitchFamily="50" charset="-128"/>
              </a:rPr>
              <a:t>方法を</a:t>
            </a:r>
            <a:r>
              <a:rPr lang="ja-JP" altLang="en-US" sz="1100" dirty="0">
                <a:latin typeface="游ゴシック" panose="020B0400000000000000" pitchFamily="50" charset="-128"/>
                <a:ea typeface="游ゴシック" panose="020B0400000000000000" pitchFamily="50" charset="-128"/>
              </a:rPr>
              <a:t>検討</a:t>
            </a:r>
          </a:p>
        </p:txBody>
      </p:sp>
      <p:sp>
        <p:nvSpPr>
          <p:cNvPr id="53" name="正方形/長方形 52"/>
          <p:cNvSpPr/>
          <p:nvPr/>
        </p:nvSpPr>
        <p:spPr bwMode="auto">
          <a:xfrm>
            <a:off x="695886" y="5343628"/>
            <a:ext cx="3300370" cy="634738"/>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1100" dirty="0">
                <a:latin typeface="游ゴシック" panose="020B0400000000000000" pitchFamily="50" charset="-128"/>
                <a:ea typeface="游ゴシック" panose="020B0400000000000000" pitchFamily="50" charset="-128"/>
              </a:rPr>
              <a:t>運用手順や事務ルール上対面審査や面談等の対面対応が求められている</a:t>
            </a:r>
            <a:endParaRPr lang="en-US" altLang="ja-JP" sz="1100" dirty="0">
              <a:latin typeface="游ゴシック" panose="020B0400000000000000" pitchFamily="50" charset="-128"/>
              <a:ea typeface="游ゴシック" panose="020B0400000000000000" pitchFamily="50" charset="-128"/>
            </a:endParaRPr>
          </a:p>
        </p:txBody>
      </p:sp>
      <p:sp>
        <p:nvSpPr>
          <p:cNvPr id="54" name="正方形/長方形 53"/>
          <p:cNvSpPr/>
          <p:nvPr/>
        </p:nvSpPr>
        <p:spPr bwMode="auto">
          <a:xfrm>
            <a:off x="5004368" y="4652965"/>
            <a:ext cx="3600080" cy="630114"/>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1100" dirty="0">
                <a:latin typeface="游ゴシック" panose="020B0400000000000000" pitchFamily="50" charset="-128"/>
                <a:ea typeface="游ゴシック" panose="020B0400000000000000" pitchFamily="50" charset="-128"/>
              </a:rPr>
              <a:t>根拠条例と内容の確認及び制度改正への取組み</a:t>
            </a:r>
          </a:p>
        </p:txBody>
      </p:sp>
      <p:sp>
        <p:nvSpPr>
          <p:cNvPr id="55" name="二等辺三角形 54"/>
          <p:cNvSpPr/>
          <p:nvPr/>
        </p:nvSpPr>
        <p:spPr bwMode="auto">
          <a:xfrm rot="5400000">
            <a:off x="4212316" y="4178397"/>
            <a:ext cx="648000" cy="180000"/>
          </a:xfrm>
          <a:prstGeom prst="triangle">
            <a:avLst/>
          </a:prstGeom>
          <a:solidFill>
            <a:schemeClr val="bg2">
              <a:lumMod val="40000"/>
              <a:lumOff val="6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sz="1100" dirty="0">
              <a:latin typeface="游ゴシック" panose="020B0400000000000000" pitchFamily="50" charset="-128"/>
              <a:ea typeface="游ゴシック" panose="020B0400000000000000" pitchFamily="50" charset="-128"/>
            </a:endParaRPr>
          </a:p>
        </p:txBody>
      </p:sp>
      <p:sp>
        <p:nvSpPr>
          <p:cNvPr id="71" name="二等辺三角形 70"/>
          <p:cNvSpPr/>
          <p:nvPr/>
        </p:nvSpPr>
        <p:spPr bwMode="auto">
          <a:xfrm rot="5400000">
            <a:off x="4212316" y="4882035"/>
            <a:ext cx="648000" cy="180000"/>
          </a:xfrm>
          <a:prstGeom prst="triangle">
            <a:avLst/>
          </a:prstGeom>
          <a:solidFill>
            <a:schemeClr val="bg2">
              <a:lumMod val="40000"/>
              <a:lumOff val="6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sz="1100" dirty="0">
              <a:latin typeface="游ゴシック" panose="020B0400000000000000" pitchFamily="50" charset="-128"/>
              <a:ea typeface="游ゴシック" panose="020B0400000000000000" pitchFamily="50" charset="-128"/>
            </a:endParaRPr>
          </a:p>
        </p:txBody>
      </p:sp>
      <p:sp>
        <p:nvSpPr>
          <p:cNvPr id="72" name="二等辺三角形 71"/>
          <p:cNvSpPr/>
          <p:nvPr/>
        </p:nvSpPr>
        <p:spPr bwMode="auto">
          <a:xfrm rot="5400000">
            <a:off x="4212316" y="5585673"/>
            <a:ext cx="648000" cy="180000"/>
          </a:xfrm>
          <a:prstGeom prst="triangle">
            <a:avLst/>
          </a:prstGeom>
          <a:solidFill>
            <a:schemeClr val="bg2">
              <a:lumMod val="40000"/>
              <a:lumOff val="6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sz="11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584974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3188" y="981075"/>
            <a:ext cx="8950325" cy="922308"/>
          </a:xfrm>
        </p:spPr>
        <p:txBody>
          <a:bodyPr/>
          <a:lstStyle/>
          <a:p>
            <a:pPr eaLnBrk="1" hangingPunct="1"/>
            <a:r>
              <a:rPr lang="ja-JP" altLang="en-US" sz="1200" dirty="0">
                <a:latin typeface="游ゴシック" panose="020B0400000000000000" pitchFamily="50" charset="-128"/>
                <a:ea typeface="游ゴシック" panose="020B0400000000000000" pitchFamily="50" charset="-128"/>
              </a:rPr>
              <a:t>郵送での申請および交付は、電子申請と</a:t>
            </a:r>
            <a:r>
              <a:rPr lang="ja-JP" altLang="en-US" sz="1200" dirty="0" smtClean="0">
                <a:latin typeface="游ゴシック" panose="020B0400000000000000" pitchFamily="50" charset="-128"/>
                <a:ea typeface="游ゴシック" panose="020B0400000000000000" pitchFamily="50" charset="-128"/>
              </a:rPr>
              <a:t>同様に対面</a:t>
            </a:r>
            <a:r>
              <a:rPr lang="ja-JP" altLang="en-US" sz="1200" dirty="0">
                <a:latin typeface="游ゴシック" panose="020B0400000000000000" pitchFamily="50" charset="-128"/>
                <a:ea typeface="游ゴシック" panose="020B0400000000000000" pitchFamily="50" charset="-128"/>
              </a:rPr>
              <a:t>での対応を行わない手続き手法のため、行政手続きのオンライン化における課題の対応策の検討に向け、郵送申請を実施している手続きの条件やルール等を整理</a:t>
            </a:r>
            <a:r>
              <a:rPr lang="ja-JP" altLang="en-US" sz="1200" dirty="0" smtClean="0">
                <a:latin typeface="游ゴシック" panose="020B0400000000000000" pitchFamily="50" charset="-128"/>
                <a:ea typeface="游ゴシック" panose="020B0400000000000000" pitchFamily="50" charset="-128"/>
              </a:rPr>
              <a:t>した。</a:t>
            </a:r>
            <a:endParaRPr lang="en-US" altLang="ja-JP" sz="1200" dirty="0">
              <a:latin typeface="游ゴシック" panose="020B0400000000000000" pitchFamily="50" charset="-128"/>
              <a:ea typeface="游ゴシック" panose="020B0400000000000000" pitchFamily="50" charset="-128"/>
            </a:endParaRPr>
          </a:p>
        </p:txBody>
      </p:sp>
      <p:sp>
        <p:nvSpPr>
          <p:cNvPr id="4"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en-US" altLang="ja-JP" sz="1600" b="1" dirty="0" smtClean="0">
                <a:solidFill>
                  <a:schemeClr val="tx2"/>
                </a:solidFill>
                <a:latin typeface="游ゴシック" panose="020B0400000000000000" pitchFamily="50" charset="-128"/>
                <a:ea typeface="游ゴシック" panose="020B0400000000000000" pitchFamily="50" charset="-128"/>
              </a:rPr>
              <a:t>【</a:t>
            </a:r>
            <a:r>
              <a:rPr kumimoji="0" lang="ja-JP" altLang="en-US" sz="1600" b="1" dirty="0">
                <a:solidFill>
                  <a:schemeClr val="tx2"/>
                </a:solidFill>
                <a:latin typeface="游ゴシック" panose="020B0400000000000000" pitchFamily="50" charset="-128"/>
                <a:ea typeface="游ゴシック" panose="020B0400000000000000" pitchFamily="50" charset="-128"/>
              </a:rPr>
              <a:t>参考</a:t>
            </a:r>
            <a:r>
              <a:rPr kumimoji="0" lang="en-US" altLang="ja-JP" sz="1600" b="1" dirty="0" smtClean="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郵送</a:t>
            </a:r>
            <a:r>
              <a:rPr kumimoji="0" lang="ja-JP" altLang="en-US" sz="1600" b="1" dirty="0">
                <a:solidFill>
                  <a:schemeClr val="tx2"/>
                </a:solidFill>
                <a:latin typeface="游ゴシック" panose="020B0400000000000000" pitchFamily="50" charset="-128"/>
                <a:ea typeface="游ゴシック" panose="020B0400000000000000" pitchFamily="50" charset="-128"/>
              </a:rPr>
              <a:t>交付の考え方</a:t>
            </a:r>
          </a:p>
        </p:txBody>
      </p:sp>
      <p:sp>
        <p:nvSpPr>
          <p:cNvPr id="5" name="矢印: 五方向 4"/>
          <p:cNvSpPr/>
          <p:nvPr/>
        </p:nvSpPr>
        <p:spPr bwMode="auto">
          <a:xfrm>
            <a:off x="1414534" y="2094861"/>
            <a:ext cx="2412048" cy="360000"/>
          </a:xfrm>
          <a:prstGeom prst="homePlate">
            <a:avLst>
              <a:gd name="adj" fmla="val 32740"/>
            </a:avLst>
          </a:prstGeom>
          <a:solidFill>
            <a:schemeClr val="accent5">
              <a:lumMod val="90000"/>
            </a:schemeClr>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1050" dirty="0">
                <a:latin typeface="游ゴシック" panose="020B0400000000000000" pitchFamily="50" charset="-128"/>
                <a:ea typeface="游ゴシック" panose="020B0400000000000000" pitchFamily="50" charset="-128"/>
              </a:rPr>
              <a:t>受付</a:t>
            </a:r>
          </a:p>
        </p:txBody>
      </p:sp>
      <p:sp>
        <p:nvSpPr>
          <p:cNvPr id="8" name="正方形/長方形 7"/>
          <p:cNvSpPr/>
          <p:nvPr/>
        </p:nvSpPr>
        <p:spPr bwMode="auto">
          <a:xfrm>
            <a:off x="1414534" y="2538270"/>
            <a:ext cx="2412048" cy="1188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600"/>
              </a:spcBef>
            </a:pPr>
            <a:r>
              <a:rPr kumimoji="1" lang="ja-JP" altLang="en-US" sz="1050" dirty="0">
                <a:latin typeface="游ゴシック" panose="020B0400000000000000" pitchFamily="50" charset="-128"/>
                <a:ea typeface="游ゴシック" panose="020B0400000000000000" pitchFamily="50" charset="-128"/>
              </a:rPr>
              <a:t>申請者と対面しないため、申請者本人の意思に基づく申請かの確認が必要</a:t>
            </a:r>
          </a:p>
        </p:txBody>
      </p:sp>
      <p:sp>
        <p:nvSpPr>
          <p:cNvPr id="9" name="正方形/長方形 8"/>
          <p:cNvSpPr/>
          <p:nvPr/>
        </p:nvSpPr>
        <p:spPr bwMode="auto">
          <a:xfrm>
            <a:off x="3923928" y="2538270"/>
            <a:ext cx="2412048" cy="1188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600"/>
              </a:spcBef>
            </a:pPr>
            <a:r>
              <a:rPr kumimoji="1" lang="ja-JP" altLang="en-US" sz="1050" dirty="0">
                <a:latin typeface="游ゴシック" panose="020B0400000000000000" pitchFamily="50" charset="-128"/>
                <a:ea typeface="游ゴシック" panose="020B0400000000000000" pitchFamily="50" charset="-128"/>
              </a:rPr>
              <a:t>申請書や添付書類等、提出の事実の確認が必要</a:t>
            </a:r>
          </a:p>
        </p:txBody>
      </p:sp>
      <p:sp>
        <p:nvSpPr>
          <p:cNvPr id="10" name="正方形/長方形 9"/>
          <p:cNvSpPr/>
          <p:nvPr/>
        </p:nvSpPr>
        <p:spPr bwMode="auto">
          <a:xfrm>
            <a:off x="6422436" y="2538270"/>
            <a:ext cx="2412048" cy="1188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600"/>
              </a:spcBef>
            </a:pPr>
            <a:r>
              <a:rPr kumimoji="1" lang="ja-JP" altLang="en-US" sz="1050" dirty="0" smtClean="0">
                <a:latin typeface="游ゴシック" panose="020B0400000000000000" pitchFamily="50" charset="-128"/>
                <a:ea typeface="游ゴシック" panose="020B0400000000000000" pitchFamily="50" charset="-128"/>
              </a:rPr>
              <a:t>交付</a:t>
            </a:r>
            <a:r>
              <a:rPr kumimoji="1" lang="ja-JP" altLang="en-US" sz="1050" dirty="0">
                <a:latin typeface="游ゴシック" panose="020B0400000000000000" pitchFamily="50" charset="-128"/>
                <a:ea typeface="游ゴシック" panose="020B0400000000000000" pitchFamily="50" charset="-128"/>
              </a:rPr>
              <a:t>書類が本人のもとへ到着したかの確認が必要</a:t>
            </a:r>
          </a:p>
        </p:txBody>
      </p:sp>
      <p:sp>
        <p:nvSpPr>
          <p:cNvPr id="11" name="正方形/長方形 10"/>
          <p:cNvSpPr/>
          <p:nvPr/>
        </p:nvSpPr>
        <p:spPr bwMode="auto">
          <a:xfrm>
            <a:off x="323640" y="2538270"/>
            <a:ext cx="1008000" cy="1188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1050" dirty="0">
                <a:latin typeface="游ゴシック" panose="020B0400000000000000" pitchFamily="50" charset="-128"/>
                <a:ea typeface="游ゴシック" panose="020B0400000000000000" pitchFamily="50" charset="-128"/>
              </a:rPr>
              <a:t>課題</a:t>
            </a:r>
          </a:p>
        </p:txBody>
      </p:sp>
      <p:sp>
        <p:nvSpPr>
          <p:cNvPr id="12" name="正方形/長方形 11"/>
          <p:cNvSpPr/>
          <p:nvPr/>
        </p:nvSpPr>
        <p:spPr bwMode="auto">
          <a:xfrm>
            <a:off x="323640" y="5304614"/>
            <a:ext cx="1008000" cy="540000"/>
          </a:xfrm>
          <a:prstGeom prst="rect">
            <a:avLst/>
          </a:prstGeom>
          <a:solidFill>
            <a:schemeClr val="accent6">
              <a:lumMod val="20000"/>
              <a:lumOff val="80000"/>
            </a:schemeClr>
          </a:solidFill>
          <a:ln w="9525" cap="flat" cmpd="sng" algn="ctr">
            <a:solidFill>
              <a:schemeClr val="bg1">
                <a:lumMod val="50000"/>
              </a:schemeClr>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1050" dirty="0">
                <a:latin typeface="游ゴシック" panose="020B0400000000000000" pitchFamily="50" charset="-128"/>
                <a:ea typeface="游ゴシック" panose="020B0400000000000000" pitchFamily="50" charset="-128"/>
              </a:rPr>
              <a:t>電子申請での</a:t>
            </a:r>
            <a:endParaRPr kumimoji="1" lang="en-US" altLang="ja-JP" sz="1050" dirty="0">
              <a:latin typeface="游ゴシック" panose="020B0400000000000000" pitchFamily="50" charset="-128"/>
              <a:ea typeface="游ゴシック" panose="020B0400000000000000" pitchFamily="50" charset="-128"/>
            </a:endParaRPr>
          </a:p>
          <a:p>
            <a:pPr algn="ctr">
              <a:spcBef>
                <a:spcPts val="0"/>
              </a:spcBef>
            </a:pPr>
            <a:r>
              <a:rPr kumimoji="1" lang="ja-JP" altLang="en-US" sz="1050" dirty="0">
                <a:latin typeface="游ゴシック" panose="020B0400000000000000" pitchFamily="50" charset="-128"/>
                <a:ea typeface="游ゴシック" panose="020B0400000000000000" pitchFamily="50" charset="-128"/>
              </a:rPr>
              <a:t>留意点</a:t>
            </a:r>
          </a:p>
        </p:txBody>
      </p:sp>
      <p:sp>
        <p:nvSpPr>
          <p:cNvPr id="6" name="テキスト ボックス 5"/>
          <p:cNvSpPr txBox="1"/>
          <p:nvPr/>
        </p:nvSpPr>
        <p:spPr>
          <a:xfrm>
            <a:off x="319693" y="5947992"/>
            <a:ext cx="7225055" cy="230832"/>
          </a:xfrm>
          <a:prstGeom prst="rect">
            <a:avLst/>
          </a:prstGeom>
          <a:noFill/>
        </p:spPr>
        <p:txBody>
          <a:bodyPr wrap="none" rtlCol="0">
            <a:spAutoFit/>
          </a:bodyPr>
          <a:lstStyle/>
          <a:p>
            <a:r>
              <a:rPr kumimoji="1"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上記の</a:t>
            </a:r>
            <a:r>
              <a:rPr kumimoji="1" lang="ja-JP" altLang="en-US" sz="900" dirty="0">
                <a:latin typeface="游ゴシック" panose="020B0400000000000000" pitchFamily="50" charset="-128"/>
                <a:ea typeface="游ゴシック" panose="020B0400000000000000" pitchFamily="50" charset="-128"/>
              </a:rPr>
              <a:t>整理にあたっては、いくつかの業務所管に対して郵送事務に関する調査を実施しており、その調査結果をもとに整理している。</a:t>
            </a:r>
          </a:p>
        </p:txBody>
      </p:sp>
      <p:sp>
        <p:nvSpPr>
          <p:cNvPr id="13" name="正方形/長方形 12"/>
          <p:cNvSpPr/>
          <p:nvPr/>
        </p:nvSpPr>
        <p:spPr bwMode="auto">
          <a:xfrm>
            <a:off x="1414534" y="5304614"/>
            <a:ext cx="2412048"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600"/>
              </a:spcBef>
            </a:pPr>
            <a:r>
              <a:rPr kumimoji="1" lang="ja-JP" altLang="en-US" sz="1050" dirty="0">
                <a:latin typeface="游ゴシック" panose="020B0400000000000000" pitchFamily="50" charset="-128"/>
                <a:ea typeface="游ゴシック" panose="020B0400000000000000" pitchFamily="50" charset="-128"/>
              </a:rPr>
              <a:t>本人のみ持ち得る情報を活用</a:t>
            </a:r>
          </a:p>
        </p:txBody>
      </p:sp>
      <p:sp>
        <p:nvSpPr>
          <p:cNvPr id="14" name="正方形/長方形 13"/>
          <p:cNvSpPr/>
          <p:nvPr/>
        </p:nvSpPr>
        <p:spPr bwMode="auto">
          <a:xfrm>
            <a:off x="3923928" y="5304614"/>
            <a:ext cx="2412048"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600"/>
              </a:spcBef>
            </a:pPr>
            <a:r>
              <a:rPr kumimoji="1" lang="ja-JP" altLang="en-US" sz="1050" dirty="0">
                <a:latin typeface="游ゴシック" panose="020B0400000000000000" pitchFamily="50" charset="-128"/>
                <a:ea typeface="游ゴシック" panose="020B0400000000000000" pitchFamily="50" charset="-128"/>
              </a:rPr>
              <a:t>記録の残る方法で郵送</a:t>
            </a:r>
          </a:p>
        </p:txBody>
      </p:sp>
      <p:sp>
        <p:nvSpPr>
          <p:cNvPr id="15" name="正方形/長方形 14"/>
          <p:cNvSpPr/>
          <p:nvPr/>
        </p:nvSpPr>
        <p:spPr bwMode="auto">
          <a:xfrm>
            <a:off x="6422436" y="5304614"/>
            <a:ext cx="2412048"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600"/>
              </a:spcBef>
            </a:pPr>
            <a:r>
              <a:rPr kumimoji="1" lang="ja-JP" altLang="en-US" sz="1050" dirty="0">
                <a:latin typeface="游ゴシック" panose="020B0400000000000000" pitchFamily="50" charset="-128"/>
                <a:ea typeface="游ゴシック" panose="020B0400000000000000" pitchFamily="50" charset="-128"/>
              </a:rPr>
              <a:t>記録の残る方法で交付</a:t>
            </a:r>
            <a:endParaRPr kumimoji="1" lang="en-US" altLang="ja-JP" sz="1050" dirty="0">
              <a:latin typeface="游ゴシック" panose="020B0400000000000000" pitchFamily="50" charset="-128"/>
              <a:ea typeface="游ゴシック" panose="020B0400000000000000" pitchFamily="50" charset="-128"/>
            </a:endParaRPr>
          </a:p>
          <a:p>
            <a:pPr>
              <a:spcBef>
                <a:spcPts val="600"/>
              </a:spcBef>
            </a:pPr>
            <a:r>
              <a:rPr lang="ja-JP" altLang="en-US" sz="1050" dirty="0">
                <a:latin typeface="游ゴシック" panose="020B0400000000000000" pitchFamily="50" charset="-128"/>
                <a:ea typeface="游ゴシック" panose="020B0400000000000000" pitchFamily="50" charset="-128"/>
              </a:rPr>
              <a:t>確実な住所情報を活用</a:t>
            </a:r>
            <a:endParaRPr kumimoji="1" lang="en-US" altLang="ja-JP" sz="1050" dirty="0">
              <a:latin typeface="游ゴシック" panose="020B0400000000000000" pitchFamily="50" charset="-128"/>
              <a:ea typeface="游ゴシック" panose="020B0400000000000000" pitchFamily="50" charset="-128"/>
            </a:endParaRPr>
          </a:p>
        </p:txBody>
      </p:sp>
      <p:sp>
        <p:nvSpPr>
          <p:cNvPr id="16" name="正方形/長方形 15"/>
          <p:cNvSpPr/>
          <p:nvPr/>
        </p:nvSpPr>
        <p:spPr bwMode="auto">
          <a:xfrm>
            <a:off x="323640" y="3813442"/>
            <a:ext cx="1008000" cy="140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1050" dirty="0">
                <a:latin typeface="游ゴシック" panose="020B0400000000000000" pitchFamily="50" charset="-128"/>
                <a:ea typeface="游ゴシック" panose="020B0400000000000000" pitchFamily="50" charset="-128"/>
              </a:rPr>
              <a:t>現行の</a:t>
            </a:r>
            <a:endParaRPr kumimoji="1" lang="en-US" altLang="ja-JP" sz="1050" dirty="0">
              <a:latin typeface="游ゴシック" panose="020B0400000000000000" pitchFamily="50" charset="-128"/>
              <a:ea typeface="游ゴシック" panose="020B0400000000000000" pitchFamily="50" charset="-128"/>
            </a:endParaRPr>
          </a:p>
          <a:p>
            <a:pPr algn="ctr">
              <a:spcBef>
                <a:spcPts val="0"/>
              </a:spcBef>
            </a:pPr>
            <a:r>
              <a:rPr kumimoji="1" lang="ja-JP" altLang="en-US" sz="1050" dirty="0">
                <a:latin typeface="游ゴシック" panose="020B0400000000000000" pitchFamily="50" charset="-128"/>
                <a:ea typeface="游ゴシック" panose="020B0400000000000000" pitchFamily="50" charset="-128"/>
              </a:rPr>
              <a:t>対応内容</a:t>
            </a:r>
          </a:p>
        </p:txBody>
      </p:sp>
      <p:sp>
        <p:nvSpPr>
          <p:cNvPr id="17" name="正方形/長方形 16"/>
          <p:cNvSpPr/>
          <p:nvPr/>
        </p:nvSpPr>
        <p:spPr bwMode="auto">
          <a:xfrm>
            <a:off x="1414534" y="3813442"/>
            <a:ext cx="2412048" cy="140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85725" indent="-85725">
              <a:spcBef>
                <a:spcPts val="600"/>
              </a:spcBef>
              <a:buFont typeface="Arial" panose="020B0604020202020204" pitchFamily="34" charset="0"/>
              <a:buChar char="•"/>
            </a:pPr>
            <a:r>
              <a:rPr lang="ja-JP" altLang="en-US" sz="1050" dirty="0">
                <a:latin typeface="游ゴシック" panose="020B0400000000000000" pitchFamily="50" charset="-128"/>
                <a:ea typeface="游ゴシック" panose="020B0400000000000000" pitchFamily="50" charset="-128"/>
              </a:rPr>
              <a:t>市が本人住所へ郵送した申請書による申請（返送）</a:t>
            </a:r>
          </a:p>
          <a:p>
            <a:pPr marL="85725" indent="-85725">
              <a:spcBef>
                <a:spcPts val="600"/>
              </a:spcBef>
              <a:buFont typeface="Arial" panose="020B0604020202020204" pitchFamily="34" charset="0"/>
              <a:buChar char="•"/>
            </a:pPr>
            <a:r>
              <a:rPr lang="ja-JP" altLang="en-US" sz="1050" dirty="0">
                <a:latin typeface="游ゴシック" panose="020B0400000000000000" pitchFamily="50" charset="-128"/>
                <a:ea typeface="游ゴシック" panose="020B0400000000000000" pitchFamily="50" charset="-128"/>
              </a:rPr>
              <a:t>本人確認資料等のコピーの同封</a:t>
            </a:r>
          </a:p>
          <a:p>
            <a:pPr marL="85725" indent="-85725">
              <a:spcBef>
                <a:spcPts val="600"/>
              </a:spcBef>
              <a:buFont typeface="Arial" panose="020B0604020202020204" pitchFamily="34" charset="0"/>
              <a:buChar char="•"/>
            </a:pPr>
            <a:r>
              <a:rPr lang="ja-JP" altLang="en-US" sz="1050" dirty="0">
                <a:latin typeface="游ゴシック" panose="020B0400000000000000" pitchFamily="50" charset="-128"/>
                <a:ea typeface="游ゴシック" panose="020B0400000000000000" pitchFamily="50" charset="-128"/>
              </a:rPr>
              <a:t>住民票等の本人のみ取得可能な書類の同封</a:t>
            </a:r>
          </a:p>
          <a:p>
            <a:pPr marL="85725" indent="-85725">
              <a:spcBef>
                <a:spcPts val="600"/>
              </a:spcBef>
              <a:buFont typeface="Arial" panose="020B0604020202020204" pitchFamily="34" charset="0"/>
              <a:buChar char="•"/>
            </a:pPr>
            <a:r>
              <a:rPr lang="ja-JP" altLang="en-US" sz="1050" dirty="0">
                <a:latin typeface="游ゴシック" panose="020B0400000000000000" pitchFamily="50" charset="-128"/>
                <a:ea typeface="游ゴシック" panose="020B0400000000000000" pitchFamily="50" charset="-128"/>
              </a:rPr>
              <a:t>申請書への押印、署名</a:t>
            </a:r>
          </a:p>
        </p:txBody>
      </p:sp>
      <p:sp>
        <p:nvSpPr>
          <p:cNvPr id="18" name="正方形/長方形 17"/>
          <p:cNvSpPr/>
          <p:nvPr/>
        </p:nvSpPr>
        <p:spPr bwMode="auto">
          <a:xfrm>
            <a:off x="3923928" y="3813442"/>
            <a:ext cx="2412048" cy="140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85725" indent="-85725">
              <a:spcBef>
                <a:spcPts val="600"/>
              </a:spcBef>
              <a:buFont typeface="Arial" panose="020B0604020202020204" pitchFamily="34" charset="0"/>
              <a:buChar char="•"/>
            </a:pPr>
            <a:r>
              <a:rPr lang="ja-JP" altLang="en-US" sz="1050" dirty="0">
                <a:latin typeface="游ゴシック" panose="020B0400000000000000" pitchFamily="50" charset="-128"/>
                <a:ea typeface="游ゴシック" panose="020B0400000000000000" pitchFamily="50" charset="-128"/>
              </a:rPr>
              <a:t>簡易書留での郵送</a:t>
            </a:r>
            <a:endParaRPr lang="en-US" altLang="ja-JP" sz="1050" dirty="0">
              <a:latin typeface="游ゴシック" panose="020B0400000000000000" pitchFamily="50" charset="-128"/>
              <a:ea typeface="游ゴシック" panose="020B0400000000000000" pitchFamily="50" charset="-128"/>
            </a:endParaRPr>
          </a:p>
          <a:p>
            <a:pPr marL="85725" indent="-85725">
              <a:spcBef>
                <a:spcPts val="600"/>
              </a:spcBef>
              <a:buFont typeface="Arial" panose="020B0604020202020204" pitchFamily="34" charset="0"/>
              <a:buChar char="•"/>
            </a:pPr>
            <a:r>
              <a:rPr lang="ja-JP" altLang="en-US" sz="1050" dirty="0">
                <a:latin typeface="游ゴシック" panose="020B0400000000000000" pitchFamily="50" charset="-128"/>
                <a:ea typeface="游ゴシック" panose="020B0400000000000000" pitchFamily="50" charset="-128"/>
              </a:rPr>
              <a:t>電話等での口頭確認</a:t>
            </a:r>
            <a:endParaRPr lang="en-US" altLang="ja-JP" sz="1050" dirty="0">
              <a:latin typeface="游ゴシック" panose="020B0400000000000000" pitchFamily="50" charset="-128"/>
              <a:ea typeface="游ゴシック" panose="020B0400000000000000" pitchFamily="50" charset="-128"/>
            </a:endParaRPr>
          </a:p>
          <a:p>
            <a:pPr marL="85725" indent="-85725">
              <a:spcBef>
                <a:spcPts val="600"/>
              </a:spcBef>
              <a:buFont typeface="Arial" panose="020B0604020202020204" pitchFamily="34" charset="0"/>
              <a:buChar char="•"/>
            </a:pPr>
            <a:r>
              <a:rPr lang="ja-JP" altLang="en-US" sz="1050" dirty="0">
                <a:latin typeface="游ゴシック" panose="020B0400000000000000" pitchFamily="50" charset="-128"/>
                <a:ea typeface="游ゴシック" panose="020B0400000000000000" pitchFamily="50" charset="-128"/>
              </a:rPr>
              <a:t>訪問調査などのタイミングで確認</a:t>
            </a:r>
          </a:p>
        </p:txBody>
      </p:sp>
      <p:sp>
        <p:nvSpPr>
          <p:cNvPr id="19" name="正方形/長方形 18"/>
          <p:cNvSpPr/>
          <p:nvPr/>
        </p:nvSpPr>
        <p:spPr bwMode="auto">
          <a:xfrm>
            <a:off x="6422436" y="3813442"/>
            <a:ext cx="2412048" cy="140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85725" indent="-85725">
              <a:spcBef>
                <a:spcPts val="600"/>
              </a:spcBef>
              <a:buFont typeface="Arial" panose="020B0604020202020204" pitchFamily="34" charset="0"/>
              <a:buChar char="•"/>
            </a:pPr>
            <a:r>
              <a:rPr lang="ja-JP" altLang="en-US" sz="1050" dirty="0" smtClean="0">
                <a:latin typeface="游ゴシック" panose="020B0400000000000000" pitchFamily="50" charset="-128"/>
                <a:ea typeface="游ゴシック" panose="020B0400000000000000" pitchFamily="50" charset="-128"/>
              </a:rPr>
              <a:t>本人の</a:t>
            </a:r>
            <a:r>
              <a:rPr lang="ja-JP" altLang="en-US" sz="1050" dirty="0">
                <a:latin typeface="游ゴシック" panose="020B0400000000000000" pitchFamily="50" charset="-128"/>
                <a:ea typeface="游ゴシック" panose="020B0400000000000000" pitchFamily="50" charset="-128"/>
              </a:rPr>
              <a:t>住所への返送</a:t>
            </a:r>
          </a:p>
          <a:p>
            <a:pPr marL="85725" indent="-85725">
              <a:spcBef>
                <a:spcPts val="600"/>
              </a:spcBef>
              <a:buFont typeface="Arial" panose="020B0604020202020204" pitchFamily="34" charset="0"/>
              <a:buChar char="•"/>
            </a:pPr>
            <a:r>
              <a:rPr lang="ja-JP" altLang="en-US" sz="1050" dirty="0">
                <a:latin typeface="游ゴシック" panose="020B0400000000000000" pitchFamily="50" charset="-128"/>
                <a:ea typeface="游ゴシック" panose="020B0400000000000000" pitchFamily="50" charset="-128"/>
              </a:rPr>
              <a:t>申請者の作成する返信用封筒を使用</a:t>
            </a:r>
          </a:p>
          <a:p>
            <a:pPr marL="85725" indent="-85725">
              <a:spcBef>
                <a:spcPts val="600"/>
              </a:spcBef>
              <a:buFont typeface="Arial" panose="020B0604020202020204" pitchFamily="34" charset="0"/>
              <a:buChar char="•"/>
            </a:pPr>
            <a:r>
              <a:rPr lang="ja-JP" altLang="en-US" sz="1050" dirty="0">
                <a:latin typeface="游ゴシック" panose="020B0400000000000000" pitchFamily="50" charset="-128"/>
                <a:ea typeface="游ゴシック" panose="020B0400000000000000" pitchFamily="50" charset="-128"/>
              </a:rPr>
              <a:t>特定記録で郵送</a:t>
            </a:r>
            <a:endParaRPr lang="en-US" altLang="ja-JP" sz="1050" dirty="0">
              <a:latin typeface="游ゴシック" panose="020B0400000000000000" pitchFamily="50" charset="-128"/>
              <a:ea typeface="游ゴシック" panose="020B0400000000000000" pitchFamily="50" charset="-128"/>
            </a:endParaRPr>
          </a:p>
          <a:p>
            <a:pPr marL="85725" indent="-85725">
              <a:spcBef>
                <a:spcPts val="600"/>
              </a:spcBef>
              <a:buFont typeface="Arial" panose="020B0604020202020204" pitchFamily="34" charset="0"/>
              <a:buChar char="•"/>
            </a:pPr>
            <a:r>
              <a:rPr lang="ja-JP" altLang="en-US" sz="1050" dirty="0">
                <a:latin typeface="游ゴシック" panose="020B0400000000000000" pitchFamily="50" charset="-128"/>
                <a:ea typeface="游ゴシック" panose="020B0400000000000000" pitchFamily="50" charset="-128"/>
              </a:rPr>
              <a:t>電話等での口頭確認</a:t>
            </a:r>
            <a:endParaRPr lang="en-US" altLang="ja-JP" sz="1050" dirty="0">
              <a:latin typeface="游ゴシック" panose="020B0400000000000000" pitchFamily="50" charset="-128"/>
              <a:ea typeface="游ゴシック" panose="020B0400000000000000" pitchFamily="50" charset="-128"/>
            </a:endParaRPr>
          </a:p>
        </p:txBody>
      </p:sp>
      <p:sp>
        <p:nvSpPr>
          <p:cNvPr id="24" name="矢印: 五方向 23"/>
          <p:cNvSpPr/>
          <p:nvPr/>
        </p:nvSpPr>
        <p:spPr bwMode="auto">
          <a:xfrm>
            <a:off x="3923928" y="2094861"/>
            <a:ext cx="2412048" cy="360000"/>
          </a:xfrm>
          <a:prstGeom prst="homePlate">
            <a:avLst>
              <a:gd name="adj" fmla="val 32740"/>
            </a:avLst>
          </a:prstGeom>
          <a:solidFill>
            <a:schemeClr val="accent5">
              <a:lumMod val="90000"/>
            </a:schemeClr>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1050" dirty="0">
                <a:latin typeface="游ゴシック" panose="020B0400000000000000" pitchFamily="50" charset="-128"/>
                <a:ea typeface="游ゴシック" panose="020B0400000000000000" pitchFamily="50" charset="-128"/>
              </a:rPr>
              <a:t>申請・処理</a:t>
            </a:r>
          </a:p>
        </p:txBody>
      </p:sp>
      <p:sp>
        <p:nvSpPr>
          <p:cNvPr id="25" name="矢印: 五方向 24"/>
          <p:cNvSpPr/>
          <p:nvPr/>
        </p:nvSpPr>
        <p:spPr bwMode="auto">
          <a:xfrm>
            <a:off x="6422436" y="2094861"/>
            <a:ext cx="2412048" cy="360000"/>
          </a:xfrm>
          <a:prstGeom prst="homePlate">
            <a:avLst>
              <a:gd name="adj" fmla="val 32740"/>
            </a:avLst>
          </a:prstGeom>
          <a:solidFill>
            <a:schemeClr val="accent5">
              <a:lumMod val="90000"/>
            </a:schemeClr>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050" dirty="0">
                <a:latin typeface="游ゴシック" panose="020B0400000000000000" pitchFamily="50" charset="-128"/>
                <a:ea typeface="游ゴシック" panose="020B0400000000000000" pitchFamily="50" charset="-128"/>
              </a:rPr>
              <a:t>交付</a:t>
            </a:r>
            <a:endParaRPr kumimoji="1" lang="ja-JP" altLang="en-US" sz="1050" dirty="0">
              <a:latin typeface="游ゴシック" panose="020B0400000000000000" pitchFamily="50" charset="-128"/>
              <a:ea typeface="游ゴシック" panose="020B0400000000000000" pitchFamily="50" charset="-128"/>
            </a:endParaRPr>
          </a:p>
        </p:txBody>
      </p:sp>
      <p:sp>
        <p:nvSpPr>
          <p:cNvPr id="2" name="テキスト ボックス 1"/>
          <p:cNvSpPr txBox="1"/>
          <p:nvPr/>
        </p:nvSpPr>
        <p:spPr>
          <a:xfrm>
            <a:off x="2677740" y="1700808"/>
            <a:ext cx="3852337" cy="261610"/>
          </a:xfrm>
          <a:prstGeom prst="rect">
            <a:avLst/>
          </a:prstGeom>
          <a:noFill/>
        </p:spPr>
        <p:txBody>
          <a:bodyPr wrap="none" rtlCol="0">
            <a:spAutoFit/>
          </a:bodyPr>
          <a:lstStyle/>
          <a:p>
            <a:r>
              <a:rPr kumimoji="1" lang="ja-JP" altLang="en-US" sz="1100" dirty="0">
                <a:solidFill>
                  <a:sysClr val="windowText" lastClr="000000"/>
                </a:solidFill>
                <a:latin typeface="游ゴシック" panose="020B0400000000000000" pitchFamily="50" charset="-128"/>
                <a:ea typeface="游ゴシック" panose="020B0400000000000000" pitchFamily="50" charset="-128"/>
              </a:rPr>
              <a:t>郵送申請・交付における課題と現行運用における対応内容</a:t>
            </a:r>
          </a:p>
        </p:txBody>
      </p:sp>
      <p:cxnSp>
        <p:nvCxnSpPr>
          <p:cNvPr id="21" name="直線コネクタ 20"/>
          <p:cNvCxnSpPr/>
          <p:nvPr/>
        </p:nvCxnSpPr>
        <p:spPr bwMode="auto">
          <a:xfrm>
            <a:off x="323640" y="1962418"/>
            <a:ext cx="851084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343351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79512" y="260648"/>
            <a:ext cx="7056437" cy="431800"/>
          </a:xfrm>
          <a:prstGeom prst="parallelogram">
            <a:avLst>
              <a:gd name="adj" fmla="val 118025"/>
            </a:avLst>
          </a:prstGeom>
          <a:solidFill>
            <a:schemeClr val="bg1"/>
          </a:solidFill>
          <a:ln>
            <a:noFill/>
          </a:ln>
          <a:effectLst>
            <a:outerShdw dist="136783" dir="9491915" algn="ctr" rotWithShape="0">
              <a:schemeClr val="bg2"/>
            </a:outerShdw>
          </a:effectLst>
          <a:extLst>
            <a:ext uri="{91240B29-F687-4F45-9708-019B960494DF}">
              <a14:hiddenLine xmlns:a14="http://schemas.microsoft.com/office/drawing/2010/main" w="12700" algn="ctr">
                <a:solidFill>
                  <a:srgbClr val="000000"/>
                </a:solidFill>
                <a:miter lim="800000"/>
                <a:headEnd/>
                <a:tailEnd type="none" w="med" len="sm"/>
              </a14:hiddenLine>
            </a:ext>
          </a:extLst>
        </p:spPr>
        <p:txBody>
          <a:bodyPr wrap="none" lIns="90000" tIns="46800" rIns="90000" bIns="46800" anchor="ctr"/>
          <a:lstStyle/>
          <a:p>
            <a:pPr eaLnBrk="0" hangingPunct="0"/>
            <a:r>
              <a:rPr lang="ja-JP" altLang="en-US" sz="1800" b="1" dirty="0">
                <a:solidFill>
                  <a:schemeClr val="bg2"/>
                </a:solidFill>
                <a:latin typeface="游ゴシック" panose="020B0400000000000000" pitchFamily="50" charset="-128"/>
                <a:ea typeface="游ゴシック" panose="020B0400000000000000" pitchFamily="50" charset="-128"/>
              </a:rPr>
              <a:t>８</a:t>
            </a:r>
            <a:r>
              <a:rPr lang="ja-JP" altLang="en-US" sz="1800" b="1" dirty="0" smtClean="0">
                <a:solidFill>
                  <a:schemeClr val="bg2"/>
                </a:solidFill>
                <a:latin typeface="游ゴシック" panose="020B0400000000000000" pitchFamily="50" charset="-128"/>
                <a:ea typeface="游ゴシック" panose="020B0400000000000000" pitchFamily="50" charset="-128"/>
              </a:rPr>
              <a:t>．本取組みの効果について</a:t>
            </a:r>
            <a:endParaRPr kumimoji="0" lang="ja-JP" altLang="en-US" sz="1800" b="1" dirty="0">
              <a:solidFill>
                <a:schemeClr val="bg2"/>
              </a:solidFill>
              <a:latin typeface="游ゴシック" panose="020B0400000000000000" pitchFamily="50" charset="-128"/>
              <a:ea typeface="游ゴシック" panose="020B0400000000000000" pitchFamily="50" charset="-128"/>
            </a:endParaRPr>
          </a:p>
        </p:txBody>
      </p:sp>
      <p:sp>
        <p:nvSpPr>
          <p:cNvPr id="6" name="コンテンツ プレースホルダー 2"/>
          <p:cNvSpPr>
            <a:spLocks noGrp="1"/>
          </p:cNvSpPr>
          <p:nvPr>
            <p:ph idx="1"/>
          </p:nvPr>
        </p:nvSpPr>
        <p:spPr>
          <a:xfrm>
            <a:off x="0" y="981076"/>
            <a:ext cx="9144000" cy="865394"/>
          </a:xfrm>
          <a:solidFill>
            <a:schemeClr val="bg1"/>
          </a:solidFill>
          <a:ln w="9525" cap="flat" cmpd="sng" algn="ctr">
            <a:noFill/>
            <a:prstDash val="solid"/>
            <a:round/>
            <a:headEnd type="none" w="med" len="med"/>
            <a:tailEnd type="none" w="med" len="med"/>
          </a:ln>
          <a:effectLst/>
        </p:spPr>
        <p:txBody>
          <a:bodyPr wrap="square" lIns="72000" rIns="72000" rtlCol="0" anchor="ctr"/>
          <a:lstStyle/>
          <a:p>
            <a:pPr marL="0" indent="0">
              <a:spcBef>
                <a:spcPct val="0"/>
              </a:spcBef>
              <a:buNone/>
            </a:pPr>
            <a:r>
              <a:rPr lang="ja-JP" altLang="en-US" sz="2400" kern="1200" dirty="0">
                <a:latin typeface="游ゴシック" panose="020B0400000000000000" pitchFamily="50" charset="-128"/>
                <a:ea typeface="游ゴシック" panose="020B0400000000000000" pitchFamily="50" charset="-128"/>
              </a:rPr>
              <a:t>　</a:t>
            </a:r>
            <a:r>
              <a:rPr lang="ja-JP" altLang="en-US" sz="2400" kern="1200" dirty="0" smtClean="0">
                <a:latin typeface="游ゴシック" panose="020B0400000000000000" pitchFamily="50" charset="-128"/>
                <a:ea typeface="游ゴシック" panose="020B0400000000000000" pitchFamily="50" charset="-128"/>
              </a:rPr>
              <a:t>本取組みでは、市民</a:t>
            </a:r>
            <a:r>
              <a:rPr lang="ja-JP" altLang="en-US" sz="2400" kern="1200" dirty="0">
                <a:latin typeface="游ゴシック" panose="020B0400000000000000" pitchFamily="50" charset="-128"/>
                <a:ea typeface="游ゴシック" panose="020B0400000000000000" pitchFamily="50" charset="-128"/>
              </a:rPr>
              <a:t>の利便性</a:t>
            </a:r>
            <a:r>
              <a:rPr lang="ja-JP" altLang="en-US" sz="2400" kern="1200" dirty="0" smtClean="0">
                <a:latin typeface="游ゴシック" panose="020B0400000000000000" pitchFamily="50" charset="-128"/>
                <a:ea typeface="游ゴシック" panose="020B0400000000000000" pitchFamily="50" charset="-128"/>
              </a:rPr>
              <a:t>向上とともに、本市の業務負荷軽減などの効果が</a:t>
            </a:r>
            <a:r>
              <a:rPr lang="ja-JP" altLang="en-US" sz="2400" kern="1200" dirty="0">
                <a:latin typeface="游ゴシック" panose="020B0400000000000000" pitchFamily="50" charset="-128"/>
                <a:ea typeface="游ゴシック" panose="020B0400000000000000" pitchFamily="50" charset="-128"/>
              </a:rPr>
              <a:t>期待できる。</a:t>
            </a:r>
            <a:endParaRPr lang="en-US" altLang="ja-JP" sz="2400" kern="1200" dirty="0">
              <a:latin typeface="游ゴシック" panose="020B0400000000000000" pitchFamily="50" charset="-128"/>
              <a:ea typeface="游ゴシック" panose="020B0400000000000000" pitchFamily="50" charset="-128"/>
            </a:endParaRPr>
          </a:p>
        </p:txBody>
      </p:sp>
      <p:pic>
        <p:nvPicPr>
          <p:cNvPr id="95" name="Picture 13" descr="MC90020261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2767" y="4251642"/>
            <a:ext cx="1558506" cy="114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4" descr="j043262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7964" y="4645075"/>
            <a:ext cx="504056" cy="58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14" descr="j043262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388" y="4645075"/>
            <a:ext cx="504056" cy="58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14" descr="j043262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2812" y="4659945"/>
            <a:ext cx="504056" cy="58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円/楕円 98"/>
          <p:cNvSpPr/>
          <p:nvPr/>
        </p:nvSpPr>
        <p:spPr bwMode="auto">
          <a:xfrm>
            <a:off x="6524778" y="4988892"/>
            <a:ext cx="2367702" cy="1176412"/>
          </a:xfrm>
          <a:prstGeom prst="ellipse">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2000" dirty="0" smtClean="0">
                <a:solidFill>
                  <a:srgbClr val="FF0000"/>
                </a:solidFill>
                <a:latin typeface="游ゴシック" panose="020B0400000000000000" pitchFamily="50" charset="-128"/>
                <a:ea typeface="游ゴシック" panose="020B0400000000000000" pitchFamily="50" charset="-128"/>
              </a:rPr>
              <a:t>業務の負荷軽減</a:t>
            </a:r>
            <a:endParaRPr kumimoji="1" lang="en-US" altLang="ja-JP" sz="2000" dirty="0" smtClean="0">
              <a:solidFill>
                <a:srgbClr val="FF0000"/>
              </a:solidFill>
              <a:latin typeface="游ゴシック" panose="020B0400000000000000" pitchFamily="50" charset="-128"/>
              <a:ea typeface="游ゴシック" panose="020B0400000000000000" pitchFamily="50" charset="-128"/>
            </a:endParaRPr>
          </a:p>
          <a:p>
            <a:pPr algn="ctr">
              <a:spcBef>
                <a:spcPts val="0"/>
              </a:spcBef>
            </a:pPr>
            <a:r>
              <a:rPr lang="ja-JP" altLang="en-US" sz="2000" dirty="0">
                <a:solidFill>
                  <a:srgbClr val="FF0000"/>
                </a:solidFill>
                <a:latin typeface="游ゴシック" panose="020B0400000000000000" pitchFamily="50" charset="-128"/>
                <a:ea typeface="游ゴシック" panose="020B0400000000000000" pitchFamily="50" charset="-128"/>
              </a:rPr>
              <a:t>業務</a:t>
            </a:r>
            <a:r>
              <a:rPr lang="ja-JP" altLang="en-US" sz="2000" dirty="0" smtClean="0">
                <a:solidFill>
                  <a:srgbClr val="FF0000"/>
                </a:solidFill>
                <a:latin typeface="游ゴシック" panose="020B0400000000000000" pitchFamily="50" charset="-128"/>
                <a:ea typeface="游ゴシック" panose="020B0400000000000000" pitchFamily="50" charset="-128"/>
              </a:rPr>
              <a:t>の</a:t>
            </a:r>
            <a:r>
              <a:rPr lang="ja-JP" altLang="en-US" sz="2000" dirty="0">
                <a:solidFill>
                  <a:srgbClr val="FF0000"/>
                </a:solidFill>
                <a:latin typeface="游ゴシック" panose="020B0400000000000000" pitchFamily="50" charset="-128"/>
                <a:ea typeface="游ゴシック" panose="020B0400000000000000" pitchFamily="50" charset="-128"/>
              </a:rPr>
              <a:t>効率化</a:t>
            </a:r>
            <a:endParaRPr kumimoji="1" lang="ja-JP" altLang="en-US" sz="2000" dirty="0">
              <a:solidFill>
                <a:srgbClr val="FF0000"/>
              </a:solidFill>
              <a:latin typeface="游ゴシック" panose="020B0400000000000000" pitchFamily="50" charset="-128"/>
              <a:ea typeface="游ゴシック" panose="020B0400000000000000" pitchFamily="50" charset="-128"/>
            </a:endParaRPr>
          </a:p>
        </p:txBody>
      </p:sp>
      <p:sp>
        <p:nvSpPr>
          <p:cNvPr id="3" name="フローチャート: 処理 2"/>
          <p:cNvSpPr/>
          <p:nvPr/>
        </p:nvSpPr>
        <p:spPr bwMode="auto">
          <a:xfrm>
            <a:off x="179512" y="1988840"/>
            <a:ext cx="3339558" cy="4176464"/>
          </a:xfrm>
          <a:prstGeom prst="flowChartProcess">
            <a:avLst/>
          </a:prstGeom>
          <a:solidFill>
            <a:schemeClr val="accent5"/>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p>
        </p:txBody>
      </p:sp>
      <p:sp>
        <p:nvSpPr>
          <p:cNvPr id="5" name="フローチャート: 処理 4"/>
          <p:cNvSpPr/>
          <p:nvPr/>
        </p:nvSpPr>
        <p:spPr bwMode="auto">
          <a:xfrm>
            <a:off x="409702" y="2455725"/>
            <a:ext cx="3011077" cy="2462365"/>
          </a:xfrm>
          <a:prstGeom prst="flowChartProcess">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1600" dirty="0" smtClean="0">
                <a:latin typeface="游ゴシック" panose="020B0400000000000000" pitchFamily="50" charset="-128"/>
                <a:ea typeface="游ゴシック" panose="020B0400000000000000" pitchFamily="50" charset="-128"/>
              </a:rPr>
              <a:t>次期電子申請システムの導入</a:t>
            </a:r>
            <a:endParaRPr kumimoji="1" lang="ja-JP" altLang="en-US" sz="1600" dirty="0">
              <a:latin typeface="游ゴシック" panose="020B0400000000000000" pitchFamily="50" charset="-128"/>
              <a:ea typeface="游ゴシック" panose="020B0400000000000000" pitchFamily="50" charset="-128"/>
            </a:endParaRPr>
          </a:p>
        </p:txBody>
      </p:sp>
      <p:sp>
        <p:nvSpPr>
          <p:cNvPr id="104" name="フローチャート: 処理 103"/>
          <p:cNvSpPr/>
          <p:nvPr/>
        </p:nvSpPr>
        <p:spPr bwMode="auto">
          <a:xfrm>
            <a:off x="409702" y="5045940"/>
            <a:ext cx="3011077" cy="991515"/>
          </a:xfrm>
          <a:prstGeom prst="flowChartProcess">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1" lang="en-US" altLang="ja-JP" sz="1600" dirty="0" smtClean="0">
                <a:latin typeface="游ゴシック" panose="020B0400000000000000" pitchFamily="50" charset="-128"/>
                <a:ea typeface="游ゴシック" panose="020B0400000000000000" pitchFamily="50" charset="-128"/>
              </a:rPr>
              <a:t>BPR</a:t>
            </a:r>
            <a:r>
              <a:rPr kumimoji="1" lang="ja-JP" altLang="en-US" sz="1600" dirty="0" smtClean="0">
                <a:latin typeface="游ゴシック" panose="020B0400000000000000" pitchFamily="50" charset="-128"/>
                <a:ea typeface="游ゴシック" panose="020B0400000000000000" pitchFamily="50" charset="-128"/>
              </a:rPr>
              <a:t>による業務の見直し</a:t>
            </a:r>
            <a:endParaRPr kumimoji="1" lang="ja-JP" altLang="en-US" sz="1600" dirty="0">
              <a:latin typeface="游ゴシック" panose="020B0400000000000000" pitchFamily="50" charset="-128"/>
              <a:ea typeface="游ゴシック" panose="020B0400000000000000" pitchFamily="50" charset="-128"/>
            </a:endParaRPr>
          </a:p>
        </p:txBody>
      </p:sp>
      <p:sp>
        <p:nvSpPr>
          <p:cNvPr id="105" name="フローチャート: 処理 104"/>
          <p:cNvSpPr/>
          <p:nvPr/>
        </p:nvSpPr>
        <p:spPr bwMode="auto">
          <a:xfrm>
            <a:off x="343752" y="2222424"/>
            <a:ext cx="3011077" cy="110289"/>
          </a:xfrm>
          <a:prstGeom prst="flowChartProcess">
            <a:avLst/>
          </a:prstGeom>
          <a:solidFill>
            <a:schemeClr val="accent5"/>
          </a:solidFill>
          <a:ln w="9525" cap="flat" cmpd="sng" algn="ctr">
            <a:no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2000" dirty="0" smtClean="0">
                <a:latin typeface="游ゴシック" panose="020B0400000000000000" pitchFamily="50" charset="-128"/>
                <a:ea typeface="游ゴシック" panose="020B0400000000000000" pitchFamily="50" charset="-128"/>
              </a:rPr>
              <a:t>本取組み</a:t>
            </a:r>
            <a:endParaRPr kumimoji="1" lang="ja-JP" altLang="en-US" sz="2000" dirty="0">
              <a:latin typeface="游ゴシック" panose="020B0400000000000000" pitchFamily="50" charset="-128"/>
              <a:ea typeface="游ゴシック" panose="020B0400000000000000" pitchFamily="50" charset="-128"/>
            </a:endParaRPr>
          </a:p>
        </p:txBody>
      </p:sp>
      <p:sp>
        <p:nvSpPr>
          <p:cNvPr id="101" name="右矢印 100"/>
          <p:cNvSpPr/>
          <p:nvPr/>
        </p:nvSpPr>
        <p:spPr bwMode="auto">
          <a:xfrm>
            <a:off x="3192035" y="5149891"/>
            <a:ext cx="3230525" cy="1015413"/>
          </a:xfrm>
          <a:prstGeom prst="rightArrow">
            <a:avLst/>
          </a:prstGeom>
          <a:solidFill>
            <a:schemeClr val="accent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800" dirty="0" smtClean="0">
                <a:latin typeface="游ゴシック" panose="020B0400000000000000" pitchFamily="50" charset="-128"/>
                <a:ea typeface="游ゴシック" panose="020B0400000000000000" pitchFamily="50" charset="-128"/>
              </a:rPr>
              <a:t>業務</a:t>
            </a:r>
            <a:r>
              <a:rPr lang="ja-JP" altLang="en-US" sz="1800" dirty="0">
                <a:latin typeface="游ゴシック" panose="020B0400000000000000" pitchFamily="50" charset="-128"/>
                <a:ea typeface="游ゴシック" panose="020B0400000000000000" pitchFamily="50" charset="-128"/>
              </a:rPr>
              <a:t>改革</a:t>
            </a:r>
          </a:p>
        </p:txBody>
      </p:sp>
      <p:sp>
        <p:nvSpPr>
          <p:cNvPr id="100" name="右矢印 99"/>
          <p:cNvSpPr/>
          <p:nvPr/>
        </p:nvSpPr>
        <p:spPr bwMode="auto">
          <a:xfrm>
            <a:off x="3187739" y="4117098"/>
            <a:ext cx="3226332" cy="968868"/>
          </a:xfrm>
          <a:prstGeom prst="rightArrow">
            <a:avLst/>
          </a:prstGeom>
          <a:solidFill>
            <a:schemeClr val="accent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800" dirty="0" smtClean="0">
                <a:latin typeface="游ゴシック" panose="020B0400000000000000" pitchFamily="50" charset="-128"/>
                <a:ea typeface="游ゴシック" panose="020B0400000000000000" pitchFamily="50" charset="-128"/>
              </a:rPr>
              <a:t>情報</a:t>
            </a:r>
            <a:r>
              <a:rPr lang="ja-JP" altLang="en-US" sz="1800" dirty="0">
                <a:latin typeface="游ゴシック" panose="020B0400000000000000" pitchFamily="50" charset="-128"/>
                <a:ea typeface="游ゴシック" panose="020B0400000000000000" pitchFamily="50" charset="-128"/>
              </a:rPr>
              <a:t>の</a:t>
            </a:r>
            <a:r>
              <a:rPr lang="ja-JP" altLang="en-US" sz="1800" dirty="0" smtClean="0">
                <a:latin typeface="游ゴシック" panose="020B0400000000000000" pitchFamily="50" charset="-128"/>
                <a:ea typeface="游ゴシック" panose="020B0400000000000000" pitchFamily="50" charset="-128"/>
              </a:rPr>
              <a:t>電子化</a:t>
            </a:r>
            <a:endParaRPr lang="ja-JP" altLang="en-US" sz="1800" dirty="0">
              <a:latin typeface="游ゴシック" panose="020B0400000000000000" pitchFamily="50" charset="-128"/>
              <a:ea typeface="游ゴシック" panose="020B0400000000000000" pitchFamily="50" charset="-128"/>
            </a:endParaRPr>
          </a:p>
        </p:txBody>
      </p:sp>
      <p:sp>
        <p:nvSpPr>
          <p:cNvPr id="106" name="右矢印 105"/>
          <p:cNvSpPr/>
          <p:nvPr/>
        </p:nvSpPr>
        <p:spPr bwMode="auto">
          <a:xfrm>
            <a:off x="3196228" y="2388124"/>
            <a:ext cx="3226332" cy="968868"/>
          </a:xfrm>
          <a:prstGeom prst="rightArrow">
            <a:avLst/>
          </a:prstGeom>
          <a:solidFill>
            <a:schemeClr val="accent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800" dirty="0" smtClean="0">
                <a:latin typeface="游ゴシック" panose="020B0400000000000000" pitchFamily="50" charset="-128"/>
                <a:ea typeface="游ゴシック" panose="020B0400000000000000" pitchFamily="50" charset="-128"/>
              </a:rPr>
              <a:t>手続きのオンライン化</a:t>
            </a:r>
            <a:endParaRPr lang="ja-JP" altLang="en-US" sz="1800" dirty="0">
              <a:latin typeface="游ゴシック" panose="020B0400000000000000" pitchFamily="50" charset="-128"/>
              <a:ea typeface="游ゴシック" panose="020B0400000000000000" pitchFamily="50" charset="-128"/>
            </a:endParaRPr>
          </a:p>
        </p:txBody>
      </p:sp>
      <p:sp>
        <p:nvSpPr>
          <p:cNvPr id="107" name="上矢印 79"/>
          <p:cNvSpPr/>
          <p:nvPr/>
        </p:nvSpPr>
        <p:spPr bwMode="auto">
          <a:xfrm>
            <a:off x="7092280" y="1806280"/>
            <a:ext cx="1897427" cy="1017405"/>
          </a:xfrm>
          <a:prstGeom prst="upArrow">
            <a:avLst>
              <a:gd name="adj1" fmla="val 75581"/>
              <a:gd name="adj2" fmla="val 50000"/>
            </a:avLst>
          </a:prstGeom>
          <a:solidFill>
            <a:sysClr val="window" lastClr="FFFFFF"/>
          </a:solidFill>
          <a:ln w="12700"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08" name="直方体 107"/>
          <p:cNvSpPr/>
          <p:nvPr/>
        </p:nvSpPr>
        <p:spPr bwMode="auto">
          <a:xfrm>
            <a:off x="7470731" y="2339865"/>
            <a:ext cx="520985" cy="434811"/>
          </a:xfrm>
          <a:prstGeom prst="cube">
            <a:avLst>
              <a:gd name="adj" fmla="val 55094"/>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endParaRPr>
          </a:p>
        </p:txBody>
      </p:sp>
      <p:pic>
        <p:nvPicPr>
          <p:cNvPr id="109" name="Picture 282" descr="j042895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60000" flipH="1">
            <a:off x="7464279" y="2167414"/>
            <a:ext cx="415925" cy="388937"/>
          </a:xfrm>
          <a:prstGeom prst="rect">
            <a:avLst/>
          </a:prstGeom>
          <a:noFill/>
          <a:extLst>
            <a:ext uri="{909E8E84-426E-40DD-AFC4-6F175D3DCCD1}">
              <a14:hiddenFill xmlns:a14="http://schemas.microsoft.com/office/drawing/2010/main">
                <a:solidFill>
                  <a:srgbClr val="FFFFFF"/>
                </a:solidFill>
              </a14:hiddenFill>
            </a:ext>
          </a:extLst>
        </p:spPr>
      </p:pic>
      <p:grpSp>
        <p:nvGrpSpPr>
          <p:cNvPr id="110" name="グループ化 109"/>
          <p:cNvGrpSpPr/>
          <p:nvPr/>
        </p:nvGrpSpPr>
        <p:grpSpPr>
          <a:xfrm flipH="1">
            <a:off x="8185655" y="2262897"/>
            <a:ext cx="399901" cy="560140"/>
            <a:chOff x="2477840" y="2603616"/>
            <a:chExt cx="399901" cy="560140"/>
          </a:xfrm>
        </p:grpSpPr>
        <p:pic>
          <p:nvPicPr>
            <p:cNvPr id="111" name="Picture 8" descr="C:\Users\aytanaka\AppData\Local\Microsoft\Windows\Temporary Internet Files\Content.IE5\4PO4UHMH\sgi01a201309200100[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340000">
              <a:off x="2477840" y="2673376"/>
              <a:ext cx="252000" cy="252000"/>
            </a:xfrm>
            <a:prstGeom prst="rect">
              <a:avLst/>
            </a:prstGeom>
            <a:noFill/>
            <a:extLst>
              <a:ext uri="{909E8E84-426E-40DD-AFC4-6F175D3DCCD1}">
                <a14:hiddenFill xmlns:a14="http://schemas.microsoft.com/office/drawing/2010/main">
                  <a:solidFill>
                    <a:srgbClr val="FFFFFF"/>
                  </a:solidFill>
                </a14:hiddenFill>
              </a:ext>
            </a:extLst>
          </p:spPr>
        </p:pic>
        <p:grpSp>
          <p:nvGrpSpPr>
            <p:cNvPr id="112" name="グループ化 111"/>
            <p:cNvGrpSpPr>
              <a:grpSpLocks noChangeAspect="1"/>
            </p:cNvGrpSpPr>
            <p:nvPr/>
          </p:nvGrpSpPr>
          <p:grpSpPr>
            <a:xfrm>
              <a:off x="2636580" y="2603616"/>
              <a:ext cx="241161" cy="560140"/>
              <a:chOff x="6862083" y="4374660"/>
              <a:chExt cx="200967" cy="466783"/>
            </a:xfrm>
          </p:grpSpPr>
          <p:sp>
            <p:nvSpPr>
              <p:cNvPr id="113" name="フローチャート: 手作業 112"/>
              <p:cNvSpPr>
                <a:spLocks/>
              </p:cNvSpPr>
              <p:nvPr/>
            </p:nvSpPr>
            <p:spPr bwMode="auto">
              <a:xfrm>
                <a:off x="6881450" y="4623860"/>
                <a:ext cx="132638" cy="217583"/>
              </a:xfrm>
              <a:prstGeom prst="flowChartManualOperation">
                <a:avLst/>
              </a:prstGeom>
              <a:gradFill>
                <a:gsLst>
                  <a:gs pos="2083">
                    <a:srgbClr val="0085CA"/>
                  </a:gs>
                  <a:gs pos="100000">
                    <a:srgbClr val="7FC8ED"/>
                  </a:gs>
                  <a:gs pos="46000">
                    <a:srgbClr val="009DDD"/>
                  </a:gs>
                </a:gsLst>
                <a:lin ang="5400000" scaled="0"/>
              </a:gradFill>
              <a:ln w="9525" cap="flat" cmpd="sng" algn="ctr">
                <a:no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pic>
            <p:nvPicPr>
              <p:cNvPr id="114" name="Picture 28" descr="j042901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2083" y="4374660"/>
                <a:ext cx="200967" cy="30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5" name="グループ化 114"/>
          <p:cNvGrpSpPr/>
          <p:nvPr/>
        </p:nvGrpSpPr>
        <p:grpSpPr>
          <a:xfrm>
            <a:off x="7920413" y="2178339"/>
            <a:ext cx="241164" cy="560309"/>
            <a:chOff x="1922982" y="2941291"/>
            <a:chExt cx="241164" cy="560309"/>
          </a:xfrm>
        </p:grpSpPr>
        <p:sp>
          <p:nvSpPr>
            <p:cNvPr id="116" name="フローチャート: 手作業 36"/>
            <p:cNvSpPr>
              <a:spLocks/>
            </p:cNvSpPr>
            <p:nvPr/>
          </p:nvSpPr>
          <p:spPr bwMode="auto">
            <a:xfrm>
              <a:off x="1963979" y="3240421"/>
              <a:ext cx="159168" cy="261179"/>
            </a:xfrm>
            <a:prstGeom prst="flowChartManualOperation">
              <a:avLst/>
            </a:prstGeom>
            <a:gradFill rotWithShape="0">
              <a:gsLst>
                <a:gs pos="0">
                  <a:srgbClr val="0085CA"/>
                </a:gs>
                <a:gs pos="2083">
                  <a:srgbClr val="0085CA"/>
                </a:gs>
                <a:gs pos="46001">
                  <a:srgbClr val="009DDD"/>
                </a:gs>
                <a:gs pos="100000">
                  <a:srgbClr val="7FC8ED"/>
                </a:gs>
              </a:gsLst>
              <a:lin ang="5400000"/>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2000" tIns="36000" rIns="72000" bIns="36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0000"/>
                </a:spcBef>
                <a:buClr>
                  <a:srgbClr val="FFCC66"/>
                </a:buClr>
              </a:pPr>
              <a:endParaRPr kumimoji="0" lang="ja-JP" altLang="en-US" sz="1200">
                <a:latin typeface="游ゴシック" panose="020B0400000000000000" pitchFamily="50" charset="-128"/>
                <a:ea typeface="游ゴシック" panose="020B0400000000000000" pitchFamily="50" charset="-128"/>
              </a:endParaRPr>
            </a:p>
          </p:txBody>
        </p:sp>
        <p:pic>
          <p:nvPicPr>
            <p:cNvPr id="117" name="Picture 28" descr="j042901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2982" y="2941291"/>
              <a:ext cx="241164" cy="36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8" name="円/楕円 117"/>
          <p:cNvSpPr/>
          <p:nvPr/>
        </p:nvSpPr>
        <p:spPr bwMode="auto">
          <a:xfrm>
            <a:off x="6524778" y="2540620"/>
            <a:ext cx="2367702" cy="1176412"/>
          </a:xfrm>
          <a:prstGeom prst="ellipse">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2000" dirty="0" smtClean="0">
                <a:solidFill>
                  <a:srgbClr val="FF0000"/>
                </a:solidFill>
                <a:latin typeface="游ゴシック" panose="020B0400000000000000" pitchFamily="50" charset="-128"/>
                <a:ea typeface="游ゴシック" panose="020B0400000000000000" pitchFamily="50" charset="-128"/>
              </a:rPr>
              <a:t>市民の利便性向上</a:t>
            </a:r>
            <a:endParaRPr kumimoji="1" lang="ja-JP" altLang="en-US" sz="2000" dirty="0">
              <a:solidFill>
                <a:srgbClr val="FF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31328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3188" y="981076"/>
            <a:ext cx="8950325" cy="863748"/>
          </a:xfrm>
        </p:spPr>
        <p:txBody>
          <a:bodyPr/>
          <a:lstStyle/>
          <a:p>
            <a:pPr>
              <a:spcBef>
                <a:spcPts val="0"/>
              </a:spcBef>
            </a:pPr>
            <a:r>
              <a:rPr lang="ja-JP" altLang="en-US" sz="1200" dirty="0" smtClean="0">
                <a:latin typeface="游ゴシック" panose="020B0400000000000000" pitchFamily="50" charset="-128"/>
                <a:ea typeface="游ゴシック" panose="020B0400000000000000" pitchFamily="50" charset="-128"/>
              </a:rPr>
              <a:t>次期電子申請システムの導入により、行政</a:t>
            </a:r>
            <a:r>
              <a:rPr lang="ja-JP" altLang="en-US" sz="1200" dirty="0">
                <a:latin typeface="游ゴシック" panose="020B0400000000000000" pitchFamily="50" charset="-128"/>
                <a:ea typeface="游ゴシック" panose="020B0400000000000000" pitchFamily="50" charset="-128"/>
              </a:rPr>
              <a:t>手続きのために市民が費やしている時間や費用を削減し、市民の利便性向上が期待できる。</a:t>
            </a:r>
          </a:p>
        </p:txBody>
      </p:sp>
      <p:sp>
        <p:nvSpPr>
          <p:cNvPr id="4"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ja-JP" altLang="en-US" sz="1600" b="1" dirty="0">
                <a:solidFill>
                  <a:schemeClr val="tx2"/>
                </a:solidFill>
                <a:latin typeface="游ゴシック" panose="020B0400000000000000" pitchFamily="50" charset="-128"/>
                <a:ea typeface="游ゴシック" panose="020B0400000000000000" pitchFamily="50" charset="-128"/>
              </a:rPr>
              <a:t>８</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－１</a:t>
            </a: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ja-JP" altLang="en-US" sz="1600" b="1" dirty="0" smtClean="0">
                <a:solidFill>
                  <a:schemeClr val="tx2"/>
                </a:solidFill>
                <a:latin typeface="游ゴシック" panose="020B0400000000000000" pitchFamily="50" charset="-128"/>
                <a:ea typeface="游ゴシック" panose="020B0400000000000000" pitchFamily="50" charset="-128"/>
              </a:rPr>
              <a:t>本取組みによる市民への効果</a:t>
            </a:r>
            <a:endParaRPr kumimoji="0" lang="ja-JP" altLang="en-US" sz="1600" b="1" dirty="0">
              <a:solidFill>
                <a:schemeClr val="tx2"/>
              </a:solidFill>
              <a:latin typeface="游ゴシック" panose="020B0400000000000000" pitchFamily="50" charset="-128"/>
              <a:ea typeface="游ゴシック" panose="020B0400000000000000" pitchFamily="50" charset="-128"/>
            </a:endParaRPr>
          </a:p>
        </p:txBody>
      </p:sp>
      <p:grpSp>
        <p:nvGrpSpPr>
          <p:cNvPr id="18" name="グループ化 17"/>
          <p:cNvGrpSpPr/>
          <p:nvPr/>
        </p:nvGrpSpPr>
        <p:grpSpPr>
          <a:xfrm>
            <a:off x="2061177" y="3904065"/>
            <a:ext cx="5083541" cy="2303317"/>
            <a:chOff x="2502687" y="2315222"/>
            <a:chExt cx="5083541" cy="2303317"/>
          </a:xfrm>
        </p:grpSpPr>
        <p:sp>
          <p:nvSpPr>
            <p:cNvPr id="25" name="平行四辺形 24"/>
            <p:cNvSpPr/>
            <p:nvPr/>
          </p:nvSpPr>
          <p:spPr bwMode="auto">
            <a:xfrm>
              <a:off x="2502687" y="3198192"/>
              <a:ext cx="5083541" cy="1420345"/>
            </a:xfrm>
            <a:prstGeom prst="parallelogram">
              <a:avLst>
                <a:gd name="adj" fmla="val 93586"/>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6" name="平行四辺形 25"/>
            <p:cNvSpPr/>
            <p:nvPr/>
          </p:nvSpPr>
          <p:spPr bwMode="auto">
            <a:xfrm rot="5400000" flipH="1">
              <a:off x="2026537" y="2813479"/>
              <a:ext cx="2303317" cy="1306803"/>
            </a:xfrm>
            <a:prstGeom prst="parallelogram">
              <a:avLst>
                <a:gd name="adj" fmla="val 108811"/>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7" name="フローチャート: 処理 26"/>
            <p:cNvSpPr/>
            <p:nvPr/>
          </p:nvSpPr>
          <p:spPr bwMode="auto">
            <a:xfrm>
              <a:off x="3836686" y="2315222"/>
              <a:ext cx="3749542" cy="889591"/>
            </a:xfrm>
            <a:prstGeom prst="flowChartProcess">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2638" y="4345462"/>
            <a:ext cx="514350" cy="514350"/>
          </a:xfrm>
          <a:prstGeom prst="rect">
            <a:avLst/>
          </a:prstGeom>
          <a:ln>
            <a:noFill/>
          </a:ln>
        </p:spPr>
      </p:pic>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0971" y="4345462"/>
            <a:ext cx="514350" cy="514350"/>
          </a:xfrm>
          <a:prstGeom prst="rect">
            <a:avLst/>
          </a:prstGeom>
          <a:ln>
            <a:noFill/>
          </a:ln>
        </p:spPr>
      </p:pic>
      <p:pic>
        <p:nvPicPr>
          <p:cNvPr id="30" name="図 29"/>
          <p:cNvPicPr>
            <a:picLocks noChangeAspect="1"/>
          </p:cNvPicPr>
          <p:nvPr/>
        </p:nvPicPr>
        <p:blipFill>
          <a:blip r:embed="rId3"/>
          <a:stretch>
            <a:fillRect/>
          </a:stretch>
        </p:blipFill>
        <p:spPr>
          <a:xfrm>
            <a:off x="6120466" y="4366969"/>
            <a:ext cx="952534" cy="622440"/>
          </a:xfrm>
          <a:prstGeom prst="rect">
            <a:avLst/>
          </a:prstGeom>
        </p:spPr>
      </p:pic>
      <p:pic>
        <p:nvPicPr>
          <p:cNvPr id="31" name="Picture 289" descr="MC90043259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146124">
            <a:off x="5084098" y="4226306"/>
            <a:ext cx="313622" cy="349791"/>
          </a:xfrm>
          <a:prstGeom prst="rect">
            <a:avLst/>
          </a:prstGeom>
          <a:noFill/>
          <a:extLst>
            <a:ext uri="{909E8E84-426E-40DD-AFC4-6F175D3DCCD1}">
              <a14:hiddenFill xmlns:a14="http://schemas.microsoft.com/office/drawing/2010/main">
                <a:solidFill>
                  <a:srgbClr val="FFFFFF"/>
                </a:solidFill>
              </a14:hiddenFill>
            </a:ext>
          </a:extLst>
        </p:spPr>
      </p:pic>
      <p:sp>
        <p:nvSpPr>
          <p:cNvPr id="32" name="上矢印 31"/>
          <p:cNvSpPr/>
          <p:nvPr/>
        </p:nvSpPr>
        <p:spPr bwMode="auto">
          <a:xfrm>
            <a:off x="2715819" y="2276908"/>
            <a:ext cx="1224136" cy="997837"/>
          </a:xfrm>
          <a:prstGeom prst="upArrow">
            <a:avLst>
              <a:gd name="adj1" fmla="val 75581"/>
              <a:gd name="adj2" fmla="val 5000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33" name="角丸四角形 32"/>
          <p:cNvSpPr/>
          <p:nvPr/>
        </p:nvSpPr>
        <p:spPr bwMode="auto">
          <a:xfrm>
            <a:off x="2873464" y="2015052"/>
            <a:ext cx="900000" cy="216000"/>
          </a:xfrm>
          <a:prstGeom prst="roundRect">
            <a:avLst/>
          </a:prstGeom>
          <a:solidFill>
            <a:schemeClr val="bg2"/>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自宅</a:t>
            </a:r>
          </a:p>
        </p:txBody>
      </p:sp>
      <p:grpSp>
        <p:nvGrpSpPr>
          <p:cNvPr id="34" name="グループ化 33"/>
          <p:cNvGrpSpPr>
            <a:grpSpLocks noChangeAspect="1"/>
          </p:cNvGrpSpPr>
          <p:nvPr/>
        </p:nvGrpSpPr>
        <p:grpSpPr>
          <a:xfrm>
            <a:off x="3906329" y="4384406"/>
            <a:ext cx="921600" cy="587286"/>
            <a:chOff x="1957008" y="2057568"/>
            <a:chExt cx="1152000" cy="734108"/>
          </a:xfrm>
        </p:grpSpPr>
        <p:sp>
          <p:nvSpPr>
            <p:cNvPr id="35" name="直方体 34"/>
            <p:cNvSpPr/>
            <p:nvPr/>
          </p:nvSpPr>
          <p:spPr bwMode="auto">
            <a:xfrm>
              <a:off x="1957008" y="2503676"/>
              <a:ext cx="1152000" cy="288000"/>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endParaRPr>
            </a:p>
          </p:txBody>
        </p:sp>
        <p:pic>
          <p:nvPicPr>
            <p:cNvPr id="36" name="Picture 11" descr="j043394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0509" y="2057568"/>
              <a:ext cx="565785" cy="56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1" descr="j043394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8102" y="2057568"/>
              <a:ext cx="565785" cy="56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8" name="図 37"/>
          <p:cNvPicPr>
            <a:picLocks noChangeAspect="1"/>
          </p:cNvPicPr>
          <p:nvPr/>
        </p:nvPicPr>
        <p:blipFill>
          <a:blip r:embed="rId6"/>
          <a:stretch>
            <a:fillRect/>
          </a:stretch>
        </p:blipFill>
        <p:spPr>
          <a:xfrm flipV="1">
            <a:off x="3471864" y="5801264"/>
            <a:ext cx="766515" cy="201161"/>
          </a:xfrm>
          <a:prstGeom prst="rect">
            <a:avLst/>
          </a:prstGeom>
        </p:spPr>
      </p:pic>
      <p:pic>
        <p:nvPicPr>
          <p:cNvPr id="39" name="図 38"/>
          <p:cNvPicPr>
            <a:picLocks noChangeAspect="1"/>
          </p:cNvPicPr>
          <p:nvPr/>
        </p:nvPicPr>
        <p:blipFill>
          <a:blip r:embed="rId6"/>
          <a:stretch>
            <a:fillRect/>
          </a:stretch>
        </p:blipFill>
        <p:spPr>
          <a:xfrm flipV="1">
            <a:off x="2565284" y="5796789"/>
            <a:ext cx="766515" cy="201161"/>
          </a:xfrm>
          <a:prstGeom prst="rect">
            <a:avLst/>
          </a:prstGeom>
        </p:spPr>
      </p:pic>
      <p:pic>
        <p:nvPicPr>
          <p:cNvPr id="40" name="図 39"/>
          <p:cNvPicPr>
            <a:picLocks noChangeAspect="1"/>
          </p:cNvPicPr>
          <p:nvPr/>
        </p:nvPicPr>
        <p:blipFill>
          <a:blip r:embed="rId7"/>
          <a:stretch>
            <a:fillRect/>
          </a:stretch>
        </p:blipFill>
        <p:spPr>
          <a:xfrm>
            <a:off x="3000611" y="4798746"/>
            <a:ext cx="1511391" cy="809581"/>
          </a:xfrm>
          <a:prstGeom prst="rect">
            <a:avLst/>
          </a:prstGeom>
        </p:spPr>
      </p:pic>
      <p:pic>
        <p:nvPicPr>
          <p:cNvPr id="41" name="Picture 28" descr="j042901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5738" y="5161357"/>
            <a:ext cx="241161" cy="36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8" descr="j042901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33248" y="5604534"/>
            <a:ext cx="241161" cy="36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8" descr="j042901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9293" y="5592176"/>
            <a:ext cx="241161" cy="36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 name="グループ化 43"/>
          <p:cNvGrpSpPr>
            <a:grpSpLocks noChangeAspect="1"/>
          </p:cNvGrpSpPr>
          <p:nvPr/>
        </p:nvGrpSpPr>
        <p:grpSpPr>
          <a:xfrm>
            <a:off x="3207306" y="2564940"/>
            <a:ext cx="241161" cy="587040"/>
            <a:chOff x="6862083" y="4374660"/>
            <a:chExt cx="200967" cy="489200"/>
          </a:xfrm>
        </p:grpSpPr>
        <p:sp>
          <p:nvSpPr>
            <p:cNvPr id="45" name="フローチャート: 手作業 44"/>
            <p:cNvSpPr>
              <a:spLocks/>
            </p:cNvSpPr>
            <p:nvPr/>
          </p:nvSpPr>
          <p:spPr bwMode="auto">
            <a:xfrm>
              <a:off x="6896247" y="4623860"/>
              <a:ext cx="132638" cy="240000"/>
            </a:xfrm>
            <a:prstGeom prst="flowChartManualOperation">
              <a:avLst/>
            </a:prstGeom>
            <a:gradFill>
              <a:gsLst>
                <a:gs pos="2083">
                  <a:srgbClr val="0085CA"/>
                </a:gs>
                <a:gs pos="100000">
                  <a:srgbClr val="7FC8ED"/>
                </a:gs>
                <a:gs pos="46000">
                  <a:srgbClr val="009DDD"/>
                </a:gs>
              </a:gsLst>
              <a:lin ang="5400000" scaled="0"/>
            </a:gradFill>
            <a:ln w="9525" cap="flat" cmpd="sng" algn="ctr">
              <a:no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pic>
          <p:nvPicPr>
            <p:cNvPr id="46" name="Picture 28" descr="j042901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62083" y="4374660"/>
              <a:ext cx="200967" cy="30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7" name="Picture 289" descr="MC900432599[1]"/>
          <p:cNvPicPr>
            <a:picLocks noChangeAspect="1" noChangeArrowheads="1"/>
          </p:cNvPicPr>
          <p:nvPr/>
        </p:nvPicPr>
        <p:blipFill>
          <a:blip r:embed="rId9" cstate="print">
            <a:duotone>
              <a:prstClr val="black"/>
              <a:srgbClr val="D9C3A5">
                <a:tint val="50000"/>
                <a:satMod val="180000"/>
              </a:srgbClr>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0146124">
            <a:off x="3230808" y="5003513"/>
            <a:ext cx="349791" cy="349791"/>
          </a:xfrm>
          <a:prstGeom prst="rect">
            <a:avLst/>
          </a:prstGeom>
          <a:noFill/>
          <a:extLst>
            <a:ext uri="{909E8E84-426E-40DD-AFC4-6F175D3DCCD1}">
              <a14:hiddenFill xmlns:a14="http://schemas.microsoft.com/office/drawing/2010/main">
                <a:solidFill>
                  <a:srgbClr val="FFFFFF"/>
                </a:solidFill>
              </a14:hiddenFill>
            </a:ext>
          </a:extLst>
        </p:spPr>
      </p:pic>
      <p:pic>
        <p:nvPicPr>
          <p:cNvPr id="48" name="図 47"/>
          <p:cNvPicPr>
            <a:picLocks noChangeAspect="1"/>
          </p:cNvPicPr>
          <p:nvPr/>
        </p:nvPicPr>
        <p:blipFill>
          <a:blip r:embed="rId7"/>
          <a:stretch>
            <a:fillRect/>
          </a:stretch>
        </p:blipFill>
        <p:spPr>
          <a:xfrm>
            <a:off x="4609075" y="4782595"/>
            <a:ext cx="1511391" cy="809581"/>
          </a:xfrm>
          <a:prstGeom prst="rect">
            <a:avLst/>
          </a:prstGeom>
        </p:spPr>
      </p:pic>
      <p:pic>
        <p:nvPicPr>
          <p:cNvPr id="49" name="Picture 27" descr="MC900434809[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00279" y="5190636"/>
            <a:ext cx="457143" cy="45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7" descr="MC900434809[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39923" y="5227744"/>
            <a:ext cx="457143" cy="45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8" descr="j042901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9940" y="5136730"/>
            <a:ext cx="241161" cy="36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 name="グループ化 51"/>
          <p:cNvGrpSpPr>
            <a:grpSpLocks noChangeAspect="1"/>
          </p:cNvGrpSpPr>
          <p:nvPr/>
        </p:nvGrpSpPr>
        <p:grpSpPr>
          <a:xfrm>
            <a:off x="4881214" y="5479180"/>
            <a:ext cx="241161" cy="587040"/>
            <a:chOff x="6862083" y="4374660"/>
            <a:chExt cx="200967" cy="489200"/>
          </a:xfrm>
        </p:grpSpPr>
        <p:sp>
          <p:nvSpPr>
            <p:cNvPr id="53" name="フローチャート: 手作業 52"/>
            <p:cNvSpPr>
              <a:spLocks/>
            </p:cNvSpPr>
            <p:nvPr/>
          </p:nvSpPr>
          <p:spPr bwMode="auto">
            <a:xfrm>
              <a:off x="6896247" y="4623860"/>
              <a:ext cx="132638" cy="240000"/>
            </a:xfrm>
            <a:prstGeom prst="flowChartManualOperation">
              <a:avLst/>
            </a:prstGeom>
            <a:gradFill>
              <a:gsLst>
                <a:gs pos="2083">
                  <a:srgbClr val="0085CA"/>
                </a:gs>
                <a:gs pos="100000">
                  <a:srgbClr val="7FC8ED"/>
                </a:gs>
                <a:gs pos="46000">
                  <a:srgbClr val="009DDD"/>
                </a:gs>
              </a:gsLst>
              <a:lin ang="5400000" scaled="0"/>
            </a:gradFill>
            <a:ln w="9525" cap="flat" cmpd="sng" algn="ctr">
              <a:no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pic>
          <p:nvPicPr>
            <p:cNvPr id="54" name="Picture 28" descr="j042901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62083" y="4374660"/>
              <a:ext cx="200967" cy="30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 name="グループ化 54"/>
          <p:cNvGrpSpPr/>
          <p:nvPr/>
        </p:nvGrpSpPr>
        <p:grpSpPr>
          <a:xfrm>
            <a:off x="5070985" y="5517522"/>
            <a:ext cx="621366" cy="598393"/>
            <a:chOff x="4572000" y="4675577"/>
            <a:chExt cx="621366" cy="598393"/>
          </a:xfrm>
        </p:grpSpPr>
        <p:sp>
          <p:nvSpPr>
            <p:cNvPr id="56" name="直方体 55"/>
            <p:cNvSpPr/>
            <p:nvPr/>
          </p:nvSpPr>
          <p:spPr bwMode="auto">
            <a:xfrm>
              <a:off x="4572000" y="4821924"/>
              <a:ext cx="621366" cy="452046"/>
            </a:xfrm>
            <a:prstGeom prst="cube">
              <a:avLst>
                <a:gd name="adj" fmla="val 41609"/>
              </a:avLst>
            </a:prstGeom>
            <a:solidFill>
              <a:schemeClr val="bg1"/>
            </a:solidFill>
            <a:ln w="31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57" name="直方体 56"/>
            <p:cNvSpPr/>
            <p:nvPr/>
          </p:nvSpPr>
          <p:spPr bwMode="auto">
            <a:xfrm>
              <a:off x="4770962" y="4675577"/>
              <a:ext cx="230550" cy="335760"/>
            </a:xfrm>
            <a:prstGeom prst="cube">
              <a:avLst>
                <a:gd name="adj" fmla="val 83576"/>
              </a:avLst>
            </a:prstGeom>
            <a:solidFill>
              <a:schemeClr val="bg1"/>
            </a:solidFill>
            <a:ln w="31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pic>
        <p:nvPicPr>
          <p:cNvPr id="58" name="Picture 289" descr="MC900432599[1]"/>
          <p:cNvPicPr>
            <a:picLocks noChangeAspect="1" noChangeArrowheads="1"/>
          </p:cNvPicPr>
          <p:nvPr/>
        </p:nvPicPr>
        <p:blipFill>
          <a:blip r:embed="rId9" cstate="print">
            <a:duotone>
              <a:prstClr val="black"/>
              <a:srgbClr val="D9C3A5">
                <a:tint val="50000"/>
                <a:satMod val="180000"/>
              </a:srgbClr>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453876" flipH="1">
            <a:off x="5018375" y="5483730"/>
            <a:ext cx="349791" cy="349791"/>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グループ化 58"/>
          <p:cNvGrpSpPr/>
          <p:nvPr/>
        </p:nvGrpSpPr>
        <p:grpSpPr>
          <a:xfrm>
            <a:off x="4347276" y="2004467"/>
            <a:ext cx="1592278" cy="1202821"/>
            <a:chOff x="-1971074" y="2936821"/>
            <a:chExt cx="1592278" cy="1202821"/>
          </a:xfrm>
        </p:grpSpPr>
        <p:pic>
          <p:nvPicPr>
            <p:cNvPr id="60" name="図 59"/>
            <p:cNvPicPr>
              <a:picLocks noChangeAspect="1"/>
            </p:cNvPicPr>
            <p:nvPr/>
          </p:nvPicPr>
          <p:blipFill>
            <a:blip r:embed="rId12"/>
            <a:stretch>
              <a:fillRect/>
            </a:stretch>
          </p:blipFill>
          <p:spPr>
            <a:xfrm>
              <a:off x="-1842292" y="2980945"/>
              <a:ext cx="337517" cy="403542"/>
            </a:xfrm>
            <a:prstGeom prst="rect">
              <a:avLst/>
            </a:prstGeom>
          </p:spPr>
        </p:pic>
        <p:sp>
          <p:nvSpPr>
            <p:cNvPr id="61" name="フローチャート: 処理 60"/>
            <p:cNvSpPr/>
            <p:nvPr/>
          </p:nvSpPr>
          <p:spPr bwMode="auto">
            <a:xfrm>
              <a:off x="-1971074" y="2936821"/>
              <a:ext cx="576000" cy="648000"/>
            </a:xfrm>
            <a:prstGeom prst="flowChartProcess">
              <a:avLst/>
            </a:prstGeom>
            <a:noFill/>
            <a:ln w="9525" cap="flat" cmpd="sng" algn="ctr">
              <a:solidFill>
                <a:srgbClr val="808080"/>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62" name="右矢印 61"/>
            <p:cNvSpPr/>
            <p:nvPr/>
          </p:nvSpPr>
          <p:spPr>
            <a:xfrm>
              <a:off x="-1832193" y="3387830"/>
              <a:ext cx="360000" cy="180000"/>
            </a:xfrm>
            <a:prstGeom prst="rightArrow">
              <a:avLst/>
            </a:prstGeom>
            <a:solidFill>
              <a:srgbClr val="97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nvGrpSpPr>
            <p:cNvPr id="63" name="グループ化 62"/>
            <p:cNvGrpSpPr/>
            <p:nvPr/>
          </p:nvGrpSpPr>
          <p:grpSpPr>
            <a:xfrm>
              <a:off x="-1481637" y="3527642"/>
              <a:ext cx="1102841" cy="612000"/>
              <a:chOff x="4985067" y="2824801"/>
              <a:chExt cx="1102841" cy="612000"/>
            </a:xfrm>
          </p:grpSpPr>
          <p:sp>
            <p:nvSpPr>
              <p:cNvPr id="64" name="正方形/長方形 63"/>
              <p:cNvSpPr/>
              <p:nvPr/>
            </p:nvSpPr>
            <p:spPr>
              <a:xfrm>
                <a:off x="5207724" y="2824801"/>
                <a:ext cx="36000" cy="612000"/>
              </a:xfrm>
              <a:prstGeom prst="rect">
                <a:avLst/>
              </a:prstGeom>
              <a:solidFill>
                <a:schemeClr val="bg1">
                  <a:lumMod val="95000"/>
                </a:schemeClr>
              </a:solidFill>
              <a:ln w="127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5" name="正方形/長方形 64"/>
              <p:cNvSpPr/>
              <p:nvPr/>
            </p:nvSpPr>
            <p:spPr>
              <a:xfrm>
                <a:off x="5438270" y="2824801"/>
                <a:ext cx="36000" cy="612000"/>
              </a:xfrm>
              <a:prstGeom prst="rect">
                <a:avLst/>
              </a:prstGeom>
              <a:solidFill>
                <a:schemeClr val="bg1">
                  <a:lumMod val="95000"/>
                </a:schemeClr>
              </a:solidFill>
              <a:ln w="127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6" name="正方形/長方形 65"/>
              <p:cNvSpPr/>
              <p:nvPr/>
            </p:nvSpPr>
            <p:spPr>
              <a:xfrm>
                <a:off x="5646673" y="2824801"/>
                <a:ext cx="36000" cy="612000"/>
              </a:xfrm>
              <a:prstGeom prst="rect">
                <a:avLst/>
              </a:prstGeom>
              <a:solidFill>
                <a:schemeClr val="bg1">
                  <a:lumMod val="95000"/>
                </a:schemeClr>
              </a:solidFill>
              <a:ln w="127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7" name="正方形/長方形 66"/>
              <p:cNvSpPr/>
              <p:nvPr/>
            </p:nvSpPr>
            <p:spPr>
              <a:xfrm>
                <a:off x="5877594" y="2824801"/>
                <a:ext cx="36000" cy="612000"/>
              </a:xfrm>
              <a:prstGeom prst="rect">
                <a:avLst/>
              </a:prstGeom>
              <a:solidFill>
                <a:schemeClr val="bg1">
                  <a:lumMod val="95000"/>
                </a:schemeClr>
              </a:solidFill>
              <a:ln w="127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8" name="片側の 2 つの角を丸めた四角形 67"/>
              <p:cNvSpPr/>
              <p:nvPr/>
            </p:nvSpPr>
            <p:spPr>
              <a:xfrm>
                <a:off x="5029200" y="2932801"/>
                <a:ext cx="180000" cy="504000"/>
              </a:xfrm>
              <a:prstGeom prst="round2SameRect">
                <a:avLst/>
              </a:prstGeom>
              <a:solidFill>
                <a:schemeClr val="bg1">
                  <a:lumMod val="85000"/>
                </a:schemeClr>
              </a:solidFill>
              <a:ln w="127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9" name="片側の 2 つの角を丸めた四角形 68"/>
              <p:cNvSpPr/>
              <p:nvPr/>
            </p:nvSpPr>
            <p:spPr>
              <a:xfrm rot="5400000">
                <a:off x="5182885" y="3107593"/>
                <a:ext cx="144000" cy="144000"/>
              </a:xfrm>
              <a:prstGeom prst="round2SameRect">
                <a:avLst/>
              </a:prstGeom>
              <a:solidFill>
                <a:schemeClr val="bg1">
                  <a:lumMod val="75000"/>
                </a:schemeClr>
              </a:solidFill>
              <a:ln w="127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0" name="正方形/長方形 69"/>
              <p:cNvSpPr/>
              <p:nvPr/>
            </p:nvSpPr>
            <p:spPr>
              <a:xfrm rot="5400000">
                <a:off x="5101200" y="2941664"/>
                <a:ext cx="36000" cy="108000"/>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1" name="片側の 2 つの角を丸めた四角形 70"/>
              <p:cNvSpPr/>
              <p:nvPr/>
            </p:nvSpPr>
            <p:spPr>
              <a:xfrm flipH="1">
                <a:off x="5907908" y="2932801"/>
                <a:ext cx="180000" cy="504000"/>
              </a:xfrm>
              <a:prstGeom prst="round2SameRect">
                <a:avLst/>
              </a:prstGeom>
              <a:solidFill>
                <a:schemeClr val="bg1">
                  <a:lumMod val="85000"/>
                </a:schemeClr>
              </a:solidFill>
              <a:ln w="127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2" name="片側の 2 つの角を丸めた四角形 71"/>
              <p:cNvSpPr/>
              <p:nvPr/>
            </p:nvSpPr>
            <p:spPr>
              <a:xfrm rot="16200000" flipH="1">
                <a:off x="5790223" y="3107593"/>
                <a:ext cx="144000" cy="144000"/>
              </a:xfrm>
              <a:prstGeom prst="round2SameRect">
                <a:avLst/>
              </a:prstGeom>
              <a:solidFill>
                <a:schemeClr val="bg1">
                  <a:lumMod val="75000"/>
                </a:schemeClr>
              </a:solidFill>
              <a:ln w="127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3" name="正方形/長方形 72"/>
              <p:cNvSpPr/>
              <p:nvPr/>
            </p:nvSpPr>
            <p:spPr>
              <a:xfrm rot="16200000" flipH="1">
                <a:off x="5979908" y="2941664"/>
                <a:ext cx="36000" cy="108000"/>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4" name="片側の 2 つの角を丸めた四角形 73"/>
              <p:cNvSpPr/>
              <p:nvPr/>
            </p:nvSpPr>
            <p:spPr>
              <a:xfrm flipH="1">
                <a:off x="5471403" y="2932801"/>
                <a:ext cx="180000" cy="504000"/>
              </a:xfrm>
              <a:prstGeom prst="round2SameRect">
                <a:avLst/>
              </a:prstGeom>
              <a:solidFill>
                <a:schemeClr val="bg1">
                  <a:lumMod val="85000"/>
                </a:schemeClr>
              </a:solidFill>
              <a:ln w="127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5" name="片側の 2 つの角を丸めた四角形 74"/>
              <p:cNvSpPr/>
              <p:nvPr/>
            </p:nvSpPr>
            <p:spPr>
              <a:xfrm rot="16200000" flipH="1">
                <a:off x="5353718" y="3107593"/>
                <a:ext cx="144000" cy="144000"/>
              </a:xfrm>
              <a:prstGeom prst="round2SameRect">
                <a:avLst/>
              </a:prstGeom>
              <a:solidFill>
                <a:schemeClr val="bg1">
                  <a:lumMod val="75000"/>
                </a:schemeClr>
              </a:solidFill>
              <a:ln w="127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6" name="正方形/長方形 75"/>
              <p:cNvSpPr/>
              <p:nvPr/>
            </p:nvSpPr>
            <p:spPr>
              <a:xfrm rot="16200000" flipH="1">
                <a:off x="5543403" y="2941664"/>
                <a:ext cx="36000" cy="108000"/>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7" name="片側の 2 つの角を丸めた四角形 76"/>
              <p:cNvSpPr/>
              <p:nvPr/>
            </p:nvSpPr>
            <p:spPr>
              <a:xfrm rot="5400000">
                <a:off x="5615403" y="3107593"/>
                <a:ext cx="144000" cy="144000"/>
              </a:xfrm>
              <a:prstGeom prst="round2SameRect">
                <a:avLst/>
              </a:prstGeom>
              <a:solidFill>
                <a:schemeClr val="bg1">
                  <a:lumMod val="75000"/>
                </a:schemeClr>
              </a:solidFill>
              <a:ln w="127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8" name="右矢印 77"/>
              <p:cNvSpPr/>
              <p:nvPr/>
            </p:nvSpPr>
            <p:spPr>
              <a:xfrm rot="16200000">
                <a:off x="5042997" y="3066001"/>
                <a:ext cx="144000" cy="108000"/>
              </a:xfrm>
              <a:prstGeom prst="rightArrow">
                <a:avLst/>
              </a:prstGeom>
              <a:solidFill>
                <a:srgbClr val="97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9" name="右矢印 78"/>
              <p:cNvSpPr/>
              <p:nvPr/>
            </p:nvSpPr>
            <p:spPr>
              <a:xfrm rot="16200000">
                <a:off x="5932704" y="3066001"/>
                <a:ext cx="144000" cy="108000"/>
              </a:xfrm>
              <a:prstGeom prst="rightArrow">
                <a:avLst/>
              </a:prstGeom>
              <a:solidFill>
                <a:srgbClr val="97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80" name="右矢印 79"/>
              <p:cNvSpPr/>
              <p:nvPr/>
            </p:nvSpPr>
            <p:spPr>
              <a:xfrm rot="16200000">
                <a:off x="5487856" y="3066001"/>
                <a:ext cx="144000" cy="108000"/>
              </a:xfrm>
              <a:prstGeom prst="rightArrow">
                <a:avLst/>
              </a:prstGeom>
              <a:solidFill>
                <a:srgbClr val="97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81" name="テキスト ボックス 80"/>
              <p:cNvSpPr txBox="1"/>
              <p:nvPr/>
            </p:nvSpPr>
            <p:spPr>
              <a:xfrm>
                <a:off x="4985067" y="3149960"/>
                <a:ext cx="304892" cy="230832"/>
              </a:xfrm>
              <a:prstGeom prst="rect">
                <a:avLst/>
              </a:prstGeom>
              <a:noFill/>
            </p:spPr>
            <p:txBody>
              <a:bodyPr wrap="none" rtlCol="0">
                <a:spAutoFit/>
              </a:bodyPr>
              <a:lstStyle/>
              <a:p>
                <a:r>
                  <a:rPr kumimoji="1" lang="en-US" altLang="ja-JP" sz="900" b="1" dirty="0">
                    <a:solidFill>
                      <a:schemeClr val="bg1"/>
                    </a:solidFill>
                    <a:latin typeface="游ゴシック" panose="020B0400000000000000" pitchFamily="50" charset="-128"/>
                    <a:ea typeface="游ゴシック" panose="020B0400000000000000" pitchFamily="50" charset="-128"/>
                  </a:rPr>
                  <a:t>IC</a:t>
                </a:r>
                <a:endParaRPr kumimoji="1" lang="ja-JP" altLang="en-US" sz="900" b="1" dirty="0">
                  <a:solidFill>
                    <a:schemeClr val="bg1"/>
                  </a:solidFill>
                  <a:latin typeface="游ゴシック" panose="020B0400000000000000" pitchFamily="50" charset="-128"/>
                  <a:ea typeface="游ゴシック" panose="020B0400000000000000" pitchFamily="50" charset="-128"/>
                </a:endParaRPr>
              </a:p>
            </p:txBody>
          </p:sp>
          <p:sp>
            <p:nvSpPr>
              <p:cNvPr id="82" name="テキスト ボックス 81"/>
              <p:cNvSpPr txBox="1"/>
              <p:nvPr/>
            </p:nvSpPr>
            <p:spPr>
              <a:xfrm>
                <a:off x="5421202" y="3149960"/>
                <a:ext cx="304892" cy="230832"/>
              </a:xfrm>
              <a:prstGeom prst="rect">
                <a:avLst/>
              </a:prstGeom>
              <a:noFill/>
            </p:spPr>
            <p:txBody>
              <a:bodyPr wrap="none" rtlCol="0">
                <a:spAutoFit/>
              </a:bodyPr>
              <a:lstStyle/>
              <a:p>
                <a:r>
                  <a:rPr kumimoji="1" lang="en-US" altLang="ja-JP" sz="900" b="1" dirty="0">
                    <a:solidFill>
                      <a:schemeClr val="bg1"/>
                    </a:solidFill>
                    <a:latin typeface="游ゴシック" panose="020B0400000000000000" pitchFamily="50" charset="-128"/>
                    <a:ea typeface="游ゴシック" panose="020B0400000000000000" pitchFamily="50" charset="-128"/>
                  </a:rPr>
                  <a:t>IC</a:t>
                </a:r>
                <a:endParaRPr kumimoji="1" lang="ja-JP" altLang="en-US" sz="900" b="1" dirty="0">
                  <a:solidFill>
                    <a:schemeClr val="bg1"/>
                  </a:solidFill>
                  <a:latin typeface="游ゴシック" panose="020B0400000000000000" pitchFamily="50" charset="-128"/>
                  <a:ea typeface="游ゴシック" panose="020B0400000000000000" pitchFamily="50" charset="-128"/>
                </a:endParaRPr>
              </a:p>
            </p:txBody>
          </p:sp>
        </p:grpSp>
      </p:grpSp>
      <p:sp>
        <p:nvSpPr>
          <p:cNvPr id="83" name="角丸四角形 82"/>
          <p:cNvSpPr/>
          <p:nvPr/>
        </p:nvSpPr>
        <p:spPr bwMode="auto">
          <a:xfrm>
            <a:off x="4657422" y="3809668"/>
            <a:ext cx="900000" cy="216000"/>
          </a:xfrm>
          <a:prstGeom prst="roundRect">
            <a:avLst/>
          </a:prstGeom>
          <a:solidFill>
            <a:schemeClr val="bg2"/>
          </a:solidFill>
          <a:ln w="9525" cap="flat" cmpd="sng" algn="ctr">
            <a:solidFill>
              <a:srgbClr val="0066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区役所窓口</a:t>
            </a:r>
          </a:p>
        </p:txBody>
      </p:sp>
      <p:sp>
        <p:nvSpPr>
          <p:cNvPr id="84" name="右矢印 83"/>
          <p:cNvSpPr/>
          <p:nvPr/>
        </p:nvSpPr>
        <p:spPr bwMode="auto">
          <a:xfrm>
            <a:off x="3903936" y="2899894"/>
            <a:ext cx="891340" cy="303827"/>
          </a:xfrm>
          <a:prstGeom prst="rightArrow">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latin typeface="游ゴシック" panose="020B0400000000000000" pitchFamily="50" charset="-128"/>
              <a:ea typeface="游ゴシック" panose="020B0400000000000000" pitchFamily="50" charset="-128"/>
            </a:endParaRPr>
          </a:p>
        </p:txBody>
      </p:sp>
      <p:sp>
        <p:nvSpPr>
          <p:cNvPr id="85" name="右矢印 84"/>
          <p:cNvSpPr/>
          <p:nvPr/>
        </p:nvSpPr>
        <p:spPr bwMode="auto">
          <a:xfrm rot="5400000">
            <a:off x="4951219" y="3326218"/>
            <a:ext cx="446155" cy="303827"/>
          </a:xfrm>
          <a:prstGeom prst="rightArrow">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latin typeface="游ゴシック" panose="020B0400000000000000" pitchFamily="50" charset="-128"/>
              <a:ea typeface="游ゴシック" panose="020B0400000000000000" pitchFamily="50" charset="-128"/>
            </a:endParaRPr>
          </a:p>
        </p:txBody>
      </p:sp>
      <p:sp>
        <p:nvSpPr>
          <p:cNvPr id="86" name="四角形吹き出し 85"/>
          <p:cNvSpPr/>
          <p:nvPr/>
        </p:nvSpPr>
        <p:spPr bwMode="auto">
          <a:xfrm>
            <a:off x="6401043" y="2004467"/>
            <a:ext cx="2609186" cy="572477"/>
          </a:xfrm>
          <a:prstGeom prst="wedgeRectCallout">
            <a:avLst>
              <a:gd name="adj1" fmla="val -68866"/>
              <a:gd name="adj2" fmla="val 59756"/>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spcBef>
                <a:spcPts val="0"/>
              </a:spcBef>
            </a:pPr>
            <a:r>
              <a:rPr lang="ja-JP" altLang="en-US" sz="1400" dirty="0">
                <a:solidFill>
                  <a:srgbClr val="FF0000"/>
                </a:solidFill>
                <a:latin typeface="游ゴシック" panose="020B0400000000000000" pitchFamily="50" charset="-128"/>
                <a:ea typeface="游ゴシック" panose="020B0400000000000000" pitchFamily="50" charset="-128"/>
              </a:rPr>
              <a:t>　</a:t>
            </a:r>
            <a:r>
              <a:rPr lang="ja-JP" altLang="en-US" sz="1400" dirty="0" smtClean="0">
                <a:solidFill>
                  <a:srgbClr val="FF0000"/>
                </a:solidFill>
                <a:latin typeface="游ゴシック" panose="020B0400000000000000" pitchFamily="50" charset="-128"/>
                <a:ea typeface="游ゴシック" panose="020B0400000000000000" pitchFamily="50" charset="-128"/>
              </a:rPr>
              <a:t>来庁</a:t>
            </a:r>
            <a:r>
              <a:rPr lang="ja-JP" altLang="en-US" sz="1400" dirty="0">
                <a:solidFill>
                  <a:srgbClr val="FF0000"/>
                </a:solidFill>
                <a:latin typeface="游ゴシック" panose="020B0400000000000000" pitchFamily="50" charset="-128"/>
                <a:ea typeface="游ゴシック" panose="020B0400000000000000" pitchFamily="50" charset="-128"/>
              </a:rPr>
              <a:t>に伴う交通費の削減</a:t>
            </a:r>
            <a:r>
              <a:rPr lang="en-US" altLang="ja-JP" sz="1400" dirty="0">
                <a:solidFill>
                  <a:srgbClr val="FF0000"/>
                </a:solidFill>
                <a:latin typeface="游ゴシック" panose="020B0400000000000000" pitchFamily="50" charset="-128"/>
                <a:ea typeface="游ゴシック" panose="020B0400000000000000" pitchFamily="50" charset="-128"/>
              </a:rPr>
              <a:t/>
            </a:r>
            <a:br>
              <a:rPr lang="en-US" altLang="ja-JP" sz="1400" dirty="0">
                <a:solidFill>
                  <a:srgbClr val="FF0000"/>
                </a:solidFill>
                <a:latin typeface="游ゴシック" panose="020B0400000000000000" pitchFamily="50" charset="-128"/>
                <a:ea typeface="游ゴシック" panose="020B0400000000000000" pitchFamily="50" charset="-128"/>
              </a:rPr>
            </a:br>
            <a:r>
              <a:rPr lang="ja-JP" altLang="en-US" sz="1400" dirty="0" smtClean="0">
                <a:solidFill>
                  <a:srgbClr val="FF0000"/>
                </a:solidFill>
                <a:latin typeface="游ゴシック" panose="020B0400000000000000" pitchFamily="50" charset="-128"/>
                <a:ea typeface="游ゴシック" panose="020B0400000000000000" pitchFamily="50" charset="-128"/>
              </a:rPr>
              <a:t>　来庁</a:t>
            </a:r>
            <a:r>
              <a:rPr lang="ja-JP" altLang="en-US" sz="1400" dirty="0">
                <a:solidFill>
                  <a:srgbClr val="FF0000"/>
                </a:solidFill>
                <a:latin typeface="游ゴシック" panose="020B0400000000000000" pitchFamily="50" charset="-128"/>
                <a:ea typeface="游ゴシック" panose="020B0400000000000000" pitchFamily="50" charset="-128"/>
              </a:rPr>
              <a:t>時間・手間の削減</a:t>
            </a:r>
            <a:endParaRPr lang="en-US" altLang="ja-JP" sz="1400" dirty="0">
              <a:solidFill>
                <a:srgbClr val="FF0000"/>
              </a:solidFill>
              <a:latin typeface="游ゴシック" panose="020B0400000000000000" pitchFamily="50" charset="-128"/>
              <a:ea typeface="游ゴシック" panose="020B0400000000000000" pitchFamily="50" charset="-128"/>
            </a:endParaRPr>
          </a:p>
        </p:txBody>
      </p:sp>
      <p:sp>
        <p:nvSpPr>
          <p:cNvPr id="87" name="四角形吹き出し 86"/>
          <p:cNvSpPr/>
          <p:nvPr/>
        </p:nvSpPr>
        <p:spPr bwMode="auto">
          <a:xfrm>
            <a:off x="287666" y="5351312"/>
            <a:ext cx="2515421" cy="488917"/>
          </a:xfrm>
          <a:prstGeom prst="wedgeRectCallout">
            <a:avLst>
              <a:gd name="adj1" fmla="val 80516"/>
              <a:gd name="adj2" fmla="val 26363"/>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spcBef>
                <a:spcPts val="0"/>
              </a:spcBef>
            </a:pPr>
            <a:r>
              <a:rPr lang="ja-JP" altLang="en-US" sz="1400" dirty="0" smtClean="0">
                <a:solidFill>
                  <a:srgbClr val="FF0000"/>
                </a:solidFill>
                <a:latin typeface="游ゴシック" panose="020B0400000000000000" pitchFamily="50" charset="-128"/>
                <a:ea typeface="游ゴシック" panose="020B0400000000000000" pitchFamily="50" charset="-128"/>
              </a:rPr>
              <a:t>　待ち</a:t>
            </a:r>
            <a:r>
              <a:rPr lang="ja-JP" altLang="en-US" sz="1400" dirty="0">
                <a:solidFill>
                  <a:srgbClr val="FF0000"/>
                </a:solidFill>
                <a:latin typeface="游ゴシック" panose="020B0400000000000000" pitchFamily="50" charset="-128"/>
                <a:ea typeface="游ゴシック" panose="020B0400000000000000" pitchFamily="50" charset="-128"/>
              </a:rPr>
              <a:t>時間の削減</a:t>
            </a:r>
            <a:endParaRPr lang="en-US" altLang="ja-JP" sz="1400" dirty="0">
              <a:solidFill>
                <a:srgbClr val="FF0000"/>
              </a:solidFill>
              <a:latin typeface="游ゴシック" panose="020B0400000000000000" pitchFamily="50" charset="-128"/>
              <a:ea typeface="游ゴシック" panose="020B0400000000000000" pitchFamily="50" charset="-128"/>
            </a:endParaRPr>
          </a:p>
        </p:txBody>
      </p:sp>
      <p:pic>
        <p:nvPicPr>
          <p:cNvPr id="88" name="図 87" descr="&lt;strong&gt;時計&lt;/strong&gt;アイコン 無料画像 - Public Domain Picture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50368" y="3995640"/>
            <a:ext cx="365760" cy="364998"/>
          </a:xfrm>
          <a:prstGeom prst="rect">
            <a:avLst/>
          </a:prstGeom>
        </p:spPr>
      </p:pic>
      <p:pic>
        <p:nvPicPr>
          <p:cNvPr id="89" name="Picture 8" descr="C:\Users\aytanaka\AppData\Local\Microsoft\Windows\Temporary Internet Files\Content.IE5\4PO4UHMH\sgi01a201309200100[1].jp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260000" flipH="1">
            <a:off x="3369110" y="2646172"/>
            <a:ext cx="251460" cy="251460"/>
          </a:xfrm>
          <a:prstGeom prst="rect">
            <a:avLst/>
          </a:prstGeom>
          <a:noFill/>
          <a:extLst>
            <a:ext uri="{909E8E84-426E-40DD-AFC4-6F175D3DCCD1}">
              <a14:hiddenFill xmlns:a14="http://schemas.microsoft.com/office/drawing/2010/main">
                <a:solidFill>
                  <a:srgbClr val="FFFFFF"/>
                </a:solidFill>
              </a14:hiddenFill>
            </a:ext>
          </a:extLst>
        </p:spPr>
      </p:pic>
      <p:sp>
        <p:nvSpPr>
          <p:cNvPr id="90" name="四角形吹き出し 96"/>
          <p:cNvSpPr/>
          <p:nvPr/>
        </p:nvSpPr>
        <p:spPr bwMode="auto">
          <a:xfrm>
            <a:off x="286306" y="3193650"/>
            <a:ext cx="2508367" cy="406486"/>
          </a:xfrm>
          <a:prstGeom prst="wedgeRectCallout">
            <a:avLst>
              <a:gd name="adj1" fmla="val 77430"/>
              <a:gd name="adj2" fmla="val 162545"/>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spcBef>
                <a:spcPts val="0"/>
              </a:spcBef>
            </a:pPr>
            <a:r>
              <a:rPr lang="ja-JP" altLang="en-US" sz="1400" dirty="0" smtClean="0">
                <a:solidFill>
                  <a:srgbClr val="FF0000"/>
                </a:solidFill>
                <a:latin typeface="游ゴシック" panose="020B0400000000000000" pitchFamily="50" charset="-128"/>
                <a:ea typeface="游ゴシック" panose="020B0400000000000000" pitchFamily="50" charset="-128"/>
              </a:rPr>
              <a:t>　受付</a:t>
            </a:r>
            <a:r>
              <a:rPr lang="ja-JP" altLang="en-US" sz="1400" dirty="0">
                <a:solidFill>
                  <a:srgbClr val="FF0000"/>
                </a:solidFill>
                <a:latin typeface="游ゴシック" panose="020B0400000000000000" pitchFamily="50" charset="-128"/>
                <a:ea typeface="游ゴシック" panose="020B0400000000000000" pitchFamily="50" charset="-128"/>
              </a:rPr>
              <a:t>時間の拡大</a:t>
            </a:r>
            <a:endParaRPr lang="en-US" altLang="ja-JP" sz="1400" dirty="0">
              <a:solidFill>
                <a:srgbClr val="FF0000"/>
              </a:solidFill>
              <a:latin typeface="游ゴシック" panose="020B0400000000000000" pitchFamily="50" charset="-128"/>
              <a:ea typeface="游ゴシック" panose="020B0400000000000000" pitchFamily="50" charset="-128"/>
            </a:endParaRPr>
          </a:p>
        </p:txBody>
      </p:sp>
      <p:sp>
        <p:nvSpPr>
          <p:cNvPr id="91" name="四角形吹き出し 99"/>
          <p:cNvSpPr/>
          <p:nvPr/>
        </p:nvSpPr>
        <p:spPr bwMode="auto">
          <a:xfrm>
            <a:off x="6401042" y="3193650"/>
            <a:ext cx="2609187" cy="522939"/>
          </a:xfrm>
          <a:prstGeom prst="wedgeRectCallout">
            <a:avLst>
              <a:gd name="adj1" fmla="val -85541"/>
              <a:gd name="adj2" fmla="val 331731"/>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spcBef>
                <a:spcPts val="0"/>
              </a:spcBef>
            </a:pPr>
            <a:r>
              <a:rPr lang="ja-JP" altLang="en-US" sz="1400" dirty="0" smtClean="0">
                <a:solidFill>
                  <a:srgbClr val="FF0000"/>
                </a:solidFill>
                <a:latin typeface="游ゴシック" panose="020B0400000000000000" pitchFamily="50" charset="-128"/>
                <a:ea typeface="游ゴシック" panose="020B0400000000000000" pitchFamily="50" charset="-128"/>
              </a:rPr>
              <a:t>　申請</a:t>
            </a:r>
            <a:r>
              <a:rPr lang="ja-JP" altLang="en-US" sz="1400" dirty="0">
                <a:solidFill>
                  <a:srgbClr val="FF0000"/>
                </a:solidFill>
                <a:latin typeface="游ゴシック" panose="020B0400000000000000" pitchFamily="50" charset="-128"/>
                <a:ea typeface="游ゴシック" panose="020B0400000000000000" pitchFamily="50" charset="-128"/>
              </a:rPr>
              <a:t>情報の記入回数の削減</a:t>
            </a:r>
            <a:endParaRPr lang="en-US" altLang="ja-JP" sz="1400" dirty="0">
              <a:solidFill>
                <a:srgbClr val="FF0000"/>
              </a:solidFill>
              <a:latin typeface="游ゴシック" panose="020B0400000000000000" pitchFamily="50" charset="-128"/>
              <a:ea typeface="游ゴシック" panose="020B0400000000000000" pitchFamily="50" charset="-128"/>
            </a:endParaRPr>
          </a:p>
        </p:txBody>
      </p:sp>
      <p:sp>
        <p:nvSpPr>
          <p:cNvPr id="92" name="四角形吹き出し 100"/>
          <p:cNvSpPr/>
          <p:nvPr/>
        </p:nvSpPr>
        <p:spPr bwMode="auto">
          <a:xfrm>
            <a:off x="286307" y="2023251"/>
            <a:ext cx="2508366" cy="502874"/>
          </a:xfrm>
          <a:prstGeom prst="wedgeRectCallout">
            <a:avLst>
              <a:gd name="adj1" fmla="val 60741"/>
              <a:gd name="adj2" fmla="val 120616"/>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spcBef>
                <a:spcPts val="0"/>
              </a:spcBef>
            </a:pPr>
            <a:r>
              <a:rPr lang="ja-JP" altLang="en-US" sz="1400" dirty="0" smtClean="0">
                <a:solidFill>
                  <a:srgbClr val="FF0000"/>
                </a:solidFill>
                <a:latin typeface="游ゴシック" panose="020B0400000000000000" pitchFamily="50" charset="-128"/>
                <a:ea typeface="游ゴシック" panose="020B0400000000000000" pitchFamily="50" charset="-128"/>
              </a:rPr>
              <a:t>　手続き方法の選択肢</a:t>
            </a:r>
            <a:r>
              <a:rPr lang="ja-JP" altLang="en-US" sz="1400" dirty="0">
                <a:solidFill>
                  <a:srgbClr val="FF0000"/>
                </a:solidFill>
                <a:latin typeface="游ゴシック" panose="020B0400000000000000" pitchFamily="50" charset="-128"/>
                <a:ea typeface="游ゴシック" panose="020B0400000000000000" pitchFamily="50" charset="-128"/>
              </a:rPr>
              <a:t>の拡大</a:t>
            </a:r>
            <a:endParaRPr lang="en-US" altLang="ja-JP" sz="1400" dirty="0">
              <a:solidFill>
                <a:srgbClr val="FF0000"/>
              </a:solidFill>
              <a:latin typeface="游ゴシック" panose="020B0400000000000000" pitchFamily="50" charset="-128"/>
              <a:ea typeface="游ゴシック" panose="020B0400000000000000" pitchFamily="50" charset="-128"/>
            </a:endParaRPr>
          </a:p>
        </p:txBody>
      </p:sp>
      <p:sp>
        <p:nvSpPr>
          <p:cNvPr id="93" name="四角形吹き出し 103"/>
          <p:cNvSpPr/>
          <p:nvPr/>
        </p:nvSpPr>
        <p:spPr bwMode="auto">
          <a:xfrm>
            <a:off x="288911" y="4294756"/>
            <a:ext cx="2505762" cy="430660"/>
          </a:xfrm>
          <a:prstGeom prst="wedgeRectCallout">
            <a:avLst>
              <a:gd name="adj1" fmla="val 64055"/>
              <a:gd name="adj2" fmla="val 132921"/>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spcBef>
                <a:spcPts val="0"/>
              </a:spcBef>
            </a:pPr>
            <a:r>
              <a:rPr lang="ja-JP" altLang="en-US" sz="1400" dirty="0" smtClean="0">
                <a:solidFill>
                  <a:srgbClr val="FF0000"/>
                </a:solidFill>
                <a:latin typeface="游ゴシック" panose="020B0400000000000000" pitchFamily="50" charset="-128"/>
                <a:ea typeface="游ゴシック" panose="020B0400000000000000" pitchFamily="50" charset="-128"/>
              </a:rPr>
              <a:t>　提供</a:t>
            </a:r>
            <a:r>
              <a:rPr lang="ja-JP" altLang="en-US" sz="1400" dirty="0">
                <a:solidFill>
                  <a:srgbClr val="FF0000"/>
                </a:solidFill>
                <a:latin typeface="游ゴシック" panose="020B0400000000000000" pitchFamily="50" charset="-128"/>
                <a:ea typeface="游ゴシック" panose="020B0400000000000000" pitchFamily="50" charset="-128"/>
              </a:rPr>
              <a:t>サービスの均一化</a:t>
            </a:r>
            <a:endParaRPr lang="en-US" altLang="ja-JP" sz="1400" dirty="0">
              <a:solidFill>
                <a:srgbClr val="FF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325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en-US" altLang="ja-JP" sz="1600" b="1" dirty="0">
                <a:solidFill>
                  <a:schemeClr val="tx2"/>
                </a:solidFill>
                <a:latin typeface="游ゴシック" panose="020B0400000000000000" pitchFamily="50" charset="-128"/>
                <a:ea typeface="游ゴシック" panose="020B0400000000000000" pitchFamily="50" charset="-128"/>
              </a:rPr>
              <a:t>【</a:t>
            </a:r>
            <a:r>
              <a:rPr kumimoji="0" lang="ja-JP" altLang="en-US" sz="1600" b="1" dirty="0">
                <a:solidFill>
                  <a:schemeClr val="tx2"/>
                </a:solidFill>
                <a:latin typeface="游ゴシック" panose="020B0400000000000000" pitchFamily="50" charset="-128"/>
                <a:ea typeface="游ゴシック" panose="020B0400000000000000" pitchFamily="50" charset="-128"/>
              </a:rPr>
              <a:t>参考</a:t>
            </a:r>
            <a:r>
              <a:rPr kumimoji="0" lang="en-US" altLang="ja-JP" sz="1600" b="1" dirty="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本計画を策定するに至った背景と検討の方向性</a:t>
            </a: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p:txBody>
      </p:sp>
      <p:sp>
        <p:nvSpPr>
          <p:cNvPr id="5" name="Rectangle 8"/>
          <p:cNvSpPr>
            <a:spLocks noChangeArrowheads="1"/>
          </p:cNvSpPr>
          <p:nvPr/>
        </p:nvSpPr>
        <p:spPr bwMode="auto">
          <a:xfrm>
            <a:off x="539552" y="1124744"/>
            <a:ext cx="8375848" cy="2558109"/>
          </a:xfrm>
          <a:prstGeom prst="rect">
            <a:avLst/>
          </a:prstGeom>
          <a:ln w="9525">
            <a:headEnd/>
            <a:tailEnd/>
          </a:ln>
        </p:spPr>
        <p:style>
          <a:lnRef idx="2">
            <a:schemeClr val="dk1"/>
          </a:lnRef>
          <a:fillRef idx="1">
            <a:schemeClr val="lt1"/>
          </a:fillRef>
          <a:effectRef idx="0">
            <a:schemeClr val="dk1"/>
          </a:effectRef>
          <a:fontRef idx="minor">
            <a:schemeClr val="dk1"/>
          </a:fontRef>
        </p:style>
        <p:txBody>
          <a:bodyPr lIns="0" tIns="46800" rIns="72000" bIns="46800" anchor="ctr"/>
          <a:lstStyle/>
          <a:p>
            <a:pPr marL="438150" lvl="1" indent="-171450" latinLnBrk="1">
              <a:buFont typeface="Arial" panose="020B0604020202020204" pitchFamily="34" charset="0"/>
              <a:buChar char="•"/>
            </a:pPr>
            <a:r>
              <a:rPr lang="ja-JP" altLang="en-US" sz="1200" dirty="0" smtClean="0">
                <a:latin typeface="游ゴシック" panose="020B0400000000000000" pitchFamily="50" charset="-128"/>
                <a:ea typeface="游ゴシック" panose="020B0400000000000000" pitchFamily="50" charset="-128"/>
              </a:rPr>
              <a:t>現行</a:t>
            </a:r>
            <a:r>
              <a:rPr lang="ja-JP" altLang="en-US" sz="1200" dirty="0">
                <a:latin typeface="游ゴシック" panose="020B0400000000000000" pitchFamily="50" charset="-128"/>
                <a:ea typeface="游ゴシック" panose="020B0400000000000000" pitchFamily="50" charset="-128"/>
              </a:rPr>
              <a:t>の電子申請・</a:t>
            </a:r>
            <a:r>
              <a:rPr lang="ja-JP" altLang="en-US" sz="1200" dirty="0" smtClean="0">
                <a:latin typeface="游ゴシック" panose="020B0400000000000000" pitchFamily="50" charset="-128"/>
                <a:ea typeface="游ゴシック" panose="020B0400000000000000" pitchFamily="50" charset="-128"/>
              </a:rPr>
              <a:t>オンラインアンケートシステム（以下「現行システム」という。）では、インターネット上</a:t>
            </a:r>
            <a:r>
              <a:rPr lang="ja-JP" altLang="en-US" sz="1200" dirty="0">
                <a:latin typeface="游ゴシック" panose="020B0400000000000000" pitchFamily="50" charset="-128"/>
                <a:ea typeface="游ゴシック" panose="020B0400000000000000" pitchFamily="50" charset="-128"/>
              </a:rPr>
              <a:t>での本人確認や手数料の支払い等に対応していないため、簡易的</a:t>
            </a:r>
            <a:r>
              <a:rPr lang="ja-JP" altLang="en-US" sz="1200" dirty="0" smtClean="0">
                <a:latin typeface="游ゴシック" panose="020B0400000000000000" pitchFamily="50" charset="-128"/>
                <a:ea typeface="游ゴシック" panose="020B0400000000000000" pitchFamily="50" charset="-128"/>
              </a:rPr>
              <a:t>な行政</a:t>
            </a:r>
            <a:r>
              <a:rPr lang="ja-JP" altLang="en-US" sz="1200" dirty="0">
                <a:latin typeface="游ゴシック" panose="020B0400000000000000" pitchFamily="50" charset="-128"/>
                <a:ea typeface="游ゴシック" panose="020B0400000000000000" pitchFamily="50" charset="-128"/>
              </a:rPr>
              <a:t>手続きしかオンライン化が実現できて</a:t>
            </a:r>
            <a:r>
              <a:rPr lang="ja-JP" altLang="en-US" sz="1200" dirty="0" smtClean="0">
                <a:latin typeface="游ゴシック" panose="020B0400000000000000" pitchFamily="50" charset="-128"/>
                <a:ea typeface="游ゴシック" panose="020B0400000000000000" pitchFamily="50" charset="-128"/>
              </a:rPr>
              <a:t>いない。</a:t>
            </a:r>
            <a:endParaRPr lang="en-US" altLang="ja-JP" sz="1200" dirty="0">
              <a:latin typeface="游ゴシック" panose="020B0400000000000000" pitchFamily="50" charset="-128"/>
              <a:ea typeface="游ゴシック" panose="020B0400000000000000" pitchFamily="50" charset="-128"/>
            </a:endParaRPr>
          </a:p>
          <a:p>
            <a:pPr marL="266700" lvl="1" latinLnBrk="1"/>
            <a:endParaRPr lang="en-US" altLang="ja-JP" sz="1200" dirty="0">
              <a:latin typeface="游ゴシック" panose="020B0400000000000000" pitchFamily="50" charset="-128"/>
              <a:ea typeface="游ゴシック" panose="020B0400000000000000" pitchFamily="50" charset="-128"/>
            </a:endParaRPr>
          </a:p>
          <a:p>
            <a:pPr marL="438150" lvl="1" indent="-171450" latinLnBrk="1">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現在</a:t>
            </a:r>
            <a:r>
              <a:rPr lang="ja-JP" altLang="en-US" sz="1200" dirty="0" smtClean="0">
                <a:latin typeface="游ゴシック" panose="020B0400000000000000" pitchFamily="50" charset="-128"/>
                <a:ea typeface="游ゴシック" panose="020B0400000000000000" pitchFamily="50" charset="-128"/>
              </a:rPr>
              <a:t>は</a:t>
            </a:r>
            <a:r>
              <a:rPr lang="ja-JP" altLang="en-US" sz="1200" dirty="0">
                <a:latin typeface="游ゴシック" panose="020B0400000000000000" pitchFamily="50" charset="-128"/>
                <a:ea typeface="游ゴシック" panose="020B0400000000000000" pitchFamily="50" charset="-128"/>
              </a:rPr>
              <a:t>スマートフォンの利用を前提としたサービスが急速に拡大し、クラウドなどの</a:t>
            </a:r>
            <a:r>
              <a:rPr lang="en-US" altLang="ja-JP" sz="1200" dirty="0">
                <a:latin typeface="游ゴシック" panose="020B0400000000000000" pitchFamily="50" charset="-128"/>
                <a:ea typeface="游ゴシック" panose="020B0400000000000000" pitchFamily="50" charset="-128"/>
              </a:rPr>
              <a:t>ICT</a:t>
            </a:r>
            <a:r>
              <a:rPr lang="ja-JP" altLang="en-US" sz="1200" dirty="0">
                <a:latin typeface="游ゴシック" panose="020B0400000000000000" pitchFamily="50" charset="-128"/>
                <a:ea typeface="游ゴシック" panose="020B0400000000000000" pitchFamily="50" charset="-128"/>
              </a:rPr>
              <a:t>技術の低廉化・多様化が</a:t>
            </a:r>
            <a:r>
              <a:rPr lang="ja-JP" altLang="en-US" sz="1200" dirty="0" smtClean="0">
                <a:latin typeface="游ゴシック" panose="020B0400000000000000" pitchFamily="50" charset="-128"/>
                <a:ea typeface="游ゴシック" panose="020B0400000000000000" pitchFamily="50" charset="-128"/>
              </a:rPr>
              <a:t>進んでいる</a:t>
            </a:r>
            <a:r>
              <a:rPr lang="ja-JP" altLang="en-US" sz="1200" dirty="0">
                <a:latin typeface="游ゴシック" panose="020B0400000000000000" pitchFamily="50" charset="-128"/>
                <a:ea typeface="游ゴシック" panose="020B0400000000000000" pitchFamily="50" charset="-128"/>
              </a:rPr>
              <a:t>。</a:t>
            </a:r>
            <a:endParaRPr lang="en-US" altLang="ja-JP" sz="1200" dirty="0">
              <a:latin typeface="游ゴシック" panose="020B0400000000000000" pitchFamily="50" charset="-128"/>
              <a:ea typeface="游ゴシック" panose="020B0400000000000000" pitchFamily="50" charset="-128"/>
            </a:endParaRPr>
          </a:p>
          <a:p>
            <a:pPr marL="438150" lvl="1" indent="-171450" latinLnBrk="1">
              <a:buFont typeface="Arial" panose="020B0604020202020204" pitchFamily="34" charset="0"/>
              <a:buChar char="•"/>
            </a:pPr>
            <a:endParaRPr lang="en-US" altLang="ja-JP" sz="1200" dirty="0">
              <a:latin typeface="游ゴシック" panose="020B0400000000000000" pitchFamily="50" charset="-128"/>
              <a:ea typeface="游ゴシック" panose="020B0400000000000000" pitchFamily="50" charset="-128"/>
            </a:endParaRPr>
          </a:p>
          <a:p>
            <a:pPr marL="438150" lvl="1" indent="-171450" latinLnBrk="1">
              <a:buFont typeface="Arial" panose="020B0604020202020204" pitchFamily="34" charset="0"/>
              <a:buChar char="•"/>
            </a:pPr>
            <a:r>
              <a:rPr lang="ja-JP" altLang="en-US" sz="1200" dirty="0" smtClean="0">
                <a:latin typeface="游ゴシック" panose="020B0400000000000000" pitchFamily="50" charset="-128"/>
                <a:ea typeface="游ゴシック" panose="020B0400000000000000" pitchFamily="50" charset="-128"/>
              </a:rPr>
              <a:t>自宅</a:t>
            </a:r>
            <a:r>
              <a:rPr lang="ja-JP" altLang="en-US" sz="1200" dirty="0">
                <a:latin typeface="游ゴシック" panose="020B0400000000000000" pitchFamily="50" charset="-128"/>
                <a:ea typeface="游ゴシック" panose="020B0400000000000000" pitchFamily="50" charset="-128"/>
              </a:rPr>
              <a:t>にいながら買い物や遠隔コミュニケーション、銀行手続き等、様々なサービスが簡単かつ迅速に受けられるようになった現在</a:t>
            </a:r>
            <a:r>
              <a:rPr lang="ja-JP" altLang="en-US" sz="1200" dirty="0" smtClean="0">
                <a:latin typeface="游ゴシック" panose="020B0400000000000000" pitchFamily="50" charset="-128"/>
                <a:ea typeface="游ゴシック" panose="020B0400000000000000" pitchFamily="50" charset="-128"/>
              </a:rPr>
              <a:t>、市民</a:t>
            </a:r>
            <a:r>
              <a:rPr lang="ja-JP" altLang="en-US" sz="1200" dirty="0">
                <a:latin typeface="游ゴシック" panose="020B0400000000000000" pitchFamily="50" charset="-128"/>
                <a:ea typeface="游ゴシック" panose="020B0400000000000000" pitchFamily="50" charset="-128"/>
              </a:rPr>
              <a:t>からは、行政への申請・手続きについても、民間サービス同様にオンラインで完結出来るようなサービスが求められている。</a:t>
            </a:r>
            <a:endParaRPr lang="en-US" altLang="ja-JP" sz="1200" dirty="0">
              <a:latin typeface="游ゴシック" panose="020B0400000000000000" pitchFamily="50" charset="-128"/>
              <a:ea typeface="游ゴシック" panose="020B0400000000000000" pitchFamily="50" charset="-128"/>
            </a:endParaRPr>
          </a:p>
          <a:p>
            <a:pPr marL="438150" lvl="1" indent="-171450" latinLnBrk="1">
              <a:buFont typeface="Arial" panose="020B0604020202020204" pitchFamily="34" charset="0"/>
              <a:buChar char="•"/>
            </a:pPr>
            <a:endParaRPr lang="en-US" altLang="ja-JP" sz="1200" dirty="0">
              <a:latin typeface="游ゴシック" panose="020B0400000000000000" pitchFamily="50" charset="-128"/>
              <a:ea typeface="游ゴシック" panose="020B0400000000000000" pitchFamily="50" charset="-128"/>
            </a:endParaRPr>
          </a:p>
          <a:p>
            <a:pPr marL="438150" lvl="1" indent="-171450" latinLnBrk="1">
              <a:buFont typeface="Arial" panose="020B0604020202020204" pitchFamily="34" charset="0"/>
              <a:buChar char="•"/>
            </a:pPr>
            <a:r>
              <a:rPr lang="ja-JP" altLang="en-US" sz="1200" dirty="0" smtClean="0">
                <a:latin typeface="游ゴシック" panose="020B0400000000000000" pitchFamily="50" charset="-128"/>
                <a:ea typeface="游ゴシック" panose="020B0400000000000000" pitchFamily="50" charset="-128"/>
              </a:rPr>
              <a:t>平成</a:t>
            </a:r>
            <a:r>
              <a:rPr lang="en-US" altLang="ja-JP" sz="1200" dirty="0">
                <a:latin typeface="游ゴシック" panose="020B0400000000000000" pitchFamily="50" charset="-128"/>
                <a:ea typeface="游ゴシック" panose="020B0400000000000000" pitchFamily="50" charset="-128"/>
              </a:rPr>
              <a:t>28</a:t>
            </a:r>
            <a:r>
              <a:rPr lang="ja-JP" altLang="en-US" sz="1200" dirty="0">
                <a:latin typeface="游ゴシック" panose="020B0400000000000000" pitchFamily="50" charset="-128"/>
                <a:ea typeface="游ゴシック" panose="020B0400000000000000" pitchFamily="50" charset="-128"/>
              </a:rPr>
              <a:t>年</a:t>
            </a:r>
            <a:r>
              <a:rPr lang="en-US" altLang="ja-JP" sz="1200" dirty="0">
                <a:latin typeface="游ゴシック" panose="020B0400000000000000" pitchFamily="50" charset="-128"/>
                <a:ea typeface="游ゴシック" panose="020B0400000000000000" pitchFamily="50" charset="-128"/>
              </a:rPr>
              <a:t>12</a:t>
            </a:r>
            <a:r>
              <a:rPr lang="ja-JP" altLang="en-US" sz="1200" dirty="0">
                <a:latin typeface="游ゴシック" panose="020B0400000000000000" pitchFamily="50" charset="-128"/>
                <a:ea typeface="游ゴシック" panose="020B0400000000000000" pitchFamily="50" charset="-128"/>
              </a:rPr>
              <a:t>月に施行された「官民データ活用推進基本法」では、行政手続きに係るオンライン利用の原則化が定められている</a:t>
            </a:r>
            <a:r>
              <a:rPr lang="ja-JP" altLang="en-US" sz="1100" dirty="0" smtClean="0">
                <a:latin typeface="游ゴシック" panose="020B0400000000000000" pitchFamily="50" charset="-128"/>
                <a:ea typeface="游ゴシック" panose="020B0400000000000000" pitchFamily="50" charset="-128"/>
              </a:rPr>
              <a:t>。</a:t>
            </a:r>
            <a:endParaRPr lang="en-US" altLang="ja-JP" sz="1100" dirty="0">
              <a:latin typeface="游ゴシック" panose="020B0400000000000000" pitchFamily="50" charset="-128"/>
              <a:ea typeface="游ゴシック" panose="020B0400000000000000" pitchFamily="50" charset="-128"/>
            </a:endParaRPr>
          </a:p>
        </p:txBody>
      </p:sp>
      <p:grpSp>
        <p:nvGrpSpPr>
          <p:cNvPr id="6" name="Group 19"/>
          <p:cNvGrpSpPr>
            <a:grpSpLocks/>
          </p:cNvGrpSpPr>
          <p:nvPr/>
        </p:nvGrpSpPr>
        <p:grpSpPr bwMode="auto">
          <a:xfrm>
            <a:off x="75581" y="1015901"/>
            <a:ext cx="594620" cy="468883"/>
            <a:chOff x="734" y="3895"/>
            <a:chExt cx="250" cy="250"/>
          </a:xfrm>
        </p:grpSpPr>
        <p:sp>
          <p:nvSpPr>
            <p:cNvPr id="7" name="Oval 20"/>
            <p:cNvSpPr>
              <a:spLocks noChangeArrowheads="1"/>
            </p:cNvSpPr>
            <p:nvPr/>
          </p:nvSpPr>
          <p:spPr bwMode="auto">
            <a:xfrm>
              <a:off x="734" y="3895"/>
              <a:ext cx="250" cy="250"/>
            </a:xfrm>
            <a:prstGeom prst="ellipse">
              <a:avLst/>
            </a:prstGeom>
            <a:solidFill>
              <a:srgbClr val="FFFFFF"/>
            </a:solidFill>
            <a:ln w="6350" algn="ctr">
              <a:solidFill>
                <a:srgbClr val="000000"/>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0" tIns="46800" rIns="0" bIns="46800" anchor="ctr"/>
            <a:lstStyle>
              <a:lvl1pPr>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1pPr>
              <a:lvl2pPr marL="742950" indent="-28575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2pPr>
              <a:lvl3pPr marL="1143000" indent="-22860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3pPr>
              <a:lvl4pPr marL="1600200" indent="-22860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4pPr>
              <a:lvl5pPr marL="2057400" indent="-22860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9pPr>
            </a:lstStyle>
            <a:p>
              <a:pPr algn="ctr">
                <a:spcBef>
                  <a:spcPct val="0"/>
                </a:spcBef>
                <a:buClrTx/>
                <a:buFontTx/>
                <a:buNone/>
                <a:defRPr/>
              </a:pPr>
              <a:endParaRPr lang="ja-JP" altLang="en-US" sz="900" b="1">
                <a:solidFill>
                  <a:schemeClr val="bg1"/>
                </a:solidFill>
                <a:latin typeface="游ゴシック" panose="020B0400000000000000" pitchFamily="50" charset="-128"/>
                <a:ea typeface="游ゴシック" panose="020B0400000000000000" pitchFamily="50" charset="-128"/>
              </a:endParaRPr>
            </a:p>
          </p:txBody>
        </p:sp>
        <p:sp>
          <p:nvSpPr>
            <p:cNvPr id="8" name="Oval 21"/>
            <p:cNvSpPr>
              <a:spLocks noChangeArrowheads="1"/>
            </p:cNvSpPr>
            <p:nvPr/>
          </p:nvSpPr>
          <p:spPr bwMode="auto">
            <a:xfrm>
              <a:off x="759" y="3920"/>
              <a:ext cx="199" cy="199"/>
            </a:xfrm>
            <a:prstGeom prst="ellipse">
              <a:avLst/>
            </a:prstGeom>
            <a:solidFill>
              <a:srgbClr val="AB2B3C"/>
            </a:solidFill>
            <a:ln w="6350" algn="ctr">
              <a:solidFill>
                <a:srgbClr val="000000"/>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0" tIns="46800" rIns="0" bIns="46800" anchor="ctr"/>
            <a:lstStyle>
              <a:lvl1pPr>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1pPr>
              <a:lvl2pPr marL="742950" indent="-28575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2pPr>
              <a:lvl3pPr marL="1143000" indent="-22860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3pPr>
              <a:lvl4pPr marL="1600200" indent="-22860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4pPr>
              <a:lvl5pPr marL="2057400" indent="-22860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9pPr>
            </a:lstStyle>
            <a:p>
              <a:pPr algn="ctr">
                <a:spcBef>
                  <a:spcPct val="0"/>
                </a:spcBef>
                <a:buClrTx/>
                <a:buFontTx/>
                <a:buNone/>
                <a:defRPr/>
              </a:pPr>
              <a:r>
                <a:rPr lang="ja-JP" altLang="en-US" sz="1200" b="1" dirty="0" smtClean="0">
                  <a:solidFill>
                    <a:srgbClr val="FFFFFF"/>
                  </a:solidFill>
                  <a:latin typeface="游ゴシック" panose="020B0400000000000000" pitchFamily="50" charset="-128"/>
                  <a:ea typeface="游ゴシック" panose="020B0400000000000000" pitchFamily="50" charset="-128"/>
                </a:rPr>
                <a:t>背景</a:t>
              </a:r>
              <a:endParaRPr lang="ja-JP" altLang="en-US" sz="1200" b="1" dirty="0">
                <a:solidFill>
                  <a:srgbClr val="FFFFFF"/>
                </a:solidFill>
                <a:latin typeface="游ゴシック" panose="020B0400000000000000" pitchFamily="50" charset="-128"/>
                <a:ea typeface="游ゴシック" panose="020B0400000000000000" pitchFamily="50" charset="-128"/>
              </a:endParaRPr>
            </a:p>
          </p:txBody>
        </p:sp>
      </p:grpSp>
      <p:sp>
        <p:nvSpPr>
          <p:cNvPr id="9" name="Rectangle 8"/>
          <p:cNvSpPr>
            <a:spLocks noChangeArrowheads="1"/>
          </p:cNvSpPr>
          <p:nvPr/>
        </p:nvSpPr>
        <p:spPr bwMode="auto">
          <a:xfrm>
            <a:off x="539552" y="4017022"/>
            <a:ext cx="8375848" cy="2317549"/>
          </a:xfrm>
          <a:prstGeom prst="rect">
            <a:avLst/>
          </a:prstGeom>
          <a:ln w="9525">
            <a:headEnd/>
            <a:tailEnd/>
          </a:ln>
        </p:spPr>
        <p:style>
          <a:lnRef idx="2">
            <a:schemeClr val="dk1"/>
          </a:lnRef>
          <a:fillRef idx="1">
            <a:schemeClr val="lt1"/>
          </a:fillRef>
          <a:effectRef idx="0">
            <a:schemeClr val="dk1"/>
          </a:effectRef>
          <a:fontRef idx="minor">
            <a:schemeClr val="dk1"/>
          </a:fontRef>
        </p:style>
        <p:txBody>
          <a:bodyPr lIns="0" tIns="46800" rIns="72000" bIns="46800" anchor="ctr"/>
          <a:lstStyle/>
          <a:p>
            <a:pPr marL="438150" indent="-171450" latinLnBrk="1">
              <a:buFont typeface="Arial" panose="020B0604020202020204" pitchFamily="34" charset="0"/>
              <a:buChar char="•"/>
            </a:pPr>
            <a:r>
              <a:rPr lang="ja-JP" altLang="en-US" sz="1200" dirty="0" smtClean="0">
                <a:latin typeface="游ゴシック" panose="020B0400000000000000" pitchFamily="50" charset="-128"/>
                <a:ea typeface="游ゴシック" panose="020B0400000000000000" pitchFamily="50" charset="-128"/>
              </a:rPr>
              <a:t>本市</a:t>
            </a:r>
            <a:r>
              <a:rPr lang="ja-JP" altLang="en-US" sz="1200" dirty="0">
                <a:latin typeface="游ゴシック" panose="020B0400000000000000" pitchFamily="50" charset="-128"/>
                <a:ea typeface="游ゴシック" panose="020B0400000000000000" pitchFamily="50" charset="-128"/>
              </a:rPr>
              <a:t>では更なる市民サービスの向上と業務の効率化に向け、現状の課題を洗い出すとともに、他の自治体や海外の先進事例も参考としながら、電子申請システムの再構築を基本に将来的にはほぼ全ての行政手続きのオンライン化</a:t>
            </a:r>
            <a:r>
              <a:rPr lang="ja-JP" altLang="en-US" sz="1200" dirty="0" smtClean="0">
                <a:latin typeface="游ゴシック" panose="020B0400000000000000" pitchFamily="50" charset="-128"/>
                <a:ea typeface="游ゴシック" panose="020B0400000000000000" pitchFamily="50" charset="-128"/>
              </a:rPr>
              <a:t>をめざすこと</a:t>
            </a:r>
            <a:r>
              <a:rPr lang="ja-JP" altLang="en-US" sz="1200" dirty="0">
                <a:latin typeface="游ゴシック" panose="020B0400000000000000" pitchFamily="50" charset="-128"/>
                <a:ea typeface="游ゴシック" panose="020B0400000000000000" pitchFamily="50" charset="-128"/>
              </a:rPr>
              <a:t>とする。</a:t>
            </a:r>
            <a:endParaRPr lang="en-US" altLang="ja-JP" sz="1200" dirty="0">
              <a:latin typeface="游ゴシック" panose="020B0400000000000000" pitchFamily="50" charset="-128"/>
              <a:ea typeface="游ゴシック" panose="020B0400000000000000" pitchFamily="50" charset="-128"/>
            </a:endParaRPr>
          </a:p>
          <a:p>
            <a:pPr marL="266700" latinLnBrk="1"/>
            <a:endParaRPr lang="en-US" altLang="ja-JP" sz="1200" dirty="0">
              <a:latin typeface="游ゴシック" panose="020B0400000000000000" pitchFamily="50" charset="-128"/>
              <a:ea typeface="游ゴシック" panose="020B0400000000000000" pitchFamily="50" charset="-128"/>
            </a:endParaRPr>
          </a:p>
          <a:p>
            <a:pPr marL="438150" indent="-171450" latinLnBrk="1">
              <a:buFont typeface="Arial" panose="020B0604020202020204" pitchFamily="34" charset="0"/>
              <a:buChar char="•"/>
            </a:pPr>
            <a:r>
              <a:rPr lang="ja-JP" altLang="en-US" sz="1200" dirty="0" smtClean="0">
                <a:latin typeface="游ゴシック" panose="020B0400000000000000" pitchFamily="50" charset="-128"/>
                <a:ea typeface="游ゴシック" panose="020B0400000000000000" pitchFamily="50" charset="-128"/>
              </a:rPr>
              <a:t>システム面においては、電子</a:t>
            </a:r>
            <a:r>
              <a:rPr lang="ja-JP" altLang="en-US" sz="1200" dirty="0">
                <a:latin typeface="游ゴシック" panose="020B0400000000000000" pitchFamily="50" charset="-128"/>
                <a:ea typeface="游ゴシック" panose="020B0400000000000000" pitchFamily="50" charset="-128"/>
              </a:rPr>
              <a:t>申請システムの再構築に合わせた機能拡充を行う</a:t>
            </a:r>
            <a:r>
              <a:rPr lang="ja-JP" altLang="en-US" sz="1200" dirty="0" smtClean="0">
                <a:latin typeface="游ゴシック" panose="020B0400000000000000" pitchFamily="50" charset="-128"/>
                <a:ea typeface="游ゴシック" panose="020B0400000000000000" pitchFamily="50" charset="-128"/>
              </a:rPr>
              <a:t>。</a:t>
            </a:r>
            <a:endParaRPr lang="en-US" altLang="ja-JP" sz="1200" dirty="0" smtClean="0">
              <a:latin typeface="游ゴシック" panose="020B0400000000000000" pitchFamily="50" charset="-128"/>
              <a:ea typeface="游ゴシック" panose="020B0400000000000000" pitchFamily="50" charset="-128"/>
            </a:endParaRPr>
          </a:p>
          <a:p>
            <a:pPr marL="438150" indent="-171450" latinLnBrk="1">
              <a:buFont typeface="Arial" panose="020B0604020202020204" pitchFamily="34" charset="0"/>
              <a:buChar char="•"/>
            </a:pPr>
            <a:endParaRPr lang="en-US" altLang="ja-JP" sz="1200" dirty="0">
              <a:latin typeface="游ゴシック" panose="020B0400000000000000" pitchFamily="50" charset="-128"/>
              <a:ea typeface="游ゴシック" panose="020B0400000000000000" pitchFamily="50" charset="-128"/>
            </a:endParaRPr>
          </a:p>
          <a:p>
            <a:pPr marL="438150" indent="-171450" latinLnBrk="1">
              <a:buFont typeface="Arial" panose="020B0604020202020204" pitchFamily="34" charset="0"/>
              <a:buChar char="•"/>
            </a:pPr>
            <a:r>
              <a:rPr lang="ja-JP" altLang="en-US" sz="1200" dirty="0" smtClean="0">
                <a:latin typeface="游ゴシック" panose="020B0400000000000000" pitchFamily="50" charset="-128"/>
                <a:ea typeface="游ゴシック" panose="020B0400000000000000" pitchFamily="50" charset="-128"/>
              </a:rPr>
              <a:t>各所属</a:t>
            </a:r>
            <a:r>
              <a:rPr lang="ja-JP" altLang="en-US" sz="1200" dirty="0">
                <a:latin typeface="游ゴシック" panose="020B0400000000000000" pitchFamily="50" charset="-128"/>
                <a:ea typeface="游ゴシック" panose="020B0400000000000000" pitchFamily="50" charset="-128"/>
              </a:rPr>
              <a:t>においては、電子申請システムの利用を基本とした行政手続きのオンライン化を促進</a:t>
            </a:r>
            <a:r>
              <a:rPr lang="ja-JP" altLang="en-US" sz="1200" dirty="0" smtClean="0">
                <a:latin typeface="游ゴシック" panose="020B0400000000000000" pitchFamily="50" charset="-128"/>
                <a:ea typeface="游ゴシック" panose="020B0400000000000000" pitchFamily="50" charset="-128"/>
              </a:rPr>
              <a:t>するとともに、不要な事務処理の削減を図る。</a:t>
            </a:r>
            <a:endParaRPr lang="en-US" altLang="ja-JP" sz="1200" dirty="0" smtClean="0">
              <a:latin typeface="游ゴシック" panose="020B0400000000000000" pitchFamily="50" charset="-128"/>
              <a:ea typeface="游ゴシック" panose="020B0400000000000000" pitchFamily="50" charset="-128"/>
            </a:endParaRPr>
          </a:p>
          <a:p>
            <a:pPr marL="438150" indent="-171450" latinLnBrk="1">
              <a:buFont typeface="Arial" panose="020B0604020202020204" pitchFamily="34" charset="0"/>
              <a:buChar char="•"/>
            </a:pPr>
            <a:endParaRPr lang="en-US" altLang="ja-JP" sz="1200" dirty="0">
              <a:latin typeface="游ゴシック" panose="020B0400000000000000" pitchFamily="50" charset="-128"/>
              <a:ea typeface="游ゴシック" panose="020B0400000000000000" pitchFamily="50" charset="-128"/>
            </a:endParaRPr>
          </a:p>
          <a:p>
            <a:pPr marL="438150" indent="-171450" latinLnBrk="1">
              <a:buFont typeface="Arial" panose="020B0604020202020204" pitchFamily="34" charset="0"/>
              <a:buChar char="•"/>
            </a:pPr>
            <a:r>
              <a:rPr lang="ja-JP" altLang="en-US" sz="1200" dirty="0" smtClean="0">
                <a:latin typeface="游ゴシック" panose="020B0400000000000000" pitchFamily="50" charset="-128"/>
                <a:ea typeface="游ゴシック" panose="020B0400000000000000" pitchFamily="50" charset="-128"/>
              </a:rPr>
              <a:t>市政</a:t>
            </a:r>
            <a:r>
              <a:rPr lang="ja-JP" altLang="en-US" sz="1200" dirty="0">
                <a:latin typeface="游ゴシック" panose="020B0400000000000000" pitchFamily="50" charset="-128"/>
                <a:ea typeface="游ゴシック" panose="020B0400000000000000" pitchFamily="50" charset="-128"/>
              </a:rPr>
              <a:t>改革室を中心とした業務</a:t>
            </a:r>
            <a:r>
              <a:rPr lang="ja-JP" altLang="en-US" sz="1200" dirty="0" smtClean="0">
                <a:latin typeface="游ゴシック" panose="020B0400000000000000" pitchFamily="50" charset="-128"/>
                <a:ea typeface="游ゴシック" panose="020B0400000000000000" pitchFamily="50" charset="-128"/>
              </a:rPr>
              <a:t>改革</a:t>
            </a:r>
            <a:r>
              <a:rPr lang="ja-JP" altLang="en-US" sz="1200" dirty="0">
                <a:latin typeface="游ゴシック" panose="020B0400000000000000" pitchFamily="50" charset="-128"/>
                <a:ea typeface="游ゴシック" panose="020B0400000000000000" pitchFamily="50" charset="-128"/>
              </a:rPr>
              <a:t>の取組</a:t>
            </a:r>
            <a:r>
              <a:rPr lang="ja-JP" altLang="en-US" sz="1200" dirty="0" smtClean="0">
                <a:latin typeface="游ゴシック" panose="020B0400000000000000" pitchFamily="50" charset="-128"/>
                <a:ea typeface="游ゴシック" panose="020B0400000000000000" pitchFamily="50" charset="-128"/>
              </a:rPr>
              <a:t>と</a:t>
            </a:r>
            <a:r>
              <a:rPr lang="ja-JP" altLang="en-US" sz="1200" dirty="0">
                <a:latin typeface="游ゴシック" panose="020B0400000000000000" pitchFamily="50" charset="-128"/>
                <a:ea typeface="游ゴシック" panose="020B0400000000000000" pitchFamily="50" charset="-128"/>
              </a:rPr>
              <a:t>連携し、オンライン化・電子化をベースとした</a:t>
            </a:r>
            <a:r>
              <a:rPr lang="ja-JP" altLang="en-US" sz="1200" dirty="0" smtClean="0">
                <a:latin typeface="游ゴシック" panose="020B0400000000000000" pitchFamily="50" charset="-128"/>
                <a:ea typeface="游ゴシック" panose="020B0400000000000000" pitchFamily="50" charset="-128"/>
              </a:rPr>
              <a:t>業務</a:t>
            </a:r>
            <a:r>
              <a:rPr lang="ja-JP" altLang="en-US" sz="1200" dirty="0">
                <a:latin typeface="游ゴシック" panose="020B0400000000000000" pitchFamily="50" charset="-128"/>
                <a:ea typeface="游ゴシック" panose="020B0400000000000000" pitchFamily="50" charset="-128"/>
              </a:rPr>
              <a:t>プロセス改善を推進し、コスト削減や働き方の質の向上を目指す。</a:t>
            </a:r>
            <a:endParaRPr lang="en-US" altLang="ja-JP" sz="1200" dirty="0">
              <a:latin typeface="游ゴシック" panose="020B0400000000000000" pitchFamily="50" charset="-128"/>
              <a:ea typeface="游ゴシック" panose="020B0400000000000000" pitchFamily="50" charset="-128"/>
            </a:endParaRPr>
          </a:p>
        </p:txBody>
      </p:sp>
      <p:grpSp>
        <p:nvGrpSpPr>
          <p:cNvPr id="10" name="グループ化 5"/>
          <p:cNvGrpSpPr>
            <a:grpSpLocks/>
          </p:cNvGrpSpPr>
          <p:nvPr/>
        </p:nvGrpSpPr>
        <p:grpSpPr bwMode="auto">
          <a:xfrm>
            <a:off x="75581" y="3933056"/>
            <a:ext cx="596633" cy="504056"/>
            <a:chOff x="3149600" y="4038600"/>
            <a:chExt cx="396875" cy="396875"/>
          </a:xfrm>
        </p:grpSpPr>
        <p:sp>
          <p:nvSpPr>
            <p:cNvPr id="11" name="Oval 41"/>
            <p:cNvSpPr>
              <a:spLocks noChangeArrowheads="1"/>
            </p:cNvSpPr>
            <p:nvPr/>
          </p:nvSpPr>
          <p:spPr bwMode="auto">
            <a:xfrm>
              <a:off x="3149600" y="4038600"/>
              <a:ext cx="396875" cy="396875"/>
            </a:xfrm>
            <a:prstGeom prst="ellipse">
              <a:avLst/>
            </a:prstGeom>
            <a:solidFill>
              <a:srgbClr val="FFFFFF"/>
            </a:solidFill>
            <a:ln w="6350" algn="ctr">
              <a:solidFill>
                <a:srgbClr val="000000"/>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0" tIns="46800" rIns="0" bIns="46800" anchor="ctr"/>
            <a:lstStyle>
              <a:lvl1pPr>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1pPr>
              <a:lvl2pPr marL="742950" indent="-28575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2pPr>
              <a:lvl3pPr marL="1143000" indent="-22860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3pPr>
              <a:lvl4pPr marL="1600200" indent="-22860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4pPr>
              <a:lvl5pPr marL="2057400" indent="-22860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9pPr>
            </a:lstStyle>
            <a:p>
              <a:pPr algn="ctr">
                <a:spcBef>
                  <a:spcPts val="300"/>
                </a:spcBef>
                <a:buClrTx/>
                <a:buFontTx/>
                <a:buNone/>
                <a:defRPr/>
              </a:pPr>
              <a:endParaRPr lang="ja-JP" altLang="en-US" sz="900" b="1">
                <a:latin typeface="游ゴシック" panose="020B0400000000000000" pitchFamily="50" charset="-128"/>
                <a:ea typeface="游ゴシック" panose="020B0400000000000000" pitchFamily="50" charset="-128"/>
              </a:endParaRPr>
            </a:p>
          </p:txBody>
        </p:sp>
        <p:sp>
          <p:nvSpPr>
            <p:cNvPr id="12" name="Oval 42"/>
            <p:cNvSpPr>
              <a:spLocks noChangeArrowheads="1"/>
            </p:cNvSpPr>
            <p:nvPr/>
          </p:nvSpPr>
          <p:spPr bwMode="auto">
            <a:xfrm>
              <a:off x="3189288" y="4078288"/>
              <a:ext cx="317500" cy="315912"/>
            </a:xfrm>
            <a:prstGeom prst="ellipse">
              <a:avLst/>
            </a:prstGeom>
            <a:solidFill>
              <a:srgbClr val="0D2B88"/>
            </a:solidFill>
            <a:ln w="6350" algn="ctr">
              <a:solidFill>
                <a:srgbClr val="000000"/>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0" tIns="46800" rIns="0" bIns="46800" anchor="ctr"/>
            <a:lstStyle>
              <a:lvl1pPr>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1pPr>
              <a:lvl2pPr marL="742950" indent="-28575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2pPr>
              <a:lvl3pPr marL="1143000" indent="-22860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3pPr>
              <a:lvl4pPr marL="1600200" indent="-22860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4pPr>
              <a:lvl5pPr marL="2057400" indent="-22860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9pPr>
            </a:lstStyle>
            <a:p>
              <a:pPr algn="ctr">
                <a:spcBef>
                  <a:spcPts val="300"/>
                </a:spcBef>
                <a:buClrTx/>
                <a:buFontTx/>
                <a:buNone/>
                <a:defRPr/>
              </a:pPr>
              <a:r>
                <a:rPr lang="ja-JP" altLang="en-US" sz="1200" b="1" dirty="0" smtClean="0">
                  <a:solidFill>
                    <a:schemeClr val="bg1"/>
                  </a:solidFill>
                  <a:latin typeface="游ゴシック" panose="020B0400000000000000" pitchFamily="50" charset="-128"/>
                  <a:ea typeface="游ゴシック" panose="020B0400000000000000" pitchFamily="50" charset="-128"/>
                </a:rPr>
                <a:t>方向性</a:t>
              </a:r>
              <a:endParaRPr lang="ja-JP" altLang="en-US" sz="1200" b="1" dirty="0">
                <a:solidFill>
                  <a:schemeClr val="bg1"/>
                </a:solidFill>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18583122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p:nvPr>
            <p:extLst>
              <p:ext uri="{D42A27DB-BD31-4B8C-83A1-F6EECF244321}">
                <p14:modId xmlns:p14="http://schemas.microsoft.com/office/powerpoint/2010/main" val="3123212340"/>
              </p:ext>
            </p:extLst>
          </p:nvPr>
        </p:nvGraphicFramePr>
        <p:xfrm>
          <a:off x="2051720" y="2060848"/>
          <a:ext cx="3446636" cy="2328664"/>
        </p:xfrm>
        <a:graphic>
          <a:graphicData uri="http://schemas.openxmlformats.org/drawingml/2006/chart">
            <c:chart xmlns:c="http://schemas.openxmlformats.org/drawingml/2006/chart" xmlns:r="http://schemas.openxmlformats.org/officeDocument/2006/relationships" r:id="rId3"/>
          </a:graphicData>
        </a:graphic>
      </p:graphicFrame>
      <p:sp>
        <p:nvSpPr>
          <p:cNvPr id="3" name="コンテンツ プレースホルダー 2"/>
          <p:cNvSpPr>
            <a:spLocks noGrp="1"/>
          </p:cNvSpPr>
          <p:nvPr>
            <p:ph idx="1"/>
          </p:nvPr>
        </p:nvSpPr>
        <p:spPr>
          <a:xfrm>
            <a:off x="103188" y="981076"/>
            <a:ext cx="8950325" cy="863748"/>
          </a:xfrm>
        </p:spPr>
        <p:txBody>
          <a:bodyPr/>
          <a:lstStyle/>
          <a:p>
            <a:pPr>
              <a:spcBef>
                <a:spcPts val="0"/>
              </a:spcBef>
            </a:pPr>
            <a:r>
              <a:rPr lang="ja-JP" altLang="en-US" sz="1200" dirty="0" smtClean="0">
                <a:latin typeface="游ゴシック" panose="020B0400000000000000" pitchFamily="50" charset="-128"/>
                <a:ea typeface="游ゴシック" panose="020B0400000000000000" pitchFamily="50" charset="-128"/>
              </a:rPr>
              <a:t>申請をオンライン化することで、申請情報の電子化が可能となる。情報を電子化することにより、統計情報の分析等にかかる時間が短縮されるなど業務負荷軽減が期待できる。</a:t>
            </a:r>
            <a:endParaRPr lang="en-US" altLang="ja-JP" sz="1200" dirty="0" smtClean="0">
              <a:latin typeface="游ゴシック" panose="020B0400000000000000" pitchFamily="50" charset="-128"/>
              <a:ea typeface="游ゴシック" panose="020B0400000000000000" pitchFamily="50" charset="-128"/>
            </a:endParaRPr>
          </a:p>
          <a:p>
            <a:pPr>
              <a:spcBef>
                <a:spcPts val="0"/>
              </a:spcBef>
            </a:pPr>
            <a:r>
              <a:rPr lang="ja-JP" altLang="en-US" sz="1200" dirty="0" smtClean="0">
                <a:latin typeface="游ゴシック" panose="020B0400000000000000" pitchFamily="50" charset="-128"/>
                <a:ea typeface="游ゴシック" panose="020B0400000000000000" pitchFamily="50" charset="-128"/>
              </a:rPr>
              <a:t>また、業務</a:t>
            </a:r>
            <a:r>
              <a:rPr lang="ja-JP" altLang="en-US" sz="1200" dirty="0">
                <a:latin typeface="游ゴシック" panose="020B0400000000000000" pitchFamily="50" charset="-128"/>
                <a:ea typeface="游ゴシック" panose="020B0400000000000000" pitchFamily="50" charset="-128"/>
              </a:rPr>
              <a:t>改革</a:t>
            </a:r>
            <a:r>
              <a:rPr lang="ja-JP" altLang="en-US" sz="1200" dirty="0" smtClean="0">
                <a:latin typeface="游ゴシック" panose="020B0400000000000000" pitchFamily="50" charset="-128"/>
                <a:ea typeface="游ゴシック" panose="020B0400000000000000" pitchFamily="50" charset="-128"/>
              </a:rPr>
              <a:t>において、慣習化されている運用等を見直すことにより、業務負荷軽減や、業務効率化が期待できる。</a:t>
            </a:r>
            <a:endParaRPr lang="ja-JP" altLang="en-US" sz="1200" dirty="0">
              <a:latin typeface="游ゴシック" panose="020B0400000000000000" pitchFamily="50" charset="-128"/>
              <a:ea typeface="游ゴシック" panose="020B0400000000000000" pitchFamily="50" charset="-128"/>
            </a:endParaRPr>
          </a:p>
        </p:txBody>
      </p:sp>
      <p:sp>
        <p:nvSpPr>
          <p:cNvPr id="4"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ja-JP" altLang="en-US" sz="1600" b="1" dirty="0">
                <a:solidFill>
                  <a:schemeClr val="tx2"/>
                </a:solidFill>
                <a:latin typeface="游ゴシック" panose="020B0400000000000000" pitchFamily="50" charset="-128"/>
                <a:ea typeface="游ゴシック" panose="020B0400000000000000" pitchFamily="50" charset="-128"/>
              </a:rPr>
              <a:t>８</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－２</a:t>
            </a: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ja-JP" altLang="en-US" sz="1600" b="1" dirty="0" smtClean="0">
                <a:solidFill>
                  <a:schemeClr val="tx2"/>
                </a:solidFill>
                <a:latin typeface="游ゴシック" panose="020B0400000000000000" pitchFamily="50" charset="-128"/>
                <a:ea typeface="游ゴシック" panose="020B0400000000000000" pitchFamily="50" charset="-128"/>
              </a:rPr>
              <a:t>本取組みによる本市への効果</a:t>
            </a:r>
            <a:endParaRPr kumimoji="0" lang="ja-JP" altLang="en-US" sz="1600" b="1" dirty="0">
              <a:solidFill>
                <a:schemeClr val="tx2"/>
              </a:solidFill>
              <a:latin typeface="游ゴシック" panose="020B0400000000000000" pitchFamily="50" charset="-128"/>
              <a:ea typeface="游ゴシック" panose="020B0400000000000000" pitchFamily="50" charset="-128"/>
            </a:endParaRPr>
          </a:p>
        </p:txBody>
      </p:sp>
      <p:pic>
        <p:nvPicPr>
          <p:cNvPr id="94" name="図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132" y="2508746"/>
            <a:ext cx="681484" cy="68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図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148" y="2736850"/>
            <a:ext cx="681484" cy="68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図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2164" y="2963540"/>
            <a:ext cx="681484" cy="68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右矢印 1"/>
          <p:cNvSpPr/>
          <p:nvPr/>
        </p:nvSpPr>
        <p:spPr bwMode="auto">
          <a:xfrm>
            <a:off x="1475656" y="2735436"/>
            <a:ext cx="936104" cy="568846"/>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p>
        </p:txBody>
      </p:sp>
      <p:graphicFrame>
        <p:nvGraphicFramePr>
          <p:cNvPr id="98" name="Object 217"/>
          <p:cNvGraphicFramePr>
            <a:graphicFrameLocks noChangeAspect="1"/>
          </p:cNvGraphicFramePr>
          <p:nvPr>
            <p:extLst>
              <p:ext uri="{D42A27DB-BD31-4B8C-83A1-F6EECF244321}">
                <p14:modId xmlns:p14="http://schemas.microsoft.com/office/powerpoint/2010/main" val="673148534"/>
              </p:ext>
            </p:extLst>
          </p:nvPr>
        </p:nvGraphicFramePr>
        <p:xfrm>
          <a:off x="2517180" y="2545990"/>
          <a:ext cx="744538" cy="947738"/>
        </p:xfrm>
        <a:graphic>
          <a:graphicData uri="http://schemas.openxmlformats.org/presentationml/2006/ole">
            <mc:AlternateContent xmlns:mc="http://schemas.openxmlformats.org/markup-compatibility/2006">
              <mc:Choice xmlns:v="urn:schemas-microsoft-com:vml" Requires="v">
                <p:oleObj spid="_x0000_s1095" name="Visio" r:id="rId5" imgW="744931" imgH="947623" progId="Visio.Drawing.11">
                  <p:embed/>
                </p:oleObj>
              </mc:Choice>
              <mc:Fallback>
                <p:oleObj name="Visio" r:id="rId5" imgW="744931" imgH="947623"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7180" y="2545990"/>
                        <a:ext cx="744538"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9" name="図 98"/>
          <p:cNvPicPr>
            <a:picLocks noChangeAspect="1"/>
          </p:cNvPicPr>
          <p:nvPr/>
        </p:nvPicPr>
        <p:blipFill rotWithShape="1">
          <a:blip r:embed="rId7"/>
          <a:srcRect l="1" r="-1201"/>
          <a:stretch/>
        </p:blipFill>
        <p:spPr>
          <a:xfrm>
            <a:off x="450230" y="4573848"/>
            <a:ext cx="2220382" cy="1421047"/>
          </a:xfrm>
          <a:prstGeom prst="rect">
            <a:avLst/>
          </a:prstGeom>
        </p:spPr>
      </p:pic>
      <p:pic>
        <p:nvPicPr>
          <p:cNvPr id="100" name="図 99"/>
          <p:cNvPicPr>
            <a:picLocks noChangeAspect="1"/>
          </p:cNvPicPr>
          <p:nvPr/>
        </p:nvPicPr>
        <p:blipFill rotWithShape="1">
          <a:blip r:embed="rId8"/>
          <a:srcRect b="41018"/>
          <a:stretch/>
        </p:blipFill>
        <p:spPr>
          <a:xfrm>
            <a:off x="1914241" y="4902336"/>
            <a:ext cx="1205877" cy="1005179"/>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01" name="図 100"/>
          <p:cNvPicPr>
            <a:picLocks noChangeAspect="1"/>
          </p:cNvPicPr>
          <p:nvPr/>
        </p:nvPicPr>
        <p:blipFill rotWithShape="1">
          <a:blip r:embed="rId9"/>
          <a:srcRect b="29396"/>
          <a:stretch/>
        </p:blipFill>
        <p:spPr>
          <a:xfrm>
            <a:off x="3076179" y="4902336"/>
            <a:ext cx="1397718" cy="1392560"/>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04" name="Picture 13" descr="MC900202618[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64694" y="2924944"/>
            <a:ext cx="1558506" cy="114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4" descr="j043262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98684" y="3634126"/>
            <a:ext cx="504056" cy="58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4" descr="j043262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86108" y="3634126"/>
            <a:ext cx="504056" cy="58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4" descr="j043262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73532" y="3648996"/>
            <a:ext cx="504056" cy="58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円/楕円 13"/>
          <p:cNvSpPr/>
          <p:nvPr/>
        </p:nvSpPr>
        <p:spPr bwMode="auto">
          <a:xfrm>
            <a:off x="6588224" y="4065082"/>
            <a:ext cx="2160240" cy="1176412"/>
          </a:xfrm>
          <a:prstGeom prst="ellipse">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1200" dirty="0" smtClean="0">
                <a:latin typeface="游ゴシック" panose="020B0400000000000000" pitchFamily="50" charset="-128"/>
                <a:ea typeface="游ゴシック" panose="020B0400000000000000" pitchFamily="50" charset="-128"/>
              </a:rPr>
              <a:t>業務の負荷軽減</a:t>
            </a:r>
            <a:endParaRPr kumimoji="1" lang="en-US" altLang="ja-JP" sz="1200" dirty="0" smtClean="0">
              <a:latin typeface="游ゴシック" panose="020B0400000000000000" pitchFamily="50" charset="-128"/>
              <a:ea typeface="游ゴシック" panose="020B0400000000000000" pitchFamily="50" charset="-128"/>
            </a:endParaRPr>
          </a:p>
          <a:p>
            <a:pPr algn="ctr">
              <a:spcBef>
                <a:spcPts val="0"/>
              </a:spcBef>
            </a:pPr>
            <a:r>
              <a:rPr lang="ja-JP" altLang="en-US" sz="1200" dirty="0">
                <a:latin typeface="游ゴシック" panose="020B0400000000000000" pitchFamily="50" charset="-128"/>
                <a:ea typeface="游ゴシック" panose="020B0400000000000000" pitchFamily="50" charset="-128"/>
              </a:rPr>
              <a:t>業務</a:t>
            </a:r>
            <a:r>
              <a:rPr lang="ja-JP" altLang="en-US" sz="1200" dirty="0" smtClean="0">
                <a:latin typeface="游ゴシック" panose="020B0400000000000000" pitchFamily="50" charset="-128"/>
                <a:ea typeface="游ゴシック" panose="020B0400000000000000" pitchFamily="50" charset="-128"/>
              </a:rPr>
              <a:t>の</a:t>
            </a:r>
            <a:r>
              <a:rPr lang="ja-JP" altLang="en-US" sz="1200" dirty="0">
                <a:latin typeface="游ゴシック" panose="020B0400000000000000" pitchFamily="50" charset="-128"/>
                <a:ea typeface="游ゴシック" panose="020B0400000000000000" pitchFamily="50" charset="-128"/>
              </a:rPr>
              <a:t>効率化</a:t>
            </a:r>
            <a:endParaRPr kumimoji="1" lang="ja-JP" altLang="en-US" sz="1200" dirty="0">
              <a:latin typeface="游ゴシック" panose="020B0400000000000000" pitchFamily="50" charset="-128"/>
              <a:ea typeface="游ゴシック" panose="020B0400000000000000" pitchFamily="50" charset="-128"/>
            </a:endParaRPr>
          </a:p>
        </p:txBody>
      </p:sp>
      <p:sp>
        <p:nvSpPr>
          <p:cNvPr id="16" name="右矢印 15"/>
          <p:cNvSpPr/>
          <p:nvPr/>
        </p:nvSpPr>
        <p:spPr bwMode="auto">
          <a:xfrm>
            <a:off x="3327728" y="3096214"/>
            <a:ext cx="3180476" cy="968868"/>
          </a:xfrm>
          <a:prstGeom prst="rightArrow">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200" dirty="0" smtClean="0">
                <a:latin typeface="游ゴシック" panose="020B0400000000000000" pitchFamily="50" charset="-128"/>
                <a:ea typeface="游ゴシック" panose="020B0400000000000000" pitchFamily="50" charset="-128"/>
              </a:rPr>
              <a:t>電子</a:t>
            </a:r>
            <a:r>
              <a:rPr lang="ja-JP" altLang="en-US" sz="1200" dirty="0">
                <a:latin typeface="游ゴシック" panose="020B0400000000000000" pitchFamily="50" charset="-128"/>
                <a:ea typeface="游ゴシック" panose="020B0400000000000000" pitchFamily="50" charset="-128"/>
              </a:rPr>
              <a:t>申請システムによる情報の</a:t>
            </a:r>
            <a:r>
              <a:rPr lang="ja-JP" altLang="en-US" sz="1200" dirty="0" smtClean="0">
                <a:latin typeface="游ゴシック" panose="020B0400000000000000" pitchFamily="50" charset="-128"/>
                <a:ea typeface="游ゴシック" panose="020B0400000000000000" pitchFamily="50" charset="-128"/>
              </a:rPr>
              <a:t>電子化</a:t>
            </a:r>
            <a:endParaRPr lang="ja-JP" altLang="en-US" sz="1200" dirty="0">
              <a:latin typeface="游ゴシック" panose="020B0400000000000000" pitchFamily="50" charset="-128"/>
              <a:ea typeface="游ゴシック" panose="020B0400000000000000" pitchFamily="50" charset="-128"/>
            </a:endParaRPr>
          </a:p>
        </p:txBody>
      </p:sp>
      <p:sp>
        <p:nvSpPr>
          <p:cNvPr id="109" name="右矢印 108"/>
          <p:cNvSpPr/>
          <p:nvPr/>
        </p:nvSpPr>
        <p:spPr bwMode="auto">
          <a:xfrm>
            <a:off x="3844334" y="4389512"/>
            <a:ext cx="2663870" cy="1015413"/>
          </a:xfrm>
          <a:prstGeom prst="rightArrow">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lang="en-US" altLang="ja-JP" sz="1200" dirty="0">
                <a:latin typeface="游ゴシック" panose="020B0400000000000000" pitchFamily="50" charset="-128"/>
                <a:ea typeface="游ゴシック" panose="020B0400000000000000" pitchFamily="50" charset="-128"/>
              </a:rPr>
              <a:t>BPR</a:t>
            </a:r>
            <a:r>
              <a:rPr lang="ja-JP" altLang="en-US" sz="1200" dirty="0">
                <a:latin typeface="游ゴシック" panose="020B0400000000000000" pitchFamily="50" charset="-128"/>
                <a:ea typeface="游ゴシック" panose="020B0400000000000000" pitchFamily="50" charset="-128"/>
              </a:rPr>
              <a:t>による業務の見直し</a:t>
            </a:r>
          </a:p>
        </p:txBody>
      </p:sp>
    </p:spTree>
    <p:extLst>
      <p:ext uri="{BB962C8B-B14F-4D97-AF65-F5344CB8AC3E}">
        <p14:creationId xmlns:p14="http://schemas.microsoft.com/office/powerpoint/2010/main" val="9751504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en-US" altLang="ja-JP" sz="1600" b="1" dirty="0" smtClean="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参考</a:t>
            </a:r>
            <a:r>
              <a:rPr kumimoji="0" lang="en-US" altLang="ja-JP" sz="1600" b="1" dirty="0" smtClean="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機会</a:t>
            </a:r>
            <a:r>
              <a:rPr kumimoji="0" lang="ja-JP" altLang="en-US" sz="1600" b="1" dirty="0">
                <a:solidFill>
                  <a:schemeClr val="tx2"/>
                </a:solidFill>
                <a:latin typeface="游ゴシック" panose="020B0400000000000000" pitchFamily="50" charset="-128"/>
                <a:ea typeface="游ゴシック" panose="020B0400000000000000" pitchFamily="50" charset="-128"/>
              </a:rPr>
              <a:t>損失における試算結果</a:t>
            </a:r>
          </a:p>
        </p:txBody>
      </p:sp>
      <p:sp>
        <p:nvSpPr>
          <p:cNvPr id="5" name="正方形/長方形 4"/>
          <p:cNvSpPr/>
          <p:nvPr/>
        </p:nvSpPr>
        <p:spPr bwMode="auto">
          <a:xfrm>
            <a:off x="575976" y="1623131"/>
            <a:ext cx="3780000" cy="1332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t" anchorCtr="0"/>
          <a:lstStyle/>
          <a:p>
            <a:pPr>
              <a:spcBef>
                <a:spcPts val="0"/>
              </a:spcBef>
            </a:pPr>
            <a:endParaRPr lang="ja-JP" altLang="en-US" sz="900" dirty="0">
              <a:latin typeface="游ゴシック" panose="020B0400000000000000" pitchFamily="50" charset="-128"/>
              <a:ea typeface="游ゴシック" panose="020B0400000000000000" pitchFamily="50" charset="-128"/>
            </a:endParaRPr>
          </a:p>
        </p:txBody>
      </p:sp>
      <p:sp>
        <p:nvSpPr>
          <p:cNvPr id="7" name="正方形/長方形 6"/>
          <p:cNvSpPr/>
          <p:nvPr/>
        </p:nvSpPr>
        <p:spPr bwMode="auto">
          <a:xfrm>
            <a:off x="575976" y="3014708"/>
            <a:ext cx="3780000"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nchorCtr="0"/>
          <a:lstStyle/>
          <a:p>
            <a:r>
              <a:rPr lang="ja-JP" altLang="en-US" sz="900" dirty="0">
                <a:latin typeface="游ゴシック" panose="020B0400000000000000" pitchFamily="50" charset="-128"/>
                <a:ea typeface="游ゴシック" panose="020B0400000000000000" pitchFamily="50" charset="-128"/>
              </a:rPr>
              <a:t>実現段階が</a:t>
            </a:r>
            <a:r>
              <a:rPr lang="ja-JP" altLang="en-US" sz="900" dirty="0" smtClean="0">
                <a:latin typeface="游ゴシック" panose="020B0400000000000000" pitchFamily="50" charset="-128"/>
                <a:ea typeface="游ゴシック" panose="020B0400000000000000" pitchFamily="50" charset="-128"/>
              </a:rPr>
              <a:t>第１段階</a:t>
            </a:r>
            <a:r>
              <a:rPr lang="ja-JP" altLang="en-US" sz="900" dirty="0">
                <a:latin typeface="游ゴシック" panose="020B0400000000000000" pitchFamily="50" charset="-128"/>
                <a:ea typeface="游ゴシック" panose="020B0400000000000000" pitchFamily="50" charset="-128"/>
              </a:rPr>
              <a:t>および</a:t>
            </a:r>
            <a:r>
              <a:rPr lang="ja-JP" altLang="en-US" sz="900" dirty="0" smtClean="0">
                <a:latin typeface="游ゴシック" panose="020B0400000000000000" pitchFamily="50" charset="-128"/>
                <a:ea typeface="游ゴシック" panose="020B0400000000000000" pitchFamily="50" charset="-128"/>
              </a:rPr>
              <a:t>第２段階</a:t>
            </a:r>
            <a:r>
              <a:rPr lang="ja-JP" altLang="en-US" sz="900" dirty="0">
                <a:latin typeface="游ゴシック" panose="020B0400000000000000" pitchFamily="50" charset="-128"/>
                <a:ea typeface="游ゴシック" panose="020B0400000000000000" pitchFamily="50" charset="-128"/>
              </a:rPr>
              <a:t>の手続き</a:t>
            </a:r>
          </a:p>
        </p:txBody>
      </p:sp>
      <p:sp>
        <p:nvSpPr>
          <p:cNvPr id="8" name="正方形/長方形 7"/>
          <p:cNvSpPr/>
          <p:nvPr/>
        </p:nvSpPr>
        <p:spPr bwMode="auto">
          <a:xfrm>
            <a:off x="244538" y="4014242"/>
            <a:ext cx="8686800" cy="2012164"/>
          </a:xfrm>
          <a:prstGeom prst="rect">
            <a:avLst/>
          </a:prstGeom>
          <a:solidFill>
            <a:schemeClr val="bg1"/>
          </a:solidFill>
          <a:ln w="9525" cap="flat" cmpd="sng" algn="ctr">
            <a:noFill/>
            <a:prstDash val="solid"/>
            <a:round/>
            <a:headEnd type="none" w="med" len="med"/>
            <a:tailEnd type="none" w="med" len="med"/>
          </a:ln>
          <a:effectLst/>
          <a:extLst/>
        </p:spPr>
        <p:txBody>
          <a:bodyPr wrap="square" lIns="72000" rIns="72000" rtlCol="0" anchor="ctr" anchorCtr="0"/>
          <a:lstStyle/>
          <a:p>
            <a:r>
              <a:rPr lang="zh-TW" altLang="en-US" sz="900" dirty="0">
                <a:latin typeface="游ゴシック" panose="020B0400000000000000" pitchFamily="50" charset="-128"/>
                <a:ea typeface="游ゴシック" panose="020B0400000000000000" pitchFamily="50" charset="-128"/>
              </a:rPr>
              <a:t>損失費用　</a:t>
            </a:r>
            <a:r>
              <a:rPr lang="en-US" altLang="zh-TW" sz="900" dirty="0">
                <a:latin typeface="游ゴシック" panose="020B0400000000000000" pitchFamily="50" charset="-128"/>
                <a:ea typeface="游ゴシック" panose="020B0400000000000000" pitchFamily="50" charset="-128"/>
              </a:rPr>
              <a:t>×</a:t>
            </a:r>
            <a:r>
              <a:rPr lang="zh-TW" altLang="en-US" sz="900" dirty="0">
                <a:latin typeface="游ゴシック" panose="020B0400000000000000" pitchFamily="50" charset="-128"/>
                <a:ea typeface="游ゴシック" panose="020B0400000000000000" pitchFamily="50" charset="-128"/>
              </a:rPr>
              <a:t>　次期電子申請</a:t>
            </a:r>
            <a:r>
              <a:rPr lang="zh-TW" altLang="en-US" sz="900" dirty="0" smtClean="0">
                <a:latin typeface="游ゴシック" panose="020B0400000000000000" pitchFamily="50" charset="-128"/>
                <a:ea typeface="游ゴシック" panose="020B0400000000000000" pitchFamily="50" charset="-128"/>
              </a:rPr>
              <a:t>利用者数</a:t>
            </a:r>
            <a:endParaRPr lang="en-US" altLang="zh-TW" sz="900" dirty="0" smtClean="0">
              <a:latin typeface="游ゴシック" panose="020B0400000000000000" pitchFamily="50" charset="-128"/>
              <a:ea typeface="游ゴシック" panose="020B0400000000000000" pitchFamily="50" charset="-128"/>
            </a:endParaRPr>
          </a:p>
          <a:p>
            <a:r>
              <a:rPr lang="zh-TW" altLang="en-US" sz="900" dirty="0" smtClean="0">
                <a:latin typeface="游ゴシック" panose="020B0400000000000000" pitchFamily="50" charset="-128"/>
                <a:ea typeface="游ゴシック" panose="020B0400000000000000" pitchFamily="50" charset="-128"/>
              </a:rPr>
              <a:t> </a:t>
            </a:r>
            <a:endParaRPr lang="en-US" altLang="ja-JP" sz="900" dirty="0">
              <a:latin typeface="游ゴシック" panose="020B0400000000000000" pitchFamily="50" charset="-128"/>
              <a:ea typeface="游ゴシック" panose="020B0400000000000000" pitchFamily="50" charset="-128"/>
            </a:endParaRPr>
          </a:p>
          <a:p>
            <a:r>
              <a:rPr lang="en-US" altLang="ja-JP" sz="900" dirty="0" smtClean="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損失効果</a:t>
            </a:r>
            <a:r>
              <a:rPr lang="en-US" altLang="ja-JP" sz="900" dirty="0">
                <a:latin typeface="游ゴシック" panose="020B0400000000000000" pitchFamily="50" charset="-128"/>
                <a:ea typeface="游ゴシック" panose="020B0400000000000000" pitchFamily="50" charset="-128"/>
              </a:rPr>
              <a:t>】</a:t>
            </a:r>
          </a:p>
          <a:p>
            <a:r>
              <a:rPr lang="ja-JP" altLang="en-US" sz="900" dirty="0" smtClean="0">
                <a:latin typeface="游ゴシック" panose="020B0400000000000000" pitchFamily="50" charset="-128"/>
                <a:ea typeface="游ゴシック" panose="020B0400000000000000" pitchFamily="50" charset="-128"/>
              </a:rPr>
              <a:t>人件費</a:t>
            </a:r>
            <a:endParaRPr lang="en-US" altLang="ja-JP" sz="900" dirty="0" smtClean="0">
              <a:latin typeface="游ゴシック" panose="020B0400000000000000" pitchFamily="50" charset="-128"/>
              <a:ea typeface="游ゴシック" panose="020B0400000000000000" pitchFamily="50" charset="-128"/>
            </a:endParaRPr>
          </a:p>
          <a:p>
            <a:pPr fontAlgn="auto">
              <a:spcBef>
                <a:spcPts val="0"/>
              </a:spcBef>
              <a:spcAft>
                <a:spcPts val="0"/>
              </a:spcAft>
              <a:defRPr/>
            </a:pPr>
            <a:r>
              <a:rPr lang="ja-JP" altLang="en-US" sz="900" dirty="0" smtClean="0">
                <a:latin typeface="游ゴシック" panose="020B0400000000000000" pitchFamily="50" charset="-128"/>
                <a:ea typeface="游ゴシック" panose="020B0400000000000000" pitchFamily="50" charset="-128"/>
              </a:rPr>
              <a:t>　窓口での手続きに要する時間</a:t>
            </a:r>
            <a:r>
              <a:rPr lang="en-US" altLang="ja-JP" sz="900" baseline="30000" dirty="0" smtClean="0">
                <a:latin typeface="游ゴシック" panose="020B0400000000000000" pitchFamily="50" charset="-128"/>
                <a:ea typeface="游ゴシック" panose="020B0400000000000000" pitchFamily="50" charset="-128"/>
              </a:rPr>
              <a:t>※1</a:t>
            </a:r>
            <a:r>
              <a:rPr lang="ja-JP" altLang="en-US" sz="900" dirty="0" smtClean="0">
                <a:latin typeface="游ゴシック" panose="020B0400000000000000" pitchFamily="50" charset="-128"/>
                <a:ea typeface="游ゴシック" panose="020B0400000000000000" pitchFamily="50" charset="-128"/>
              </a:rPr>
              <a:t>　</a:t>
            </a:r>
            <a:r>
              <a:rPr lang="en-US" altLang="ja-JP" sz="900" dirty="0" smtClean="0">
                <a:latin typeface="游ゴシック" panose="020B0400000000000000" pitchFamily="50" charset="-128"/>
                <a:ea typeface="游ゴシック" panose="020B0400000000000000" pitchFamily="50" charset="-128"/>
              </a:rPr>
              <a:t>×</a:t>
            </a:r>
            <a:r>
              <a:rPr lang="ja-JP" altLang="en-US" sz="900" dirty="0" smtClean="0">
                <a:latin typeface="游ゴシック" panose="020B0400000000000000" pitchFamily="50" charset="-128"/>
                <a:ea typeface="游ゴシック" panose="020B0400000000000000" pitchFamily="50" charset="-128"/>
              </a:rPr>
              <a:t>　時間単価の人件費</a:t>
            </a:r>
            <a:r>
              <a:rPr lang="en-US" altLang="ja-JP" sz="900" baseline="30000" dirty="0" smtClean="0">
                <a:latin typeface="游ゴシック" panose="020B0400000000000000" pitchFamily="50" charset="-128"/>
                <a:ea typeface="游ゴシック" panose="020B0400000000000000" pitchFamily="50" charset="-128"/>
              </a:rPr>
              <a:t>※2</a:t>
            </a:r>
          </a:p>
          <a:p>
            <a:pPr fontAlgn="auto">
              <a:spcBef>
                <a:spcPts val="0"/>
              </a:spcBef>
              <a:spcAft>
                <a:spcPts val="0"/>
              </a:spcAft>
              <a:defRPr/>
            </a:pPr>
            <a:endParaRPr lang="en-US" altLang="ja-JP" sz="500" dirty="0">
              <a:latin typeface="游ゴシック" panose="020B0400000000000000" pitchFamily="50" charset="-128"/>
              <a:ea typeface="游ゴシック" panose="020B0400000000000000" pitchFamily="50" charset="-128"/>
            </a:endParaRPr>
          </a:p>
          <a:p>
            <a:pPr fontAlgn="auto">
              <a:spcBef>
                <a:spcPts val="0"/>
              </a:spcBef>
              <a:spcAft>
                <a:spcPts val="0"/>
              </a:spcAft>
              <a:defRPr/>
            </a:pPr>
            <a:r>
              <a:rPr lang="en-US" altLang="ja-JP" sz="800" dirty="0" smtClean="0">
                <a:latin typeface="游ゴシック" panose="020B0400000000000000" pitchFamily="50" charset="-128"/>
                <a:ea typeface="游ゴシック" panose="020B0400000000000000" pitchFamily="50" charset="-128"/>
              </a:rPr>
              <a:t>	※</a:t>
            </a:r>
            <a:r>
              <a:rPr lang="en-US" altLang="ja-JP" sz="800" dirty="0">
                <a:latin typeface="游ゴシック" panose="020B0400000000000000" pitchFamily="50" charset="-128"/>
                <a:ea typeface="游ゴシック" panose="020B0400000000000000" pitchFamily="50" charset="-128"/>
              </a:rPr>
              <a:t>1</a:t>
            </a:r>
            <a:r>
              <a:rPr lang="ja-JP" altLang="en-US" sz="800" dirty="0">
                <a:latin typeface="游ゴシック" panose="020B0400000000000000" pitchFamily="50" charset="-128"/>
                <a:ea typeface="游ゴシック" panose="020B0400000000000000" pitchFamily="50" charset="-128"/>
              </a:rPr>
              <a:t>　窓口での待ち時間 ＋ 申請書記入時間</a:t>
            </a:r>
            <a:r>
              <a:rPr lang="en-US" altLang="ja-JP" sz="800" dirty="0">
                <a:latin typeface="游ゴシック" panose="020B0400000000000000" pitchFamily="50" charset="-128"/>
                <a:ea typeface="游ゴシック" panose="020B0400000000000000" pitchFamily="50" charset="-128"/>
              </a:rPr>
              <a:t> </a:t>
            </a:r>
            <a:r>
              <a:rPr lang="ja-JP" altLang="en-US" sz="800" dirty="0">
                <a:latin typeface="游ゴシック" panose="020B0400000000000000" pitchFamily="50" charset="-128"/>
                <a:ea typeface="游ゴシック" panose="020B0400000000000000" pitchFamily="50" charset="-128"/>
              </a:rPr>
              <a:t>－ 申請情報入力時間</a:t>
            </a:r>
            <a:endParaRPr lang="en-US" altLang="ja-JP" sz="800" dirty="0">
              <a:latin typeface="游ゴシック" panose="020B0400000000000000" pitchFamily="50" charset="-128"/>
              <a:ea typeface="游ゴシック" panose="020B0400000000000000" pitchFamily="50" charset="-128"/>
            </a:endParaRPr>
          </a:p>
          <a:p>
            <a:pPr fontAlgn="auto">
              <a:spcBef>
                <a:spcPts val="0"/>
              </a:spcBef>
              <a:spcAft>
                <a:spcPts val="0"/>
              </a:spcAft>
              <a:defRPr/>
            </a:pPr>
            <a:r>
              <a:rPr lang="en-US" altLang="ja-JP" sz="800" dirty="0" smtClean="0">
                <a:latin typeface="游ゴシック" panose="020B0400000000000000" pitchFamily="50" charset="-128"/>
                <a:ea typeface="游ゴシック" panose="020B0400000000000000" pitchFamily="50" charset="-128"/>
              </a:rPr>
              <a:t>	※</a:t>
            </a:r>
            <a:r>
              <a:rPr lang="en-US" altLang="ja-JP" sz="800" dirty="0">
                <a:latin typeface="游ゴシック" panose="020B0400000000000000" pitchFamily="50" charset="-128"/>
                <a:ea typeface="游ゴシック" panose="020B0400000000000000" pitchFamily="50" charset="-128"/>
              </a:rPr>
              <a:t>2</a:t>
            </a:r>
            <a:r>
              <a:rPr lang="ja-JP" altLang="en-US" sz="800" dirty="0">
                <a:latin typeface="游ゴシック" panose="020B0400000000000000" pitchFamily="50" charset="-128"/>
                <a:ea typeface="游ゴシック" panose="020B0400000000000000" pitchFamily="50" charset="-128"/>
              </a:rPr>
              <a:t>　大阪市のサラリーマンの平均年収から</a:t>
            </a:r>
            <a:r>
              <a:rPr lang="en-US" altLang="ja-JP" sz="800" dirty="0">
                <a:latin typeface="游ゴシック" panose="020B0400000000000000" pitchFamily="50" charset="-128"/>
                <a:ea typeface="游ゴシック" panose="020B0400000000000000" pitchFamily="50" charset="-128"/>
              </a:rPr>
              <a:t>1</a:t>
            </a:r>
            <a:r>
              <a:rPr lang="ja-JP" altLang="en-US" sz="800" dirty="0">
                <a:latin typeface="游ゴシック" panose="020B0400000000000000" pitchFamily="50" charset="-128"/>
                <a:ea typeface="游ゴシック" panose="020B0400000000000000" pitchFamily="50" charset="-128"/>
              </a:rPr>
              <a:t>時間あたりの金額を算出</a:t>
            </a:r>
            <a:endParaRPr lang="en-US" altLang="ja-JP" sz="800" dirty="0">
              <a:latin typeface="游ゴシック" panose="020B0400000000000000" pitchFamily="50" charset="-128"/>
              <a:ea typeface="游ゴシック" panose="020B0400000000000000" pitchFamily="50" charset="-128"/>
            </a:endParaRPr>
          </a:p>
          <a:p>
            <a:endParaRPr lang="en-US" altLang="ja-JP" sz="900" dirty="0">
              <a:latin typeface="游ゴシック" panose="020B0400000000000000" pitchFamily="50" charset="-128"/>
              <a:ea typeface="游ゴシック" panose="020B0400000000000000" pitchFamily="50" charset="-128"/>
            </a:endParaRPr>
          </a:p>
          <a:p>
            <a:r>
              <a:rPr lang="ja-JP" altLang="en-US" sz="900" dirty="0" smtClean="0">
                <a:latin typeface="游ゴシック" panose="020B0400000000000000" pitchFamily="50" charset="-128"/>
                <a:ea typeface="游ゴシック" panose="020B0400000000000000" pitchFamily="50" charset="-128"/>
              </a:rPr>
              <a:t>諸経費</a:t>
            </a:r>
            <a:r>
              <a:rPr lang="ja-JP" altLang="en-US" sz="900" dirty="0">
                <a:latin typeface="游ゴシック" panose="020B0400000000000000" pitchFamily="50" charset="-128"/>
                <a:ea typeface="游ゴシック" panose="020B0400000000000000" pitchFamily="50" charset="-128"/>
              </a:rPr>
              <a:t>（区役所までの移動費用等）</a:t>
            </a:r>
          </a:p>
          <a:p>
            <a:pPr fontAlgn="auto">
              <a:spcBef>
                <a:spcPts val="0"/>
              </a:spcBef>
              <a:spcAft>
                <a:spcPts val="0"/>
              </a:spcAft>
              <a:defRPr/>
            </a:pPr>
            <a:r>
              <a:rPr lang="ja-JP" altLang="en-US" sz="900" dirty="0">
                <a:latin typeface="游ゴシック" panose="020B0400000000000000" pitchFamily="50" charset="-128"/>
                <a:ea typeface="游ゴシック" panose="020B0400000000000000" pitchFamily="50" charset="-128"/>
              </a:rPr>
              <a:t>　</a:t>
            </a:r>
            <a:r>
              <a:rPr lang="ja-JP" altLang="en-US" sz="900" dirty="0" smtClean="0">
                <a:latin typeface="游ゴシック" panose="020B0400000000000000" pitchFamily="50" charset="-128"/>
                <a:ea typeface="游ゴシック" panose="020B0400000000000000" pitchFamily="50" charset="-128"/>
              </a:rPr>
              <a:t>区</a:t>
            </a:r>
            <a:r>
              <a:rPr lang="ja-JP" altLang="en-US" sz="900" dirty="0">
                <a:latin typeface="游ゴシック" panose="020B0400000000000000" pitchFamily="50" charset="-128"/>
                <a:ea typeface="游ゴシック" panose="020B0400000000000000" pitchFamily="50" charset="-128"/>
              </a:rPr>
              <a:t>役所までの移動費用（電車第等） － 書類の郵送代</a:t>
            </a:r>
            <a:endParaRPr lang="en-US" altLang="ja-JP" sz="900" dirty="0">
              <a:latin typeface="游ゴシック" panose="020B0400000000000000" pitchFamily="50" charset="-128"/>
              <a:ea typeface="游ゴシック" panose="020B0400000000000000" pitchFamily="50" charset="-128"/>
            </a:endParaRPr>
          </a:p>
          <a:p>
            <a:pPr fontAlgn="auto">
              <a:spcBef>
                <a:spcPts val="0"/>
              </a:spcBef>
              <a:spcAft>
                <a:spcPts val="0"/>
              </a:spcAft>
              <a:defRPr/>
            </a:pPr>
            <a:endParaRPr lang="en-US" altLang="ja-JP" sz="900" dirty="0">
              <a:latin typeface="游ゴシック" panose="020B0400000000000000" pitchFamily="50" charset="-128"/>
              <a:ea typeface="游ゴシック" panose="020B0400000000000000" pitchFamily="50" charset="-128"/>
            </a:endParaRPr>
          </a:p>
          <a:p>
            <a:pPr fontAlgn="auto">
              <a:spcBef>
                <a:spcPts val="0"/>
              </a:spcBef>
              <a:spcAft>
                <a:spcPts val="0"/>
              </a:spcAft>
              <a:defRPr/>
            </a:pP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次期電子申請利用者数</a:t>
            </a:r>
            <a:r>
              <a:rPr lang="en-US" altLang="ja-JP" sz="900" dirty="0">
                <a:latin typeface="游ゴシック" panose="020B0400000000000000" pitchFamily="50" charset="-128"/>
                <a:ea typeface="游ゴシック" panose="020B0400000000000000" pitchFamily="50" charset="-128"/>
              </a:rPr>
              <a:t>】</a:t>
            </a:r>
          </a:p>
          <a:p>
            <a:pPr fontAlgn="auto">
              <a:spcBef>
                <a:spcPts val="0"/>
              </a:spcBef>
              <a:spcAft>
                <a:spcPts val="0"/>
              </a:spcAft>
              <a:defRPr/>
            </a:pPr>
            <a:r>
              <a:rPr kumimoji="0" lang="ja-JP" altLang="en-US" sz="900" dirty="0">
                <a:latin typeface="游ゴシック" panose="020B0400000000000000" pitchFamily="50" charset="-128"/>
                <a:ea typeface="游ゴシック" panose="020B0400000000000000" pitchFamily="50" charset="-128"/>
                <a:cs typeface="Meiryo UI" panose="020B0604030504040204" pitchFamily="50" charset="-128"/>
              </a:rPr>
              <a:t>個人番号カードの普及率を</a:t>
            </a:r>
            <a:r>
              <a:rPr kumimoji="0" lang="en-US" altLang="ja-JP" sz="900" dirty="0">
                <a:latin typeface="游ゴシック" panose="020B0400000000000000" pitchFamily="50" charset="-128"/>
                <a:ea typeface="游ゴシック" panose="020B0400000000000000" pitchFamily="50" charset="-128"/>
                <a:cs typeface="Meiryo UI" panose="020B0604030504040204" pitchFamily="50" charset="-128"/>
              </a:rPr>
              <a:t>10%</a:t>
            </a:r>
            <a:r>
              <a:rPr kumimoji="0" lang="ja-JP" altLang="en-US" sz="900" dirty="0" err="1">
                <a:latin typeface="游ゴシック" panose="020B0400000000000000" pitchFamily="50" charset="-128"/>
                <a:ea typeface="游ゴシック" panose="020B0400000000000000" pitchFamily="50" charset="-128"/>
                <a:cs typeface="Meiryo UI" panose="020B0604030504040204" pitchFamily="50" charset="-128"/>
              </a:rPr>
              <a:t>、</a:t>
            </a:r>
            <a:r>
              <a:rPr kumimoji="0" lang="en-US" altLang="ja-JP" sz="900" dirty="0">
                <a:latin typeface="游ゴシック" panose="020B0400000000000000" pitchFamily="50" charset="-128"/>
                <a:ea typeface="游ゴシック" panose="020B0400000000000000" pitchFamily="50" charset="-128"/>
                <a:cs typeface="Meiryo UI" panose="020B0604030504040204" pitchFamily="50" charset="-128"/>
              </a:rPr>
              <a:t>20</a:t>
            </a:r>
            <a:r>
              <a:rPr kumimoji="0" lang="ja-JP" altLang="en-US" sz="900" dirty="0">
                <a:latin typeface="游ゴシック" panose="020B0400000000000000" pitchFamily="50" charset="-128"/>
                <a:ea typeface="游ゴシック" panose="020B0400000000000000" pitchFamily="50" charset="-128"/>
                <a:cs typeface="Meiryo UI" panose="020B0604030504040204" pitchFamily="50" charset="-128"/>
              </a:rPr>
              <a:t>％、</a:t>
            </a:r>
            <a:r>
              <a:rPr kumimoji="0" lang="en-US" altLang="ja-JP" sz="900" dirty="0">
                <a:latin typeface="游ゴシック" panose="020B0400000000000000" pitchFamily="50" charset="-128"/>
                <a:ea typeface="游ゴシック" panose="020B0400000000000000" pitchFamily="50" charset="-128"/>
                <a:cs typeface="Meiryo UI" panose="020B0604030504040204" pitchFamily="50" charset="-128"/>
              </a:rPr>
              <a:t>30</a:t>
            </a:r>
            <a:r>
              <a:rPr kumimoji="0" lang="ja-JP" altLang="en-US" sz="900" dirty="0">
                <a:latin typeface="游ゴシック" panose="020B0400000000000000" pitchFamily="50" charset="-128"/>
                <a:ea typeface="游ゴシック" panose="020B0400000000000000" pitchFamily="50" charset="-128"/>
                <a:cs typeface="Meiryo UI" panose="020B0604030504040204" pitchFamily="50" charset="-128"/>
              </a:rPr>
              <a:t>％の</a:t>
            </a:r>
            <a:r>
              <a:rPr kumimoji="0" lang="en-US" altLang="ja-JP" sz="900" dirty="0">
                <a:latin typeface="游ゴシック" panose="020B0400000000000000" pitchFamily="50" charset="-128"/>
                <a:ea typeface="游ゴシック" panose="020B0400000000000000" pitchFamily="50" charset="-128"/>
                <a:cs typeface="Meiryo UI" panose="020B0604030504040204" pitchFamily="50" charset="-128"/>
              </a:rPr>
              <a:t>3</a:t>
            </a:r>
            <a:r>
              <a:rPr kumimoji="0" lang="ja-JP" altLang="en-US" sz="900" dirty="0">
                <a:latin typeface="游ゴシック" panose="020B0400000000000000" pitchFamily="50" charset="-128"/>
                <a:ea typeface="游ゴシック" panose="020B0400000000000000" pitchFamily="50" charset="-128"/>
                <a:cs typeface="Meiryo UI" panose="020B0604030504040204" pitchFamily="50" charset="-128"/>
              </a:rPr>
              <a:t>段階で設定し</a:t>
            </a:r>
            <a:r>
              <a:rPr kumimoji="0" lang="ja-JP" altLang="en-US" sz="900" dirty="0" smtClean="0">
                <a:latin typeface="游ゴシック" panose="020B0400000000000000" pitchFamily="50" charset="-128"/>
                <a:ea typeface="游ゴシック" panose="020B0400000000000000" pitchFamily="50" charset="-128"/>
                <a:cs typeface="Meiryo UI" panose="020B0604030504040204" pitchFamily="50" charset="-128"/>
              </a:rPr>
              <a:t>、</a:t>
            </a:r>
            <a:r>
              <a:rPr kumimoji="0" lang="en-US" altLang="ja-JP" sz="900" dirty="0" smtClean="0">
                <a:latin typeface="游ゴシック" panose="020B0400000000000000" pitchFamily="50" charset="-128"/>
                <a:ea typeface="游ゴシック" panose="020B0400000000000000" pitchFamily="50" charset="-128"/>
                <a:cs typeface="Meiryo UI" panose="020B0604030504040204" pitchFamily="50" charset="-128"/>
              </a:rPr>
              <a:t>15</a:t>
            </a:r>
            <a:r>
              <a:rPr kumimoji="0" lang="ja-JP" altLang="en-US" sz="900" dirty="0" smtClean="0">
                <a:latin typeface="游ゴシック" panose="020B0400000000000000" pitchFamily="50" charset="-128"/>
                <a:ea typeface="游ゴシック" panose="020B0400000000000000" pitchFamily="50" charset="-128"/>
                <a:cs typeface="Meiryo UI" panose="020B0604030504040204" pitchFamily="50" charset="-128"/>
              </a:rPr>
              <a:t>歳から</a:t>
            </a:r>
            <a:r>
              <a:rPr kumimoji="0" lang="en-US" altLang="ja-JP" sz="900" dirty="0" smtClean="0">
                <a:latin typeface="游ゴシック" panose="020B0400000000000000" pitchFamily="50" charset="-128"/>
                <a:ea typeface="游ゴシック" panose="020B0400000000000000" pitchFamily="50" charset="-128"/>
                <a:cs typeface="Meiryo UI" panose="020B0604030504040204" pitchFamily="50" charset="-128"/>
              </a:rPr>
              <a:t>70</a:t>
            </a:r>
            <a:r>
              <a:rPr kumimoji="0" lang="ja-JP" altLang="en-US" sz="900" dirty="0">
                <a:latin typeface="游ゴシック" panose="020B0400000000000000" pitchFamily="50" charset="-128"/>
                <a:ea typeface="游ゴシック" panose="020B0400000000000000" pitchFamily="50" charset="-128"/>
                <a:cs typeface="Meiryo UI" panose="020B0604030504040204" pitchFamily="50" charset="-128"/>
              </a:rPr>
              <a:t>歳までの市民を対象とする</a:t>
            </a:r>
            <a:endParaRPr kumimoji="0" lang="en-US" altLang="ja-JP" sz="900" dirty="0">
              <a:latin typeface="游ゴシック" panose="020B0400000000000000" pitchFamily="50" charset="-128"/>
              <a:ea typeface="游ゴシック" panose="020B0400000000000000" pitchFamily="50" charset="-128"/>
              <a:cs typeface="Meiryo UI" panose="020B0604030504040204" pitchFamily="50" charset="-128"/>
            </a:endParaRPr>
          </a:p>
          <a:p>
            <a:pPr fontAlgn="auto">
              <a:spcBef>
                <a:spcPts val="0"/>
              </a:spcBef>
              <a:spcAft>
                <a:spcPts val="0"/>
              </a:spcAft>
              <a:defRPr/>
            </a:pPr>
            <a:r>
              <a:rPr lang="ja-JP" altLang="en-US" sz="900" dirty="0" smtClean="0">
                <a:latin typeface="游ゴシック" panose="020B0400000000000000" pitchFamily="50" charset="-128"/>
                <a:ea typeface="游ゴシック" panose="020B0400000000000000" pitchFamily="50" charset="-128"/>
              </a:rPr>
              <a:t>⇒利用者数 </a:t>
            </a:r>
            <a:r>
              <a:rPr lang="ja-JP" altLang="en-US" sz="900" dirty="0">
                <a:latin typeface="游ゴシック" panose="020B0400000000000000" pitchFamily="50" charset="-128"/>
                <a:ea typeface="游ゴシック" panose="020B0400000000000000" pitchFamily="50" charset="-128"/>
              </a:rPr>
              <a:t>＝ 大阪市</a:t>
            </a:r>
            <a:r>
              <a:rPr lang="ja-JP" altLang="en-US" sz="900" dirty="0" smtClean="0">
                <a:latin typeface="游ゴシック" panose="020B0400000000000000" pitchFamily="50" charset="-128"/>
                <a:ea typeface="游ゴシック" panose="020B0400000000000000" pitchFamily="50" charset="-128"/>
              </a:rPr>
              <a:t>の</a:t>
            </a:r>
            <a:r>
              <a:rPr lang="en-US" altLang="ja-JP" sz="900" dirty="0" smtClean="0">
                <a:latin typeface="游ゴシック" panose="020B0400000000000000" pitchFamily="50" charset="-128"/>
                <a:ea typeface="游ゴシック" panose="020B0400000000000000" pitchFamily="50" charset="-128"/>
              </a:rPr>
              <a:t>15</a:t>
            </a:r>
            <a:r>
              <a:rPr lang="ja-JP" altLang="en-US" sz="900" dirty="0" smtClean="0">
                <a:latin typeface="游ゴシック" panose="020B0400000000000000" pitchFamily="50" charset="-128"/>
                <a:ea typeface="游ゴシック" panose="020B0400000000000000" pitchFamily="50" charset="-128"/>
              </a:rPr>
              <a:t>歳から</a:t>
            </a:r>
            <a:r>
              <a:rPr lang="en-US" altLang="ja-JP" sz="900" dirty="0" smtClean="0">
                <a:latin typeface="游ゴシック" panose="020B0400000000000000" pitchFamily="50" charset="-128"/>
                <a:ea typeface="游ゴシック" panose="020B0400000000000000" pitchFamily="50" charset="-128"/>
              </a:rPr>
              <a:t>70</a:t>
            </a:r>
            <a:r>
              <a:rPr lang="ja-JP" altLang="en-US" sz="900" dirty="0">
                <a:latin typeface="游ゴシック" panose="020B0400000000000000" pitchFamily="50" charset="-128"/>
                <a:ea typeface="游ゴシック" panose="020B0400000000000000" pitchFamily="50" charset="-128"/>
              </a:rPr>
              <a:t>歳までの人口 </a:t>
            </a:r>
            <a:r>
              <a:rPr lang="en-US" altLang="ja-JP" sz="900" dirty="0">
                <a:latin typeface="游ゴシック" panose="020B0400000000000000" pitchFamily="50" charset="-128"/>
                <a:ea typeface="游ゴシック" panose="020B0400000000000000" pitchFamily="50" charset="-128"/>
              </a:rPr>
              <a:t>× </a:t>
            </a:r>
            <a:r>
              <a:rPr lang="ja-JP" altLang="en-US" sz="900" dirty="0">
                <a:latin typeface="游ゴシック" panose="020B0400000000000000" pitchFamily="50" charset="-128"/>
                <a:ea typeface="游ゴシック" panose="020B0400000000000000" pitchFamily="50" charset="-128"/>
              </a:rPr>
              <a:t>カード普及率</a:t>
            </a:r>
            <a:endParaRPr kumimoji="0" lang="en-US" altLang="ja-JP" sz="9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9" name="正方形/長方形 8"/>
          <p:cNvSpPr/>
          <p:nvPr/>
        </p:nvSpPr>
        <p:spPr bwMode="auto">
          <a:xfrm>
            <a:off x="228045" y="1623131"/>
            <a:ext cx="288000" cy="13320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eaVert" wrap="non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評価項目</a:t>
            </a:r>
          </a:p>
        </p:txBody>
      </p:sp>
      <p:sp>
        <p:nvSpPr>
          <p:cNvPr id="10" name="正方形/長方形 9"/>
          <p:cNvSpPr/>
          <p:nvPr/>
        </p:nvSpPr>
        <p:spPr bwMode="auto">
          <a:xfrm>
            <a:off x="228045" y="3014709"/>
            <a:ext cx="288000" cy="5400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eaVert" wrap="none" lIns="72000" rIns="72000" rtlCol="0" anchor="ctr"/>
          <a:lstStyle/>
          <a:p>
            <a:pPr algn="ctr"/>
            <a:r>
              <a:rPr lang="ja-JP" altLang="en-US" sz="900" dirty="0">
                <a:latin typeface="游ゴシック" panose="020B0400000000000000" pitchFamily="50" charset="-128"/>
                <a:ea typeface="游ゴシック" panose="020B0400000000000000" pitchFamily="50" charset="-128"/>
              </a:rPr>
              <a:t>評価対象</a:t>
            </a:r>
          </a:p>
        </p:txBody>
      </p:sp>
      <p:cxnSp>
        <p:nvCxnSpPr>
          <p:cNvPr id="12" name="直線コネクタ 11"/>
          <p:cNvCxnSpPr/>
          <p:nvPr/>
        </p:nvCxnSpPr>
        <p:spPr bwMode="auto">
          <a:xfrm>
            <a:off x="227605" y="1514981"/>
            <a:ext cx="4128371"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テキスト ボックス 12"/>
          <p:cNvSpPr txBox="1"/>
          <p:nvPr/>
        </p:nvSpPr>
        <p:spPr>
          <a:xfrm>
            <a:off x="1930153" y="1268760"/>
            <a:ext cx="723275" cy="253916"/>
          </a:xfrm>
          <a:prstGeom prst="rect">
            <a:avLst/>
          </a:prstGeom>
          <a:noFill/>
        </p:spPr>
        <p:txBody>
          <a:bodyPr wrap="none" rtlCol="0">
            <a:spAutoFit/>
          </a:bodyPr>
          <a:lstStyle/>
          <a:p>
            <a:r>
              <a:rPr kumimoji="1" lang="ja-JP" altLang="en-US" sz="1050" dirty="0">
                <a:latin typeface="游ゴシック" panose="020B0400000000000000" pitchFamily="50" charset="-128"/>
                <a:ea typeface="游ゴシック" panose="020B0400000000000000" pitchFamily="50" charset="-128"/>
              </a:rPr>
              <a:t>評価方法</a:t>
            </a:r>
          </a:p>
        </p:txBody>
      </p:sp>
      <p:sp>
        <p:nvSpPr>
          <p:cNvPr id="19" name="正方形/長方形 33"/>
          <p:cNvSpPr>
            <a:spLocks noChangeArrowheads="1"/>
          </p:cNvSpPr>
          <p:nvPr/>
        </p:nvSpPr>
        <p:spPr bwMode="auto">
          <a:xfrm>
            <a:off x="1585099" y="1858851"/>
            <a:ext cx="2602945" cy="346013"/>
          </a:xfrm>
          <a:prstGeom prst="rect">
            <a:avLst/>
          </a:prstGeom>
          <a:solidFill>
            <a:schemeClr val="accent2">
              <a:lumMod val="20000"/>
              <a:lumOff val="80000"/>
            </a:schemeClr>
          </a:solidFill>
          <a:ln w="9525">
            <a:solidFill>
              <a:schemeClr val="bg1">
                <a:lumMod val="50000"/>
              </a:schemeClr>
            </a:solidFill>
            <a:miter lim="800000"/>
            <a:headEnd/>
            <a:tailEnd/>
          </a:ln>
          <a:effectLst/>
          <a:extLst/>
        </p:spPr>
        <p:txBody>
          <a:bodyPr anchor="ctr"/>
          <a:lstStyle>
            <a:lvl1pPr marL="92075" indent="-92075">
              <a:defRPr sz="1200">
                <a:solidFill>
                  <a:schemeClr val="bg2"/>
                </a:solidFill>
                <a:latin typeface="ＭＳ Ｐゴシック" panose="020B0600070205080204" pitchFamily="50" charset="-128"/>
                <a:ea typeface="ＭＳ Ｐゴシック" panose="020B0600070205080204" pitchFamily="50" charset="-128"/>
              </a:defRPr>
            </a:lvl1pPr>
            <a:lvl2pPr marL="742950" indent="-285750">
              <a:defRPr sz="1200">
                <a:solidFill>
                  <a:schemeClr val="bg2"/>
                </a:solidFill>
                <a:latin typeface="ＭＳ Ｐゴシック" panose="020B0600070205080204" pitchFamily="50" charset="-128"/>
                <a:ea typeface="ＭＳ Ｐゴシック" panose="020B0600070205080204" pitchFamily="50" charset="-128"/>
              </a:defRPr>
            </a:lvl2pPr>
            <a:lvl3pPr marL="1143000" indent="-228600">
              <a:defRPr sz="1200">
                <a:solidFill>
                  <a:schemeClr val="bg2"/>
                </a:solidFill>
                <a:latin typeface="ＭＳ Ｐゴシック" panose="020B0600070205080204" pitchFamily="50" charset="-128"/>
                <a:ea typeface="ＭＳ Ｐゴシック" panose="020B0600070205080204" pitchFamily="50" charset="-128"/>
              </a:defRPr>
            </a:lvl3pPr>
            <a:lvl4pPr marL="1600200" indent="-228600">
              <a:defRPr sz="1200">
                <a:solidFill>
                  <a:schemeClr val="bg2"/>
                </a:solidFill>
                <a:latin typeface="ＭＳ Ｐゴシック" panose="020B0600070205080204" pitchFamily="50" charset="-128"/>
                <a:ea typeface="ＭＳ Ｐゴシック" panose="020B0600070205080204" pitchFamily="50" charset="-128"/>
              </a:defRPr>
            </a:lvl4pPr>
            <a:lvl5pPr marL="2057400" indent="-228600">
              <a:defRPr sz="1200">
                <a:solidFill>
                  <a:schemeClr val="bg2"/>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sz="1200">
                <a:solidFill>
                  <a:schemeClr val="bg2"/>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sz="1200">
                <a:solidFill>
                  <a:schemeClr val="bg2"/>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sz="1200">
                <a:solidFill>
                  <a:schemeClr val="bg2"/>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sz="1200">
                <a:solidFill>
                  <a:schemeClr val="bg2"/>
                </a:solidFill>
                <a:latin typeface="ＭＳ Ｐゴシック" panose="020B0600070205080204" pitchFamily="50" charset="-128"/>
                <a:ea typeface="ＭＳ Ｐゴシック" panose="020B0600070205080204" pitchFamily="50" charset="-128"/>
              </a:defRPr>
            </a:lvl9pPr>
          </a:lstStyle>
          <a:p>
            <a:pPr marL="0" indent="0" algn="ctr">
              <a:spcBef>
                <a:spcPct val="50000"/>
              </a:spcBef>
              <a:buClr>
                <a:schemeClr val="bg2"/>
              </a:buClr>
            </a:pPr>
            <a:r>
              <a:rPr lang="ja-JP" altLang="en-US" sz="900" dirty="0" smtClean="0">
                <a:solidFill>
                  <a:schemeClr val="tx1"/>
                </a:solidFill>
                <a:latin typeface="游ゴシック" panose="020B0400000000000000" pitchFamily="50" charset="-128"/>
                <a:ea typeface="游ゴシック" panose="020B0400000000000000" pitchFamily="50" charset="-128"/>
              </a:rPr>
              <a:t>人件費</a:t>
            </a:r>
            <a:endParaRPr lang="en-US" altLang="ja-JP" sz="900" dirty="0">
              <a:solidFill>
                <a:schemeClr val="tx1"/>
              </a:solidFill>
              <a:latin typeface="游ゴシック" panose="020B0400000000000000" pitchFamily="50" charset="-128"/>
              <a:ea typeface="游ゴシック" panose="020B0400000000000000" pitchFamily="50" charset="-128"/>
            </a:endParaRPr>
          </a:p>
        </p:txBody>
      </p:sp>
      <p:sp>
        <p:nvSpPr>
          <p:cNvPr id="20" name="正方形/長方形 33"/>
          <p:cNvSpPr>
            <a:spLocks noChangeArrowheads="1"/>
          </p:cNvSpPr>
          <p:nvPr/>
        </p:nvSpPr>
        <p:spPr bwMode="auto">
          <a:xfrm>
            <a:off x="1585098" y="2383404"/>
            <a:ext cx="2602945" cy="341157"/>
          </a:xfrm>
          <a:prstGeom prst="rect">
            <a:avLst/>
          </a:prstGeom>
          <a:solidFill>
            <a:schemeClr val="accent2">
              <a:lumMod val="20000"/>
              <a:lumOff val="80000"/>
            </a:schemeClr>
          </a:solidFill>
          <a:ln w="9525">
            <a:solidFill>
              <a:schemeClr val="bg1">
                <a:lumMod val="50000"/>
              </a:schemeClr>
            </a:solidFill>
            <a:miter lim="800000"/>
            <a:headEnd/>
            <a:tailEnd/>
          </a:ln>
          <a:effectLst/>
          <a:extLst/>
        </p:spPr>
        <p:txBody>
          <a:bodyPr anchor="ctr"/>
          <a:lstStyle>
            <a:lvl1pPr marL="92075" indent="-92075">
              <a:defRPr sz="1200">
                <a:solidFill>
                  <a:schemeClr val="bg2"/>
                </a:solidFill>
                <a:latin typeface="ＭＳ Ｐゴシック" panose="020B0600070205080204" pitchFamily="50" charset="-128"/>
                <a:ea typeface="ＭＳ Ｐゴシック" panose="020B0600070205080204" pitchFamily="50" charset="-128"/>
              </a:defRPr>
            </a:lvl1pPr>
            <a:lvl2pPr marL="742950" indent="-285750">
              <a:defRPr sz="1200">
                <a:solidFill>
                  <a:schemeClr val="bg2"/>
                </a:solidFill>
                <a:latin typeface="ＭＳ Ｐゴシック" panose="020B0600070205080204" pitchFamily="50" charset="-128"/>
                <a:ea typeface="ＭＳ Ｐゴシック" panose="020B0600070205080204" pitchFamily="50" charset="-128"/>
              </a:defRPr>
            </a:lvl2pPr>
            <a:lvl3pPr marL="1143000" indent="-228600">
              <a:defRPr sz="1200">
                <a:solidFill>
                  <a:schemeClr val="bg2"/>
                </a:solidFill>
                <a:latin typeface="ＭＳ Ｐゴシック" panose="020B0600070205080204" pitchFamily="50" charset="-128"/>
                <a:ea typeface="ＭＳ Ｐゴシック" panose="020B0600070205080204" pitchFamily="50" charset="-128"/>
              </a:defRPr>
            </a:lvl3pPr>
            <a:lvl4pPr marL="1600200" indent="-228600">
              <a:defRPr sz="1200">
                <a:solidFill>
                  <a:schemeClr val="bg2"/>
                </a:solidFill>
                <a:latin typeface="ＭＳ Ｐゴシック" panose="020B0600070205080204" pitchFamily="50" charset="-128"/>
                <a:ea typeface="ＭＳ Ｐゴシック" panose="020B0600070205080204" pitchFamily="50" charset="-128"/>
              </a:defRPr>
            </a:lvl4pPr>
            <a:lvl5pPr marL="2057400" indent="-228600">
              <a:defRPr sz="1200">
                <a:solidFill>
                  <a:schemeClr val="bg2"/>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sz="1200">
                <a:solidFill>
                  <a:schemeClr val="bg2"/>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sz="1200">
                <a:solidFill>
                  <a:schemeClr val="bg2"/>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sz="1200">
                <a:solidFill>
                  <a:schemeClr val="bg2"/>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sz="1200">
                <a:solidFill>
                  <a:schemeClr val="bg2"/>
                </a:solidFill>
                <a:latin typeface="ＭＳ Ｐゴシック" panose="020B0600070205080204" pitchFamily="50" charset="-128"/>
                <a:ea typeface="ＭＳ Ｐゴシック" panose="020B0600070205080204" pitchFamily="50" charset="-128"/>
              </a:defRPr>
            </a:lvl9pPr>
          </a:lstStyle>
          <a:p>
            <a:pPr algn="ctr"/>
            <a:r>
              <a:rPr lang="ja-JP" altLang="en-US" sz="900" dirty="0" smtClean="0">
                <a:solidFill>
                  <a:schemeClr val="tx1"/>
                </a:solidFill>
                <a:latin typeface="游ゴシック" panose="020B0400000000000000" pitchFamily="50" charset="-128"/>
                <a:ea typeface="游ゴシック" panose="020B0400000000000000" pitchFamily="50" charset="-128"/>
              </a:rPr>
              <a:t>交通費等の諸経費</a:t>
            </a:r>
            <a:endParaRPr lang="ja-JP" altLang="en-US" sz="900" dirty="0">
              <a:solidFill>
                <a:schemeClr val="tx1"/>
              </a:solidFill>
              <a:latin typeface="游ゴシック" panose="020B0400000000000000" pitchFamily="50" charset="-128"/>
              <a:ea typeface="游ゴシック" panose="020B0400000000000000" pitchFamily="50" charset="-128"/>
            </a:endParaRPr>
          </a:p>
        </p:txBody>
      </p:sp>
      <p:sp>
        <p:nvSpPr>
          <p:cNvPr id="21" name="正方形/長方形 33"/>
          <p:cNvSpPr>
            <a:spLocks noChangeArrowheads="1"/>
          </p:cNvSpPr>
          <p:nvPr/>
        </p:nvSpPr>
        <p:spPr bwMode="auto">
          <a:xfrm>
            <a:off x="720075" y="1853700"/>
            <a:ext cx="720000" cy="870862"/>
          </a:xfrm>
          <a:prstGeom prst="rect">
            <a:avLst/>
          </a:prstGeom>
          <a:solidFill>
            <a:schemeClr val="accent2">
              <a:lumMod val="40000"/>
              <a:lumOff val="60000"/>
            </a:schemeClr>
          </a:solidFill>
          <a:ln w="9525">
            <a:solidFill>
              <a:schemeClr val="bg1">
                <a:lumMod val="50000"/>
              </a:schemeClr>
            </a:solidFill>
            <a:miter lim="800000"/>
            <a:headEnd/>
            <a:tailEnd/>
          </a:ln>
          <a:effectLst/>
          <a:extLst/>
        </p:spPr>
        <p:txBody>
          <a:bodyPr anchor="ctr"/>
          <a:lstStyle>
            <a:lvl1pPr marL="92075" indent="-92075">
              <a:defRPr sz="1200">
                <a:solidFill>
                  <a:schemeClr val="bg2"/>
                </a:solidFill>
                <a:latin typeface="ＭＳ Ｐゴシック" panose="020B0600070205080204" pitchFamily="50" charset="-128"/>
                <a:ea typeface="ＭＳ Ｐゴシック" panose="020B0600070205080204" pitchFamily="50" charset="-128"/>
              </a:defRPr>
            </a:lvl1pPr>
            <a:lvl2pPr marL="742950" indent="-285750">
              <a:defRPr sz="1200">
                <a:solidFill>
                  <a:schemeClr val="bg2"/>
                </a:solidFill>
                <a:latin typeface="ＭＳ Ｐゴシック" panose="020B0600070205080204" pitchFamily="50" charset="-128"/>
                <a:ea typeface="ＭＳ Ｐゴシック" panose="020B0600070205080204" pitchFamily="50" charset="-128"/>
              </a:defRPr>
            </a:lvl2pPr>
            <a:lvl3pPr marL="1143000" indent="-228600">
              <a:defRPr sz="1200">
                <a:solidFill>
                  <a:schemeClr val="bg2"/>
                </a:solidFill>
                <a:latin typeface="ＭＳ Ｐゴシック" panose="020B0600070205080204" pitchFamily="50" charset="-128"/>
                <a:ea typeface="ＭＳ Ｐゴシック" panose="020B0600070205080204" pitchFamily="50" charset="-128"/>
              </a:defRPr>
            </a:lvl3pPr>
            <a:lvl4pPr marL="1600200" indent="-228600">
              <a:defRPr sz="1200">
                <a:solidFill>
                  <a:schemeClr val="bg2"/>
                </a:solidFill>
                <a:latin typeface="ＭＳ Ｐゴシック" panose="020B0600070205080204" pitchFamily="50" charset="-128"/>
                <a:ea typeface="ＭＳ Ｐゴシック" panose="020B0600070205080204" pitchFamily="50" charset="-128"/>
              </a:defRPr>
            </a:lvl4pPr>
            <a:lvl5pPr marL="2057400" indent="-228600">
              <a:defRPr sz="1200">
                <a:solidFill>
                  <a:schemeClr val="bg2"/>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sz="1200">
                <a:solidFill>
                  <a:schemeClr val="bg2"/>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sz="1200">
                <a:solidFill>
                  <a:schemeClr val="bg2"/>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sz="1200">
                <a:solidFill>
                  <a:schemeClr val="bg2"/>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sz="1200">
                <a:solidFill>
                  <a:schemeClr val="bg2"/>
                </a:solidFill>
                <a:latin typeface="ＭＳ Ｐゴシック" panose="020B0600070205080204" pitchFamily="50" charset="-128"/>
                <a:ea typeface="ＭＳ Ｐゴシック" panose="020B0600070205080204" pitchFamily="50" charset="-128"/>
              </a:defRPr>
            </a:lvl9pPr>
          </a:lstStyle>
          <a:p>
            <a:pPr marL="0" indent="0" algn="ctr">
              <a:spcBef>
                <a:spcPct val="50000"/>
              </a:spcBef>
              <a:buClr>
                <a:schemeClr val="bg2"/>
              </a:buClr>
            </a:pPr>
            <a:r>
              <a:rPr lang="ja-JP" altLang="en-US" sz="900" dirty="0">
                <a:solidFill>
                  <a:schemeClr val="tx1"/>
                </a:solidFill>
                <a:latin typeface="游ゴシック" panose="020B0400000000000000" pitchFamily="50" charset="-128"/>
                <a:ea typeface="游ゴシック" panose="020B0400000000000000" pitchFamily="50" charset="-128"/>
              </a:rPr>
              <a:t>損失費用</a:t>
            </a:r>
            <a:endParaRPr lang="en-US" altLang="ja-JP" sz="900" dirty="0">
              <a:solidFill>
                <a:schemeClr val="tx1"/>
              </a:solidFill>
              <a:latin typeface="游ゴシック" panose="020B0400000000000000" pitchFamily="50" charset="-128"/>
              <a:ea typeface="游ゴシック" panose="020B0400000000000000" pitchFamily="50" charset="-128"/>
            </a:endParaRPr>
          </a:p>
        </p:txBody>
      </p:sp>
      <p:pic>
        <p:nvPicPr>
          <p:cNvPr id="22" name="図 21"/>
          <p:cNvPicPr>
            <a:picLocks noChangeAspect="1"/>
          </p:cNvPicPr>
          <p:nvPr/>
        </p:nvPicPr>
        <p:blipFill>
          <a:blip r:embed="rId2"/>
          <a:stretch>
            <a:fillRect/>
          </a:stretch>
        </p:blipFill>
        <p:spPr>
          <a:xfrm>
            <a:off x="4571656" y="1623131"/>
            <a:ext cx="4216287" cy="2636920"/>
          </a:xfrm>
          <a:prstGeom prst="rect">
            <a:avLst/>
          </a:prstGeom>
          <a:ln>
            <a:solidFill>
              <a:schemeClr val="tx1">
                <a:lumMod val="50000"/>
                <a:lumOff val="50000"/>
              </a:schemeClr>
            </a:solidFill>
          </a:ln>
        </p:spPr>
      </p:pic>
      <p:cxnSp>
        <p:nvCxnSpPr>
          <p:cNvPr id="23" name="直線コネクタ 22"/>
          <p:cNvCxnSpPr/>
          <p:nvPr/>
        </p:nvCxnSpPr>
        <p:spPr bwMode="auto">
          <a:xfrm>
            <a:off x="4571999" y="1514981"/>
            <a:ext cx="42156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テキスト ボックス 23"/>
          <p:cNvSpPr txBox="1"/>
          <p:nvPr/>
        </p:nvSpPr>
        <p:spPr>
          <a:xfrm>
            <a:off x="5644901" y="1268760"/>
            <a:ext cx="2204450" cy="253916"/>
          </a:xfrm>
          <a:prstGeom prst="rect">
            <a:avLst/>
          </a:prstGeom>
          <a:noFill/>
        </p:spPr>
        <p:txBody>
          <a:bodyPr wrap="none" rtlCol="0">
            <a:spAutoFit/>
          </a:bodyPr>
          <a:lstStyle/>
          <a:p>
            <a:r>
              <a:rPr lang="ja-JP" altLang="en-US" sz="1050" dirty="0">
                <a:latin typeface="游ゴシック" panose="020B0400000000000000" pitchFamily="50" charset="-128"/>
                <a:ea typeface="游ゴシック" panose="020B0400000000000000" pitchFamily="50" charset="-128"/>
              </a:rPr>
              <a:t>機会損失（損失費用）の試算結果</a:t>
            </a:r>
            <a:endParaRPr kumimoji="1" lang="ja-JP" altLang="en-US" sz="1050" dirty="0">
              <a:latin typeface="游ゴシック" panose="020B0400000000000000" pitchFamily="50" charset="-128"/>
              <a:ea typeface="游ゴシック" panose="020B0400000000000000" pitchFamily="50" charset="-128"/>
            </a:endParaRPr>
          </a:p>
        </p:txBody>
      </p:sp>
      <p:sp>
        <p:nvSpPr>
          <p:cNvPr id="2" name="正方形/長方形 1"/>
          <p:cNvSpPr/>
          <p:nvPr/>
        </p:nvSpPr>
        <p:spPr>
          <a:xfrm>
            <a:off x="4403569" y="4269740"/>
            <a:ext cx="4572000" cy="215444"/>
          </a:xfrm>
          <a:prstGeom prst="rect">
            <a:avLst/>
          </a:prstGeom>
        </p:spPr>
        <p:txBody>
          <a:bodyPr>
            <a:spAutoFit/>
          </a:bodyPr>
          <a:lstStyle/>
          <a:p>
            <a:pPr marL="0" indent="0" algn="r">
              <a:spcBef>
                <a:spcPts val="0"/>
              </a:spcBef>
              <a:buNone/>
            </a:pPr>
            <a:r>
              <a:rPr lang="ja-JP" altLang="en-US" sz="800" dirty="0">
                <a:latin typeface="游ゴシック" panose="020B0400000000000000" pitchFamily="50" charset="-128"/>
                <a:ea typeface="游ゴシック" panose="020B0400000000000000" pitchFamily="50" charset="-128"/>
              </a:rPr>
              <a:t>（</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）次期電子申請システム</a:t>
            </a:r>
            <a:r>
              <a:rPr lang="ja-JP" altLang="en-US" sz="800" dirty="0" smtClean="0">
                <a:latin typeface="游ゴシック" panose="020B0400000000000000" pitchFamily="50" charset="-128"/>
                <a:ea typeface="游ゴシック" panose="020B0400000000000000" pitchFamily="50" charset="-128"/>
              </a:rPr>
              <a:t>で個人</a:t>
            </a:r>
            <a:r>
              <a:rPr lang="ja-JP" altLang="en-US" sz="800" dirty="0">
                <a:latin typeface="游ゴシック" panose="020B0400000000000000" pitchFamily="50" charset="-128"/>
                <a:ea typeface="游ゴシック" panose="020B0400000000000000" pitchFamily="50" charset="-128"/>
              </a:rPr>
              <a:t>番号</a:t>
            </a:r>
            <a:r>
              <a:rPr lang="ja-JP" altLang="en-US" sz="800" dirty="0" smtClean="0">
                <a:latin typeface="游ゴシック" panose="020B0400000000000000" pitchFamily="50" charset="-128"/>
                <a:ea typeface="游ゴシック" panose="020B0400000000000000" pitchFamily="50" charset="-128"/>
              </a:rPr>
              <a:t>カード</a:t>
            </a:r>
            <a:r>
              <a:rPr lang="ja-JP" altLang="en-US" sz="800" dirty="0">
                <a:latin typeface="游ゴシック" panose="020B0400000000000000" pitchFamily="50" charset="-128"/>
                <a:ea typeface="游ゴシック" panose="020B0400000000000000" pitchFamily="50" charset="-128"/>
              </a:rPr>
              <a:t>の公的個人認証を利用すると仮定</a:t>
            </a:r>
            <a:endParaRPr lang="en-US" altLang="ja-JP" sz="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662698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79512" y="260648"/>
            <a:ext cx="7056437" cy="431800"/>
          </a:xfrm>
          <a:prstGeom prst="parallelogram">
            <a:avLst>
              <a:gd name="adj" fmla="val 118025"/>
            </a:avLst>
          </a:prstGeom>
          <a:solidFill>
            <a:schemeClr val="bg1"/>
          </a:solidFill>
          <a:ln>
            <a:noFill/>
          </a:ln>
          <a:effectLst>
            <a:outerShdw dist="136783" dir="9491915" algn="ctr" rotWithShape="0">
              <a:schemeClr val="bg2"/>
            </a:outerShdw>
          </a:effectLst>
          <a:extLst>
            <a:ext uri="{91240B29-F687-4F45-9708-019B960494DF}">
              <a14:hiddenLine xmlns:a14="http://schemas.microsoft.com/office/drawing/2010/main" w="12700" algn="ctr">
                <a:solidFill>
                  <a:srgbClr val="000000"/>
                </a:solidFill>
                <a:miter lim="800000"/>
                <a:headEnd/>
                <a:tailEnd type="none" w="med" len="sm"/>
              </a14:hiddenLine>
            </a:ext>
          </a:extLst>
        </p:spPr>
        <p:txBody>
          <a:bodyPr wrap="none" lIns="90000" tIns="46800" rIns="90000" bIns="46800" anchor="ctr"/>
          <a:lstStyle/>
          <a:p>
            <a:pPr eaLnBrk="0" hangingPunct="0"/>
            <a:r>
              <a:rPr lang="ja-JP" altLang="en-US" sz="1800" b="1" dirty="0">
                <a:solidFill>
                  <a:schemeClr val="bg2"/>
                </a:solidFill>
                <a:latin typeface="游ゴシック" panose="020B0400000000000000" pitchFamily="50" charset="-128"/>
                <a:ea typeface="游ゴシック" panose="020B0400000000000000" pitchFamily="50" charset="-128"/>
              </a:rPr>
              <a:t>９</a:t>
            </a:r>
            <a:r>
              <a:rPr lang="ja-JP" altLang="en-US" sz="1800" b="1" dirty="0" smtClean="0">
                <a:solidFill>
                  <a:schemeClr val="bg2"/>
                </a:solidFill>
                <a:latin typeface="游ゴシック" panose="020B0400000000000000" pitchFamily="50" charset="-128"/>
                <a:ea typeface="游ゴシック" panose="020B0400000000000000" pitchFamily="50" charset="-128"/>
              </a:rPr>
              <a:t>．推進体制について</a:t>
            </a:r>
            <a:endParaRPr kumimoji="0" lang="ja-JP" altLang="en-US" sz="1800" b="1" dirty="0">
              <a:solidFill>
                <a:schemeClr val="bg2"/>
              </a:solidFill>
              <a:latin typeface="游ゴシック" panose="020B0400000000000000" pitchFamily="50" charset="-128"/>
              <a:ea typeface="游ゴシック" panose="020B0400000000000000" pitchFamily="50" charset="-128"/>
            </a:endParaRPr>
          </a:p>
        </p:txBody>
      </p:sp>
      <p:sp>
        <p:nvSpPr>
          <p:cNvPr id="13" name="正方形/長方形 12"/>
          <p:cNvSpPr/>
          <p:nvPr/>
        </p:nvSpPr>
        <p:spPr bwMode="auto">
          <a:xfrm>
            <a:off x="0" y="986457"/>
            <a:ext cx="9144000" cy="1080119"/>
          </a:xfrm>
          <a:prstGeom prst="rect">
            <a:avLst/>
          </a:prstGeom>
          <a:solidFill>
            <a:schemeClr val="bg1"/>
          </a:solidFill>
          <a:ln w="9525" cap="flat" cmpd="sng" algn="ctr">
            <a:noFill/>
            <a:prstDash val="solid"/>
            <a:round/>
            <a:headEnd type="none" w="med" len="med"/>
            <a:tailEnd type="none" w="med" len="med"/>
          </a:ln>
          <a:effectLst/>
          <a:extLst/>
        </p:spPr>
        <p:txBody>
          <a:bodyPr wrap="square" lIns="72000" rIns="72000" rtlCol="0" anchor="ctr"/>
          <a:lstStyle/>
          <a:p>
            <a:pPr>
              <a:spcBef>
                <a:spcPts val="0"/>
              </a:spcBef>
            </a:pPr>
            <a:r>
              <a:rPr lang="ja-JP" altLang="en-US" sz="2400" dirty="0" smtClean="0">
                <a:latin typeface="游ゴシック" panose="020B0400000000000000" pitchFamily="50" charset="-128"/>
                <a:ea typeface="游ゴシック" panose="020B0400000000000000" pitchFamily="50" charset="-128"/>
              </a:rPr>
              <a:t>　本取組みは、ＩＣＴ戦略室・市政改革室を中心に連携、協力</a:t>
            </a:r>
            <a:r>
              <a:rPr lang="ja-JP" altLang="en-US" sz="2400" dirty="0">
                <a:latin typeface="游ゴシック" panose="020B0400000000000000" pitchFamily="50" charset="-128"/>
                <a:ea typeface="游ゴシック" panose="020B0400000000000000" pitchFamily="50" charset="-128"/>
              </a:rPr>
              <a:t>を図りつつ、各々が主体的に実施</a:t>
            </a:r>
            <a:r>
              <a:rPr lang="ja-JP" altLang="en-US" sz="2400" dirty="0" smtClean="0">
                <a:latin typeface="游ゴシック" panose="020B0400000000000000" pitchFamily="50" charset="-128"/>
                <a:ea typeface="游ゴシック" panose="020B0400000000000000" pitchFamily="50" charset="-128"/>
              </a:rPr>
              <a:t>することとする。</a:t>
            </a:r>
            <a:endParaRPr lang="en-US" altLang="ja-JP" sz="2400" dirty="0">
              <a:latin typeface="游ゴシック" panose="020B0400000000000000" pitchFamily="50" charset="-128"/>
              <a:ea typeface="游ゴシック" panose="020B0400000000000000" pitchFamily="50" charset="-128"/>
            </a:endParaRPr>
          </a:p>
        </p:txBody>
      </p:sp>
      <p:sp>
        <p:nvSpPr>
          <p:cNvPr id="14" name="角丸四角形 13"/>
          <p:cNvSpPr/>
          <p:nvPr/>
        </p:nvSpPr>
        <p:spPr bwMode="auto">
          <a:xfrm>
            <a:off x="4788024" y="4436987"/>
            <a:ext cx="3859138" cy="1899905"/>
          </a:xfrm>
          <a:prstGeom prst="roundRect">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2000" dirty="0">
                <a:solidFill>
                  <a:srgbClr val="FF0000"/>
                </a:solidFill>
                <a:latin typeface="游ゴシック" panose="020B0400000000000000" pitchFamily="50" charset="-128"/>
                <a:ea typeface="游ゴシック" panose="020B0400000000000000" pitchFamily="50" charset="-128"/>
              </a:rPr>
              <a:t>市政改革室</a:t>
            </a:r>
            <a:endParaRPr lang="en-US" altLang="ja-JP" sz="2000" dirty="0">
              <a:solidFill>
                <a:srgbClr val="FF0000"/>
              </a:solidFill>
              <a:latin typeface="游ゴシック" panose="020B0400000000000000" pitchFamily="50" charset="-128"/>
              <a:ea typeface="游ゴシック" panose="020B0400000000000000" pitchFamily="50" charset="-128"/>
            </a:endParaRPr>
          </a:p>
          <a:p>
            <a:pPr>
              <a:spcBef>
                <a:spcPts val="0"/>
              </a:spcBef>
            </a:pPr>
            <a:endParaRPr lang="en-US" altLang="ja-JP" sz="1400" dirty="0" smtClean="0">
              <a:solidFill>
                <a:srgbClr val="FF0000"/>
              </a:solidFill>
              <a:latin typeface="游ゴシック" panose="020B0400000000000000" pitchFamily="50" charset="-128"/>
              <a:ea typeface="游ゴシック" panose="020B0400000000000000" pitchFamily="50" charset="-128"/>
            </a:endParaRPr>
          </a:p>
          <a:p>
            <a:pPr>
              <a:spcBef>
                <a:spcPts val="0"/>
              </a:spcBef>
            </a:pPr>
            <a:endParaRPr lang="en-US" altLang="ja-JP" sz="1400" dirty="0">
              <a:solidFill>
                <a:srgbClr val="FF0000"/>
              </a:solidFill>
              <a:latin typeface="游ゴシック" panose="020B0400000000000000" pitchFamily="50" charset="-128"/>
              <a:ea typeface="游ゴシック" panose="020B0400000000000000" pitchFamily="50" charset="-128"/>
            </a:endParaRPr>
          </a:p>
          <a:p>
            <a:pPr algn="ctr">
              <a:spcBef>
                <a:spcPts val="0"/>
              </a:spcBef>
            </a:pPr>
            <a:r>
              <a:rPr lang="ja-JP" altLang="en-US" sz="1400" dirty="0">
                <a:latin typeface="游ゴシック" panose="020B0400000000000000" pitchFamily="50" charset="-128"/>
                <a:ea typeface="游ゴシック" panose="020B0400000000000000" pitchFamily="50" charset="-128"/>
              </a:rPr>
              <a:t>オンライン化を促進する</a:t>
            </a:r>
            <a:r>
              <a:rPr lang="ja-JP" altLang="en-US" sz="1400" dirty="0" smtClean="0">
                <a:latin typeface="游ゴシック" panose="020B0400000000000000" pitchFamily="50" charset="-128"/>
                <a:ea typeface="游ゴシック" panose="020B0400000000000000" pitchFamily="50" charset="-128"/>
              </a:rPr>
              <a:t>業務改革</a:t>
            </a:r>
            <a:endParaRPr lang="en-US" altLang="ja-JP" sz="1400" dirty="0" smtClean="0">
              <a:latin typeface="游ゴシック" panose="020B0400000000000000" pitchFamily="50" charset="-128"/>
              <a:ea typeface="游ゴシック" panose="020B0400000000000000" pitchFamily="50" charset="-128"/>
            </a:endParaRPr>
          </a:p>
        </p:txBody>
      </p:sp>
      <p:sp>
        <p:nvSpPr>
          <p:cNvPr id="15" name="角丸四角形 14"/>
          <p:cNvSpPr/>
          <p:nvPr/>
        </p:nvSpPr>
        <p:spPr bwMode="auto">
          <a:xfrm>
            <a:off x="2502469" y="2047473"/>
            <a:ext cx="3855084" cy="1899905"/>
          </a:xfrm>
          <a:prstGeom prst="roundRect">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lgn="ctr">
              <a:spcBef>
                <a:spcPts val="0"/>
              </a:spcBef>
            </a:pPr>
            <a:r>
              <a:rPr lang="en-US" altLang="ja-JP" sz="2000" dirty="0">
                <a:solidFill>
                  <a:srgbClr val="FF0000"/>
                </a:solidFill>
                <a:latin typeface="游ゴシック" panose="020B0400000000000000" pitchFamily="50" charset="-128"/>
                <a:ea typeface="游ゴシック" panose="020B0400000000000000" pitchFamily="50" charset="-128"/>
              </a:rPr>
              <a:t>ICT</a:t>
            </a:r>
            <a:r>
              <a:rPr lang="ja-JP" altLang="en-US" sz="2000" dirty="0">
                <a:solidFill>
                  <a:srgbClr val="FF0000"/>
                </a:solidFill>
                <a:latin typeface="游ゴシック" panose="020B0400000000000000" pitchFamily="50" charset="-128"/>
                <a:ea typeface="游ゴシック" panose="020B0400000000000000" pitchFamily="50" charset="-128"/>
              </a:rPr>
              <a:t>戦略室</a:t>
            </a:r>
            <a:endParaRPr lang="en-US" altLang="ja-JP" sz="2000" dirty="0">
              <a:solidFill>
                <a:srgbClr val="FF0000"/>
              </a:solidFill>
              <a:latin typeface="游ゴシック" panose="020B0400000000000000" pitchFamily="50" charset="-128"/>
              <a:ea typeface="游ゴシック" panose="020B0400000000000000" pitchFamily="50" charset="-128"/>
            </a:endParaRPr>
          </a:p>
          <a:p>
            <a:pPr>
              <a:spcBef>
                <a:spcPts val="0"/>
              </a:spcBef>
            </a:pPr>
            <a:endParaRPr lang="en-US" altLang="ja-JP" sz="1400" dirty="0">
              <a:solidFill>
                <a:srgbClr val="FF0000"/>
              </a:solidFill>
              <a:latin typeface="游ゴシック" panose="020B0400000000000000" pitchFamily="50" charset="-128"/>
              <a:ea typeface="游ゴシック" panose="020B0400000000000000" pitchFamily="50" charset="-128"/>
            </a:endParaRPr>
          </a:p>
          <a:p>
            <a:pPr algn="ctr">
              <a:spcBef>
                <a:spcPts val="0"/>
              </a:spcBef>
            </a:pPr>
            <a:r>
              <a:rPr lang="ja-JP" altLang="en-US" sz="1400" dirty="0">
                <a:latin typeface="游ゴシック" panose="020B0400000000000000" pitchFamily="50" charset="-128"/>
                <a:ea typeface="游ゴシック" panose="020B0400000000000000" pitchFamily="50" charset="-128"/>
              </a:rPr>
              <a:t>電子申請システム</a:t>
            </a:r>
            <a:r>
              <a:rPr lang="ja-JP" altLang="en-US" sz="1400" dirty="0" smtClean="0">
                <a:latin typeface="游ゴシック" panose="020B0400000000000000" pitchFamily="50" charset="-128"/>
                <a:ea typeface="游ゴシック" panose="020B0400000000000000" pitchFamily="50" charset="-128"/>
              </a:rPr>
              <a:t>構築</a:t>
            </a:r>
            <a:endParaRPr lang="en-US" altLang="ja-JP" sz="1400" dirty="0" smtClean="0">
              <a:latin typeface="游ゴシック" panose="020B0400000000000000" pitchFamily="50" charset="-128"/>
              <a:ea typeface="游ゴシック" panose="020B0400000000000000" pitchFamily="50" charset="-128"/>
            </a:endParaRPr>
          </a:p>
          <a:p>
            <a:pPr algn="ctr">
              <a:spcBef>
                <a:spcPts val="0"/>
              </a:spcBef>
            </a:pPr>
            <a:r>
              <a:rPr lang="ja-JP" altLang="en-US" sz="1400" dirty="0" smtClean="0">
                <a:latin typeface="游ゴシック" panose="020B0400000000000000" pitchFamily="50" charset="-128"/>
                <a:ea typeface="游ゴシック" panose="020B0400000000000000" pitchFamily="50" charset="-128"/>
              </a:rPr>
              <a:t>業務システム間連携の検討</a:t>
            </a:r>
            <a:endParaRPr lang="en-US" altLang="ja-JP" sz="1400" dirty="0" smtClean="0">
              <a:latin typeface="游ゴシック" panose="020B0400000000000000" pitchFamily="50" charset="-128"/>
              <a:ea typeface="游ゴシック" panose="020B0400000000000000" pitchFamily="50" charset="-128"/>
            </a:endParaRPr>
          </a:p>
        </p:txBody>
      </p:sp>
      <p:sp>
        <p:nvSpPr>
          <p:cNvPr id="16" name="角丸四角形 15"/>
          <p:cNvSpPr/>
          <p:nvPr/>
        </p:nvSpPr>
        <p:spPr bwMode="auto">
          <a:xfrm>
            <a:off x="212860" y="4436987"/>
            <a:ext cx="3859138" cy="1899905"/>
          </a:xfrm>
          <a:prstGeom prst="roundRect">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2000" dirty="0">
                <a:solidFill>
                  <a:srgbClr val="FF0000"/>
                </a:solidFill>
                <a:latin typeface="游ゴシック" panose="020B0400000000000000" pitchFamily="50" charset="-128"/>
                <a:ea typeface="游ゴシック" panose="020B0400000000000000" pitchFamily="50" charset="-128"/>
              </a:rPr>
              <a:t>各所属</a:t>
            </a:r>
            <a:endParaRPr lang="en-US" altLang="ja-JP" sz="2000" dirty="0">
              <a:solidFill>
                <a:srgbClr val="FF0000"/>
              </a:solidFill>
              <a:latin typeface="游ゴシック" panose="020B0400000000000000" pitchFamily="50" charset="-128"/>
              <a:ea typeface="游ゴシック" panose="020B0400000000000000" pitchFamily="50" charset="-128"/>
            </a:endParaRPr>
          </a:p>
          <a:p>
            <a:pPr>
              <a:spcBef>
                <a:spcPts val="0"/>
              </a:spcBef>
            </a:pPr>
            <a:endParaRPr lang="en-US" altLang="ja-JP" sz="1400" dirty="0">
              <a:solidFill>
                <a:srgbClr val="FF0000"/>
              </a:solidFill>
              <a:latin typeface="游ゴシック" panose="020B0400000000000000" pitchFamily="50" charset="-128"/>
              <a:ea typeface="游ゴシック" panose="020B0400000000000000" pitchFamily="50" charset="-128"/>
            </a:endParaRPr>
          </a:p>
          <a:p>
            <a:pPr algn="ctr">
              <a:spcBef>
                <a:spcPts val="0"/>
              </a:spcBef>
            </a:pPr>
            <a:r>
              <a:rPr lang="ja-JP" altLang="en-US" sz="1400" dirty="0" smtClean="0">
                <a:latin typeface="游ゴシック" panose="020B0400000000000000" pitchFamily="50" charset="-128"/>
                <a:ea typeface="游ゴシック" panose="020B0400000000000000" pitchFamily="50" charset="-128"/>
              </a:rPr>
              <a:t>現行運用の見直し</a:t>
            </a:r>
            <a:endParaRPr lang="en-US" altLang="ja-JP" sz="1400" dirty="0" smtClean="0">
              <a:latin typeface="游ゴシック" panose="020B0400000000000000" pitchFamily="50" charset="-128"/>
              <a:ea typeface="游ゴシック" panose="020B0400000000000000" pitchFamily="50" charset="-128"/>
            </a:endParaRPr>
          </a:p>
          <a:p>
            <a:pPr algn="ctr">
              <a:spcBef>
                <a:spcPts val="0"/>
              </a:spcBef>
            </a:pPr>
            <a:r>
              <a:rPr lang="ja-JP" altLang="en-US" sz="1400" dirty="0" smtClean="0">
                <a:latin typeface="游ゴシック" panose="020B0400000000000000" pitchFamily="50" charset="-128"/>
                <a:ea typeface="游ゴシック" panose="020B0400000000000000" pitchFamily="50" charset="-128"/>
              </a:rPr>
              <a:t>必要</a:t>
            </a:r>
            <a:r>
              <a:rPr lang="ja-JP" altLang="en-US" sz="1400" dirty="0">
                <a:latin typeface="游ゴシック" panose="020B0400000000000000" pitchFamily="50" charset="-128"/>
                <a:ea typeface="游ゴシック" panose="020B0400000000000000" pitchFamily="50" charset="-128"/>
              </a:rPr>
              <a:t>な条例・要綱等の</a:t>
            </a:r>
            <a:r>
              <a:rPr lang="ja-JP" altLang="en-US" sz="1400" dirty="0" smtClean="0">
                <a:latin typeface="游ゴシック" panose="020B0400000000000000" pitchFamily="50" charset="-128"/>
                <a:ea typeface="游ゴシック" panose="020B0400000000000000" pitchFamily="50" charset="-128"/>
              </a:rPr>
              <a:t>改正</a:t>
            </a:r>
            <a:endParaRPr lang="en-US" altLang="ja-JP" sz="1400" dirty="0" smtClean="0">
              <a:latin typeface="游ゴシック" panose="020B0400000000000000" pitchFamily="50" charset="-128"/>
              <a:ea typeface="游ゴシック" panose="020B0400000000000000" pitchFamily="50" charset="-128"/>
            </a:endParaRPr>
          </a:p>
          <a:p>
            <a:pPr algn="ctr">
              <a:spcBef>
                <a:spcPts val="0"/>
              </a:spcBef>
            </a:pPr>
            <a:r>
              <a:rPr lang="ja-JP" altLang="en-US" sz="1400" dirty="0" smtClean="0">
                <a:latin typeface="游ゴシック" panose="020B0400000000000000" pitchFamily="50" charset="-128"/>
                <a:ea typeface="游ゴシック" panose="020B0400000000000000" pitchFamily="50" charset="-128"/>
              </a:rPr>
              <a:t>業務</a:t>
            </a:r>
            <a:r>
              <a:rPr lang="ja-JP" altLang="en-US" sz="1400" dirty="0">
                <a:latin typeface="游ゴシック" panose="020B0400000000000000" pitchFamily="50" charset="-128"/>
                <a:ea typeface="游ゴシック" panose="020B0400000000000000" pitchFamily="50" charset="-128"/>
              </a:rPr>
              <a:t>システム</a:t>
            </a:r>
            <a:r>
              <a:rPr lang="ja-JP" altLang="en-US" sz="1400" dirty="0" smtClean="0">
                <a:latin typeface="游ゴシック" panose="020B0400000000000000" pitchFamily="50" charset="-128"/>
                <a:ea typeface="游ゴシック" panose="020B0400000000000000" pitchFamily="50" charset="-128"/>
              </a:rPr>
              <a:t>の</a:t>
            </a:r>
            <a:r>
              <a:rPr lang="ja-JP" altLang="en-US" sz="1400" dirty="0">
                <a:latin typeface="游ゴシック" panose="020B0400000000000000" pitchFamily="50" charset="-128"/>
                <a:ea typeface="游ゴシック" panose="020B0400000000000000" pitchFamily="50" charset="-128"/>
              </a:rPr>
              <a:t>改修</a:t>
            </a:r>
            <a:r>
              <a:rPr lang="ja-JP" altLang="en-US" sz="1400" dirty="0" smtClean="0">
                <a:latin typeface="游ゴシック" panose="020B0400000000000000" pitchFamily="50" charset="-128"/>
                <a:ea typeface="游ゴシック" panose="020B0400000000000000" pitchFamily="50" charset="-128"/>
              </a:rPr>
              <a:t>に係る検討</a:t>
            </a:r>
            <a:endParaRPr lang="en-US" altLang="ja-JP" sz="1400" dirty="0" smtClean="0">
              <a:latin typeface="游ゴシック" panose="020B0400000000000000" pitchFamily="50" charset="-128"/>
              <a:ea typeface="游ゴシック" panose="020B0400000000000000" pitchFamily="50" charset="-128"/>
            </a:endParaRPr>
          </a:p>
        </p:txBody>
      </p:sp>
      <p:sp>
        <p:nvSpPr>
          <p:cNvPr id="18" name="角丸四角形 17"/>
          <p:cNvSpPr/>
          <p:nvPr/>
        </p:nvSpPr>
        <p:spPr bwMode="auto">
          <a:xfrm>
            <a:off x="5076056" y="5949280"/>
            <a:ext cx="3422614" cy="527295"/>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400" dirty="0" smtClean="0">
                <a:latin typeface="游ゴシック" panose="020B0400000000000000" pitchFamily="50" charset="-128"/>
                <a:ea typeface="游ゴシック" panose="020B0400000000000000" pitchFamily="50" charset="-128"/>
              </a:rPr>
              <a:t>市政</a:t>
            </a:r>
            <a:r>
              <a:rPr lang="ja-JP" altLang="en-US" sz="1400" dirty="0">
                <a:latin typeface="游ゴシック" panose="020B0400000000000000" pitchFamily="50" charset="-128"/>
                <a:ea typeface="游ゴシック" panose="020B0400000000000000" pitchFamily="50" charset="-128"/>
              </a:rPr>
              <a:t>改革プラン</a:t>
            </a:r>
            <a:r>
              <a:rPr lang="en-US" altLang="ja-JP" sz="1400" dirty="0">
                <a:latin typeface="游ゴシック" panose="020B0400000000000000" pitchFamily="50" charset="-128"/>
                <a:ea typeface="游ゴシック" panose="020B0400000000000000" pitchFamily="50" charset="-128"/>
              </a:rPr>
              <a:t>2.0</a:t>
            </a:r>
            <a:r>
              <a:rPr lang="ja-JP" altLang="en-US" sz="1400" dirty="0">
                <a:latin typeface="游ゴシック" panose="020B0400000000000000" pitchFamily="50" charset="-128"/>
                <a:ea typeface="游ゴシック" panose="020B0400000000000000" pitchFamily="50" charset="-128"/>
              </a:rPr>
              <a:t>に</a:t>
            </a:r>
            <a:r>
              <a:rPr lang="ja-JP" altLang="en-US" sz="1400" dirty="0" smtClean="0">
                <a:latin typeface="游ゴシック" panose="020B0400000000000000" pitchFamily="50" charset="-128"/>
                <a:ea typeface="游ゴシック" panose="020B0400000000000000" pitchFamily="50" charset="-128"/>
              </a:rPr>
              <a:t>基づく取組み</a:t>
            </a:r>
            <a:endParaRPr lang="en-US" altLang="ja-JP" sz="1400" dirty="0">
              <a:latin typeface="游ゴシック" panose="020B0400000000000000" pitchFamily="50" charset="-128"/>
              <a:ea typeface="游ゴシック" panose="020B0400000000000000" pitchFamily="50" charset="-128"/>
            </a:endParaRPr>
          </a:p>
        </p:txBody>
      </p:sp>
      <p:sp>
        <p:nvSpPr>
          <p:cNvPr id="6" name="角丸四角形 5"/>
          <p:cNvSpPr/>
          <p:nvPr/>
        </p:nvSpPr>
        <p:spPr bwMode="auto">
          <a:xfrm>
            <a:off x="2845835" y="3568570"/>
            <a:ext cx="3168351" cy="571602"/>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0" lang="ja-JP" altLang="en-US" sz="1400" dirty="0">
                <a:latin typeface="游ゴシック" panose="020B0400000000000000" pitchFamily="50" charset="-128"/>
                <a:ea typeface="游ゴシック" panose="020B0400000000000000" pitchFamily="50" charset="-128"/>
              </a:rPr>
              <a:t>行政手続き</a:t>
            </a:r>
            <a:r>
              <a:rPr kumimoji="0" lang="ja-JP" altLang="en-US" sz="1400" dirty="0" smtClean="0">
                <a:latin typeface="游ゴシック" panose="020B0400000000000000" pitchFamily="50" charset="-128"/>
                <a:ea typeface="游ゴシック" panose="020B0400000000000000" pitchFamily="50" charset="-128"/>
              </a:rPr>
              <a:t>オンライン化</a:t>
            </a:r>
            <a:endParaRPr kumimoji="0" lang="en-US" altLang="ja-JP" sz="1400" dirty="0" smtClean="0">
              <a:latin typeface="游ゴシック" panose="020B0400000000000000" pitchFamily="50" charset="-128"/>
              <a:ea typeface="游ゴシック" panose="020B0400000000000000" pitchFamily="50" charset="-128"/>
            </a:endParaRPr>
          </a:p>
          <a:p>
            <a:pPr algn="ctr">
              <a:spcBef>
                <a:spcPts val="0"/>
              </a:spcBef>
            </a:pPr>
            <a:r>
              <a:rPr kumimoji="0" lang="zh-TW" altLang="en-US" sz="1400" dirty="0" smtClean="0">
                <a:latin typeface="游ゴシック" panose="020B0400000000000000" pitchFamily="50" charset="-128"/>
                <a:ea typeface="游ゴシック" panose="020B0400000000000000" pitchFamily="50" charset="-128"/>
              </a:rPr>
              <a:t>推進計画</a:t>
            </a:r>
            <a:r>
              <a:rPr kumimoji="0" lang="ja-JP" altLang="en-US" sz="1400" dirty="0" smtClean="0">
                <a:latin typeface="游ゴシック" panose="020B0400000000000000" pitchFamily="50" charset="-128"/>
                <a:ea typeface="游ゴシック" panose="020B0400000000000000" pitchFamily="50" charset="-128"/>
              </a:rPr>
              <a:t>に基づく取組み</a:t>
            </a:r>
            <a:endParaRPr kumimoji="1" lang="ja-JP" altLang="en-US" sz="1400" dirty="0">
              <a:latin typeface="游ゴシック" panose="020B0400000000000000" pitchFamily="50" charset="-128"/>
              <a:ea typeface="游ゴシック" panose="020B0400000000000000" pitchFamily="50" charset="-128"/>
            </a:endParaRPr>
          </a:p>
        </p:txBody>
      </p:sp>
      <p:sp>
        <p:nvSpPr>
          <p:cNvPr id="2" name="右矢印 1"/>
          <p:cNvSpPr/>
          <p:nvPr/>
        </p:nvSpPr>
        <p:spPr bwMode="auto">
          <a:xfrm rot="8364365">
            <a:off x="1454684" y="3661804"/>
            <a:ext cx="1008112" cy="571145"/>
          </a:xfrm>
          <a:prstGeom prst="rightArrow">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p>
        </p:txBody>
      </p:sp>
      <p:sp>
        <p:nvSpPr>
          <p:cNvPr id="12" name="右矢印 11"/>
          <p:cNvSpPr/>
          <p:nvPr/>
        </p:nvSpPr>
        <p:spPr bwMode="auto">
          <a:xfrm rot="10800000">
            <a:off x="3861439" y="5101366"/>
            <a:ext cx="1008112" cy="571145"/>
          </a:xfrm>
          <a:prstGeom prst="rightArrow">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p>
        </p:txBody>
      </p:sp>
      <p:sp>
        <p:nvSpPr>
          <p:cNvPr id="3" name="左右矢印 2"/>
          <p:cNvSpPr/>
          <p:nvPr/>
        </p:nvSpPr>
        <p:spPr bwMode="auto">
          <a:xfrm rot="2579434">
            <a:off x="6427047" y="3663027"/>
            <a:ext cx="1152128" cy="504056"/>
          </a:xfrm>
          <a:prstGeom prst="leftRightArrow">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p>
        </p:txBody>
      </p:sp>
      <p:sp>
        <p:nvSpPr>
          <p:cNvPr id="19" name="正方形/長方形 18"/>
          <p:cNvSpPr/>
          <p:nvPr/>
        </p:nvSpPr>
        <p:spPr bwMode="auto">
          <a:xfrm>
            <a:off x="7101233" y="3484802"/>
            <a:ext cx="737240" cy="316523"/>
          </a:xfrm>
          <a:prstGeom prst="rect">
            <a:avLst/>
          </a:prstGeom>
          <a:solidFill>
            <a:schemeClr val="bg1"/>
          </a:solidFill>
          <a:ln w="9525" cap="flat" cmpd="sng" algn="ctr">
            <a:noFill/>
            <a:prstDash val="solid"/>
            <a:round/>
            <a:headEnd type="none" w="med" len="med"/>
            <a:tailEnd type="none" w="med" len="med"/>
          </a:ln>
          <a:effectLst/>
          <a:extLst/>
        </p:spPr>
        <p:txBody>
          <a:bodyPr wrap="square" lIns="72000" rIns="72000" rtlCol="0" anchor="ctr"/>
          <a:lstStyle/>
          <a:p>
            <a:r>
              <a:rPr lang="ja-JP" altLang="en-US" sz="1400" dirty="0" smtClean="0">
                <a:latin typeface="游ゴシック" panose="020B0400000000000000" pitchFamily="50" charset="-128"/>
                <a:ea typeface="游ゴシック" panose="020B0400000000000000" pitchFamily="50" charset="-128"/>
              </a:rPr>
              <a:t>連携</a:t>
            </a:r>
            <a:endParaRPr lang="ja-JP" altLang="en-US" sz="1400" dirty="0">
              <a:latin typeface="游ゴシック" panose="020B0400000000000000" pitchFamily="50" charset="-128"/>
              <a:ea typeface="游ゴシック" panose="020B0400000000000000" pitchFamily="50" charset="-128"/>
            </a:endParaRPr>
          </a:p>
        </p:txBody>
      </p:sp>
      <p:sp>
        <p:nvSpPr>
          <p:cNvPr id="21" name="正方形/長方形 20"/>
          <p:cNvSpPr/>
          <p:nvPr/>
        </p:nvSpPr>
        <p:spPr bwMode="auto">
          <a:xfrm>
            <a:off x="556690" y="3328158"/>
            <a:ext cx="1478214" cy="316523"/>
          </a:xfrm>
          <a:prstGeom prst="rect">
            <a:avLst/>
          </a:prstGeom>
          <a:solidFill>
            <a:schemeClr val="bg1"/>
          </a:solidFill>
          <a:ln w="9525" cap="flat" cmpd="sng" algn="ctr">
            <a:noFill/>
            <a:prstDash val="solid"/>
            <a:round/>
            <a:headEnd type="none" w="med" len="med"/>
            <a:tailEnd type="none" w="med" len="med"/>
          </a:ln>
          <a:effectLst/>
          <a:extLst/>
        </p:spPr>
        <p:txBody>
          <a:bodyPr wrap="square" lIns="72000" rIns="72000" rtlCol="0" anchor="ctr"/>
          <a:lstStyle/>
          <a:p>
            <a:pPr algn="ctr"/>
            <a:r>
              <a:rPr lang="ja-JP" altLang="en-US" sz="1400" dirty="0" smtClean="0">
                <a:latin typeface="游ゴシック" panose="020B0400000000000000" pitchFamily="50" charset="-128"/>
                <a:ea typeface="游ゴシック" panose="020B0400000000000000" pitchFamily="50" charset="-128"/>
              </a:rPr>
              <a:t>取組みの推進</a:t>
            </a:r>
            <a:endParaRPr lang="en-US" altLang="ja-JP" sz="1400" dirty="0" smtClean="0">
              <a:latin typeface="游ゴシック" panose="020B0400000000000000" pitchFamily="50" charset="-128"/>
              <a:ea typeface="游ゴシック" panose="020B0400000000000000" pitchFamily="50" charset="-128"/>
            </a:endParaRPr>
          </a:p>
          <a:p>
            <a:pPr algn="ctr"/>
            <a:r>
              <a:rPr lang="ja-JP" altLang="en-US" sz="1400" dirty="0" smtClean="0">
                <a:latin typeface="游ゴシック" panose="020B0400000000000000" pitchFamily="50" charset="-128"/>
                <a:ea typeface="游ゴシック" panose="020B0400000000000000" pitchFamily="50" charset="-128"/>
              </a:rPr>
              <a:t>調整</a:t>
            </a:r>
            <a:endParaRPr lang="en-US" altLang="ja-JP" sz="1400" dirty="0" smtClean="0">
              <a:latin typeface="游ゴシック" panose="020B0400000000000000" pitchFamily="50" charset="-128"/>
              <a:ea typeface="游ゴシック" panose="020B0400000000000000" pitchFamily="50" charset="-128"/>
            </a:endParaRPr>
          </a:p>
        </p:txBody>
      </p:sp>
      <p:sp>
        <p:nvSpPr>
          <p:cNvPr id="17" name="正方形/長方形 16"/>
          <p:cNvSpPr/>
          <p:nvPr/>
        </p:nvSpPr>
        <p:spPr bwMode="auto">
          <a:xfrm>
            <a:off x="3757078" y="4774216"/>
            <a:ext cx="1478214" cy="316523"/>
          </a:xfrm>
          <a:prstGeom prst="rect">
            <a:avLst/>
          </a:prstGeom>
          <a:solidFill>
            <a:schemeClr val="bg1">
              <a:alpha val="0"/>
            </a:schemeClr>
          </a:solidFill>
          <a:ln w="9525" cap="flat" cmpd="sng" algn="ctr">
            <a:noFill/>
            <a:prstDash val="solid"/>
            <a:round/>
            <a:headEnd type="none" w="med" len="med"/>
            <a:tailEnd type="none" w="med" len="med"/>
          </a:ln>
          <a:effectLst/>
          <a:extLst/>
        </p:spPr>
        <p:txBody>
          <a:bodyPr wrap="square" lIns="72000" rIns="72000" rtlCol="0" anchor="ctr"/>
          <a:lstStyle/>
          <a:p>
            <a:pPr algn="ctr"/>
            <a:r>
              <a:rPr lang="ja-JP" altLang="en-US" sz="1400" dirty="0" smtClean="0">
                <a:latin typeface="游ゴシック" panose="020B0400000000000000" pitchFamily="50" charset="-128"/>
                <a:ea typeface="游ゴシック" panose="020B0400000000000000" pitchFamily="50" charset="-128"/>
              </a:rPr>
              <a:t>取組みの推進</a:t>
            </a:r>
            <a:endParaRPr lang="en-US" altLang="ja-JP" sz="1400" dirty="0" smtClean="0">
              <a:latin typeface="游ゴシック" panose="020B0400000000000000" pitchFamily="50" charset="-128"/>
              <a:ea typeface="游ゴシック" panose="020B0400000000000000" pitchFamily="50" charset="-128"/>
            </a:endParaRPr>
          </a:p>
          <a:p>
            <a:pPr algn="ctr"/>
            <a:r>
              <a:rPr lang="ja-JP" altLang="en-US" sz="1400" dirty="0" smtClean="0">
                <a:latin typeface="游ゴシック" panose="020B0400000000000000" pitchFamily="50" charset="-128"/>
                <a:ea typeface="游ゴシック" panose="020B0400000000000000" pitchFamily="50" charset="-128"/>
              </a:rPr>
              <a:t>調整</a:t>
            </a:r>
            <a:endParaRPr lang="en-US" altLang="ja-JP" sz="1400" dirty="0" smtClean="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461687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3188" y="981076"/>
            <a:ext cx="8950325" cy="1178042"/>
          </a:xfrm>
        </p:spPr>
        <p:txBody>
          <a:bodyPr/>
          <a:lstStyle/>
          <a:p>
            <a:pPr>
              <a:spcBef>
                <a:spcPts val="0"/>
              </a:spcBef>
            </a:pPr>
            <a:r>
              <a:rPr lang="ja-JP" altLang="en-US" sz="1200" dirty="0" smtClean="0">
                <a:latin typeface="游ゴシック" panose="020B0400000000000000" pitchFamily="50" charset="-128"/>
                <a:ea typeface="游ゴシック" panose="020B0400000000000000" pitchFamily="50" charset="-128"/>
              </a:rPr>
              <a:t>今後の対応</a:t>
            </a:r>
            <a:r>
              <a:rPr lang="ja-JP" altLang="en-US" sz="1200" dirty="0">
                <a:latin typeface="游ゴシック" panose="020B0400000000000000" pitchFamily="50" charset="-128"/>
                <a:ea typeface="游ゴシック" panose="020B0400000000000000" pitchFamily="50" charset="-128"/>
              </a:rPr>
              <a:t>において</a:t>
            </a:r>
            <a:r>
              <a:rPr lang="ja-JP" altLang="en-US" sz="1200" dirty="0" smtClean="0">
                <a:latin typeface="游ゴシック" panose="020B0400000000000000" pitchFamily="50" charset="-128"/>
                <a:ea typeface="游ゴシック" panose="020B0400000000000000" pitchFamily="50" charset="-128"/>
              </a:rPr>
              <a:t>、電子</a:t>
            </a:r>
            <a:r>
              <a:rPr lang="ja-JP" altLang="en-US" sz="1200" dirty="0">
                <a:latin typeface="游ゴシック" panose="020B0400000000000000" pitchFamily="50" charset="-128"/>
                <a:ea typeface="游ゴシック" panose="020B0400000000000000" pitchFamily="50" charset="-128"/>
              </a:rPr>
              <a:t>申請</a:t>
            </a:r>
            <a:r>
              <a:rPr lang="ja-JP" altLang="en-US" sz="1200" dirty="0" smtClean="0">
                <a:latin typeface="游ゴシック" panose="020B0400000000000000" pitchFamily="50" charset="-128"/>
                <a:ea typeface="游ゴシック" panose="020B0400000000000000" pitchFamily="50" charset="-128"/>
              </a:rPr>
              <a:t>システムに関する対応に</a:t>
            </a:r>
            <a:r>
              <a:rPr lang="ja-JP" altLang="en-US" sz="1200" dirty="0">
                <a:latin typeface="游ゴシック" panose="020B0400000000000000" pitchFamily="50" charset="-128"/>
                <a:ea typeface="游ゴシック" panose="020B0400000000000000" pitchFamily="50" charset="-128"/>
              </a:rPr>
              <a:t>ついて</a:t>
            </a:r>
            <a:r>
              <a:rPr lang="ja-JP" altLang="en-US" sz="1200" dirty="0" smtClean="0">
                <a:latin typeface="游ゴシック" panose="020B0400000000000000" pitchFamily="50" charset="-128"/>
                <a:ea typeface="游ゴシック" panose="020B0400000000000000" pitchFamily="50" charset="-128"/>
              </a:rPr>
              <a:t>は、</a:t>
            </a:r>
            <a:r>
              <a:rPr lang="en-US" altLang="ja-JP" sz="1200" dirty="0" smtClean="0">
                <a:latin typeface="游ゴシック" panose="020B0400000000000000" pitchFamily="50" charset="-128"/>
                <a:ea typeface="游ゴシック" panose="020B0400000000000000" pitchFamily="50" charset="-128"/>
              </a:rPr>
              <a:t>ICT</a:t>
            </a:r>
            <a:r>
              <a:rPr lang="ja-JP" altLang="en-US" sz="1200" dirty="0">
                <a:latin typeface="游ゴシック" panose="020B0400000000000000" pitchFamily="50" charset="-128"/>
                <a:ea typeface="游ゴシック" panose="020B0400000000000000" pitchFamily="50" charset="-128"/>
              </a:rPr>
              <a:t>戦略室が主体となって</a:t>
            </a:r>
            <a:r>
              <a:rPr lang="ja-JP" altLang="en-US" sz="1200" dirty="0" smtClean="0">
                <a:latin typeface="游ゴシック" panose="020B0400000000000000" pitchFamily="50" charset="-128"/>
                <a:ea typeface="游ゴシック" panose="020B0400000000000000" pitchFamily="50" charset="-128"/>
              </a:rPr>
              <a:t>推進することとする。</a:t>
            </a:r>
            <a:endParaRPr lang="en-US" altLang="ja-JP" sz="1200" dirty="0">
              <a:latin typeface="游ゴシック" panose="020B0400000000000000" pitchFamily="50" charset="-128"/>
              <a:ea typeface="游ゴシック" panose="020B0400000000000000" pitchFamily="50" charset="-128"/>
            </a:endParaRPr>
          </a:p>
          <a:p>
            <a:pPr>
              <a:spcBef>
                <a:spcPts val="0"/>
              </a:spcBef>
            </a:pPr>
            <a:r>
              <a:rPr lang="ja-JP" altLang="en-US" sz="1200" dirty="0" smtClean="0">
                <a:latin typeface="游ゴシック" panose="020B0400000000000000" pitchFamily="50" charset="-128"/>
                <a:ea typeface="游ゴシック" panose="020B0400000000000000" pitchFamily="50" charset="-128"/>
              </a:rPr>
              <a:t>次期電子</a:t>
            </a:r>
            <a:r>
              <a:rPr lang="ja-JP" altLang="en-US" sz="1200" dirty="0">
                <a:latin typeface="游ゴシック" panose="020B0400000000000000" pitchFamily="50" charset="-128"/>
                <a:ea typeface="游ゴシック" panose="020B0400000000000000" pitchFamily="50" charset="-128"/>
              </a:rPr>
              <a:t>申請システムを活用</a:t>
            </a:r>
            <a:r>
              <a:rPr lang="ja-JP" altLang="en-US" sz="1200" dirty="0" smtClean="0">
                <a:latin typeface="游ゴシック" panose="020B0400000000000000" pitchFamily="50" charset="-128"/>
                <a:ea typeface="游ゴシック" panose="020B0400000000000000" pitchFamily="50" charset="-128"/>
              </a:rPr>
              <a:t>し、業務のオンライン化を</a:t>
            </a:r>
            <a:r>
              <a:rPr lang="ja-JP" altLang="en-US" sz="1200" dirty="0">
                <a:latin typeface="游ゴシック" panose="020B0400000000000000" pitchFamily="50" charset="-128"/>
                <a:ea typeface="游ゴシック" panose="020B0400000000000000" pitchFamily="50" charset="-128"/>
              </a:rPr>
              <a:t>実現</a:t>
            </a:r>
            <a:r>
              <a:rPr lang="ja-JP" altLang="en-US" sz="1200" dirty="0" smtClean="0">
                <a:latin typeface="游ゴシック" panose="020B0400000000000000" pitchFamily="50" charset="-128"/>
                <a:ea typeface="游ゴシック" panose="020B0400000000000000" pitchFamily="50" charset="-128"/>
              </a:rPr>
              <a:t>するうえで</a:t>
            </a:r>
            <a:r>
              <a:rPr lang="ja-JP" altLang="en-US" sz="1200" dirty="0">
                <a:latin typeface="游ゴシック" panose="020B0400000000000000" pitchFamily="50" charset="-128"/>
                <a:ea typeface="游ゴシック" panose="020B0400000000000000" pitchFamily="50" charset="-128"/>
              </a:rPr>
              <a:t>必要な</a:t>
            </a:r>
            <a:r>
              <a:rPr lang="ja-JP" altLang="en-US" sz="1200" dirty="0" smtClean="0">
                <a:latin typeface="游ゴシック" panose="020B0400000000000000" pitchFamily="50" charset="-128"/>
                <a:ea typeface="游ゴシック" panose="020B0400000000000000" pitchFamily="50" charset="-128"/>
              </a:rPr>
              <a:t>対応に</a:t>
            </a:r>
            <a:r>
              <a:rPr lang="ja-JP" altLang="en-US" sz="1200" dirty="0">
                <a:latin typeface="游ゴシック" panose="020B0400000000000000" pitchFamily="50" charset="-128"/>
                <a:ea typeface="游ゴシック" panose="020B0400000000000000" pitchFamily="50" charset="-128"/>
              </a:rPr>
              <a:t>ついては</a:t>
            </a:r>
            <a:r>
              <a:rPr lang="ja-JP" altLang="en-US" sz="1200" dirty="0" smtClean="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 ICT</a:t>
            </a:r>
            <a:r>
              <a:rPr lang="ja-JP" altLang="en-US" sz="1200" dirty="0" smtClean="0">
                <a:latin typeface="游ゴシック" panose="020B0400000000000000" pitchFamily="50" charset="-128"/>
                <a:ea typeface="游ゴシック" panose="020B0400000000000000" pitchFamily="50" charset="-128"/>
              </a:rPr>
              <a:t>戦略室と市政改革室が連携して推進し、各所属が実施</a:t>
            </a:r>
            <a:r>
              <a:rPr lang="ja-JP" altLang="en-US" sz="1200" dirty="0">
                <a:latin typeface="游ゴシック" panose="020B0400000000000000" pitchFamily="50" charset="-128"/>
                <a:ea typeface="游ゴシック" panose="020B0400000000000000" pitchFamily="50" charset="-128"/>
              </a:rPr>
              <a:t>していく</a:t>
            </a:r>
            <a:r>
              <a:rPr lang="ja-JP" altLang="en-US" sz="1200" dirty="0" smtClean="0">
                <a:latin typeface="游ゴシック" panose="020B0400000000000000" pitchFamily="50" charset="-128"/>
                <a:ea typeface="游ゴシック" panose="020B0400000000000000" pitchFamily="50" charset="-128"/>
              </a:rPr>
              <a:t>こととする。</a:t>
            </a:r>
            <a:endParaRPr lang="en-US" altLang="ja-JP" sz="1200" dirty="0">
              <a:latin typeface="游ゴシック" panose="020B0400000000000000" pitchFamily="50" charset="-128"/>
              <a:ea typeface="游ゴシック" panose="020B0400000000000000" pitchFamily="50" charset="-128"/>
            </a:endParaRPr>
          </a:p>
        </p:txBody>
      </p:sp>
      <p:sp>
        <p:nvSpPr>
          <p:cNvPr id="4"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en-US" altLang="ja-JP" sz="1600" b="1" dirty="0" smtClean="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参考</a:t>
            </a:r>
            <a:r>
              <a:rPr kumimoji="0" lang="en-US" altLang="ja-JP" sz="1600" b="1" dirty="0" smtClean="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推進体制の考え方</a:t>
            </a:r>
            <a:endParaRPr kumimoji="0" lang="ja-JP" altLang="en-US" sz="1600" b="1" dirty="0">
              <a:solidFill>
                <a:schemeClr val="tx2"/>
              </a:solidFill>
              <a:latin typeface="游ゴシック" panose="020B0400000000000000" pitchFamily="50" charset="-128"/>
              <a:ea typeface="游ゴシック" panose="020B0400000000000000" pitchFamily="50" charset="-128"/>
            </a:endParaRPr>
          </a:p>
        </p:txBody>
      </p:sp>
      <p:sp>
        <p:nvSpPr>
          <p:cNvPr id="5" name="正方形/長方形 4"/>
          <p:cNvSpPr/>
          <p:nvPr/>
        </p:nvSpPr>
        <p:spPr bwMode="auto">
          <a:xfrm>
            <a:off x="107504" y="2277336"/>
            <a:ext cx="8892000" cy="4176000"/>
          </a:xfrm>
          <a:prstGeom prst="rect">
            <a:avLst/>
          </a:prstGeom>
          <a:solidFill>
            <a:schemeClr val="bg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0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6" name="正方形/長方形 5"/>
          <p:cNvSpPr/>
          <p:nvPr/>
        </p:nvSpPr>
        <p:spPr bwMode="auto">
          <a:xfrm>
            <a:off x="243336" y="2380175"/>
            <a:ext cx="8640000" cy="2124000"/>
          </a:xfrm>
          <a:prstGeom prst="rect">
            <a:avLst/>
          </a:prstGeom>
          <a:solidFill>
            <a:schemeClr val="bg1"/>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0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7" name="正方形/長方形 6"/>
          <p:cNvSpPr/>
          <p:nvPr/>
        </p:nvSpPr>
        <p:spPr bwMode="auto">
          <a:xfrm>
            <a:off x="243336" y="4690386"/>
            <a:ext cx="8640000" cy="1655952"/>
          </a:xfrm>
          <a:prstGeom prst="rect">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0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8" name="角丸四角形 7"/>
          <p:cNvSpPr/>
          <p:nvPr/>
        </p:nvSpPr>
        <p:spPr bwMode="auto">
          <a:xfrm>
            <a:off x="290383" y="4735560"/>
            <a:ext cx="1228885" cy="288000"/>
          </a:xfrm>
          <a:prstGeom prst="roundRect">
            <a:avLst>
              <a:gd name="adj" fmla="val 0"/>
            </a:avLst>
          </a:prstGeom>
          <a:solidFill>
            <a:schemeClr val="bg2">
              <a:lumMod val="40000"/>
              <a:lumOff val="60000"/>
            </a:schemeClr>
          </a:solidFill>
          <a:ln w="9525" cap="flat" cmpd="sng" algn="ctr">
            <a:solidFill>
              <a:schemeClr val="bg1">
                <a:lumMod val="75000"/>
              </a:schemeClr>
            </a:solidFill>
            <a:prstDash val="solid"/>
            <a:round/>
            <a:headEnd type="none" w="med" len="med"/>
            <a:tailEnd type="none" w="med" len="med"/>
          </a:ln>
          <a:effectLst/>
          <a:extLst/>
        </p:spPr>
        <p:txBody>
          <a:bodyPr vert="horz" anchor="ctr"/>
          <a:lstStyle/>
          <a:p>
            <a:pPr algn="ctr" hangingPunct="0">
              <a:buNone/>
              <a:defRPr/>
            </a:pPr>
            <a:r>
              <a:rPr kumimoji="0" lang="en-US" altLang="ja-JP" sz="1100" dirty="0">
                <a:solidFill>
                  <a:schemeClr val="bg1"/>
                </a:solidFill>
                <a:latin typeface="游ゴシック" panose="020B0400000000000000" pitchFamily="50" charset="-128"/>
                <a:ea typeface="游ゴシック" panose="020B0400000000000000" pitchFamily="50" charset="-128"/>
              </a:rPr>
              <a:t>ICT</a:t>
            </a:r>
            <a:r>
              <a:rPr kumimoji="0" lang="ja-JP" altLang="en-US" sz="1100" dirty="0">
                <a:solidFill>
                  <a:schemeClr val="bg1"/>
                </a:solidFill>
                <a:latin typeface="游ゴシック" panose="020B0400000000000000" pitchFamily="50" charset="-128"/>
                <a:ea typeface="游ゴシック" panose="020B0400000000000000" pitchFamily="50" charset="-128"/>
              </a:rPr>
              <a:t>戦略室</a:t>
            </a:r>
            <a:endParaRPr kumimoji="0" lang="en-US" altLang="ja-JP" sz="1100" dirty="0">
              <a:solidFill>
                <a:schemeClr val="bg1"/>
              </a:solidFill>
              <a:latin typeface="游ゴシック" panose="020B0400000000000000" pitchFamily="50" charset="-128"/>
              <a:ea typeface="游ゴシック" panose="020B0400000000000000" pitchFamily="50" charset="-128"/>
            </a:endParaRPr>
          </a:p>
        </p:txBody>
      </p:sp>
      <p:sp>
        <p:nvSpPr>
          <p:cNvPr id="9" name="角丸四角形 8"/>
          <p:cNvSpPr/>
          <p:nvPr/>
        </p:nvSpPr>
        <p:spPr bwMode="auto">
          <a:xfrm>
            <a:off x="290383" y="2425349"/>
            <a:ext cx="1716947" cy="288000"/>
          </a:xfrm>
          <a:prstGeom prst="roundRect">
            <a:avLst>
              <a:gd name="adj" fmla="val 0"/>
            </a:avLst>
          </a:prstGeom>
          <a:solidFill>
            <a:schemeClr val="accent6"/>
          </a:solidFill>
          <a:ln w="9525" cap="flat" cmpd="sng" algn="ctr">
            <a:solidFill>
              <a:schemeClr val="accent6"/>
            </a:solidFill>
            <a:prstDash val="solid"/>
            <a:round/>
            <a:headEnd type="none" w="med" len="med"/>
            <a:tailEnd type="none" w="med" len="med"/>
          </a:ln>
          <a:effectLst/>
          <a:extLst/>
        </p:spPr>
        <p:txBody>
          <a:bodyPr vert="horz" anchor="ctr"/>
          <a:lstStyle/>
          <a:p>
            <a:pPr algn="ctr" hangingPunct="0">
              <a:buNone/>
              <a:defRPr/>
            </a:pPr>
            <a:r>
              <a:rPr kumimoji="0" lang="ja-JP" altLang="en-US" sz="1100" dirty="0">
                <a:solidFill>
                  <a:schemeClr val="bg1"/>
                </a:solidFill>
                <a:latin typeface="游ゴシック" panose="020B0400000000000000" pitchFamily="50" charset="-128"/>
                <a:ea typeface="游ゴシック" panose="020B0400000000000000" pitchFamily="50" charset="-128"/>
              </a:rPr>
              <a:t>市政</a:t>
            </a:r>
            <a:r>
              <a:rPr kumimoji="0" lang="ja-JP" altLang="en-US" sz="1100" dirty="0" smtClean="0">
                <a:solidFill>
                  <a:schemeClr val="bg1"/>
                </a:solidFill>
                <a:latin typeface="游ゴシック" panose="020B0400000000000000" pitchFamily="50" charset="-128"/>
                <a:ea typeface="游ゴシック" panose="020B0400000000000000" pitchFamily="50" charset="-128"/>
              </a:rPr>
              <a:t>改革室・各所属</a:t>
            </a:r>
            <a:endParaRPr kumimoji="0" lang="en-US" altLang="ja-JP" sz="1100" dirty="0">
              <a:solidFill>
                <a:schemeClr val="bg1"/>
              </a:solidFill>
              <a:latin typeface="游ゴシック" panose="020B0400000000000000" pitchFamily="50" charset="-128"/>
              <a:ea typeface="游ゴシック" panose="020B0400000000000000" pitchFamily="50" charset="-128"/>
            </a:endParaRPr>
          </a:p>
        </p:txBody>
      </p:sp>
      <p:sp>
        <p:nvSpPr>
          <p:cNvPr id="10" name="角丸四角形 9"/>
          <p:cNvSpPr/>
          <p:nvPr/>
        </p:nvSpPr>
        <p:spPr bwMode="auto">
          <a:xfrm>
            <a:off x="616452" y="5179631"/>
            <a:ext cx="3456000" cy="1008000"/>
          </a:xfrm>
          <a:prstGeom prst="roundRect">
            <a:avLst>
              <a:gd name="adj" fmla="val 5635"/>
            </a:avLst>
          </a:prstGeom>
          <a:solidFill>
            <a:schemeClr val="bg1"/>
          </a:solidFill>
          <a:ln w="6350" algn="ctr">
            <a:solidFill>
              <a:schemeClr val="bg2">
                <a:lumMod val="60000"/>
                <a:lumOff val="40000"/>
              </a:schemeClr>
            </a:solidFill>
            <a:miter lim="800000"/>
            <a:headEnd/>
            <a:tailEnd/>
          </a:ln>
          <a:effectLst/>
          <a:extLst/>
        </p:spPr>
        <p:txBody>
          <a:bodyPr wrap="square" lIns="72000" tIns="36000" rIns="72000" bIns="36000" rtlCol="0" anchor="ctr">
            <a:noAutofit/>
          </a:bodyPr>
          <a:lstStyle/>
          <a:p>
            <a:pPr marL="171450" indent="-171450">
              <a:spcBef>
                <a:spcPts val="600"/>
              </a:spcBef>
              <a:buClrTx/>
              <a:buFont typeface="Arial" panose="020B0604020202020204" pitchFamily="34" charset="0"/>
              <a:buChar char="•"/>
            </a:pPr>
            <a:r>
              <a:rPr kumimoji="0" lang="ja-JP" altLang="en-US" sz="1000" dirty="0">
                <a:solidFill>
                  <a:srgbClr val="000000"/>
                </a:solidFill>
                <a:latin typeface="游ゴシック" panose="020B0400000000000000" pitchFamily="50" charset="-128"/>
                <a:ea typeface="游ゴシック" panose="020B0400000000000000" pitchFamily="50" charset="-128"/>
              </a:rPr>
              <a:t>次期電子申請システムの要件</a:t>
            </a:r>
            <a:r>
              <a:rPr kumimoji="0" lang="ja-JP" altLang="en-US" sz="1000" dirty="0" smtClean="0">
                <a:solidFill>
                  <a:srgbClr val="000000"/>
                </a:solidFill>
                <a:latin typeface="游ゴシック" panose="020B0400000000000000" pitchFamily="50" charset="-128"/>
                <a:ea typeface="游ゴシック" panose="020B0400000000000000" pitchFamily="50" charset="-128"/>
              </a:rPr>
              <a:t>検討</a:t>
            </a:r>
            <a:endParaRPr kumimoji="0" lang="en-US" altLang="ja-JP" sz="1000" dirty="0" smtClean="0">
              <a:solidFill>
                <a:srgbClr val="000000"/>
              </a:solidFill>
              <a:latin typeface="游ゴシック" panose="020B0400000000000000" pitchFamily="50" charset="-128"/>
              <a:ea typeface="游ゴシック" panose="020B0400000000000000" pitchFamily="50" charset="-128"/>
            </a:endParaRPr>
          </a:p>
          <a:p>
            <a:pPr marL="171450" indent="-171450">
              <a:spcBef>
                <a:spcPts val="600"/>
              </a:spcBef>
              <a:buClrTx/>
              <a:buFont typeface="Arial" panose="020B0604020202020204" pitchFamily="34" charset="0"/>
              <a:buChar char="•"/>
            </a:pPr>
            <a:r>
              <a:rPr kumimoji="0" lang="ja-JP" altLang="en-US" sz="1000" dirty="0" smtClean="0">
                <a:solidFill>
                  <a:srgbClr val="000000"/>
                </a:solidFill>
                <a:latin typeface="游ゴシック" panose="020B0400000000000000" pitchFamily="50" charset="-128"/>
                <a:ea typeface="游ゴシック" panose="020B0400000000000000" pitchFamily="50" charset="-128"/>
              </a:rPr>
              <a:t>次期</a:t>
            </a:r>
            <a:r>
              <a:rPr kumimoji="0" lang="ja-JP" altLang="en-US" sz="1000" dirty="0">
                <a:solidFill>
                  <a:srgbClr val="000000"/>
                </a:solidFill>
                <a:latin typeface="游ゴシック" panose="020B0400000000000000" pitchFamily="50" charset="-128"/>
                <a:ea typeface="游ゴシック" panose="020B0400000000000000" pitchFamily="50" charset="-128"/>
              </a:rPr>
              <a:t>電子申請システムの調達・導入・</a:t>
            </a:r>
            <a:r>
              <a:rPr kumimoji="0" lang="ja-JP" altLang="en-US" dirty="0">
                <a:solidFill>
                  <a:srgbClr val="000000"/>
                </a:solidFill>
                <a:latin typeface="游ゴシック" panose="020B0400000000000000" pitchFamily="50" charset="-128"/>
                <a:ea typeface="游ゴシック" panose="020B0400000000000000" pitchFamily="50" charset="-128"/>
              </a:rPr>
              <a:t>維持管理</a:t>
            </a:r>
            <a:endParaRPr kumimoji="0" lang="en-US" altLang="ja-JP" dirty="0">
              <a:solidFill>
                <a:srgbClr val="000000"/>
              </a:solidFill>
              <a:latin typeface="游ゴシック" panose="020B0400000000000000" pitchFamily="50" charset="-128"/>
              <a:ea typeface="游ゴシック" panose="020B0400000000000000" pitchFamily="50" charset="-128"/>
            </a:endParaRPr>
          </a:p>
          <a:p>
            <a:pPr marL="171450" indent="-171450">
              <a:spcBef>
                <a:spcPts val="600"/>
              </a:spcBef>
              <a:buClrTx/>
              <a:buFont typeface="Arial" panose="020B0604020202020204" pitchFamily="34" charset="0"/>
              <a:buChar char="•"/>
            </a:pPr>
            <a:r>
              <a:rPr kumimoji="0" lang="ja-JP" altLang="en-US" dirty="0">
                <a:solidFill>
                  <a:srgbClr val="000000"/>
                </a:solidFill>
                <a:latin typeface="游ゴシック" panose="020B0400000000000000" pitchFamily="50" charset="-128"/>
                <a:ea typeface="游ゴシック" panose="020B0400000000000000" pitchFamily="50" charset="-128"/>
              </a:rPr>
              <a:t>ネットワーク等の</a:t>
            </a:r>
            <a:r>
              <a:rPr kumimoji="0" lang="ja-JP" altLang="en-US" dirty="0" smtClean="0">
                <a:solidFill>
                  <a:srgbClr val="000000"/>
                </a:solidFill>
                <a:latin typeface="游ゴシック" panose="020B0400000000000000" pitchFamily="50" charset="-128"/>
                <a:ea typeface="游ゴシック" panose="020B0400000000000000" pitchFamily="50" charset="-128"/>
              </a:rPr>
              <a:t>インフラ</a:t>
            </a:r>
            <a:r>
              <a:rPr kumimoji="0" lang="ja-JP" altLang="en-US" sz="1000" dirty="0" smtClean="0">
                <a:solidFill>
                  <a:srgbClr val="000000"/>
                </a:solidFill>
                <a:latin typeface="游ゴシック" panose="020B0400000000000000" pitchFamily="50" charset="-128"/>
                <a:ea typeface="游ゴシック" panose="020B0400000000000000" pitchFamily="50" charset="-128"/>
              </a:rPr>
              <a:t>整備</a:t>
            </a:r>
            <a:r>
              <a:rPr kumimoji="0" lang="ja-JP" altLang="en-US" sz="1000" dirty="0">
                <a:solidFill>
                  <a:srgbClr val="000000"/>
                </a:solidFill>
                <a:latin typeface="游ゴシック" panose="020B0400000000000000" pitchFamily="50" charset="-128"/>
                <a:ea typeface="游ゴシック" panose="020B0400000000000000" pitchFamily="50" charset="-128"/>
              </a:rPr>
              <a:t>・維持</a:t>
            </a:r>
            <a:r>
              <a:rPr kumimoji="0" lang="ja-JP" altLang="en-US" sz="1000" dirty="0" smtClean="0">
                <a:solidFill>
                  <a:srgbClr val="000000"/>
                </a:solidFill>
                <a:latin typeface="游ゴシック" panose="020B0400000000000000" pitchFamily="50" charset="-128"/>
                <a:ea typeface="游ゴシック" panose="020B0400000000000000" pitchFamily="50" charset="-128"/>
              </a:rPr>
              <a:t>管理</a:t>
            </a:r>
            <a:endParaRPr kumimoji="0" lang="en-US" altLang="ja-JP" sz="1000" dirty="0" smtClean="0">
              <a:solidFill>
                <a:srgbClr val="000000"/>
              </a:solidFill>
              <a:latin typeface="游ゴシック" panose="020B0400000000000000" pitchFamily="50" charset="-128"/>
              <a:ea typeface="游ゴシック" panose="020B0400000000000000" pitchFamily="50" charset="-128"/>
            </a:endParaRPr>
          </a:p>
          <a:p>
            <a:pPr marL="171450" indent="-171450">
              <a:spcBef>
                <a:spcPts val="600"/>
              </a:spcBef>
              <a:buClrTx/>
              <a:buFont typeface="Arial" panose="020B0604020202020204" pitchFamily="34" charset="0"/>
              <a:buChar char="•"/>
            </a:pPr>
            <a:r>
              <a:rPr kumimoji="0" lang="ja-JP" altLang="en-US" dirty="0" smtClean="0">
                <a:solidFill>
                  <a:srgbClr val="000000"/>
                </a:solidFill>
                <a:latin typeface="游ゴシック" panose="020B0400000000000000" pitchFamily="50" charset="-128"/>
                <a:ea typeface="游ゴシック" panose="020B0400000000000000" pitchFamily="50" charset="-128"/>
              </a:rPr>
              <a:t>業務システム間</a:t>
            </a:r>
            <a:r>
              <a:rPr kumimoji="0" lang="ja-JP" altLang="en-US" dirty="0">
                <a:solidFill>
                  <a:srgbClr val="000000"/>
                </a:solidFill>
                <a:latin typeface="游ゴシック" panose="020B0400000000000000" pitchFamily="50" charset="-128"/>
                <a:ea typeface="游ゴシック" panose="020B0400000000000000" pitchFamily="50" charset="-128"/>
              </a:rPr>
              <a:t>連携</a:t>
            </a:r>
            <a:r>
              <a:rPr kumimoji="0" lang="ja-JP" altLang="en-US" dirty="0" smtClean="0">
                <a:solidFill>
                  <a:srgbClr val="000000"/>
                </a:solidFill>
                <a:latin typeface="游ゴシック" panose="020B0400000000000000" pitchFamily="50" charset="-128"/>
                <a:ea typeface="游ゴシック" panose="020B0400000000000000" pitchFamily="50" charset="-128"/>
              </a:rPr>
              <a:t>に向けた</a:t>
            </a:r>
            <a:r>
              <a:rPr kumimoji="0" lang="ja-JP" altLang="en-US" dirty="0">
                <a:solidFill>
                  <a:srgbClr val="000000"/>
                </a:solidFill>
                <a:latin typeface="游ゴシック" panose="020B0400000000000000" pitchFamily="50" charset="-128"/>
                <a:ea typeface="游ゴシック" panose="020B0400000000000000" pitchFamily="50" charset="-128"/>
              </a:rPr>
              <a:t>検討</a:t>
            </a:r>
            <a:endParaRPr kumimoji="0" lang="en-US" altLang="ja-JP" sz="1000" dirty="0">
              <a:solidFill>
                <a:srgbClr val="000000"/>
              </a:solidFill>
              <a:latin typeface="游ゴシック" panose="020B0400000000000000" pitchFamily="50" charset="-128"/>
              <a:ea typeface="游ゴシック" panose="020B0400000000000000" pitchFamily="50" charset="-128"/>
            </a:endParaRPr>
          </a:p>
        </p:txBody>
      </p:sp>
      <p:pic>
        <p:nvPicPr>
          <p:cNvPr id="11" name="Picture 14" descr="j043262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4049" y="4578299"/>
            <a:ext cx="448042" cy="46814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p:cNvGrpSpPr/>
          <p:nvPr/>
        </p:nvGrpSpPr>
        <p:grpSpPr>
          <a:xfrm>
            <a:off x="2593439" y="2639791"/>
            <a:ext cx="4354825" cy="1667749"/>
            <a:chOff x="6407205" y="1093590"/>
            <a:chExt cx="4354825" cy="1667749"/>
          </a:xfrm>
        </p:grpSpPr>
        <p:sp>
          <p:nvSpPr>
            <p:cNvPr id="13" name="平行四辺形 12"/>
            <p:cNvSpPr/>
            <p:nvPr/>
          </p:nvSpPr>
          <p:spPr bwMode="auto">
            <a:xfrm>
              <a:off x="6407205" y="1550033"/>
              <a:ext cx="4354825" cy="1211306"/>
            </a:xfrm>
            <a:prstGeom prst="parallelogram">
              <a:avLst>
                <a:gd name="adj" fmla="val 55602"/>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14" name="平行四辺形 13"/>
            <p:cNvSpPr/>
            <p:nvPr/>
          </p:nvSpPr>
          <p:spPr bwMode="auto">
            <a:xfrm rot="5400000" flipH="1">
              <a:off x="5923202" y="1598875"/>
              <a:ext cx="1667748" cy="657177"/>
            </a:xfrm>
            <a:prstGeom prst="parallelogram">
              <a:avLst>
                <a:gd name="adj" fmla="val 18189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15" name="フローチャート: 処理 14"/>
            <p:cNvSpPr/>
            <p:nvPr/>
          </p:nvSpPr>
          <p:spPr bwMode="auto">
            <a:xfrm>
              <a:off x="7085665" y="1093590"/>
              <a:ext cx="3676365" cy="472371"/>
            </a:xfrm>
            <a:prstGeom prst="flowChartProcess">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nvGrpSpPr>
            <p:cNvPr id="16" name="グループ化 15"/>
            <p:cNvGrpSpPr/>
            <p:nvPr/>
          </p:nvGrpSpPr>
          <p:grpSpPr>
            <a:xfrm>
              <a:off x="6852518" y="1165840"/>
              <a:ext cx="3296455" cy="1515179"/>
              <a:chOff x="10248110" y="-1049108"/>
              <a:chExt cx="3296455" cy="1515179"/>
            </a:xfrm>
          </p:grpSpPr>
          <p:grpSp>
            <p:nvGrpSpPr>
              <p:cNvPr id="17" name="グループ化 16"/>
              <p:cNvGrpSpPr>
                <a:grpSpLocks noChangeAspect="1"/>
              </p:cNvGrpSpPr>
              <p:nvPr/>
            </p:nvGrpSpPr>
            <p:grpSpPr>
              <a:xfrm>
                <a:off x="11433673" y="-1049108"/>
                <a:ext cx="921600" cy="587286"/>
                <a:chOff x="1957008" y="2057568"/>
                <a:chExt cx="1152000" cy="734108"/>
              </a:xfrm>
            </p:grpSpPr>
            <p:sp>
              <p:nvSpPr>
                <p:cNvPr id="29" name="直方体 28"/>
                <p:cNvSpPr/>
                <p:nvPr/>
              </p:nvSpPr>
              <p:spPr bwMode="auto">
                <a:xfrm>
                  <a:off x="1957008" y="2503676"/>
                  <a:ext cx="1152000" cy="288000"/>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endParaRPr>
                </a:p>
              </p:txBody>
            </p:sp>
            <p:pic>
              <p:nvPicPr>
                <p:cNvPr id="30" name="Picture 11"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0509" y="2057568"/>
                  <a:ext cx="565785" cy="56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1"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8102" y="2057568"/>
                  <a:ext cx="565785" cy="56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グループ化 17"/>
              <p:cNvGrpSpPr>
                <a:grpSpLocks noChangeAspect="1"/>
              </p:cNvGrpSpPr>
              <p:nvPr/>
            </p:nvGrpSpPr>
            <p:grpSpPr>
              <a:xfrm>
                <a:off x="12427007" y="-1049108"/>
                <a:ext cx="921600" cy="587286"/>
                <a:chOff x="1957008" y="2057568"/>
                <a:chExt cx="1152000" cy="734108"/>
              </a:xfrm>
            </p:grpSpPr>
            <p:sp>
              <p:nvSpPr>
                <p:cNvPr id="26" name="直方体 25"/>
                <p:cNvSpPr/>
                <p:nvPr/>
              </p:nvSpPr>
              <p:spPr bwMode="auto">
                <a:xfrm>
                  <a:off x="1957008" y="2503676"/>
                  <a:ext cx="1152000" cy="288000"/>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endParaRPr>
                </a:p>
              </p:txBody>
            </p:sp>
            <p:pic>
              <p:nvPicPr>
                <p:cNvPr id="27" name="Picture 11"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0509" y="2057568"/>
                  <a:ext cx="565785" cy="56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8102" y="2057568"/>
                  <a:ext cx="565785" cy="56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図 18"/>
              <p:cNvPicPr>
                <a:picLocks noChangeAspect="1"/>
              </p:cNvPicPr>
              <p:nvPr/>
            </p:nvPicPr>
            <p:blipFill>
              <a:blip r:embed="rId4"/>
              <a:stretch>
                <a:fillRect/>
              </a:stretch>
            </p:blipFill>
            <p:spPr>
              <a:xfrm>
                <a:off x="10248110" y="-420070"/>
                <a:ext cx="1511391" cy="809581"/>
              </a:xfrm>
              <a:prstGeom prst="rect">
                <a:avLst/>
              </a:prstGeom>
            </p:spPr>
          </p:pic>
          <p:pic>
            <p:nvPicPr>
              <p:cNvPr id="20" name="Picture 28" descr="j042901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03237" y="-57459"/>
                <a:ext cx="241161" cy="36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89" descr="MC900432599[1]"/>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0146124">
                <a:off x="10478307" y="-215303"/>
                <a:ext cx="349791" cy="349791"/>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p:cNvPicPr>
                <a:picLocks noChangeAspect="1"/>
              </p:cNvPicPr>
              <p:nvPr/>
            </p:nvPicPr>
            <p:blipFill>
              <a:blip r:embed="rId4"/>
              <a:stretch>
                <a:fillRect/>
              </a:stretch>
            </p:blipFill>
            <p:spPr>
              <a:xfrm>
                <a:off x="11856574" y="-436221"/>
                <a:ext cx="1511391" cy="809581"/>
              </a:xfrm>
              <a:prstGeom prst="rect">
                <a:avLst/>
              </a:prstGeom>
            </p:spPr>
          </p:pic>
          <p:pic>
            <p:nvPicPr>
              <p:cNvPr id="23" name="Picture 27" descr="MC900434809[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47778" y="-28180"/>
                <a:ext cx="457143" cy="45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7" descr="MC900434809[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087422" y="8928"/>
                <a:ext cx="457143" cy="45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8" descr="j042901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97439" y="-82086"/>
                <a:ext cx="241161" cy="36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2" name="角丸四角形 31"/>
          <p:cNvSpPr/>
          <p:nvPr/>
        </p:nvSpPr>
        <p:spPr bwMode="auto">
          <a:xfrm>
            <a:off x="616452" y="2891036"/>
            <a:ext cx="3456000" cy="1368000"/>
          </a:xfrm>
          <a:prstGeom prst="roundRect">
            <a:avLst>
              <a:gd name="adj" fmla="val 5299"/>
            </a:avLst>
          </a:prstGeom>
          <a:solidFill>
            <a:schemeClr val="bg1"/>
          </a:solidFill>
          <a:ln w="6350" algn="ctr">
            <a:solidFill>
              <a:srgbClr val="C00000"/>
            </a:solidFill>
            <a:miter lim="800000"/>
            <a:headEnd/>
            <a:tailEnd/>
          </a:ln>
          <a:effectLst/>
          <a:extLst/>
        </p:spPr>
        <p:txBody>
          <a:bodyPr wrap="none" lIns="72000" tIns="36000" rIns="36000" bIns="36000" rtlCol="0" anchor="ctr">
            <a:noAutofit/>
          </a:bodyPr>
          <a:lstStyle/>
          <a:p>
            <a:pPr marL="171450" indent="-171450">
              <a:spcBef>
                <a:spcPts val="600"/>
              </a:spcBef>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電子</a:t>
            </a:r>
            <a:r>
              <a:rPr lang="ja-JP" altLang="en-US" dirty="0" smtClean="0">
                <a:latin typeface="游ゴシック" panose="020B0400000000000000" pitchFamily="50" charset="-128"/>
                <a:ea typeface="游ゴシック" panose="020B0400000000000000" pitchFamily="50" charset="-128"/>
              </a:rPr>
              <a:t>申請事務追加にかかる業務調整</a:t>
            </a:r>
            <a:endParaRPr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Arial" panose="020B0604020202020204" pitchFamily="34" charset="0"/>
              <a:buChar char="•"/>
            </a:pPr>
            <a:r>
              <a:rPr lang="ja-JP" altLang="en-US" dirty="0" smtClean="0">
                <a:latin typeface="游ゴシック" panose="020B0400000000000000" pitchFamily="50" charset="-128"/>
                <a:ea typeface="游ゴシック" panose="020B0400000000000000" pitchFamily="50" charset="-128"/>
              </a:rPr>
              <a:t>現行運用内容の</a:t>
            </a:r>
            <a:r>
              <a:rPr lang="ja-JP" altLang="en-US" dirty="0">
                <a:latin typeface="游ゴシック" panose="020B0400000000000000" pitchFamily="50" charset="-128"/>
                <a:ea typeface="游ゴシック" panose="020B0400000000000000" pitchFamily="50" charset="-128"/>
              </a:rPr>
              <a:t>見直し</a:t>
            </a:r>
            <a:endParaRPr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条例・要綱の改正</a:t>
            </a:r>
            <a:endParaRPr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業務システムの</a:t>
            </a:r>
            <a:r>
              <a:rPr lang="ja-JP" altLang="en-US" dirty="0" smtClean="0">
                <a:latin typeface="游ゴシック" panose="020B0400000000000000" pitchFamily="50" charset="-128"/>
                <a:ea typeface="游ゴシック" panose="020B0400000000000000" pitchFamily="50" charset="-128"/>
              </a:rPr>
              <a:t>改修にかかる検討</a:t>
            </a:r>
            <a:r>
              <a:rPr lang="ja-JP" altLang="en-US" dirty="0">
                <a:latin typeface="游ゴシック" panose="020B0400000000000000" pitchFamily="50" charset="-128"/>
                <a:ea typeface="游ゴシック" panose="020B0400000000000000" pitchFamily="50" charset="-128"/>
              </a:rPr>
              <a:t>　　　　　　　　　　　　　等</a:t>
            </a:r>
            <a:endParaRPr lang="en-US" altLang="ja-JP" dirty="0">
              <a:latin typeface="游ゴシック" panose="020B0400000000000000" pitchFamily="50" charset="-128"/>
              <a:ea typeface="游ゴシック" panose="020B0400000000000000" pitchFamily="50" charset="-128"/>
            </a:endParaRPr>
          </a:p>
        </p:txBody>
      </p:sp>
      <p:pic>
        <p:nvPicPr>
          <p:cNvPr id="33" name="Picture 24" descr="j0432625[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179539" y="2350061"/>
            <a:ext cx="447627" cy="467708"/>
          </a:xfrm>
          <a:prstGeom prst="rect">
            <a:avLst/>
          </a:prstGeom>
          <a:noFill/>
          <a:extLst>
            <a:ext uri="{909E8E84-426E-40DD-AFC4-6F175D3DCCD1}">
              <a14:hiddenFill xmlns:a14="http://schemas.microsoft.com/office/drawing/2010/main">
                <a:solidFill>
                  <a:srgbClr val="FFFFFF"/>
                </a:solidFill>
              </a14:hiddenFill>
            </a:ext>
          </a:extLst>
        </p:spPr>
      </p:pic>
      <p:sp>
        <p:nvSpPr>
          <p:cNvPr id="34" name="円柱 33"/>
          <p:cNvSpPr/>
          <p:nvPr/>
        </p:nvSpPr>
        <p:spPr bwMode="auto">
          <a:xfrm>
            <a:off x="5400192" y="5301208"/>
            <a:ext cx="900000" cy="684000"/>
          </a:xfrm>
          <a:prstGeom prst="can">
            <a:avLst>
              <a:gd name="adj" fmla="val 19388"/>
            </a:avLst>
          </a:prstGeom>
          <a:gradFill flip="none" rotWithShape="1">
            <a:gsLst>
              <a:gs pos="0">
                <a:schemeClr val="bg1">
                  <a:lumMod val="95000"/>
                </a:schemeClr>
              </a:gs>
              <a:gs pos="100000">
                <a:schemeClr val="bg2">
                  <a:lumMod val="20000"/>
                  <a:lumOff val="80000"/>
                </a:schemeClr>
              </a:gs>
            </a:gsLst>
            <a:path path="circle">
              <a:fillToRect l="50000" t="50000" r="50000" b="50000"/>
            </a:path>
            <a:tileRect/>
          </a:gradFill>
          <a:ln w="9525" cap="flat" cmpd="sng" algn="ctr">
            <a:solidFill>
              <a:schemeClr val="bg2"/>
            </a:solidFill>
            <a:prstDash val="solid"/>
            <a:round/>
            <a:headEnd type="none" w="med" len="med"/>
            <a:tailEnd type="none" w="med" len="med"/>
          </a:ln>
          <a:effectLst/>
          <a:extLst/>
        </p:spPr>
        <p:txBody>
          <a:bodyPr wrap="none" lIns="0" tIns="0" rIns="0" bIns="0" anchor="ctr" anchorCtr="0"/>
          <a:lstStyle/>
          <a:p>
            <a:pPr marL="342900" indent="-342900" algn="ctr"/>
            <a:r>
              <a:rPr lang="ja-JP" altLang="en-US" dirty="0">
                <a:latin typeface="游ゴシック" panose="020B0400000000000000" pitchFamily="50" charset="-128"/>
                <a:ea typeface="游ゴシック" panose="020B0400000000000000" pitchFamily="50" charset="-128"/>
              </a:rPr>
              <a:t>電子申請</a:t>
            </a:r>
            <a:endParaRPr lang="en-US" altLang="ja-JP" dirty="0">
              <a:latin typeface="游ゴシック" panose="020B0400000000000000" pitchFamily="50" charset="-128"/>
              <a:ea typeface="游ゴシック" panose="020B0400000000000000" pitchFamily="50" charset="-128"/>
            </a:endParaRPr>
          </a:p>
          <a:p>
            <a:pPr marL="342900" indent="-342900" algn="ctr"/>
            <a:r>
              <a:rPr lang="ja-JP" altLang="en-US" dirty="0">
                <a:latin typeface="游ゴシック" panose="020B0400000000000000" pitchFamily="50" charset="-128"/>
                <a:ea typeface="游ゴシック" panose="020B0400000000000000" pitchFamily="50" charset="-128"/>
              </a:rPr>
              <a:t>システム</a:t>
            </a:r>
            <a:endParaRPr lang="en-US" altLang="ja-JP" dirty="0">
              <a:latin typeface="游ゴシック" panose="020B0400000000000000" pitchFamily="50" charset="-128"/>
              <a:ea typeface="游ゴシック" panose="020B0400000000000000" pitchFamily="50" charset="-128"/>
            </a:endParaRPr>
          </a:p>
        </p:txBody>
      </p:sp>
      <p:sp>
        <p:nvSpPr>
          <p:cNvPr id="35" name="角丸四角形 34"/>
          <p:cNvSpPr/>
          <p:nvPr/>
        </p:nvSpPr>
        <p:spPr bwMode="auto">
          <a:xfrm>
            <a:off x="4704356" y="4919684"/>
            <a:ext cx="1440000" cy="252000"/>
          </a:xfrm>
          <a:prstGeom prst="roundRect">
            <a:avLst/>
          </a:prstGeom>
          <a:solidFill>
            <a:srgbClr val="0D2B88"/>
          </a:solidFill>
          <a:ln w="9525" cap="flat" cmpd="sng" algn="ctr">
            <a:no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dirty="0">
                <a:solidFill>
                  <a:schemeClr val="bg1"/>
                </a:solidFill>
                <a:latin typeface="游ゴシック" panose="020B0400000000000000" pitchFamily="50" charset="-128"/>
                <a:ea typeface="游ゴシック" panose="020B0400000000000000" pitchFamily="50" charset="-128"/>
              </a:rPr>
              <a:t>次期電子申請システム</a:t>
            </a:r>
          </a:p>
        </p:txBody>
      </p:sp>
      <p:sp>
        <p:nvSpPr>
          <p:cNvPr id="36" name="円柱 35"/>
          <p:cNvSpPr/>
          <p:nvPr/>
        </p:nvSpPr>
        <p:spPr bwMode="auto">
          <a:xfrm>
            <a:off x="6814192" y="3165570"/>
            <a:ext cx="900000" cy="648000"/>
          </a:xfrm>
          <a:prstGeom prst="can">
            <a:avLst/>
          </a:prstGeom>
          <a:gradFill flip="none" rotWithShape="1">
            <a:gsLst>
              <a:gs pos="0">
                <a:schemeClr val="bg1">
                  <a:lumMod val="95000"/>
                </a:schemeClr>
              </a:gs>
              <a:gs pos="100000">
                <a:schemeClr val="accent2">
                  <a:lumMod val="60000"/>
                  <a:lumOff val="40000"/>
                </a:schemeClr>
              </a:gs>
            </a:gsLst>
            <a:path path="circle">
              <a:fillToRect l="50000" t="50000" r="50000" b="50000"/>
            </a:path>
            <a:tileRect/>
          </a:gradFill>
          <a:ln w="9525" cap="flat" cmpd="sng" algn="ctr">
            <a:solidFill>
              <a:schemeClr val="accent6">
                <a:lumMod val="75000"/>
              </a:schemeClr>
            </a:solidFill>
            <a:prstDash val="solid"/>
            <a:round/>
            <a:headEnd type="none" w="med" len="med"/>
            <a:tailEnd type="none" w="med" len="med"/>
          </a:ln>
          <a:effectLst/>
          <a:extLst/>
        </p:spPr>
        <p:txBody>
          <a:bodyPr wrap="none" lIns="0" tIns="0" rIns="0" bIns="0" anchor="ctr" anchorCtr="0"/>
          <a:lstStyle/>
          <a:p>
            <a:pPr marL="342900" indent="-342900" algn="ctr"/>
            <a:r>
              <a:rPr lang="ja-JP" altLang="en-US" dirty="0" smtClean="0">
                <a:latin typeface="游ゴシック" panose="020B0400000000000000" pitchFamily="50" charset="-128"/>
                <a:ea typeface="游ゴシック" panose="020B0400000000000000" pitchFamily="50" charset="-128"/>
              </a:rPr>
              <a:t>業務</a:t>
            </a:r>
            <a:endParaRPr lang="en-US" altLang="ja-JP" dirty="0" smtClean="0">
              <a:latin typeface="游ゴシック" panose="020B0400000000000000" pitchFamily="50" charset="-128"/>
              <a:ea typeface="游ゴシック" panose="020B0400000000000000" pitchFamily="50" charset="-128"/>
            </a:endParaRPr>
          </a:p>
          <a:p>
            <a:pPr marL="342900" indent="-342900" algn="ctr"/>
            <a:r>
              <a:rPr lang="ja-JP" altLang="en-US" dirty="0" smtClean="0">
                <a:latin typeface="游ゴシック" panose="020B0400000000000000" pitchFamily="50" charset="-128"/>
                <a:ea typeface="游ゴシック" panose="020B0400000000000000" pitchFamily="50" charset="-128"/>
              </a:rPr>
              <a:t>システム</a:t>
            </a:r>
            <a:endParaRPr lang="ja-JP" altLang="en-US" dirty="0">
              <a:latin typeface="游ゴシック" panose="020B0400000000000000" pitchFamily="50" charset="-128"/>
              <a:ea typeface="游ゴシック" panose="020B0400000000000000" pitchFamily="50" charset="-128"/>
            </a:endParaRPr>
          </a:p>
        </p:txBody>
      </p:sp>
      <p:sp>
        <p:nvSpPr>
          <p:cNvPr id="37" name="円柱 36"/>
          <p:cNvSpPr/>
          <p:nvPr/>
        </p:nvSpPr>
        <p:spPr bwMode="auto">
          <a:xfrm>
            <a:off x="7812470" y="2919382"/>
            <a:ext cx="900000" cy="648000"/>
          </a:xfrm>
          <a:prstGeom prst="can">
            <a:avLst/>
          </a:prstGeom>
          <a:gradFill flip="none" rotWithShape="1">
            <a:gsLst>
              <a:gs pos="0">
                <a:schemeClr val="bg1">
                  <a:lumMod val="95000"/>
                </a:schemeClr>
              </a:gs>
              <a:gs pos="100000">
                <a:schemeClr val="accent2">
                  <a:lumMod val="60000"/>
                  <a:lumOff val="40000"/>
                </a:schemeClr>
              </a:gs>
            </a:gsLst>
            <a:path path="circle">
              <a:fillToRect l="50000" t="50000" r="50000" b="50000"/>
            </a:path>
            <a:tileRect/>
          </a:gradFill>
          <a:ln w="9525" cap="flat" cmpd="sng" algn="ctr">
            <a:solidFill>
              <a:schemeClr val="accent6">
                <a:lumMod val="75000"/>
              </a:schemeClr>
            </a:solidFill>
            <a:prstDash val="solid"/>
            <a:round/>
            <a:headEnd type="none" w="med" len="med"/>
            <a:tailEnd type="none" w="med" len="med"/>
          </a:ln>
          <a:effectLst/>
          <a:extLst/>
        </p:spPr>
        <p:txBody>
          <a:bodyPr wrap="none" lIns="0" tIns="0" rIns="0" bIns="0" anchor="ctr" anchorCtr="0"/>
          <a:lstStyle/>
          <a:p>
            <a:pPr marL="342900" indent="-342900" algn="ctr"/>
            <a:endParaRPr lang="ja-JP" altLang="en-US" dirty="0">
              <a:latin typeface="游ゴシック" panose="020B0400000000000000" pitchFamily="50" charset="-128"/>
              <a:ea typeface="游ゴシック" panose="020B0400000000000000" pitchFamily="50" charset="-128"/>
            </a:endParaRPr>
          </a:p>
        </p:txBody>
      </p:sp>
      <p:cxnSp>
        <p:nvCxnSpPr>
          <p:cNvPr id="38" name="カギ線コネクタ 37"/>
          <p:cNvCxnSpPr>
            <a:stCxn id="36" idx="3"/>
            <a:endCxn id="34" idx="4"/>
          </p:cNvCxnSpPr>
          <p:nvPr/>
        </p:nvCxnSpPr>
        <p:spPr bwMode="auto">
          <a:xfrm rot="5400000">
            <a:off x="5867373" y="4246389"/>
            <a:ext cx="1829638" cy="964000"/>
          </a:xfrm>
          <a:prstGeom prst="bentConnector2">
            <a:avLst/>
          </a:prstGeom>
          <a:solidFill>
            <a:schemeClr val="bg1"/>
          </a:solidFill>
          <a:ln w="22225" cap="flat" cmpd="sng" algn="ctr">
            <a:solidFill>
              <a:schemeClr val="bg2"/>
            </a:solidFill>
            <a:prstDash val="sysDot"/>
            <a:round/>
            <a:headEnd type="oval" w="lg" len="med"/>
            <a:tailEnd type="oval"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角丸四角形 38"/>
          <p:cNvSpPr/>
          <p:nvPr/>
        </p:nvSpPr>
        <p:spPr bwMode="auto">
          <a:xfrm>
            <a:off x="7229007" y="2600936"/>
            <a:ext cx="1260000" cy="252000"/>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dirty="0">
                <a:latin typeface="游ゴシック" panose="020B0400000000000000" pitchFamily="50" charset="-128"/>
                <a:ea typeface="游ゴシック" panose="020B0400000000000000" pitchFamily="50" charset="-128"/>
              </a:rPr>
              <a:t>各業務システム</a:t>
            </a:r>
          </a:p>
        </p:txBody>
      </p:sp>
      <p:sp>
        <p:nvSpPr>
          <p:cNvPr id="41" name="四角形吹き出し 40"/>
          <p:cNvSpPr/>
          <p:nvPr/>
        </p:nvSpPr>
        <p:spPr bwMode="auto">
          <a:xfrm>
            <a:off x="6544791" y="5831485"/>
            <a:ext cx="1513029" cy="360000"/>
          </a:xfrm>
          <a:prstGeom prst="wedgeRectCallout">
            <a:avLst>
              <a:gd name="adj1" fmla="val -64370"/>
              <a:gd name="adj2" fmla="val -56214"/>
            </a:avLst>
          </a:prstGeom>
          <a:solidFill>
            <a:schemeClr val="bg1"/>
          </a:solidFill>
          <a:ln w="6350" algn="ctr">
            <a:solidFill>
              <a:schemeClr val="bg2">
                <a:lumMod val="60000"/>
                <a:lumOff val="40000"/>
              </a:schemeClr>
            </a:solidFill>
            <a:miter lim="800000"/>
            <a:headEnd/>
            <a:tailEnd/>
          </a:ln>
          <a:effectLst/>
          <a:extLst/>
        </p:spPr>
        <p:txBody>
          <a:bodyPr rot="0" spcFirstLastPara="0" vertOverflow="overflow" horzOverflow="overflow" vert="horz" wrap="none" lIns="36000" tIns="46800" rIns="0" bIns="46800" numCol="1" spcCol="0" rtlCol="0" fromWordArt="0" anchor="ctr" anchorCtr="0" forceAA="0" compatLnSpc="1">
            <a:prstTxWarp prst="textNoShape">
              <a:avLst/>
            </a:prstTxWarp>
            <a:noAutofit/>
          </a:bodyPr>
          <a:lstStyle/>
          <a:p>
            <a:pPr algn="ctr"/>
            <a:r>
              <a:rPr kumimoji="0" lang="ja-JP" altLang="en-US" dirty="0">
                <a:solidFill>
                  <a:srgbClr val="000000"/>
                </a:solidFill>
                <a:latin typeface="游ゴシック" panose="020B0400000000000000" pitchFamily="50" charset="-128"/>
                <a:ea typeface="游ゴシック" panose="020B0400000000000000" pitchFamily="50" charset="-128"/>
              </a:rPr>
              <a:t>システム整備・維持管理</a:t>
            </a:r>
            <a:endParaRPr kumimoji="0" lang="en-US" altLang="ja-JP" dirty="0">
              <a:solidFill>
                <a:srgbClr val="000000"/>
              </a:solidFill>
              <a:latin typeface="游ゴシック" panose="020B0400000000000000" pitchFamily="50" charset="-128"/>
              <a:ea typeface="游ゴシック" panose="020B0400000000000000" pitchFamily="50" charset="-128"/>
            </a:endParaRPr>
          </a:p>
        </p:txBody>
      </p:sp>
      <p:sp>
        <p:nvSpPr>
          <p:cNvPr id="42" name="四角形吹き出し 41"/>
          <p:cNvSpPr/>
          <p:nvPr/>
        </p:nvSpPr>
        <p:spPr bwMode="auto">
          <a:xfrm>
            <a:off x="4853426" y="2435822"/>
            <a:ext cx="1441436" cy="360000"/>
          </a:xfrm>
          <a:prstGeom prst="wedgeRectCallout">
            <a:avLst>
              <a:gd name="adj1" fmla="val 4620"/>
              <a:gd name="adj2" fmla="val 82549"/>
            </a:avLst>
          </a:prstGeom>
          <a:solidFill>
            <a:schemeClr val="bg1"/>
          </a:solidFill>
          <a:ln w="6350" algn="ctr">
            <a:solidFill>
              <a:srgbClr val="C00000"/>
            </a:solidFill>
            <a:miter lim="800000"/>
            <a:headEnd/>
            <a:tailEnd/>
          </a:ln>
          <a:effectLst/>
          <a:extLst/>
        </p:spPr>
        <p:txBody>
          <a:bodyPr rot="0" spcFirstLastPara="0" vertOverflow="overflow" horzOverflow="overflow" vert="horz" wrap="none" lIns="36000" tIns="46800" rIns="0" bIns="46800" numCol="1" spcCol="0" rtlCol="0" fromWordArt="0" anchor="ctr" anchorCtr="0" forceAA="0" compatLnSpc="1">
            <a:prstTxWarp prst="textNoShape">
              <a:avLst/>
            </a:prstTxWarp>
            <a:noAutofit/>
          </a:bodyPr>
          <a:lstStyle/>
          <a:p>
            <a:pPr algn="ctr"/>
            <a:r>
              <a:rPr kumimoji="0" lang="ja-JP" altLang="en-US" dirty="0">
                <a:solidFill>
                  <a:srgbClr val="000000"/>
                </a:solidFill>
                <a:latin typeface="游ゴシック" panose="020B0400000000000000" pitchFamily="50" charset="-128"/>
                <a:ea typeface="游ゴシック" panose="020B0400000000000000" pitchFamily="50" charset="-128"/>
              </a:rPr>
              <a:t>運用の検討、各種調整</a:t>
            </a:r>
            <a:endParaRPr kumimoji="0" lang="en-US" altLang="ja-JP" dirty="0">
              <a:solidFill>
                <a:srgbClr val="000000"/>
              </a:solidFill>
              <a:latin typeface="游ゴシック" panose="020B0400000000000000" pitchFamily="50" charset="-128"/>
              <a:ea typeface="游ゴシック" panose="020B0400000000000000" pitchFamily="50" charset="-128"/>
            </a:endParaRPr>
          </a:p>
        </p:txBody>
      </p:sp>
      <p:pic>
        <p:nvPicPr>
          <p:cNvPr id="43" name="Picture 7" descr="j0428969[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45653" y="5517232"/>
            <a:ext cx="513585" cy="71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7" descr="j0428969[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58635" y="5555458"/>
            <a:ext cx="513585" cy="71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カギ線コネクタ 44"/>
          <p:cNvCxnSpPr>
            <a:stCxn id="28" idx="3"/>
            <a:endCxn id="34" idx="4"/>
          </p:cNvCxnSpPr>
          <p:nvPr/>
        </p:nvCxnSpPr>
        <p:spPr bwMode="auto">
          <a:xfrm>
            <a:off x="6127152" y="2938355"/>
            <a:ext cx="173040" cy="2704853"/>
          </a:xfrm>
          <a:prstGeom prst="bentConnector3">
            <a:avLst>
              <a:gd name="adj1" fmla="val 232108"/>
            </a:avLst>
          </a:prstGeom>
          <a:solidFill>
            <a:schemeClr val="bg1"/>
          </a:solidFill>
          <a:ln w="22225" cap="flat" cmpd="sng" algn="ctr">
            <a:solidFill>
              <a:schemeClr val="bg2"/>
            </a:solidFill>
            <a:prstDash val="solid"/>
            <a:round/>
            <a:headEnd type="oval" w="lg" len="med"/>
            <a:tailEnd type="oval"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6" name="図 45"/>
          <p:cNvPicPr>
            <a:picLocks noChangeAspect="1"/>
          </p:cNvPicPr>
          <p:nvPr/>
        </p:nvPicPr>
        <p:blipFill rotWithShape="1">
          <a:blip r:embed="rId11"/>
          <a:srcRect r="51362"/>
          <a:stretch/>
        </p:blipFill>
        <p:spPr>
          <a:xfrm>
            <a:off x="8421974" y="3164669"/>
            <a:ext cx="451837" cy="669287"/>
          </a:xfrm>
          <a:prstGeom prst="rect">
            <a:avLst/>
          </a:prstGeom>
        </p:spPr>
      </p:pic>
      <p:sp>
        <p:nvSpPr>
          <p:cNvPr id="47" name="円柱 46"/>
          <p:cNvSpPr/>
          <p:nvPr/>
        </p:nvSpPr>
        <p:spPr bwMode="auto">
          <a:xfrm>
            <a:off x="7452320" y="3618716"/>
            <a:ext cx="900000" cy="648000"/>
          </a:xfrm>
          <a:prstGeom prst="can">
            <a:avLst/>
          </a:prstGeom>
          <a:gradFill flip="none" rotWithShape="1">
            <a:gsLst>
              <a:gs pos="0">
                <a:schemeClr val="bg1">
                  <a:lumMod val="95000"/>
                </a:schemeClr>
              </a:gs>
              <a:gs pos="100000">
                <a:schemeClr val="accent2">
                  <a:lumMod val="60000"/>
                  <a:lumOff val="40000"/>
                </a:schemeClr>
              </a:gs>
            </a:gsLst>
            <a:path path="circle">
              <a:fillToRect l="50000" t="50000" r="50000" b="50000"/>
            </a:path>
            <a:tileRect/>
          </a:gradFill>
          <a:ln w="9525" cap="flat" cmpd="sng" algn="ctr">
            <a:solidFill>
              <a:schemeClr val="accent6">
                <a:lumMod val="75000"/>
              </a:schemeClr>
            </a:solidFill>
            <a:prstDash val="solid"/>
            <a:round/>
            <a:headEnd type="none" w="med" len="med"/>
            <a:tailEnd type="none" w="med" len="med"/>
          </a:ln>
          <a:effectLst/>
          <a:extLst/>
        </p:spPr>
        <p:txBody>
          <a:bodyPr wrap="none" lIns="0" tIns="0" rIns="0" bIns="0" anchor="ctr" anchorCtr="0"/>
          <a:lstStyle/>
          <a:p>
            <a:pPr marL="342900" indent="-342900" algn="ctr"/>
            <a:r>
              <a:rPr lang="ja-JP" altLang="en-US" sz="900" b="1" dirty="0" smtClean="0">
                <a:latin typeface="游ゴシック" panose="020B0400000000000000" pitchFamily="50" charset="-128"/>
                <a:ea typeface="游ゴシック" panose="020B0400000000000000" pitchFamily="50" charset="-128"/>
              </a:rPr>
              <a:t>・・・</a:t>
            </a:r>
            <a:endParaRPr lang="ja-JP" altLang="en-US" sz="900" b="1" dirty="0">
              <a:latin typeface="游ゴシック" panose="020B0400000000000000" pitchFamily="50" charset="-128"/>
              <a:ea typeface="游ゴシック" panose="020B0400000000000000" pitchFamily="50" charset="-128"/>
            </a:endParaRPr>
          </a:p>
        </p:txBody>
      </p:sp>
      <p:sp>
        <p:nvSpPr>
          <p:cNvPr id="48" name="四角形吹き出し 47"/>
          <p:cNvSpPr/>
          <p:nvPr/>
        </p:nvSpPr>
        <p:spPr bwMode="auto">
          <a:xfrm>
            <a:off x="7308207" y="2945079"/>
            <a:ext cx="1509264" cy="396000"/>
          </a:xfrm>
          <a:prstGeom prst="wedgeRectCallout">
            <a:avLst>
              <a:gd name="adj1" fmla="val -39521"/>
              <a:gd name="adj2" fmla="val 79067"/>
            </a:avLst>
          </a:prstGeom>
          <a:solidFill>
            <a:schemeClr val="bg1"/>
          </a:solidFill>
          <a:ln w="6350" algn="ctr">
            <a:solidFill>
              <a:srgbClr val="C00000"/>
            </a:solidFill>
            <a:miter lim="800000"/>
            <a:headEnd/>
            <a:tailEnd/>
          </a:ln>
          <a:effectLst/>
          <a:extLst/>
        </p:spPr>
        <p:txBody>
          <a:bodyPr rot="0" spcFirstLastPara="0" vertOverflow="overflow" horzOverflow="overflow" vert="horz" wrap="none" lIns="36000" tIns="46800" rIns="0" bIns="46800" numCol="1" spcCol="0" rtlCol="0" fromWordArt="0" anchor="ctr" anchorCtr="0" forceAA="0" compatLnSpc="1">
            <a:prstTxWarp prst="textNoShape">
              <a:avLst/>
            </a:prstTxWarp>
            <a:noAutofit/>
          </a:bodyPr>
          <a:lstStyle/>
          <a:p>
            <a:pPr algn="ctr"/>
            <a:r>
              <a:rPr kumimoji="0" lang="ja-JP" altLang="en-US" dirty="0">
                <a:solidFill>
                  <a:srgbClr val="000000"/>
                </a:solidFill>
                <a:latin typeface="游ゴシック" panose="020B0400000000000000" pitchFamily="50" charset="-128"/>
                <a:ea typeface="游ゴシック" panose="020B0400000000000000" pitchFamily="50" charset="-128"/>
              </a:rPr>
              <a:t>（将来的な検討として）</a:t>
            </a:r>
            <a:endParaRPr kumimoji="0" lang="en-US" altLang="ja-JP" dirty="0">
              <a:solidFill>
                <a:srgbClr val="000000"/>
              </a:solidFill>
              <a:latin typeface="游ゴシック" panose="020B0400000000000000" pitchFamily="50" charset="-128"/>
              <a:ea typeface="游ゴシック" panose="020B0400000000000000" pitchFamily="50" charset="-128"/>
            </a:endParaRPr>
          </a:p>
          <a:p>
            <a:pPr algn="ctr"/>
            <a:r>
              <a:rPr kumimoji="0" lang="ja-JP" altLang="en-US" dirty="0" smtClean="0">
                <a:solidFill>
                  <a:srgbClr val="000000"/>
                </a:solidFill>
                <a:latin typeface="游ゴシック" panose="020B0400000000000000" pitchFamily="50" charset="-128"/>
                <a:ea typeface="游ゴシック" panose="020B0400000000000000" pitchFamily="50" charset="-128"/>
              </a:rPr>
              <a:t>システム</a:t>
            </a:r>
            <a:r>
              <a:rPr kumimoji="0" lang="ja-JP" altLang="en-US" dirty="0">
                <a:solidFill>
                  <a:srgbClr val="000000"/>
                </a:solidFill>
                <a:latin typeface="游ゴシック" panose="020B0400000000000000" pitchFamily="50" charset="-128"/>
                <a:ea typeface="游ゴシック" panose="020B0400000000000000" pitchFamily="50" charset="-128"/>
              </a:rPr>
              <a:t>改修等</a:t>
            </a:r>
            <a:endParaRPr kumimoji="0" lang="en-US" altLang="ja-JP" dirty="0">
              <a:solidFill>
                <a:srgbClr val="000000"/>
              </a:solidFill>
              <a:latin typeface="游ゴシック" panose="020B0400000000000000" pitchFamily="50" charset="-128"/>
              <a:ea typeface="游ゴシック" panose="020B0400000000000000" pitchFamily="50" charset="-128"/>
            </a:endParaRPr>
          </a:p>
        </p:txBody>
      </p:sp>
      <p:pic>
        <p:nvPicPr>
          <p:cNvPr id="49" name="図 48"/>
          <p:cNvPicPr>
            <a:picLocks noChangeAspect="1"/>
          </p:cNvPicPr>
          <p:nvPr/>
        </p:nvPicPr>
        <p:blipFill rotWithShape="1">
          <a:blip r:embed="rId11"/>
          <a:srcRect r="31911"/>
          <a:stretch/>
        </p:blipFill>
        <p:spPr>
          <a:xfrm>
            <a:off x="8241272" y="3745869"/>
            <a:ext cx="632539" cy="669287"/>
          </a:xfrm>
          <a:prstGeom prst="rect">
            <a:avLst/>
          </a:prstGeom>
        </p:spPr>
      </p:pic>
      <p:cxnSp>
        <p:nvCxnSpPr>
          <p:cNvPr id="50" name="カギ線コネクタ 49"/>
          <p:cNvCxnSpPr>
            <a:stCxn id="47" idx="3"/>
            <a:endCxn id="34" idx="4"/>
          </p:cNvCxnSpPr>
          <p:nvPr/>
        </p:nvCxnSpPr>
        <p:spPr bwMode="auto">
          <a:xfrm rot="5400000">
            <a:off x="6413010" y="4153898"/>
            <a:ext cx="1376492" cy="1602128"/>
          </a:xfrm>
          <a:prstGeom prst="bentConnector2">
            <a:avLst/>
          </a:prstGeom>
          <a:solidFill>
            <a:schemeClr val="bg1"/>
          </a:solidFill>
          <a:ln w="22225" cap="flat" cmpd="sng" algn="ctr">
            <a:solidFill>
              <a:schemeClr val="bg2"/>
            </a:solidFill>
            <a:prstDash val="sysDot"/>
            <a:round/>
            <a:headEnd type="oval" w="lg" len="med"/>
            <a:tailEnd type="oval"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カギ線コネクタ 50"/>
          <p:cNvCxnSpPr>
            <a:stCxn id="49" idx="2"/>
            <a:endCxn id="34" idx="4"/>
          </p:cNvCxnSpPr>
          <p:nvPr/>
        </p:nvCxnSpPr>
        <p:spPr bwMode="auto">
          <a:xfrm rot="5400000">
            <a:off x="6814841" y="3900507"/>
            <a:ext cx="1228052" cy="2257350"/>
          </a:xfrm>
          <a:prstGeom prst="bentConnector2">
            <a:avLst/>
          </a:prstGeom>
          <a:solidFill>
            <a:schemeClr val="bg1"/>
          </a:solidFill>
          <a:ln w="22225" cap="flat" cmpd="sng" algn="ctr">
            <a:solidFill>
              <a:schemeClr val="bg2"/>
            </a:solidFill>
            <a:prstDash val="sysDot"/>
            <a:round/>
            <a:headEnd type="oval" w="lg" len="med"/>
            <a:tailEnd type="oval"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四角形吹き出し 51"/>
          <p:cNvSpPr/>
          <p:nvPr/>
        </p:nvSpPr>
        <p:spPr bwMode="auto">
          <a:xfrm>
            <a:off x="7039737" y="4763244"/>
            <a:ext cx="1738786" cy="504000"/>
          </a:xfrm>
          <a:prstGeom prst="wedgeRectCallout">
            <a:avLst>
              <a:gd name="adj1" fmla="val -38462"/>
              <a:gd name="adj2" fmla="val 66606"/>
            </a:avLst>
          </a:prstGeom>
          <a:solidFill>
            <a:schemeClr val="bg1"/>
          </a:solidFill>
          <a:ln w="6350" algn="ctr">
            <a:solidFill>
              <a:schemeClr val="bg2">
                <a:lumMod val="60000"/>
                <a:lumOff val="40000"/>
              </a:schemeClr>
            </a:solidFill>
            <a:miter lim="800000"/>
            <a:headEnd/>
            <a:tailEnd/>
          </a:ln>
          <a:effectLst/>
          <a:extLst/>
        </p:spPr>
        <p:txBody>
          <a:bodyPr rot="0" spcFirstLastPara="0" vertOverflow="overflow" horzOverflow="overflow" vert="horz" wrap="none" lIns="36000" tIns="46800" rIns="0" bIns="46800" numCol="1" spcCol="0" rtlCol="0" fromWordArt="0" anchor="ctr" anchorCtr="0" forceAA="0" compatLnSpc="1">
            <a:prstTxWarp prst="textNoShape">
              <a:avLst/>
            </a:prstTxWarp>
            <a:noAutofit/>
          </a:bodyPr>
          <a:lstStyle/>
          <a:p>
            <a:pPr algn="ctr"/>
            <a:r>
              <a:rPr kumimoji="0" lang="ja-JP" altLang="en-US" dirty="0" smtClean="0">
                <a:solidFill>
                  <a:srgbClr val="000000"/>
                </a:solidFill>
                <a:latin typeface="游ゴシック" panose="020B0400000000000000" pitchFamily="50" charset="-128"/>
                <a:ea typeface="游ゴシック" panose="020B0400000000000000" pitchFamily="50" charset="-128"/>
              </a:rPr>
              <a:t>（将来的な検討として）</a:t>
            </a:r>
            <a:endParaRPr kumimoji="0" lang="en-US" altLang="ja-JP" dirty="0" smtClean="0">
              <a:solidFill>
                <a:srgbClr val="000000"/>
              </a:solidFill>
              <a:latin typeface="游ゴシック" panose="020B0400000000000000" pitchFamily="50" charset="-128"/>
              <a:ea typeface="游ゴシック" panose="020B0400000000000000" pitchFamily="50" charset="-128"/>
            </a:endParaRPr>
          </a:p>
          <a:p>
            <a:pPr algn="ctr"/>
            <a:r>
              <a:rPr kumimoji="0" lang="ja-JP" altLang="en-US" dirty="0" smtClean="0">
                <a:solidFill>
                  <a:srgbClr val="000000"/>
                </a:solidFill>
                <a:latin typeface="游ゴシック" panose="020B0400000000000000" pitchFamily="50" charset="-128"/>
                <a:ea typeface="游ゴシック" panose="020B0400000000000000" pitchFamily="50" charset="-128"/>
              </a:rPr>
              <a:t>システム間</a:t>
            </a:r>
            <a:r>
              <a:rPr kumimoji="0" lang="ja-JP" altLang="en-US" dirty="0">
                <a:solidFill>
                  <a:srgbClr val="000000"/>
                </a:solidFill>
                <a:latin typeface="游ゴシック" panose="020B0400000000000000" pitchFamily="50" charset="-128"/>
                <a:ea typeface="游ゴシック" panose="020B0400000000000000" pitchFamily="50" charset="-128"/>
              </a:rPr>
              <a:t>連携の</a:t>
            </a:r>
            <a:r>
              <a:rPr kumimoji="0" lang="ja-JP" altLang="en-US" dirty="0" smtClean="0">
                <a:solidFill>
                  <a:srgbClr val="000000"/>
                </a:solidFill>
                <a:latin typeface="游ゴシック" panose="020B0400000000000000" pitchFamily="50" charset="-128"/>
                <a:ea typeface="游ゴシック" panose="020B0400000000000000" pitchFamily="50" charset="-128"/>
              </a:rPr>
              <a:t>調整</a:t>
            </a:r>
            <a:endParaRPr kumimoji="0" lang="en-US" altLang="ja-JP" dirty="0">
              <a:solidFill>
                <a:srgbClr val="000000"/>
              </a:solidFill>
              <a:latin typeface="游ゴシック" panose="020B0400000000000000" pitchFamily="50" charset="-128"/>
              <a:ea typeface="游ゴシック" panose="020B0400000000000000" pitchFamily="50" charset="-128"/>
            </a:endParaRPr>
          </a:p>
        </p:txBody>
      </p:sp>
      <p:cxnSp>
        <p:nvCxnSpPr>
          <p:cNvPr id="53" name="直線コネクタ 52"/>
          <p:cNvCxnSpPr/>
          <p:nvPr/>
        </p:nvCxnSpPr>
        <p:spPr bwMode="auto">
          <a:xfrm flipV="1">
            <a:off x="107504" y="2178442"/>
            <a:ext cx="8892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テキスト ボックス 53"/>
          <p:cNvSpPr txBox="1"/>
          <p:nvPr/>
        </p:nvSpPr>
        <p:spPr>
          <a:xfrm>
            <a:off x="3763063" y="1916832"/>
            <a:ext cx="1736373" cy="261610"/>
          </a:xfrm>
          <a:prstGeom prst="rect">
            <a:avLst/>
          </a:prstGeom>
          <a:noFill/>
        </p:spPr>
        <p:txBody>
          <a:bodyPr wrap="none" rtlCol="0">
            <a:spAutoFit/>
          </a:bodyPr>
          <a:lstStyle/>
          <a:p>
            <a:r>
              <a:rPr lang="ja-JP" altLang="en-US" sz="1100" dirty="0">
                <a:latin typeface="游ゴシック" panose="020B0400000000000000" pitchFamily="50" charset="-128"/>
                <a:ea typeface="游ゴシック" panose="020B0400000000000000" pitchFamily="50" charset="-128"/>
              </a:rPr>
              <a:t>役割分担の考え方（案）</a:t>
            </a:r>
          </a:p>
        </p:txBody>
      </p:sp>
      <p:sp>
        <p:nvSpPr>
          <p:cNvPr id="2" name="上下矢印 1"/>
          <p:cNvSpPr/>
          <p:nvPr/>
        </p:nvSpPr>
        <p:spPr bwMode="auto">
          <a:xfrm>
            <a:off x="127169" y="2830267"/>
            <a:ext cx="489284" cy="1673908"/>
          </a:xfrm>
          <a:prstGeom prst="upDownArrow">
            <a:avLst/>
          </a:prstGeom>
          <a:solidFill>
            <a:schemeClr val="bg1">
              <a:lumMod val="85000"/>
            </a:schemeClr>
          </a:solidFill>
          <a:ln w="9525">
            <a:solidFill>
              <a:schemeClr val="bg1">
                <a:lumMod val="50000"/>
              </a:schemeClr>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lIns="72000" rIns="72000" rtlCol="0" anchor="ctr"/>
          <a:lstStyle/>
          <a:p>
            <a:pPr algn="ctr">
              <a:spcBef>
                <a:spcPts val="0"/>
              </a:spcBef>
            </a:pPr>
            <a:r>
              <a:rPr kumimoji="1" lang="ja-JP" altLang="en-US" dirty="0" smtClean="0">
                <a:latin typeface="游ゴシック" panose="020B0400000000000000" pitchFamily="50" charset="-128"/>
                <a:ea typeface="游ゴシック" panose="020B0400000000000000" pitchFamily="50" charset="-128"/>
              </a:rPr>
              <a:t>連</a:t>
            </a:r>
            <a:endParaRPr kumimoji="1" lang="en-US" altLang="ja-JP" dirty="0" smtClean="0">
              <a:latin typeface="游ゴシック" panose="020B0400000000000000" pitchFamily="50" charset="-128"/>
              <a:ea typeface="游ゴシック" panose="020B0400000000000000" pitchFamily="50" charset="-128"/>
            </a:endParaRPr>
          </a:p>
          <a:p>
            <a:pPr algn="ctr">
              <a:spcBef>
                <a:spcPts val="0"/>
              </a:spcBef>
            </a:pPr>
            <a:r>
              <a:rPr kumimoji="1" lang="ja-JP" altLang="en-US" dirty="0" smtClean="0">
                <a:latin typeface="游ゴシック" panose="020B0400000000000000" pitchFamily="50" charset="-128"/>
                <a:ea typeface="游ゴシック" panose="020B0400000000000000" pitchFamily="50" charset="-128"/>
              </a:rPr>
              <a:t>携</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283615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79512" y="260648"/>
            <a:ext cx="7056437" cy="431800"/>
          </a:xfrm>
          <a:prstGeom prst="parallelogram">
            <a:avLst>
              <a:gd name="adj" fmla="val 118025"/>
            </a:avLst>
          </a:prstGeom>
          <a:solidFill>
            <a:schemeClr val="bg1"/>
          </a:solidFill>
          <a:ln>
            <a:noFill/>
          </a:ln>
          <a:effectLst>
            <a:outerShdw dist="136783" dir="9491915" algn="ctr" rotWithShape="0">
              <a:schemeClr val="bg2"/>
            </a:outerShdw>
          </a:effectLst>
          <a:extLst>
            <a:ext uri="{91240B29-F687-4F45-9708-019B960494DF}">
              <a14:hiddenLine xmlns:a14="http://schemas.microsoft.com/office/drawing/2010/main" w="12700" algn="ctr">
                <a:solidFill>
                  <a:srgbClr val="000000"/>
                </a:solidFill>
                <a:miter lim="800000"/>
                <a:headEnd/>
                <a:tailEnd type="none" w="med" len="sm"/>
              </a14:hiddenLine>
            </a:ext>
          </a:extLst>
        </p:spPr>
        <p:txBody>
          <a:bodyPr wrap="none" lIns="90000" tIns="46800" rIns="90000" bIns="46800" anchor="ctr"/>
          <a:lstStyle/>
          <a:p>
            <a:pPr eaLnBrk="0" hangingPunct="0"/>
            <a:r>
              <a:rPr lang="ja-JP" altLang="en-US" sz="1800" b="1" dirty="0" smtClean="0">
                <a:solidFill>
                  <a:schemeClr val="bg2"/>
                </a:solidFill>
                <a:latin typeface="游ゴシック" panose="020B0400000000000000" pitchFamily="50" charset="-128"/>
                <a:ea typeface="游ゴシック" panose="020B0400000000000000" pitchFamily="50" charset="-128"/>
              </a:rPr>
              <a:t>１０．今後のスケジュールについて</a:t>
            </a:r>
            <a:endParaRPr kumimoji="0" lang="ja-JP" altLang="en-US" sz="1800" b="1" dirty="0">
              <a:solidFill>
                <a:schemeClr val="bg2"/>
              </a:solidFill>
              <a:latin typeface="游ゴシック" panose="020B0400000000000000" pitchFamily="50" charset="-128"/>
              <a:ea typeface="游ゴシック" panose="020B0400000000000000" pitchFamily="50" charset="-128"/>
            </a:endParaRPr>
          </a:p>
        </p:txBody>
      </p:sp>
      <p:sp>
        <p:nvSpPr>
          <p:cNvPr id="5" name="正方形/長方形 4"/>
          <p:cNvSpPr/>
          <p:nvPr/>
        </p:nvSpPr>
        <p:spPr bwMode="auto">
          <a:xfrm>
            <a:off x="0" y="1010081"/>
            <a:ext cx="9144000" cy="537361"/>
          </a:xfrm>
          <a:prstGeom prst="rect">
            <a:avLst/>
          </a:prstGeom>
          <a:solidFill>
            <a:schemeClr val="bg1"/>
          </a:solidFill>
          <a:ln w="9525" cap="flat" cmpd="sng" algn="ctr">
            <a:noFill/>
            <a:prstDash val="solid"/>
            <a:round/>
            <a:headEnd type="none" w="med" len="med"/>
            <a:tailEnd type="none" w="med" len="med"/>
          </a:ln>
          <a:effectLst/>
          <a:extLst/>
        </p:spPr>
        <p:txBody>
          <a:bodyPr wrap="square" lIns="72000" rIns="72000" rtlCol="0" anchor="ctr"/>
          <a:lstStyle/>
          <a:p>
            <a:r>
              <a:rPr lang="ja-JP" altLang="en-US" sz="2400" dirty="0" smtClean="0">
                <a:latin typeface="游ゴシック" panose="020B0400000000000000" pitchFamily="50" charset="-128"/>
                <a:ea typeface="游ゴシック" panose="020B0400000000000000" pitchFamily="50" charset="-128"/>
              </a:rPr>
              <a:t>　今後の全体的なスケジュールは次のとおりである。</a:t>
            </a:r>
            <a:endParaRPr lang="ja-JP" altLang="en-US" sz="2400" dirty="0">
              <a:latin typeface="游ゴシック" panose="020B0400000000000000" pitchFamily="50" charset="-128"/>
              <a:ea typeface="游ゴシック" panose="020B04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449427781"/>
              </p:ext>
            </p:extLst>
          </p:nvPr>
        </p:nvGraphicFramePr>
        <p:xfrm>
          <a:off x="108000" y="1772817"/>
          <a:ext cx="8928000" cy="4490212"/>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xmlns="" val="3370782441"/>
                    </a:ext>
                  </a:extLst>
                </a:gridCol>
                <a:gridCol w="900000">
                  <a:extLst>
                    <a:ext uri="{9D8B030D-6E8A-4147-A177-3AD203B41FA5}">
                      <a16:colId xmlns:a16="http://schemas.microsoft.com/office/drawing/2014/main" xmlns="" val="1300518167"/>
                    </a:ext>
                  </a:extLst>
                </a:gridCol>
                <a:gridCol w="2160000">
                  <a:extLst>
                    <a:ext uri="{9D8B030D-6E8A-4147-A177-3AD203B41FA5}">
                      <a16:colId xmlns:a16="http://schemas.microsoft.com/office/drawing/2014/main" xmlns="" val="890680204"/>
                    </a:ext>
                  </a:extLst>
                </a:gridCol>
                <a:gridCol w="2160000">
                  <a:extLst>
                    <a:ext uri="{9D8B030D-6E8A-4147-A177-3AD203B41FA5}">
                      <a16:colId xmlns:a16="http://schemas.microsoft.com/office/drawing/2014/main" xmlns="" val="3119468662"/>
                    </a:ext>
                  </a:extLst>
                </a:gridCol>
                <a:gridCol w="2160000">
                  <a:extLst>
                    <a:ext uri="{9D8B030D-6E8A-4147-A177-3AD203B41FA5}">
                      <a16:colId xmlns:a16="http://schemas.microsoft.com/office/drawing/2014/main" xmlns="" val="4167936747"/>
                    </a:ext>
                  </a:extLst>
                </a:gridCol>
                <a:gridCol w="900000">
                  <a:extLst>
                    <a:ext uri="{9D8B030D-6E8A-4147-A177-3AD203B41FA5}">
                      <a16:colId xmlns:a16="http://schemas.microsoft.com/office/drawing/2014/main" xmlns="" val="1647998919"/>
                    </a:ext>
                  </a:extLst>
                </a:gridCol>
              </a:tblGrid>
              <a:tr h="256935">
                <a:tc>
                  <a:txBody>
                    <a:bodyPr/>
                    <a:lstStyle/>
                    <a:p>
                      <a:endParaRPr kumimoji="1" lang="ja-JP" altLang="en-US" sz="900" b="0" dirty="0">
                        <a:solidFill>
                          <a:schemeClr val="tx1"/>
                        </a:solidFill>
                      </a:endParaRPr>
                    </a:p>
                  </a:txBody>
                  <a:tcPr anchor="ctr">
                    <a:lnL w="635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0" dirty="0">
                          <a:solidFill>
                            <a:schemeClr val="bg1"/>
                          </a:solidFill>
                        </a:rPr>
                        <a:t>2017</a:t>
                      </a:r>
                      <a:r>
                        <a:rPr kumimoji="1" lang="ja-JP" altLang="en-US" sz="900" b="0" dirty="0">
                          <a:solidFill>
                            <a:schemeClr val="bg1"/>
                          </a:solidFill>
                        </a:rPr>
                        <a:t>年度</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lgDash"/>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900" b="0" dirty="0">
                          <a:solidFill>
                            <a:schemeClr val="bg1"/>
                          </a:solidFill>
                        </a:rPr>
                        <a:t>2018</a:t>
                      </a:r>
                      <a:r>
                        <a:rPr kumimoji="1" lang="ja-JP" altLang="en-US" sz="900" b="0" dirty="0">
                          <a:solidFill>
                            <a:schemeClr val="bg1"/>
                          </a:solidFill>
                        </a:rPr>
                        <a:t>年度</a:t>
                      </a:r>
                    </a:p>
                  </a:txBody>
                  <a:tcPr anchor="ctr">
                    <a:lnL w="6350" cap="flat" cmpd="sng" algn="ctr">
                      <a:solidFill>
                        <a:schemeClr val="bg1"/>
                      </a:solidFill>
                      <a:prstDash val="lgDash"/>
                      <a:round/>
                      <a:headEnd type="none" w="med" len="med"/>
                      <a:tailEnd type="none" w="med" len="med"/>
                    </a:lnL>
                    <a:lnR w="6350" cap="flat" cmpd="sng" algn="ctr">
                      <a:solidFill>
                        <a:schemeClr val="bg1"/>
                      </a:solidFill>
                      <a:prstDash val="lgDash"/>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900" b="0" dirty="0">
                          <a:solidFill>
                            <a:schemeClr val="bg1"/>
                          </a:solidFill>
                        </a:rPr>
                        <a:t>2019</a:t>
                      </a:r>
                      <a:r>
                        <a:rPr kumimoji="1" lang="ja-JP" altLang="en-US" sz="900" b="0" dirty="0">
                          <a:solidFill>
                            <a:schemeClr val="bg1"/>
                          </a:solidFill>
                        </a:rPr>
                        <a:t>年度</a:t>
                      </a:r>
                    </a:p>
                  </a:txBody>
                  <a:tcPr anchor="ctr">
                    <a:lnL w="6350" cap="flat" cmpd="sng" algn="ctr">
                      <a:solidFill>
                        <a:schemeClr val="bg1"/>
                      </a:solidFill>
                      <a:prstDash val="lgDash"/>
                      <a:round/>
                      <a:headEnd type="none" w="med" len="med"/>
                      <a:tailEnd type="none" w="med" len="med"/>
                    </a:lnL>
                    <a:lnR w="6350" cap="flat" cmpd="sng" algn="ctr">
                      <a:solidFill>
                        <a:schemeClr val="bg1"/>
                      </a:solidFill>
                      <a:prstDash val="lgDash"/>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900" b="0" dirty="0">
                          <a:solidFill>
                            <a:schemeClr val="bg1"/>
                          </a:solidFill>
                        </a:rPr>
                        <a:t>2020</a:t>
                      </a:r>
                      <a:r>
                        <a:rPr kumimoji="1" lang="ja-JP" altLang="en-US" sz="900" b="0" dirty="0">
                          <a:solidFill>
                            <a:schemeClr val="bg1"/>
                          </a:solidFill>
                        </a:rPr>
                        <a:t>年度</a:t>
                      </a:r>
                    </a:p>
                  </a:txBody>
                  <a:tcPr anchor="ctr">
                    <a:lnL w="6350" cap="flat" cmpd="sng" algn="ctr">
                      <a:solidFill>
                        <a:schemeClr val="bg1"/>
                      </a:solidFill>
                      <a:prstDash val="lgDash"/>
                      <a:round/>
                      <a:headEnd type="none" w="med" len="med"/>
                      <a:tailEnd type="none" w="med" len="med"/>
                    </a:lnL>
                    <a:lnR w="6350" cap="flat" cmpd="sng" algn="ctr">
                      <a:solidFill>
                        <a:schemeClr val="bg1"/>
                      </a:solidFill>
                      <a:prstDash val="lgDash"/>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900" b="0" dirty="0">
                          <a:solidFill>
                            <a:schemeClr val="bg1"/>
                          </a:solidFill>
                        </a:rPr>
                        <a:t>2021</a:t>
                      </a:r>
                      <a:r>
                        <a:rPr kumimoji="1" lang="ja-JP" altLang="en-US" sz="900" b="0" dirty="0">
                          <a:solidFill>
                            <a:schemeClr val="bg1"/>
                          </a:solidFill>
                        </a:rPr>
                        <a:t>年度～</a:t>
                      </a:r>
                    </a:p>
                  </a:txBody>
                  <a:tcPr anchor="ctr">
                    <a:lnL w="6350" cap="flat" cmpd="sng" algn="ctr">
                      <a:solidFill>
                        <a:schemeClr val="bg1"/>
                      </a:solidFill>
                      <a:prstDash val="lgDash"/>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4085008468"/>
                  </a:ext>
                </a:extLst>
              </a:tr>
              <a:tr h="556804">
                <a:tc>
                  <a:txBody>
                    <a:bodyPr/>
                    <a:lstStyle/>
                    <a:p>
                      <a:pPr algn="ctr"/>
                      <a:r>
                        <a:rPr kumimoji="1" lang="ja-JP" altLang="en-US" sz="900" b="0" dirty="0" smtClean="0">
                          <a:solidFill>
                            <a:schemeClr val="tx1"/>
                          </a:solidFill>
                          <a:latin typeface="游ゴシック" panose="020B0400000000000000" pitchFamily="50" charset="-128"/>
                          <a:ea typeface="游ゴシック" panose="020B0400000000000000" pitchFamily="50" charset="-128"/>
                        </a:rPr>
                        <a:t>現行</a:t>
                      </a:r>
                      <a:endParaRPr kumimoji="1" lang="en-US" altLang="ja-JP" sz="900" b="0" dirty="0" smtClean="0">
                        <a:solidFill>
                          <a:schemeClr val="tx1"/>
                        </a:solidFill>
                        <a:latin typeface="游ゴシック" panose="020B0400000000000000" pitchFamily="50" charset="-128"/>
                        <a:ea typeface="游ゴシック" panose="020B0400000000000000" pitchFamily="50" charset="-128"/>
                      </a:endParaRPr>
                    </a:p>
                    <a:p>
                      <a:pPr algn="ctr"/>
                      <a:r>
                        <a:rPr kumimoji="1" lang="ja-JP" altLang="en-US" sz="900" b="0" dirty="0" smtClean="0">
                          <a:solidFill>
                            <a:schemeClr val="tx1"/>
                          </a:solidFill>
                          <a:latin typeface="游ゴシック" panose="020B0400000000000000" pitchFamily="50" charset="-128"/>
                          <a:ea typeface="游ゴシック" panose="020B0400000000000000" pitchFamily="50" charset="-128"/>
                        </a:rPr>
                        <a:t>電子申請システム</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accent1">
                        <a:lumMod val="60000"/>
                        <a:lumOff val="40000"/>
                      </a:schemeClr>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lgDash"/>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lgDash"/>
                      <a:round/>
                      <a:headEnd type="none" w="med" len="med"/>
                      <a:tailEnd type="none" w="med" len="med"/>
                    </a:lnL>
                    <a:lnR w="6350" cap="flat" cmpd="sng" algn="ctr">
                      <a:solidFill>
                        <a:schemeClr val="tx1">
                          <a:lumMod val="50000"/>
                          <a:lumOff val="50000"/>
                        </a:schemeClr>
                      </a:solidFill>
                      <a:prstDash val="lgDash"/>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lgDash"/>
                      <a:round/>
                      <a:headEnd type="none" w="med" len="med"/>
                      <a:tailEnd type="none" w="med" len="med"/>
                    </a:lnL>
                    <a:lnR w="6350" cap="flat" cmpd="sng" algn="ctr">
                      <a:solidFill>
                        <a:schemeClr val="tx1">
                          <a:lumMod val="50000"/>
                          <a:lumOff val="50000"/>
                        </a:schemeClr>
                      </a:solidFill>
                      <a:prstDash val="lgDash"/>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lgDash"/>
                      <a:round/>
                      <a:headEnd type="none" w="med" len="med"/>
                      <a:tailEnd type="none" w="med" len="med"/>
                    </a:lnL>
                    <a:lnR w="6350" cap="flat" cmpd="sng" algn="ctr">
                      <a:solidFill>
                        <a:schemeClr val="tx1">
                          <a:lumMod val="50000"/>
                          <a:lumOff val="50000"/>
                        </a:schemeClr>
                      </a:solidFill>
                      <a:prstDash val="lgDash"/>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lgDash"/>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solidFill>
                  </a:tcPr>
                </a:tc>
                <a:extLst>
                  <a:ext uri="{0D108BD9-81ED-4DB2-BD59-A6C34878D82A}">
                    <a16:rowId xmlns:a16="http://schemas.microsoft.com/office/drawing/2014/main" xmlns="" val="4123543275"/>
                  </a:ext>
                </a:extLst>
              </a:tr>
              <a:tr h="1922564">
                <a:tc>
                  <a:txBody>
                    <a:bodyPr/>
                    <a:lstStyle/>
                    <a:p>
                      <a:pPr algn="ctr"/>
                      <a:r>
                        <a:rPr kumimoji="1" lang="ja-JP" altLang="en-US" sz="900" b="0" dirty="0" smtClean="0">
                          <a:solidFill>
                            <a:schemeClr val="tx1"/>
                          </a:solidFill>
                          <a:latin typeface="游ゴシック" panose="020B0400000000000000" pitchFamily="50" charset="-128"/>
                          <a:ea typeface="游ゴシック" panose="020B0400000000000000" pitchFamily="50" charset="-128"/>
                        </a:rPr>
                        <a:t>システム</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accent1">
                        <a:lumMod val="60000"/>
                        <a:lumOff val="40000"/>
                      </a:schemeClr>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lg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lgDash"/>
                      <a:round/>
                      <a:headEnd type="none" w="med" len="med"/>
                      <a:tailEnd type="none" w="med" len="med"/>
                    </a:lnL>
                    <a:lnR w="6350" cap="flat" cmpd="sng" algn="ctr">
                      <a:solidFill>
                        <a:schemeClr val="tx1">
                          <a:lumMod val="50000"/>
                          <a:lumOff val="50000"/>
                        </a:schemeClr>
                      </a:solidFill>
                      <a:prstDash val="lg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lgDash"/>
                      <a:round/>
                      <a:headEnd type="none" w="med" len="med"/>
                      <a:tailEnd type="none" w="med" len="med"/>
                    </a:lnL>
                    <a:lnR w="6350" cap="flat" cmpd="sng" algn="ctr">
                      <a:solidFill>
                        <a:schemeClr val="tx1">
                          <a:lumMod val="50000"/>
                          <a:lumOff val="50000"/>
                        </a:schemeClr>
                      </a:solidFill>
                      <a:prstDash val="lg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lgDash"/>
                      <a:round/>
                      <a:headEnd type="none" w="med" len="med"/>
                      <a:tailEnd type="none" w="med" len="med"/>
                    </a:lnL>
                    <a:lnR w="6350" cap="flat" cmpd="sng" algn="ctr">
                      <a:solidFill>
                        <a:schemeClr val="tx1">
                          <a:lumMod val="50000"/>
                          <a:lumOff val="50000"/>
                        </a:schemeClr>
                      </a:solidFill>
                      <a:prstDash val="lg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solidFill>
                  </a:tcPr>
                </a:tc>
                <a:tc>
                  <a:txBody>
                    <a:bodyPr/>
                    <a:lstStyle/>
                    <a:p>
                      <a:endParaRPr kumimoji="1" lang="ja-JP" altLang="en-US" sz="900" b="0">
                        <a:solidFill>
                          <a:schemeClr val="tx1"/>
                        </a:solidFill>
                      </a:endParaRPr>
                    </a:p>
                  </a:txBody>
                  <a:tcPr anchor="ctr">
                    <a:lnL w="6350" cap="flat" cmpd="sng" algn="ctr">
                      <a:solidFill>
                        <a:schemeClr val="tx1">
                          <a:lumMod val="50000"/>
                          <a:lumOff val="50000"/>
                        </a:schemeClr>
                      </a:solidFill>
                      <a:prstDash val="lgDash"/>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solidFill>
                  </a:tcPr>
                </a:tc>
                <a:extLst>
                  <a:ext uri="{0D108BD9-81ED-4DB2-BD59-A6C34878D82A}">
                    <a16:rowId xmlns:a16="http://schemas.microsoft.com/office/drawing/2014/main" xmlns="" val="2708507087"/>
                  </a:ext>
                </a:extLst>
              </a:tr>
              <a:tr h="1753909">
                <a:tc>
                  <a:txBody>
                    <a:bodyPr/>
                    <a:lstStyle/>
                    <a:p>
                      <a:pPr algn="ctr"/>
                      <a:r>
                        <a:rPr kumimoji="1" lang="ja-JP" altLang="en-US" sz="900" b="0" dirty="0" smtClean="0">
                          <a:solidFill>
                            <a:schemeClr val="tx1"/>
                          </a:solidFill>
                          <a:latin typeface="游ゴシック" panose="020B0400000000000000" pitchFamily="50" charset="-128"/>
                          <a:ea typeface="游ゴシック" panose="020B0400000000000000" pitchFamily="50" charset="-128"/>
                        </a:rPr>
                        <a:t>業務</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lg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lgDash"/>
                      <a:round/>
                      <a:headEnd type="none" w="med" len="med"/>
                      <a:tailEnd type="none" w="med" len="med"/>
                    </a:lnL>
                    <a:lnR w="6350" cap="flat" cmpd="sng" algn="ctr">
                      <a:solidFill>
                        <a:schemeClr val="tx1">
                          <a:lumMod val="50000"/>
                          <a:lumOff val="50000"/>
                        </a:schemeClr>
                      </a:solidFill>
                      <a:prstDash val="lg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lgDash"/>
                      <a:round/>
                      <a:headEnd type="none" w="med" len="med"/>
                      <a:tailEnd type="none" w="med" len="med"/>
                    </a:lnL>
                    <a:lnR w="6350" cap="flat" cmpd="sng" algn="ctr">
                      <a:solidFill>
                        <a:schemeClr val="tx1">
                          <a:lumMod val="50000"/>
                          <a:lumOff val="50000"/>
                        </a:schemeClr>
                      </a:solidFill>
                      <a:prstDash val="lg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lgDash"/>
                      <a:round/>
                      <a:headEnd type="none" w="med" len="med"/>
                      <a:tailEnd type="none" w="med" len="med"/>
                    </a:lnL>
                    <a:lnR w="6350" cap="flat" cmpd="sng" algn="ctr">
                      <a:solidFill>
                        <a:schemeClr val="tx1">
                          <a:lumMod val="50000"/>
                          <a:lumOff val="50000"/>
                        </a:schemeClr>
                      </a:solidFill>
                      <a:prstDash val="lg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lgDash"/>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033746447"/>
                  </a:ext>
                </a:extLst>
              </a:tr>
            </a:tbl>
          </a:graphicData>
        </a:graphic>
      </p:graphicFrame>
      <p:sp>
        <p:nvSpPr>
          <p:cNvPr id="8" name="矢印: 五方向 10"/>
          <p:cNvSpPr/>
          <p:nvPr/>
        </p:nvSpPr>
        <p:spPr bwMode="auto">
          <a:xfrm>
            <a:off x="745658" y="4589558"/>
            <a:ext cx="864000" cy="360000"/>
          </a:xfrm>
          <a:prstGeom prst="homePlate">
            <a:avLst>
              <a:gd name="adj" fmla="val 28424"/>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業務</a:t>
            </a:r>
            <a:r>
              <a:rPr lang="ja-JP" altLang="en-US" sz="900" dirty="0" smtClean="0">
                <a:latin typeface="游ゴシック" panose="020B0400000000000000" pitchFamily="50" charset="-128"/>
                <a:ea typeface="游ゴシック" panose="020B0400000000000000" pitchFamily="50" charset="-128"/>
              </a:rPr>
              <a:t>調査</a:t>
            </a:r>
            <a:endParaRPr kumimoji="1" lang="ja-JP" altLang="en-US" sz="900" dirty="0">
              <a:latin typeface="游ゴシック" panose="020B0400000000000000" pitchFamily="50" charset="-128"/>
              <a:ea typeface="游ゴシック" panose="020B0400000000000000" pitchFamily="50" charset="-128"/>
            </a:endParaRPr>
          </a:p>
        </p:txBody>
      </p:sp>
      <p:sp>
        <p:nvSpPr>
          <p:cNvPr id="9" name="矢印: 五方向 11"/>
          <p:cNvSpPr/>
          <p:nvPr/>
        </p:nvSpPr>
        <p:spPr bwMode="auto">
          <a:xfrm>
            <a:off x="755576" y="2613745"/>
            <a:ext cx="864000" cy="1278840"/>
          </a:xfrm>
          <a:prstGeom prst="homePlate">
            <a:avLst>
              <a:gd name="adj" fmla="val 28424"/>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smtClean="0">
                <a:latin typeface="游ゴシック" panose="020B0400000000000000" pitchFamily="50" charset="-128"/>
                <a:ea typeface="游ゴシック" panose="020B0400000000000000" pitchFamily="50" charset="-128"/>
              </a:rPr>
              <a:t>調査・検討</a:t>
            </a:r>
            <a:endParaRPr kumimoji="1" lang="ja-JP" altLang="en-US" sz="900" dirty="0">
              <a:latin typeface="游ゴシック" panose="020B0400000000000000" pitchFamily="50" charset="-128"/>
              <a:ea typeface="游ゴシック" panose="020B0400000000000000" pitchFamily="50" charset="-128"/>
            </a:endParaRPr>
          </a:p>
        </p:txBody>
      </p:sp>
      <p:sp>
        <p:nvSpPr>
          <p:cNvPr id="11" name="矢印: 五方向 16"/>
          <p:cNvSpPr/>
          <p:nvPr/>
        </p:nvSpPr>
        <p:spPr bwMode="auto">
          <a:xfrm>
            <a:off x="1673332" y="3124211"/>
            <a:ext cx="2106524" cy="360000"/>
          </a:xfrm>
          <a:prstGeom prst="homePlate">
            <a:avLst>
              <a:gd name="adj" fmla="val 28424"/>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smtClean="0">
                <a:latin typeface="游ゴシック" panose="020B0400000000000000" pitchFamily="50" charset="-128"/>
                <a:ea typeface="游ゴシック" panose="020B0400000000000000" pitchFamily="50" charset="-128"/>
              </a:rPr>
              <a:t>次期電子申請システム</a:t>
            </a:r>
            <a:endParaRPr lang="en-US" altLang="ja-JP" sz="900" dirty="0" smtClean="0">
              <a:latin typeface="游ゴシック" panose="020B0400000000000000" pitchFamily="50" charset="-128"/>
              <a:ea typeface="游ゴシック" panose="020B0400000000000000" pitchFamily="50" charset="-128"/>
            </a:endParaRPr>
          </a:p>
          <a:p>
            <a:pPr algn="ctr">
              <a:spcBef>
                <a:spcPts val="0"/>
              </a:spcBef>
            </a:pPr>
            <a:r>
              <a:rPr lang="ja-JP" altLang="en-US" sz="900" dirty="0" smtClean="0">
                <a:latin typeface="游ゴシック" panose="020B0400000000000000" pitchFamily="50" charset="-128"/>
                <a:ea typeface="游ゴシック" panose="020B0400000000000000" pitchFamily="50" charset="-128"/>
              </a:rPr>
              <a:t>調達実施</a:t>
            </a:r>
            <a:endParaRPr lang="en-US" altLang="ja-JP" sz="900" dirty="0">
              <a:latin typeface="游ゴシック" panose="020B0400000000000000" pitchFamily="50" charset="-128"/>
              <a:ea typeface="游ゴシック" panose="020B0400000000000000" pitchFamily="50" charset="-128"/>
            </a:endParaRPr>
          </a:p>
        </p:txBody>
      </p:sp>
      <p:sp>
        <p:nvSpPr>
          <p:cNvPr id="13" name="矢印: 五方向 19"/>
          <p:cNvSpPr/>
          <p:nvPr/>
        </p:nvSpPr>
        <p:spPr bwMode="auto">
          <a:xfrm>
            <a:off x="1645657" y="4589558"/>
            <a:ext cx="2134199" cy="360000"/>
          </a:xfrm>
          <a:prstGeom prst="homePlate">
            <a:avLst>
              <a:gd name="adj" fmla="val 28424"/>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smtClean="0">
                <a:latin typeface="游ゴシック" panose="020B0400000000000000" pitchFamily="50" charset="-128"/>
                <a:ea typeface="游ゴシック" panose="020B0400000000000000" pitchFamily="50" charset="-128"/>
              </a:rPr>
              <a:t>所属ヒアリング</a:t>
            </a:r>
            <a:endParaRPr kumimoji="1" lang="ja-JP" altLang="en-US" sz="900" dirty="0">
              <a:latin typeface="游ゴシック" panose="020B0400000000000000" pitchFamily="50" charset="-128"/>
              <a:ea typeface="游ゴシック" panose="020B0400000000000000" pitchFamily="50" charset="-128"/>
            </a:endParaRPr>
          </a:p>
        </p:txBody>
      </p:sp>
      <p:sp>
        <p:nvSpPr>
          <p:cNvPr id="16" name="矢印: 五方向 22"/>
          <p:cNvSpPr/>
          <p:nvPr/>
        </p:nvSpPr>
        <p:spPr bwMode="auto">
          <a:xfrm>
            <a:off x="2195576" y="5053260"/>
            <a:ext cx="4608672" cy="503382"/>
          </a:xfrm>
          <a:prstGeom prst="homePlate">
            <a:avLst>
              <a:gd name="adj" fmla="val 19211"/>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smtClean="0">
                <a:latin typeface="游ゴシック" panose="020B0400000000000000" pitchFamily="50" charset="-128"/>
                <a:ea typeface="游ゴシック" panose="020B0400000000000000" pitchFamily="50" charset="-128"/>
              </a:rPr>
              <a:t>業務改革の取組み</a:t>
            </a:r>
            <a:endParaRPr kumimoji="1" lang="ja-JP" altLang="en-US" sz="900" dirty="0">
              <a:latin typeface="游ゴシック" panose="020B0400000000000000" pitchFamily="50" charset="-128"/>
              <a:ea typeface="游ゴシック" panose="020B0400000000000000" pitchFamily="50" charset="-128"/>
            </a:endParaRPr>
          </a:p>
        </p:txBody>
      </p:sp>
      <p:sp>
        <p:nvSpPr>
          <p:cNvPr id="21" name="矢印: 五方向 25"/>
          <p:cNvSpPr/>
          <p:nvPr/>
        </p:nvSpPr>
        <p:spPr bwMode="auto">
          <a:xfrm>
            <a:off x="3807531" y="3124211"/>
            <a:ext cx="2158738" cy="360000"/>
          </a:xfrm>
          <a:prstGeom prst="homePlate">
            <a:avLst>
              <a:gd name="adj" fmla="val 28424"/>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次期電子申請</a:t>
            </a:r>
            <a:r>
              <a:rPr lang="ja-JP" altLang="en-US" sz="900" dirty="0" smtClean="0">
                <a:latin typeface="游ゴシック" panose="020B0400000000000000" pitchFamily="50" charset="-128"/>
                <a:ea typeface="游ゴシック" panose="020B0400000000000000" pitchFamily="50" charset="-128"/>
              </a:rPr>
              <a:t>システム</a:t>
            </a:r>
            <a:endParaRPr lang="en-US" altLang="ja-JP" sz="900" dirty="0" smtClean="0">
              <a:latin typeface="游ゴシック" panose="020B0400000000000000" pitchFamily="50" charset="-128"/>
              <a:ea typeface="游ゴシック" panose="020B0400000000000000" pitchFamily="50" charset="-128"/>
            </a:endParaRPr>
          </a:p>
          <a:p>
            <a:pPr algn="ctr">
              <a:spcBef>
                <a:spcPts val="0"/>
              </a:spcBef>
            </a:pPr>
            <a:r>
              <a:rPr lang="ja-JP" altLang="en-US" sz="900" dirty="0" smtClean="0">
                <a:latin typeface="游ゴシック" panose="020B0400000000000000" pitchFamily="50" charset="-128"/>
                <a:ea typeface="游ゴシック" panose="020B0400000000000000" pitchFamily="50" charset="-128"/>
              </a:rPr>
              <a:t>構築</a:t>
            </a:r>
            <a:endParaRPr lang="en-US" altLang="ja-JP" sz="900" dirty="0">
              <a:latin typeface="游ゴシック" panose="020B0400000000000000" pitchFamily="50" charset="-128"/>
              <a:ea typeface="游ゴシック" panose="020B0400000000000000" pitchFamily="50" charset="-128"/>
            </a:endParaRPr>
          </a:p>
        </p:txBody>
      </p:sp>
      <p:sp>
        <p:nvSpPr>
          <p:cNvPr id="26" name="矢印: 五方向 32"/>
          <p:cNvSpPr/>
          <p:nvPr/>
        </p:nvSpPr>
        <p:spPr bwMode="auto">
          <a:xfrm>
            <a:off x="5148064" y="3525637"/>
            <a:ext cx="818205" cy="360000"/>
          </a:xfrm>
          <a:prstGeom prst="homePlate">
            <a:avLst>
              <a:gd name="adj" fmla="val 28424"/>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smtClean="0">
                <a:latin typeface="游ゴシック" panose="020B0400000000000000" pitchFamily="50" charset="-128"/>
                <a:ea typeface="游ゴシック" panose="020B0400000000000000" pitchFamily="50" charset="-128"/>
              </a:rPr>
              <a:t>所属</a:t>
            </a:r>
            <a:endParaRPr lang="en-US" altLang="ja-JP" sz="900" dirty="0" smtClean="0">
              <a:latin typeface="游ゴシック" panose="020B0400000000000000" pitchFamily="50" charset="-128"/>
              <a:ea typeface="游ゴシック" panose="020B0400000000000000" pitchFamily="50" charset="-128"/>
            </a:endParaRPr>
          </a:p>
          <a:p>
            <a:pPr algn="ctr">
              <a:spcBef>
                <a:spcPts val="0"/>
              </a:spcBef>
            </a:pPr>
            <a:r>
              <a:rPr lang="ja-JP" altLang="en-US" sz="900" dirty="0" smtClean="0">
                <a:latin typeface="游ゴシック" panose="020B0400000000000000" pitchFamily="50" charset="-128"/>
                <a:ea typeface="游ゴシック" panose="020B0400000000000000" pitchFamily="50" charset="-128"/>
              </a:rPr>
              <a:t>研修</a:t>
            </a:r>
            <a:endParaRPr lang="en-US" altLang="ja-JP" sz="900" dirty="0">
              <a:latin typeface="游ゴシック" panose="020B0400000000000000" pitchFamily="50" charset="-128"/>
              <a:ea typeface="游ゴシック" panose="020B0400000000000000" pitchFamily="50" charset="-128"/>
            </a:endParaRPr>
          </a:p>
        </p:txBody>
      </p:sp>
      <p:sp>
        <p:nvSpPr>
          <p:cNvPr id="32" name="矢印: 五方向 50"/>
          <p:cNvSpPr/>
          <p:nvPr/>
        </p:nvSpPr>
        <p:spPr bwMode="auto">
          <a:xfrm>
            <a:off x="5993944" y="3124211"/>
            <a:ext cx="3033178" cy="768374"/>
          </a:xfrm>
          <a:prstGeom prst="homePlate">
            <a:avLst>
              <a:gd name="adj" fmla="val 14478"/>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050" dirty="0" smtClean="0">
                <a:solidFill>
                  <a:srgbClr val="FF0000"/>
                </a:solidFill>
                <a:latin typeface="游ゴシック" panose="020B0400000000000000" pitchFamily="50" charset="-128"/>
                <a:ea typeface="游ゴシック" panose="020B0400000000000000" pitchFamily="50" charset="-128"/>
              </a:rPr>
              <a:t>次期電子</a:t>
            </a:r>
            <a:r>
              <a:rPr lang="ja-JP" altLang="en-US" sz="1050" dirty="0">
                <a:solidFill>
                  <a:srgbClr val="FF0000"/>
                </a:solidFill>
                <a:latin typeface="游ゴシック" panose="020B0400000000000000" pitchFamily="50" charset="-128"/>
                <a:ea typeface="游ゴシック" panose="020B0400000000000000" pitchFamily="50" charset="-128"/>
              </a:rPr>
              <a:t>申請システム稼働開始</a:t>
            </a:r>
            <a:endParaRPr lang="en-US" altLang="ja-JP" sz="1050" dirty="0">
              <a:solidFill>
                <a:srgbClr val="FF0000"/>
              </a:solidFill>
              <a:latin typeface="游ゴシック" panose="020B0400000000000000" pitchFamily="50" charset="-128"/>
              <a:ea typeface="游ゴシック" panose="020B0400000000000000" pitchFamily="50" charset="-128"/>
            </a:endParaRPr>
          </a:p>
          <a:p>
            <a:pPr algn="ctr">
              <a:spcBef>
                <a:spcPts val="0"/>
              </a:spcBef>
            </a:pPr>
            <a:r>
              <a:rPr lang="ja-JP" altLang="en-US" sz="1050" dirty="0">
                <a:solidFill>
                  <a:srgbClr val="FF0000"/>
                </a:solidFill>
                <a:latin typeface="游ゴシック" panose="020B0400000000000000" pitchFamily="50" charset="-128"/>
                <a:ea typeface="游ゴシック" panose="020B0400000000000000" pitchFamily="50" charset="-128"/>
              </a:rPr>
              <a:t>平成</a:t>
            </a:r>
            <a:r>
              <a:rPr lang="en-US" altLang="ja-JP" sz="1050" dirty="0" smtClean="0">
                <a:solidFill>
                  <a:srgbClr val="FF0000"/>
                </a:solidFill>
                <a:latin typeface="游ゴシック" panose="020B0400000000000000" pitchFamily="50" charset="-128"/>
                <a:ea typeface="游ゴシック" panose="020B0400000000000000" pitchFamily="50" charset="-128"/>
              </a:rPr>
              <a:t>32</a:t>
            </a:r>
            <a:r>
              <a:rPr lang="ja-JP" altLang="en-US" sz="1050" dirty="0" smtClean="0">
                <a:solidFill>
                  <a:srgbClr val="FF0000"/>
                </a:solidFill>
                <a:latin typeface="游ゴシック" panose="020B0400000000000000" pitchFamily="50" charset="-128"/>
                <a:ea typeface="游ゴシック" panose="020B0400000000000000" pitchFamily="50" charset="-128"/>
              </a:rPr>
              <a:t>年</a:t>
            </a:r>
            <a:r>
              <a:rPr lang="ja-JP" altLang="en-US" sz="1050" dirty="0">
                <a:solidFill>
                  <a:srgbClr val="FF0000"/>
                </a:solidFill>
                <a:latin typeface="游ゴシック" panose="020B0400000000000000" pitchFamily="50" charset="-128"/>
                <a:ea typeface="游ゴシック" panose="020B0400000000000000" pitchFamily="50" charset="-128"/>
              </a:rPr>
              <a:t>４月１日</a:t>
            </a:r>
          </a:p>
        </p:txBody>
      </p:sp>
      <p:sp>
        <p:nvSpPr>
          <p:cNvPr id="34" name="矢印: 五方向 36"/>
          <p:cNvSpPr/>
          <p:nvPr/>
        </p:nvSpPr>
        <p:spPr bwMode="auto">
          <a:xfrm>
            <a:off x="1655576" y="2613746"/>
            <a:ext cx="4644616" cy="360000"/>
          </a:xfrm>
          <a:prstGeom prst="homePlate">
            <a:avLst>
              <a:gd name="adj" fmla="val 28424"/>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行政手続等検索</a:t>
            </a:r>
            <a:r>
              <a:rPr lang="ja-JP" altLang="en-US" sz="900" dirty="0" smtClean="0">
                <a:latin typeface="游ゴシック" panose="020B0400000000000000" pitchFamily="50" charset="-128"/>
                <a:ea typeface="游ゴシック" panose="020B0400000000000000" pitchFamily="50" charset="-128"/>
              </a:rPr>
              <a:t>サービスの運用</a:t>
            </a:r>
            <a:endParaRPr lang="ja-JP" altLang="en-US" sz="900" dirty="0">
              <a:latin typeface="游ゴシック" panose="020B0400000000000000" pitchFamily="50" charset="-128"/>
              <a:ea typeface="游ゴシック" panose="020B0400000000000000" pitchFamily="50" charset="-128"/>
            </a:endParaRPr>
          </a:p>
        </p:txBody>
      </p:sp>
      <p:sp>
        <p:nvSpPr>
          <p:cNvPr id="35" name="矢印: 五方向 38"/>
          <p:cNvSpPr/>
          <p:nvPr/>
        </p:nvSpPr>
        <p:spPr bwMode="auto">
          <a:xfrm>
            <a:off x="7046548" y="4009357"/>
            <a:ext cx="1980574" cy="360000"/>
          </a:xfrm>
          <a:prstGeom prst="homePlate">
            <a:avLst>
              <a:gd name="adj" fmla="val 28424"/>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smtClean="0">
                <a:latin typeface="游ゴシック" panose="020B0400000000000000" pitchFamily="50" charset="-128"/>
                <a:ea typeface="游ゴシック" panose="020B0400000000000000" pitchFamily="50" charset="-128"/>
              </a:rPr>
              <a:t>電子申請システムの</a:t>
            </a:r>
            <a:endParaRPr lang="en-US" altLang="ja-JP" sz="900" dirty="0" smtClean="0">
              <a:latin typeface="游ゴシック" panose="020B0400000000000000" pitchFamily="50" charset="-128"/>
              <a:ea typeface="游ゴシック" panose="020B0400000000000000" pitchFamily="50" charset="-128"/>
            </a:endParaRPr>
          </a:p>
          <a:p>
            <a:pPr algn="ctr">
              <a:spcBef>
                <a:spcPts val="0"/>
              </a:spcBef>
            </a:pPr>
            <a:r>
              <a:rPr lang="ja-JP" altLang="en-US" sz="900" dirty="0" smtClean="0">
                <a:latin typeface="游ゴシック" panose="020B0400000000000000" pitchFamily="50" charset="-128"/>
                <a:ea typeface="游ゴシック" panose="020B0400000000000000" pitchFamily="50" charset="-128"/>
              </a:rPr>
              <a:t>拡張機能の</a:t>
            </a:r>
            <a:r>
              <a:rPr lang="ja-JP" altLang="en-US" sz="900" dirty="0">
                <a:latin typeface="游ゴシック" panose="020B0400000000000000" pitchFamily="50" charset="-128"/>
                <a:ea typeface="游ゴシック" panose="020B0400000000000000" pitchFamily="50" charset="-128"/>
              </a:rPr>
              <a:t>検討</a:t>
            </a:r>
            <a:endParaRPr kumimoji="1" lang="ja-JP" altLang="en-US" sz="900" dirty="0">
              <a:latin typeface="游ゴシック" panose="020B0400000000000000" pitchFamily="50" charset="-128"/>
              <a:ea typeface="游ゴシック" panose="020B0400000000000000" pitchFamily="50" charset="-128"/>
            </a:endParaRPr>
          </a:p>
        </p:txBody>
      </p:sp>
      <p:sp>
        <p:nvSpPr>
          <p:cNvPr id="42" name="矢印: 五方向 19"/>
          <p:cNvSpPr/>
          <p:nvPr/>
        </p:nvSpPr>
        <p:spPr bwMode="auto">
          <a:xfrm>
            <a:off x="755778" y="2103281"/>
            <a:ext cx="2510815" cy="360000"/>
          </a:xfrm>
          <a:prstGeom prst="homePlate">
            <a:avLst>
              <a:gd name="adj" fmla="val 28424"/>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smtClean="0">
                <a:latin typeface="游ゴシック" panose="020B0400000000000000" pitchFamily="50" charset="-128"/>
                <a:ea typeface="游ゴシック" panose="020B0400000000000000" pitchFamily="50" charset="-128"/>
              </a:rPr>
              <a:t>利用期間</a:t>
            </a:r>
            <a:endParaRPr lang="en-US" altLang="ja-JP" sz="900" dirty="0" smtClean="0">
              <a:latin typeface="游ゴシック" panose="020B0400000000000000" pitchFamily="50" charset="-128"/>
              <a:ea typeface="游ゴシック" panose="020B0400000000000000" pitchFamily="50" charset="-128"/>
            </a:endParaRPr>
          </a:p>
          <a:p>
            <a:pPr algn="ctr">
              <a:spcBef>
                <a:spcPts val="0"/>
              </a:spcBef>
            </a:pPr>
            <a:r>
              <a:rPr lang="ja-JP" altLang="en-US" sz="900" dirty="0" smtClean="0">
                <a:latin typeface="游ゴシック" panose="020B0400000000000000" pitchFamily="50" charset="-128"/>
                <a:ea typeface="游ゴシック" panose="020B0400000000000000" pitchFamily="50" charset="-128"/>
              </a:rPr>
              <a:t>（</a:t>
            </a:r>
            <a:r>
              <a:rPr lang="ja-JP" altLang="ja-JP" sz="900" dirty="0">
                <a:latin typeface="游ゴシック" panose="020B0400000000000000" pitchFamily="50" charset="-128"/>
                <a:ea typeface="游ゴシック" panose="020B0400000000000000" pitchFamily="50" charset="-128"/>
              </a:rPr>
              <a:t>平成</a:t>
            </a:r>
            <a:r>
              <a:rPr lang="en-US" altLang="ja-JP" sz="900" dirty="0">
                <a:latin typeface="游ゴシック" panose="020B0400000000000000" pitchFamily="50" charset="-128"/>
                <a:ea typeface="游ゴシック" panose="020B0400000000000000" pitchFamily="50" charset="-128"/>
              </a:rPr>
              <a:t>27</a:t>
            </a:r>
            <a:r>
              <a:rPr lang="ja-JP" altLang="ja-JP" sz="900" dirty="0">
                <a:latin typeface="游ゴシック" panose="020B0400000000000000" pitchFamily="50" charset="-128"/>
                <a:ea typeface="游ゴシック" panose="020B0400000000000000" pitchFamily="50" charset="-128"/>
              </a:rPr>
              <a:t>年</a:t>
            </a:r>
            <a:r>
              <a:rPr lang="en-US" altLang="ja-JP" sz="900" dirty="0">
                <a:latin typeface="游ゴシック" panose="020B0400000000000000" pitchFamily="50" charset="-128"/>
                <a:ea typeface="游ゴシック" panose="020B0400000000000000" pitchFamily="50" charset="-128"/>
              </a:rPr>
              <a:t>11</a:t>
            </a:r>
            <a:r>
              <a:rPr lang="ja-JP" altLang="ja-JP" sz="900" dirty="0">
                <a:latin typeface="游ゴシック" panose="020B0400000000000000" pitchFamily="50" charset="-128"/>
                <a:ea typeface="游ゴシック" panose="020B0400000000000000" pitchFamily="50" charset="-128"/>
              </a:rPr>
              <a:t>月</a:t>
            </a:r>
            <a:r>
              <a:rPr lang="ja-JP" altLang="ja-JP" sz="900" dirty="0" smtClean="0">
                <a:latin typeface="游ゴシック" panose="020B0400000000000000" pitchFamily="50" charset="-128"/>
                <a:ea typeface="游ゴシック" panose="020B0400000000000000" pitchFamily="50" charset="-128"/>
              </a:rPr>
              <a:t>１日</a:t>
            </a:r>
            <a:r>
              <a:rPr lang="ja-JP" altLang="en-US" sz="900" dirty="0" smtClean="0">
                <a:latin typeface="游ゴシック" panose="020B0400000000000000" pitchFamily="50" charset="-128"/>
                <a:ea typeface="游ゴシック" panose="020B0400000000000000" pitchFamily="50" charset="-128"/>
              </a:rPr>
              <a:t>～</a:t>
            </a:r>
            <a:r>
              <a:rPr lang="ja-JP" altLang="ja-JP" sz="900" dirty="0" smtClean="0">
                <a:latin typeface="游ゴシック" panose="020B0400000000000000" pitchFamily="50" charset="-128"/>
                <a:ea typeface="游ゴシック" panose="020B0400000000000000" pitchFamily="50" charset="-128"/>
              </a:rPr>
              <a:t>平成</a:t>
            </a:r>
            <a:r>
              <a:rPr lang="en-US" altLang="ja-JP" sz="900" dirty="0">
                <a:latin typeface="游ゴシック" panose="020B0400000000000000" pitchFamily="50" charset="-128"/>
                <a:ea typeface="游ゴシック" panose="020B0400000000000000" pitchFamily="50" charset="-128"/>
              </a:rPr>
              <a:t>30</a:t>
            </a:r>
            <a:r>
              <a:rPr lang="ja-JP" altLang="ja-JP" sz="900" dirty="0">
                <a:latin typeface="游ゴシック" panose="020B0400000000000000" pitchFamily="50" charset="-128"/>
                <a:ea typeface="游ゴシック" panose="020B0400000000000000" pitchFamily="50" charset="-128"/>
              </a:rPr>
              <a:t>年</a:t>
            </a:r>
            <a:r>
              <a:rPr lang="en-US" altLang="ja-JP" sz="900" dirty="0">
                <a:latin typeface="游ゴシック" panose="020B0400000000000000" pitchFamily="50" charset="-128"/>
                <a:ea typeface="游ゴシック" panose="020B0400000000000000" pitchFamily="50" charset="-128"/>
              </a:rPr>
              <a:t>12</a:t>
            </a:r>
            <a:r>
              <a:rPr lang="ja-JP" altLang="ja-JP" sz="900" dirty="0">
                <a:latin typeface="游ゴシック" panose="020B0400000000000000" pitchFamily="50" charset="-128"/>
                <a:ea typeface="游ゴシック" panose="020B0400000000000000" pitchFamily="50" charset="-128"/>
              </a:rPr>
              <a:t>月</a:t>
            </a:r>
            <a:r>
              <a:rPr lang="en-US" altLang="ja-JP" sz="900" dirty="0">
                <a:latin typeface="游ゴシック" panose="020B0400000000000000" pitchFamily="50" charset="-128"/>
                <a:ea typeface="游ゴシック" panose="020B0400000000000000" pitchFamily="50" charset="-128"/>
              </a:rPr>
              <a:t>31</a:t>
            </a:r>
            <a:r>
              <a:rPr lang="ja-JP" altLang="ja-JP" sz="900" dirty="0" smtClean="0">
                <a:latin typeface="游ゴシック" panose="020B0400000000000000" pitchFamily="50" charset="-128"/>
                <a:ea typeface="游ゴシック" panose="020B0400000000000000" pitchFamily="50" charset="-128"/>
              </a:rPr>
              <a:t>日</a:t>
            </a:r>
            <a:r>
              <a:rPr lang="ja-JP" altLang="en-US" sz="900" dirty="0" smtClean="0">
                <a:latin typeface="游ゴシック" panose="020B0400000000000000" pitchFamily="50" charset="-128"/>
                <a:ea typeface="游ゴシック" panose="020B0400000000000000" pitchFamily="50" charset="-128"/>
              </a:rPr>
              <a:t>）</a:t>
            </a:r>
            <a:endParaRPr kumimoji="1" lang="ja-JP" altLang="en-US" sz="900" dirty="0">
              <a:latin typeface="游ゴシック" panose="020B0400000000000000" pitchFamily="50" charset="-128"/>
              <a:ea typeface="游ゴシック" panose="020B0400000000000000" pitchFamily="50" charset="-128"/>
            </a:endParaRPr>
          </a:p>
        </p:txBody>
      </p:sp>
      <p:sp>
        <p:nvSpPr>
          <p:cNvPr id="43" name="矢印: 五方向 19"/>
          <p:cNvSpPr/>
          <p:nvPr/>
        </p:nvSpPr>
        <p:spPr bwMode="auto">
          <a:xfrm>
            <a:off x="3284734" y="2103281"/>
            <a:ext cx="3015458" cy="360000"/>
          </a:xfrm>
          <a:prstGeom prst="homePlate">
            <a:avLst>
              <a:gd name="adj" fmla="val 28424"/>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smtClean="0">
                <a:latin typeface="游ゴシック" panose="020B0400000000000000" pitchFamily="50" charset="-128"/>
                <a:ea typeface="游ゴシック" panose="020B0400000000000000" pitchFamily="50" charset="-128"/>
              </a:rPr>
              <a:t>利用延長</a:t>
            </a:r>
            <a:endParaRPr lang="en-US" altLang="ja-JP" sz="900" dirty="0" smtClean="0">
              <a:latin typeface="游ゴシック" panose="020B0400000000000000" pitchFamily="50" charset="-128"/>
              <a:ea typeface="游ゴシック" panose="020B0400000000000000" pitchFamily="50" charset="-128"/>
            </a:endParaRPr>
          </a:p>
          <a:p>
            <a:pPr algn="ctr">
              <a:spcBef>
                <a:spcPts val="0"/>
              </a:spcBef>
            </a:pPr>
            <a:r>
              <a:rPr lang="ja-JP" altLang="ja-JP" sz="900" u="sng" dirty="0" smtClean="0">
                <a:latin typeface="游ゴシック" panose="020B0400000000000000" pitchFamily="50" charset="-128"/>
                <a:ea typeface="游ゴシック" panose="020B0400000000000000" pitchFamily="50" charset="-128"/>
              </a:rPr>
              <a:t>平成</a:t>
            </a:r>
            <a:r>
              <a:rPr lang="en-US" altLang="ja-JP" sz="900" u="sng" dirty="0">
                <a:latin typeface="游ゴシック" panose="020B0400000000000000" pitchFamily="50" charset="-128"/>
                <a:ea typeface="游ゴシック" panose="020B0400000000000000" pitchFamily="50" charset="-128"/>
              </a:rPr>
              <a:t>31</a:t>
            </a:r>
            <a:r>
              <a:rPr lang="ja-JP" altLang="ja-JP" sz="900" u="sng" dirty="0">
                <a:latin typeface="游ゴシック" panose="020B0400000000000000" pitchFamily="50" charset="-128"/>
                <a:ea typeface="游ゴシック" panose="020B0400000000000000" pitchFamily="50" charset="-128"/>
              </a:rPr>
              <a:t>年１月</a:t>
            </a:r>
            <a:r>
              <a:rPr lang="ja-JP" altLang="ja-JP" sz="900" u="sng" dirty="0" smtClean="0">
                <a:latin typeface="游ゴシック" panose="020B0400000000000000" pitchFamily="50" charset="-128"/>
                <a:ea typeface="游ゴシック" panose="020B0400000000000000" pitchFamily="50" charset="-128"/>
              </a:rPr>
              <a:t>１日</a:t>
            </a:r>
            <a:r>
              <a:rPr lang="ja-JP" altLang="en-US" sz="900" u="sng" dirty="0" smtClean="0">
                <a:latin typeface="游ゴシック" panose="020B0400000000000000" pitchFamily="50" charset="-128"/>
                <a:ea typeface="游ゴシック" panose="020B0400000000000000" pitchFamily="50" charset="-128"/>
              </a:rPr>
              <a:t>～</a:t>
            </a:r>
            <a:r>
              <a:rPr lang="ja-JP" altLang="ja-JP" sz="900" u="sng" dirty="0" smtClean="0">
                <a:latin typeface="游ゴシック" panose="020B0400000000000000" pitchFamily="50" charset="-128"/>
                <a:ea typeface="游ゴシック" panose="020B0400000000000000" pitchFamily="50" charset="-128"/>
              </a:rPr>
              <a:t>平成</a:t>
            </a:r>
            <a:r>
              <a:rPr lang="en-US" altLang="ja-JP" sz="900" u="sng" dirty="0">
                <a:latin typeface="游ゴシック" panose="020B0400000000000000" pitchFamily="50" charset="-128"/>
                <a:ea typeface="游ゴシック" panose="020B0400000000000000" pitchFamily="50" charset="-128"/>
              </a:rPr>
              <a:t>32</a:t>
            </a:r>
            <a:r>
              <a:rPr lang="ja-JP" altLang="ja-JP" sz="900" u="sng" dirty="0">
                <a:latin typeface="游ゴシック" panose="020B0400000000000000" pitchFamily="50" charset="-128"/>
                <a:ea typeface="游ゴシック" panose="020B0400000000000000" pitchFamily="50" charset="-128"/>
              </a:rPr>
              <a:t>年５月</a:t>
            </a:r>
            <a:r>
              <a:rPr lang="en-US" altLang="ja-JP" sz="900" u="sng" dirty="0">
                <a:latin typeface="游ゴシック" panose="020B0400000000000000" pitchFamily="50" charset="-128"/>
                <a:ea typeface="游ゴシック" panose="020B0400000000000000" pitchFamily="50" charset="-128"/>
              </a:rPr>
              <a:t>31</a:t>
            </a:r>
            <a:r>
              <a:rPr lang="ja-JP" altLang="ja-JP" sz="900" u="sng" dirty="0" smtClean="0">
                <a:latin typeface="游ゴシック" panose="020B0400000000000000" pitchFamily="50" charset="-128"/>
                <a:ea typeface="游ゴシック" panose="020B0400000000000000" pitchFamily="50" charset="-128"/>
              </a:rPr>
              <a:t>日（</a:t>
            </a:r>
            <a:r>
              <a:rPr lang="en-US" altLang="ja-JP" sz="900" u="sng" dirty="0">
                <a:latin typeface="游ゴシック" panose="020B0400000000000000" pitchFamily="50" charset="-128"/>
                <a:ea typeface="游ゴシック" panose="020B0400000000000000" pitchFamily="50" charset="-128"/>
              </a:rPr>
              <a:t>17</a:t>
            </a:r>
            <a:r>
              <a:rPr lang="ja-JP" altLang="ja-JP" sz="900" u="sng" dirty="0">
                <a:latin typeface="游ゴシック" panose="020B0400000000000000" pitchFamily="50" charset="-128"/>
                <a:ea typeface="游ゴシック" panose="020B0400000000000000" pitchFamily="50" charset="-128"/>
              </a:rPr>
              <a:t>か月）</a:t>
            </a:r>
            <a:endParaRPr kumimoji="1" lang="ja-JP" altLang="en-US" sz="900" dirty="0">
              <a:latin typeface="游ゴシック" panose="020B0400000000000000" pitchFamily="50" charset="-128"/>
              <a:ea typeface="游ゴシック" panose="020B0400000000000000" pitchFamily="50" charset="-128"/>
            </a:endParaRPr>
          </a:p>
        </p:txBody>
      </p:sp>
      <p:sp>
        <p:nvSpPr>
          <p:cNvPr id="2" name="山形 1"/>
          <p:cNvSpPr/>
          <p:nvPr/>
        </p:nvSpPr>
        <p:spPr bwMode="auto">
          <a:xfrm>
            <a:off x="6777972" y="5053260"/>
            <a:ext cx="242300" cy="503382"/>
          </a:xfrm>
          <a:prstGeom prst="chevron">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endParaRPr lang="ja-JP" altLang="en-US" sz="900" dirty="0">
              <a:latin typeface="游ゴシック" panose="020B0400000000000000" pitchFamily="50" charset="-128"/>
              <a:ea typeface="游ゴシック" panose="020B0400000000000000" pitchFamily="50" charset="-128"/>
            </a:endParaRPr>
          </a:p>
        </p:txBody>
      </p:sp>
      <p:sp>
        <p:nvSpPr>
          <p:cNvPr id="29" name="山形 28"/>
          <p:cNvSpPr/>
          <p:nvPr/>
        </p:nvSpPr>
        <p:spPr bwMode="auto">
          <a:xfrm>
            <a:off x="6993649" y="5053260"/>
            <a:ext cx="242300" cy="503382"/>
          </a:xfrm>
          <a:prstGeom prst="chevron">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endParaRPr lang="ja-JP" altLang="en-US" sz="900" dirty="0">
              <a:latin typeface="游ゴシック" panose="020B0400000000000000" pitchFamily="50" charset="-128"/>
              <a:ea typeface="游ゴシック" panose="020B0400000000000000" pitchFamily="50" charset="-128"/>
            </a:endParaRPr>
          </a:p>
        </p:txBody>
      </p:sp>
      <p:sp>
        <p:nvSpPr>
          <p:cNvPr id="30" name="山形 29"/>
          <p:cNvSpPr/>
          <p:nvPr/>
        </p:nvSpPr>
        <p:spPr bwMode="auto">
          <a:xfrm>
            <a:off x="7209673" y="5053260"/>
            <a:ext cx="242300" cy="503382"/>
          </a:xfrm>
          <a:prstGeom prst="chevron">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endParaRPr lang="ja-JP" altLang="en-US" sz="900" dirty="0">
              <a:latin typeface="游ゴシック" panose="020B0400000000000000" pitchFamily="50" charset="-128"/>
              <a:ea typeface="游ゴシック" panose="020B0400000000000000" pitchFamily="50" charset="-128"/>
            </a:endParaRPr>
          </a:p>
        </p:txBody>
      </p:sp>
      <p:sp>
        <p:nvSpPr>
          <p:cNvPr id="31" name="山形 30"/>
          <p:cNvSpPr/>
          <p:nvPr/>
        </p:nvSpPr>
        <p:spPr bwMode="auto">
          <a:xfrm>
            <a:off x="7431448" y="5053260"/>
            <a:ext cx="242300" cy="503382"/>
          </a:xfrm>
          <a:prstGeom prst="chevron">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endParaRPr lang="ja-JP" altLang="en-US" sz="900" dirty="0">
              <a:latin typeface="游ゴシック" panose="020B0400000000000000" pitchFamily="50" charset="-128"/>
              <a:ea typeface="游ゴシック" panose="020B0400000000000000" pitchFamily="50" charset="-128"/>
            </a:endParaRPr>
          </a:p>
        </p:txBody>
      </p:sp>
      <p:sp>
        <p:nvSpPr>
          <p:cNvPr id="39" name="矢印: 五方向 22"/>
          <p:cNvSpPr/>
          <p:nvPr/>
        </p:nvSpPr>
        <p:spPr bwMode="auto">
          <a:xfrm>
            <a:off x="2195576" y="5589914"/>
            <a:ext cx="4608672" cy="503382"/>
          </a:xfrm>
          <a:prstGeom prst="homePlate">
            <a:avLst>
              <a:gd name="adj" fmla="val 19211"/>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電子化に向けた</a:t>
            </a:r>
            <a:endParaRPr lang="en-US" altLang="ja-JP" sz="900" dirty="0">
              <a:latin typeface="游ゴシック" panose="020B0400000000000000" pitchFamily="50" charset="-128"/>
              <a:ea typeface="游ゴシック" panose="020B0400000000000000" pitchFamily="50" charset="-128"/>
            </a:endParaRPr>
          </a:p>
          <a:p>
            <a:pPr algn="ctr">
              <a:spcBef>
                <a:spcPts val="0"/>
              </a:spcBef>
            </a:pPr>
            <a:r>
              <a:rPr lang="ja-JP" altLang="en-US" sz="900" dirty="0">
                <a:latin typeface="游ゴシック" panose="020B0400000000000000" pitchFamily="50" charset="-128"/>
                <a:ea typeface="游ゴシック" panose="020B0400000000000000" pitchFamily="50" charset="-128"/>
              </a:rPr>
              <a:t>条例・規則・要綱等の改正</a:t>
            </a:r>
          </a:p>
        </p:txBody>
      </p:sp>
      <p:sp>
        <p:nvSpPr>
          <p:cNvPr id="40" name="山形 39"/>
          <p:cNvSpPr/>
          <p:nvPr/>
        </p:nvSpPr>
        <p:spPr bwMode="auto">
          <a:xfrm>
            <a:off x="6777972" y="5589914"/>
            <a:ext cx="242300" cy="503382"/>
          </a:xfrm>
          <a:prstGeom prst="chevron">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endParaRPr lang="ja-JP" altLang="en-US" sz="900" dirty="0">
              <a:latin typeface="游ゴシック" panose="020B0400000000000000" pitchFamily="50" charset="-128"/>
              <a:ea typeface="游ゴシック" panose="020B0400000000000000" pitchFamily="50" charset="-128"/>
            </a:endParaRPr>
          </a:p>
        </p:txBody>
      </p:sp>
      <p:sp>
        <p:nvSpPr>
          <p:cNvPr id="41" name="山形 40"/>
          <p:cNvSpPr/>
          <p:nvPr/>
        </p:nvSpPr>
        <p:spPr bwMode="auto">
          <a:xfrm>
            <a:off x="6993649" y="5589914"/>
            <a:ext cx="242300" cy="503382"/>
          </a:xfrm>
          <a:prstGeom prst="chevron">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endParaRPr lang="ja-JP" altLang="en-US" sz="900" dirty="0">
              <a:latin typeface="游ゴシック" panose="020B0400000000000000" pitchFamily="50" charset="-128"/>
              <a:ea typeface="游ゴシック" panose="020B0400000000000000" pitchFamily="50" charset="-128"/>
            </a:endParaRPr>
          </a:p>
        </p:txBody>
      </p:sp>
      <p:sp>
        <p:nvSpPr>
          <p:cNvPr id="45" name="山形 44"/>
          <p:cNvSpPr/>
          <p:nvPr/>
        </p:nvSpPr>
        <p:spPr bwMode="auto">
          <a:xfrm>
            <a:off x="7209673" y="5589914"/>
            <a:ext cx="242300" cy="503382"/>
          </a:xfrm>
          <a:prstGeom prst="chevron">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endParaRPr lang="ja-JP" altLang="en-US" sz="900" dirty="0">
              <a:latin typeface="游ゴシック" panose="020B0400000000000000" pitchFamily="50" charset="-128"/>
              <a:ea typeface="游ゴシック" panose="020B0400000000000000" pitchFamily="50" charset="-128"/>
            </a:endParaRPr>
          </a:p>
        </p:txBody>
      </p:sp>
      <p:sp>
        <p:nvSpPr>
          <p:cNvPr id="46" name="山形 45"/>
          <p:cNvSpPr/>
          <p:nvPr/>
        </p:nvSpPr>
        <p:spPr bwMode="auto">
          <a:xfrm>
            <a:off x="7431448" y="5589914"/>
            <a:ext cx="242300" cy="503382"/>
          </a:xfrm>
          <a:prstGeom prst="chevron">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endParaRPr lang="ja-JP" altLang="en-US"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870032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2937" y="3171880"/>
            <a:ext cx="1368152" cy="1407023"/>
          </a:xfrm>
          <a:prstGeom prst="rect">
            <a:avLst/>
          </a:prstGeom>
          <a:ln>
            <a:solidFill>
              <a:schemeClr val="accent4"/>
            </a:solidFill>
          </a:ln>
        </p:spPr>
      </p:pic>
      <p:sp>
        <p:nvSpPr>
          <p:cNvPr id="86" name="四角形: 角を丸くする 88"/>
          <p:cNvSpPr/>
          <p:nvPr/>
        </p:nvSpPr>
        <p:spPr bwMode="auto">
          <a:xfrm>
            <a:off x="594238" y="2064715"/>
            <a:ext cx="3851692" cy="314470"/>
          </a:xfrm>
          <a:prstGeom prst="roundRect">
            <a:avLst>
              <a:gd name="adj" fmla="val 7078"/>
            </a:avLst>
          </a:prstGeom>
          <a:solidFill>
            <a:schemeClr val="bg2"/>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200" dirty="0">
                <a:solidFill>
                  <a:schemeClr val="bg1"/>
                </a:solidFill>
                <a:latin typeface="游ゴシック" panose="020B0400000000000000" pitchFamily="50" charset="-128"/>
                <a:ea typeface="游ゴシック" panose="020B0400000000000000" pitchFamily="50" charset="-128"/>
              </a:rPr>
              <a:t>大阪市行政手続検索サービス</a:t>
            </a:r>
          </a:p>
        </p:txBody>
      </p:sp>
      <p:sp>
        <p:nvSpPr>
          <p:cNvPr id="87" name="四角形: 角を丸くする 88"/>
          <p:cNvSpPr/>
          <p:nvPr/>
        </p:nvSpPr>
        <p:spPr bwMode="auto">
          <a:xfrm>
            <a:off x="4572000" y="2064715"/>
            <a:ext cx="3851692" cy="314470"/>
          </a:xfrm>
          <a:prstGeom prst="roundRect">
            <a:avLst>
              <a:gd name="adj" fmla="val 7078"/>
            </a:avLst>
          </a:prstGeom>
          <a:solidFill>
            <a:schemeClr val="bg2"/>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200" dirty="0">
                <a:solidFill>
                  <a:schemeClr val="bg1"/>
                </a:solidFill>
                <a:latin typeface="游ゴシック" panose="020B0400000000000000" pitchFamily="50" charset="-128"/>
                <a:ea typeface="游ゴシック" panose="020B0400000000000000" pitchFamily="50" charset="-128"/>
              </a:rPr>
              <a:t>大阪市ホームページコンテンツ</a:t>
            </a:r>
          </a:p>
        </p:txBody>
      </p:sp>
      <p:sp>
        <p:nvSpPr>
          <p:cNvPr id="5" name="テキスト ボックス 4"/>
          <p:cNvSpPr txBox="1"/>
          <p:nvPr/>
        </p:nvSpPr>
        <p:spPr>
          <a:xfrm>
            <a:off x="2327755" y="2487149"/>
            <a:ext cx="1956213" cy="646331"/>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200" dirty="0" smtClean="0">
                <a:latin typeface="游ゴシック" panose="020B0400000000000000" pitchFamily="50" charset="-128"/>
                <a:ea typeface="游ゴシック" panose="020B0400000000000000" pitchFamily="50" charset="-128"/>
              </a:rPr>
              <a:t>手続き情報の整理</a:t>
            </a:r>
            <a:endParaRPr kumimoji="1" lang="en-US" altLang="ja-JP" sz="1200" dirty="0" smtClean="0">
              <a:latin typeface="游ゴシック" panose="020B0400000000000000" pitchFamily="50" charset="-128"/>
              <a:ea typeface="游ゴシック" panose="020B0400000000000000" pitchFamily="50" charset="-128"/>
            </a:endParaRPr>
          </a:p>
          <a:p>
            <a:pPr marL="171450" indent="-171450">
              <a:buFont typeface="Arial" panose="020B0604020202020204" pitchFamily="34" charset="0"/>
              <a:buChar char="•"/>
            </a:pPr>
            <a:r>
              <a:rPr lang="ja-JP" altLang="en-US" sz="1200" dirty="0" smtClean="0">
                <a:latin typeface="游ゴシック" panose="020B0400000000000000" pitchFamily="50" charset="-128"/>
                <a:ea typeface="游ゴシック" panose="020B0400000000000000" pitchFamily="50" charset="-128"/>
              </a:rPr>
              <a:t>掲載情報範囲の拡大</a:t>
            </a:r>
            <a:endParaRPr kumimoji="1" lang="en-US" altLang="ja-JP" sz="1200" dirty="0">
              <a:latin typeface="游ゴシック" panose="020B0400000000000000" pitchFamily="50" charset="-128"/>
              <a:ea typeface="游ゴシック" panose="020B0400000000000000" pitchFamily="50" charset="-128"/>
            </a:endParaRPr>
          </a:p>
          <a:p>
            <a:pPr algn="r"/>
            <a:r>
              <a:rPr lang="ja-JP" altLang="en-US" sz="1200" dirty="0" smtClean="0">
                <a:latin typeface="游ゴシック" panose="020B0400000000000000" pitchFamily="50" charset="-128"/>
                <a:ea typeface="游ゴシック" panose="020B0400000000000000" pitchFamily="50" charset="-128"/>
              </a:rPr>
              <a:t>等</a:t>
            </a:r>
            <a:endParaRPr kumimoji="1" lang="ja-JP" altLang="en-US" sz="1200" dirty="0">
              <a:latin typeface="游ゴシック" panose="020B0400000000000000" pitchFamily="50" charset="-128"/>
              <a:ea typeface="游ゴシック" panose="020B0400000000000000" pitchFamily="50" charset="-128"/>
            </a:endParaRPr>
          </a:p>
        </p:txBody>
      </p:sp>
      <p:sp>
        <p:nvSpPr>
          <p:cNvPr id="90" name="テキスト ボックス 89"/>
          <p:cNvSpPr txBox="1"/>
          <p:nvPr/>
        </p:nvSpPr>
        <p:spPr>
          <a:xfrm>
            <a:off x="6309011" y="2487645"/>
            <a:ext cx="2223429" cy="830997"/>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200" dirty="0" smtClean="0">
                <a:latin typeface="游ゴシック" panose="020B0400000000000000" pitchFamily="50" charset="-128"/>
                <a:ea typeface="游ゴシック" panose="020B0400000000000000" pitchFamily="50" charset="-128"/>
              </a:rPr>
              <a:t>各所属でのコンテンツ作成</a:t>
            </a:r>
            <a:endParaRPr kumimoji="1" lang="en-US" altLang="ja-JP" sz="1200" dirty="0" smtClean="0">
              <a:latin typeface="游ゴシック" panose="020B0400000000000000" pitchFamily="50" charset="-128"/>
              <a:ea typeface="游ゴシック" panose="020B0400000000000000" pitchFamily="50" charset="-128"/>
            </a:endParaRPr>
          </a:p>
          <a:p>
            <a:pPr marL="171450" indent="-171450">
              <a:buFont typeface="Arial" panose="020B0604020202020204" pitchFamily="34" charset="0"/>
              <a:buChar char="•"/>
            </a:pPr>
            <a:r>
              <a:rPr lang="ja-JP" altLang="en-US" sz="1200" dirty="0" smtClean="0">
                <a:latin typeface="游ゴシック" panose="020B0400000000000000" pitchFamily="50" charset="-128"/>
                <a:ea typeface="游ゴシック" panose="020B0400000000000000" pitchFamily="50" charset="-128"/>
              </a:rPr>
              <a:t>関連手続きの相互リンク</a:t>
            </a:r>
            <a:endParaRPr kumimoji="1" lang="en-US" altLang="ja-JP" sz="1200" dirty="0" smtClean="0">
              <a:latin typeface="游ゴシック" panose="020B0400000000000000" pitchFamily="50" charset="-128"/>
              <a:ea typeface="游ゴシック" panose="020B0400000000000000" pitchFamily="50" charset="-128"/>
            </a:endParaRPr>
          </a:p>
          <a:p>
            <a:pPr marL="171450" indent="-171450">
              <a:buFont typeface="Arial" panose="020B0604020202020204" pitchFamily="34" charset="0"/>
              <a:buChar char="•"/>
            </a:pPr>
            <a:r>
              <a:rPr kumimoji="1" lang="ja-JP" altLang="en-US" sz="1200" dirty="0" smtClean="0">
                <a:latin typeface="游ゴシック" panose="020B0400000000000000" pitchFamily="50" charset="-128"/>
                <a:ea typeface="游ゴシック" panose="020B0400000000000000" pitchFamily="50" charset="-128"/>
              </a:rPr>
              <a:t>掲載情報の標準化</a:t>
            </a:r>
            <a:endParaRPr kumimoji="1" lang="en-US" altLang="ja-JP" sz="1200" dirty="0">
              <a:latin typeface="游ゴシック" panose="020B0400000000000000" pitchFamily="50" charset="-128"/>
              <a:ea typeface="游ゴシック" panose="020B0400000000000000" pitchFamily="50" charset="-128"/>
            </a:endParaRPr>
          </a:p>
          <a:p>
            <a:pPr algn="r"/>
            <a:r>
              <a:rPr lang="ja-JP" altLang="en-US" sz="1200" dirty="0" smtClean="0">
                <a:latin typeface="游ゴシック" panose="020B0400000000000000" pitchFamily="50" charset="-128"/>
                <a:ea typeface="游ゴシック" panose="020B0400000000000000" pitchFamily="50" charset="-128"/>
              </a:rPr>
              <a:t>等</a:t>
            </a:r>
            <a:endParaRPr kumimoji="1" lang="ja-JP" altLang="en-US" sz="1200" dirty="0">
              <a:latin typeface="游ゴシック" panose="020B0400000000000000" pitchFamily="50" charset="-128"/>
              <a:ea typeface="游ゴシック" panose="020B0400000000000000" pitchFamily="50" charset="-128"/>
            </a:endParaRPr>
          </a:p>
        </p:txBody>
      </p:sp>
      <p:sp>
        <p:nvSpPr>
          <p:cNvPr id="6" name="下矢印 5"/>
          <p:cNvSpPr/>
          <p:nvPr/>
        </p:nvSpPr>
        <p:spPr bwMode="auto">
          <a:xfrm>
            <a:off x="3860893" y="4660628"/>
            <a:ext cx="1296144" cy="442048"/>
          </a:xfrm>
          <a:prstGeom prst="downArrow">
            <a:avLst/>
          </a:prstGeom>
          <a:solidFill>
            <a:schemeClr val="bg1">
              <a:lumMod val="85000"/>
            </a:schemeClr>
          </a:solidFill>
          <a:ln w="9525">
            <a:solidFill>
              <a:schemeClr val="tx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latin typeface="游ゴシック" panose="020B0400000000000000" pitchFamily="50" charset="-128"/>
              <a:ea typeface="游ゴシック" panose="020B0400000000000000" pitchFamily="50" charset="-128"/>
            </a:endParaRPr>
          </a:p>
        </p:txBody>
      </p:sp>
      <p:sp>
        <p:nvSpPr>
          <p:cNvPr id="91" name="四角形: 角を丸くする 88"/>
          <p:cNvSpPr/>
          <p:nvPr/>
        </p:nvSpPr>
        <p:spPr bwMode="auto">
          <a:xfrm>
            <a:off x="594238" y="5174684"/>
            <a:ext cx="7829454" cy="242213"/>
          </a:xfrm>
          <a:prstGeom prst="roundRect">
            <a:avLst>
              <a:gd name="adj" fmla="val 7078"/>
            </a:avLst>
          </a:prstGeom>
          <a:solidFill>
            <a:schemeClr val="bg2">
              <a:lumMod val="75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200" dirty="0">
                <a:solidFill>
                  <a:schemeClr val="bg1"/>
                </a:solidFill>
                <a:latin typeface="游ゴシック" panose="020B0400000000000000" pitchFamily="50" charset="-128"/>
                <a:ea typeface="游ゴシック" panose="020B0400000000000000" pitchFamily="50" charset="-128"/>
              </a:rPr>
              <a:t>次期</a:t>
            </a:r>
            <a:r>
              <a:rPr lang="ja-JP" altLang="en-US" sz="1200" dirty="0" smtClean="0">
                <a:solidFill>
                  <a:schemeClr val="bg1"/>
                </a:solidFill>
                <a:latin typeface="游ゴシック" panose="020B0400000000000000" pitchFamily="50" charset="-128"/>
                <a:ea typeface="游ゴシック" panose="020B0400000000000000" pitchFamily="50" charset="-128"/>
              </a:rPr>
              <a:t>電子申請システム</a:t>
            </a:r>
            <a:endParaRPr lang="ja-JP" altLang="en-US" sz="1200" dirty="0">
              <a:solidFill>
                <a:schemeClr val="bg1"/>
              </a:solidFill>
              <a:latin typeface="游ゴシック" panose="020B0400000000000000" pitchFamily="50" charset="-128"/>
              <a:ea typeface="游ゴシック" panose="020B0400000000000000" pitchFamily="50" charset="-128"/>
            </a:endParaRPr>
          </a:p>
        </p:txBody>
      </p:sp>
      <p:sp>
        <p:nvSpPr>
          <p:cNvPr id="92" name="四角形: 角を丸くする 88"/>
          <p:cNvSpPr/>
          <p:nvPr/>
        </p:nvSpPr>
        <p:spPr bwMode="auto">
          <a:xfrm>
            <a:off x="577927" y="5507317"/>
            <a:ext cx="2554419" cy="904393"/>
          </a:xfrm>
          <a:prstGeom prst="roundRect">
            <a:avLst>
              <a:gd name="adj" fmla="val 7078"/>
            </a:avLst>
          </a:prstGeom>
          <a:solidFill>
            <a:schemeClr val="accent2">
              <a:lumMod val="20000"/>
              <a:lumOff val="80000"/>
            </a:schemeClr>
          </a:solidFill>
          <a:ln w="952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none" lIns="72000" rIns="72000" rtlCol="0" anchor="ctr"/>
          <a:lstStyle/>
          <a:p>
            <a:pPr algn="ctr">
              <a:spcBef>
                <a:spcPts val="0"/>
              </a:spcBef>
            </a:pPr>
            <a:r>
              <a:rPr kumimoji="1" lang="ja-JP" altLang="en-US" sz="1600" dirty="0" smtClean="0">
                <a:solidFill>
                  <a:srgbClr val="FF0000"/>
                </a:solidFill>
                <a:latin typeface="游ゴシック" panose="020B0400000000000000" pitchFamily="50" charset="-128"/>
                <a:ea typeface="游ゴシック" panose="020B0400000000000000" pitchFamily="50" charset="-128"/>
              </a:rPr>
              <a:t>手続き情報の一元管理</a:t>
            </a:r>
            <a:endParaRPr kumimoji="1" lang="ja-JP" altLang="en-US" sz="1600" dirty="0">
              <a:solidFill>
                <a:srgbClr val="FF0000"/>
              </a:solidFill>
              <a:latin typeface="游ゴシック" panose="020B0400000000000000" pitchFamily="50" charset="-128"/>
              <a:ea typeface="游ゴシック" panose="020B0400000000000000" pitchFamily="50" charset="-128"/>
            </a:endParaRPr>
          </a:p>
        </p:txBody>
      </p:sp>
      <p:sp>
        <p:nvSpPr>
          <p:cNvPr id="93" name="四角形: 角を丸くする 88"/>
          <p:cNvSpPr/>
          <p:nvPr/>
        </p:nvSpPr>
        <p:spPr bwMode="auto">
          <a:xfrm>
            <a:off x="3332563" y="5522379"/>
            <a:ext cx="2540677" cy="889331"/>
          </a:xfrm>
          <a:prstGeom prst="roundRect">
            <a:avLst>
              <a:gd name="adj" fmla="val 7078"/>
            </a:avLst>
          </a:prstGeom>
          <a:solidFill>
            <a:schemeClr val="accent2">
              <a:lumMod val="20000"/>
              <a:lumOff val="80000"/>
            </a:schemeClr>
          </a:solidFill>
          <a:ln w="952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none" lIns="72000" rIns="72000" rtlCol="0" anchor="ctr"/>
          <a:lstStyle/>
          <a:p>
            <a:pPr algn="ctr">
              <a:spcBef>
                <a:spcPts val="0"/>
              </a:spcBef>
            </a:pPr>
            <a:r>
              <a:rPr kumimoji="1" lang="ja-JP" altLang="en-US" sz="1600" dirty="0" smtClean="0">
                <a:solidFill>
                  <a:srgbClr val="FF0000"/>
                </a:solidFill>
                <a:latin typeface="游ゴシック" panose="020B0400000000000000" pitchFamily="50" charset="-128"/>
                <a:ea typeface="游ゴシック" panose="020B0400000000000000" pitchFamily="50" charset="-128"/>
              </a:rPr>
              <a:t>検索性の向上</a:t>
            </a:r>
            <a:endParaRPr kumimoji="1" lang="ja-JP" altLang="en-US" sz="1600" dirty="0">
              <a:solidFill>
                <a:srgbClr val="FF0000"/>
              </a:solidFill>
              <a:latin typeface="游ゴシック" panose="020B0400000000000000" pitchFamily="50" charset="-128"/>
              <a:ea typeface="游ゴシック" panose="020B0400000000000000" pitchFamily="50" charset="-128"/>
            </a:endParaRPr>
          </a:p>
        </p:txBody>
      </p:sp>
      <p:pic>
        <p:nvPicPr>
          <p:cNvPr id="17" name="図 1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02420" y="3041147"/>
            <a:ext cx="1415574" cy="1398455"/>
          </a:xfrm>
          <a:prstGeom prst="rect">
            <a:avLst/>
          </a:prstGeom>
          <a:ln>
            <a:solidFill>
              <a:srgbClr val="7F7F7F"/>
            </a:solidFill>
          </a:ln>
        </p:spPr>
      </p:pic>
      <p:sp>
        <p:nvSpPr>
          <p:cNvPr id="94" name="四角形: 角を丸くする 88"/>
          <p:cNvSpPr/>
          <p:nvPr/>
        </p:nvSpPr>
        <p:spPr bwMode="auto">
          <a:xfrm>
            <a:off x="6073457" y="5520662"/>
            <a:ext cx="2409181" cy="904393"/>
          </a:xfrm>
          <a:prstGeom prst="roundRect">
            <a:avLst>
              <a:gd name="adj" fmla="val 7078"/>
            </a:avLst>
          </a:prstGeom>
          <a:solidFill>
            <a:schemeClr val="accent2">
              <a:lumMod val="20000"/>
              <a:lumOff val="80000"/>
            </a:schemeClr>
          </a:solidFill>
          <a:ln w="952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none" lIns="72000" rIns="72000" rtlCol="0" anchor="ctr"/>
          <a:lstStyle/>
          <a:p>
            <a:pPr algn="ctr">
              <a:spcBef>
                <a:spcPts val="0"/>
              </a:spcBef>
            </a:pPr>
            <a:r>
              <a:rPr kumimoji="1" lang="ja-JP" altLang="en-US" sz="1600" dirty="0" smtClean="0">
                <a:solidFill>
                  <a:srgbClr val="FF0000"/>
                </a:solidFill>
                <a:latin typeface="游ゴシック" panose="020B0400000000000000" pitchFamily="50" charset="-128"/>
                <a:ea typeface="游ゴシック" panose="020B0400000000000000" pitchFamily="50" charset="-128"/>
              </a:rPr>
              <a:t>手続きのワンストップ化</a:t>
            </a:r>
            <a:endParaRPr kumimoji="1" lang="ja-JP" altLang="en-US" sz="1600" dirty="0">
              <a:solidFill>
                <a:srgbClr val="FF0000"/>
              </a:solidFill>
              <a:latin typeface="游ゴシック" panose="020B0400000000000000" pitchFamily="50" charset="-128"/>
              <a:ea typeface="游ゴシック" panose="020B0400000000000000" pitchFamily="50" charset="-128"/>
            </a:endParaRPr>
          </a:p>
        </p:txBody>
      </p:sp>
      <p:sp>
        <p:nvSpPr>
          <p:cNvPr id="81" name="四角形: 角を丸くする 88"/>
          <p:cNvSpPr/>
          <p:nvPr/>
        </p:nvSpPr>
        <p:spPr bwMode="auto">
          <a:xfrm>
            <a:off x="605107" y="2487149"/>
            <a:ext cx="1655479" cy="801212"/>
          </a:xfrm>
          <a:prstGeom prst="roundRect">
            <a:avLst>
              <a:gd name="adj" fmla="val 7078"/>
            </a:avLst>
          </a:prstGeom>
          <a:solidFill>
            <a:schemeClr val="bg1"/>
          </a:solidFill>
          <a:ln w="9525">
            <a:solidFill>
              <a:schemeClr val="tx1"/>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wrap="none" lIns="72000" rIns="72000" rtlCol="0" anchor="ctr"/>
          <a:lstStyle/>
          <a:p>
            <a:pPr algn="ctr">
              <a:spcBef>
                <a:spcPts val="0"/>
              </a:spcBef>
            </a:pPr>
            <a:r>
              <a:rPr kumimoji="1" lang="ja-JP" altLang="en-US" sz="1400" dirty="0">
                <a:solidFill>
                  <a:schemeClr val="tx1"/>
                </a:solidFill>
                <a:latin typeface="游ゴシック" panose="020B0400000000000000" pitchFamily="50" charset="-128"/>
                <a:ea typeface="游ゴシック" panose="020B0400000000000000" pitchFamily="50" charset="-128"/>
              </a:rPr>
              <a:t>手続き</a:t>
            </a:r>
            <a:r>
              <a:rPr kumimoji="1" lang="ja-JP" altLang="en-US" sz="1400" dirty="0" smtClean="0">
                <a:solidFill>
                  <a:schemeClr val="tx1"/>
                </a:solidFill>
                <a:latin typeface="游ゴシック" panose="020B0400000000000000" pitchFamily="50" charset="-128"/>
                <a:ea typeface="游ゴシック" panose="020B0400000000000000" pitchFamily="50" charset="-128"/>
              </a:rPr>
              <a:t>一覧の充実</a:t>
            </a:r>
            <a:endParaRPr kumimoji="1"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88" name="四角形: 角を丸くする 88"/>
          <p:cNvSpPr/>
          <p:nvPr/>
        </p:nvSpPr>
        <p:spPr bwMode="auto">
          <a:xfrm>
            <a:off x="4572000" y="2487149"/>
            <a:ext cx="1657147" cy="801212"/>
          </a:xfrm>
          <a:prstGeom prst="roundRect">
            <a:avLst>
              <a:gd name="adj" fmla="val 7078"/>
            </a:avLst>
          </a:prstGeom>
          <a:solidFill>
            <a:schemeClr val="bg1"/>
          </a:solidFill>
          <a:ln w="9525">
            <a:solidFill>
              <a:schemeClr val="tx1"/>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wrap="none" lIns="72000" rIns="72000" rtlCol="0" anchor="ctr"/>
          <a:lstStyle/>
          <a:p>
            <a:pPr algn="ctr">
              <a:spcBef>
                <a:spcPts val="0"/>
              </a:spcBef>
            </a:pPr>
            <a:r>
              <a:rPr lang="ja-JP" altLang="en-US" sz="1400" dirty="0">
                <a:solidFill>
                  <a:schemeClr val="tx1"/>
                </a:solidFill>
                <a:latin typeface="游ゴシック" panose="020B0400000000000000" pitchFamily="50" charset="-128"/>
                <a:ea typeface="游ゴシック" panose="020B0400000000000000" pitchFamily="50" charset="-128"/>
              </a:rPr>
              <a:t>手続き情報の充実</a:t>
            </a:r>
          </a:p>
        </p:txBody>
      </p:sp>
      <p:sp>
        <p:nvSpPr>
          <p:cNvPr id="20" name="AutoShape 2"/>
          <p:cNvSpPr>
            <a:spLocks noChangeArrowheads="1"/>
          </p:cNvSpPr>
          <p:nvPr/>
        </p:nvSpPr>
        <p:spPr bwMode="auto">
          <a:xfrm>
            <a:off x="179512" y="260648"/>
            <a:ext cx="7056437" cy="431800"/>
          </a:xfrm>
          <a:prstGeom prst="parallelogram">
            <a:avLst>
              <a:gd name="adj" fmla="val 118025"/>
            </a:avLst>
          </a:prstGeom>
          <a:solidFill>
            <a:schemeClr val="bg1"/>
          </a:solidFill>
          <a:ln>
            <a:noFill/>
          </a:ln>
          <a:effectLst>
            <a:outerShdw dist="136783" dir="9491915" algn="ctr" rotWithShape="0">
              <a:schemeClr val="bg2"/>
            </a:outerShdw>
          </a:effectLst>
          <a:extLst>
            <a:ext uri="{91240B29-F687-4F45-9708-019B960494DF}">
              <a14:hiddenLine xmlns:a14="http://schemas.microsoft.com/office/drawing/2010/main" w="12700" algn="ctr">
                <a:solidFill>
                  <a:srgbClr val="000000"/>
                </a:solidFill>
                <a:miter lim="800000"/>
                <a:headEnd/>
                <a:tailEnd type="none" w="med" len="sm"/>
              </a14:hiddenLine>
            </a:ext>
          </a:extLst>
        </p:spPr>
        <p:txBody>
          <a:bodyPr wrap="none" lIns="90000" tIns="46800" rIns="90000" bIns="46800" anchor="ctr"/>
          <a:lstStyle/>
          <a:p>
            <a:pPr eaLnBrk="0" hangingPunct="0"/>
            <a:r>
              <a:rPr lang="ja-JP" altLang="en-US" sz="1800" b="1" dirty="0" smtClean="0">
                <a:solidFill>
                  <a:schemeClr val="bg2"/>
                </a:solidFill>
                <a:latin typeface="游ゴシック" panose="020B0400000000000000" pitchFamily="50" charset="-128"/>
                <a:ea typeface="游ゴシック" panose="020B0400000000000000" pitchFamily="50" charset="-128"/>
              </a:rPr>
              <a:t>１１．大阪市行政手続等検索サービスについて</a:t>
            </a:r>
            <a:endParaRPr kumimoji="0" lang="ja-JP" altLang="en-US" sz="1800" b="1" dirty="0">
              <a:solidFill>
                <a:schemeClr val="bg2"/>
              </a:solidFill>
              <a:latin typeface="游ゴシック" panose="020B0400000000000000" pitchFamily="50" charset="-128"/>
              <a:ea typeface="游ゴシック" panose="020B0400000000000000" pitchFamily="50" charset="-128"/>
            </a:endParaRPr>
          </a:p>
        </p:txBody>
      </p:sp>
      <p:sp>
        <p:nvSpPr>
          <p:cNvPr id="21" name="正方形/長方形 20"/>
          <p:cNvSpPr/>
          <p:nvPr/>
        </p:nvSpPr>
        <p:spPr bwMode="auto">
          <a:xfrm>
            <a:off x="0" y="1011046"/>
            <a:ext cx="9144000" cy="747728"/>
          </a:xfrm>
          <a:prstGeom prst="rect">
            <a:avLst/>
          </a:prstGeom>
          <a:solidFill>
            <a:schemeClr val="bg1"/>
          </a:solidFill>
          <a:ln w="9525" cap="flat" cmpd="sng" algn="ctr">
            <a:noFill/>
            <a:prstDash val="solid"/>
            <a:round/>
            <a:headEnd type="none" w="med" len="med"/>
            <a:tailEnd type="none" w="med" len="med"/>
          </a:ln>
          <a:effectLst/>
          <a:extLst/>
        </p:spPr>
        <p:txBody>
          <a:bodyPr wrap="square" lIns="72000" rIns="72000" rtlCol="0" anchor="t"/>
          <a:lstStyle/>
          <a:p>
            <a:r>
              <a:rPr lang="ja-JP" altLang="en-US" sz="2400" dirty="0" smtClean="0">
                <a:latin typeface="游ゴシック" panose="020B0400000000000000" pitchFamily="50" charset="-128"/>
                <a:ea typeface="游ゴシック" panose="020B0400000000000000" pitchFamily="50" charset="-128"/>
              </a:rPr>
              <a:t>　</a:t>
            </a:r>
            <a:r>
              <a:rPr lang="ja-JP" altLang="en-US" sz="2400" u="sng" dirty="0" smtClean="0">
                <a:latin typeface="游ゴシック" panose="020B0400000000000000" pitchFamily="50" charset="-128"/>
                <a:ea typeface="游ゴシック" panose="020B0400000000000000" pitchFamily="50" charset="-128"/>
              </a:rPr>
              <a:t>行政手続き検索サービス</a:t>
            </a:r>
            <a:r>
              <a:rPr lang="ja-JP" altLang="en-US" sz="2400" dirty="0">
                <a:latin typeface="游ゴシック" panose="020B0400000000000000" pitchFamily="50" charset="-128"/>
                <a:ea typeface="游ゴシック" panose="020B0400000000000000" pitchFamily="50" charset="-128"/>
              </a:rPr>
              <a:t>を、次期電子申請システム稼働までの暫定対応と</a:t>
            </a:r>
            <a:r>
              <a:rPr lang="ja-JP" altLang="en-US" sz="2400" dirty="0" smtClean="0">
                <a:latin typeface="游ゴシック" panose="020B0400000000000000" pitchFamily="50" charset="-128"/>
                <a:ea typeface="游ゴシック" panose="020B0400000000000000" pitchFamily="50" charset="-128"/>
              </a:rPr>
              <a:t>して構築した。</a:t>
            </a:r>
            <a:endParaRPr lang="ja-JP" altLang="en-US" sz="2400" dirty="0">
              <a:latin typeface="游ゴシック" panose="020B0400000000000000" pitchFamily="50" charset="-128"/>
              <a:ea typeface="游ゴシック" panose="020B0400000000000000" pitchFamily="50" charset="-128"/>
            </a:endParaRPr>
          </a:p>
        </p:txBody>
      </p:sp>
      <p:sp>
        <p:nvSpPr>
          <p:cNvPr id="8" name="正方形/長方形 7"/>
          <p:cNvSpPr/>
          <p:nvPr/>
        </p:nvSpPr>
        <p:spPr bwMode="auto">
          <a:xfrm>
            <a:off x="323528" y="2451192"/>
            <a:ext cx="4104456" cy="2132538"/>
          </a:xfrm>
          <a:prstGeom prst="rect">
            <a:avLst/>
          </a:prstGeom>
          <a:solidFill>
            <a:schemeClr val="bg1">
              <a:alpha val="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5723485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en-US" altLang="ja-JP" sz="1600" b="1" dirty="0" smtClean="0">
                <a:solidFill>
                  <a:schemeClr val="tx2"/>
                </a:solidFill>
                <a:latin typeface="游ゴシック" panose="020B0400000000000000" pitchFamily="50" charset="-128"/>
                <a:ea typeface="游ゴシック" panose="020B0400000000000000" pitchFamily="50" charset="-128"/>
              </a:rPr>
              <a:t>【</a:t>
            </a:r>
            <a:r>
              <a:rPr kumimoji="0" lang="ja-JP" altLang="en-US" sz="1600" b="1" dirty="0">
                <a:solidFill>
                  <a:schemeClr val="tx2"/>
                </a:solidFill>
                <a:latin typeface="游ゴシック" panose="020B0400000000000000" pitchFamily="50" charset="-128"/>
                <a:ea typeface="游ゴシック" panose="020B0400000000000000" pitchFamily="50" charset="-128"/>
              </a:rPr>
              <a:t>参考</a:t>
            </a:r>
            <a:r>
              <a:rPr kumimoji="0" lang="en-US" altLang="ja-JP" sz="1600" b="1" dirty="0">
                <a:solidFill>
                  <a:schemeClr val="tx2"/>
                </a:solidFill>
                <a:latin typeface="游ゴシック" panose="020B0400000000000000" pitchFamily="50" charset="-128"/>
                <a:ea typeface="游ゴシック" panose="020B0400000000000000" pitchFamily="50" charset="-128"/>
              </a:rPr>
              <a:t>】</a:t>
            </a:r>
            <a:r>
              <a:rPr kumimoji="0" lang="ja-JP" altLang="en-US" sz="1600" b="1" dirty="0">
                <a:solidFill>
                  <a:schemeClr val="tx2"/>
                </a:solidFill>
                <a:latin typeface="游ゴシック" panose="020B0400000000000000" pitchFamily="50" charset="-128"/>
                <a:ea typeface="游ゴシック" panose="020B0400000000000000" pitchFamily="50" charset="-128"/>
              </a:rPr>
              <a:t>大阪市行政手続等検索</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サービス画面イメージ</a:t>
            </a:r>
            <a:endParaRPr kumimoji="0" lang="ja-JP" altLang="en-US" sz="1600" b="1" dirty="0">
              <a:solidFill>
                <a:schemeClr val="tx2"/>
              </a:solidFill>
              <a:latin typeface="游ゴシック" panose="020B0400000000000000" pitchFamily="50" charset="-128"/>
              <a:ea typeface="游ゴシック" panose="020B0400000000000000" pitchFamily="50" charset="-128"/>
            </a:endParaRPr>
          </a:p>
        </p:txBody>
      </p:sp>
      <p:sp>
        <p:nvSpPr>
          <p:cNvPr id="12" name="正方形/長方形 11"/>
          <p:cNvSpPr/>
          <p:nvPr/>
        </p:nvSpPr>
        <p:spPr bwMode="auto">
          <a:xfrm>
            <a:off x="2461910" y="1631515"/>
            <a:ext cx="1606975" cy="4104456"/>
          </a:xfrm>
          <a:prstGeom prst="rect">
            <a:avLst/>
          </a:prstGeom>
          <a:noFill/>
          <a:ln w="28575" cap="flat" cmpd="sng" algn="ctr">
            <a:solidFill>
              <a:srgbClr val="0070C0"/>
            </a:solidFill>
            <a:prstDash val="sysDot"/>
            <a:round/>
            <a:headEnd type="none" w="med" len="med"/>
            <a:tailEnd type="none" w="med" len="med"/>
          </a:ln>
          <a:effectLst/>
          <a:extLst/>
        </p:spPr>
        <p:txBody>
          <a:bodyPr wrap="none" lIns="72000" rIns="72000" rtlCol="0" anchor="t" anchorCtr="0"/>
          <a:lstStyle/>
          <a:p>
            <a:pPr>
              <a:spcBef>
                <a:spcPts val="0"/>
              </a:spcBef>
            </a:pPr>
            <a:r>
              <a:rPr kumimoji="1" lang="ja-JP" altLang="en-US" b="1" dirty="0">
                <a:solidFill>
                  <a:srgbClr val="0070C0"/>
                </a:solidFill>
                <a:latin typeface="游ゴシック" panose="020B0400000000000000" pitchFamily="50" charset="-128"/>
                <a:ea typeface="游ゴシック" panose="020B0400000000000000" pitchFamily="50" charset="-128"/>
              </a:rPr>
              <a:t>手続き検索画面</a:t>
            </a:r>
          </a:p>
        </p:txBody>
      </p:sp>
      <p:pic>
        <p:nvPicPr>
          <p:cNvPr id="14" name="図 13"/>
          <p:cNvPicPr>
            <a:picLocks noChangeAspect="1"/>
          </p:cNvPicPr>
          <p:nvPr/>
        </p:nvPicPr>
        <p:blipFill>
          <a:blip r:embed="rId2"/>
          <a:stretch>
            <a:fillRect/>
          </a:stretch>
        </p:blipFill>
        <p:spPr>
          <a:xfrm>
            <a:off x="242207" y="1865895"/>
            <a:ext cx="1431606" cy="2028427"/>
          </a:xfrm>
          <a:prstGeom prst="rect">
            <a:avLst/>
          </a:prstGeom>
          <a:ln>
            <a:solidFill>
              <a:schemeClr val="tx1">
                <a:lumMod val="50000"/>
                <a:lumOff val="50000"/>
              </a:schemeClr>
            </a:solidFill>
          </a:ln>
        </p:spPr>
      </p:pic>
      <p:pic>
        <p:nvPicPr>
          <p:cNvPr id="15" name="図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52167" y="1865896"/>
            <a:ext cx="1372605" cy="2933972"/>
          </a:xfrm>
          <a:prstGeom prst="rect">
            <a:avLst/>
          </a:prstGeom>
          <a:ln>
            <a:solidFill>
              <a:srgbClr val="7F7F7F"/>
            </a:solidFill>
          </a:ln>
        </p:spPr>
      </p:pic>
      <p:sp>
        <p:nvSpPr>
          <p:cNvPr id="16" name="右矢印 15"/>
          <p:cNvSpPr/>
          <p:nvPr/>
        </p:nvSpPr>
        <p:spPr bwMode="auto">
          <a:xfrm>
            <a:off x="1810335" y="3143683"/>
            <a:ext cx="611702" cy="783928"/>
          </a:xfrm>
          <a:prstGeom prst="rightArrow">
            <a:avLst>
              <a:gd name="adj1" fmla="val 50000"/>
              <a:gd name="adj2" fmla="val 52693"/>
            </a:avLst>
          </a:prstGeom>
          <a:solidFill>
            <a:schemeClr val="bg1">
              <a:lumMod val="85000"/>
            </a:schemeClr>
          </a:solidFill>
          <a:ln w="9525">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lIns="72000" rIns="72000" rtlCol="0" anchor="ctr"/>
          <a:lstStyle/>
          <a:p>
            <a:pPr marL="85725" indent="-85725" algn="ctr">
              <a:spcBef>
                <a:spcPts val="0"/>
              </a:spcBef>
              <a:buFont typeface="Arial" panose="020B0604020202020204" pitchFamily="34" charset="0"/>
              <a:buChar char="•"/>
            </a:pPr>
            <a:endParaRPr lang="ja-JP" altLang="en-US" dirty="0">
              <a:solidFill>
                <a:schemeClr val="dk1"/>
              </a:solidFill>
              <a:latin typeface="游ゴシック" panose="020B0400000000000000" pitchFamily="50" charset="-128"/>
              <a:ea typeface="游ゴシック" panose="020B0400000000000000" pitchFamily="50" charset="-128"/>
            </a:endParaRPr>
          </a:p>
        </p:txBody>
      </p:sp>
      <p:sp>
        <p:nvSpPr>
          <p:cNvPr id="17" name="正方形/長方形 16"/>
          <p:cNvSpPr/>
          <p:nvPr/>
        </p:nvSpPr>
        <p:spPr bwMode="auto">
          <a:xfrm>
            <a:off x="140726" y="1631515"/>
            <a:ext cx="1596392" cy="4104456"/>
          </a:xfrm>
          <a:prstGeom prst="rect">
            <a:avLst/>
          </a:prstGeom>
          <a:noFill/>
          <a:ln w="28575" cap="flat" cmpd="sng" algn="ctr">
            <a:solidFill>
              <a:srgbClr val="0070C0"/>
            </a:solidFill>
            <a:prstDash val="sysDot"/>
            <a:round/>
            <a:headEnd type="none" w="med" len="med"/>
            <a:tailEnd type="none" w="med" len="med"/>
          </a:ln>
          <a:effectLst/>
          <a:extLst/>
        </p:spPr>
        <p:txBody>
          <a:bodyPr wrap="none" lIns="72000" rIns="72000" rtlCol="0" anchor="t" anchorCtr="0"/>
          <a:lstStyle/>
          <a:p>
            <a:pPr>
              <a:spcBef>
                <a:spcPts val="0"/>
              </a:spcBef>
            </a:pPr>
            <a:r>
              <a:rPr kumimoji="1" lang="ja-JP" altLang="en-US" b="1" dirty="0" smtClean="0">
                <a:solidFill>
                  <a:srgbClr val="0070C0"/>
                </a:solidFill>
                <a:latin typeface="游ゴシック" panose="020B0400000000000000" pitchFamily="50" charset="-128"/>
                <a:ea typeface="游ゴシック" panose="020B0400000000000000" pitchFamily="50" charset="-128"/>
              </a:rPr>
              <a:t>トップ画面</a:t>
            </a:r>
            <a:endParaRPr kumimoji="1" lang="ja-JP" altLang="en-US" b="1" dirty="0">
              <a:solidFill>
                <a:srgbClr val="0070C0"/>
              </a:solidFill>
              <a:latin typeface="游ゴシック" panose="020B0400000000000000" pitchFamily="50" charset="-128"/>
              <a:ea typeface="游ゴシック" panose="020B0400000000000000" pitchFamily="50" charset="-128"/>
            </a:endParaRPr>
          </a:p>
        </p:txBody>
      </p:sp>
      <p:sp>
        <p:nvSpPr>
          <p:cNvPr id="18" name="四角形: 角を丸くする 86"/>
          <p:cNvSpPr/>
          <p:nvPr/>
        </p:nvSpPr>
        <p:spPr bwMode="auto">
          <a:xfrm>
            <a:off x="3203849" y="3830020"/>
            <a:ext cx="1334852" cy="432000"/>
          </a:xfrm>
          <a:prstGeom prst="roundRect">
            <a:avLst>
              <a:gd name="adj" fmla="val 7078"/>
            </a:avLst>
          </a:prstGeom>
          <a:solidFill>
            <a:srgbClr val="DCE4FC"/>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b="1" dirty="0" smtClean="0">
                <a:latin typeface="游ゴシック" panose="020B0400000000000000" pitchFamily="50" charset="-128"/>
                <a:ea typeface="游ゴシック" panose="020B0400000000000000" pitchFamily="50" charset="-128"/>
              </a:rPr>
              <a:t>カテゴリでの検索</a:t>
            </a:r>
            <a:endParaRPr kumimoji="1" lang="en-US" altLang="ja-JP" b="1" dirty="0">
              <a:latin typeface="游ゴシック" panose="020B0400000000000000" pitchFamily="50" charset="-128"/>
              <a:ea typeface="游ゴシック" panose="020B0400000000000000" pitchFamily="50" charset="-128"/>
            </a:endParaRPr>
          </a:p>
        </p:txBody>
      </p:sp>
      <p:sp>
        <p:nvSpPr>
          <p:cNvPr id="19" name="四角形: 角を丸くする 87"/>
          <p:cNvSpPr/>
          <p:nvPr/>
        </p:nvSpPr>
        <p:spPr bwMode="auto">
          <a:xfrm>
            <a:off x="3203849" y="2507281"/>
            <a:ext cx="1334852" cy="432000"/>
          </a:xfrm>
          <a:prstGeom prst="roundRect">
            <a:avLst>
              <a:gd name="adj" fmla="val 7078"/>
            </a:avLst>
          </a:prstGeom>
          <a:solidFill>
            <a:srgbClr val="DCE4FC"/>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b="1" dirty="0" smtClean="0">
                <a:latin typeface="游ゴシック" panose="020B0400000000000000" pitchFamily="50" charset="-128"/>
                <a:ea typeface="游ゴシック" panose="020B0400000000000000" pitchFamily="50" charset="-128"/>
              </a:rPr>
              <a:t>キーワードでの検索</a:t>
            </a:r>
            <a:endParaRPr kumimoji="1" lang="ja-JP" altLang="en-US" b="1" dirty="0">
              <a:latin typeface="游ゴシック" panose="020B0400000000000000" pitchFamily="50" charset="-128"/>
              <a:ea typeface="游ゴシック" panose="020B0400000000000000" pitchFamily="50" charset="-128"/>
            </a:endParaRPr>
          </a:p>
        </p:txBody>
      </p:sp>
      <p:sp>
        <p:nvSpPr>
          <p:cNvPr id="20" name="右矢印 19"/>
          <p:cNvSpPr/>
          <p:nvPr/>
        </p:nvSpPr>
        <p:spPr bwMode="auto">
          <a:xfrm>
            <a:off x="4358148" y="3110394"/>
            <a:ext cx="611702" cy="783928"/>
          </a:xfrm>
          <a:prstGeom prst="rightArrow">
            <a:avLst>
              <a:gd name="adj1" fmla="val 50000"/>
              <a:gd name="adj2" fmla="val 52693"/>
            </a:avLst>
          </a:prstGeom>
          <a:solidFill>
            <a:schemeClr val="bg1">
              <a:lumMod val="85000"/>
            </a:schemeClr>
          </a:solidFill>
          <a:ln w="9525">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lIns="72000" rIns="72000" rtlCol="0" anchor="ctr"/>
          <a:lstStyle/>
          <a:p>
            <a:pPr marL="85725" indent="-85725" algn="ctr">
              <a:spcBef>
                <a:spcPts val="0"/>
              </a:spcBef>
              <a:buFont typeface="Arial" panose="020B0604020202020204" pitchFamily="34" charset="0"/>
              <a:buChar char="•"/>
            </a:pPr>
            <a:endParaRPr lang="ja-JP" altLang="en-US" dirty="0">
              <a:solidFill>
                <a:schemeClr val="dk1"/>
              </a:solidFill>
              <a:latin typeface="游ゴシック" panose="020B0400000000000000" pitchFamily="50" charset="-128"/>
              <a:ea typeface="游ゴシック" panose="020B0400000000000000" pitchFamily="50" charset="-128"/>
            </a:endParaRPr>
          </a:p>
        </p:txBody>
      </p:sp>
      <p:sp>
        <p:nvSpPr>
          <p:cNvPr id="21" name="正方形/長方形 20"/>
          <p:cNvSpPr/>
          <p:nvPr/>
        </p:nvSpPr>
        <p:spPr bwMode="auto">
          <a:xfrm>
            <a:off x="5013693" y="1627911"/>
            <a:ext cx="1656184" cy="4104456"/>
          </a:xfrm>
          <a:prstGeom prst="rect">
            <a:avLst/>
          </a:prstGeom>
          <a:noFill/>
          <a:ln w="28575" cap="flat" cmpd="sng" algn="ctr">
            <a:solidFill>
              <a:srgbClr val="0070C0"/>
            </a:solidFill>
            <a:prstDash val="sysDot"/>
            <a:round/>
            <a:headEnd type="none" w="med" len="med"/>
            <a:tailEnd type="none" w="med" len="med"/>
          </a:ln>
          <a:effectLst/>
          <a:extLst/>
        </p:spPr>
        <p:txBody>
          <a:bodyPr wrap="none" lIns="72000" rIns="72000" rtlCol="0" anchor="t" anchorCtr="0"/>
          <a:lstStyle/>
          <a:p>
            <a:pPr>
              <a:spcBef>
                <a:spcPts val="0"/>
              </a:spcBef>
            </a:pPr>
            <a:r>
              <a:rPr kumimoji="1" lang="ja-JP" altLang="en-US" b="1" dirty="0" smtClean="0">
                <a:solidFill>
                  <a:srgbClr val="0070C0"/>
                </a:solidFill>
                <a:latin typeface="游ゴシック" panose="020B0400000000000000" pitchFamily="50" charset="-128"/>
                <a:ea typeface="游ゴシック" panose="020B0400000000000000" pitchFamily="50" charset="-128"/>
              </a:rPr>
              <a:t>手続き一覧画面</a:t>
            </a:r>
            <a:endParaRPr kumimoji="1" lang="ja-JP" altLang="en-US" b="1" dirty="0">
              <a:solidFill>
                <a:srgbClr val="0070C0"/>
              </a:solidFill>
              <a:latin typeface="游ゴシック" panose="020B0400000000000000" pitchFamily="50" charset="-128"/>
              <a:ea typeface="游ゴシック" panose="020B0400000000000000" pitchFamily="50" charset="-128"/>
            </a:endParaRPr>
          </a:p>
        </p:txBody>
      </p:sp>
      <p:pic>
        <p:nvPicPr>
          <p:cNvPr id="22" name="図 2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96914" y="1952323"/>
            <a:ext cx="1519980" cy="1724212"/>
          </a:xfrm>
          <a:prstGeom prst="rect">
            <a:avLst/>
          </a:prstGeom>
          <a:ln>
            <a:solidFill>
              <a:srgbClr val="7F7F7F"/>
            </a:solidFill>
          </a:ln>
        </p:spPr>
      </p:pic>
      <p:sp>
        <p:nvSpPr>
          <p:cNvPr id="23" name="右矢印 22"/>
          <p:cNvSpPr/>
          <p:nvPr/>
        </p:nvSpPr>
        <p:spPr bwMode="auto">
          <a:xfrm>
            <a:off x="6744080" y="3110394"/>
            <a:ext cx="611702" cy="783928"/>
          </a:xfrm>
          <a:prstGeom prst="rightArrow">
            <a:avLst>
              <a:gd name="adj1" fmla="val 50000"/>
              <a:gd name="adj2" fmla="val 52693"/>
            </a:avLst>
          </a:prstGeom>
          <a:solidFill>
            <a:schemeClr val="bg1">
              <a:lumMod val="85000"/>
            </a:schemeClr>
          </a:solidFill>
          <a:ln w="9525">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lIns="72000" rIns="72000" rtlCol="0" anchor="ctr"/>
          <a:lstStyle/>
          <a:p>
            <a:pPr marL="85725" indent="-85725" algn="ctr">
              <a:spcBef>
                <a:spcPts val="0"/>
              </a:spcBef>
              <a:buFont typeface="Arial" panose="020B0604020202020204" pitchFamily="34" charset="0"/>
              <a:buChar char="•"/>
            </a:pPr>
            <a:endParaRPr lang="ja-JP" altLang="en-US" dirty="0">
              <a:solidFill>
                <a:schemeClr val="dk1"/>
              </a:solidFill>
              <a:latin typeface="游ゴシック" panose="020B0400000000000000" pitchFamily="50" charset="-128"/>
              <a:ea typeface="游ゴシック" panose="020B0400000000000000" pitchFamily="50" charset="-128"/>
            </a:endParaRPr>
          </a:p>
        </p:txBody>
      </p:sp>
      <p:pic>
        <p:nvPicPr>
          <p:cNvPr id="24" name="図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2181" y="1865896"/>
            <a:ext cx="1398460" cy="3027664"/>
          </a:xfrm>
          <a:prstGeom prst="rect">
            <a:avLst/>
          </a:prstGeom>
        </p:spPr>
      </p:pic>
      <p:sp>
        <p:nvSpPr>
          <p:cNvPr id="25" name="正方形/長方形 24"/>
          <p:cNvSpPr/>
          <p:nvPr/>
        </p:nvSpPr>
        <p:spPr bwMode="auto">
          <a:xfrm>
            <a:off x="7408765" y="1627911"/>
            <a:ext cx="1656184" cy="4104456"/>
          </a:xfrm>
          <a:prstGeom prst="rect">
            <a:avLst/>
          </a:prstGeom>
          <a:noFill/>
          <a:ln w="28575" cap="flat" cmpd="sng" algn="ctr">
            <a:solidFill>
              <a:srgbClr val="0070C0"/>
            </a:solidFill>
            <a:prstDash val="sysDot"/>
            <a:round/>
            <a:headEnd type="none" w="med" len="med"/>
            <a:tailEnd type="none" w="med" len="med"/>
          </a:ln>
          <a:effectLst/>
          <a:extLst/>
        </p:spPr>
        <p:txBody>
          <a:bodyPr wrap="none" lIns="72000" rIns="72000" rtlCol="0" anchor="t" anchorCtr="0"/>
          <a:lstStyle/>
          <a:p>
            <a:pPr>
              <a:spcBef>
                <a:spcPts val="0"/>
              </a:spcBef>
            </a:pPr>
            <a:r>
              <a:rPr kumimoji="1" lang="ja-JP" altLang="en-US" b="1" dirty="0" smtClean="0">
                <a:solidFill>
                  <a:srgbClr val="0070C0"/>
                </a:solidFill>
                <a:latin typeface="游ゴシック" panose="020B0400000000000000" pitchFamily="50" charset="-128"/>
                <a:ea typeface="游ゴシック" panose="020B0400000000000000" pitchFamily="50" charset="-128"/>
              </a:rPr>
              <a:t>大阪市ホームページ</a:t>
            </a:r>
            <a:endParaRPr kumimoji="1" lang="ja-JP" altLang="en-US" b="1" dirty="0">
              <a:solidFill>
                <a:srgbClr val="0070C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542829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endParaRPr kumimoji="0" lang="en-US" altLang="ja-JP" sz="1600" b="1" dirty="0" smtClean="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en-US" altLang="ja-JP" sz="1600" b="1" dirty="0" smtClean="0">
                <a:solidFill>
                  <a:schemeClr val="tx2"/>
                </a:solidFill>
                <a:latin typeface="游ゴシック" panose="020B0400000000000000" pitchFamily="50" charset="-128"/>
                <a:ea typeface="游ゴシック" panose="020B0400000000000000" pitchFamily="50" charset="-128"/>
              </a:rPr>
              <a:t>【</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参考</a:t>
            </a:r>
            <a:r>
              <a:rPr kumimoji="0" lang="en-US" altLang="ja-JP" sz="1600" b="1" dirty="0" smtClean="0">
                <a:solidFill>
                  <a:schemeClr val="tx2"/>
                </a:solidFill>
                <a:latin typeface="游ゴシック" panose="020B0400000000000000" pitchFamily="50" charset="-128"/>
                <a:ea typeface="游ゴシック" panose="020B0400000000000000" pitchFamily="50" charset="-128"/>
              </a:rPr>
              <a:t>】</a:t>
            </a:r>
            <a:r>
              <a:rPr kumimoji="0" lang="ja-JP" altLang="en-US" sz="1600" b="1" dirty="0">
                <a:solidFill>
                  <a:schemeClr val="tx2"/>
                </a:solidFill>
                <a:latin typeface="游ゴシック" panose="020B0400000000000000" pitchFamily="50" charset="-128"/>
                <a:ea typeface="游ゴシック" panose="020B0400000000000000" pitchFamily="50" charset="-128"/>
              </a:rPr>
              <a:t>大阪市行政</a:t>
            </a:r>
            <a:r>
              <a:rPr kumimoji="0" lang="ja-JP" altLang="en-US" sz="1600" b="1" dirty="0" smtClean="0">
                <a:solidFill>
                  <a:schemeClr val="tx2"/>
                </a:solidFill>
                <a:latin typeface="游ゴシック" panose="020B0400000000000000" pitchFamily="50" charset="-128"/>
                <a:ea typeface="游ゴシック" panose="020B0400000000000000" pitchFamily="50" charset="-128"/>
              </a:rPr>
              <a:t>手続等検索サービス設計概要</a:t>
            </a:r>
            <a:endParaRPr kumimoji="0" lang="ja-JP" altLang="en-US" sz="1600" b="1" dirty="0">
              <a:solidFill>
                <a:schemeClr val="tx2"/>
              </a:solidFill>
              <a:latin typeface="游ゴシック" panose="020B0400000000000000" pitchFamily="50" charset="-128"/>
              <a:ea typeface="游ゴシック" panose="020B0400000000000000" pitchFamily="50" charset="-128"/>
            </a:endParaRPr>
          </a:p>
        </p:txBody>
      </p:sp>
      <p:sp>
        <p:nvSpPr>
          <p:cNvPr id="186" name="正方形/長方形 185"/>
          <p:cNvSpPr/>
          <p:nvPr/>
        </p:nvSpPr>
        <p:spPr bwMode="auto">
          <a:xfrm>
            <a:off x="71996" y="1016242"/>
            <a:ext cx="9000000" cy="2124726"/>
          </a:xfrm>
          <a:prstGeom prst="rect">
            <a:avLst/>
          </a:prstGeom>
          <a:solidFill>
            <a:schemeClr val="bg1"/>
          </a:solidFill>
          <a:ln w="9525" cap="flat" cmpd="sng" algn="ctr">
            <a:noFill/>
            <a:prstDash val="solid"/>
            <a:round/>
            <a:headEnd type="none" w="med" len="med"/>
            <a:tailEnd type="none" w="med" len="med"/>
          </a:ln>
          <a:effectLst/>
          <a:extLst/>
        </p:spPr>
        <p:txBody>
          <a:bodyPr wrap="square" lIns="72000" rIns="72000" rtlCol="0" anchor="t"/>
          <a:lstStyle/>
          <a:p>
            <a:pPr>
              <a:spcBef>
                <a:spcPts val="0"/>
              </a:spcBef>
            </a:pPr>
            <a:endParaRPr lang="en-US" altLang="ja-JP" sz="900" dirty="0">
              <a:latin typeface="游ゴシック" panose="020B0400000000000000" pitchFamily="50" charset="-128"/>
              <a:ea typeface="游ゴシック" panose="020B0400000000000000" pitchFamily="50" charset="-128"/>
            </a:endParaRPr>
          </a:p>
          <a:p>
            <a:pPr>
              <a:spcBef>
                <a:spcPts val="0"/>
              </a:spcBef>
            </a:pPr>
            <a:endParaRPr lang="en-US" altLang="ja-JP" sz="900" dirty="0">
              <a:latin typeface="游ゴシック" panose="020B0400000000000000" pitchFamily="50" charset="-128"/>
              <a:ea typeface="游ゴシック" panose="020B0400000000000000" pitchFamily="50" charset="-128"/>
            </a:endParaRPr>
          </a:p>
          <a:p>
            <a:pPr marL="171450" indent="-171450">
              <a:spcBef>
                <a:spcPts val="0"/>
              </a:spcBef>
              <a:buFont typeface="Wingdings" panose="05000000000000000000" pitchFamily="2" charset="2"/>
              <a:buChar char="Ø"/>
            </a:pPr>
            <a:r>
              <a:rPr lang="en-US" altLang="ja-JP" sz="900" dirty="0">
                <a:latin typeface="游ゴシック" panose="020B0400000000000000" pitchFamily="50" charset="-128"/>
                <a:ea typeface="游ゴシック" panose="020B0400000000000000" pitchFamily="50" charset="-128"/>
              </a:rPr>
              <a:t>XSS</a:t>
            </a:r>
            <a:r>
              <a:rPr lang="ja-JP" altLang="ja-JP" sz="900" dirty="0">
                <a:latin typeface="游ゴシック" panose="020B0400000000000000" pitchFamily="50" charset="-128"/>
                <a:ea typeface="游ゴシック" panose="020B0400000000000000" pitchFamily="50" charset="-128"/>
              </a:rPr>
              <a:t>（クロスサイトスクリプティング）</a:t>
            </a:r>
            <a:r>
              <a:rPr lang="ja-JP" altLang="en-US" sz="900" dirty="0">
                <a:latin typeface="游ゴシック" panose="020B0400000000000000" pitchFamily="50" charset="-128"/>
                <a:ea typeface="游ゴシック" panose="020B0400000000000000" pitchFamily="50" charset="-128"/>
              </a:rPr>
              <a:t>対策</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a:t>
            </a:r>
            <a:r>
              <a:rPr lang="ja-JP" altLang="ja-JP" sz="900" dirty="0">
                <a:latin typeface="游ゴシック" panose="020B0400000000000000" pitchFamily="50" charset="-128"/>
                <a:ea typeface="游ゴシック" panose="020B0400000000000000" pitchFamily="50" charset="-128"/>
              </a:rPr>
              <a:t>エスケープ処理</a:t>
            </a:r>
          </a:p>
          <a:p>
            <a:r>
              <a:rPr lang="ja-JP" altLang="en-US" sz="900" dirty="0">
                <a:latin typeface="游ゴシック" panose="020B0400000000000000" pitchFamily="50" charset="-128"/>
                <a:ea typeface="游ゴシック" panose="020B0400000000000000" pitchFamily="50" charset="-128"/>
              </a:rPr>
              <a:t>　　・</a:t>
            </a:r>
            <a:r>
              <a:rPr lang="ja-JP" altLang="ja-JP" sz="900" dirty="0">
                <a:latin typeface="游ゴシック" panose="020B0400000000000000" pitchFamily="50" charset="-128"/>
                <a:ea typeface="游ゴシック" panose="020B0400000000000000" pitchFamily="50" charset="-128"/>
              </a:rPr>
              <a:t>「ホワイトリスト方式」の実装</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a:t>
            </a:r>
            <a:r>
              <a:rPr lang="en-US" altLang="ja-JP" sz="900" dirty="0">
                <a:latin typeface="游ゴシック" panose="020B0400000000000000" pitchFamily="50" charset="-128"/>
                <a:ea typeface="游ゴシック" panose="020B0400000000000000" pitchFamily="50" charset="-128"/>
              </a:rPr>
              <a:t>&lt;script&gt;</a:t>
            </a:r>
            <a:r>
              <a:rPr lang="ja-JP" altLang="ja-JP" sz="900" dirty="0">
                <a:latin typeface="游ゴシック" panose="020B0400000000000000" pitchFamily="50" charset="-128"/>
                <a:ea typeface="游ゴシック" panose="020B0400000000000000" pitchFamily="50" charset="-128"/>
              </a:rPr>
              <a:t>～</a:t>
            </a:r>
            <a:r>
              <a:rPr lang="en-US" altLang="ja-JP" sz="900" dirty="0">
                <a:latin typeface="游ゴシック" panose="020B0400000000000000" pitchFamily="50" charset="-128"/>
                <a:ea typeface="游ゴシック" panose="020B0400000000000000" pitchFamily="50" charset="-128"/>
              </a:rPr>
              <a:t>&lt;/script&gt;</a:t>
            </a:r>
            <a:r>
              <a:rPr lang="ja-JP" altLang="ja-JP" sz="900" dirty="0">
                <a:latin typeface="游ゴシック" panose="020B0400000000000000" pitchFamily="50" charset="-128"/>
                <a:ea typeface="游ゴシック" panose="020B0400000000000000" pitchFamily="50" charset="-128"/>
              </a:rPr>
              <a:t>を動的に生成しない</a:t>
            </a:r>
          </a:p>
          <a:p>
            <a:r>
              <a:rPr lang="ja-JP" altLang="en-US" sz="900" dirty="0">
                <a:latin typeface="游ゴシック" panose="020B0400000000000000" pitchFamily="50" charset="-128"/>
                <a:ea typeface="游ゴシック" panose="020B0400000000000000" pitchFamily="50" charset="-128"/>
              </a:rPr>
              <a:t>　　・</a:t>
            </a:r>
            <a:r>
              <a:rPr lang="en-US" altLang="ja-JP" sz="900" dirty="0">
                <a:latin typeface="游ゴシック" panose="020B0400000000000000" pitchFamily="50" charset="-128"/>
                <a:ea typeface="游ゴシック" panose="020B0400000000000000" pitchFamily="50" charset="-128"/>
              </a:rPr>
              <a:t>CSS</a:t>
            </a:r>
            <a:r>
              <a:rPr lang="ja-JP" altLang="ja-JP" sz="900" dirty="0">
                <a:latin typeface="游ゴシック" panose="020B0400000000000000" pitchFamily="50" charset="-128"/>
                <a:ea typeface="游ゴシック" panose="020B0400000000000000" pitchFamily="50" charset="-128"/>
              </a:rPr>
              <a:t>を外部から指定可能な設計は避ける</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a:t>
            </a:r>
            <a:r>
              <a:rPr lang="en-US" altLang="ja-JP" sz="900" dirty="0">
                <a:latin typeface="游ゴシック" panose="020B0400000000000000" pitchFamily="50" charset="-128"/>
                <a:ea typeface="游ゴシック" panose="020B0400000000000000" pitchFamily="50" charset="-128"/>
              </a:rPr>
              <a:t>Content-Type</a:t>
            </a:r>
            <a:r>
              <a:rPr lang="ja-JP" altLang="ja-JP" sz="900" dirty="0">
                <a:latin typeface="游ゴシック" panose="020B0400000000000000" pitchFamily="50" charset="-128"/>
                <a:ea typeface="游ゴシック" panose="020B0400000000000000" pitchFamily="50" charset="-128"/>
              </a:rPr>
              <a:t>の出力時には</a:t>
            </a:r>
            <a:r>
              <a:rPr lang="en-US" altLang="ja-JP" sz="900" dirty="0">
                <a:latin typeface="游ゴシック" panose="020B0400000000000000" pitchFamily="50" charset="-128"/>
                <a:ea typeface="游ゴシック" panose="020B0400000000000000" pitchFamily="50" charset="-128"/>
              </a:rPr>
              <a:t>charset</a:t>
            </a:r>
            <a:r>
              <a:rPr lang="ja-JP" altLang="ja-JP" sz="900" dirty="0">
                <a:latin typeface="游ゴシック" panose="020B0400000000000000" pitchFamily="50" charset="-128"/>
                <a:ea typeface="游ゴシック" panose="020B0400000000000000" pitchFamily="50" charset="-128"/>
              </a:rPr>
              <a:t>を省略せず、</a:t>
            </a:r>
            <a:r>
              <a:rPr lang="en-US" altLang="ja-JP" sz="900" dirty="0">
                <a:latin typeface="游ゴシック" panose="020B0400000000000000" pitchFamily="50" charset="-128"/>
                <a:ea typeface="游ゴシック" panose="020B0400000000000000" pitchFamily="50" charset="-128"/>
              </a:rPr>
              <a:t>UTF-8</a:t>
            </a:r>
            <a:r>
              <a:rPr lang="ja-JP" altLang="ja-JP" sz="900" dirty="0">
                <a:latin typeface="游ゴシック" panose="020B0400000000000000" pitchFamily="50" charset="-128"/>
                <a:ea typeface="游ゴシック" panose="020B0400000000000000" pitchFamily="50" charset="-128"/>
              </a:rPr>
              <a:t>を必ず指定</a:t>
            </a:r>
            <a:endParaRPr lang="en-US" altLang="ja-JP" sz="900" dirty="0">
              <a:latin typeface="游ゴシック" panose="020B0400000000000000" pitchFamily="50" charset="-128"/>
              <a:ea typeface="游ゴシック" panose="020B0400000000000000" pitchFamily="50" charset="-128"/>
            </a:endParaRPr>
          </a:p>
          <a:p>
            <a:pPr marL="171450" indent="-171450">
              <a:spcBef>
                <a:spcPts val="0"/>
              </a:spcBef>
              <a:buFont typeface="Wingdings" panose="05000000000000000000" pitchFamily="2" charset="2"/>
              <a:buChar char="Ø"/>
            </a:pPr>
            <a:r>
              <a:rPr lang="ja-JP" altLang="ja-JP" sz="900" dirty="0">
                <a:latin typeface="游ゴシック" panose="020B0400000000000000" pitchFamily="50" charset="-128"/>
                <a:ea typeface="游ゴシック" panose="020B0400000000000000" pitchFamily="50" charset="-128"/>
              </a:rPr>
              <a:t>ディレクトリトラバーサル</a:t>
            </a:r>
            <a:r>
              <a:rPr lang="ja-JP" altLang="en-US" sz="900" dirty="0">
                <a:latin typeface="游ゴシック" panose="020B0400000000000000" pitchFamily="50" charset="-128"/>
                <a:ea typeface="游ゴシック" panose="020B0400000000000000" pitchFamily="50" charset="-128"/>
              </a:rPr>
              <a:t>対策</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a:t>
            </a:r>
            <a:r>
              <a:rPr lang="ja-JP" altLang="ja-JP" sz="900" dirty="0">
                <a:latin typeface="游ゴシック" panose="020B0400000000000000" pitchFamily="50" charset="-128"/>
                <a:ea typeface="游ゴシック" panose="020B0400000000000000" pitchFamily="50" charset="-128"/>
              </a:rPr>
              <a:t>外部からのパラメーターで</a:t>
            </a:r>
            <a:r>
              <a:rPr lang="en-US" altLang="ja-JP" sz="900" dirty="0">
                <a:latin typeface="游ゴシック" panose="020B0400000000000000" pitchFamily="50" charset="-128"/>
                <a:ea typeface="游ゴシック" panose="020B0400000000000000" pitchFamily="50" charset="-128"/>
              </a:rPr>
              <a:t>Web</a:t>
            </a:r>
            <a:r>
              <a:rPr lang="ja-JP" altLang="ja-JP" sz="900" dirty="0">
                <a:latin typeface="游ゴシック" panose="020B0400000000000000" pitchFamily="50" charset="-128"/>
                <a:ea typeface="游ゴシック" panose="020B0400000000000000" pitchFamily="50" charset="-128"/>
              </a:rPr>
              <a:t>サーバー内のファイル名を直接指定する</a:t>
            </a:r>
            <a:r>
              <a:rPr lang="ja-JP" altLang="ja-JP" sz="900" dirty="0" smtClean="0">
                <a:latin typeface="游ゴシック" panose="020B0400000000000000" pitchFamily="50" charset="-128"/>
                <a:ea typeface="游ゴシック" panose="020B0400000000000000" pitchFamily="50" charset="-128"/>
              </a:rPr>
              <a:t>実装を</a:t>
            </a:r>
            <a:r>
              <a:rPr lang="ja-JP" altLang="ja-JP" sz="900" dirty="0">
                <a:latin typeface="游ゴシック" panose="020B0400000000000000" pitchFamily="50" charset="-128"/>
                <a:ea typeface="游ゴシック" panose="020B0400000000000000" pitchFamily="50" charset="-128"/>
              </a:rPr>
              <a:t>避ける</a:t>
            </a:r>
          </a:p>
          <a:p>
            <a:r>
              <a:rPr lang="en-US" altLang="ja-JP" sz="900" dirty="0">
                <a:latin typeface="游ゴシック" panose="020B0400000000000000" pitchFamily="50" charset="-128"/>
                <a:ea typeface="游ゴシック" panose="020B0400000000000000" pitchFamily="50" charset="-128"/>
              </a:rPr>
              <a:t> </a:t>
            </a:r>
            <a:r>
              <a:rPr lang="ja-JP" altLang="en-US" sz="900" dirty="0">
                <a:latin typeface="游ゴシック" panose="020B0400000000000000" pitchFamily="50" charset="-128"/>
                <a:ea typeface="游ゴシック" panose="020B0400000000000000" pitchFamily="50" charset="-128"/>
              </a:rPr>
              <a:t>　　・</a:t>
            </a:r>
            <a:r>
              <a:rPr lang="en-US" altLang="ja-JP" sz="900" dirty="0">
                <a:latin typeface="游ゴシック" panose="020B0400000000000000" pitchFamily="50" charset="-128"/>
                <a:ea typeface="游ゴシック" panose="020B0400000000000000" pitchFamily="50" charset="-128"/>
              </a:rPr>
              <a:t> </a:t>
            </a:r>
            <a:r>
              <a:rPr lang="ja-JP" altLang="ja-JP" sz="900" dirty="0">
                <a:latin typeface="游ゴシック" panose="020B0400000000000000" pitchFamily="50" charset="-128"/>
                <a:ea typeface="游ゴシック" panose="020B0400000000000000" pitchFamily="50" charset="-128"/>
              </a:rPr>
              <a:t>ファイル名を開く際は固定のディレクトリを指定</a:t>
            </a:r>
          </a:p>
          <a:p>
            <a:r>
              <a:rPr lang="en-US" altLang="ja-JP" sz="900" dirty="0">
                <a:latin typeface="游ゴシック" panose="020B0400000000000000" pitchFamily="50" charset="-128"/>
                <a:ea typeface="游ゴシック" panose="020B0400000000000000" pitchFamily="50" charset="-128"/>
              </a:rPr>
              <a:t> </a:t>
            </a:r>
            <a:r>
              <a:rPr lang="ja-JP" altLang="en-US" sz="900" dirty="0">
                <a:latin typeface="游ゴシック" panose="020B0400000000000000" pitchFamily="50" charset="-128"/>
                <a:ea typeface="游ゴシック" panose="020B0400000000000000" pitchFamily="50" charset="-128"/>
              </a:rPr>
              <a:t>　　・</a:t>
            </a:r>
            <a:r>
              <a:rPr lang="ja-JP" altLang="ja-JP" sz="900" dirty="0">
                <a:latin typeface="游ゴシック" panose="020B0400000000000000" pitchFamily="50" charset="-128"/>
                <a:ea typeface="游ゴシック" panose="020B0400000000000000" pitchFamily="50" charset="-128"/>
              </a:rPr>
              <a:t>「</a:t>
            </a:r>
            <a:r>
              <a:rPr lang="en-US" altLang="ja-JP" sz="900" dirty="0">
                <a:latin typeface="游ゴシック" panose="020B0400000000000000" pitchFamily="50" charset="-128"/>
                <a:ea typeface="游ゴシック" panose="020B0400000000000000" pitchFamily="50" charset="-128"/>
              </a:rPr>
              <a:t>/</a:t>
            </a:r>
            <a:r>
              <a:rPr lang="ja-JP" altLang="ja-JP" sz="900" dirty="0">
                <a:latin typeface="游ゴシック" panose="020B0400000000000000" pitchFamily="50" charset="-128"/>
                <a:ea typeface="游ゴシック" panose="020B0400000000000000" pitchFamily="50" charset="-128"/>
              </a:rPr>
              <a:t>」、「</a:t>
            </a:r>
            <a:r>
              <a:rPr lang="en-US" altLang="ja-JP" sz="900" dirty="0">
                <a:latin typeface="游ゴシック" panose="020B0400000000000000" pitchFamily="50" charset="-128"/>
                <a:ea typeface="游ゴシック" panose="020B0400000000000000" pitchFamily="50" charset="-128"/>
              </a:rPr>
              <a:t>../</a:t>
            </a:r>
            <a:r>
              <a:rPr lang="ja-JP" altLang="ja-JP" sz="900" dirty="0">
                <a:latin typeface="游ゴシック" panose="020B0400000000000000" pitchFamily="50" charset="-128"/>
                <a:ea typeface="游ゴシック" panose="020B0400000000000000" pitchFamily="50" charset="-128"/>
              </a:rPr>
              <a:t>」、「</a:t>
            </a:r>
            <a:r>
              <a:rPr lang="en-US" altLang="ja-JP" sz="900" dirty="0">
                <a:latin typeface="游ゴシック" panose="020B0400000000000000" pitchFamily="50" charset="-128"/>
                <a:ea typeface="游ゴシック" panose="020B0400000000000000" pitchFamily="50" charset="-128"/>
              </a:rPr>
              <a:t>..\</a:t>
            </a:r>
            <a:r>
              <a:rPr lang="ja-JP" altLang="ja-JP" sz="900" dirty="0">
                <a:latin typeface="游ゴシック" panose="020B0400000000000000" pitchFamily="50" charset="-128"/>
                <a:ea typeface="游ゴシック" panose="020B0400000000000000" pitchFamily="50" charset="-128"/>
              </a:rPr>
              <a:t>」などのディレクトリを指定できる文字列を検出した場合</a:t>
            </a:r>
            <a:r>
              <a:rPr lang="ja-JP" altLang="ja-JP" sz="900" dirty="0" smtClean="0">
                <a:latin typeface="游ゴシック" panose="020B0400000000000000" pitchFamily="50" charset="-128"/>
                <a:ea typeface="游ゴシック" panose="020B0400000000000000" pitchFamily="50" charset="-128"/>
              </a:rPr>
              <a:t>、処理</a:t>
            </a:r>
            <a:r>
              <a:rPr lang="ja-JP" altLang="ja-JP" sz="900" dirty="0">
                <a:latin typeface="游ゴシック" panose="020B0400000000000000" pitchFamily="50" charset="-128"/>
                <a:ea typeface="游ゴシック" panose="020B0400000000000000" pitchFamily="50" charset="-128"/>
              </a:rPr>
              <a:t>を中止する</a:t>
            </a:r>
            <a:endParaRPr lang="en-US" altLang="ja-JP" sz="900" dirty="0">
              <a:latin typeface="游ゴシック" panose="020B0400000000000000" pitchFamily="50" charset="-128"/>
              <a:ea typeface="游ゴシック" panose="020B0400000000000000" pitchFamily="50" charset="-128"/>
            </a:endParaRPr>
          </a:p>
          <a:p>
            <a:pPr marL="171450" indent="-171450">
              <a:spcBef>
                <a:spcPts val="0"/>
              </a:spcBef>
              <a:buFont typeface="Wingdings" panose="05000000000000000000" pitchFamily="2" charset="2"/>
              <a:buChar char="Ø"/>
            </a:pPr>
            <a:r>
              <a:rPr lang="en-US" altLang="ja-JP" sz="900" dirty="0">
                <a:latin typeface="游ゴシック" panose="020B0400000000000000" pitchFamily="50" charset="-128"/>
                <a:ea typeface="游ゴシック" panose="020B0400000000000000" pitchFamily="50" charset="-128"/>
              </a:rPr>
              <a:t>HTTP</a:t>
            </a:r>
            <a:r>
              <a:rPr lang="ja-JP" altLang="ja-JP" sz="900" dirty="0">
                <a:latin typeface="游ゴシック" panose="020B0400000000000000" pitchFamily="50" charset="-128"/>
                <a:ea typeface="游ゴシック" panose="020B0400000000000000" pitchFamily="50" charset="-128"/>
              </a:rPr>
              <a:t>ヘッダインジェクション</a:t>
            </a:r>
            <a:r>
              <a:rPr lang="ja-JP" altLang="en-US" sz="900" dirty="0">
                <a:latin typeface="游ゴシック" panose="020B0400000000000000" pitchFamily="50" charset="-128"/>
                <a:ea typeface="游ゴシック" panose="020B0400000000000000" pitchFamily="50" charset="-128"/>
              </a:rPr>
              <a:t>対策</a:t>
            </a:r>
            <a:endParaRPr lang="en-US" altLang="ja-JP" sz="900" dirty="0">
              <a:latin typeface="游ゴシック" panose="020B0400000000000000" pitchFamily="50" charset="-128"/>
              <a:ea typeface="游ゴシック" panose="020B0400000000000000" pitchFamily="50" charset="-128"/>
            </a:endParaRPr>
          </a:p>
          <a:p>
            <a:pPr>
              <a:spcBef>
                <a:spcPts val="0"/>
              </a:spcBef>
            </a:pPr>
            <a:r>
              <a:rPr lang="ja-JP" altLang="en-US" sz="900" dirty="0">
                <a:latin typeface="游ゴシック" panose="020B0400000000000000" pitchFamily="50" charset="-128"/>
                <a:ea typeface="游ゴシック" panose="020B0400000000000000" pitchFamily="50" charset="-128"/>
              </a:rPr>
              <a:t>　　・</a:t>
            </a:r>
            <a:r>
              <a:rPr lang="en-US" altLang="ja-JP" sz="900" dirty="0">
                <a:latin typeface="游ゴシック" panose="020B0400000000000000" pitchFamily="50" charset="-128"/>
                <a:ea typeface="游ゴシック" panose="020B0400000000000000" pitchFamily="50" charset="-128"/>
              </a:rPr>
              <a:t>HTTP</a:t>
            </a:r>
            <a:r>
              <a:rPr lang="ja-JP" altLang="ja-JP" sz="900" dirty="0">
                <a:latin typeface="游ゴシック" panose="020B0400000000000000" pitchFamily="50" charset="-128"/>
                <a:ea typeface="游ゴシック" panose="020B0400000000000000" pitchFamily="50" charset="-128"/>
              </a:rPr>
              <a:t>リクエストのエンティティ・ボディの値を</a:t>
            </a:r>
            <a:r>
              <a:rPr lang="en-US" altLang="ja-JP" sz="900" dirty="0">
                <a:latin typeface="游ゴシック" panose="020B0400000000000000" pitchFamily="50" charset="-128"/>
                <a:ea typeface="游ゴシック" panose="020B0400000000000000" pitchFamily="50" charset="-128"/>
              </a:rPr>
              <a:t>HTTP</a:t>
            </a:r>
            <a:r>
              <a:rPr lang="ja-JP" altLang="ja-JP" sz="900" dirty="0">
                <a:latin typeface="游ゴシック" panose="020B0400000000000000" pitchFamily="50" charset="-128"/>
                <a:ea typeface="游ゴシック" panose="020B0400000000000000" pitchFamily="50" charset="-128"/>
              </a:rPr>
              <a:t>レスポンスヘッダへ設定しない</a:t>
            </a:r>
            <a:endParaRPr lang="en-US" altLang="ja-JP" sz="900" dirty="0">
              <a:latin typeface="游ゴシック" panose="020B0400000000000000" pitchFamily="50" charset="-128"/>
              <a:ea typeface="游ゴシック" panose="020B0400000000000000" pitchFamily="50" charset="-128"/>
            </a:endParaRPr>
          </a:p>
          <a:p>
            <a:pPr marL="171450" indent="-171450">
              <a:spcBef>
                <a:spcPts val="0"/>
              </a:spcBef>
              <a:buFont typeface="Wingdings" panose="05000000000000000000" pitchFamily="2" charset="2"/>
              <a:buChar char="Ø"/>
            </a:pPr>
            <a:r>
              <a:rPr lang="en-US" altLang="ja-JP" sz="900" dirty="0">
                <a:latin typeface="游ゴシック" panose="020B0400000000000000" pitchFamily="50" charset="-128"/>
                <a:ea typeface="游ゴシック" panose="020B0400000000000000" pitchFamily="50" charset="-128"/>
              </a:rPr>
              <a:t>SEO</a:t>
            </a:r>
            <a:r>
              <a:rPr lang="ja-JP" altLang="en-US" sz="900" dirty="0">
                <a:latin typeface="游ゴシック" panose="020B0400000000000000" pitchFamily="50" charset="-128"/>
                <a:ea typeface="游ゴシック" panose="020B0400000000000000" pitchFamily="50" charset="-128"/>
              </a:rPr>
              <a:t>対策</a:t>
            </a:r>
            <a:endParaRPr lang="en-US" altLang="ja-JP" sz="900" dirty="0">
              <a:latin typeface="游ゴシック" panose="020B0400000000000000" pitchFamily="50" charset="-128"/>
              <a:ea typeface="游ゴシック" panose="020B0400000000000000" pitchFamily="50" charset="-128"/>
            </a:endParaRPr>
          </a:p>
        </p:txBody>
      </p:sp>
      <p:sp>
        <p:nvSpPr>
          <p:cNvPr id="187" name="正方形/長方形 186"/>
          <p:cNvSpPr/>
          <p:nvPr/>
        </p:nvSpPr>
        <p:spPr bwMode="auto">
          <a:xfrm>
            <a:off x="73776" y="1016242"/>
            <a:ext cx="1116000" cy="252000"/>
          </a:xfrm>
          <a:prstGeom prst="rect">
            <a:avLst/>
          </a:prstGeom>
          <a:solidFill>
            <a:schemeClr val="bg2"/>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solidFill>
                  <a:schemeClr val="bg1"/>
                </a:solidFill>
                <a:latin typeface="游ゴシック" panose="020B0400000000000000" pitchFamily="50" charset="-128"/>
                <a:ea typeface="游ゴシック" panose="020B0400000000000000" pitchFamily="50" charset="-128"/>
              </a:rPr>
              <a:t>非機能</a:t>
            </a:r>
            <a:r>
              <a:rPr kumimoji="1" lang="ja-JP" altLang="en-US" dirty="0">
                <a:solidFill>
                  <a:schemeClr val="bg1"/>
                </a:solidFill>
                <a:latin typeface="游ゴシック" panose="020B0400000000000000" pitchFamily="50" charset="-128"/>
                <a:ea typeface="游ゴシック" panose="020B0400000000000000" pitchFamily="50" charset="-128"/>
              </a:rPr>
              <a:t>要件</a:t>
            </a:r>
          </a:p>
        </p:txBody>
      </p:sp>
      <p:sp>
        <p:nvSpPr>
          <p:cNvPr id="212" name="正方形/長方形 211"/>
          <p:cNvSpPr/>
          <p:nvPr/>
        </p:nvSpPr>
        <p:spPr bwMode="auto">
          <a:xfrm>
            <a:off x="71996" y="3177000"/>
            <a:ext cx="1116000" cy="252000"/>
          </a:xfrm>
          <a:prstGeom prst="rect">
            <a:avLst/>
          </a:prstGeom>
          <a:solidFill>
            <a:schemeClr val="bg2"/>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kumimoji="1" lang="ja-JP" altLang="en-US" dirty="0">
                <a:solidFill>
                  <a:schemeClr val="bg1"/>
                </a:solidFill>
                <a:latin typeface="游ゴシック" panose="020B0400000000000000" pitchFamily="50" charset="-128"/>
                <a:ea typeface="游ゴシック" panose="020B0400000000000000" pitchFamily="50" charset="-128"/>
              </a:rPr>
              <a:t>機能要件</a:t>
            </a:r>
          </a:p>
        </p:txBody>
      </p:sp>
      <p:graphicFrame>
        <p:nvGraphicFramePr>
          <p:cNvPr id="213" name="表 212"/>
          <p:cNvGraphicFramePr>
            <a:graphicFrameLocks noGrp="1"/>
          </p:cNvGraphicFramePr>
          <p:nvPr>
            <p:extLst>
              <p:ext uri="{D42A27DB-BD31-4B8C-83A1-F6EECF244321}">
                <p14:modId xmlns:p14="http://schemas.microsoft.com/office/powerpoint/2010/main" val="968915371"/>
              </p:ext>
            </p:extLst>
          </p:nvPr>
        </p:nvGraphicFramePr>
        <p:xfrm>
          <a:off x="73777" y="3492635"/>
          <a:ext cx="8998219" cy="2971800"/>
        </p:xfrm>
        <a:graphic>
          <a:graphicData uri="http://schemas.openxmlformats.org/drawingml/2006/table">
            <a:tbl>
              <a:tblPr firstRow="1" bandRow="1">
                <a:tableStyleId>{5C22544A-7EE6-4342-B048-85BDC9FD1C3A}</a:tableStyleId>
              </a:tblPr>
              <a:tblGrid>
                <a:gridCol w="825816">
                  <a:extLst>
                    <a:ext uri="{9D8B030D-6E8A-4147-A177-3AD203B41FA5}">
                      <a16:colId xmlns:a16="http://schemas.microsoft.com/office/drawing/2014/main" xmlns="" val="890186297"/>
                    </a:ext>
                  </a:extLst>
                </a:gridCol>
                <a:gridCol w="1003697">
                  <a:extLst>
                    <a:ext uri="{9D8B030D-6E8A-4147-A177-3AD203B41FA5}">
                      <a16:colId xmlns:a16="http://schemas.microsoft.com/office/drawing/2014/main" xmlns="" val="4240775856"/>
                    </a:ext>
                  </a:extLst>
                </a:gridCol>
                <a:gridCol w="3244775">
                  <a:extLst>
                    <a:ext uri="{9D8B030D-6E8A-4147-A177-3AD203B41FA5}">
                      <a16:colId xmlns:a16="http://schemas.microsoft.com/office/drawing/2014/main" xmlns="" val="3284290940"/>
                    </a:ext>
                  </a:extLst>
                </a:gridCol>
                <a:gridCol w="3923931">
                  <a:extLst>
                    <a:ext uri="{9D8B030D-6E8A-4147-A177-3AD203B41FA5}">
                      <a16:colId xmlns:a16="http://schemas.microsoft.com/office/drawing/2014/main" xmlns="" val="643472186"/>
                    </a:ext>
                  </a:extLst>
                </a:gridCol>
              </a:tblGrid>
              <a:tr h="0">
                <a:tc>
                  <a:txBody>
                    <a:bodyPr/>
                    <a:lstStyle/>
                    <a:p>
                      <a:r>
                        <a:rPr kumimoji="1" lang="ja-JP" altLang="en-US" sz="900" b="0" dirty="0">
                          <a:solidFill>
                            <a:schemeClr val="tx1"/>
                          </a:solidFill>
                          <a:latin typeface="游ゴシック" panose="020B0400000000000000" pitchFamily="50" charset="-128"/>
                          <a:ea typeface="游ゴシック" panose="020B0400000000000000" pitchFamily="50" charset="-128"/>
                        </a:rPr>
                        <a:t>機能名</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kumimoji="1" lang="ja-JP" altLang="en-US" sz="900" b="0" dirty="0">
                          <a:solidFill>
                            <a:schemeClr val="tx1"/>
                          </a:solidFill>
                          <a:latin typeface="游ゴシック" panose="020B0400000000000000" pitchFamily="50" charset="-128"/>
                          <a:ea typeface="游ゴシック" panose="020B0400000000000000" pitchFamily="50" charset="-128"/>
                        </a:rPr>
                        <a:t>機能の定義</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kumimoji="1" lang="ja-JP" altLang="en-US" sz="900" b="0" dirty="0">
                          <a:solidFill>
                            <a:schemeClr val="tx1"/>
                          </a:solidFill>
                          <a:latin typeface="游ゴシック" panose="020B0400000000000000" pitchFamily="50" charset="-128"/>
                          <a:ea typeface="游ゴシック" panose="020B0400000000000000" pitchFamily="50" charset="-128"/>
                        </a:rPr>
                        <a:t>備考</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987764294"/>
                  </a:ext>
                </a:extLst>
              </a:tr>
              <a:tr h="0">
                <a:tc rowSpan="4">
                  <a:txBody>
                    <a:bodyPr/>
                    <a:lstStyle/>
                    <a:p>
                      <a:r>
                        <a:rPr kumimoji="1" lang="ja-JP" altLang="en-US" sz="900" b="0" dirty="0" smtClean="0">
                          <a:solidFill>
                            <a:schemeClr val="tx1"/>
                          </a:solidFill>
                          <a:latin typeface="游ゴシック" panose="020B0400000000000000" pitchFamily="50" charset="-128"/>
                          <a:ea typeface="游ゴシック" panose="020B0400000000000000" pitchFamily="50" charset="-128"/>
                        </a:rPr>
                        <a:t>手続き検索</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游ゴシック" panose="020B0400000000000000" pitchFamily="50" charset="-128"/>
                          <a:ea typeface="游ゴシック" panose="020B0400000000000000" pitchFamily="50" charset="-128"/>
                        </a:rPr>
                        <a:t>カテゴリ検索</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游ゴシック" panose="020B0400000000000000" pitchFamily="50" charset="-128"/>
                          <a:ea typeface="游ゴシック" panose="020B0400000000000000" pitchFamily="50" charset="-128"/>
                        </a:rPr>
                        <a:t>質問と選択肢（手続きの分類）を表示できること</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b="0" dirty="0" smtClean="0">
                          <a:solidFill>
                            <a:schemeClr val="tx1"/>
                          </a:solidFill>
                          <a:latin typeface="游ゴシック" panose="020B0400000000000000" pitchFamily="50" charset="-128"/>
                          <a:ea typeface="游ゴシック" panose="020B0400000000000000" pitchFamily="50" charset="-128"/>
                        </a:rPr>
                        <a:t>「個人向け</a:t>
                      </a:r>
                      <a:r>
                        <a:rPr kumimoji="1" lang="ja-JP" altLang="en-US" sz="900" b="0" dirty="0">
                          <a:solidFill>
                            <a:schemeClr val="tx1"/>
                          </a:solidFill>
                          <a:latin typeface="游ゴシック" panose="020B0400000000000000" pitchFamily="50" charset="-128"/>
                          <a:ea typeface="游ゴシック" panose="020B0400000000000000" pitchFamily="50" charset="-128"/>
                        </a:rPr>
                        <a:t>手続き」または「法人向け手続き」のいずれかを選択。</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14886461"/>
                  </a:ext>
                </a:extLst>
              </a:tr>
              <a:tr h="0">
                <a:tc vMerge="1">
                  <a:txBody>
                    <a:bodyPr/>
                    <a:lstStyle/>
                    <a:p>
                      <a:endParaRPr kumimoji="1" lang="ja-JP" altLang="en-US" sz="9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9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游ゴシック" panose="020B0400000000000000" pitchFamily="50" charset="-128"/>
                          <a:ea typeface="游ゴシック" panose="020B0400000000000000" pitchFamily="50" charset="-128"/>
                        </a:rPr>
                        <a:t>選択した手続きの分類に紐づくカテゴリを表示できること</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lvl="0" indent="0">
                        <a:spcBef>
                          <a:spcPts val="0"/>
                        </a:spcBef>
                        <a:buFont typeface="Wingdings" panose="05000000000000000000" pitchFamily="2" charset="2"/>
                        <a:buNone/>
                      </a:pPr>
                      <a:r>
                        <a:rPr lang="ja-JP" altLang="en-US" sz="900" dirty="0">
                          <a:latin typeface="游ゴシック" panose="020B0400000000000000" pitchFamily="50" charset="-128"/>
                          <a:ea typeface="游ゴシック" panose="020B0400000000000000" pitchFamily="50" charset="-128"/>
                        </a:rPr>
                        <a:t>表示するカテゴリ数は、個人</a:t>
                      </a:r>
                      <a:r>
                        <a:rPr lang="en-US" altLang="ja-JP" sz="900" dirty="0">
                          <a:latin typeface="游ゴシック" panose="020B0400000000000000" pitchFamily="50" charset="-128"/>
                          <a:ea typeface="游ゴシック" panose="020B0400000000000000" pitchFamily="50" charset="-128"/>
                        </a:rPr>
                        <a:t>10</a:t>
                      </a:r>
                      <a:r>
                        <a:rPr lang="ja-JP" altLang="en-US" sz="900" dirty="0">
                          <a:latin typeface="游ゴシック" panose="020B0400000000000000" pitchFamily="50" charset="-128"/>
                          <a:ea typeface="游ゴシック" panose="020B0400000000000000" pitchFamily="50" charset="-128"/>
                        </a:rPr>
                        <a:t>～</a:t>
                      </a:r>
                      <a:r>
                        <a:rPr lang="en-US" altLang="ja-JP" sz="900" dirty="0">
                          <a:latin typeface="游ゴシック" panose="020B0400000000000000" pitchFamily="50" charset="-128"/>
                          <a:ea typeface="游ゴシック" panose="020B0400000000000000" pitchFamily="50" charset="-128"/>
                        </a:rPr>
                        <a:t>20</a:t>
                      </a:r>
                      <a:r>
                        <a:rPr lang="ja-JP" altLang="en-US" sz="900" dirty="0">
                          <a:latin typeface="游ゴシック" panose="020B0400000000000000" pitchFamily="50" charset="-128"/>
                          <a:ea typeface="游ゴシック" panose="020B0400000000000000" pitchFamily="50" charset="-128"/>
                        </a:rPr>
                        <a:t>個、法人</a:t>
                      </a:r>
                      <a:r>
                        <a:rPr lang="en-US" altLang="ja-JP" sz="900" dirty="0">
                          <a:latin typeface="游ゴシック" panose="020B0400000000000000" pitchFamily="50" charset="-128"/>
                          <a:ea typeface="游ゴシック" panose="020B0400000000000000" pitchFamily="50" charset="-128"/>
                        </a:rPr>
                        <a:t>20</a:t>
                      </a:r>
                      <a:r>
                        <a:rPr lang="ja-JP" altLang="en-US" sz="900" dirty="0">
                          <a:latin typeface="游ゴシック" panose="020B0400000000000000" pitchFamily="50" charset="-128"/>
                          <a:ea typeface="游ゴシック" panose="020B0400000000000000" pitchFamily="50" charset="-128"/>
                        </a:rPr>
                        <a:t>～</a:t>
                      </a:r>
                      <a:r>
                        <a:rPr lang="en-US" altLang="ja-JP" sz="900" dirty="0">
                          <a:latin typeface="游ゴシック" panose="020B0400000000000000" pitchFamily="50" charset="-128"/>
                          <a:ea typeface="游ゴシック" panose="020B0400000000000000" pitchFamily="50" charset="-128"/>
                        </a:rPr>
                        <a:t>25</a:t>
                      </a:r>
                      <a:r>
                        <a:rPr lang="ja-JP" altLang="en-US" sz="900" dirty="0">
                          <a:latin typeface="游ゴシック" panose="020B0400000000000000" pitchFamily="50" charset="-128"/>
                          <a:ea typeface="游ゴシック" panose="020B0400000000000000" pitchFamily="50" charset="-128"/>
                        </a:rPr>
                        <a:t>個程度を想定。</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696550"/>
                  </a:ext>
                </a:extLst>
              </a:tr>
              <a:tr h="0">
                <a:tc vMerge="1">
                  <a:txBody>
                    <a:bodyPr/>
                    <a:lstStyle/>
                    <a:p>
                      <a:endParaRPr kumimoji="1" lang="ja-JP" altLang="en-US" sz="9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9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游ゴシック" panose="020B0400000000000000" pitchFamily="50" charset="-128"/>
                          <a:ea typeface="游ゴシック" panose="020B0400000000000000" pitchFamily="50" charset="-128"/>
                        </a:rPr>
                        <a:t>選択したカテゴリに紐づく小分類を表示できること</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a:latin typeface="游ゴシック" panose="020B0400000000000000" pitchFamily="50" charset="-128"/>
                          <a:ea typeface="游ゴシック" panose="020B0400000000000000" pitchFamily="50" charset="-128"/>
                        </a:rPr>
                        <a:t>カテゴリと小分類は１：１を想定。ただし、小分類が存在しないカテゴリもある。</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79278994"/>
                  </a:ext>
                </a:extLst>
              </a:tr>
              <a:tr h="0">
                <a:tc vMerge="1">
                  <a:txBody>
                    <a:bodyPr/>
                    <a:lstStyle/>
                    <a:p>
                      <a:endParaRPr kumimoji="1" lang="ja-JP" altLang="en-US" sz="9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latin typeface="游ゴシック" panose="020B0400000000000000" pitchFamily="50" charset="-128"/>
                          <a:ea typeface="游ゴシック" panose="020B0400000000000000" pitchFamily="50" charset="-128"/>
                        </a:rPr>
                        <a:t>フリーワード</a:t>
                      </a:r>
                      <a:endParaRPr lang="en-US" altLang="ja-JP" sz="900" dirty="0" smtClean="0">
                        <a:latin typeface="游ゴシック" panose="020B0400000000000000" pitchFamily="50" charset="-128"/>
                        <a:ea typeface="游ゴシック" panose="020B04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latin typeface="游ゴシック" panose="020B0400000000000000" pitchFamily="50" charset="-128"/>
                          <a:ea typeface="游ゴシック" panose="020B0400000000000000" pitchFamily="50" charset="-128"/>
                        </a:rPr>
                        <a:t>検索</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游ゴシック" panose="020B0400000000000000" pitchFamily="50" charset="-128"/>
                          <a:ea typeface="游ゴシック" panose="020B0400000000000000" pitchFamily="50" charset="-128"/>
                        </a:rPr>
                        <a:t>入力したフリーワードと文言一致した手続き情報を一覧で表示できること</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4051535"/>
                  </a:ext>
                </a:extLst>
              </a:tr>
              <a:tr h="0">
                <a:tc rowSpan="2" gridSpan="2">
                  <a:txBody>
                    <a:bodyPr/>
                    <a:lstStyle/>
                    <a:p>
                      <a:r>
                        <a:rPr kumimoji="1" lang="ja-JP" altLang="en-US" sz="900" b="0" dirty="0">
                          <a:solidFill>
                            <a:schemeClr val="tx1"/>
                          </a:solidFill>
                          <a:latin typeface="游ゴシック" panose="020B0400000000000000" pitchFamily="50" charset="-128"/>
                          <a:ea typeface="游ゴシック" panose="020B0400000000000000" pitchFamily="50" charset="-128"/>
                        </a:rPr>
                        <a:t>手続き一覧照会</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2"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900" dirty="0"/>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游ゴシック" panose="020B0400000000000000" pitchFamily="50" charset="-128"/>
                          <a:ea typeface="游ゴシック" panose="020B0400000000000000" pitchFamily="50" charset="-128"/>
                        </a:rPr>
                        <a:t>選択されたカテゴリの小分類に紐づく手続き情報を一覧で表示できること</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游ゴシック" panose="020B0400000000000000" pitchFamily="50" charset="-128"/>
                          <a:ea typeface="游ゴシック" panose="020B0400000000000000" pitchFamily="50" charset="-128"/>
                        </a:rPr>
                        <a:t>一覧の表示項目は「手続き名」「手続き概要」「対象者」「詳細サイト／システムの</a:t>
                      </a:r>
                      <a:r>
                        <a:rPr lang="en-US" altLang="ja-JP" sz="900" dirty="0">
                          <a:latin typeface="游ゴシック" panose="020B0400000000000000" pitchFamily="50" charset="-128"/>
                          <a:ea typeface="游ゴシック" panose="020B0400000000000000" pitchFamily="50" charset="-128"/>
                        </a:rPr>
                        <a:t>URL</a:t>
                      </a:r>
                      <a:r>
                        <a:rPr lang="ja-JP" altLang="en-US" sz="900" dirty="0">
                          <a:latin typeface="游ゴシック" panose="020B0400000000000000" pitchFamily="50" charset="-128"/>
                          <a:ea typeface="游ゴシック" panose="020B0400000000000000" pitchFamily="50" charset="-128"/>
                        </a:rPr>
                        <a:t>」を想定。</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64609426"/>
                  </a:ext>
                </a:extLst>
              </a:tr>
              <a:tr h="0">
                <a:tc gridSpan="2" vMerge="1">
                  <a:txBody>
                    <a:bodyPr/>
                    <a:lstStyle/>
                    <a:p>
                      <a:endParaRPr kumimoji="1" lang="ja-JP" altLang="en-US" sz="9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9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游ゴシック" panose="020B0400000000000000" pitchFamily="50" charset="-128"/>
                          <a:ea typeface="游ゴシック" panose="020B0400000000000000" pitchFamily="50" charset="-128"/>
                        </a:rPr>
                        <a:t>一覧内の</a:t>
                      </a:r>
                      <a:r>
                        <a:rPr lang="en-US" altLang="ja-JP" sz="900" dirty="0">
                          <a:latin typeface="游ゴシック" panose="020B0400000000000000" pitchFamily="50" charset="-128"/>
                          <a:ea typeface="游ゴシック" panose="020B0400000000000000" pitchFamily="50" charset="-128"/>
                        </a:rPr>
                        <a:t>URL</a:t>
                      </a:r>
                      <a:r>
                        <a:rPr lang="ja-JP" altLang="en-US" sz="900" dirty="0">
                          <a:latin typeface="游ゴシック" panose="020B0400000000000000" pitchFamily="50" charset="-128"/>
                          <a:ea typeface="游ゴシック" panose="020B0400000000000000" pitchFamily="50" charset="-128"/>
                        </a:rPr>
                        <a:t>を選択することで、</a:t>
                      </a:r>
                      <a:r>
                        <a:rPr lang="en-US" altLang="ja-JP" sz="900" dirty="0">
                          <a:latin typeface="游ゴシック" panose="020B0400000000000000" pitchFamily="50" charset="-128"/>
                          <a:ea typeface="游ゴシック" panose="020B0400000000000000" pitchFamily="50" charset="-128"/>
                        </a:rPr>
                        <a:t>URL</a:t>
                      </a:r>
                      <a:r>
                        <a:rPr lang="ja-JP" altLang="en-US" sz="900" dirty="0">
                          <a:latin typeface="游ゴシック" panose="020B0400000000000000" pitchFamily="50" charset="-128"/>
                          <a:ea typeface="游ゴシック" panose="020B0400000000000000" pitchFamily="50" charset="-128"/>
                        </a:rPr>
                        <a:t>先の画面へ遷移できること</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17191609"/>
                  </a:ext>
                </a:extLst>
              </a:tr>
              <a:tr h="0">
                <a:tc gridSpan="2">
                  <a:txBody>
                    <a:bodyPr/>
                    <a:lstStyle/>
                    <a:p>
                      <a:r>
                        <a:rPr kumimoji="1" lang="ja-JP" altLang="en-US" sz="900" b="0" dirty="0">
                          <a:solidFill>
                            <a:schemeClr val="tx1"/>
                          </a:solidFill>
                          <a:latin typeface="游ゴシック" panose="020B0400000000000000" pitchFamily="50" charset="-128"/>
                          <a:ea typeface="游ゴシック" panose="020B0400000000000000" pitchFamily="50" charset="-128"/>
                        </a:rPr>
                        <a:t>お知らせ表示</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游ゴシック" panose="020B0400000000000000" pitchFamily="50" charset="-128"/>
                          <a:ea typeface="游ゴシック" panose="020B0400000000000000" pitchFamily="50" charset="-128"/>
                        </a:rPr>
                        <a:t>トップ画面にお知らせ情報を表示できること</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18174960"/>
                  </a:ext>
                </a:extLst>
              </a:tr>
              <a:tr h="0">
                <a:tc rowSpan="2" gridSpan="2">
                  <a:txBody>
                    <a:bodyPr/>
                    <a:lstStyle/>
                    <a:p>
                      <a:r>
                        <a:rPr kumimoji="1" lang="ja-JP" altLang="en-US" sz="900" b="0" dirty="0">
                          <a:solidFill>
                            <a:schemeClr val="tx1"/>
                          </a:solidFill>
                          <a:latin typeface="游ゴシック" panose="020B0400000000000000" pitchFamily="50" charset="-128"/>
                          <a:ea typeface="游ゴシック" panose="020B0400000000000000" pitchFamily="50" charset="-128"/>
                        </a:rPr>
                        <a:t>管理</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2"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9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a:latin typeface="游ゴシック" panose="020B0400000000000000" pitchFamily="50" charset="-128"/>
                          <a:ea typeface="游ゴシック" panose="020B0400000000000000" pitchFamily="50" charset="-128"/>
                        </a:rPr>
                        <a:t>Excel</a:t>
                      </a:r>
                      <a:r>
                        <a:rPr lang="ja-JP" altLang="en-US" sz="900" dirty="0">
                          <a:latin typeface="游ゴシック" panose="020B0400000000000000" pitchFamily="50" charset="-128"/>
                          <a:ea typeface="游ゴシック" panose="020B0400000000000000" pitchFamily="50" charset="-128"/>
                        </a:rPr>
                        <a:t>や</a:t>
                      </a:r>
                      <a:r>
                        <a:rPr lang="en-US" altLang="ja-JP" sz="900" dirty="0">
                          <a:latin typeface="游ゴシック" panose="020B0400000000000000" pitchFamily="50" charset="-128"/>
                          <a:ea typeface="游ゴシック" panose="020B0400000000000000" pitchFamily="50" charset="-128"/>
                        </a:rPr>
                        <a:t>CSV</a:t>
                      </a:r>
                      <a:r>
                        <a:rPr lang="ja-JP" altLang="en-US" sz="900" dirty="0">
                          <a:latin typeface="游ゴシック" panose="020B0400000000000000" pitchFamily="50" charset="-128"/>
                          <a:ea typeface="游ゴシック" panose="020B0400000000000000" pitchFamily="50" charset="-128"/>
                        </a:rPr>
                        <a:t>データの取り込みによって、手続き一覧の情報を登録・更新・削除できること</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游ゴシック" panose="020B0400000000000000" pitchFamily="50" charset="-128"/>
                          <a:ea typeface="游ゴシック" panose="020B0400000000000000" pitchFamily="50" charset="-128"/>
                        </a:rPr>
                        <a:t>検索用の項目（個人／法人、カテゴリ、小分類）も一覧で管理する想定</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17681469"/>
                  </a:ext>
                </a:extLst>
              </a:tr>
              <a:tr h="0">
                <a:tc gridSpan="2" vMerge="1">
                  <a:txBody>
                    <a:bodyPr/>
                    <a:lstStyle/>
                    <a:p>
                      <a:endParaRPr kumimoji="1" lang="ja-JP" altLang="en-US" sz="9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游ゴシック" panose="020B0400000000000000" pitchFamily="50" charset="-128"/>
                          <a:ea typeface="游ゴシック" panose="020B0400000000000000" pitchFamily="50" charset="-128"/>
                        </a:rPr>
                        <a:t>お知らせ情報を登録・更新・削除できること</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7858179"/>
                  </a:ext>
                </a:extLst>
              </a:tr>
            </a:tbl>
          </a:graphicData>
        </a:graphic>
      </p:graphicFrame>
    </p:spTree>
    <p:extLst>
      <p:ext uri="{BB962C8B-B14F-4D97-AF65-F5344CB8AC3E}">
        <p14:creationId xmlns:p14="http://schemas.microsoft.com/office/powerpoint/2010/main" val="3169253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79512" y="260648"/>
            <a:ext cx="7056437" cy="431800"/>
          </a:xfrm>
          <a:prstGeom prst="parallelogram">
            <a:avLst>
              <a:gd name="adj" fmla="val 118025"/>
            </a:avLst>
          </a:prstGeom>
          <a:solidFill>
            <a:schemeClr val="bg1"/>
          </a:solidFill>
          <a:ln>
            <a:noFill/>
          </a:ln>
          <a:effectLst>
            <a:outerShdw dist="136783" dir="9491915" algn="ctr" rotWithShape="0">
              <a:schemeClr val="bg2"/>
            </a:outerShdw>
          </a:effectLst>
          <a:extLst>
            <a:ext uri="{91240B29-F687-4F45-9708-019B960494DF}">
              <a14:hiddenLine xmlns:a14="http://schemas.microsoft.com/office/drawing/2010/main" w="12700" algn="ctr">
                <a:solidFill>
                  <a:srgbClr val="000000"/>
                </a:solidFill>
                <a:miter lim="800000"/>
                <a:headEnd/>
                <a:tailEnd type="none" w="med" len="sm"/>
              </a14:hiddenLine>
            </a:ext>
          </a:extLst>
        </p:spPr>
        <p:txBody>
          <a:bodyPr wrap="none" lIns="90000" tIns="46800" rIns="90000" bIns="46800" anchor="ctr"/>
          <a:lstStyle/>
          <a:p>
            <a:pPr eaLnBrk="0" hangingPunct="0"/>
            <a:r>
              <a:rPr lang="ja-JP" altLang="en-US" sz="1800" b="1" dirty="0">
                <a:solidFill>
                  <a:schemeClr val="bg2"/>
                </a:solidFill>
                <a:latin typeface="游ゴシック" panose="020B0400000000000000" pitchFamily="50" charset="-128"/>
                <a:ea typeface="游ゴシック" panose="020B0400000000000000" pitchFamily="50" charset="-128"/>
              </a:rPr>
              <a:t>２</a:t>
            </a:r>
            <a:r>
              <a:rPr lang="ja-JP" altLang="en-US" sz="1800" b="1" dirty="0" smtClean="0">
                <a:solidFill>
                  <a:schemeClr val="bg2"/>
                </a:solidFill>
                <a:latin typeface="游ゴシック" panose="020B0400000000000000" pitchFamily="50" charset="-128"/>
                <a:ea typeface="游ゴシック" panose="020B0400000000000000" pitchFamily="50" charset="-128"/>
              </a:rPr>
              <a:t>．検討の背景について</a:t>
            </a:r>
            <a:endParaRPr kumimoji="0" lang="ja-JP" altLang="en-US" sz="1800" b="1" dirty="0">
              <a:solidFill>
                <a:schemeClr val="bg2"/>
              </a:solidFill>
              <a:latin typeface="游ゴシック" panose="020B0400000000000000" pitchFamily="50" charset="-128"/>
              <a:ea typeface="游ゴシック" panose="020B0400000000000000" pitchFamily="50" charset="-128"/>
            </a:endParaRPr>
          </a:p>
        </p:txBody>
      </p:sp>
      <p:sp>
        <p:nvSpPr>
          <p:cNvPr id="5" name="コンテンツ プレースホルダー 2"/>
          <p:cNvSpPr txBox="1">
            <a:spLocks/>
          </p:cNvSpPr>
          <p:nvPr/>
        </p:nvSpPr>
        <p:spPr bwMode="gray">
          <a:xfrm>
            <a:off x="119956" y="986400"/>
            <a:ext cx="8950325" cy="1464406"/>
          </a:xfrm>
          <a:prstGeom prst="rect">
            <a:avLst/>
          </a:prstGeom>
          <a:solidFill>
            <a:schemeClr val="bg1"/>
          </a:solidFill>
          <a:ln w="952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lvl1pPr marL="0" indent="0" eaLnBrk="0" hangingPunct="0">
              <a:buClr>
                <a:srgbClr val="FFCC66"/>
              </a:buClr>
              <a:buFont typeface="Wingdings" pitchFamily="2" charset="2"/>
              <a:buNone/>
              <a:defRPr sz="2400"/>
            </a:lvl1pPr>
            <a:lvl2pPr marL="742950" indent="-285750" eaLnBrk="0" hangingPunct="0">
              <a:spcBef>
                <a:spcPct val="20000"/>
              </a:spcBef>
              <a:buClr>
                <a:srgbClr val="FFCC66"/>
              </a:buClr>
              <a:buFont typeface="Wingdings" pitchFamily="2" charset="2"/>
              <a:buChar char="n"/>
              <a:defRPr sz="1400">
                <a:latin typeface="+mn-lt"/>
                <a:ea typeface="+mn-ea"/>
              </a:defRPr>
            </a:lvl2pPr>
            <a:lvl3pPr marL="1143000" indent="-228600" eaLnBrk="0" hangingPunct="0">
              <a:spcBef>
                <a:spcPct val="20000"/>
              </a:spcBef>
              <a:buClr>
                <a:srgbClr val="FFCC66"/>
              </a:buClr>
              <a:buFont typeface="Wingdings" pitchFamily="2" charset="2"/>
              <a:buChar char="n"/>
              <a:defRPr sz="1400">
                <a:latin typeface="+mn-lt"/>
                <a:ea typeface="+mn-ea"/>
              </a:defRPr>
            </a:lvl3pPr>
            <a:lvl4pPr marL="1600200" indent="-228600" eaLnBrk="0" hangingPunct="0">
              <a:spcBef>
                <a:spcPct val="20000"/>
              </a:spcBef>
              <a:buClr>
                <a:srgbClr val="FFCC66"/>
              </a:buClr>
              <a:buFont typeface="Wingdings" pitchFamily="2" charset="2"/>
              <a:buChar char="n"/>
              <a:defRPr sz="1400">
                <a:latin typeface="+mn-lt"/>
                <a:ea typeface="+mn-ea"/>
              </a:defRPr>
            </a:lvl4pPr>
            <a:lvl5pPr marL="2057400" indent="-228600" eaLnBrk="0" hangingPunct="0">
              <a:spcBef>
                <a:spcPct val="20000"/>
              </a:spcBef>
              <a:buClr>
                <a:srgbClr val="FFCC66"/>
              </a:buClr>
              <a:buFont typeface="Wingdings" pitchFamily="2" charset="2"/>
              <a:buChar char="n"/>
              <a:defRPr sz="1400">
                <a:latin typeface="+mn-lt"/>
                <a:ea typeface="+mn-ea"/>
              </a:defRPr>
            </a:lvl5pPr>
            <a:lvl6pPr marL="2514600" indent="-228600" fontAlgn="base">
              <a:spcBef>
                <a:spcPct val="20000"/>
              </a:spcBef>
              <a:spcAft>
                <a:spcPct val="0"/>
              </a:spcAft>
              <a:buClr>
                <a:srgbClr val="FFCC66"/>
              </a:buClr>
              <a:buFont typeface="Wingdings" pitchFamily="2" charset="2"/>
              <a:buChar char="n"/>
              <a:defRPr sz="1400">
                <a:latin typeface="+mn-lt"/>
                <a:ea typeface="+mn-ea"/>
              </a:defRPr>
            </a:lvl6pPr>
            <a:lvl7pPr marL="2971800" indent="-228600" fontAlgn="base">
              <a:spcBef>
                <a:spcPct val="20000"/>
              </a:spcBef>
              <a:spcAft>
                <a:spcPct val="0"/>
              </a:spcAft>
              <a:buClr>
                <a:srgbClr val="FFCC66"/>
              </a:buClr>
              <a:buFont typeface="Wingdings" pitchFamily="2" charset="2"/>
              <a:buChar char="n"/>
              <a:defRPr sz="1400">
                <a:latin typeface="+mn-lt"/>
                <a:ea typeface="+mn-ea"/>
              </a:defRPr>
            </a:lvl7pPr>
            <a:lvl8pPr marL="3429000" indent="-228600" fontAlgn="base">
              <a:spcBef>
                <a:spcPct val="20000"/>
              </a:spcBef>
              <a:spcAft>
                <a:spcPct val="0"/>
              </a:spcAft>
              <a:buClr>
                <a:srgbClr val="FFCC66"/>
              </a:buClr>
              <a:buFont typeface="Wingdings" pitchFamily="2" charset="2"/>
              <a:buChar char="n"/>
              <a:defRPr sz="1400">
                <a:latin typeface="+mn-lt"/>
                <a:ea typeface="+mn-ea"/>
              </a:defRPr>
            </a:lvl8pPr>
            <a:lvl9pPr marL="3886200" indent="-228600" fontAlgn="base">
              <a:spcBef>
                <a:spcPct val="20000"/>
              </a:spcBef>
              <a:spcAft>
                <a:spcPct val="0"/>
              </a:spcAft>
              <a:buClr>
                <a:srgbClr val="FFCC66"/>
              </a:buClr>
              <a:buFont typeface="Wingdings" pitchFamily="2" charset="2"/>
              <a:buChar char="n"/>
              <a:defRPr sz="1400">
                <a:latin typeface="+mn-lt"/>
                <a:ea typeface="+mn-ea"/>
              </a:defRPr>
            </a:lvl9pPr>
          </a:lstStyle>
          <a:p>
            <a:r>
              <a:rPr lang="ja-JP" altLang="en-US" dirty="0" smtClean="0">
                <a:latin typeface="游ゴシック" panose="020B0400000000000000" pitchFamily="50" charset="-128"/>
                <a:ea typeface="游ゴシック" panose="020B0400000000000000" pitchFamily="50" charset="-128"/>
              </a:rPr>
              <a:t>　民間</a:t>
            </a:r>
            <a:r>
              <a:rPr lang="ja-JP" altLang="en-US" dirty="0">
                <a:latin typeface="游ゴシック" panose="020B0400000000000000" pitchFamily="50" charset="-128"/>
                <a:ea typeface="游ゴシック" panose="020B0400000000000000" pitchFamily="50" charset="-128"/>
              </a:rPr>
              <a:t>企業の様々な</a:t>
            </a:r>
            <a:r>
              <a:rPr lang="ja-JP" altLang="en-US" dirty="0" smtClean="0">
                <a:latin typeface="游ゴシック" panose="020B0400000000000000" pitchFamily="50" charset="-128"/>
                <a:ea typeface="游ゴシック" panose="020B0400000000000000" pitchFamily="50" charset="-128"/>
              </a:rPr>
              <a:t>サービスはオンライン化され、海外においても行政手続きのオンライン化が進んできている。</a:t>
            </a:r>
            <a:endParaRPr lang="en-US" altLang="ja-JP" dirty="0" smtClean="0">
              <a:latin typeface="游ゴシック" panose="020B0400000000000000" pitchFamily="50" charset="-128"/>
              <a:ea typeface="游ゴシック" panose="020B0400000000000000" pitchFamily="50" charset="-128"/>
            </a:endParaRPr>
          </a:p>
          <a:p>
            <a:r>
              <a:rPr lang="ja-JP" altLang="en-US" dirty="0" smtClean="0">
                <a:latin typeface="游ゴシック" panose="020B0400000000000000" pitchFamily="50" charset="-128"/>
                <a:ea typeface="游ゴシック" panose="020B0400000000000000" pitchFamily="50" charset="-128"/>
              </a:rPr>
              <a:t>　地方自治体においても</a:t>
            </a:r>
            <a:r>
              <a:rPr lang="ja-JP" altLang="en-US" dirty="0">
                <a:latin typeface="游ゴシック" panose="020B0400000000000000" pitchFamily="50" charset="-128"/>
                <a:ea typeface="游ゴシック" panose="020B0400000000000000" pitchFamily="50" charset="-128"/>
              </a:rPr>
              <a:t>、</a:t>
            </a:r>
            <a:r>
              <a:rPr lang="ja-JP" altLang="en-US" dirty="0" smtClean="0">
                <a:latin typeface="游ゴシック" panose="020B0400000000000000" pitchFamily="50" charset="-128"/>
                <a:ea typeface="游ゴシック" panose="020B0400000000000000" pitchFamily="50" charset="-128"/>
              </a:rPr>
              <a:t>国の動向を踏まえたオンライン化の動きが加速している。</a:t>
            </a:r>
            <a:endParaRPr lang="en-US" altLang="ja-JP" dirty="0" smtClean="0">
              <a:latin typeface="游ゴシック" panose="020B0400000000000000" pitchFamily="50" charset="-128"/>
              <a:ea typeface="游ゴシック" panose="020B0400000000000000" pitchFamily="50" charset="-128"/>
            </a:endParaRPr>
          </a:p>
        </p:txBody>
      </p:sp>
      <p:pic>
        <p:nvPicPr>
          <p:cNvPr id="242" name="Picture 13" descr="MC90020261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168" y="5183594"/>
            <a:ext cx="1400754" cy="10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Picture 73" descr="http://icon.touch-slide.jp/wp/wp-content/uploads/2012/07/r000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2662" y="3284987"/>
            <a:ext cx="1219816" cy="140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 name="上矢印 79"/>
          <p:cNvSpPr/>
          <p:nvPr/>
        </p:nvSpPr>
        <p:spPr bwMode="auto">
          <a:xfrm>
            <a:off x="4592885" y="3399735"/>
            <a:ext cx="1897427" cy="1259259"/>
          </a:xfrm>
          <a:prstGeom prst="upArrow">
            <a:avLst>
              <a:gd name="adj1" fmla="val 75581"/>
              <a:gd name="adj2" fmla="val 50000"/>
            </a:avLst>
          </a:prstGeom>
          <a:solidFill>
            <a:sysClr val="window" lastClr="FFFFFF"/>
          </a:solidFill>
          <a:ln w="12700"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60" name="直方体 259"/>
          <p:cNvSpPr/>
          <p:nvPr/>
        </p:nvSpPr>
        <p:spPr bwMode="auto">
          <a:xfrm>
            <a:off x="5343115" y="4010061"/>
            <a:ext cx="520985" cy="434811"/>
          </a:xfrm>
          <a:prstGeom prst="cube">
            <a:avLst>
              <a:gd name="adj" fmla="val 55094"/>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endParaRPr>
          </a:p>
        </p:txBody>
      </p:sp>
      <p:pic>
        <p:nvPicPr>
          <p:cNvPr id="261" name="Picture 282" descr="j042895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60000" flipH="1">
            <a:off x="5336663" y="3837610"/>
            <a:ext cx="415925" cy="388937"/>
          </a:xfrm>
          <a:prstGeom prst="rect">
            <a:avLst/>
          </a:prstGeom>
          <a:noFill/>
          <a:extLst>
            <a:ext uri="{909E8E84-426E-40DD-AFC4-6F175D3DCCD1}">
              <a14:hiddenFill xmlns:a14="http://schemas.microsoft.com/office/drawing/2010/main">
                <a:solidFill>
                  <a:srgbClr val="FFFFFF"/>
                </a:solidFill>
              </a14:hiddenFill>
            </a:ext>
          </a:extLst>
        </p:spPr>
      </p:pic>
      <p:grpSp>
        <p:nvGrpSpPr>
          <p:cNvPr id="262" name="グループ化 261"/>
          <p:cNvGrpSpPr/>
          <p:nvPr/>
        </p:nvGrpSpPr>
        <p:grpSpPr>
          <a:xfrm flipH="1">
            <a:off x="6374653" y="4140604"/>
            <a:ext cx="399901" cy="560140"/>
            <a:chOff x="2477840" y="2603616"/>
            <a:chExt cx="399901" cy="560140"/>
          </a:xfrm>
        </p:grpSpPr>
        <p:pic>
          <p:nvPicPr>
            <p:cNvPr id="263" name="Picture 8" descr="C:\Users\aytanaka\AppData\Local\Microsoft\Windows\Temporary Internet Files\Content.IE5\4PO4UHMH\sgi01a201309200100[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340000">
              <a:off x="2477840" y="2673376"/>
              <a:ext cx="252000" cy="252000"/>
            </a:xfrm>
            <a:prstGeom prst="rect">
              <a:avLst/>
            </a:prstGeom>
            <a:noFill/>
            <a:extLst>
              <a:ext uri="{909E8E84-426E-40DD-AFC4-6F175D3DCCD1}">
                <a14:hiddenFill xmlns:a14="http://schemas.microsoft.com/office/drawing/2010/main">
                  <a:solidFill>
                    <a:srgbClr val="FFFFFF"/>
                  </a:solidFill>
                </a14:hiddenFill>
              </a:ext>
            </a:extLst>
          </p:spPr>
        </p:pic>
        <p:grpSp>
          <p:nvGrpSpPr>
            <p:cNvPr id="264" name="グループ化 263"/>
            <p:cNvGrpSpPr>
              <a:grpSpLocks noChangeAspect="1"/>
            </p:cNvGrpSpPr>
            <p:nvPr/>
          </p:nvGrpSpPr>
          <p:grpSpPr>
            <a:xfrm>
              <a:off x="2636580" y="2603616"/>
              <a:ext cx="241161" cy="560140"/>
              <a:chOff x="6862083" y="4374660"/>
              <a:chExt cx="200967" cy="466783"/>
            </a:xfrm>
          </p:grpSpPr>
          <p:sp>
            <p:nvSpPr>
              <p:cNvPr id="265" name="フローチャート: 手作業 264"/>
              <p:cNvSpPr>
                <a:spLocks/>
              </p:cNvSpPr>
              <p:nvPr/>
            </p:nvSpPr>
            <p:spPr bwMode="auto">
              <a:xfrm>
                <a:off x="6881450" y="4623860"/>
                <a:ext cx="132638" cy="217583"/>
              </a:xfrm>
              <a:prstGeom prst="flowChartManualOperation">
                <a:avLst/>
              </a:prstGeom>
              <a:gradFill>
                <a:gsLst>
                  <a:gs pos="2083">
                    <a:srgbClr val="0085CA"/>
                  </a:gs>
                  <a:gs pos="100000">
                    <a:srgbClr val="7FC8ED"/>
                  </a:gs>
                  <a:gs pos="46000">
                    <a:srgbClr val="009DDD"/>
                  </a:gs>
                </a:gsLst>
                <a:lin ang="5400000" scaled="0"/>
              </a:gradFill>
              <a:ln w="9525" cap="flat" cmpd="sng" algn="ctr">
                <a:no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pic>
            <p:nvPicPr>
              <p:cNvPr id="266" name="Picture 28" descr="j042901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2083" y="4374660"/>
                <a:ext cx="200967" cy="30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67" name="グループ化 266"/>
          <p:cNvGrpSpPr/>
          <p:nvPr/>
        </p:nvGrpSpPr>
        <p:grpSpPr>
          <a:xfrm>
            <a:off x="5792797" y="3848535"/>
            <a:ext cx="241164" cy="560309"/>
            <a:chOff x="1922982" y="2941291"/>
            <a:chExt cx="241164" cy="560309"/>
          </a:xfrm>
        </p:grpSpPr>
        <p:sp>
          <p:nvSpPr>
            <p:cNvPr id="268" name="フローチャート: 手作業 36"/>
            <p:cNvSpPr>
              <a:spLocks/>
            </p:cNvSpPr>
            <p:nvPr/>
          </p:nvSpPr>
          <p:spPr bwMode="auto">
            <a:xfrm>
              <a:off x="1963979" y="3240421"/>
              <a:ext cx="159168" cy="261179"/>
            </a:xfrm>
            <a:prstGeom prst="flowChartManualOperation">
              <a:avLst/>
            </a:prstGeom>
            <a:gradFill rotWithShape="0">
              <a:gsLst>
                <a:gs pos="0">
                  <a:srgbClr val="0085CA"/>
                </a:gs>
                <a:gs pos="2083">
                  <a:srgbClr val="0085CA"/>
                </a:gs>
                <a:gs pos="46001">
                  <a:srgbClr val="009DDD"/>
                </a:gs>
                <a:gs pos="100000">
                  <a:srgbClr val="7FC8ED"/>
                </a:gs>
              </a:gsLst>
              <a:lin ang="5400000"/>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2000" tIns="36000" rIns="72000" bIns="36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0000"/>
                </a:spcBef>
                <a:buClr>
                  <a:srgbClr val="FFCC66"/>
                </a:buClr>
              </a:pPr>
              <a:endParaRPr kumimoji="0" lang="ja-JP" altLang="en-US" sz="1200">
                <a:latin typeface="游ゴシック" panose="020B0400000000000000" pitchFamily="50" charset="-128"/>
                <a:ea typeface="游ゴシック" panose="020B0400000000000000" pitchFamily="50" charset="-128"/>
              </a:endParaRPr>
            </a:p>
          </p:txBody>
        </p:sp>
        <p:pic>
          <p:nvPicPr>
            <p:cNvPr id="269" name="Picture 28" descr="j042901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2982" y="2941291"/>
              <a:ext cx="241164" cy="36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0" name="Picture 4" descr="MC90042898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943885" y="4120266"/>
            <a:ext cx="533925" cy="44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 name="Picture 289" descr="MC900432599[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511650">
            <a:off x="5044176" y="3991457"/>
            <a:ext cx="298275" cy="29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3" name="コネクタ: 曲線 272"/>
          <p:cNvCxnSpPr/>
          <p:nvPr/>
        </p:nvCxnSpPr>
        <p:spPr bwMode="auto">
          <a:xfrm rot="5400000" flipH="1" flipV="1">
            <a:off x="6749484" y="2904790"/>
            <a:ext cx="114748" cy="1332000"/>
          </a:xfrm>
          <a:prstGeom prst="curvedConnector3">
            <a:avLst>
              <a:gd name="adj1" fmla="val 299219"/>
            </a:avLst>
          </a:prstGeom>
          <a:solidFill>
            <a:schemeClr val="bg1"/>
          </a:solidFill>
          <a:ln w="76200" cap="flat" cmpd="sng" algn="ctr">
            <a:solidFill>
              <a:srgbClr val="FFC000"/>
            </a:solidFill>
            <a:prstDash val="solid"/>
            <a:round/>
            <a:headEnd type="triangle" w="med" len="sm"/>
            <a:tailEnd type="triangle"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 name="コネクタ: 曲線 275"/>
          <p:cNvCxnSpPr/>
          <p:nvPr/>
        </p:nvCxnSpPr>
        <p:spPr bwMode="auto">
          <a:xfrm rot="12060000" flipH="1" flipV="1">
            <a:off x="8248341" y="4756044"/>
            <a:ext cx="114748" cy="936000"/>
          </a:xfrm>
          <a:prstGeom prst="curvedConnector3">
            <a:avLst>
              <a:gd name="adj1" fmla="val 299219"/>
            </a:avLst>
          </a:prstGeom>
          <a:solidFill>
            <a:schemeClr val="bg1"/>
          </a:solidFill>
          <a:ln w="76200" cap="flat" cmpd="sng" algn="ctr">
            <a:solidFill>
              <a:srgbClr val="FFC000"/>
            </a:solidFill>
            <a:prstDash val="solid"/>
            <a:round/>
            <a:headEnd type="triangle" w="med" len="sm"/>
            <a:tailEnd type="triangle"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8" name="コネクタ: 曲線 277"/>
          <p:cNvCxnSpPr/>
          <p:nvPr/>
        </p:nvCxnSpPr>
        <p:spPr bwMode="auto">
          <a:xfrm rot="-2520000" flipH="1" flipV="1">
            <a:off x="5929216" y="4487903"/>
            <a:ext cx="144000" cy="1512000"/>
          </a:xfrm>
          <a:prstGeom prst="curvedConnector3">
            <a:avLst>
              <a:gd name="adj1" fmla="val 299219"/>
            </a:avLst>
          </a:prstGeom>
          <a:solidFill>
            <a:schemeClr val="bg1"/>
          </a:solidFill>
          <a:ln w="76200" cap="flat" cmpd="sng" algn="ctr">
            <a:solidFill>
              <a:srgbClr val="FFC000"/>
            </a:solidFill>
            <a:prstDash val="solid"/>
            <a:round/>
            <a:headEnd type="triangle" w="med" len="sm"/>
            <a:tailEnd type="triangle"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51" name="グループ化 350"/>
          <p:cNvGrpSpPr/>
          <p:nvPr/>
        </p:nvGrpSpPr>
        <p:grpSpPr>
          <a:xfrm>
            <a:off x="179513" y="3846233"/>
            <a:ext cx="3080770" cy="1790020"/>
            <a:chOff x="338295" y="3366295"/>
            <a:chExt cx="3585633" cy="1790020"/>
          </a:xfrm>
        </p:grpSpPr>
        <p:grpSp>
          <p:nvGrpSpPr>
            <p:cNvPr id="161" name="グループ化 160"/>
            <p:cNvGrpSpPr/>
            <p:nvPr/>
          </p:nvGrpSpPr>
          <p:grpSpPr>
            <a:xfrm>
              <a:off x="338295" y="3366295"/>
              <a:ext cx="3585633" cy="1790020"/>
              <a:chOff x="2199041" y="1893890"/>
              <a:chExt cx="3585633" cy="1790020"/>
            </a:xfrm>
          </p:grpSpPr>
          <p:sp>
            <p:nvSpPr>
              <p:cNvPr id="162" name="平行四辺形 161"/>
              <p:cNvSpPr/>
              <p:nvPr/>
            </p:nvSpPr>
            <p:spPr bwMode="auto">
              <a:xfrm>
                <a:off x="2202980" y="2429279"/>
                <a:ext cx="3581694" cy="1245754"/>
              </a:xfrm>
              <a:prstGeom prst="parallelogram">
                <a:avLst>
                  <a:gd name="adj" fmla="val 68456"/>
                </a:avLst>
              </a:prstGeom>
              <a:solidFill>
                <a:srgbClr val="FFFFFF"/>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L="0" marR="0" lvl="0" indent="0"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63" name="フローチャート: 処理 162"/>
              <p:cNvSpPr/>
              <p:nvPr/>
            </p:nvSpPr>
            <p:spPr bwMode="auto">
              <a:xfrm>
                <a:off x="3059827" y="1893890"/>
                <a:ext cx="2724847" cy="533646"/>
              </a:xfrm>
              <a:prstGeom prst="flowChartProcess">
                <a:avLst/>
              </a:prstGeom>
              <a:solidFill>
                <a:srgbClr val="FFFFFF"/>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L="0" marR="0" lvl="0" indent="0"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64" name="平行四辺形 163"/>
              <p:cNvSpPr/>
              <p:nvPr/>
            </p:nvSpPr>
            <p:spPr bwMode="auto">
              <a:xfrm rot="5400000" flipH="1">
                <a:off x="1739013" y="2356219"/>
                <a:ext cx="1787719" cy="867664"/>
              </a:xfrm>
              <a:prstGeom prst="parallelogram">
                <a:avLst>
                  <a:gd name="adj" fmla="val 144702"/>
                </a:avLst>
              </a:prstGeom>
              <a:solidFill>
                <a:srgbClr val="FFFFFF"/>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L="0" marR="0" lvl="0" indent="0"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nvGrpSpPr>
            <p:cNvPr id="166" name="グループ化 165"/>
            <p:cNvGrpSpPr/>
            <p:nvPr/>
          </p:nvGrpSpPr>
          <p:grpSpPr>
            <a:xfrm>
              <a:off x="1453884" y="3683010"/>
              <a:ext cx="860382" cy="505779"/>
              <a:chOff x="5570794" y="1470696"/>
              <a:chExt cx="860382" cy="505779"/>
            </a:xfrm>
          </p:grpSpPr>
          <p:grpSp>
            <p:nvGrpSpPr>
              <p:cNvPr id="167" name="グループ化 166"/>
              <p:cNvGrpSpPr/>
              <p:nvPr/>
            </p:nvGrpSpPr>
            <p:grpSpPr>
              <a:xfrm>
                <a:off x="5583725" y="1470696"/>
                <a:ext cx="834047" cy="505779"/>
                <a:chOff x="4756944" y="1928486"/>
                <a:chExt cx="834047" cy="505779"/>
              </a:xfrm>
            </p:grpSpPr>
            <p:sp>
              <p:nvSpPr>
                <p:cNvPr id="169" name="直方体 168"/>
                <p:cNvSpPr/>
                <p:nvPr/>
              </p:nvSpPr>
              <p:spPr bwMode="auto">
                <a:xfrm>
                  <a:off x="4756944" y="2225753"/>
                  <a:ext cx="834047" cy="208512"/>
                </a:xfrm>
                <a:prstGeom prst="cube">
                  <a:avLst>
                    <a:gd name="adj" fmla="val 31920"/>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pic>
              <p:nvPicPr>
                <p:cNvPr id="170" name="Picture 26" descr="j0433944[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33908" y="1928486"/>
                  <a:ext cx="377190" cy="37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Picture 26" descr="j0433944[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72057" y="1928486"/>
                  <a:ext cx="377190" cy="37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8" name="正方形/長方形 167"/>
              <p:cNvSpPr/>
              <p:nvPr/>
            </p:nvSpPr>
            <p:spPr bwMode="auto">
              <a:xfrm>
                <a:off x="5570794" y="1483646"/>
                <a:ext cx="860382" cy="492829"/>
              </a:xfrm>
              <a:prstGeom prst="rect">
                <a:avLst/>
              </a:prstGeom>
              <a:solidFill>
                <a:srgbClr val="FFFFFF">
                  <a:alpha val="50196"/>
                </a:srgbClr>
              </a:solid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50000"/>
                  </a:spcBef>
                  <a:spcAft>
                    <a:spcPct val="0"/>
                  </a:spcAft>
                  <a:buClrTx/>
                  <a:buSzTx/>
                  <a:buFont typeface="Wingdings" pitchFamily="2" charset="2"/>
                  <a:buNone/>
                  <a:tabLst/>
                </a:pPr>
                <a:endParaRPr kumimoji="0" lang="ja-JP" altLang="en-US" sz="9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pic>
          <p:nvPicPr>
            <p:cNvPr id="237" name="図 236"/>
            <p:cNvPicPr>
              <a:picLocks noChangeAspect="1"/>
            </p:cNvPicPr>
            <p:nvPr/>
          </p:nvPicPr>
          <p:blipFill>
            <a:blip r:embed="rId10"/>
            <a:stretch>
              <a:fillRect/>
            </a:stretch>
          </p:blipFill>
          <p:spPr>
            <a:xfrm flipV="1">
              <a:off x="1338261" y="4925781"/>
              <a:ext cx="689864" cy="181045"/>
            </a:xfrm>
            <a:prstGeom prst="rect">
              <a:avLst/>
            </a:prstGeom>
          </p:spPr>
        </p:pic>
        <p:pic>
          <p:nvPicPr>
            <p:cNvPr id="238" name="図 237"/>
            <p:cNvPicPr>
              <a:picLocks noChangeAspect="1"/>
            </p:cNvPicPr>
            <p:nvPr/>
          </p:nvPicPr>
          <p:blipFill>
            <a:blip r:embed="rId10"/>
            <a:stretch>
              <a:fillRect/>
            </a:stretch>
          </p:blipFill>
          <p:spPr>
            <a:xfrm flipV="1">
              <a:off x="2087498" y="4931467"/>
              <a:ext cx="689864" cy="181045"/>
            </a:xfrm>
            <a:prstGeom prst="rect">
              <a:avLst/>
            </a:prstGeom>
          </p:spPr>
        </p:pic>
        <p:pic>
          <p:nvPicPr>
            <p:cNvPr id="239" name="Picture 28" descr="j042901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72039" y="4752319"/>
              <a:ext cx="204171" cy="30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 name="図 239"/>
            <p:cNvPicPr>
              <a:picLocks noChangeAspect="1"/>
            </p:cNvPicPr>
            <p:nvPr/>
          </p:nvPicPr>
          <p:blipFill>
            <a:blip r:embed="rId11"/>
            <a:stretch>
              <a:fillRect/>
            </a:stretch>
          </p:blipFill>
          <p:spPr>
            <a:xfrm>
              <a:off x="2470439" y="3667727"/>
              <a:ext cx="781686" cy="507811"/>
            </a:xfrm>
            <a:prstGeom prst="rect">
              <a:avLst/>
            </a:prstGeom>
          </p:spPr>
        </p:pic>
        <p:grpSp>
          <p:nvGrpSpPr>
            <p:cNvPr id="283" name="グループ化 282"/>
            <p:cNvGrpSpPr/>
            <p:nvPr/>
          </p:nvGrpSpPr>
          <p:grpSpPr>
            <a:xfrm>
              <a:off x="993975" y="3997236"/>
              <a:ext cx="1359579" cy="661051"/>
              <a:chOff x="1061719" y="4808301"/>
              <a:chExt cx="1359579" cy="661051"/>
            </a:xfrm>
          </p:grpSpPr>
          <p:pic>
            <p:nvPicPr>
              <p:cNvPr id="206" name="Picture 14" descr="j043262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43307" y="4808301"/>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14" descr="j043262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92341" y="4808301"/>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14" descr="j043262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65262" y="4808301"/>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 name="直方体 208"/>
              <p:cNvSpPr/>
              <p:nvPr/>
            </p:nvSpPr>
            <p:spPr bwMode="auto">
              <a:xfrm>
                <a:off x="1061719" y="5099484"/>
                <a:ext cx="1359579" cy="217170"/>
              </a:xfrm>
              <a:prstGeom prst="cube">
                <a:avLst>
                  <a:gd name="adj" fmla="val 38760"/>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210" name="直方体 209"/>
              <p:cNvSpPr/>
              <p:nvPr/>
            </p:nvSpPr>
            <p:spPr bwMode="auto">
              <a:xfrm>
                <a:off x="1515290" y="4865347"/>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211" name="グループ化 140"/>
              <p:cNvGrpSpPr>
                <a:grpSpLocks noChangeAspect="1"/>
              </p:cNvGrpSpPr>
              <p:nvPr/>
            </p:nvGrpSpPr>
            <p:grpSpPr bwMode="auto">
              <a:xfrm>
                <a:off x="1104285" y="5274878"/>
                <a:ext cx="312602" cy="188686"/>
                <a:chOff x="3463157" y="4553762"/>
                <a:chExt cx="355299" cy="214450"/>
              </a:xfrm>
            </p:grpSpPr>
            <p:sp>
              <p:nvSpPr>
                <p:cNvPr id="227" name="Freeform 364"/>
                <p:cNvSpPr>
                  <a:spLocks/>
                </p:cNvSpPr>
                <p:nvPr/>
              </p:nvSpPr>
              <p:spPr bwMode="auto">
                <a:xfrm>
                  <a:off x="3511200" y="4595949"/>
                  <a:ext cx="307256"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228"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229"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230"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231"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sp>
            <p:nvSpPr>
              <p:cNvPr id="212" name="直方体 211"/>
              <p:cNvSpPr/>
              <p:nvPr/>
            </p:nvSpPr>
            <p:spPr bwMode="auto">
              <a:xfrm>
                <a:off x="1884027" y="4865347"/>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213" name="直方体 212"/>
              <p:cNvSpPr/>
              <p:nvPr/>
            </p:nvSpPr>
            <p:spPr bwMode="auto">
              <a:xfrm>
                <a:off x="2251634" y="4860823"/>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214" name="グループ化 152"/>
              <p:cNvGrpSpPr>
                <a:grpSpLocks noChangeAspect="1"/>
              </p:cNvGrpSpPr>
              <p:nvPr/>
            </p:nvGrpSpPr>
            <p:grpSpPr bwMode="auto">
              <a:xfrm>
                <a:off x="1526709" y="5280222"/>
                <a:ext cx="312397" cy="189130"/>
                <a:chOff x="3463157" y="4553762"/>
                <a:chExt cx="355066" cy="214955"/>
              </a:xfrm>
            </p:grpSpPr>
            <p:sp>
              <p:nvSpPr>
                <p:cNvPr id="222" name="Freeform 364"/>
                <p:cNvSpPr>
                  <a:spLocks/>
                </p:cNvSpPr>
                <p:nvPr/>
              </p:nvSpPr>
              <p:spPr bwMode="auto">
                <a:xfrm>
                  <a:off x="3510600" y="4596454"/>
                  <a:ext cx="307257"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223"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224"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225"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226"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grpSp>
            <p:nvGrpSpPr>
              <p:cNvPr id="215" name="グループ化 153"/>
              <p:cNvGrpSpPr>
                <a:grpSpLocks noChangeAspect="1"/>
              </p:cNvGrpSpPr>
              <p:nvPr/>
            </p:nvGrpSpPr>
            <p:grpSpPr bwMode="auto">
              <a:xfrm>
                <a:off x="1941640" y="5280222"/>
                <a:ext cx="312397" cy="189130"/>
                <a:chOff x="3463157" y="4553762"/>
                <a:chExt cx="355066" cy="214955"/>
              </a:xfrm>
            </p:grpSpPr>
            <p:sp>
              <p:nvSpPr>
                <p:cNvPr id="217" name="Freeform 364"/>
                <p:cNvSpPr>
                  <a:spLocks/>
                </p:cNvSpPr>
                <p:nvPr/>
              </p:nvSpPr>
              <p:spPr bwMode="auto">
                <a:xfrm>
                  <a:off x="3510808" y="4596454"/>
                  <a:ext cx="307256"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218"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219"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220"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221"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pic>
            <p:nvPicPr>
              <p:cNvPr id="281" name="Picture 289" descr="MC900432599[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782301">
                <a:off x="1387561" y="4999914"/>
                <a:ext cx="298275" cy="29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 descr="j042901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67440" y="5087449"/>
                <a:ext cx="204171" cy="30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6" name="グループ化 315"/>
            <p:cNvGrpSpPr/>
            <p:nvPr/>
          </p:nvGrpSpPr>
          <p:grpSpPr>
            <a:xfrm>
              <a:off x="2398223" y="3997236"/>
              <a:ext cx="1012343" cy="661051"/>
              <a:chOff x="2463610" y="2711830"/>
              <a:chExt cx="1012343" cy="661051"/>
            </a:xfrm>
          </p:grpSpPr>
          <p:pic>
            <p:nvPicPr>
              <p:cNvPr id="290" name="Picture 14" descr="j043262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46996" y="2711830"/>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14" descr="j043262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19917" y="2711830"/>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 name="直方体 291"/>
              <p:cNvSpPr/>
              <p:nvPr/>
            </p:nvSpPr>
            <p:spPr bwMode="auto">
              <a:xfrm>
                <a:off x="2463610" y="3003013"/>
                <a:ext cx="1012343" cy="216000"/>
              </a:xfrm>
              <a:prstGeom prst="cube">
                <a:avLst>
                  <a:gd name="adj" fmla="val 38760"/>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295" name="直方体 294"/>
              <p:cNvSpPr/>
              <p:nvPr/>
            </p:nvSpPr>
            <p:spPr bwMode="auto">
              <a:xfrm>
                <a:off x="2938682" y="2768876"/>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296" name="直方体 295"/>
              <p:cNvSpPr/>
              <p:nvPr/>
            </p:nvSpPr>
            <p:spPr bwMode="auto">
              <a:xfrm>
                <a:off x="3306289" y="2764352"/>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297" name="グループ化 152"/>
              <p:cNvGrpSpPr>
                <a:grpSpLocks noChangeAspect="1"/>
              </p:cNvGrpSpPr>
              <p:nvPr/>
            </p:nvGrpSpPr>
            <p:grpSpPr bwMode="auto">
              <a:xfrm>
                <a:off x="2581364" y="3183751"/>
                <a:ext cx="312397" cy="189130"/>
                <a:chOff x="3463157" y="4553762"/>
                <a:chExt cx="355066" cy="214955"/>
              </a:xfrm>
            </p:grpSpPr>
            <p:sp>
              <p:nvSpPr>
                <p:cNvPr id="306" name="Freeform 364"/>
                <p:cNvSpPr>
                  <a:spLocks/>
                </p:cNvSpPr>
                <p:nvPr/>
              </p:nvSpPr>
              <p:spPr bwMode="auto">
                <a:xfrm>
                  <a:off x="3510600" y="4596454"/>
                  <a:ext cx="307257"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307"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308"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309"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310"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grpSp>
            <p:nvGrpSpPr>
              <p:cNvPr id="298" name="グループ化 153"/>
              <p:cNvGrpSpPr>
                <a:grpSpLocks noChangeAspect="1"/>
              </p:cNvGrpSpPr>
              <p:nvPr/>
            </p:nvGrpSpPr>
            <p:grpSpPr bwMode="auto">
              <a:xfrm>
                <a:off x="2996295" y="3183751"/>
                <a:ext cx="312397" cy="189130"/>
                <a:chOff x="3463157" y="4553762"/>
                <a:chExt cx="355066" cy="214955"/>
              </a:xfrm>
            </p:grpSpPr>
            <p:sp>
              <p:nvSpPr>
                <p:cNvPr id="301" name="Freeform 364"/>
                <p:cNvSpPr>
                  <a:spLocks/>
                </p:cNvSpPr>
                <p:nvPr/>
              </p:nvSpPr>
              <p:spPr bwMode="auto">
                <a:xfrm>
                  <a:off x="3510808" y="4596454"/>
                  <a:ext cx="307256"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302"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303"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304"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305"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pic>
            <p:nvPicPr>
              <p:cNvPr id="300" name="Picture 28" descr="j042901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2095" y="2990978"/>
                <a:ext cx="204171" cy="30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7" name="Picture 27" descr="MC900434809[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14073" y="4269089"/>
              <a:ext cx="420571" cy="42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8" name="グループ化 317"/>
            <p:cNvGrpSpPr>
              <a:grpSpLocks noChangeAspect="1"/>
            </p:cNvGrpSpPr>
            <p:nvPr/>
          </p:nvGrpSpPr>
          <p:grpSpPr>
            <a:xfrm>
              <a:off x="700323" y="4396565"/>
              <a:ext cx="217436" cy="505042"/>
              <a:chOff x="6862083" y="4374660"/>
              <a:chExt cx="200967" cy="466790"/>
            </a:xfrm>
          </p:grpSpPr>
          <p:sp>
            <p:nvSpPr>
              <p:cNvPr id="319" name="フローチャート: 手作業 318"/>
              <p:cNvSpPr>
                <a:spLocks/>
              </p:cNvSpPr>
              <p:nvPr/>
            </p:nvSpPr>
            <p:spPr bwMode="auto">
              <a:xfrm>
                <a:off x="6896247" y="4623867"/>
                <a:ext cx="132638" cy="217583"/>
              </a:xfrm>
              <a:prstGeom prst="flowChartManualOperation">
                <a:avLst/>
              </a:prstGeom>
              <a:gradFill>
                <a:gsLst>
                  <a:gs pos="2083">
                    <a:srgbClr val="0085CA"/>
                  </a:gs>
                  <a:gs pos="100000">
                    <a:srgbClr val="7FC8ED"/>
                  </a:gs>
                  <a:gs pos="46000">
                    <a:srgbClr val="009DDD"/>
                  </a:gs>
                </a:gsLst>
                <a:lin ang="5400000" scaled="0"/>
              </a:gradFill>
              <a:ln w="9525" cap="flat" cmpd="sng" algn="ctr">
                <a:no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eaLnBrk="1" hangingPunct="1">
                  <a:lnSpc>
                    <a:spcPct val="100000"/>
                  </a:lnSpc>
                  <a:spcBef>
                    <a:spcPct val="20000"/>
                  </a:spcBef>
                  <a:buClr>
                    <a:srgbClr val="FFCC66"/>
                  </a:buClr>
                  <a:buFontTx/>
                  <a:buNone/>
                </a:pPr>
                <a:endParaRPr lang="ja-JP" altLang="en-US" sz="1200" b="0" dirty="0">
                  <a:solidFill>
                    <a:srgbClr val="000000"/>
                  </a:solidFill>
                  <a:latin typeface="游ゴシック" panose="020B0400000000000000" pitchFamily="50" charset="-128"/>
                  <a:ea typeface="游ゴシック" panose="020B0400000000000000" pitchFamily="50" charset="-128"/>
                </a:endParaRPr>
              </a:p>
            </p:txBody>
          </p:sp>
          <p:pic>
            <p:nvPicPr>
              <p:cNvPr id="320" name="Picture 28" descr="j042901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2083" y="4374660"/>
                <a:ext cx="200967" cy="30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35" name="Picture 7" descr="C:\Users\aytanaka\AppData\Local\Microsoft\Windows\Temporary Internet Files\Content.IE5\4PO4UHMH\lgi01a201401161600[1].jpg"/>
          <p:cNvPicPr>
            <a:picLocks noChangeAspect="1" noChangeArrowheads="1"/>
          </p:cNvPicPr>
          <p:nvPr/>
        </p:nvPicPr>
        <p:blipFill>
          <a:blip r:embed="rId15"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16">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8438303" y="5085609"/>
            <a:ext cx="437665" cy="437665"/>
          </a:xfrm>
          <a:prstGeom prst="rect">
            <a:avLst/>
          </a:prstGeom>
          <a:noFill/>
          <a:extLst>
            <a:ext uri="{909E8E84-426E-40DD-AFC4-6F175D3DCCD1}">
              <a14:hiddenFill xmlns:a14="http://schemas.microsoft.com/office/drawing/2010/main">
                <a:solidFill>
                  <a:srgbClr val="FFFFFF"/>
                </a:solidFill>
              </a14:hiddenFill>
            </a:ext>
          </a:extLst>
        </p:spPr>
      </p:pic>
      <p:pic>
        <p:nvPicPr>
          <p:cNvPr id="339" name="Picture 7" descr="C:\Users\aytanaka\AppData\Local\Microsoft\Windows\Temporary Internet Files\Content.IE5\4PO4UHMH\lgi01a201401161600[1].jpg"/>
          <p:cNvPicPr>
            <a:picLocks noChangeAspect="1" noChangeArrowheads="1"/>
          </p:cNvPicPr>
          <p:nvPr/>
        </p:nvPicPr>
        <p:blipFill>
          <a:blip r:embed="rId15"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16">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5535983" y="5260729"/>
            <a:ext cx="437665" cy="437665"/>
          </a:xfrm>
          <a:prstGeom prst="rect">
            <a:avLst/>
          </a:prstGeom>
          <a:noFill/>
          <a:extLst>
            <a:ext uri="{909E8E84-426E-40DD-AFC4-6F175D3DCCD1}">
              <a14:hiddenFill xmlns:a14="http://schemas.microsoft.com/office/drawing/2010/main">
                <a:solidFill>
                  <a:srgbClr val="FFFFFF"/>
                </a:solidFill>
              </a14:hiddenFill>
            </a:ext>
          </a:extLst>
        </p:spPr>
      </p:pic>
      <p:sp>
        <p:nvSpPr>
          <p:cNvPr id="341" name="稲妻 340"/>
          <p:cNvSpPr/>
          <p:nvPr/>
        </p:nvSpPr>
        <p:spPr bwMode="auto">
          <a:xfrm rot="21429264">
            <a:off x="8020717" y="5026351"/>
            <a:ext cx="360000" cy="216000"/>
          </a:xfrm>
          <a:prstGeom prst="lightningBolt">
            <a:avLst/>
          </a:prstGeom>
          <a:solidFill>
            <a:srgbClr val="FFFF99"/>
          </a:solidFill>
          <a:ln w="9525" cap="flat" cmpd="sng" algn="ctr">
            <a:solidFill>
              <a:schemeClr val="accent2"/>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342" name="稲妻 341"/>
          <p:cNvSpPr/>
          <p:nvPr/>
        </p:nvSpPr>
        <p:spPr bwMode="auto">
          <a:xfrm rot="20718179" flipH="1">
            <a:off x="5951968" y="5012660"/>
            <a:ext cx="360000" cy="216000"/>
          </a:xfrm>
          <a:prstGeom prst="lightningBolt">
            <a:avLst/>
          </a:prstGeom>
          <a:solidFill>
            <a:srgbClr val="FFFF99"/>
          </a:solidFill>
          <a:ln w="9525" cap="flat" cmpd="sng" algn="ctr">
            <a:solidFill>
              <a:schemeClr val="accent2"/>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346" name="楕円 345"/>
          <p:cNvSpPr/>
          <p:nvPr/>
        </p:nvSpPr>
        <p:spPr bwMode="auto">
          <a:xfrm>
            <a:off x="5230309" y="2945745"/>
            <a:ext cx="3153097" cy="906642"/>
          </a:xfrm>
          <a:prstGeom prst="ellipse">
            <a:avLst/>
          </a:prstGeom>
          <a:noFill/>
          <a:ln w="28575" cap="flat" cmpd="sng" algn="ctr">
            <a:solidFill>
              <a:srgbClr val="FF0000"/>
            </a:solidFill>
            <a:prstDash val="sysDot"/>
            <a:round/>
            <a:headEnd type="none" w="med" len="med"/>
            <a:tailEnd type="none" w="med" len="med"/>
          </a:ln>
          <a:effectLst/>
          <a:extLst/>
        </p:spPr>
        <p:txBody>
          <a:bodyPr wrap="none" lIns="72000" rIns="72000" rtlCol="0" anchor="ctr"/>
          <a:lstStyle/>
          <a:p>
            <a:pPr algn="ctr">
              <a:spcBef>
                <a:spcPts val="0"/>
              </a:spcBef>
            </a:pPr>
            <a:endParaRPr kumimoji="1" lang="ja-JP" altLang="en-US" b="1" dirty="0">
              <a:solidFill>
                <a:srgbClr val="C00000"/>
              </a:solidFill>
              <a:latin typeface="游ゴシック" panose="020B0400000000000000" pitchFamily="50" charset="-128"/>
              <a:ea typeface="游ゴシック" panose="020B0400000000000000" pitchFamily="50" charset="-128"/>
            </a:endParaRPr>
          </a:p>
        </p:txBody>
      </p:sp>
      <p:sp>
        <p:nvSpPr>
          <p:cNvPr id="347" name="テキスト ボックス 346"/>
          <p:cNvSpPr txBox="1"/>
          <p:nvPr/>
        </p:nvSpPr>
        <p:spPr>
          <a:xfrm>
            <a:off x="4112381" y="2852936"/>
            <a:ext cx="1958683" cy="307777"/>
          </a:xfrm>
          <a:prstGeom prst="rect">
            <a:avLst/>
          </a:prstGeom>
          <a:noFill/>
        </p:spPr>
        <p:txBody>
          <a:bodyPr wrap="square" rtlCol="0">
            <a:spAutoFit/>
          </a:bodyPr>
          <a:lstStyle/>
          <a:p>
            <a:r>
              <a:rPr kumimoji="1" lang="ja-JP" altLang="en-US" sz="1400" dirty="0">
                <a:solidFill>
                  <a:srgbClr val="C00000"/>
                </a:solidFill>
                <a:latin typeface="游ゴシック" panose="020B0400000000000000" pitchFamily="50" charset="-128"/>
                <a:ea typeface="游ゴシック" panose="020B0400000000000000" pitchFamily="50" charset="-128"/>
              </a:rPr>
              <a:t>民間企業の取組み</a:t>
            </a:r>
          </a:p>
        </p:txBody>
      </p:sp>
      <p:sp>
        <p:nvSpPr>
          <p:cNvPr id="348" name="楕円 347"/>
          <p:cNvSpPr/>
          <p:nvPr/>
        </p:nvSpPr>
        <p:spPr bwMode="auto">
          <a:xfrm>
            <a:off x="5291648" y="4760610"/>
            <a:ext cx="3744848" cy="1205567"/>
          </a:xfrm>
          <a:prstGeom prst="ellipse">
            <a:avLst/>
          </a:prstGeom>
          <a:noFill/>
          <a:ln w="28575" cap="flat" cmpd="sng" algn="ctr">
            <a:solidFill>
              <a:srgbClr val="FF0000"/>
            </a:solidFill>
            <a:prstDash val="sysDot"/>
            <a:round/>
            <a:headEnd type="none" w="med" len="med"/>
            <a:tailEnd type="none" w="med" len="med"/>
          </a:ln>
          <a:effectLst/>
          <a:extLst/>
        </p:spPr>
        <p:txBody>
          <a:bodyPr wrap="none" lIns="72000" rIns="72000" rtlCol="0" anchor="ctr"/>
          <a:lstStyle/>
          <a:p>
            <a:pPr algn="ctr">
              <a:spcBef>
                <a:spcPts val="0"/>
              </a:spcBef>
            </a:pPr>
            <a:endParaRPr kumimoji="1" lang="ja-JP" altLang="en-US" b="1" dirty="0">
              <a:solidFill>
                <a:srgbClr val="C00000"/>
              </a:solidFill>
              <a:latin typeface="游ゴシック" panose="020B0400000000000000" pitchFamily="50" charset="-128"/>
              <a:ea typeface="游ゴシック" panose="020B0400000000000000" pitchFamily="50" charset="-128"/>
            </a:endParaRPr>
          </a:p>
        </p:txBody>
      </p:sp>
      <p:sp>
        <p:nvSpPr>
          <p:cNvPr id="349" name="テキスト ボックス 348"/>
          <p:cNvSpPr txBox="1"/>
          <p:nvPr/>
        </p:nvSpPr>
        <p:spPr>
          <a:xfrm>
            <a:off x="7287947" y="6153371"/>
            <a:ext cx="1958683" cy="307777"/>
          </a:xfrm>
          <a:prstGeom prst="rect">
            <a:avLst/>
          </a:prstGeom>
          <a:noFill/>
        </p:spPr>
        <p:txBody>
          <a:bodyPr wrap="square" rtlCol="0">
            <a:spAutoFit/>
          </a:bodyPr>
          <a:lstStyle/>
          <a:p>
            <a:r>
              <a:rPr lang="ja-JP" altLang="en-US" sz="1400" dirty="0">
                <a:solidFill>
                  <a:srgbClr val="C00000"/>
                </a:solidFill>
                <a:latin typeface="游ゴシック" panose="020B0400000000000000" pitchFamily="50" charset="-128"/>
                <a:ea typeface="游ゴシック" panose="020B0400000000000000" pitchFamily="50" charset="-128"/>
              </a:rPr>
              <a:t>海外政府</a:t>
            </a:r>
            <a:r>
              <a:rPr kumimoji="1" lang="ja-JP" altLang="en-US" sz="1400" dirty="0">
                <a:solidFill>
                  <a:srgbClr val="C00000"/>
                </a:solidFill>
                <a:latin typeface="游ゴシック" panose="020B0400000000000000" pitchFamily="50" charset="-128"/>
                <a:ea typeface="游ゴシック" panose="020B0400000000000000" pitchFamily="50" charset="-128"/>
              </a:rPr>
              <a:t>の取組み</a:t>
            </a:r>
          </a:p>
        </p:txBody>
      </p:sp>
      <p:grpSp>
        <p:nvGrpSpPr>
          <p:cNvPr id="333" name="グループ化 332"/>
          <p:cNvGrpSpPr/>
          <p:nvPr/>
        </p:nvGrpSpPr>
        <p:grpSpPr>
          <a:xfrm>
            <a:off x="6539012" y="2881752"/>
            <a:ext cx="813973" cy="642974"/>
            <a:chOff x="6446466" y="2401814"/>
            <a:chExt cx="813973" cy="642974"/>
          </a:xfrm>
        </p:grpSpPr>
        <p:pic>
          <p:nvPicPr>
            <p:cNvPr id="325" name="Picture 7" descr="C:\Users\aytanaka\AppData\Local\Microsoft\Windows\Temporary Internet Files\Content.IE5\4PO4UHMH\lgi01a201401161600[1].jpg"/>
            <p:cNvPicPr>
              <a:picLocks noChangeAspect="1" noChangeArrowheads="1"/>
            </p:cNvPicPr>
            <p:nvPr/>
          </p:nvPicPr>
          <p:blipFill>
            <a:blip r:embed="rId15"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16">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446466" y="2607123"/>
              <a:ext cx="437665" cy="437665"/>
            </a:xfrm>
            <a:prstGeom prst="rect">
              <a:avLst/>
            </a:prstGeom>
            <a:noFill/>
            <a:extLst>
              <a:ext uri="{909E8E84-426E-40DD-AFC4-6F175D3DCCD1}">
                <a14:hiddenFill xmlns:a14="http://schemas.microsoft.com/office/drawing/2010/main">
                  <a:solidFill>
                    <a:srgbClr val="FFFFFF"/>
                  </a:solidFill>
                </a14:hiddenFill>
              </a:ext>
            </a:extLst>
          </p:spPr>
        </p:pic>
        <p:sp>
          <p:nvSpPr>
            <p:cNvPr id="326" name="稲妻 325"/>
            <p:cNvSpPr/>
            <p:nvPr/>
          </p:nvSpPr>
          <p:spPr bwMode="auto">
            <a:xfrm rot="20718179" flipH="1">
              <a:off x="6900439" y="2401814"/>
              <a:ext cx="360000" cy="216000"/>
            </a:xfrm>
            <a:prstGeom prst="lightningBolt">
              <a:avLst/>
            </a:prstGeom>
            <a:solidFill>
              <a:srgbClr val="FFFF99"/>
            </a:solidFill>
            <a:ln w="9525" cap="flat" cmpd="sng" algn="ctr">
              <a:solidFill>
                <a:schemeClr val="accent2"/>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sp>
        <p:nvSpPr>
          <p:cNvPr id="354" name="テキスト ボックス 353"/>
          <p:cNvSpPr txBox="1"/>
          <p:nvPr/>
        </p:nvSpPr>
        <p:spPr>
          <a:xfrm>
            <a:off x="292195" y="3459174"/>
            <a:ext cx="2067614" cy="307777"/>
          </a:xfrm>
          <a:prstGeom prst="rect">
            <a:avLst/>
          </a:prstGeom>
          <a:noFill/>
        </p:spPr>
        <p:txBody>
          <a:bodyPr wrap="square" rtlCol="0">
            <a:spAutoFit/>
          </a:bodyPr>
          <a:lstStyle/>
          <a:p>
            <a:r>
              <a:rPr lang="ja-JP" altLang="en-US" sz="1400" dirty="0">
                <a:solidFill>
                  <a:srgbClr val="C00000"/>
                </a:solidFill>
                <a:latin typeface="游ゴシック" panose="020B0400000000000000" pitchFamily="50" charset="-128"/>
                <a:ea typeface="游ゴシック" panose="020B0400000000000000" pitchFamily="50" charset="-128"/>
              </a:rPr>
              <a:t>日本</a:t>
            </a:r>
            <a:r>
              <a:rPr kumimoji="1" lang="ja-JP" altLang="en-US" sz="1400" dirty="0">
                <a:solidFill>
                  <a:srgbClr val="C00000"/>
                </a:solidFill>
                <a:latin typeface="游ゴシック" panose="020B0400000000000000" pitchFamily="50" charset="-128"/>
                <a:ea typeface="游ゴシック" panose="020B0400000000000000" pitchFamily="50" charset="-128"/>
              </a:rPr>
              <a:t>の自治体の状況</a:t>
            </a:r>
          </a:p>
        </p:txBody>
      </p:sp>
      <p:sp>
        <p:nvSpPr>
          <p:cNvPr id="2" name="左右矢印 1"/>
          <p:cNvSpPr/>
          <p:nvPr/>
        </p:nvSpPr>
        <p:spPr bwMode="auto">
          <a:xfrm>
            <a:off x="2956373" y="4027838"/>
            <a:ext cx="2037253" cy="1264055"/>
          </a:xfrm>
          <a:prstGeom prst="leftRightArrow">
            <a:avLst/>
          </a:prstGeom>
          <a:solidFill>
            <a:schemeClr val="accent2">
              <a:lumMod val="20000"/>
              <a:lumOff val="80000"/>
            </a:schemeClr>
          </a:solidFill>
          <a:ln w="9525">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a:spcBef>
                <a:spcPts val="0"/>
              </a:spcBef>
            </a:pPr>
            <a:r>
              <a:rPr lang="ja-JP" altLang="en-US" sz="1600" dirty="0">
                <a:solidFill>
                  <a:srgbClr val="C00000"/>
                </a:solidFill>
                <a:latin typeface="游ゴシック" panose="020B0400000000000000" pitchFamily="50" charset="-128"/>
                <a:ea typeface="游ゴシック" panose="020B0400000000000000" pitchFamily="50" charset="-128"/>
              </a:rPr>
              <a:t>国の</a:t>
            </a:r>
            <a:r>
              <a:rPr lang="ja-JP" altLang="en-US" sz="1600" dirty="0" smtClean="0">
                <a:solidFill>
                  <a:srgbClr val="C00000"/>
                </a:solidFill>
                <a:latin typeface="游ゴシック" panose="020B0400000000000000" pitchFamily="50" charset="-128"/>
                <a:ea typeface="游ゴシック" panose="020B0400000000000000" pitchFamily="50" charset="-128"/>
              </a:rPr>
              <a:t>動向</a:t>
            </a:r>
            <a:endParaRPr lang="ja-JP" altLang="en-US" sz="1600" dirty="0">
              <a:solidFill>
                <a:srgbClr val="C00000"/>
              </a:solidFill>
              <a:latin typeface="游ゴシック" panose="020B0400000000000000" pitchFamily="50" charset="-128"/>
              <a:ea typeface="游ゴシック" panose="020B0400000000000000" pitchFamily="50" charset="-128"/>
            </a:endParaRPr>
          </a:p>
        </p:txBody>
      </p:sp>
      <p:sp>
        <p:nvSpPr>
          <p:cNvPr id="356" name="テキスト ボックス 355"/>
          <p:cNvSpPr txBox="1"/>
          <p:nvPr/>
        </p:nvSpPr>
        <p:spPr>
          <a:xfrm>
            <a:off x="2702722" y="5340394"/>
            <a:ext cx="2698175" cy="738664"/>
          </a:xfrm>
          <a:prstGeom prst="rect">
            <a:avLst/>
          </a:prstGeom>
          <a:noFill/>
        </p:spPr>
        <p:txBody>
          <a:bodyPr wrap="none" rtlCol="0">
            <a:spAutoFit/>
          </a:bodyPr>
          <a:lstStyle/>
          <a:p>
            <a:r>
              <a:rPr lang="ja-JP" altLang="en-US" sz="1400" dirty="0">
                <a:latin typeface="游ゴシック" panose="020B0400000000000000" pitchFamily="50" charset="-128"/>
                <a:ea typeface="游ゴシック" panose="020B0400000000000000" pitchFamily="50" charset="-128"/>
              </a:rPr>
              <a:t>官民データ活用推進</a:t>
            </a:r>
            <a:r>
              <a:rPr lang="ja-JP" altLang="en-US" sz="1400" dirty="0" smtClean="0">
                <a:latin typeface="游ゴシック" panose="020B0400000000000000" pitchFamily="50" charset="-128"/>
                <a:ea typeface="游ゴシック" panose="020B0400000000000000" pitchFamily="50" charset="-128"/>
              </a:rPr>
              <a:t>基本法</a:t>
            </a:r>
            <a:endParaRPr lang="en-US" altLang="ja-JP" sz="1400" dirty="0" smtClean="0">
              <a:latin typeface="游ゴシック" panose="020B0400000000000000" pitchFamily="50" charset="-128"/>
              <a:ea typeface="游ゴシック" panose="020B0400000000000000" pitchFamily="50" charset="-128"/>
            </a:endParaRPr>
          </a:p>
          <a:p>
            <a:r>
              <a:rPr kumimoji="1" lang="ja-JP" altLang="en-US" sz="1400" dirty="0" smtClean="0">
                <a:latin typeface="游ゴシック" panose="020B0400000000000000" pitchFamily="50" charset="-128"/>
                <a:ea typeface="游ゴシック" panose="020B0400000000000000" pitchFamily="50" charset="-128"/>
              </a:rPr>
              <a:t>デジタル・ガバメント実行計画</a:t>
            </a:r>
            <a:endParaRPr kumimoji="1" lang="en-US" altLang="ja-JP" sz="1400" dirty="0" smtClean="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マイナポータル</a:t>
            </a:r>
            <a:endParaRPr kumimoji="1" lang="en-US" altLang="ja-JP" sz="1400" dirty="0" smtClean="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17349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32135" y="1196752"/>
            <a:ext cx="8950325" cy="4648200"/>
          </a:xfrm>
        </p:spPr>
        <p:txBody>
          <a:bodyPr/>
          <a:lstStyle/>
          <a:p>
            <a:r>
              <a:rPr lang="ja-JP" altLang="en-US" dirty="0" smtClean="0">
                <a:latin typeface="游ゴシック" panose="020B0400000000000000" pitchFamily="50" charset="-128"/>
                <a:ea typeface="游ゴシック" panose="020B0400000000000000" pitchFamily="50" charset="-128"/>
              </a:rPr>
              <a:t>平成</a:t>
            </a:r>
            <a:r>
              <a:rPr lang="en-US" altLang="ja-JP" dirty="0" smtClean="0">
                <a:latin typeface="游ゴシック" panose="020B0400000000000000" pitchFamily="50" charset="-128"/>
                <a:ea typeface="游ゴシック" panose="020B0400000000000000" pitchFamily="50" charset="-128"/>
              </a:rPr>
              <a:t>25</a:t>
            </a:r>
            <a:r>
              <a:rPr lang="ja-JP" altLang="en-US" dirty="0" smtClean="0">
                <a:latin typeface="游ゴシック" panose="020B0400000000000000" pitchFamily="50" charset="-128"/>
                <a:ea typeface="游ゴシック" panose="020B0400000000000000" pitchFamily="50" charset="-128"/>
              </a:rPr>
              <a:t>年６月</a:t>
            </a:r>
            <a:r>
              <a:rPr lang="en-US" altLang="ja-JP" dirty="0" smtClean="0">
                <a:latin typeface="游ゴシック" panose="020B0400000000000000" pitchFamily="50" charset="-128"/>
                <a:ea typeface="游ゴシック" panose="020B0400000000000000" pitchFamily="50" charset="-128"/>
              </a:rPr>
              <a:t>14</a:t>
            </a:r>
            <a:r>
              <a:rPr lang="ja-JP" altLang="en-US" dirty="0" smtClean="0">
                <a:latin typeface="游ゴシック" panose="020B0400000000000000" pitchFamily="50" charset="-128"/>
                <a:ea typeface="游ゴシック" panose="020B0400000000000000" pitchFamily="50" charset="-128"/>
              </a:rPr>
              <a:t>日　「世界最先端ＩＴ国家</a:t>
            </a:r>
            <a:r>
              <a:rPr lang="ja-JP" altLang="en-US" dirty="0">
                <a:latin typeface="游ゴシック" panose="020B0400000000000000" pitchFamily="50" charset="-128"/>
                <a:ea typeface="游ゴシック" panose="020B0400000000000000" pitchFamily="50" charset="-128"/>
              </a:rPr>
              <a:t>創造</a:t>
            </a:r>
            <a:r>
              <a:rPr lang="ja-JP" altLang="en-US" dirty="0" smtClean="0">
                <a:latin typeface="游ゴシック" panose="020B0400000000000000" pitchFamily="50" charset="-128"/>
                <a:ea typeface="游ゴシック" panose="020B0400000000000000" pitchFamily="50" charset="-128"/>
              </a:rPr>
              <a:t>宣言」を閣議決定</a:t>
            </a:r>
            <a:endParaRPr lang="en-US" altLang="ja-JP" dirty="0" smtClean="0">
              <a:latin typeface="游ゴシック" panose="020B0400000000000000" pitchFamily="50" charset="-128"/>
              <a:ea typeface="游ゴシック" panose="020B0400000000000000" pitchFamily="50" charset="-128"/>
            </a:endParaRPr>
          </a:p>
          <a:p>
            <a:pPr lvl="1"/>
            <a:r>
              <a:rPr lang="ja-JP" altLang="en-US" dirty="0">
                <a:latin typeface="游ゴシック" panose="020B0400000000000000" pitchFamily="50" charset="-128"/>
                <a:ea typeface="游ゴシック" panose="020B0400000000000000" pitchFamily="50" charset="-128"/>
              </a:rPr>
              <a:t>「</a:t>
            </a:r>
            <a:r>
              <a:rPr lang="ja-JP" altLang="en-US" dirty="0" smtClean="0">
                <a:latin typeface="游ゴシック" panose="020B0400000000000000" pitchFamily="50" charset="-128"/>
                <a:ea typeface="游ゴシック" panose="020B0400000000000000" pitchFamily="50" charset="-128"/>
              </a:rPr>
              <a:t>公共</a:t>
            </a:r>
            <a:r>
              <a:rPr lang="ja-JP" altLang="en-US" dirty="0">
                <a:latin typeface="游ゴシック" panose="020B0400000000000000" pitchFamily="50" charset="-128"/>
                <a:ea typeface="游ゴシック" panose="020B0400000000000000" pitchFamily="50" charset="-128"/>
              </a:rPr>
              <a:t>サービスがワンストップで誰でもどこでもいつでも受けられる社会」</a:t>
            </a:r>
            <a:r>
              <a:rPr lang="ja-JP" altLang="en-US" dirty="0" smtClean="0">
                <a:latin typeface="游ゴシック" panose="020B0400000000000000" pitchFamily="50" charset="-128"/>
                <a:ea typeface="游ゴシック" panose="020B0400000000000000" pitchFamily="50" charset="-128"/>
              </a:rPr>
              <a:t>を</a:t>
            </a:r>
            <a:r>
              <a:rPr lang="ja-JP" altLang="en-US" dirty="0">
                <a:latin typeface="游ゴシック" panose="020B0400000000000000" pitchFamily="50" charset="-128"/>
                <a:ea typeface="游ゴシック" panose="020B0400000000000000" pitchFamily="50" charset="-128"/>
              </a:rPr>
              <a:t>めざす</a:t>
            </a:r>
            <a:endParaRPr lang="en-US" altLang="ja-JP" dirty="0">
              <a:latin typeface="游ゴシック" panose="020B0400000000000000" pitchFamily="50" charset="-128"/>
              <a:ea typeface="游ゴシック" panose="020B0400000000000000" pitchFamily="50" charset="-128"/>
            </a:endParaRPr>
          </a:p>
          <a:p>
            <a:pPr lvl="1"/>
            <a:r>
              <a:rPr lang="ja-JP" altLang="en-US" dirty="0" smtClean="0">
                <a:latin typeface="游ゴシック" panose="020B0400000000000000" pitchFamily="50" charset="-128"/>
                <a:ea typeface="游ゴシック" panose="020B0400000000000000" pitchFamily="50" charset="-128"/>
              </a:rPr>
              <a:t>より</a:t>
            </a:r>
            <a:r>
              <a:rPr lang="ja-JP" altLang="en-US" dirty="0">
                <a:latin typeface="游ゴシック" panose="020B0400000000000000" pitchFamily="50" charset="-128"/>
                <a:ea typeface="游ゴシック" panose="020B0400000000000000" pitchFamily="50" charset="-128"/>
              </a:rPr>
              <a:t>便利で利用者負担の少ない行政サービスの提供を、徹底したコストカット及び効率的な行政運営を行いつつ実現</a:t>
            </a:r>
            <a:r>
              <a:rPr lang="ja-JP" altLang="en-US" dirty="0" smtClean="0">
                <a:latin typeface="游ゴシック" panose="020B0400000000000000" pitchFamily="50" charset="-128"/>
                <a:ea typeface="游ゴシック" panose="020B0400000000000000" pitchFamily="50" charset="-128"/>
              </a:rPr>
              <a:t>する</a:t>
            </a:r>
            <a:endParaRPr lang="en-US" altLang="ja-JP" dirty="0" smtClean="0">
              <a:latin typeface="游ゴシック" panose="020B0400000000000000" pitchFamily="50" charset="-128"/>
              <a:ea typeface="游ゴシック" panose="020B0400000000000000" pitchFamily="50" charset="-128"/>
            </a:endParaRPr>
          </a:p>
          <a:p>
            <a:pPr lvl="1"/>
            <a:endParaRPr lang="en-US" altLang="ja-JP" dirty="0" smtClean="0">
              <a:latin typeface="游ゴシック" panose="020B0400000000000000" pitchFamily="50" charset="-128"/>
              <a:ea typeface="游ゴシック" panose="020B0400000000000000" pitchFamily="50" charset="-128"/>
            </a:endParaRPr>
          </a:p>
          <a:p>
            <a:r>
              <a:rPr lang="ja-JP" altLang="en-US" dirty="0" smtClean="0">
                <a:latin typeface="游ゴシック" panose="020B0400000000000000" pitchFamily="50" charset="-128"/>
                <a:ea typeface="游ゴシック" panose="020B0400000000000000" pitchFamily="50" charset="-128"/>
              </a:rPr>
              <a:t>平成</a:t>
            </a:r>
            <a:r>
              <a:rPr lang="en-US" altLang="ja-JP" dirty="0" smtClean="0">
                <a:latin typeface="游ゴシック" panose="020B0400000000000000" pitchFamily="50" charset="-128"/>
                <a:ea typeface="游ゴシック" panose="020B0400000000000000" pitchFamily="50" charset="-128"/>
              </a:rPr>
              <a:t>26</a:t>
            </a:r>
            <a:r>
              <a:rPr lang="ja-JP" altLang="en-US" dirty="0" smtClean="0">
                <a:latin typeface="游ゴシック" panose="020B0400000000000000" pitchFamily="50" charset="-128"/>
                <a:ea typeface="游ゴシック" panose="020B0400000000000000" pitchFamily="50" charset="-128"/>
              </a:rPr>
              <a:t>年３月</a:t>
            </a:r>
            <a:r>
              <a:rPr lang="en-US" altLang="ja-JP" dirty="0" smtClean="0">
                <a:latin typeface="游ゴシック" panose="020B0400000000000000" pitchFamily="50" charset="-128"/>
                <a:ea typeface="游ゴシック" panose="020B0400000000000000" pitchFamily="50" charset="-128"/>
              </a:rPr>
              <a:t>24</a:t>
            </a:r>
            <a:r>
              <a:rPr lang="ja-JP" altLang="en-US" dirty="0" smtClean="0">
                <a:latin typeface="游ゴシック" panose="020B0400000000000000" pitchFamily="50" charset="-128"/>
                <a:ea typeface="游ゴシック" panose="020B0400000000000000" pitchFamily="50" charset="-128"/>
              </a:rPr>
              <a:t>日　「電子</a:t>
            </a:r>
            <a:r>
              <a:rPr lang="ja-JP" altLang="en-US" dirty="0">
                <a:latin typeface="游ゴシック" panose="020B0400000000000000" pitchFamily="50" charset="-128"/>
                <a:ea typeface="游ゴシック" panose="020B0400000000000000" pitchFamily="50" charset="-128"/>
              </a:rPr>
              <a:t>自治体の取組みを加速するための</a:t>
            </a:r>
            <a:r>
              <a:rPr lang="en-US" altLang="ja-JP" dirty="0">
                <a:latin typeface="游ゴシック" panose="020B0400000000000000" pitchFamily="50" charset="-128"/>
                <a:ea typeface="游ゴシック" panose="020B0400000000000000" pitchFamily="50" charset="-128"/>
              </a:rPr>
              <a:t>10</a:t>
            </a:r>
            <a:r>
              <a:rPr lang="ja-JP" altLang="en-US" dirty="0">
                <a:latin typeface="游ゴシック" panose="020B0400000000000000" pitchFamily="50" charset="-128"/>
                <a:ea typeface="游ゴシック" panose="020B0400000000000000" pitchFamily="50" charset="-128"/>
              </a:rPr>
              <a:t>の</a:t>
            </a:r>
            <a:r>
              <a:rPr lang="ja-JP" altLang="en-US" dirty="0" smtClean="0">
                <a:latin typeface="游ゴシック" panose="020B0400000000000000" pitchFamily="50" charset="-128"/>
                <a:ea typeface="游ゴシック" panose="020B0400000000000000" pitchFamily="50" charset="-128"/>
              </a:rPr>
              <a:t>指針」を公表</a:t>
            </a:r>
            <a:endParaRPr lang="en-US" altLang="ja-JP" dirty="0" smtClean="0">
              <a:latin typeface="游ゴシック" panose="020B0400000000000000" pitchFamily="50" charset="-128"/>
              <a:ea typeface="游ゴシック" panose="020B0400000000000000" pitchFamily="50" charset="-128"/>
            </a:endParaRPr>
          </a:p>
          <a:p>
            <a:pPr lvl="1"/>
            <a:r>
              <a:rPr lang="ja-JP" altLang="en-US" dirty="0">
                <a:latin typeface="游ゴシック" panose="020B0400000000000000" pitchFamily="50" charset="-128"/>
                <a:ea typeface="游ゴシック" panose="020B0400000000000000" pitchFamily="50" charset="-128"/>
              </a:rPr>
              <a:t>業務の可視化、業務フローの見直し及び業務の</a:t>
            </a:r>
            <a:r>
              <a:rPr lang="ja-JP" altLang="en-US" dirty="0" smtClean="0">
                <a:latin typeface="游ゴシック" panose="020B0400000000000000" pitchFamily="50" charset="-128"/>
                <a:ea typeface="游ゴシック" panose="020B0400000000000000" pitchFamily="50" charset="-128"/>
              </a:rPr>
              <a:t>標準化への取組み</a:t>
            </a:r>
            <a:endParaRPr lang="ja-JP" altLang="en-US" dirty="0">
              <a:latin typeface="游ゴシック" panose="020B0400000000000000" pitchFamily="50" charset="-128"/>
              <a:ea typeface="游ゴシック" panose="020B0400000000000000" pitchFamily="50" charset="-128"/>
            </a:endParaRPr>
          </a:p>
          <a:p>
            <a:endParaRPr lang="en-US" altLang="ja-JP" dirty="0">
              <a:latin typeface="游ゴシック" panose="020B0400000000000000" pitchFamily="50" charset="-128"/>
              <a:ea typeface="游ゴシック" panose="020B0400000000000000" pitchFamily="50" charset="-128"/>
            </a:endParaRPr>
          </a:p>
          <a:p>
            <a:r>
              <a:rPr lang="ja-JP" altLang="en-US" dirty="0" smtClean="0">
                <a:latin typeface="游ゴシック" panose="020B0400000000000000" pitchFamily="50" charset="-128"/>
                <a:ea typeface="游ゴシック" panose="020B0400000000000000" pitchFamily="50" charset="-128"/>
              </a:rPr>
              <a:t>平成</a:t>
            </a:r>
            <a:r>
              <a:rPr lang="en-US" altLang="ja-JP" dirty="0">
                <a:latin typeface="游ゴシック" panose="020B0400000000000000" pitchFamily="50" charset="-128"/>
                <a:ea typeface="游ゴシック" panose="020B0400000000000000" pitchFamily="50" charset="-128"/>
              </a:rPr>
              <a:t>28</a:t>
            </a:r>
            <a:r>
              <a:rPr lang="ja-JP" altLang="en-US" dirty="0" smtClean="0">
                <a:latin typeface="游ゴシック" panose="020B0400000000000000" pitchFamily="50" charset="-128"/>
                <a:ea typeface="游ゴシック" panose="020B0400000000000000" pitchFamily="50" charset="-128"/>
              </a:rPr>
              <a:t>年</a:t>
            </a:r>
            <a:r>
              <a:rPr lang="en-US" altLang="ja-JP" dirty="0" smtClean="0">
                <a:latin typeface="游ゴシック" panose="020B0400000000000000" pitchFamily="50" charset="-128"/>
                <a:ea typeface="游ゴシック" panose="020B0400000000000000" pitchFamily="50" charset="-128"/>
              </a:rPr>
              <a:t>12</a:t>
            </a:r>
            <a:r>
              <a:rPr lang="ja-JP" altLang="en-US" dirty="0" smtClean="0">
                <a:latin typeface="游ゴシック" panose="020B0400000000000000" pitchFamily="50" charset="-128"/>
                <a:ea typeface="游ゴシック" panose="020B0400000000000000" pitchFamily="50" charset="-128"/>
              </a:rPr>
              <a:t>月９日　「官民</a:t>
            </a:r>
            <a:r>
              <a:rPr lang="ja-JP" altLang="en-US" dirty="0">
                <a:latin typeface="游ゴシック" panose="020B0400000000000000" pitchFamily="50" charset="-128"/>
                <a:ea typeface="游ゴシック" panose="020B0400000000000000" pitchFamily="50" charset="-128"/>
              </a:rPr>
              <a:t>データ活用推進基本法（平成</a:t>
            </a:r>
            <a:r>
              <a:rPr lang="en-US" altLang="ja-JP" dirty="0">
                <a:latin typeface="游ゴシック" panose="020B0400000000000000" pitchFamily="50" charset="-128"/>
                <a:ea typeface="游ゴシック" panose="020B0400000000000000" pitchFamily="50" charset="-128"/>
              </a:rPr>
              <a:t>28</a:t>
            </a:r>
            <a:r>
              <a:rPr lang="ja-JP" altLang="en-US" dirty="0">
                <a:latin typeface="游ゴシック" panose="020B0400000000000000" pitchFamily="50" charset="-128"/>
                <a:ea typeface="游ゴシック" panose="020B0400000000000000" pitchFamily="50" charset="-128"/>
              </a:rPr>
              <a:t>年法律第</a:t>
            </a:r>
            <a:r>
              <a:rPr lang="en-US" altLang="ja-JP" dirty="0">
                <a:latin typeface="游ゴシック" panose="020B0400000000000000" pitchFamily="50" charset="-128"/>
                <a:ea typeface="游ゴシック" panose="020B0400000000000000" pitchFamily="50" charset="-128"/>
              </a:rPr>
              <a:t>103</a:t>
            </a:r>
            <a:r>
              <a:rPr lang="ja-JP" altLang="en-US" dirty="0">
                <a:latin typeface="游ゴシック" panose="020B0400000000000000" pitchFamily="50" charset="-128"/>
                <a:ea typeface="游ゴシック" panose="020B0400000000000000" pitchFamily="50" charset="-128"/>
              </a:rPr>
              <a:t>号</a:t>
            </a:r>
            <a:r>
              <a:rPr lang="ja-JP" altLang="en-US" dirty="0" smtClean="0">
                <a:latin typeface="游ゴシック" panose="020B0400000000000000" pitchFamily="50" charset="-128"/>
                <a:ea typeface="游ゴシック" panose="020B0400000000000000" pitchFamily="50" charset="-128"/>
              </a:rPr>
              <a:t>）」が成立</a:t>
            </a:r>
            <a:endParaRPr lang="en-US" altLang="ja-JP" dirty="0" smtClean="0">
              <a:latin typeface="游ゴシック" panose="020B0400000000000000" pitchFamily="50" charset="-128"/>
              <a:ea typeface="游ゴシック" panose="020B0400000000000000" pitchFamily="50" charset="-128"/>
            </a:endParaRPr>
          </a:p>
          <a:p>
            <a:pPr lvl="1"/>
            <a:r>
              <a:rPr lang="ja-JP" altLang="en-US" dirty="0">
                <a:latin typeface="游ゴシック" panose="020B0400000000000000" pitchFamily="50" charset="-128"/>
                <a:ea typeface="游ゴシック" panose="020B0400000000000000" pitchFamily="50" charset="-128"/>
              </a:rPr>
              <a:t>行政手続きに係るオンライン利用の</a:t>
            </a:r>
            <a:r>
              <a:rPr lang="ja-JP" altLang="en-US" dirty="0" smtClean="0">
                <a:latin typeface="游ゴシック" panose="020B0400000000000000" pitchFamily="50" charset="-128"/>
                <a:ea typeface="游ゴシック" panose="020B0400000000000000" pitchFamily="50" charset="-128"/>
              </a:rPr>
              <a:t>原則化（</a:t>
            </a:r>
            <a:r>
              <a:rPr lang="en-US" altLang="ja-JP" dirty="0" smtClean="0">
                <a:latin typeface="游ゴシック" panose="020B0400000000000000" pitchFamily="50" charset="-128"/>
                <a:ea typeface="游ゴシック" panose="020B0400000000000000" pitchFamily="50" charset="-128"/>
              </a:rPr>
              <a:t>10</a:t>
            </a:r>
            <a:r>
              <a:rPr lang="ja-JP" altLang="en-US" dirty="0" smtClean="0">
                <a:latin typeface="游ゴシック" panose="020B0400000000000000" pitchFamily="50" charset="-128"/>
                <a:ea typeface="游ゴシック" panose="020B0400000000000000" pitchFamily="50" charset="-128"/>
              </a:rPr>
              <a:t>条）</a:t>
            </a:r>
            <a:endParaRPr lang="en-US" altLang="ja-JP" dirty="0" smtClean="0">
              <a:latin typeface="游ゴシック" panose="020B0400000000000000" pitchFamily="50" charset="-128"/>
              <a:ea typeface="游ゴシック" panose="020B0400000000000000" pitchFamily="50" charset="-128"/>
            </a:endParaRPr>
          </a:p>
          <a:p>
            <a:pPr lvl="1"/>
            <a:r>
              <a:rPr lang="ja-JP" altLang="en-US" dirty="0">
                <a:latin typeface="游ゴシック" panose="020B0400000000000000" pitchFamily="50" charset="-128"/>
                <a:ea typeface="游ゴシック" panose="020B0400000000000000" pitchFamily="50" charset="-128"/>
              </a:rPr>
              <a:t>サービスデザイン思考に基づく業務</a:t>
            </a:r>
            <a:r>
              <a:rPr lang="ja-JP" altLang="en-US" dirty="0" smtClean="0">
                <a:latin typeface="游ゴシック" panose="020B0400000000000000" pitchFamily="50" charset="-128"/>
                <a:ea typeface="游ゴシック" panose="020B0400000000000000" pitchFamily="50" charset="-128"/>
              </a:rPr>
              <a:t>改革（</a:t>
            </a:r>
            <a:r>
              <a:rPr lang="en-US" altLang="ja-JP" dirty="0" smtClean="0">
                <a:latin typeface="游ゴシック" panose="020B0400000000000000" pitchFamily="50" charset="-128"/>
                <a:ea typeface="游ゴシック" panose="020B0400000000000000" pitchFamily="50" charset="-128"/>
              </a:rPr>
              <a:t>BPR</a:t>
            </a:r>
            <a:r>
              <a:rPr lang="ja-JP" altLang="en-US" dirty="0" smtClean="0">
                <a:latin typeface="游ゴシック" panose="020B0400000000000000" pitchFamily="50" charset="-128"/>
                <a:ea typeface="游ゴシック" panose="020B0400000000000000" pitchFamily="50" charset="-128"/>
              </a:rPr>
              <a:t>）の推進（</a:t>
            </a:r>
            <a:r>
              <a:rPr lang="en-US" altLang="ja-JP" dirty="0" smtClean="0">
                <a:latin typeface="游ゴシック" panose="020B0400000000000000" pitchFamily="50" charset="-128"/>
                <a:ea typeface="游ゴシック" panose="020B0400000000000000" pitchFamily="50" charset="-128"/>
              </a:rPr>
              <a:t>15</a:t>
            </a:r>
            <a:r>
              <a:rPr lang="ja-JP" altLang="en-US" dirty="0" smtClean="0">
                <a:latin typeface="游ゴシック" panose="020B0400000000000000" pitchFamily="50" charset="-128"/>
                <a:ea typeface="游ゴシック" panose="020B0400000000000000" pitchFamily="50" charset="-128"/>
              </a:rPr>
              <a:t>条１項）</a:t>
            </a:r>
            <a:endParaRPr lang="en-US" altLang="ja-JP" dirty="0" smtClean="0">
              <a:latin typeface="游ゴシック" panose="020B0400000000000000" pitchFamily="50" charset="-128"/>
              <a:ea typeface="游ゴシック" panose="020B0400000000000000" pitchFamily="50" charset="-128"/>
            </a:endParaRPr>
          </a:p>
          <a:p>
            <a:pPr lvl="1"/>
            <a:endParaRPr lang="en-US" altLang="ja-JP" dirty="0">
              <a:latin typeface="游ゴシック" panose="020B0400000000000000" pitchFamily="50" charset="-128"/>
              <a:ea typeface="游ゴシック" panose="020B0400000000000000" pitchFamily="50" charset="-128"/>
            </a:endParaRPr>
          </a:p>
          <a:p>
            <a:r>
              <a:rPr lang="ja-JP" altLang="en-US" dirty="0" smtClean="0">
                <a:latin typeface="游ゴシック" panose="020B0400000000000000" pitchFamily="50" charset="-128"/>
                <a:ea typeface="游ゴシック" panose="020B0400000000000000" pitchFamily="50" charset="-128"/>
              </a:rPr>
              <a:t>平成</a:t>
            </a:r>
            <a:r>
              <a:rPr lang="en-US" altLang="ja-JP" dirty="0" smtClean="0">
                <a:latin typeface="游ゴシック" panose="020B0400000000000000" pitchFamily="50" charset="-128"/>
                <a:ea typeface="游ゴシック" panose="020B0400000000000000" pitchFamily="50" charset="-128"/>
              </a:rPr>
              <a:t>28</a:t>
            </a:r>
            <a:r>
              <a:rPr lang="ja-JP" altLang="en-US" dirty="0" smtClean="0">
                <a:latin typeface="游ゴシック" panose="020B0400000000000000" pitchFamily="50" charset="-128"/>
                <a:ea typeface="游ゴシック" panose="020B0400000000000000" pitchFamily="50" charset="-128"/>
              </a:rPr>
              <a:t>年５月</a:t>
            </a:r>
            <a:r>
              <a:rPr lang="en-US" altLang="ja-JP" dirty="0" smtClean="0">
                <a:latin typeface="游ゴシック" panose="020B0400000000000000" pitchFamily="50" charset="-128"/>
                <a:ea typeface="游ゴシック" panose="020B0400000000000000" pitchFamily="50" charset="-128"/>
              </a:rPr>
              <a:t>20</a:t>
            </a:r>
            <a:r>
              <a:rPr lang="ja-JP" altLang="en-US" dirty="0" smtClean="0">
                <a:latin typeface="游ゴシック" panose="020B0400000000000000" pitchFamily="50" charset="-128"/>
                <a:ea typeface="游ゴシック" panose="020B0400000000000000" pitchFamily="50" charset="-128"/>
              </a:rPr>
              <a:t>日</a:t>
            </a:r>
            <a:r>
              <a:rPr lang="ja-JP" altLang="en-US" dirty="0">
                <a:latin typeface="游ゴシック" panose="020B0400000000000000" pitchFamily="50" charset="-128"/>
                <a:ea typeface="游ゴシック" panose="020B0400000000000000" pitchFamily="50" charset="-128"/>
              </a:rPr>
              <a:t>　</a:t>
            </a:r>
            <a:r>
              <a:rPr lang="ja-JP" altLang="en-US" dirty="0" smtClean="0">
                <a:latin typeface="游ゴシック" panose="020B0400000000000000" pitchFamily="50" charset="-128"/>
                <a:ea typeface="游ゴシック" panose="020B0400000000000000" pitchFamily="50" charset="-128"/>
              </a:rPr>
              <a:t>「世界</a:t>
            </a:r>
            <a:r>
              <a:rPr lang="ja-JP" altLang="en-US" dirty="0">
                <a:latin typeface="游ゴシック" panose="020B0400000000000000" pitchFamily="50" charset="-128"/>
                <a:ea typeface="游ゴシック" panose="020B0400000000000000" pitchFamily="50" charset="-128"/>
              </a:rPr>
              <a:t>最先端</a:t>
            </a:r>
            <a:r>
              <a:rPr lang="en-US" altLang="ja-JP" dirty="0">
                <a:latin typeface="游ゴシック" panose="020B0400000000000000" pitchFamily="50" charset="-128"/>
                <a:ea typeface="游ゴシック" panose="020B0400000000000000" pitchFamily="50" charset="-128"/>
              </a:rPr>
              <a:t>IT</a:t>
            </a:r>
            <a:r>
              <a:rPr lang="ja-JP" altLang="en-US" dirty="0">
                <a:latin typeface="游ゴシック" panose="020B0400000000000000" pitchFamily="50" charset="-128"/>
                <a:ea typeface="游ゴシック" panose="020B0400000000000000" pitchFamily="50" charset="-128"/>
              </a:rPr>
              <a:t>国家創造宣言・官民データ活用推進基本</a:t>
            </a:r>
            <a:r>
              <a:rPr lang="ja-JP" altLang="en-US" dirty="0" smtClean="0">
                <a:latin typeface="游ゴシック" panose="020B0400000000000000" pitchFamily="50" charset="-128"/>
                <a:ea typeface="游ゴシック" panose="020B0400000000000000" pitchFamily="50" charset="-128"/>
              </a:rPr>
              <a:t>計画」が閣議決定</a:t>
            </a:r>
            <a:endParaRPr lang="en-US" altLang="ja-JP" dirty="0" smtClean="0">
              <a:latin typeface="游ゴシック" panose="020B0400000000000000" pitchFamily="50" charset="-128"/>
              <a:ea typeface="游ゴシック" panose="020B0400000000000000" pitchFamily="50" charset="-128"/>
            </a:endParaRPr>
          </a:p>
          <a:p>
            <a:pPr lvl="1"/>
            <a:endParaRPr lang="en-US" altLang="ja-JP" dirty="0">
              <a:latin typeface="游ゴシック" panose="020B0400000000000000" pitchFamily="50" charset="-128"/>
              <a:ea typeface="游ゴシック" panose="020B0400000000000000" pitchFamily="50" charset="-128"/>
            </a:endParaRPr>
          </a:p>
          <a:p>
            <a:r>
              <a:rPr lang="ja-JP" altLang="en-US" dirty="0" smtClean="0">
                <a:latin typeface="游ゴシック" panose="020B0400000000000000" pitchFamily="50" charset="-128"/>
                <a:ea typeface="游ゴシック" panose="020B0400000000000000" pitchFamily="50" charset="-128"/>
              </a:rPr>
              <a:t>平成</a:t>
            </a:r>
            <a:r>
              <a:rPr lang="en-US" altLang="ja-JP" dirty="0">
                <a:latin typeface="游ゴシック" panose="020B0400000000000000" pitchFamily="50" charset="-128"/>
                <a:ea typeface="游ゴシック" panose="020B0400000000000000" pitchFamily="50" charset="-128"/>
              </a:rPr>
              <a:t>29</a:t>
            </a:r>
            <a:r>
              <a:rPr lang="ja-JP" altLang="en-US" dirty="0" smtClean="0">
                <a:latin typeface="游ゴシック" panose="020B0400000000000000" pitchFamily="50" charset="-128"/>
                <a:ea typeface="游ゴシック" panose="020B0400000000000000" pitchFamily="50" charset="-128"/>
              </a:rPr>
              <a:t>年５月</a:t>
            </a:r>
            <a:r>
              <a:rPr lang="en-US" altLang="ja-JP" dirty="0" smtClean="0">
                <a:latin typeface="游ゴシック" panose="020B0400000000000000" pitchFamily="50" charset="-128"/>
                <a:ea typeface="游ゴシック" panose="020B0400000000000000" pitchFamily="50" charset="-128"/>
              </a:rPr>
              <a:t>30</a:t>
            </a:r>
            <a:r>
              <a:rPr lang="ja-JP" altLang="en-US" dirty="0" smtClean="0">
                <a:latin typeface="游ゴシック" panose="020B0400000000000000" pitchFamily="50" charset="-128"/>
                <a:ea typeface="游ゴシック" panose="020B0400000000000000" pitchFamily="50" charset="-128"/>
              </a:rPr>
              <a:t>日　「デジタル</a:t>
            </a:r>
            <a:r>
              <a:rPr lang="ja-JP" altLang="en-US" dirty="0">
                <a:latin typeface="游ゴシック" panose="020B0400000000000000" pitchFamily="50" charset="-128"/>
                <a:ea typeface="游ゴシック" panose="020B0400000000000000" pitchFamily="50" charset="-128"/>
              </a:rPr>
              <a:t>・ガバメント推進</a:t>
            </a:r>
            <a:r>
              <a:rPr lang="ja-JP" altLang="en-US" dirty="0" smtClean="0">
                <a:latin typeface="游ゴシック" panose="020B0400000000000000" pitchFamily="50" charset="-128"/>
                <a:ea typeface="游ゴシック" panose="020B0400000000000000" pitchFamily="50" charset="-128"/>
              </a:rPr>
              <a:t>方針」が策定</a:t>
            </a:r>
            <a:endParaRPr lang="en-US" altLang="ja-JP" dirty="0" smtClean="0">
              <a:latin typeface="游ゴシック" panose="020B0400000000000000" pitchFamily="50" charset="-128"/>
              <a:ea typeface="游ゴシック" panose="020B0400000000000000" pitchFamily="50" charset="-128"/>
            </a:endParaRPr>
          </a:p>
          <a:p>
            <a:endParaRPr lang="en-US" altLang="ja-JP" dirty="0">
              <a:latin typeface="游ゴシック" panose="020B0400000000000000" pitchFamily="50" charset="-128"/>
              <a:ea typeface="游ゴシック" panose="020B0400000000000000" pitchFamily="50" charset="-128"/>
            </a:endParaRPr>
          </a:p>
          <a:p>
            <a:r>
              <a:rPr lang="ja-JP" altLang="en-US" dirty="0" smtClean="0">
                <a:latin typeface="游ゴシック" panose="020B0400000000000000" pitchFamily="50" charset="-128"/>
                <a:ea typeface="游ゴシック" panose="020B0400000000000000" pitchFamily="50" charset="-128"/>
              </a:rPr>
              <a:t>平成</a:t>
            </a:r>
            <a:r>
              <a:rPr lang="en-US" altLang="ja-JP" dirty="0" smtClean="0">
                <a:latin typeface="游ゴシック" panose="020B0400000000000000" pitchFamily="50" charset="-128"/>
                <a:ea typeface="游ゴシック" panose="020B0400000000000000" pitchFamily="50" charset="-128"/>
              </a:rPr>
              <a:t>29</a:t>
            </a:r>
            <a:r>
              <a:rPr lang="ja-JP" altLang="en-US" dirty="0" smtClean="0">
                <a:latin typeface="游ゴシック" panose="020B0400000000000000" pitchFamily="50" charset="-128"/>
                <a:ea typeface="游ゴシック" panose="020B0400000000000000" pitchFamily="50" charset="-128"/>
              </a:rPr>
              <a:t>年</a:t>
            </a:r>
            <a:r>
              <a:rPr lang="en-US" altLang="ja-JP" dirty="0" smtClean="0">
                <a:latin typeface="游ゴシック" panose="020B0400000000000000" pitchFamily="50" charset="-128"/>
                <a:ea typeface="游ゴシック" panose="020B0400000000000000" pitchFamily="50" charset="-128"/>
              </a:rPr>
              <a:t>11</a:t>
            </a:r>
            <a:r>
              <a:rPr lang="ja-JP" altLang="en-US" dirty="0" smtClean="0">
                <a:latin typeface="游ゴシック" panose="020B0400000000000000" pitchFamily="50" charset="-128"/>
                <a:ea typeface="游ゴシック" panose="020B0400000000000000" pitchFamily="50" charset="-128"/>
              </a:rPr>
              <a:t>月</a:t>
            </a:r>
            <a:r>
              <a:rPr lang="en-US" altLang="ja-JP" dirty="0" smtClean="0">
                <a:latin typeface="游ゴシック" panose="020B0400000000000000" pitchFamily="50" charset="-128"/>
                <a:ea typeface="游ゴシック" panose="020B0400000000000000" pitchFamily="50" charset="-128"/>
              </a:rPr>
              <a:t>13</a:t>
            </a:r>
            <a:r>
              <a:rPr lang="ja-JP" altLang="en-US" dirty="0" smtClean="0">
                <a:latin typeface="游ゴシック" panose="020B0400000000000000" pitchFamily="50" charset="-128"/>
                <a:ea typeface="游ゴシック" panose="020B0400000000000000" pitchFamily="50" charset="-128"/>
              </a:rPr>
              <a:t>日　マイナポータル本格運用開始</a:t>
            </a:r>
            <a:endParaRPr lang="en-US" altLang="ja-JP" dirty="0" smtClean="0">
              <a:latin typeface="游ゴシック" panose="020B0400000000000000" pitchFamily="50" charset="-128"/>
              <a:ea typeface="游ゴシック" panose="020B0400000000000000" pitchFamily="50" charset="-128"/>
            </a:endParaRPr>
          </a:p>
          <a:p>
            <a:endParaRPr lang="en-US" altLang="ja-JP" dirty="0" smtClean="0">
              <a:latin typeface="游ゴシック" panose="020B0400000000000000" pitchFamily="50" charset="-128"/>
              <a:ea typeface="游ゴシック" panose="020B0400000000000000" pitchFamily="50" charset="-128"/>
            </a:endParaRPr>
          </a:p>
          <a:p>
            <a:r>
              <a:rPr lang="ja-JP" altLang="en-US" dirty="0" smtClean="0">
                <a:latin typeface="游ゴシック" panose="020B0400000000000000" pitchFamily="50" charset="-128"/>
                <a:ea typeface="游ゴシック" panose="020B0400000000000000" pitchFamily="50" charset="-128"/>
              </a:rPr>
              <a:t>平成</a:t>
            </a:r>
            <a:r>
              <a:rPr lang="en-US" altLang="ja-JP" dirty="0" smtClean="0">
                <a:latin typeface="游ゴシック" panose="020B0400000000000000" pitchFamily="50" charset="-128"/>
                <a:ea typeface="游ゴシック" panose="020B0400000000000000" pitchFamily="50" charset="-128"/>
              </a:rPr>
              <a:t>30</a:t>
            </a:r>
            <a:r>
              <a:rPr lang="ja-JP" altLang="en-US" dirty="0" smtClean="0">
                <a:latin typeface="游ゴシック" panose="020B0400000000000000" pitchFamily="50" charset="-128"/>
                <a:ea typeface="游ゴシック" panose="020B0400000000000000" pitchFamily="50" charset="-128"/>
              </a:rPr>
              <a:t>年１月</a:t>
            </a:r>
            <a:r>
              <a:rPr lang="en-US" altLang="ja-JP" dirty="0" smtClean="0">
                <a:latin typeface="游ゴシック" panose="020B0400000000000000" pitchFamily="50" charset="-128"/>
                <a:ea typeface="游ゴシック" panose="020B0400000000000000" pitchFamily="50" charset="-128"/>
              </a:rPr>
              <a:t>16</a:t>
            </a:r>
            <a:r>
              <a:rPr lang="ja-JP" altLang="en-US" dirty="0" smtClean="0">
                <a:latin typeface="游ゴシック" panose="020B0400000000000000" pitchFamily="50" charset="-128"/>
                <a:ea typeface="游ゴシック" panose="020B0400000000000000" pitchFamily="50" charset="-128"/>
              </a:rPr>
              <a:t>日　「デジタル・ガバメント実行計画」を決定</a:t>
            </a:r>
            <a:endParaRPr lang="en-US" altLang="ja-JP" dirty="0" smtClean="0">
              <a:latin typeface="游ゴシック" panose="020B0400000000000000" pitchFamily="50" charset="-128"/>
              <a:ea typeface="游ゴシック" panose="020B0400000000000000" pitchFamily="50" charset="-128"/>
            </a:endParaRPr>
          </a:p>
          <a:p>
            <a:endParaRPr lang="en-US" altLang="ja-JP" dirty="0" smtClean="0">
              <a:latin typeface="游ゴシック" panose="020B0400000000000000" pitchFamily="50" charset="-128"/>
              <a:ea typeface="游ゴシック" panose="020B0400000000000000" pitchFamily="50" charset="-128"/>
            </a:endParaRPr>
          </a:p>
          <a:p>
            <a:endParaRPr kumimoji="1" lang="ja-JP" altLang="en-US" dirty="0">
              <a:latin typeface="游ゴシック" panose="020B0400000000000000" pitchFamily="50" charset="-128"/>
              <a:ea typeface="游ゴシック" panose="020B0400000000000000" pitchFamily="50" charset="-128"/>
            </a:endParaRPr>
          </a:p>
        </p:txBody>
      </p:sp>
      <p:sp>
        <p:nvSpPr>
          <p:cNvPr id="4" name="タイトル 1"/>
          <p:cNvSpPr txBox="1">
            <a:spLocks/>
          </p:cNvSpPr>
          <p:nvPr/>
        </p:nvSpPr>
        <p:spPr bwMode="white">
          <a:xfrm>
            <a:off x="234950" y="120004"/>
            <a:ext cx="8686800" cy="685800"/>
          </a:xfrm>
          <a:prstGeom prst="rect">
            <a:avLst/>
          </a:prstGeom>
          <a:noFill/>
          <a:ln w="9525">
            <a:noFill/>
            <a:miter lim="800000"/>
            <a:headEnd/>
            <a:tailEnd/>
          </a:ln>
        </p:spPr>
        <p:txBody>
          <a:bodyPr vert="horz" wrap="none" lIns="0" tIns="0" rIns="0" bIns="0" numCol="1" anchor="b"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Arial" charset="0"/>
                <a:ea typeface="ＭＳ Ｐゴシック" pitchFamily="50" charset="-128"/>
              </a:defRPr>
            </a:lvl2pPr>
            <a:lvl3pPr algn="l" rtl="0" eaLnBrk="0" fontAlgn="base" hangingPunct="0">
              <a:spcBef>
                <a:spcPct val="0"/>
              </a:spcBef>
              <a:spcAft>
                <a:spcPct val="0"/>
              </a:spcAft>
              <a:defRPr b="1">
                <a:solidFill>
                  <a:schemeClr val="tx2"/>
                </a:solidFill>
                <a:latin typeface="Arial" charset="0"/>
                <a:ea typeface="ＭＳ Ｐゴシック" pitchFamily="50" charset="-128"/>
              </a:defRPr>
            </a:lvl3pPr>
            <a:lvl4pPr algn="l" rtl="0" eaLnBrk="0" fontAlgn="base" hangingPunct="0">
              <a:spcBef>
                <a:spcPct val="0"/>
              </a:spcBef>
              <a:spcAft>
                <a:spcPct val="0"/>
              </a:spcAft>
              <a:defRPr b="1">
                <a:solidFill>
                  <a:schemeClr val="tx2"/>
                </a:solidFill>
                <a:latin typeface="Arial" charset="0"/>
                <a:ea typeface="ＭＳ Ｐゴシック" pitchFamily="50" charset="-128"/>
              </a:defRPr>
            </a:lvl4pPr>
            <a:lvl5pPr algn="l" rtl="0" eaLnBrk="0" fontAlgn="base" hangingPunct="0">
              <a:spcBef>
                <a:spcPct val="0"/>
              </a:spcBef>
              <a:spcAft>
                <a:spcPct val="0"/>
              </a:spcAft>
              <a:defRPr b="1">
                <a:solidFill>
                  <a:schemeClr val="tx2"/>
                </a:solidFill>
                <a:latin typeface="Arial" charset="0"/>
                <a:ea typeface="ＭＳ Ｐゴシック" pitchFamily="50" charset="-128"/>
              </a:defRPr>
            </a:lvl5pPr>
            <a:lvl6pPr marL="457200" algn="l" rtl="0" fontAlgn="base">
              <a:spcBef>
                <a:spcPct val="0"/>
              </a:spcBef>
              <a:spcAft>
                <a:spcPct val="0"/>
              </a:spcAft>
              <a:defRPr b="1">
                <a:solidFill>
                  <a:schemeClr val="tx2"/>
                </a:solidFill>
                <a:latin typeface="Arial" charset="0"/>
                <a:ea typeface="ＭＳ Ｐゴシック" pitchFamily="50" charset="-128"/>
              </a:defRPr>
            </a:lvl6pPr>
            <a:lvl7pPr marL="914400" algn="l" rtl="0" fontAlgn="base">
              <a:spcBef>
                <a:spcPct val="0"/>
              </a:spcBef>
              <a:spcAft>
                <a:spcPct val="0"/>
              </a:spcAft>
              <a:defRPr b="1">
                <a:solidFill>
                  <a:schemeClr val="tx2"/>
                </a:solidFill>
                <a:latin typeface="Arial" charset="0"/>
                <a:ea typeface="ＭＳ Ｐゴシック" pitchFamily="50" charset="-128"/>
              </a:defRPr>
            </a:lvl7pPr>
            <a:lvl8pPr marL="1371600" algn="l" rtl="0" fontAlgn="base">
              <a:spcBef>
                <a:spcPct val="0"/>
              </a:spcBef>
              <a:spcAft>
                <a:spcPct val="0"/>
              </a:spcAft>
              <a:defRPr b="1">
                <a:solidFill>
                  <a:schemeClr val="tx2"/>
                </a:solidFill>
                <a:latin typeface="Arial" charset="0"/>
                <a:ea typeface="ＭＳ Ｐゴシック" pitchFamily="50" charset="-128"/>
              </a:defRPr>
            </a:lvl8pPr>
            <a:lvl9pPr marL="1828800" algn="l" rtl="0" fontAlgn="base">
              <a:spcBef>
                <a:spcPct val="0"/>
              </a:spcBef>
              <a:spcAft>
                <a:spcPct val="0"/>
              </a:spcAft>
              <a:defRPr b="1">
                <a:solidFill>
                  <a:schemeClr val="tx2"/>
                </a:solidFill>
                <a:latin typeface="Arial" charset="0"/>
                <a:ea typeface="ＭＳ Ｐゴシック" pitchFamily="50" charset="-128"/>
              </a:defRPr>
            </a:lvl9pPr>
          </a:lstStyle>
          <a:p>
            <a:endParaRPr kumimoji="1" lang="en-US" altLang="ja-JP" sz="1600" kern="0" dirty="0" smtClean="0">
              <a:latin typeface="游ゴシック" panose="020B0400000000000000" pitchFamily="50" charset="-128"/>
              <a:ea typeface="游ゴシック" panose="020B0400000000000000" pitchFamily="50" charset="-128"/>
            </a:endParaRPr>
          </a:p>
          <a:p>
            <a:r>
              <a:rPr kumimoji="1" lang="en-US" altLang="ja-JP" sz="1600" kern="0" dirty="0" smtClean="0">
                <a:latin typeface="游ゴシック" panose="020B0400000000000000" pitchFamily="50" charset="-128"/>
                <a:ea typeface="游ゴシック" panose="020B0400000000000000" pitchFamily="50" charset="-128"/>
              </a:rPr>
              <a:t/>
            </a:r>
            <a:br>
              <a:rPr kumimoji="1" lang="en-US" altLang="ja-JP" sz="1600" kern="0" dirty="0" smtClean="0">
                <a:latin typeface="游ゴシック" panose="020B0400000000000000" pitchFamily="50" charset="-128"/>
                <a:ea typeface="游ゴシック" panose="020B0400000000000000" pitchFamily="50" charset="-128"/>
              </a:rPr>
            </a:br>
            <a:r>
              <a:rPr kumimoji="1" lang="en-US" altLang="ja-JP" sz="1600" kern="0" dirty="0" smtClean="0">
                <a:latin typeface="游ゴシック" panose="020B0400000000000000" pitchFamily="50" charset="-128"/>
                <a:ea typeface="游ゴシック" panose="020B0400000000000000" pitchFamily="50" charset="-128"/>
              </a:rPr>
              <a:t>【</a:t>
            </a:r>
            <a:r>
              <a:rPr kumimoji="1" lang="ja-JP" altLang="en-US" sz="1600" kern="0" dirty="0" smtClean="0">
                <a:latin typeface="游ゴシック" panose="020B0400000000000000" pitchFamily="50" charset="-128"/>
                <a:ea typeface="游ゴシック" panose="020B0400000000000000" pitchFamily="50" charset="-128"/>
              </a:rPr>
              <a:t>参考</a:t>
            </a:r>
            <a:r>
              <a:rPr kumimoji="1" lang="en-US" altLang="ja-JP" sz="1600" kern="0" dirty="0" smtClean="0">
                <a:latin typeface="游ゴシック" panose="020B0400000000000000" pitchFamily="50" charset="-128"/>
                <a:ea typeface="游ゴシック" panose="020B0400000000000000" pitchFamily="50" charset="-128"/>
              </a:rPr>
              <a:t>】</a:t>
            </a:r>
            <a:r>
              <a:rPr lang="ja-JP" altLang="en-US" sz="1600" kern="0" dirty="0" smtClean="0">
                <a:latin typeface="游ゴシック" panose="020B0400000000000000" pitchFamily="50" charset="-128"/>
                <a:ea typeface="游ゴシック" panose="020B0400000000000000" pitchFamily="50" charset="-128"/>
              </a:rPr>
              <a:t>国</a:t>
            </a:r>
            <a:r>
              <a:rPr kumimoji="1" lang="ja-JP" altLang="en-US" sz="1600" kern="0" dirty="0" smtClean="0">
                <a:latin typeface="游ゴシック" panose="020B0400000000000000" pitchFamily="50" charset="-128"/>
                <a:ea typeface="游ゴシック" panose="020B0400000000000000" pitchFamily="50" charset="-128"/>
              </a:rPr>
              <a:t>における動向</a:t>
            </a:r>
            <a:endParaRPr kumimoji="1" lang="ja-JP" altLang="en-US" sz="1600" kern="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2837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950" y="143264"/>
            <a:ext cx="8686800" cy="685800"/>
          </a:xfrm>
        </p:spPr>
        <p:txBody>
          <a:bodyPr/>
          <a:lstStyle/>
          <a:p>
            <a:r>
              <a:rPr kumimoji="1" lang="en-US" altLang="ja-JP" sz="1600" dirty="0" smtClean="0">
                <a:latin typeface="游ゴシック" panose="020B0400000000000000" pitchFamily="50" charset="-128"/>
                <a:ea typeface="游ゴシック" panose="020B0400000000000000" pitchFamily="50" charset="-128"/>
              </a:rPr>
              <a:t/>
            </a:r>
            <a:br>
              <a:rPr kumimoji="1" lang="en-US" altLang="ja-JP" sz="1600" dirty="0" smtClean="0">
                <a:latin typeface="游ゴシック" panose="020B0400000000000000" pitchFamily="50" charset="-128"/>
                <a:ea typeface="游ゴシック" panose="020B0400000000000000" pitchFamily="50" charset="-128"/>
              </a:rPr>
            </a:br>
            <a:r>
              <a:rPr kumimoji="1" lang="en-US" altLang="ja-JP" sz="1600" dirty="0">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参考</a:t>
            </a:r>
            <a:r>
              <a:rPr kumimoji="1" lang="en-US" altLang="ja-JP" sz="1600" dirty="0">
                <a:latin typeface="游ゴシック" panose="020B0400000000000000" pitchFamily="50" charset="-128"/>
                <a:ea typeface="游ゴシック" panose="020B0400000000000000" pitchFamily="50" charset="-128"/>
              </a:rPr>
              <a:t>】</a:t>
            </a:r>
            <a:r>
              <a:rPr kumimoji="1" lang="ja-JP" altLang="en-US" sz="1600" dirty="0" smtClean="0">
                <a:latin typeface="游ゴシック" panose="020B0400000000000000" pitchFamily="50" charset="-128"/>
                <a:ea typeface="游ゴシック" panose="020B0400000000000000" pitchFamily="50" charset="-128"/>
              </a:rPr>
              <a:t>他自治体における動向</a:t>
            </a:r>
            <a:endParaRPr kumimoji="1" lang="ja-JP" altLang="en-US" sz="1600" dirty="0">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idx="1"/>
          </p:nvPr>
        </p:nvSpPr>
        <p:spPr/>
        <p:txBody>
          <a:bodyPr/>
          <a:lstStyle/>
          <a:p>
            <a:endParaRPr lang="en-US" altLang="ja-JP" dirty="0" smtClean="0">
              <a:latin typeface="游ゴシック" panose="020B0400000000000000" pitchFamily="50" charset="-128"/>
              <a:ea typeface="游ゴシック" panose="020B0400000000000000" pitchFamily="50" charset="-128"/>
            </a:endParaRPr>
          </a:p>
          <a:p>
            <a:endParaRPr kumimoji="1" lang="ja-JP" altLang="en-US" dirty="0">
              <a:latin typeface="游ゴシック" panose="020B0400000000000000" pitchFamily="50" charset="-128"/>
              <a:ea typeface="游ゴシック" panose="020B0400000000000000" pitchFamily="50" charset="-128"/>
            </a:endParaRPr>
          </a:p>
        </p:txBody>
      </p:sp>
      <p:sp>
        <p:nvSpPr>
          <p:cNvPr id="9" name="コンテンツ プレースホルダー 2"/>
          <p:cNvSpPr txBox="1">
            <a:spLocks/>
          </p:cNvSpPr>
          <p:nvPr/>
        </p:nvSpPr>
        <p:spPr bwMode="gray">
          <a:xfrm>
            <a:off x="103188" y="981075"/>
            <a:ext cx="8950325" cy="13902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cs typeface="+mn-cs"/>
              </a:defRPr>
            </a:lvl1pPr>
            <a:lvl2pPr marL="742950" indent="-28575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2pPr>
            <a:lvl3pPr marL="11430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3pPr>
            <a:lvl4pPr marL="16002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4pPr>
            <a:lvl5pPr marL="20574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9pPr>
          </a:lstStyle>
          <a:p>
            <a:pPr eaLnBrk="1" hangingPunct="1"/>
            <a:r>
              <a:rPr lang="ja-JP" altLang="en-US" sz="1200" kern="0" dirty="0">
                <a:latin typeface="游ゴシック" panose="020B0400000000000000" pitchFamily="50" charset="-128"/>
                <a:ea typeface="游ゴシック" panose="020B0400000000000000" pitchFamily="50" charset="-128"/>
              </a:rPr>
              <a:t>他自治体における行政手続きのオンライン化の状況について、本人確認を必要としない簡易な手続き（イベント申込みや犬の死亡届等）が中心となっており、公的個人認証を導入している先進自治体でも証明書交付申請（受付・決済までのみ）までとなって</a:t>
            </a:r>
            <a:r>
              <a:rPr lang="ja-JP" altLang="en-US" sz="1200" kern="0" dirty="0" smtClean="0">
                <a:latin typeface="游ゴシック" panose="020B0400000000000000" pitchFamily="50" charset="-128"/>
                <a:ea typeface="游ゴシック" panose="020B0400000000000000" pitchFamily="50" charset="-128"/>
              </a:rPr>
              <a:t>いる。</a:t>
            </a:r>
            <a:endParaRPr lang="en-US" altLang="ja-JP" sz="1200" kern="0" dirty="0">
              <a:latin typeface="游ゴシック" panose="020B0400000000000000" pitchFamily="50" charset="-128"/>
              <a:ea typeface="游ゴシック" panose="020B0400000000000000" pitchFamily="50" charset="-128"/>
            </a:endParaRPr>
          </a:p>
          <a:p>
            <a:pPr eaLnBrk="1" hangingPunct="1"/>
            <a:r>
              <a:rPr lang="ja-JP" altLang="en-US" sz="1200" kern="0" dirty="0">
                <a:latin typeface="游ゴシック" panose="020B0400000000000000" pitchFamily="50" charset="-128"/>
                <a:ea typeface="游ゴシック" panose="020B0400000000000000" pitchFamily="50" charset="-128"/>
              </a:rPr>
              <a:t>また、国の提供する</a:t>
            </a:r>
            <a:r>
              <a:rPr lang="en-US" altLang="ja-JP" sz="1200" kern="0" dirty="0">
                <a:latin typeface="游ゴシック" panose="020B0400000000000000" pitchFamily="50" charset="-128"/>
                <a:ea typeface="游ゴシック" panose="020B0400000000000000" pitchFamily="50" charset="-128"/>
              </a:rPr>
              <a:t>『</a:t>
            </a:r>
            <a:r>
              <a:rPr lang="ja-JP" altLang="en-US" sz="1200" kern="0" dirty="0">
                <a:latin typeface="游ゴシック" panose="020B0400000000000000" pitchFamily="50" charset="-128"/>
                <a:ea typeface="游ゴシック" panose="020B0400000000000000" pitchFamily="50" charset="-128"/>
              </a:rPr>
              <a:t>ぴったりサービス</a:t>
            </a:r>
            <a:r>
              <a:rPr lang="en-US" altLang="ja-JP" sz="1200" kern="0" dirty="0">
                <a:latin typeface="游ゴシック" panose="020B0400000000000000" pitchFamily="50" charset="-128"/>
                <a:ea typeface="游ゴシック" panose="020B0400000000000000" pitchFamily="50" charset="-128"/>
              </a:rPr>
              <a:t>』</a:t>
            </a:r>
            <a:r>
              <a:rPr lang="ja-JP" altLang="en-US" sz="1200" kern="0" dirty="0">
                <a:latin typeface="游ゴシック" panose="020B0400000000000000" pitchFamily="50" charset="-128"/>
                <a:ea typeface="游ゴシック" panose="020B0400000000000000" pitchFamily="50" charset="-128"/>
              </a:rPr>
              <a:t>において公的個人認証サービスによる個人認証および電子署名が実現されて</a:t>
            </a:r>
            <a:r>
              <a:rPr lang="ja-JP" altLang="en-US" sz="1200" kern="0" dirty="0" smtClean="0">
                <a:latin typeface="游ゴシック" panose="020B0400000000000000" pitchFamily="50" charset="-128"/>
                <a:ea typeface="游ゴシック" panose="020B0400000000000000" pitchFamily="50" charset="-128"/>
              </a:rPr>
              <a:t>いるが</a:t>
            </a:r>
            <a:r>
              <a:rPr lang="ja-JP" altLang="en-US" sz="1200" kern="0" dirty="0">
                <a:latin typeface="游ゴシック" panose="020B0400000000000000" pitchFamily="50" charset="-128"/>
                <a:ea typeface="游ゴシック" panose="020B0400000000000000" pitchFamily="50" charset="-128"/>
              </a:rPr>
              <a:t>、現状として子育て関連の一部の手続きにとどまっており、全国的にも導入・活用している自治体はまだ少ない</a:t>
            </a:r>
            <a:r>
              <a:rPr lang="ja-JP" altLang="en-US" sz="1200" kern="0" dirty="0" smtClean="0">
                <a:latin typeface="游ゴシック" panose="020B0400000000000000" pitchFamily="50" charset="-128"/>
                <a:ea typeface="游ゴシック" panose="020B0400000000000000" pitchFamily="50" charset="-128"/>
              </a:rPr>
              <a:t>状況となってい</a:t>
            </a:r>
            <a:r>
              <a:rPr lang="ja-JP" altLang="en-US" sz="1200" kern="0" dirty="0">
                <a:latin typeface="游ゴシック" panose="020B0400000000000000" pitchFamily="50" charset="-128"/>
                <a:ea typeface="游ゴシック" panose="020B0400000000000000" pitchFamily="50" charset="-128"/>
              </a:rPr>
              <a:t>る</a:t>
            </a:r>
            <a:r>
              <a:rPr lang="ja-JP" altLang="en-US" sz="1200" kern="0" dirty="0" smtClean="0">
                <a:latin typeface="游ゴシック" panose="020B0400000000000000" pitchFamily="50" charset="-128"/>
                <a:ea typeface="游ゴシック" panose="020B0400000000000000" pitchFamily="50" charset="-128"/>
              </a:rPr>
              <a:t>。</a:t>
            </a:r>
            <a:endParaRPr lang="ja-JP" altLang="en-US" sz="1200" kern="0" dirty="0">
              <a:latin typeface="游ゴシック" panose="020B0400000000000000" pitchFamily="50" charset="-128"/>
              <a:ea typeface="游ゴシック" panose="020B0400000000000000" pitchFamily="50" charset="-128"/>
            </a:endParaRPr>
          </a:p>
        </p:txBody>
      </p:sp>
      <p:sp>
        <p:nvSpPr>
          <p:cNvPr id="35" name="テキスト ボックス 34"/>
          <p:cNvSpPr txBox="1"/>
          <p:nvPr/>
        </p:nvSpPr>
        <p:spPr>
          <a:xfrm>
            <a:off x="1014948" y="5966667"/>
            <a:ext cx="7571303" cy="230832"/>
          </a:xfrm>
          <a:prstGeom prst="rect">
            <a:avLst/>
          </a:prstGeom>
          <a:noFill/>
        </p:spPr>
        <p:txBody>
          <a:bodyPr wrap="none" rtlCol="0">
            <a:spAutoFit/>
          </a:bodyPr>
          <a:lstStyle/>
          <a:p>
            <a:pPr algn="ctr"/>
            <a:r>
              <a:rPr kumimoji="1" lang="en-US" altLang="ja-JP" sz="900" dirty="0">
                <a:latin typeface="游ゴシック" panose="020B0400000000000000" pitchFamily="50" charset="-128"/>
                <a:ea typeface="游ゴシック" panose="020B0400000000000000" pitchFamily="50" charset="-128"/>
              </a:rPr>
              <a:t>※</a:t>
            </a:r>
            <a:r>
              <a:rPr kumimoji="1" lang="ja-JP" altLang="en-US" sz="900" dirty="0">
                <a:latin typeface="游ゴシック" panose="020B0400000000000000" pitchFamily="50" charset="-128"/>
                <a:ea typeface="游ゴシック" panose="020B0400000000000000" pitchFamily="50" charset="-128"/>
              </a:rPr>
              <a:t>オンライン化の難易度について、情報の新規登録を伴う手続きは難易度が高く、登録情報の変更等は中、情報請求や申込等は低としている。</a:t>
            </a:r>
          </a:p>
        </p:txBody>
      </p:sp>
      <p:sp>
        <p:nvSpPr>
          <p:cNvPr id="38" name="テキスト ボックス 37"/>
          <p:cNvSpPr txBox="1"/>
          <p:nvPr/>
        </p:nvSpPr>
        <p:spPr>
          <a:xfrm>
            <a:off x="4050565" y="6211039"/>
            <a:ext cx="4913923" cy="461665"/>
          </a:xfrm>
          <a:prstGeom prst="rect">
            <a:avLst/>
          </a:prstGeom>
          <a:noFill/>
        </p:spPr>
        <p:txBody>
          <a:bodyPr wrap="square" rtlCol="0">
            <a:spAutoFit/>
          </a:bodyPr>
          <a:lstStyle/>
          <a:p>
            <a:r>
              <a:rPr kumimoji="1" lang="ja-JP" altLang="en-US" sz="1200" dirty="0" smtClean="0">
                <a:latin typeface="游ゴシック" panose="020B0400000000000000" pitchFamily="50" charset="-128"/>
                <a:ea typeface="游ゴシック" panose="020B0400000000000000" pitchFamily="50" charset="-128"/>
              </a:rPr>
              <a:t>外部調査結果の詳細については、「</a:t>
            </a:r>
            <a:r>
              <a:rPr lang="zh-TW" altLang="en-US" sz="1200" dirty="0">
                <a:latin typeface="游ゴシック" panose="020B0400000000000000" pitchFamily="50" charset="-128"/>
                <a:ea typeface="游ゴシック" panose="020B0400000000000000" pitchFamily="50" charset="-128"/>
              </a:rPr>
              <a:t>外部動向調査結果</a:t>
            </a:r>
            <a:r>
              <a:rPr lang="zh-TW" altLang="en-US" sz="1200" dirty="0" smtClean="0">
                <a:latin typeface="游ゴシック" panose="020B0400000000000000" pitchFamily="50" charset="-128"/>
                <a:ea typeface="游ゴシック" panose="020B0400000000000000" pitchFamily="50" charset="-128"/>
              </a:rPr>
              <a:t>報告書</a:t>
            </a:r>
            <a:r>
              <a:rPr lang="ja-JP" altLang="en-US" sz="1200" dirty="0" smtClean="0">
                <a:latin typeface="游ゴシック" panose="020B0400000000000000" pitchFamily="50" charset="-128"/>
                <a:ea typeface="游ゴシック" panose="020B0400000000000000" pitchFamily="50" charset="-128"/>
              </a:rPr>
              <a:t>」を参照</a:t>
            </a:r>
            <a:endParaRPr lang="zh-TW" altLang="en-US" sz="1200" dirty="0" smtClean="0">
              <a:latin typeface="游ゴシック" panose="020B0400000000000000" pitchFamily="50" charset="-128"/>
              <a:ea typeface="游ゴシック" panose="020B0400000000000000" pitchFamily="50" charset="-128"/>
            </a:endParaRPr>
          </a:p>
          <a:p>
            <a:endParaRPr kumimoji="1" lang="ja-JP" altLang="en-US" sz="1200" dirty="0">
              <a:latin typeface="游ゴシック" panose="020B0400000000000000" pitchFamily="50" charset="-128"/>
              <a:ea typeface="游ゴシック" panose="020B0400000000000000" pitchFamily="50" charset="-128"/>
            </a:endParaRPr>
          </a:p>
        </p:txBody>
      </p:sp>
      <p:sp>
        <p:nvSpPr>
          <p:cNvPr id="39" name="四角形: 角を丸くする 2"/>
          <p:cNvSpPr/>
          <p:nvPr/>
        </p:nvSpPr>
        <p:spPr bwMode="auto">
          <a:xfrm>
            <a:off x="791817" y="3827572"/>
            <a:ext cx="3114358" cy="1368000"/>
          </a:xfrm>
          <a:prstGeom prst="roundRect">
            <a:avLst>
              <a:gd name="adj" fmla="val 10178"/>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sz="900" dirty="0">
              <a:latin typeface="游ゴシック" panose="020B0400000000000000" pitchFamily="50" charset="-128"/>
              <a:ea typeface="游ゴシック" panose="020B0400000000000000" pitchFamily="50" charset="-128"/>
            </a:endParaRPr>
          </a:p>
        </p:txBody>
      </p:sp>
      <p:cxnSp>
        <p:nvCxnSpPr>
          <p:cNvPr id="40" name="直線コネクタ 39"/>
          <p:cNvCxnSpPr/>
          <p:nvPr/>
        </p:nvCxnSpPr>
        <p:spPr bwMode="auto">
          <a:xfrm>
            <a:off x="2492397" y="2636912"/>
            <a:ext cx="0" cy="259200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線コネクタ 40"/>
          <p:cNvCxnSpPr/>
          <p:nvPr/>
        </p:nvCxnSpPr>
        <p:spPr bwMode="auto">
          <a:xfrm>
            <a:off x="718831" y="3978765"/>
            <a:ext cx="3600400"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線矢印コネクタ 41"/>
          <p:cNvCxnSpPr/>
          <p:nvPr/>
        </p:nvCxnSpPr>
        <p:spPr bwMode="auto">
          <a:xfrm>
            <a:off x="718831" y="5190865"/>
            <a:ext cx="3600400" cy="0"/>
          </a:xfrm>
          <a:prstGeom prst="straightConnector1">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矢印コネクタ 42"/>
          <p:cNvCxnSpPr/>
          <p:nvPr/>
        </p:nvCxnSpPr>
        <p:spPr bwMode="auto">
          <a:xfrm flipV="1">
            <a:off x="718831" y="2610849"/>
            <a:ext cx="0" cy="2592000"/>
          </a:xfrm>
          <a:prstGeom prst="straightConnector1">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テキスト ボックス 43"/>
          <p:cNvSpPr txBox="1"/>
          <p:nvPr/>
        </p:nvSpPr>
        <p:spPr>
          <a:xfrm>
            <a:off x="815106" y="5207858"/>
            <a:ext cx="323165" cy="669414"/>
          </a:xfrm>
          <a:prstGeom prst="rect">
            <a:avLst/>
          </a:prstGeom>
          <a:noFill/>
        </p:spPr>
        <p:txBody>
          <a:bodyPr vert="eaVert" wrap="none" rtlCol="0">
            <a:spAutoFit/>
          </a:bodyPr>
          <a:lstStyle/>
          <a:p>
            <a:r>
              <a:rPr kumimoji="1" lang="ja-JP" altLang="en-US" sz="900" dirty="0">
                <a:solidFill>
                  <a:srgbClr val="0070C0"/>
                </a:solidFill>
                <a:latin typeface="游ゴシック" panose="020B0400000000000000" pitchFamily="50" charset="-128"/>
                <a:ea typeface="游ゴシック" panose="020B0400000000000000" pitchFamily="50" charset="-128"/>
              </a:rPr>
              <a:t>検索・閲覧</a:t>
            </a:r>
          </a:p>
        </p:txBody>
      </p:sp>
      <p:sp>
        <p:nvSpPr>
          <p:cNvPr id="45" name="テキスト ボックス 44"/>
          <p:cNvSpPr txBox="1"/>
          <p:nvPr/>
        </p:nvSpPr>
        <p:spPr>
          <a:xfrm>
            <a:off x="1327590" y="5207858"/>
            <a:ext cx="323165" cy="553998"/>
          </a:xfrm>
          <a:prstGeom prst="rect">
            <a:avLst/>
          </a:prstGeom>
          <a:noFill/>
        </p:spPr>
        <p:txBody>
          <a:bodyPr vert="eaVert" wrap="none" rtlCol="0">
            <a:spAutoFit/>
          </a:bodyPr>
          <a:lstStyle/>
          <a:p>
            <a:r>
              <a:rPr kumimoji="1" lang="ja-JP" altLang="en-US" sz="900" dirty="0">
                <a:solidFill>
                  <a:srgbClr val="0070C0"/>
                </a:solidFill>
                <a:latin typeface="游ゴシック" panose="020B0400000000000000" pitchFamily="50" charset="-128"/>
                <a:ea typeface="游ゴシック" panose="020B0400000000000000" pitchFamily="50" charset="-128"/>
              </a:rPr>
              <a:t>情報入力</a:t>
            </a:r>
          </a:p>
        </p:txBody>
      </p:sp>
      <p:sp>
        <p:nvSpPr>
          <p:cNvPr id="46" name="テキスト ボックス 45"/>
          <p:cNvSpPr txBox="1"/>
          <p:nvPr/>
        </p:nvSpPr>
        <p:spPr>
          <a:xfrm>
            <a:off x="1840074" y="5253803"/>
            <a:ext cx="323165" cy="323165"/>
          </a:xfrm>
          <a:prstGeom prst="rect">
            <a:avLst/>
          </a:prstGeom>
          <a:noFill/>
        </p:spPr>
        <p:txBody>
          <a:bodyPr vert="eaVert" wrap="none" rtlCol="0">
            <a:spAutoFit/>
          </a:bodyPr>
          <a:lstStyle/>
          <a:p>
            <a:r>
              <a:rPr lang="ja-JP" altLang="en-US" sz="900" dirty="0">
                <a:solidFill>
                  <a:srgbClr val="0070C0"/>
                </a:solidFill>
                <a:latin typeface="游ゴシック" panose="020B0400000000000000" pitchFamily="50" charset="-128"/>
                <a:ea typeface="游ゴシック" panose="020B0400000000000000" pitchFamily="50" charset="-128"/>
              </a:rPr>
              <a:t>申請</a:t>
            </a:r>
            <a:endParaRPr kumimoji="1" lang="ja-JP" altLang="en-US" sz="900" dirty="0">
              <a:solidFill>
                <a:srgbClr val="0070C0"/>
              </a:solidFill>
              <a:latin typeface="游ゴシック" panose="020B0400000000000000" pitchFamily="50" charset="-128"/>
              <a:ea typeface="游ゴシック" panose="020B0400000000000000" pitchFamily="50" charset="-128"/>
            </a:endParaRPr>
          </a:p>
        </p:txBody>
      </p:sp>
      <p:sp>
        <p:nvSpPr>
          <p:cNvPr id="47" name="テキスト ボックス 46"/>
          <p:cNvSpPr txBox="1"/>
          <p:nvPr/>
        </p:nvSpPr>
        <p:spPr>
          <a:xfrm>
            <a:off x="2352558" y="5207858"/>
            <a:ext cx="323165" cy="553998"/>
          </a:xfrm>
          <a:prstGeom prst="rect">
            <a:avLst/>
          </a:prstGeom>
          <a:noFill/>
        </p:spPr>
        <p:txBody>
          <a:bodyPr vert="eaVert" wrap="none" rtlCol="0">
            <a:spAutoFit/>
          </a:bodyPr>
          <a:lstStyle/>
          <a:p>
            <a:r>
              <a:rPr lang="ja-JP" altLang="en-US" sz="900" dirty="0">
                <a:solidFill>
                  <a:srgbClr val="0070C0"/>
                </a:solidFill>
                <a:latin typeface="游ゴシック" panose="020B0400000000000000" pitchFamily="50" charset="-128"/>
                <a:ea typeface="游ゴシック" panose="020B0400000000000000" pitchFamily="50" charset="-128"/>
              </a:rPr>
              <a:t>書類添付</a:t>
            </a:r>
            <a:endParaRPr kumimoji="1" lang="ja-JP" altLang="en-US" sz="900" dirty="0">
              <a:solidFill>
                <a:srgbClr val="0070C0"/>
              </a:solidFill>
              <a:latin typeface="游ゴシック" panose="020B0400000000000000" pitchFamily="50" charset="-128"/>
              <a:ea typeface="游ゴシック" panose="020B0400000000000000" pitchFamily="50" charset="-128"/>
            </a:endParaRPr>
          </a:p>
        </p:txBody>
      </p:sp>
      <p:sp>
        <p:nvSpPr>
          <p:cNvPr id="48" name="テキスト ボックス 47"/>
          <p:cNvSpPr txBox="1"/>
          <p:nvPr/>
        </p:nvSpPr>
        <p:spPr>
          <a:xfrm>
            <a:off x="2865042" y="5207858"/>
            <a:ext cx="323165" cy="669414"/>
          </a:xfrm>
          <a:prstGeom prst="rect">
            <a:avLst/>
          </a:prstGeom>
          <a:noFill/>
        </p:spPr>
        <p:txBody>
          <a:bodyPr vert="eaVert" wrap="none" rtlCol="0">
            <a:spAutoFit/>
          </a:bodyPr>
          <a:lstStyle/>
          <a:p>
            <a:r>
              <a:rPr lang="ja-JP" altLang="en-US" sz="900" dirty="0">
                <a:solidFill>
                  <a:srgbClr val="0070C0"/>
                </a:solidFill>
                <a:latin typeface="游ゴシック" panose="020B0400000000000000" pitchFamily="50" charset="-128"/>
                <a:ea typeface="游ゴシック" panose="020B0400000000000000" pitchFamily="50" charset="-128"/>
              </a:rPr>
              <a:t>認証・署名</a:t>
            </a:r>
            <a:endParaRPr kumimoji="1" lang="ja-JP" altLang="en-US" sz="900" dirty="0">
              <a:solidFill>
                <a:srgbClr val="0070C0"/>
              </a:solidFill>
              <a:latin typeface="游ゴシック" panose="020B0400000000000000" pitchFamily="50" charset="-128"/>
              <a:ea typeface="游ゴシック" panose="020B0400000000000000" pitchFamily="50" charset="-128"/>
            </a:endParaRPr>
          </a:p>
        </p:txBody>
      </p:sp>
      <p:sp>
        <p:nvSpPr>
          <p:cNvPr id="49" name="テキスト ボックス 48"/>
          <p:cNvSpPr txBox="1"/>
          <p:nvPr/>
        </p:nvSpPr>
        <p:spPr>
          <a:xfrm>
            <a:off x="3377526" y="5253803"/>
            <a:ext cx="323165" cy="323165"/>
          </a:xfrm>
          <a:prstGeom prst="rect">
            <a:avLst/>
          </a:prstGeom>
          <a:noFill/>
        </p:spPr>
        <p:txBody>
          <a:bodyPr vert="eaVert" wrap="none" rtlCol="0">
            <a:spAutoFit/>
          </a:bodyPr>
          <a:lstStyle/>
          <a:p>
            <a:r>
              <a:rPr kumimoji="1" lang="ja-JP" altLang="en-US" sz="900" dirty="0">
                <a:solidFill>
                  <a:srgbClr val="0070C0"/>
                </a:solidFill>
                <a:latin typeface="游ゴシック" panose="020B0400000000000000" pitchFamily="50" charset="-128"/>
                <a:ea typeface="游ゴシック" panose="020B0400000000000000" pitchFamily="50" charset="-128"/>
              </a:rPr>
              <a:t>決済</a:t>
            </a:r>
          </a:p>
        </p:txBody>
      </p:sp>
      <p:sp>
        <p:nvSpPr>
          <p:cNvPr id="50" name="テキスト ボックス 49"/>
          <p:cNvSpPr txBox="1"/>
          <p:nvPr/>
        </p:nvSpPr>
        <p:spPr>
          <a:xfrm>
            <a:off x="3890011" y="5253803"/>
            <a:ext cx="323165" cy="323165"/>
          </a:xfrm>
          <a:prstGeom prst="rect">
            <a:avLst/>
          </a:prstGeom>
          <a:noFill/>
        </p:spPr>
        <p:txBody>
          <a:bodyPr vert="eaVert" wrap="none" rtlCol="0">
            <a:spAutoFit/>
          </a:bodyPr>
          <a:lstStyle/>
          <a:p>
            <a:r>
              <a:rPr kumimoji="1" lang="ja-JP" altLang="en-US" sz="900" dirty="0">
                <a:solidFill>
                  <a:srgbClr val="0070C0"/>
                </a:solidFill>
                <a:latin typeface="游ゴシック" panose="020B0400000000000000" pitchFamily="50" charset="-128"/>
                <a:ea typeface="游ゴシック" panose="020B0400000000000000" pitchFamily="50" charset="-128"/>
              </a:rPr>
              <a:t>交付</a:t>
            </a:r>
          </a:p>
        </p:txBody>
      </p:sp>
      <p:sp>
        <p:nvSpPr>
          <p:cNvPr id="51" name="テキスト ボックス 50"/>
          <p:cNvSpPr txBox="1"/>
          <p:nvPr/>
        </p:nvSpPr>
        <p:spPr>
          <a:xfrm>
            <a:off x="3361276" y="5612441"/>
            <a:ext cx="1915909" cy="230832"/>
          </a:xfrm>
          <a:prstGeom prst="rect">
            <a:avLst/>
          </a:prstGeom>
          <a:noFill/>
        </p:spPr>
        <p:txBody>
          <a:bodyPr wrap="none" rtlCol="0">
            <a:spAutoFit/>
          </a:bodyPr>
          <a:lstStyle/>
          <a:p>
            <a:r>
              <a:rPr lang="ja-JP" altLang="en-US" sz="900" b="1" dirty="0">
                <a:solidFill>
                  <a:srgbClr val="0070C0"/>
                </a:solidFill>
                <a:latin typeface="游ゴシック" panose="020B0400000000000000" pitchFamily="50" charset="-128"/>
                <a:ea typeface="游ゴシック" panose="020B0400000000000000" pitchFamily="50" charset="-128"/>
              </a:rPr>
              <a:t>行政手続き時の主な事務プロセス</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52" name="テキスト ボックス 51"/>
          <p:cNvSpPr txBox="1"/>
          <p:nvPr/>
        </p:nvSpPr>
        <p:spPr>
          <a:xfrm>
            <a:off x="371022" y="3084708"/>
            <a:ext cx="323165" cy="1785104"/>
          </a:xfrm>
          <a:prstGeom prst="rect">
            <a:avLst/>
          </a:prstGeom>
          <a:noFill/>
        </p:spPr>
        <p:txBody>
          <a:bodyPr vert="eaVert" wrap="none" rtlCol="0">
            <a:spAutoFit/>
          </a:bodyPr>
          <a:lstStyle/>
          <a:p>
            <a:r>
              <a:rPr kumimoji="1" lang="ja-JP" altLang="en-US" sz="900" b="1" dirty="0">
                <a:solidFill>
                  <a:srgbClr val="0070C0"/>
                </a:solidFill>
                <a:latin typeface="游ゴシック" panose="020B0400000000000000" pitchFamily="50" charset="-128"/>
                <a:ea typeface="游ゴシック" panose="020B0400000000000000" pitchFamily="50" charset="-128"/>
              </a:rPr>
              <a:t>手続きのオンライン化の難易度</a:t>
            </a:r>
            <a:r>
              <a:rPr kumimoji="1" lang="en-US" altLang="ja-JP" sz="900" b="1" baseline="30000" dirty="0">
                <a:solidFill>
                  <a:srgbClr val="0070C0"/>
                </a:solidFill>
                <a:latin typeface="游ゴシック" panose="020B0400000000000000" pitchFamily="50" charset="-128"/>
                <a:ea typeface="游ゴシック" panose="020B0400000000000000" pitchFamily="50" charset="-128"/>
              </a:rPr>
              <a:t>※</a:t>
            </a:r>
            <a:endParaRPr kumimoji="1" lang="ja-JP" altLang="en-US" sz="900" b="1" baseline="30000" dirty="0">
              <a:solidFill>
                <a:srgbClr val="0070C0"/>
              </a:solidFill>
              <a:latin typeface="游ゴシック" panose="020B0400000000000000" pitchFamily="50" charset="-128"/>
              <a:ea typeface="游ゴシック" panose="020B0400000000000000" pitchFamily="50" charset="-128"/>
            </a:endParaRPr>
          </a:p>
        </p:txBody>
      </p:sp>
      <p:sp>
        <p:nvSpPr>
          <p:cNvPr id="53" name="テキスト ボックス 52"/>
          <p:cNvSpPr txBox="1"/>
          <p:nvPr/>
        </p:nvSpPr>
        <p:spPr>
          <a:xfrm>
            <a:off x="2555776" y="2824608"/>
            <a:ext cx="1511952" cy="1502976"/>
          </a:xfrm>
          <a:prstGeom prst="rect">
            <a:avLst/>
          </a:prstGeom>
          <a:noFill/>
        </p:spPr>
        <p:txBody>
          <a:bodyPr wrap="none" rtlCol="0">
            <a:spAutoFit/>
          </a:bodyPr>
          <a:lstStyle/>
          <a:p>
            <a:pPr marL="171450" indent="-171450">
              <a:lnSpc>
                <a:spcPts val="1100"/>
              </a:lnSpc>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印鑑登録</a:t>
            </a:r>
            <a:endParaRPr lang="en-US" altLang="ja-JP" sz="900" dirty="0">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婚姻届</a:t>
            </a:r>
            <a:endParaRPr lang="en-US" altLang="ja-JP" sz="900" dirty="0">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転入届</a:t>
            </a:r>
            <a:endParaRPr lang="en-US" altLang="ja-JP" sz="900" dirty="0">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国保加入</a:t>
            </a:r>
            <a:endParaRPr lang="en-US" altLang="ja-JP" sz="900" dirty="0">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転居届</a:t>
            </a:r>
            <a:endParaRPr lang="en-US" altLang="ja-JP" sz="900" dirty="0">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国保の資格変更</a:t>
            </a:r>
            <a:endParaRPr lang="en-US" altLang="ja-JP" sz="900" dirty="0">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zh-TW" altLang="en-US" sz="900" dirty="0">
                <a:latin typeface="游ゴシック" panose="020B0400000000000000" pitchFamily="50" charset="-128"/>
                <a:ea typeface="游ゴシック" panose="020B0400000000000000" pitchFamily="50" charset="-128"/>
              </a:rPr>
              <a:t>印鑑登録廃止申請</a:t>
            </a:r>
            <a:endParaRPr lang="en-US" altLang="zh-TW" sz="900" dirty="0">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ja-JP" altLang="en-US" sz="900" dirty="0">
                <a:solidFill>
                  <a:srgbClr val="C00000"/>
                </a:solidFill>
                <a:latin typeface="游ゴシック" panose="020B0400000000000000" pitchFamily="50" charset="-128"/>
                <a:ea typeface="游ゴシック" panose="020B0400000000000000" pitchFamily="50" charset="-128"/>
              </a:rPr>
              <a:t>児童手当申請事項変更</a:t>
            </a:r>
            <a:endParaRPr lang="en-US" altLang="zh-TW" sz="900" dirty="0">
              <a:solidFill>
                <a:srgbClr val="C00000"/>
              </a:solidFill>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zh-CN" altLang="en-US" sz="900" dirty="0">
                <a:solidFill>
                  <a:srgbClr val="C00000"/>
                </a:solidFill>
                <a:latin typeface="游ゴシック" panose="020B0400000000000000" pitchFamily="50" charset="-128"/>
                <a:ea typeface="游ゴシック" panose="020B0400000000000000" pitchFamily="50" charset="-128"/>
              </a:rPr>
              <a:t>国保</a:t>
            </a:r>
            <a:r>
              <a:rPr lang="ja-JP" altLang="en-US" sz="900" dirty="0">
                <a:solidFill>
                  <a:srgbClr val="C00000"/>
                </a:solidFill>
                <a:latin typeface="游ゴシック" panose="020B0400000000000000" pitchFamily="50" charset="-128"/>
                <a:ea typeface="游ゴシック" panose="020B0400000000000000" pitchFamily="50" charset="-128"/>
              </a:rPr>
              <a:t>の資格</a:t>
            </a:r>
            <a:r>
              <a:rPr lang="zh-CN" altLang="en-US" sz="900" dirty="0">
                <a:solidFill>
                  <a:srgbClr val="C00000"/>
                </a:solidFill>
                <a:latin typeface="游ゴシック" panose="020B0400000000000000" pitchFamily="50" charset="-128"/>
                <a:ea typeface="游ゴシック" panose="020B0400000000000000" pitchFamily="50" charset="-128"/>
              </a:rPr>
              <a:t>喪失</a:t>
            </a:r>
            <a:endParaRPr lang="en-US" altLang="zh-CN" sz="900" dirty="0">
              <a:solidFill>
                <a:srgbClr val="C00000"/>
              </a:solidFill>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zh-CN" altLang="en-US" sz="900" dirty="0">
                <a:solidFill>
                  <a:srgbClr val="C00000"/>
                </a:solidFill>
                <a:latin typeface="游ゴシック" panose="020B0400000000000000" pitchFamily="50" charset="-128"/>
                <a:ea typeface="游ゴシック" panose="020B0400000000000000" pitchFamily="50" charset="-128"/>
              </a:rPr>
              <a:t>児童手当受給事由消滅</a:t>
            </a:r>
            <a:endParaRPr kumimoji="1" lang="ja-JP" altLang="en-US" sz="900" dirty="0">
              <a:solidFill>
                <a:srgbClr val="C00000"/>
              </a:solidFill>
              <a:latin typeface="游ゴシック" panose="020B0400000000000000" pitchFamily="50" charset="-128"/>
              <a:ea typeface="游ゴシック" panose="020B0400000000000000" pitchFamily="50" charset="-128"/>
            </a:endParaRPr>
          </a:p>
        </p:txBody>
      </p:sp>
      <p:sp>
        <p:nvSpPr>
          <p:cNvPr id="54" name="テキスト ボックス 53"/>
          <p:cNvSpPr txBox="1"/>
          <p:nvPr/>
        </p:nvSpPr>
        <p:spPr>
          <a:xfrm>
            <a:off x="3491880" y="3373320"/>
            <a:ext cx="704039" cy="230832"/>
          </a:xfrm>
          <a:prstGeom prst="rect">
            <a:avLst/>
          </a:prstGeom>
          <a:noFill/>
        </p:spPr>
        <p:txBody>
          <a:bodyPr wrap="none" rtlCol="0">
            <a:spAutoFit/>
          </a:bodyPr>
          <a:lstStyle/>
          <a:p>
            <a:pPr marL="171450" indent="-171450">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転出届</a:t>
            </a:r>
            <a:endParaRPr kumimoji="1" lang="ja-JP" altLang="en-US" sz="900" dirty="0">
              <a:latin typeface="游ゴシック" panose="020B0400000000000000" pitchFamily="50" charset="-128"/>
              <a:ea typeface="游ゴシック" panose="020B0400000000000000" pitchFamily="50" charset="-128"/>
            </a:endParaRPr>
          </a:p>
        </p:txBody>
      </p:sp>
      <p:sp>
        <p:nvSpPr>
          <p:cNvPr id="55" name="テキスト ボックス 54"/>
          <p:cNvSpPr txBox="1"/>
          <p:nvPr/>
        </p:nvSpPr>
        <p:spPr>
          <a:xfrm>
            <a:off x="2769445" y="4371930"/>
            <a:ext cx="1281120" cy="797654"/>
          </a:xfrm>
          <a:prstGeom prst="rect">
            <a:avLst/>
          </a:prstGeom>
          <a:noFill/>
        </p:spPr>
        <p:txBody>
          <a:bodyPr wrap="none" rtlCol="0">
            <a:spAutoFit/>
          </a:bodyPr>
          <a:lstStyle/>
          <a:p>
            <a:pPr marL="171450" indent="-171450">
              <a:lnSpc>
                <a:spcPts val="1100"/>
              </a:lnSpc>
              <a:buFont typeface="Wingdings" panose="05000000000000000000" pitchFamily="2" charset="2"/>
              <a:buChar char="ü"/>
            </a:pPr>
            <a:r>
              <a:rPr lang="ja-JP" altLang="en-US" sz="900" dirty="0">
                <a:solidFill>
                  <a:srgbClr val="C00000"/>
                </a:solidFill>
                <a:latin typeface="游ゴシック" panose="020B0400000000000000" pitchFamily="50" charset="-128"/>
                <a:ea typeface="游ゴシック" panose="020B0400000000000000" pitchFamily="50" charset="-128"/>
              </a:rPr>
              <a:t>住民票の写し交付</a:t>
            </a:r>
            <a:endParaRPr lang="en-US" altLang="ja-JP" sz="900" dirty="0">
              <a:solidFill>
                <a:srgbClr val="C00000"/>
              </a:solidFill>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kumimoji="1" lang="ja-JP" altLang="en-US" sz="900" dirty="0">
                <a:solidFill>
                  <a:srgbClr val="C00000"/>
                </a:solidFill>
                <a:latin typeface="游ゴシック" panose="020B0400000000000000" pitchFamily="50" charset="-128"/>
                <a:ea typeface="游ゴシック" panose="020B0400000000000000" pitchFamily="50" charset="-128"/>
              </a:rPr>
              <a:t>印鑑証明書交付</a:t>
            </a:r>
            <a:endParaRPr lang="en-US" altLang="ja-JP" sz="900" dirty="0">
              <a:solidFill>
                <a:srgbClr val="C00000"/>
              </a:solidFill>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kumimoji="1" lang="ja-JP" altLang="en-US" sz="900" dirty="0">
                <a:solidFill>
                  <a:srgbClr val="C00000"/>
                </a:solidFill>
                <a:latin typeface="游ゴシック" panose="020B0400000000000000" pitchFamily="50" charset="-128"/>
                <a:ea typeface="游ゴシック" panose="020B0400000000000000" pitchFamily="50" charset="-128"/>
              </a:rPr>
              <a:t>戸籍謄抄本交付</a:t>
            </a:r>
            <a:endParaRPr kumimoji="1" lang="en-US" altLang="ja-JP" sz="900" dirty="0">
              <a:solidFill>
                <a:srgbClr val="C00000"/>
              </a:solidFill>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ja-JP" altLang="en-US" sz="900" dirty="0">
                <a:solidFill>
                  <a:srgbClr val="C00000"/>
                </a:solidFill>
                <a:latin typeface="游ゴシック" panose="020B0400000000000000" pitchFamily="50" charset="-128"/>
                <a:ea typeface="游ゴシック" panose="020B0400000000000000" pitchFamily="50" charset="-128"/>
              </a:rPr>
              <a:t>税証明書交付</a:t>
            </a:r>
            <a:endParaRPr lang="en-US" altLang="ja-JP" sz="900" dirty="0">
              <a:solidFill>
                <a:srgbClr val="C00000"/>
              </a:solidFill>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zh-TW" altLang="en-US" sz="900" dirty="0">
                <a:solidFill>
                  <a:srgbClr val="C00000"/>
                </a:solidFill>
                <a:latin typeface="游ゴシック" panose="020B0400000000000000" pitchFamily="50" charset="-128"/>
                <a:ea typeface="游ゴシック" panose="020B0400000000000000" pitchFamily="50" charset="-128"/>
              </a:rPr>
              <a:t>医療証再交付</a:t>
            </a:r>
            <a:endParaRPr kumimoji="1" lang="en-US" altLang="ja-JP" sz="900" dirty="0">
              <a:solidFill>
                <a:srgbClr val="C00000"/>
              </a:solidFill>
              <a:latin typeface="游ゴシック" panose="020B0400000000000000" pitchFamily="50" charset="-128"/>
              <a:ea typeface="游ゴシック" panose="020B0400000000000000" pitchFamily="50" charset="-128"/>
            </a:endParaRPr>
          </a:p>
        </p:txBody>
      </p:sp>
      <p:sp>
        <p:nvSpPr>
          <p:cNvPr id="56" name="テキスト ボックス 55"/>
          <p:cNvSpPr txBox="1"/>
          <p:nvPr/>
        </p:nvSpPr>
        <p:spPr>
          <a:xfrm>
            <a:off x="866768" y="4213037"/>
            <a:ext cx="1281120" cy="797654"/>
          </a:xfrm>
          <a:prstGeom prst="rect">
            <a:avLst/>
          </a:prstGeom>
          <a:noFill/>
        </p:spPr>
        <p:txBody>
          <a:bodyPr wrap="none" rtlCol="0">
            <a:spAutoFit/>
          </a:bodyPr>
          <a:lstStyle/>
          <a:p>
            <a:pPr marL="171450" indent="-171450">
              <a:lnSpc>
                <a:spcPts val="1100"/>
              </a:lnSpc>
              <a:buFont typeface="Wingdings" panose="05000000000000000000" pitchFamily="2" charset="2"/>
              <a:buChar char="ü"/>
            </a:pPr>
            <a:r>
              <a:rPr lang="ja-JP" altLang="en-US" sz="900" dirty="0">
                <a:solidFill>
                  <a:srgbClr val="C00000"/>
                </a:solidFill>
                <a:latin typeface="游ゴシック" panose="020B0400000000000000" pitchFamily="50" charset="-128"/>
                <a:ea typeface="游ゴシック" panose="020B0400000000000000" pitchFamily="50" charset="-128"/>
              </a:rPr>
              <a:t>施設利用申請</a:t>
            </a:r>
            <a:endParaRPr lang="en-US" altLang="ja-JP" sz="900" dirty="0">
              <a:solidFill>
                <a:srgbClr val="C00000"/>
              </a:solidFill>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ja-JP" altLang="en-US" sz="900" dirty="0">
                <a:solidFill>
                  <a:srgbClr val="C00000"/>
                </a:solidFill>
                <a:latin typeface="游ゴシック" panose="020B0400000000000000" pitchFamily="50" charset="-128"/>
                <a:ea typeface="游ゴシック" panose="020B0400000000000000" pitchFamily="50" charset="-128"/>
              </a:rPr>
              <a:t>犬の死亡届</a:t>
            </a:r>
            <a:endParaRPr lang="en-US" altLang="ja-JP" sz="900" dirty="0">
              <a:solidFill>
                <a:srgbClr val="C00000"/>
              </a:solidFill>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ja-JP" altLang="en-US" sz="900" dirty="0">
                <a:solidFill>
                  <a:srgbClr val="C00000"/>
                </a:solidFill>
                <a:latin typeface="游ゴシック" panose="020B0400000000000000" pitchFamily="50" charset="-128"/>
                <a:ea typeface="游ゴシック" panose="020B0400000000000000" pitchFamily="50" charset="-128"/>
              </a:rPr>
              <a:t>イベント等の申込</a:t>
            </a:r>
            <a:endParaRPr lang="en-US" altLang="ja-JP" sz="900" dirty="0">
              <a:solidFill>
                <a:srgbClr val="C00000"/>
              </a:solidFill>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ja-JP" altLang="en-US" sz="900" dirty="0">
                <a:solidFill>
                  <a:srgbClr val="C00000"/>
                </a:solidFill>
                <a:latin typeface="游ゴシック" panose="020B0400000000000000" pitchFamily="50" charset="-128"/>
                <a:ea typeface="游ゴシック" panose="020B0400000000000000" pitchFamily="50" charset="-128"/>
              </a:rPr>
              <a:t>健康診断の申込</a:t>
            </a:r>
            <a:endParaRPr lang="en-US" altLang="ja-JP" sz="900" dirty="0">
              <a:solidFill>
                <a:srgbClr val="C00000"/>
              </a:solidFill>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zh-TW" altLang="en-US" sz="900" dirty="0">
                <a:solidFill>
                  <a:srgbClr val="C00000"/>
                </a:solidFill>
                <a:latin typeface="游ゴシック" panose="020B0400000000000000" pitchFamily="50" charset="-128"/>
                <a:ea typeface="游ゴシック" panose="020B0400000000000000" pitchFamily="50" charset="-128"/>
              </a:rPr>
              <a:t>情報公開請求</a:t>
            </a:r>
            <a:endParaRPr kumimoji="1" lang="ja-JP" altLang="en-US" sz="900" dirty="0">
              <a:latin typeface="游ゴシック" panose="020B0400000000000000" pitchFamily="50" charset="-128"/>
              <a:ea typeface="游ゴシック" panose="020B0400000000000000" pitchFamily="50" charset="-128"/>
            </a:endParaRPr>
          </a:p>
        </p:txBody>
      </p:sp>
      <p:sp>
        <p:nvSpPr>
          <p:cNvPr id="57" name="テキスト ボックス 56"/>
          <p:cNvSpPr txBox="1"/>
          <p:nvPr/>
        </p:nvSpPr>
        <p:spPr>
          <a:xfrm>
            <a:off x="368457" y="2634468"/>
            <a:ext cx="300082" cy="230832"/>
          </a:xfrm>
          <a:prstGeom prst="rect">
            <a:avLst/>
          </a:prstGeom>
          <a:noFill/>
        </p:spPr>
        <p:txBody>
          <a:bodyPr wrap="none" rtlCol="0">
            <a:spAutoFit/>
          </a:bodyPr>
          <a:lstStyle/>
          <a:p>
            <a:r>
              <a:rPr kumimoji="1" lang="ja-JP" altLang="en-US" sz="900" dirty="0">
                <a:solidFill>
                  <a:srgbClr val="0070C0"/>
                </a:solidFill>
                <a:latin typeface="游ゴシック" panose="020B0400000000000000" pitchFamily="50" charset="-128"/>
                <a:ea typeface="游ゴシック" panose="020B0400000000000000" pitchFamily="50" charset="-128"/>
              </a:rPr>
              <a:t>難</a:t>
            </a:r>
          </a:p>
        </p:txBody>
      </p:sp>
      <p:sp>
        <p:nvSpPr>
          <p:cNvPr id="58" name="テキスト ボックス 57"/>
          <p:cNvSpPr txBox="1"/>
          <p:nvPr/>
        </p:nvSpPr>
        <p:spPr>
          <a:xfrm>
            <a:off x="368457" y="5143518"/>
            <a:ext cx="300082" cy="230832"/>
          </a:xfrm>
          <a:prstGeom prst="rect">
            <a:avLst/>
          </a:prstGeom>
          <a:noFill/>
        </p:spPr>
        <p:txBody>
          <a:bodyPr wrap="none" rtlCol="0">
            <a:spAutoFit/>
          </a:bodyPr>
          <a:lstStyle/>
          <a:p>
            <a:r>
              <a:rPr kumimoji="1" lang="ja-JP" altLang="en-US" sz="900" dirty="0">
                <a:solidFill>
                  <a:srgbClr val="0070C0"/>
                </a:solidFill>
                <a:latin typeface="游ゴシック" panose="020B0400000000000000" pitchFamily="50" charset="-128"/>
                <a:ea typeface="游ゴシック" panose="020B0400000000000000" pitchFamily="50" charset="-128"/>
              </a:rPr>
              <a:t>易</a:t>
            </a:r>
          </a:p>
        </p:txBody>
      </p:sp>
      <p:sp>
        <p:nvSpPr>
          <p:cNvPr id="59" name="テキスト ボックス 58"/>
          <p:cNvSpPr txBox="1"/>
          <p:nvPr/>
        </p:nvSpPr>
        <p:spPr>
          <a:xfrm>
            <a:off x="827584" y="2871263"/>
            <a:ext cx="1742785" cy="925894"/>
          </a:xfrm>
          <a:prstGeom prst="rect">
            <a:avLst/>
          </a:prstGeom>
          <a:noFill/>
        </p:spPr>
        <p:txBody>
          <a:bodyPr wrap="none" rtlCol="0">
            <a:spAutoFit/>
          </a:bodyPr>
          <a:lstStyle/>
          <a:p>
            <a:pPr marL="171450" indent="-171450">
              <a:lnSpc>
                <a:spcPts val="1100"/>
              </a:lnSpc>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出生届</a:t>
            </a:r>
          </a:p>
          <a:p>
            <a:pPr marL="171450" indent="-171450">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死亡届</a:t>
            </a:r>
            <a:endParaRPr lang="en-US" altLang="ja-JP" sz="900" dirty="0">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法律相談の申込</a:t>
            </a:r>
            <a:endParaRPr lang="en-US" altLang="ja-JP" sz="900" dirty="0">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ü"/>
            </a:pPr>
            <a:r>
              <a:rPr lang="zh-TW" altLang="en-US" sz="900" dirty="0">
                <a:latin typeface="游ゴシック" panose="020B0400000000000000" pitchFamily="50" charset="-128"/>
                <a:ea typeface="游ゴシック" panose="020B0400000000000000" pitchFamily="50" charset="-128"/>
              </a:rPr>
              <a:t>生活困窮者家計</a:t>
            </a:r>
            <a:r>
              <a:rPr lang="ja-JP" altLang="en-US" sz="900" dirty="0">
                <a:latin typeface="游ゴシック" panose="020B0400000000000000" pitchFamily="50" charset="-128"/>
                <a:ea typeface="游ゴシック" panose="020B0400000000000000" pitchFamily="50" charset="-128"/>
              </a:rPr>
              <a:t>の</a:t>
            </a:r>
            <a:r>
              <a:rPr lang="zh-TW" altLang="en-US" sz="900" dirty="0">
                <a:latin typeface="游ゴシック" panose="020B0400000000000000" pitchFamily="50" charset="-128"/>
                <a:ea typeface="游ゴシック" panose="020B0400000000000000" pitchFamily="50" charset="-128"/>
              </a:rPr>
              <a:t>相談</a:t>
            </a:r>
            <a:r>
              <a:rPr lang="ja-JP" altLang="en-US" sz="900" dirty="0">
                <a:latin typeface="游ゴシック" panose="020B0400000000000000" pitchFamily="50" charset="-128"/>
                <a:ea typeface="游ゴシック" panose="020B0400000000000000" pitchFamily="50" charset="-128"/>
              </a:rPr>
              <a:t>申込</a:t>
            </a:r>
            <a:endParaRPr lang="en-US" altLang="zh-TW" sz="900" dirty="0">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自立支援関連の申請</a:t>
            </a:r>
            <a:endParaRPr lang="en-US" altLang="ja-JP" sz="900" dirty="0">
              <a:latin typeface="游ゴシック" panose="020B0400000000000000" pitchFamily="50" charset="-128"/>
              <a:ea typeface="游ゴシック" panose="020B0400000000000000" pitchFamily="50" charset="-128"/>
            </a:endParaRPr>
          </a:p>
          <a:p>
            <a:endParaRPr kumimoji="1" lang="en-US" altLang="ja-JP" sz="900" dirty="0">
              <a:latin typeface="游ゴシック" panose="020B0400000000000000" pitchFamily="50" charset="-128"/>
              <a:ea typeface="游ゴシック" panose="020B0400000000000000" pitchFamily="50" charset="-128"/>
            </a:endParaRPr>
          </a:p>
        </p:txBody>
      </p:sp>
      <p:cxnSp>
        <p:nvCxnSpPr>
          <p:cNvPr id="60" name="直線コネクタ 59"/>
          <p:cNvCxnSpPr/>
          <p:nvPr/>
        </p:nvCxnSpPr>
        <p:spPr bwMode="auto">
          <a:xfrm>
            <a:off x="457200" y="2511820"/>
            <a:ext cx="3877821"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テキスト ボックス 60"/>
          <p:cNvSpPr txBox="1"/>
          <p:nvPr/>
        </p:nvSpPr>
        <p:spPr>
          <a:xfrm>
            <a:off x="1322746" y="2256212"/>
            <a:ext cx="2146743" cy="230832"/>
          </a:xfrm>
          <a:prstGeom prst="rect">
            <a:avLst/>
          </a:prstGeom>
          <a:noFill/>
        </p:spPr>
        <p:txBody>
          <a:bodyPr wrap="none" rtlCol="0">
            <a:spAutoFit/>
          </a:bodyPr>
          <a:lstStyle/>
          <a:p>
            <a:pPr algn="ctr"/>
            <a:r>
              <a:rPr kumimoji="1" lang="ja-JP" altLang="en-US" sz="900" dirty="0">
                <a:solidFill>
                  <a:sysClr val="windowText" lastClr="000000"/>
                </a:solidFill>
                <a:latin typeface="游ゴシック" panose="020B0400000000000000" pitchFamily="50" charset="-128"/>
                <a:ea typeface="游ゴシック" panose="020B0400000000000000" pitchFamily="50" charset="-128"/>
              </a:rPr>
              <a:t>他自治体におけるオンライン化の範囲</a:t>
            </a:r>
          </a:p>
        </p:txBody>
      </p:sp>
      <p:cxnSp>
        <p:nvCxnSpPr>
          <p:cNvPr id="62" name="直線コネクタ 61"/>
          <p:cNvCxnSpPr/>
          <p:nvPr/>
        </p:nvCxnSpPr>
        <p:spPr bwMode="auto">
          <a:xfrm>
            <a:off x="5004049" y="2489273"/>
            <a:ext cx="3877821"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テキスト ボックス 62"/>
          <p:cNvSpPr txBox="1"/>
          <p:nvPr/>
        </p:nvSpPr>
        <p:spPr>
          <a:xfrm>
            <a:off x="5938618" y="2233665"/>
            <a:ext cx="2146742" cy="230832"/>
          </a:xfrm>
          <a:prstGeom prst="rect">
            <a:avLst/>
          </a:prstGeom>
          <a:noFill/>
        </p:spPr>
        <p:txBody>
          <a:bodyPr wrap="none" rtlCol="0">
            <a:spAutoFit/>
          </a:bodyPr>
          <a:lstStyle/>
          <a:p>
            <a:pPr algn="ctr"/>
            <a:r>
              <a:rPr kumimoji="1" lang="ja-JP" altLang="en-US" sz="900" dirty="0">
                <a:latin typeface="游ゴシック" panose="020B0400000000000000" pitchFamily="50" charset="-128"/>
                <a:ea typeface="游ゴシック" panose="020B0400000000000000" pitchFamily="50" charset="-128"/>
              </a:rPr>
              <a:t>他自治体</a:t>
            </a:r>
            <a:r>
              <a:rPr lang="ja-JP" altLang="en-US" sz="900" dirty="0">
                <a:latin typeface="游ゴシック" panose="020B0400000000000000" pitchFamily="50" charset="-128"/>
                <a:ea typeface="游ゴシック" panose="020B0400000000000000" pitchFamily="50" charset="-128"/>
              </a:rPr>
              <a:t>における</a:t>
            </a:r>
            <a:r>
              <a:rPr kumimoji="1" lang="ja-JP" altLang="en-US" sz="900" dirty="0">
                <a:latin typeface="游ゴシック" panose="020B0400000000000000" pitchFamily="50" charset="-128"/>
                <a:ea typeface="游ゴシック" panose="020B0400000000000000" pitchFamily="50" charset="-128"/>
              </a:rPr>
              <a:t>オンライン化手続き</a:t>
            </a:r>
          </a:p>
        </p:txBody>
      </p:sp>
      <p:sp>
        <p:nvSpPr>
          <p:cNvPr id="64" name="正方形/長方形 63"/>
          <p:cNvSpPr/>
          <p:nvPr/>
        </p:nvSpPr>
        <p:spPr bwMode="auto">
          <a:xfrm>
            <a:off x="5158675" y="2898538"/>
            <a:ext cx="3877821" cy="935036"/>
          </a:xfrm>
          <a:prstGeom prst="rect">
            <a:avLst/>
          </a:prstGeom>
          <a:solidFill>
            <a:schemeClr val="bg1"/>
          </a:solidFill>
          <a:ln w="9525" cap="flat" cmpd="sng" algn="ctr">
            <a:noFill/>
            <a:prstDash val="solid"/>
            <a:round/>
            <a:headEnd type="none" w="med" len="med"/>
            <a:tailEnd type="none" w="med" len="med"/>
          </a:ln>
          <a:effectLst/>
          <a:extLst/>
        </p:spPr>
        <p:txBody>
          <a:bodyPr wrap="square" lIns="72000" rIns="72000" rtlCol="0" anchor="ctr"/>
          <a:lstStyle/>
          <a:p>
            <a:pPr>
              <a:spcBef>
                <a:spcPts val="0"/>
              </a:spcBef>
            </a:pPr>
            <a:r>
              <a:rPr kumimoji="1" lang="ja-JP" altLang="en-US" sz="900" u="sng" dirty="0">
                <a:latin typeface="游ゴシック" panose="020B0400000000000000" pitchFamily="50" charset="-128"/>
                <a:ea typeface="游ゴシック" panose="020B0400000000000000" pitchFamily="50" charset="-128"/>
              </a:rPr>
              <a:t>独自システムでのオンライン化状況</a:t>
            </a:r>
            <a:endParaRPr kumimoji="1" lang="en-US" altLang="ja-JP" sz="900" u="sng" dirty="0">
              <a:latin typeface="游ゴシック" panose="020B0400000000000000" pitchFamily="50" charset="-128"/>
              <a:ea typeface="游ゴシック" panose="020B0400000000000000" pitchFamily="50" charset="-128"/>
            </a:endParaRPr>
          </a:p>
          <a:p>
            <a:pPr>
              <a:spcBef>
                <a:spcPts val="0"/>
              </a:spcBef>
            </a:pPr>
            <a:r>
              <a:rPr kumimoji="1" lang="ja-JP" altLang="en-US" sz="900" dirty="0">
                <a:latin typeface="游ゴシック" panose="020B0400000000000000" pitchFamily="50" charset="-128"/>
                <a:ea typeface="游ゴシック" panose="020B0400000000000000" pitchFamily="50" charset="-128"/>
              </a:rPr>
              <a:t>各自治体の電子申請システムで扱っている手続きとしては、イベント申込や施設利用等の簡易な手続きや、犬の死亡届、証明書交付申請等が多い。</a:t>
            </a:r>
            <a:endParaRPr kumimoji="1" lang="en-US" altLang="ja-JP" sz="900" dirty="0">
              <a:latin typeface="游ゴシック" panose="020B0400000000000000" pitchFamily="50" charset="-128"/>
              <a:ea typeface="游ゴシック" panose="020B0400000000000000" pitchFamily="50" charset="-128"/>
            </a:endParaRPr>
          </a:p>
          <a:p>
            <a:pPr>
              <a:spcBef>
                <a:spcPts val="0"/>
              </a:spcBef>
            </a:pPr>
            <a:r>
              <a:rPr kumimoji="1" lang="ja-JP" altLang="en-US" sz="900" dirty="0">
                <a:latin typeface="游ゴシック" panose="020B0400000000000000" pitchFamily="50" charset="-128"/>
                <a:ea typeface="游ゴシック" panose="020B0400000000000000" pitchFamily="50" charset="-128"/>
              </a:rPr>
              <a:t>なお、証明書交付については受付はオンラインだが、交付は郵送対応となっている。</a:t>
            </a:r>
          </a:p>
        </p:txBody>
      </p:sp>
      <p:sp>
        <p:nvSpPr>
          <p:cNvPr id="65" name="正方形/長方形 64"/>
          <p:cNvSpPr/>
          <p:nvPr/>
        </p:nvSpPr>
        <p:spPr bwMode="auto">
          <a:xfrm>
            <a:off x="5158674" y="3926055"/>
            <a:ext cx="3877821" cy="943105"/>
          </a:xfrm>
          <a:prstGeom prst="rect">
            <a:avLst/>
          </a:prstGeom>
          <a:solidFill>
            <a:schemeClr val="bg1"/>
          </a:solidFill>
          <a:ln w="9525" cap="flat" cmpd="sng" algn="ctr">
            <a:noFill/>
            <a:prstDash val="solid"/>
            <a:round/>
            <a:headEnd type="none" w="med" len="med"/>
            <a:tailEnd type="none" w="med" len="med"/>
          </a:ln>
          <a:effectLst/>
          <a:extLst/>
        </p:spPr>
        <p:txBody>
          <a:bodyPr wrap="square" lIns="72000" rIns="72000" rtlCol="0" anchor="ctr"/>
          <a:lstStyle/>
          <a:p>
            <a:pPr>
              <a:spcBef>
                <a:spcPts val="0"/>
              </a:spcBef>
            </a:pPr>
            <a:r>
              <a:rPr lang="ja-JP" altLang="en-US" sz="900" u="sng" dirty="0">
                <a:latin typeface="游ゴシック" panose="020B0400000000000000" pitchFamily="50" charset="-128"/>
                <a:ea typeface="游ゴシック" panose="020B0400000000000000" pitchFamily="50" charset="-128"/>
              </a:rPr>
              <a:t>ぴったりサービス活用状況</a:t>
            </a:r>
            <a:endParaRPr lang="en-US" altLang="ja-JP" sz="900" u="sng" dirty="0">
              <a:latin typeface="游ゴシック" panose="020B0400000000000000" pitchFamily="50" charset="-128"/>
              <a:ea typeface="游ゴシック" panose="020B0400000000000000" pitchFamily="50" charset="-128"/>
            </a:endParaRPr>
          </a:p>
          <a:p>
            <a:pPr>
              <a:spcBef>
                <a:spcPts val="0"/>
              </a:spcBef>
            </a:pPr>
            <a:r>
              <a:rPr lang="ja-JP" altLang="en-US" sz="900" dirty="0">
                <a:latin typeface="游ゴシック" panose="020B0400000000000000" pitchFamily="50" charset="-128"/>
                <a:ea typeface="游ゴシック" panose="020B0400000000000000" pitchFamily="50" charset="-128"/>
              </a:rPr>
              <a:t>ぴったりサービスにおいて電子申請可能な自治体は多くなく、特に政令市等の大規模自治体での導入はまだ少ない。</a:t>
            </a:r>
            <a:endParaRPr lang="en-US" altLang="ja-JP" sz="900" dirty="0">
              <a:latin typeface="游ゴシック" panose="020B0400000000000000" pitchFamily="50" charset="-128"/>
              <a:ea typeface="游ゴシック" panose="020B0400000000000000" pitchFamily="50" charset="-128"/>
            </a:endParaRPr>
          </a:p>
          <a:p>
            <a:pPr>
              <a:spcBef>
                <a:spcPts val="0"/>
              </a:spcBef>
            </a:pPr>
            <a:r>
              <a:rPr lang="ja-JP" altLang="en-US" sz="900" dirty="0">
                <a:latin typeface="游ゴシック" panose="020B0400000000000000" pitchFamily="50" charset="-128"/>
                <a:ea typeface="游ゴシック" panose="020B0400000000000000" pitchFamily="50" charset="-128"/>
              </a:rPr>
              <a:t>実現できている手続きも子育て関連の一部にとどまっている。</a:t>
            </a:r>
          </a:p>
        </p:txBody>
      </p:sp>
      <p:sp>
        <p:nvSpPr>
          <p:cNvPr id="66" name="テキスト ボックス 65"/>
          <p:cNvSpPr txBox="1"/>
          <p:nvPr/>
        </p:nvSpPr>
        <p:spPr>
          <a:xfrm>
            <a:off x="2051720" y="2503838"/>
            <a:ext cx="3021981" cy="230832"/>
          </a:xfrm>
          <a:prstGeom prst="rect">
            <a:avLst/>
          </a:prstGeom>
          <a:noFill/>
        </p:spPr>
        <p:txBody>
          <a:bodyPr wrap="none" rtlCol="0">
            <a:spAutoFit/>
          </a:bodyPr>
          <a:lstStyle/>
          <a:p>
            <a:r>
              <a:rPr kumimoji="1" lang="en-US" altLang="ja-JP" sz="900" dirty="0">
                <a:latin typeface="游ゴシック" panose="020B0400000000000000" pitchFamily="50" charset="-128"/>
                <a:ea typeface="游ゴシック" panose="020B0400000000000000" pitchFamily="50" charset="-128"/>
              </a:rPr>
              <a:t>【</a:t>
            </a:r>
            <a:r>
              <a:rPr kumimoji="1" lang="ja-JP" altLang="en-US" sz="900" dirty="0">
                <a:latin typeface="游ゴシック" panose="020B0400000000000000" pitchFamily="50" charset="-128"/>
                <a:ea typeface="游ゴシック" panose="020B0400000000000000" pitchFamily="50" charset="-128"/>
              </a:rPr>
              <a:t>凡例</a:t>
            </a:r>
            <a:r>
              <a:rPr kumimoji="1" lang="en-US" altLang="ja-JP" sz="900" dirty="0">
                <a:latin typeface="游ゴシック" panose="020B0400000000000000" pitchFamily="50" charset="-128"/>
                <a:ea typeface="游ゴシック" panose="020B0400000000000000" pitchFamily="50" charset="-128"/>
              </a:rPr>
              <a:t>】</a:t>
            </a:r>
            <a:r>
              <a:rPr kumimoji="1" lang="ja-JP" altLang="en-US" sz="900" dirty="0">
                <a:latin typeface="游ゴシック" panose="020B0400000000000000" pitchFamily="50" charset="-128"/>
                <a:ea typeface="游ゴシック" panose="020B0400000000000000" pitchFamily="50" charset="-128"/>
              </a:rPr>
              <a:t>　</a:t>
            </a:r>
            <a:r>
              <a:rPr kumimoji="1" lang="ja-JP" altLang="en-US" sz="900" dirty="0">
                <a:solidFill>
                  <a:srgbClr val="C00000"/>
                </a:solidFill>
                <a:latin typeface="游ゴシック" panose="020B0400000000000000" pitchFamily="50" charset="-128"/>
                <a:ea typeface="游ゴシック" panose="020B0400000000000000" pitchFamily="50" charset="-128"/>
              </a:rPr>
              <a:t>赤字</a:t>
            </a:r>
            <a:r>
              <a:rPr lang="ja-JP" altLang="en-US" sz="900" dirty="0">
                <a:solidFill>
                  <a:srgbClr val="C00000"/>
                </a:solidFill>
                <a:latin typeface="游ゴシック" panose="020B0400000000000000" pitchFamily="50" charset="-128"/>
                <a:ea typeface="游ゴシック" panose="020B0400000000000000" pitchFamily="50" charset="-128"/>
              </a:rPr>
              <a:t>・赤枠</a:t>
            </a:r>
            <a:r>
              <a:rPr kumimoji="1" lang="ja-JP" altLang="en-US" sz="900" dirty="0">
                <a:solidFill>
                  <a:srgbClr val="C00000"/>
                </a:solidFill>
                <a:latin typeface="游ゴシック" panose="020B0400000000000000" pitchFamily="50" charset="-128"/>
                <a:ea typeface="游ゴシック" panose="020B0400000000000000" pitchFamily="50" charset="-128"/>
              </a:rPr>
              <a:t> </a:t>
            </a:r>
            <a:r>
              <a:rPr kumimoji="1" lang="ja-JP" altLang="en-US" sz="900" dirty="0">
                <a:latin typeface="游ゴシック" panose="020B0400000000000000" pitchFamily="50" charset="-128"/>
                <a:ea typeface="游ゴシック" panose="020B0400000000000000" pitchFamily="50" charset="-128"/>
              </a:rPr>
              <a:t>： 他団体でのオンライン化範囲</a:t>
            </a:r>
          </a:p>
        </p:txBody>
      </p:sp>
    </p:spTree>
    <p:extLst>
      <p:ext uri="{BB962C8B-B14F-4D97-AF65-F5344CB8AC3E}">
        <p14:creationId xmlns:p14="http://schemas.microsoft.com/office/powerpoint/2010/main" val="2572821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950" y="148627"/>
            <a:ext cx="8686800" cy="685800"/>
          </a:xfrm>
        </p:spPr>
        <p:txBody>
          <a:bodyPr/>
          <a:lstStyle/>
          <a:p>
            <a:r>
              <a:rPr kumimoji="1" lang="en-US" altLang="ja-JP" sz="1600" dirty="0" smtClean="0">
                <a:latin typeface="游ゴシック" panose="020B0400000000000000" pitchFamily="50" charset="-128"/>
                <a:ea typeface="游ゴシック" panose="020B0400000000000000" pitchFamily="50" charset="-128"/>
              </a:rPr>
              <a:t/>
            </a:r>
            <a:br>
              <a:rPr kumimoji="1" lang="en-US" altLang="ja-JP" sz="1600" dirty="0" smtClean="0">
                <a:latin typeface="游ゴシック" panose="020B0400000000000000" pitchFamily="50" charset="-128"/>
                <a:ea typeface="游ゴシック" panose="020B0400000000000000" pitchFamily="50" charset="-128"/>
              </a:rPr>
            </a:br>
            <a:r>
              <a:rPr kumimoji="1" lang="en-US" altLang="ja-JP" sz="1600" dirty="0">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参考</a:t>
            </a:r>
            <a:r>
              <a:rPr kumimoji="1" lang="en-US" altLang="ja-JP" sz="1600" dirty="0">
                <a:latin typeface="游ゴシック" panose="020B0400000000000000" pitchFamily="50" charset="-128"/>
                <a:ea typeface="游ゴシック" panose="020B0400000000000000" pitchFamily="50" charset="-128"/>
              </a:rPr>
              <a:t>】</a:t>
            </a:r>
            <a:r>
              <a:rPr kumimoji="1" lang="ja-JP" altLang="en-US" sz="1600" dirty="0" smtClean="0">
                <a:latin typeface="游ゴシック" panose="020B0400000000000000" pitchFamily="50" charset="-128"/>
                <a:ea typeface="游ゴシック" panose="020B0400000000000000" pitchFamily="50" charset="-128"/>
              </a:rPr>
              <a:t>海外での先進事例</a:t>
            </a:r>
            <a:endParaRPr kumimoji="1" lang="ja-JP" altLang="en-US" sz="1600" dirty="0">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idx="1"/>
          </p:nvPr>
        </p:nvSpPr>
        <p:spPr/>
        <p:txBody>
          <a:bodyPr/>
          <a:lstStyle/>
          <a:p>
            <a:endParaRPr lang="en-US" altLang="ja-JP" dirty="0" smtClean="0">
              <a:latin typeface="游ゴシック" panose="020B0400000000000000" pitchFamily="50" charset="-128"/>
              <a:ea typeface="游ゴシック" panose="020B0400000000000000" pitchFamily="50" charset="-128"/>
            </a:endParaRPr>
          </a:p>
          <a:p>
            <a:endParaRPr kumimoji="1" lang="ja-JP" altLang="en-US" dirty="0">
              <a:latin typeface="游ゴシック" panose="020B0400000000000000" pitchFamily="50" charset="-128"/>
              <a:ea typeface="游ゴシック" panose="020B0400000000000000" pitchFamily="50" charset="-128"/>
            </a:endParaRPr>
          </a:p>
        </p:txBody>
      </p:sp>
      <p:sp>
        <p:nvSpPr>
          <p:cNvPr id="7" name="コンテンツ プレースホルダー 2"/>
          <p:cNvSpPr txBox="1">
            <a:spLocks/>
          </p:cNvSpPr>
          <p:nvPr/>
        </p:nvSpPr>
        <p:spPr bwMode="gray">
          <a:xfrm>
            <a:off x="103188" y="981075"/>
            <a:ext cx="8950325" cy="11517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cs typeface="+mn-cs"/>
              </a:defRPr>
            </a:lvl1pPr>
            <a:lvl2pPr marL="742950" indent="-28575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2pPr>
            <a:lvl3pPr marL="11430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3pPr>
            <a:lvl4pPr marL="16002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4pPr>
            <a:lvl5pPr marL="20574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9pPr>
          </a:lstStyle>
          <a:p>
            <a:pPr eaLnBrk="1" hangingPunct="1"/>
            <a:r>
              <a:rPr lang="ja-JP" altLang="en-US" sz="1200" kern="0" dirty="0">
                <a:latin typeface="游ゴシック" panose="020B0400000000000000" pitchFamily="50" charset="-128"/>
                <a:ea typeface="游ゴシック" panose="020B0400000000000000" pitchFamily="50" charset="-128"/>
              </a:rPr>
              <a:t>海外の行政手続きオンライン化の先進事例である韓国やシンガポールにおいては、手続きをオンライン上で対応できる仕組みが充実しており、多くの手続きを</a:t>
            </a:r>
            <a:r>
              <a:rPr lang="en-US" altLang="ja-JP" sz="1200" kern="0" dirty="0">
                <a:latin typeface="游ゴシック" panose="020B0400000000000000" pitchFamily="50" charset="-128"/>
                <a:ea typeface="游ゴシック" panose="020B0400000000000000" pitchFamily="50" charset="-128"/>
              </a:rPr>
              <a:t>PC</a:t>
            </a:r>
            <a:r>
              <a:rPr lang="ja-JP" altLang="en-US" sz="1200" kern="0" dirty="0">
                <a:latin typeface="游ゴシック" panose="020B0400000000000000" pitchFamily="50" charset="-128"/>
                <a:ea typeface="游ゴシック" panose="020B0400000000000000" pitchFamily="50" charset="-128"/>
              </a:rPr>
              <a:t>やスマートフォンで申請・受付予約することが</a:t>
            </a:r>
            <a:r>
              <a:rPr lang="ja-JP" altLang="en-US" sz="1200" kern="0" dirty="0" smtClean="0">
                <a:latin typeface="游ゴシック" panose="020B0400000000000000" pitchFamily="50" charset="-128"/>
                <a:ea typeface="游ゴシック" panose="020B0400000000000000" pitchFamily="50" charset="-128"/>
              </a:rPr>
              <a:t>可能となっている。</a:t>
            </a:r>
            <a:endParaRPr lang="en-US" altLang="ja-JP" sz="1200" kern="0" dirty="0">
              <a:latin typeface="游ゴシック" panose="020B0400000000000000" pitchFamily="50" charset="-128"/>
              <a:ea typeface="游ゴシック" panose="020B0400000000000000" pitchFamily="50" charset="-128"/>
            </a:endParaRPr>
          </a:p>
          <a:p>
            <a:pPr lvl="1" eaLnBrk="1" hangingPunct="1">
              <a:buFont typeface="Wingdings" panose="05000000000000000000" pitchFamily="2" charset="2"/>
              <a:buChar char="ü"/>
            </a:pPr>
            <a:r>
              <a:rPr lang="ja-JP" altLang="en-US" sz="1200" kern="0" dirty="0">
                <a:latin typeface="游ゴシック" panose="020B0400000000000000" pitchFamily="50" charset="-128"/>
                <a:ea typeface="游ゴシック" panose="020B0400000000000000" pitchFamily="50" charset="-128"/>
              </a:rPr>
              <a:t>なお、結婚や出産等の手続きは、本人との対面確認が求められるため、日本と同様に窓口で対応</a:t>
            </a:r>
            <a:r>
              <a:rPr lang="ja-JP" altLang="en-US" sz="1200" kern="0" dirty="0" smtClean="0">
                <a:latin typeface="游ゴシック" panose="020B0400000000000000" pitchFamily="50" charset="-128"/>
                <a:ea typeface="游ゴシック" panose="020B0400000000000000" pitchFamily="50" charset="-128"/>
              </a:rPr>
              <a:t>されている。</a:t>
            </a:r>
            <a:endParaRPr lang="en-US" altLang="ja-JP" sz="1200" kern="0" dirty="0">
              <a:latin typeface="游ゴシック" panose="020B0400000000000000" pitchFamily="50" charset="-128"/>
              <a:ea typeface="游ゴシック" panose="020B0400000000000000" pitchFamily="50" charset="-128"/>
            </a:endParaRPr>
          </a:p>
          <a:p>
            <a:pPr eaLnBrk="1" hangingPunct="1"/>
            <a:r>
              <a:rPr lang="ja-JP" altLang="en-US" sz="1200" kern="0" dirty="0">
                <a:latin typeface="游ゴシック" panose="020B0400000000000000" pitchFamily="50" charset="-128"/>
                <a:ea typeface="游ゴシック" panose="020B0400000000000000" pitchFamily="50" charset="-128"/>
              </a:rPr>
              <a:t>海外の先進事例においては、いずれも国が主導してオンライン化を促進している点が特徴として</a:t>
            </a:r>
            <a:r>
              <a:rPr lang="ja-JP" altLang="en-US" sz="1200" kern="0" dirty="0" smtClean="0">
                <a:latin typeface="游ゴシック" panose="020B0400000000000000" pitchFamily="50" charset="-128"/>
                <a:ea typeface="游ゴシック" panose="020B0400000000000000" pitchFamily="50" charset="-128"/>
              </a:rPr>
              <a:t>挙げられる。</a:t>
            </a:r>
            <a:endParaRPr lang="en-US" altLang="ja-JP" sz="1200" kern="0" dirty="0">
              <a:latin typeface="游ゴシック" panose="020B0400000000000000" pitchFamily="50" charset="-128"/>
              <a:ea typeface="游ゴシック" panose="020B0400000000000000" pitchFamily="50" charset="-128"/>
            </a:endParaRPr>
          </a:p>
        </p:txBody>
      </p:sp>
      <p:cxnSp>
        <p:nvCxnSpPr>
          <p:cNvPr id="8" name="直線コネクタ 7"/>
          <p:cNvCxnSpPr/>
          <p:nvPr/>
        </p:nvCxnSpPr>
        <p:spPr bwMode="auto">
          <a:xfrm>
            <a:off x="424036" y="2549727"/>
            <a:ext cx="396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正方形/長方形 8"/>
          <p:cNvSpPr/>
          <p:nvPr/>
        </p:nvSpPr>
        <p:spPr bwMode="auto">
          <a:xfrm>
            <a:off x="396527" y="3658883"/>
            <a:ext cx="3960000" cy="2784783"/>
          </a:xfrm>
          <a:prstGeom prst="rect">
            <a:avLst/>
          </a:prstGeom>
          <a:solidFill>
            <a:schemeClr val="bg1"/>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sz="900" dirty="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424036" y="2591538"/>
            <a:ext cx="3960000" cy="1077218"/>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多くの手続きがオンライン化されており、情報の一元管理やバックオフィスでの情報連携が実現。</a:t>
            </a:r>
            <a:endParaRPr lang="en-US" altLang="ja-JP" sz="900" dirty="0">
              <a:latin typeface="游ゴシック" panose="020B0400000000000000" pitchFamily="50" charset="-128"/>
              <a:ea typeface="游ゴシック" panose="020B0400000000000000" pitchFamily="50" charset="-128"/>
            </a:endParaRPr>
          </a:p>
          <a:p>
            <a:pPr marL="171450" indent="-171450">
              <a:spcBef>
                <a:spcPts val="60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国主導での電子政府の推進（システムの統一）や、法律の整備、手数料設定等が成功要因となり、電子申請が広く普及。</a:t>
            </a:r>
            <a:endParaRPr lang="en-US" altLang="ja-JP" sz="900" dirty="0">
              <a:latin typeface="游ゴシック" panose="020B0400000000000000" pitchFamily="50" charset="-128"/>
              <a:ea typeface="游ゴシック" panose="020B0400000000000000" pitchFamily="50" charset="-128"/>
            </a:endParaRPr>
          </a:p>
          <a:p>
            <a:pPr marL="171450" indent="-171450">
              <a:spcBef>
                <a:spcPts val="60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ただし、婚姻や出生の届出等、一部の手続きについては、現在も窓口にて対応。</a:t>
            </a:r>
          </a:p>
        </p:txBody>
      </p:sp>
      <p:sp>
        <p:nvSpPr>
          <p:cNvPr id="11" name="テキスト ボックス 10"/>
          <p:cNvSpPr txBox="1"/>
          <p:nvPr/>
        </p:nvSpPr>
        <p:spPr>
          <a:xfrm>
            <a:off x="1625618" y="2276872"/>
            <a:ext cx="1454244" cy="230832"/>
          </a:xfrm>
          <a:prstGeom prst="rect">
            <a:avLst/>
          </a:prstGeom>
          <a:noFill/>
        </p:spPr>
        <p:txBody>
          <a:bodyPr wrap="none" rtlCol="0">
            <a:spAutoFit/>
          </a:bodyPr>
          <a:lstStyle/>
          <a:p>
            <a:r>
              <a:rPr kumimoji="1" lang="ja-JP" altLang="en-US" sz="900" dirty="0">
                <a:latin typeface="游ゴシック" panose="020B0400000000000000" pitchFamily="50" charset="-128"/>
                <a:ea typeface="游ゴシック" panose="020B0400000000000000" pitchFamily="50" charset="-128"/>
              </a:rPr>
              <a:t>韓国における取組み状況</a:t>
            </a:r>
          </a:p>
        </p:txBody>
      </p:sp>
      <p:cxnSp>
        <p:nvCxnSpPr>
          <p:cNvPr id="12" name="直線コネクタ 11"/>
          <p:cNvCxnSpPr/>
          <p:nvPr/>
        </p:nvCxnSpPr>
        <p:spPr bwMode="auto">
          <a:xfrm>
            <a:off x="4788464" y="2549727"/>
            <a:ext cx="396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正方形/長方形 12"/>
          <p:cNvSpPr/>
          <p:nvPr/>
        </p:nvSpPr>
        <p:spPr bwMode="auto">
          <a:xfrm>
            <a:off x="4788464" y="3658883"/>
            <a:ext cx="3960000" cy="2784783"/>
          </a:xfrm>
          <a:prstGeom prst="rect">
            <a:avLst/>
          </a:prstGeom>
          <a:solidFill>
            <a:schemeClr val="bg1"/>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sz="900" dirty="0">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4788464" y="2591538"/>
            <a:ext cx="3960000" cy="1077218"/>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多くの手続きが窓口で対応されているが、窓口受付の予約という点で電子化が進んでいる。</a:t>
            </a:r>
            <a:endParaRPr lang="en-US" altLang="ja-JP" sz="900" dirty="0">
              <a:latin typeface="游ゴシック" panose="020B0400000000000000" pitchFamily="50" charset="-128"/>
              <a:ea typeface="游ゴシック" panose="020B0400000000000000" pitchFamily="50" charset="-128"/>
            </a:endParaRPr>
          </a:p>
          <a:p>
            <a:pPr marL="171450" indent="-171450">
              <a:spcBef>
                <a:spcPts val="60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国民だけでなく外国人居住者も番号管理されており、その番号に紐づいて予約情報を管理。</a:t>
            </a:r>
            <a:endParaRPr lang="en-US" altLang="ja-JP" sz="900" dirty="0">
              <a:latin typeface="游ゴシック" panose="020B0400000000000000" pitchFamily="50" charset="-128"/>
              <a:ea typeface="游ゴシック" panose="020B0400000000000000" pitchFamily="50" charset="-128"/>
            </a:endParaRPr>
          </a:p>
          <a:p>
            <a:pPr marL="171450" indent="-171450">
              <a:spcBef>
                <a:spcPts val="60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予約した場合の待ち時間は予約無しの場合と比べて大幅に短縮され、多くの国民が活用。</a:t>
            </a:r>
          </a:p>
        </p:txBody>
      </p:sp>
      <p:sp>
        <p:nvSpPr>
          <p:cNvPr id="15" name="テキスト ボックス 14"/>
          <p:cNvSpPr txBox="1"/>
          <p:nvPr/>
        </p:nvSpPr>
        <p:spPr>
          <a:xfrm>
            <a:off x="5762420" y="2276872"/>
            <a:ext cx="1915909" cy="230832"/>
          </a:xfrm>
          <a:prstGeom prst="rect">
            <a:avLst/>
          </a:prstGeom>
          <a:noFill/>
        </p:spPr>
        <p:txBody>
          <a:bodyPr wrap="none" rtlCol="0">
            <a:spAutoFit/>
          </a:bodyPr>
          <a:lstStyle/>
          <a:p>
            <a:r>
              <a:rPr lang="ja-JP" altLang="en-US" sz="900" dirty="0">
                <a:latin typeface="游ゴシック" panose="020B0400000000000000" pitchFamily="50" charset="-128"/>
                <a:ea typeface="游ゴシック" panose="020B0400000000000000" pitchFamily="50" charset="-128"/>
              </a:rPr>
              <a:t>シンガポール</a:t>
            </a:r>
            <a:r>
              <a:rPr kumimoji="1" lang="ja-JP" altLang="en-US" sz="900" dirty="0">
                <a:latin typeface="游ゴシック" panose="020B0400000000000000" pitchFamily="50" charset="-128"/>
                <a:ea typeface="游ゴシック" panose="020B0400000000000000" pitchFamily="50" charset="-128"/>
              </a:rPr>
              <a:t>における取組み状況</a:t>
            </a:r>
          </a:p>
        </p:txBody>
      </p:sp>
      <p:pic>
        <p:nvPicPr>
          <p:cNvPr id="16" name="図 15"/>
          <p:cNvPicPr>
            <a:picLocks noChangeAspect="1"/>
          </p:cNvPicPr>
          <p:nvPr/>
        </p:nvPicPr>
        <p:blipFill rotWithShape="1">
          <a:blip r:embed="rId2"/>
          <a:srcRect b="5142"/>
          <a:stretch/>
        </p:blipFill>
        <p:spPr>
          <a:xfrm>
            <a:off x="4892071" y="3743666"/>
            <a:ext cx="2246610" cy="1198737"/>
          </a:xfrm>
          <a:prstGeom prst="rect">
            <a:avLst/>
          </a:prstGeom>
          <a:ln>
            <a:solidFill>
              <a:schemeClr val="tx1">
                <a:lumMod val="50000"/>
                <a:lumOff val="50000"/>
              </a:schemeClr>
            </a:solidFill>
          </a:ln>
        </p:spPr>
      </p:pic>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386" y="4051355"/>
            <a:ext cx="1334373" cy="89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600" t="3159" b="8753"/>
          <a:stretch/>
        </p:blipFill>
        <p:spPr bwMode="auto">
          <a:xfrm>
            <a:off x="5681722" y="5067192"/>
            <a:ext cx="1897766" cy="127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1031" y="5067192"/>
            <a:ext cx="871929" cy="127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p:cNvPicPr>
            <a:picLocks noChangeAspect="1"/>
          </p:cNvPicPr>
          <p:nvPr/>
        </p:nvPicPr>
        <p:blipFill>
          <a:blip r:embed="rId6"/>
          <a:stretch>
            <a:fillRect/>
          </a:stretch>
        </p:blipFill>
        <p:spPr>
          <a:xfrm>
            <a:off x="506532" y="3743667"/>
            <a:ext cx="2117938" cy="1198736"/>
          </a:xfrm>
          <a:prstGeom prst="rect">
            <a:avLst/>
          </a:prstGeom>
          <a:ln>
            <a:solidFill>
              <a:schemeClr val="tx1">
                <a:lumMod val="50000"/>
                <a:lumOff val="50000"/>
              </a:schemeClr>
            </a:solidFill>
          </a:ln>
        </p:spPr>
      </p:pic>
      <p:pic>
        <p:nvPicPr>
          <p:cNvPr id="21" name="Picture 2"/>
          <p:cNvPicPr>
            <a:picLocks noChangeAspect="1"/>
          </p:cNvPicPr>
          <p:nvPr/>
        </p:nvPicPr>
        <p:blipFill>
          <a:blip r:embed="rId7"/>
          <a:stretch>
            <a:fillRect/>
          </a:stretch>
        </p:blipFill>
        <p:spPr>
          <a:xfrm>
            <a:off x="2163762" y="3751260"/>
            <a:ext cx="2052000" cy="1115619"/>
          </a:xfrm>
          <a:prstGeom prst="rect">
            <a:avLst/>
          </a:prstGeom>
          <a:ln>
            <a:solidFill>
              <a:schemeClr val="tx1">
                <a:lumMod val="50000"/>
                <a:lumOff val="50000"/>
              </a:schemeClr>
            </a:solidFill>
          </a:ln>
        </p:spPr>
      </p:pic>
      <p:pic>
        <p:nvPicPr>
          <p:cNvPr id="22" name="그림 5"/>
          <p:cNvPicPr>
            <a:picLocks noChangeAspect="1"/>
          </p:cNvPicPr>
          <p:nvPr/>
        </p:nvPicPr>
        <p:blipFill rotWithShape="1">
          <a:blip r:embed="rId8"/>
          <a:srcRect b="6632"/>
          <a:stretch/>
        </p:blipFill>
        <p:spPr>
          <a:xfrm>
            <a:off x="1589829" y="5043579"/>
            <a:ext cx="791239" cy="1299133"/>
          </a:xfrm>
          <a:prstGeom prst="rect">
            <a:avLst/>
          </a:prstGeom>
          <a:ln>
            <a:solidFill>
              <a:schemeClr val="tx1">
                <a:lumMod val="50000"/>
                <a:lumOff val="50000"/>
              </a:schemeClr>
            </a:solidFill>
          </a:ln>
        </p:spPr>
      </p:pic>
      <p:pic>
        <p:nvPicPr>
          <p:cNvPr id="23" name="그림 1"/>
          <p:cNvPicPr>
            <a:picLocks noChangeAspect="1"/>
          </p:cNvPicPr>
          <p:nvPr/>
        </p:nvPicPr>
        <p:blipFill rotWithShape="1">
          <a:blip r:embed="rId9"/>
          <a:srcRect b="6631"/>
          <a:stretch/>
        </p:blipFill>
        <p:spPr>
          <a:xfrm>
            <a:off x="2482992" y="5043564"/>
            <a:ext cx="791239" cy="1299148"/>
          </a:xfrm>
          <a:prstGeom prst="rect">
            <a:avLst/>
          </a:prstGeom>
          <a:ln>
            <a:solidFill>
              <a:schemeClr val="tx1">
                <a:lumMod val="50000"/>
                <a:lumOff val="50000"/>
              </a:schemeClr>
            </a:solidFill>
          </a:ln>
        </p:spPr>
      </p:pic>
      <p:pic>
        <p:nvPicPr>
          <p:cNvPr id="24" name="그림 7"/>
          <p:cNvPicPr>
            <a:picLocks noChangeAspect="1"/>
          </p:cNvPicPr>
          <p:nvPr/>
        </p:nvPicPr>
        <p:blipFill rotWithShape="1">
          <a:blip r:embed="rId10"/>
          <a:srcRect b="6631"/>
          <a:stretch/>
        </p:blipFill>
        <p:spPr>
          <a:xfrm>
            <a:off x="3420721" y="5039810"/>
            <a:ext cx="791239" cy="1299148"/>
          </a:xfrm>
          <a:prstGeom prst="rect">
            <a:avLst/>
          </a:prstGeom>
          <a:ln>
            <a:solidFill>
              <a:schemeClr val="tx1">
                <a:lumMod val="50000"/>
                <a:lumOff val="50000"/>
              </a:schemeClr>
            </a:solidFill>
          </a:ln>
        </p:spPr>
      </p:pic>
      <p:sp>
        <p:nvSpPr>
          <p:cNvPr id="25" name="正方形/長方形 24"/>
          <p:cNvSpPr/>
          <p:nvPr/>
        </p:nvSpPr>
        <p:spPr bwMode="auto">
          <a:xfrm>
            <a:off x="538067" y="3851328"/>
            <a:ext cx="786352" cy="216000"/>
          </a:xfrm>
          <a:prstGeom prst="rect">
            <a:avLst/>
          </a:prstGeom>
          <a:solidFill>
            <a:srgbClr val="FFFF99"/>
          </a:solidFill>
          <a:ln w="9525" cap="flat" cmpd="sng" algn="ctr">
            <a:solidFill>
              <a:schemeClr val="tx1">
                <a:lumMod val="50000"/>
                <a:lumOff val="50000"/>
              </a:schemeClr>
            </a:solidFill>
            <a:prstDash val="solid"/>
            <a:round/>
            <a:headEnd type="none" w="med" len="med"/>
            <a:tailEnd type="none" w="med" len="med"/>
          </a:ln>
          <a:effectLst/>
          <a:extLst/>
        </p:spPr>
        <p:txBody>
          <a:bodyPr wrap="none" lIns="72000" rIns="72000" rtlCol="0" anchor="ctr"/>
          <a:lstStyle/>
          <a:p>
            <a:pPr algn="ctr">
              <a:spcBef>
                <a:spcPts val="0"/>
              </a:spcBef>
            </a:pPr>
            <a:r>
              <a:rPr kumimoji="1" lang="en-US" altLang="ja-JP" sz="900" dirty="0">
                <a:latin typeface="游ゴシック" panose="020B0400000000000000" pitchFamily="50" charset="-128"/>
                <a:ea typeface="游ゴシック" panose="020B0400000000000000" pitchFamily="50" charset="-128"/>
              </a:rPr>
              <a:t>PC</a:t>
            </a:r>
            <a:r>
              <a:rPr kumimoji="1" lang="ja-JP" altLang="en-US" sz="900" dirty="0">
                <a:latin typeface="游ゴシック" panose="020B0400000000000000" pitchFamily="50" charset="-128"/>
                <a:ea typeface="游ゴシック" panose="020B0400000000000000" pitchFamily="50" charset="-128"/>
              </a:rPr>
              <a:t>版サイト</a:t>
            </a:r>
          </a:p>
        </p:txBody>
      </p:sp>
      <p:sp>
        <p:nvSpPr>
          <p:cNvPr id="26" name="正方形/長方形 25"/>
          <p:cNvSpPr/>
          <p:nvPr/>
        </p:nvSpPr>
        <p:spPr bwMode="auto">
          <a:xfrm>
            <a:off x="827584" y="5107830"/>
            <a:ext cx="1044000" cy="216000"/>
          </a:xfrm>
          <a:prstGeom prst="rect">
            <a:avLst/>
          </a:prstGeom>
          <a:solidFill>
            <a:srgbClr val="FFFF99"/>
          </a:solidFill>
          <a:ln w="9525" cap="flat" cmpd="sng" algn="ctr">
            <a:solidFill>
              <a:schemeClr val="tx1">
                <a:lumMod val="50000"/>
                <a:lumOff val="50000"/>
              </a:schemeClr>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モバイル</a:t>
            </a:r>
            <a:r>
              <a:rPr kumimoji="1" lang="ja-JP" altLang="en-US" sz="900" dirty="0">
                <a:latin typeface="游ゴシック" panose="020B0400000000000000" pitchFamily="50" charset="-128"/>
                <a:ea typeface="游ゴシック" panose="020B0400000000000000" pitchFamily="50" charset="-128"/>
              </a:rPr>
              <a:t>版サイト</a:t>
            </a:r>
          </a:p>
        </p:txBody>
      </p:sp>
      <p:sp>
        <p:nvSpPr>
          <p:cNvPr id="27" name="正方形/長方形 26"/>
          <p:cNvSpPr/>
          <p:nvPr/>
        </p:nvSpPr>
        <p:spPr bwMode="auto">
          <a:xfrm>
            <a:off x="4976068" y="3830209"/>
            <a:ext cx="786352" cy="216000"/>
          </a:xfrm>
          <a:prstGeom prst="rect">
            <a:avLst/>
          </a:prstGeom>
          <a:solidFill>
            <a:srgbClr val="FFFF99"/>
          </a:solidFill>
          <a:ln w="9525" cap="flat" cmpd="sng" algn="ctr">
            <a:solidFill>
              <a:schemeClr val="tx1">
                <a:lumMod val="50000"/>
                <a:lumOff val="50000"/>
              </a:schemeClr>
            </a:solidFill>
            <a:prstDash val="solid"/>
            <a:round/>
            <a:headEnd type="none" w="med" len="med"/>
            <a:tailEnd type="none" w="med" len="med"/>
          </a:ln>
          <a:effectLst/>
          <a:extLst/>
        </p:spPr>
        <p:txBody>
          <a:bodyPr wrap="none" lIns="72000" rIns="72000" rtlCol="0" anchor="ctr"/>
          <a:lstStyle/>
          <a:p>
            <a:pPr algn="ctr">
              <a:spcBef>
                <a:spcPts val="0"/>
              </a:spcBef>
            </a:pPr>
            <a:r>
              <a:rPr lang="en-US" altLang="ja-JP" sz="900" dirty="0">
                <a:latin typeface="游ゴシック" panose="020B0400000000000000" pitchFamily="50" charset="-128"/>
                <a:ea typeface="游ゴシック" panose="020B0400000000000000" pitchFamily="50" charset="-128"/>
              </a:rPr>
              <a:t>PC</a:t>
            </a:r>
            <a:r>
              <a:rPr lang="ja-JP" altLang="en-US" sz="900" dirty="0">
                <a:latin typeface="游ゴシック" panose="020B0400000000000000" pitchFamily="50" charset="-128"/>
                <a:ea typeface="游ゴシック" panose="020B0400000000000000" pitchFamily="50" charset="-128"/>
              </a:rPr>
              <a:t>版</a:t>
            </a:r>
            <a:r>
              <a:rPr kumimoji="1" lang="ja-JP" altLang="en-US" sz="900" dirty="0">
                <a:latin typeface="游ゴシック" panose="020B0400000000000000" pitchFamily="50" charset="-128"/>
                <a:ea typeface="游ゴシック" panose="020B0400000000000000" pitchFamily="50" charset="-128"/>
              </a:rPr>
              <a:t>サイト</a:t>
            </a:r>
          </a:p>
        </p:txBody>
      </p:sp>
      <p:sp>
        <p:nvSpPr>
          <p:cNvPr id="28" name="正方形/長方形 27"/>
          <p:cNvSpPr/>
          <p:nvPr/>
        </p:nvSpPr>
        <p:spPr bwMode="auto">
          <a:xfrm>
            <a:off x="7598034" y="4388879"/>
            <a:ext cx="786352" cy="216000"/>
          </a:xfrm>
          <a:prstGeom prst="rect">
            <a:avLst/>
          </a:prstGeom>
          <a:solidFill>
            <a:srgbClr val="FFFF99"/>
          </a:solidFill>
          <a:ln w="9525" cap="flat" cmpd="sng" algn="ctr">
            <a:solidFill>
              <a:schemeClr val="tx1">
                <a:lumMod val="50000"/>
                <a:lumOff val="50000"/>
              </a:schemeClr>
            </a:solidFill>
            <a:prstDash val="solid"/>
            <a:round/>
            <a:headEnd type="none" w="med" len="med"/>
            <a:tailEnd type="none" w="med" len="med"/>
          </a:ln>
          <a:effectLst/>
          <a:extLst/>
        </p:spPr>
        <p:txBody>
          <a:bodyPr wrap="none" lIns="72000" rIns="72000" rtlCol="0" anchor="ctr"/>
          <a:lstStyle/>
          <a:p>
            <a:pPr algn="ctr">
              <a:spcBef>
                <a:spcPts val="0"/>
              </a:spcBef>
            </a:pPr>
            <a:r>
              <a:rPr lang="en-US" altLang="ja-JP" sz="900" dirty="0">
                <a:latin typeface="游ゴシック" panose="020B0400000000000000" pitchFamily="50" charset="-128"/>
                <a:ea typeface="游ゴシック" panose="020B0400000000000000" pitchFamily="50" charset="-128"/>
              </a:rPr>
              <a:t>ID</a:t>
            </a:r>
            <a:r>
              <a:rPr lang="ja-JP" altLang="en-US" sz="900" dirty="0">
                <a:latin typeface="游ゴシック" panose="020B0400000000000000" pitchFamily="50" charset="-128"/>
                <a:ea typeface="游ゴシック" panose="020B0400000000000000" pitchFamily="50" charset="-128"/>
              </a:rPr>
              <a:t>カード</a:t>
            </a:r>
            <a:endParaRPr kumimoji="1" lang="ja-JP" altLang="en-US" sz="900" dirty="0">
              <a:latin typeface="游ゴシック" panose="020B0400000000000000" pitchFamily="50" charset="-128"/>
              <a:ea typeface="游ゴシック" panose="020B0400000000000000" pitchFamily="50" charset="-128"/>
            </a:endParaRPr>
          </a:p>
        </p:txBody>
      </p:sp>
      <p:sp>
        <p:nvSpPr>
          <p:cNvPr id="29" name="正方形/長方形 28"/>
          <p:cNvSpPr/>
          <p:nvPr/>
        </p:nvSpPr>
        <p:spPr bwMode="auto">
          <a:xfrm>
            <a:off x="4892071" y="5615898"/>
            <a:ext cx="1728000" cy="216000"/>
          </a:xfrm>
          <a:prstGeom prst="rect">
            <a:avLst/>
          </a:prstGeom>
          <a:solidFill>
            <a:srgbClr val="FFFF99"/>
          </a:solidFill>
          <a:ln w="9525" cap="flat" cmpd="sng" algn="ctr">
            <a:solidFill>
              <a:schemeClr val="tx1">
                <a:lumMod val="50000"/>
                <a:lumOff val="50000"/>
              </a:schemeClr>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窓口のキオスク端末（発券機）</a:t>
            </a:r>
            <a:endParaRPr kumimoji="1" lang="ja-JP" altLang="en-US"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40563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950" y="145788"/>
            <a:ext cx="8686800" cy="685800"/>
          </a:xfrm>
        </p:spPr>
        <p:txBody>
          <a:bodyPr/>
          <a:lstStyle/>
          <a:p>
            <a:r>
              <a:rPr kumimoji="1" lang="en-US" altLang="ja-JP" sz="1600" dirty="0" smtClean="0">
                <a:latin typeface="游ゴシック" panose="020B0400000000000000" pitchFamily="50" charset="-128"/>
                <a:ea typeface="游ゴシック" panose="020B0400000000000000" pitchFamily="50" charset="-128"/>
              </a:rPr>
              <a:t/>
            </a:r>
            <a:br>
              <a:rPr kumimoji="1" lang="en-US" altLang="ja-JP" sz="1600" dirty="0" smtClean="0">
                <a:latin typeface="游ゴシック" panose="020B0400000000000000" pitchFamily="50" charset="-128"/>
                <a:ea typeface="游ゴシック" panose="020B0400000000000000" pitchFamily="50" charset="-128"/>
              </a:rPr>
            </a:br>
            <a:r>
              <a:rPr kumimoji="1" lang="en-US" altLang="ja-JP" sz="1600" dirty="0">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参考</a:t>
            </a:r>
            <a:r>
              <a:rPr kumimoji="1" lang="en-US" altLang="ja-JP" sz="1600" dirty="0">
                <a:latin typeface="游ゴシック" panose="020B0400000000000000" pitchFamily="50" charset="-128"/>
                <a:ea typeface="游ゴシック" panose="020B0400000000000000" pitchFamily="50" charset="-128"/>
              </a:rPr>
              <a:t>】</a:t>
            </a:r>
            <a:r>
              <a:rPr kumimoji="1" lang="ja-JP" altLang="en-US" sz="1600" dirty="0" smtClean="0">
                <a:latin typeface="游ゴシック" panose="020B0400000000000000" pitchFamily="50" charset="-128"/>
                <a:ea typeface="游ゴシック" panose="020B0400000000000000" pitchFamily="50" charset="-128"/>
              </a:rPr>
              <a:t>民間での先進事例</a:t>
            </a:r>
            <a:endParaRPr kumimoji="1" lang="ja-JP" altLang="en-US" sz="1600" dirty="0">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idx="1"/>
          </p:nvPr>
        </p:nvSpPr>
        <p:spPr/>
        <p:txBody>
          <a:bodyPr/>
          <a:lstStyle/>
          <a:p>
            <a:endParaRPr lang="en-US" altLang="ja-JP" dirty="0" smtClean="0">
              <a:latin typeface="游ゴシック" panose="020B0400000000000000" pitchFamily="50" charset="-128"/>
              <a:ea typeface="游ゴシック" panose="020B0400000000000000" pitchFamily="50" charset="-128"/>
            </a:endParaRPr>
          </a:p>
          <a:p>
            <a:endParaRPr kumimoji="1" lang="ja-JP" altLang="en-US" dirty="0">
              <a:latin typeface="游ゴシック" panose="020B0400000000000000" pitchFamily="50" charset="-128"/>
              <a:ea typeface="游ゴシック" panose="020B0400000000000000" pitchFamily="50" charset="-128"/>
            </a:endParaRPr>
          </a:p>
        </p:txBody>
      </p:sp>
      <p:sp>
        <p:nvSpPr>
          <p:cNvPr id="7" name="コンテンツ プレースホルダー 2"/>
          <p:cNvSpPr txBox="1">
            <a:spLocks/>
          </p:cNvSpPr>
          <p:nvPr/>
        </p:nvSpPr>
        <p:spPr bwMode="gray">
          <a:xfrm>
            <a:off x="103188" y="981075"/>
            <a:ext cx="8950325" cy="11819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cs typeface="+mn-cs"/>
              </a:defRPr>
            </a:lvl1pPr>
            <a:lvl2pPr marL="742950" indent="-28575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2pPr>
            <a:lvl3pPr marL="11430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3pPr>
            <a:lvl4pPr marL="16002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4pPr>
            <a:lvl5pPr marL="20574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9pPr>
          </a:lstStyle>
          <a:p>
            <a:pPr eaLnBrk="1" hangingPunct="1"/>
            <a:r>
              <a:rPr lang="ja-JP" altLang="en-US" sz="1200" kern="0" dirty="0">
                <a:latin typeface="游ゴシック" panose="020B0400000000000000" pitchFamily="50" charset="-128"/>
                <a:ea typeface="游ゴシック" panose="020B0400000000000000" pitchFamily="50" charset="-128"/>
              </a:rPr>
              <a:t>民間企業では、銀行の手続きやネットショッピング等、情報の検索から手続き内容の入力・送信、決済まで、様々な業界や事務プロセスにおいて、急激にオンライン化が進んで</a:t>
            </a:r>
            <a:r>
              <a:rPr lang="ja-JP" altLang="en-US" sz="1200" kern="0" dirty="0" smtClean="0">
                <a:latin typeface="游ゴシック" panose="020B0400000000000000" pitchFamily="50" charset="-128"/>
                <a:ea typeface="游ゴシック" panose="020B0400000000000000" pitchFamily="50" charset="-128"/>
              </a:rPr>
              <a:t>いる。</a:t>
            </a:r>
            <a:endParaRPr lang="en-US" altLang="ja-JP" sz="1200" kern="0" dirty="0">
              <a:latin typeface="游ゴシック" panose="020B0400000000000000" pitchFamily="50" charset="-128"/>
              <a:ea typeface="游ゴシック" panose="020B0400000000000000" pitchFamily="50" charset="-128"/>
            </a:endParaRPr>
          </a:p>
          <a:p>
            <a:pPr eaLnBrk="1" hangingPunct="1"/>
            <a:r>
              <a:rPr lang="ja-JP" altLang="en-US" sz="1200" kern="0" dirty="0">
                <a:latin typeface="游ゴシック" panose="020B0400000000000000" pitchFamily="50" charset="-128"/>
                <a:ea typeface="游ゴシック" panose="020B0400000000000000" pitchFamily="50" charset="-128"/>
              </a:rPr>
              <a:t>加えて、スマートフォンの利活用の拡大、</a:t>
            </a:r>
            <a:r>
              <a:rPr lang="en-US" altLang="ja-JP" sz="1200" kern="0" dirty="0">
                <a:latin typeface="游ゴシック" panose="020B0400000000000000" pitchFamily="50" charset="-128"/>
                <a:ea typeface="游ゴシック" panose="020B0400000000000000" pitchFamily="50" charset="-128"/>
              </a:rPr>
              <a:t>SNS</a:t>
            </a:r>
            <a:r>
              <a:rPr lang="ja-JP" altLang="en-US" sz="1200" kern="0" dirty="0" err="1">
                <a:latin typeface="游ゴシック" panose="020B0400000000000000" pitchFamily="50" charset="-128"/>
                <a:ea typeface="游ゴシック" panose="020B0400000000000000" pitchFamily="50" charset="-128"/>
              </a:rPr>
              <a:t>の拡</a:t>
            </a:r>
            <a:r>
              <a:rPr lang="ja-JP" altLang="en-US" sz="1200" kern="0" dirty="0">
                <a:latin typeface="游ゴシック" panose="020B0400000000000000" pitchFamily="50" charset="-128"/>
                <a:ea typeface="游ゴシック" panose="020B0400000000000000" pitchFamily="50" charset="-128"/>
              </a:rPr>
              <a:t>大、</a:t>
            </a:r>
            <a:r>
              <a:rPr lang="en-US" altLang="ja-JP" sz="1200" kern="0" dirty="0">
                <a:latin typeface="游ゴシック" panose="020B0400000000000000" pitchFamily="50" charset="-128"/>
                <a:ea typeface="游ゴシック" panose="020B0400000000000000" pitchFamily="50" charset="-128"/>
              </a:rPr>
              <a:t>AI</a:t>
            </a:r>
            <a:r>
              <a:rPr lang="ja-JP" altLang="en-US" sz="1200" kern="0" dirty="0">
                <a:latin typeface="游ゴシック" panose="020B0400000000000000" pitchFamily="50" charset="-128"/>
                <a:ea typeface="游ゴシック" panose="020B0400000000000000" pitchFamily="50" charset="-128"/>
              </a:rPr>
              <a:t>・</a:t>
            </a:r>
            <a:r>
              <a:rPr lang="en-US" altLang="ja-JP" sz="1200" kern="0" dirty="0" err="1">
                <a:latin typeface="游ゴシック" panose="020B0400000000000000" pitchFamily="50" charset="-128"/>
                <a:ea typeface="游ゴシック" panose="020B0400000000000000" pitchFamily="50" charset="-128"/>
              </a:rPr>
              <a:t>IoT</a:t>
            </a:r>
            <a:r>
              <a:rPr lang="ja-JP" altLang="en-US" sz="1200" kern="0" dirty="0">
                <a:latin typeface="游ゴシック" panose="020B0400000000000000" pitchFamily="50" charset="-128"/>
                <a:ea typeface="游ゴシック" panose="020B0400000000000000" pitchFamily="50" charset="-128"/>
              </a:rPr>
              <a:t>の進展等の動向を踏まえると、民間企業におけるオンライン化の流れは加速していくことが想定</a:t>
            </a:r>
            <a:r>
              <a:rPr lang="ja-JP" altLang="en-US" sz="1200" kern="0" dirty="0" smtClean="0">
                <a:latin typeface="游ゴシック" panose="020B0400000000000000" pitchFamily="50" charset="-128"/>
                <a:ea typeface="游ゴシック" panose="020B0400000000000000" pitchFamily="50" charset="-128"/>
              </a:rPr>
              <a:t>される。</a:t>
            </a:r>
            <a:endParaRPr lang="en-US" altLang="ja-JP" sz="1200" kern="0" dirty="0">
              <a:latin typeface="游ゴシック" panose="020B0400000000000000" pitchFamily="50" charset="-128"/>
              <a:ea typeface="游ゴシック" panose="020B0400000000000000" pitchFamily="50" charset="-128"/>
            </a:endParaRPr>
          </a:p>
        </p:txBody>
      </p:sp>
      <p:cxnSp>
        <p:nvCxnSpPr>
          <p:cNvPr id="8" name="直線コネクタ 7"/>
          <p:cNvCxnSpPr/>
          <p:nvPr/>
        </p:nvCxnSpPr>
        <p:spPr bwMode="auto">
          <a:xfrm>
            <a:off x="424036" y="2375882"/>
            <a:ext cx="396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p:cNvSpPr txBox="1"/>
          <p:nvPr/>
        </p:nvSpPr>
        <p:spPr>
          <a:xfrm>
            <a:off x="424036" y="2417693"/>
            <a:ext cx="3960000" cy="861774"/>
          </a:xfrm>
          <a:prstGeom prst="rect">
            <a:avLst/>
          </a:prstGeom>
          <a:noFill/>
        </p:spPr>
        <p:txBody>
          <a:bodyPr wrap="square" rtlCol="0">
            <a:spAutoFit/>
          </a:bodyPr>
          <a:lstStyle>
            <a:defPPr>
              <a:defRPr lang="en-US"/>
            </a:defPPr>
            <a:lvl1pPr marL="171450" indent="-171450">
              <a:spcBef>
                <a:spcPts val="600"/>
              </a:spcBef>
              <a:buFont typeface="Wingdings" panose="05000000000000000000" pitchFamily="2" charset="2"/>
              <a:buChar char="ü"/>
            </a:lvl1pPr>
          </a:lstStyle>
          <a:p>
            <a:pPr>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スマートフォンからの振込等の取引においてトランザクション認証（取引データの一部を認証に用いる技術）を活用し、成りすましや不正アクセスによる改ざん等を防止</a:t>
            </a:r>
            <a:endParaRPr lang="en-US" altLang="ja-JP" sz="900" dirty="0">
              <a:latin typeface="游ゴシック" panose="020B0400000000000000" pitchFamily="50" charset="-128"/>
              <a:ea typeface="游ゴシック" panose="020B0400000000000000" pitchFamily="50" charset="-128"/>
            </a:endParaRPr>
          </a:p>
          <a:p>
            <a:pPr>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アプリ内でのワンタイムパスワードの生成により高いセキュリティを実現</a:t>
            </a:r>
          </a:p>
        </p:txBody>
      </p:sp>
      <p:sp>
        <p:nvSpPr>
          <p:cNvPr id="11" name="テキスト ボックス 10"/>
          <p:cNvSpPr txBox="1"/>
          <p:nvPr/>
        </p:nvSpPr>
        <p:spPr>
          <a:xfrm>
            <a:off x="1727555" y="2111373"/>
            <a:ext cx="1239442" cy="230832"/>
          </a:xfrm>
          <a:prstGeom prst="rect">
            <a:avLst/>
          </a:prstGeom>
          <a:noFill/>
        </p:spPr>
        <p:txBody>
          <a:bodyPr wrap="none" rtlCol="0">
            <a:spAutoFit/>
          </a:bodyPr>
          <a:lstStyle/>
          <a:p>
            <a:r>
              <a:rPr lang="en-US" altLang="ja-JP" sz="900" dirty="0">
                <a:latin typeface="游ゴシック" panose="020B0400000000000000" pitchFamily="50" charset="-128"/>
                <a:ea typeface="游ゴシック" panose="020B0400000000000000" pitchFamily="50" charset="-128"/>
              </a:rPr>
              <a:t>au</a:t>
            </a:r>
            <a:r>
              <a:rPr lang="ja-JP" altLang="en-US" sz="900" dirty="0">
                <a:latin typeface="游ゴシック" panose="020B0400000000000000" pitchFamily="50" charset="-128"/>
                <a:ea typeface="游ゴシック" panose="020B0400000000000000" pitchFamily="50" charset="-128"/>
              </a:rPr>
              <a:t>じぶん銀行の事例</a:t>
            </a:r>
            <a:endParaRPr kumimoji="1" lang="ja-JP" altLang="en-US" sz="900" dirty="0">
              <a:latin typeface="游ゴシック" panose="020B0400000000000000" pitchFamily="50" charset="-128"/>
              <a:ea typeface="游ゴシック" panose="020B0400000000000000" pitchFamily="50" charset="-128"/>
            </a:endParaRPr>
          </a:p>
        </p:txBody>
      </p:sp>
      <p:cxnSp>
        <p:nvCxnSpPr>
          <p:cNvPr id="12" name="直線コネクタ 11"/>
          <p:cNvCxnSpPr/>
          <p:nvPr/>
        </p:nvCxnSpPr>
        <p:spPr bwMode="auto">
          <a:xfrm>
            <a:off x="4788464" y="2375882"/>
            <a:ext cx="396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テキスト ボックス 13"/>
          <p:cNvSpPr txBox="1"/>
          <p:nvPr/>
        </p:nvSpPr>
        <p:spPr>
          <a:xfrm>
            <a:off x="4788464" y="2417693"/>
            <a:ext cx="3960000" cy="507831"/>
          </a:xfrm>
          <a:prstGeom prst="rect">
            <a:avLst/>
          </a:prstGeom>
          <a:noFill/>
        </p:spPr>
        <p:txBody>
          <a:bodyPr wrap="square" rtlCol="0">
            <a:spAutoFit/>
          </a:bodyPr>
          <a:lstStyle>
            <a:defPPr>
              <a:defRPr lang="en-US"/>
            </a:defPPr>
            <a:lvl1pPr marL="171450" indent="-171450">
              <a:spcBef>
                <a:spcPts val="600"/>
              </a:spcBef>
              <a:buFont typeface="Wingdings" panose="05000000000000000000" pitchFamily="2" charset="2"/>
              <a:buChar char="ü"/>
            </a:lvl1pPr>
          </a:lstStyle>
          <a:p>
            <a:pPr>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多くの支払い手法が実現されており、クレジットカード決済、インターネットバンキング、モバイル決済、コンビニ決済等、様々な決済手段がオンライン決済サービスとしてまとめて提供されている</a:t>
            </a:r>
          </a:p>
        </p:txBody>
      </p:sp>
      <p:sp>
        <p:nvSpPr>
          <p:cNvPr id="15" name="テキスト ボックス 14"/>
          <p:cNvSpPr txBox="1"/>
          <p:nvPr/>
        </p:nvSpPr>
        <p:spPr>
          <a:xfrm>
            <a:off x="5827488" y="2111373"/>
            <a:ext cx="1800493" cy="230832"/>
          </a:xfrm>
          <a:prstGeom prst="rect">
            <a:avLst/>
          </a:prstGeom>
          <a:noFill/>
        </p:spPr>
        <p:txBody>
          <a:bodyPr wrap="none" rtlCol="0">
            <a:spAutoFit/>
          </a:bodyPr>
          <a:lstStyle/>
          <a:p>
            <a:r>
              <a:rPr lang="ja-JP" altLang="en-US" sz="900" dirty="0">
                <a:latin typeface="游ゴシック" panose="020B0400000000000000" pitchFamily="50" charset="-128"/>
                <a:ea typeface="游ゴシック" panose="020B0400000000000000" pitchFamily="50" charset="-128"/>
              </a:rPr>
              <a:t>オンライン決済サービスの事例</a:t>
            </a:r>
            <a:endParaRPr kumimoji="1" lang="ja-JP" altLang="en-US" sz="900" dirty="0">
              <a:latin typeface="游ゴシック" panose="020B0400000000000000" pitchFamily="50" charset="-128"/>
              <a:ea typeface="游ゴシック" panose="020B0400000000000000" pitchFamily="50" charset="-128"/>
            </a:endParaRPr>
          </a:p>
        </p:txBody>
      </p:sp>
      <p:pic>
        <p:nvPicPr>
          <p:cNvPr id="16" name="図 15"/>
          <p:cNvPicPr>
            <a:picLocks noChangeAspect="1"/>
          </p:cNvPicPr>
          <p:nvPr/>
        </p:nvPicPr>
        <p:blipFill>
          <a:blip r:embed="rId2"/>
          <a:stretch>
            <a:fillRect/>
          </a:stretch>
        </p:blipFill>
        <p:spPr>
          <a:xfrm>
            <a:off x="539552" y="4902152"/>
            <a:ext cx="3957638" cy="1695200"/>
          </a:xfrm>
          <a:prstGeom prst="rect">
            <a:avLst/>
          </a:prstGeom>
        </p:spPr>
      </p:pic>
      <p:pic>
        <p:nvPicPr>
          <p:cNvPr id="17" name="図 16"/>
          <p:cNvPicPr>
            <a:picLocks noChangeAspect="1"/>
          </p:cNvPicPr>
          <p:nvPr/>
        </p:nvPicPr>
        <p:blipFill rotWithShape="1">
          <a:blip r:embed="rId3"/>
          <a:srcRect r="38208"/>
          <a:stretch/>
        </p:blipFill>
        <p:spPr>
          <a:xfrm>
            <a:off x="4900271" y="3528965"/>
            <a:ext cx="3848193" cy="2731471"/>
          </a:xfrm>
          <a:prstGeom prst="rect">
            <a:avLst/>
          </a:prstGeom>
          <a:ln>
            <a:solidFill>
              <a:schemeClr val="tx1">
                <a:lumMod val="50000"/>
                <a:lumOff val="50000"/>
              </a:schemeClr>
            </a:solidFill>
          </a:ln>
        </p:spPr>
      </p:pic>
      <p:pic>
        <p:nvPicPr>
          <p:cNvPr id="18" name="図 17"/>
          <p:cNvPicPr>
            <a:picLocks noChangeAspect="1"/>
          </p:cNvPicPr>
          <p:nvPr/>
        </p:nvPicPr>
        <p:blipFill>
          <a:blip r:embed="rId4"/>
          <a:stretch>
            <a:fillRect/>
          </a:stretch>
        </p:blipFill>
        <p:spPr>
          <a:xfrm>
            <a:off x="1413189" y="3377163"/>
            <a:ext cx="2267744" cy="1393341"/>
          </a:xfrm>
          <a:prstGeom prst="rect">
            <a:avLst/>
          </a:prstGeom>
        </p:spPr>
      </p:pic>
      <p:sp>
        <p:nvSpPr>
          <p:cNvPr id="19" name="正方形/長方形 18"/>
          <p:cNvSpPr/>
          <p:nvPr/>
        </p:nvSpPr>
        <p:spPr bwMode="auto">
          <a:xfrm>
            <a:off x="600225" y="3397841"/>
            <a:ext cx="1764000" cy="216000"/>
          </a:xfrm>
          <a:prstGeom prst="rect">
            <a:avLst/>
          </a:prstGeom>
          <a:solidFill>
            <a:srgbClr val="FFFF99"/>
          </a:solidFill>
          <a:ln w="9525" cap="flat" cmpd="sng" algn="ctr">
            <a:solidFill>
              <a:schemeClr val="tx1">
                <a:lumMod val="50000"/>
                <a:lumOff val="50000"/>
              </a:schemeClr>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トランザクション認証の仕組み</a:t>
            </a:r>
            <a:endParaRPr kumimoji="1" lang="ja-JP" altLang="en-US" sz="900" dirty="0">
              <a:latin typeface="游ゴシック" panose="020B0400000000000000" pitchFamily="50" charset="-128"/>
              <a:ea typeface="游ゴシック" panose="020B0400000000000000" pitchFamily="50" charset="-128"/>
            </a:endParaRPr>
          </a:p>
        </p:txBody>
      </p:sp>
      <p:sp>
        <p:nvSpPr>
          <p:cNvPr id="20" name="正方形/長方形 19"/>
          <p:cNvSpPr/>
          <p:nvPr/>
        </p:nvSpPr>
        <p:spPr bwMode="auto">
          <a:xfrm>
            <a:off x="594570" y="4788992"/>
            <a:ext cx="1764000" cy="216000"/>
          </a:xfrm>
          <a:prstGeom prst="rect">
            <a:avLst/>
          </a:prstGeom>
          <a:solidFill>
            <a:srgbClr val="FFFF99"/>
          </a:solidFill>
          <a:ln w="9525" cap="flat" cmpd="sng" algn="ctr">
            <a:solidFill>
              <a:schemeClr val="tx1">
                <a:lumMod val="50000"/>
                <a:lumOff val="50000"/>
              </a:schemeClr>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ワンタイムパスワードの仕組み</a:t>
            </a:r>
            <a:endParaRPr kumimoji="1" lang="ja-JP" altLang="en-US"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07555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ABeam_PPT_white">
  <a:themeElements>
    <a:clrScheme name="ABeam_PPT_white 1">
      <a:dk1>
        <a:srgbClr val="000000"/>
      </a:dk1>
      <a:lt1>
        <a:srgbClr val="FFFFFF"/>
      </a:lt1>
      <a:dk2>
        <a:srgbClr val="FFFFFF"/>
      </a:dk2>
      <a:lt2>
        <a:srgbClr val="0D2B88"/>
      </a:lt2>
      <a:accent1>
        <a:srgbClr val="A1C0D2"/>
      </a:accent1>
      <a:accent2>
        <a:srgbClr val="DA7972"/>
      </a:accent2>
      <a:accent3>
        <a:srgbClr val="FFFFFF"/>
      </a:accent3>
      <a:accent4>
        <a:srgbClr val="000000"/>
      </a:accent4>
      <a:accent5>
        <a:srgbClr val="CDDCE5"/>
      </a:accent5>
      <a:accent6>
        <a:srgbClr val="C56D67"/>
      </a:accent6>
      <a:hlink>
        <a:srgbClr val="96B074"/>
      </a:hlink>
      <a:folHlink>
        <a:srgbClr val="FBD87E"/>
      </a:folHlink>
    </a:clrScheme>
    <a:fontScheme name="ABeam_PPT_whi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spPr>
      <a:bodyPr wrap="none" lIns="72000" rIns="72000" anchor="ctr"/>
      <a:lstStyle>
        <a:defPPr marL="85725" indent="-85725">
          <a:spcBef>
            <a:spcPts val="0"/>
          </a:spcBef>
          <a:buFont typeface="Arial" panose="020B0604020202020204" pitchFamily="34" charset="0"/>
          <a:buChar char="•"/>
          <a:defRPr dirty="0"/>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ABeam_PPT_white 1">
        <a:dk1>
          <a:srgbClr val="000000"/>
        </a:dk1>
        <a:lt1>
          <a:srgbClr val="FFFFFF"/>
        </a:lt1>
        <a:dk2>
          <a:srgbClr val="FFFFFF"/>
        </a:dk2>
        <a:lt2>
          <a:srgbClr val="0D2B88"/>
        </a:lt2>
        <a:accent1>
          <a:srgbClr val="A1C0D2"/>
        </a:accent1>
        <a:accent2>
          <a:srgbClr val="DA7972"/>
        </a:accent2>
        <a:accent3>
          <a:srgbClr val="FFFFFF"/>
        </a:accent3>
        <a:accent4>
          <a:srgbClr val="000000"/>
        </a:accent4>
        <a:accent5>
          <a:srgbClr val="CDDCE5"/>
        </a:accent5>
        <a:accent6>
          <a:srgbClr val="C56D67"/>
        </a:accent6>
        <a:hlink>
          <a:srgbClr val="96B074"/>
        </a:hlink>
        <a:folHlink>
          <a:srgbClr val="FBD87E"/>
        </a:folHlink>
      </a:clrScheme>
      <a:clrMap bg1="lt1" tx1="dk1" bg2="lt2" tx2="dk2" accent1="accent1" accent2="accent2" accent3="accent3" accent4="accent4" accent5="accent5" accent6="accent6" hlink="hlink" folHlink="folHlink"/>
    </a:extraClrScheme>
    <a:extraClrScheme>
      <a:clrScheme name="ABeam_PPT_white 2">
        <a:dk1>
          <a:srgbClr val="000000"/>
        </a:dk1>
        <a:lt1>
          <a:srgbClr val="FFFFFF"/>
        </a:lt1>
        <a:dk2>
          <a:srgbClr val="FFFFFF"/>
        </a:dk2>
        <a:lt2>
          <a:srgbClr val="0D2B88"/>
        </a:lt2>
        <a:accent1>
          <a:srgbClr val="3FA6CC"/>
        </a:accent1>
        <a:accent2>
          <a:srgbClr val="B80019"/>
        </a:accent2>
        <a:accent3>
          <a:srgbClr val="FFFFFF"/>
        </a:accent3>
        <a:accent4>
          <a:srgbClr val="000000"/>
        </a:accent4>
        <a:accent5>
          <a:srgbClr val="AFD0E2"/>
        </a:accent5>
        <a:accent6>
          <a:srgbClr val="A60016"/>
        </a:accent6>
        <a:hlink>
          <a:srgbClr val="2E691E"/>
        </a:hlink>
        <a:folHlink>
          <a:srgbClr val="FAB1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Beam_PPT_white">
  <a:themeElements>
    <a:clrScheme name="1_ABeam_PPT_white 1">
      <a:dk1>
        <a:srgbClr val="000000"/>
      </a:dk1>
      <a:lt1>
        <a:srgbClr val="FFFFFF"/>
      </a:lt1>
      <a:dk2>
        <a:srgbClr val="FFFFFF"/>
      </a:dk2>
      <a:lt2>
        <a:srgbClr val="0D2B88"/>
      </a:lt2>
      <a:accent1>
        <a:srgbClr val="A1C0D2"/>
      </a:accent1>
      <a:accent2>
        <a:srgbClr val="DA7972"/>
      </a:accent2>
      <a:accent3>
        <a:srgbClr val="FFFFFF"/>
      </a:accent3>
      <a:accent4>
        <a:srgbClr val="000000"/>
      </a:accent4>
      <a:accent5>
        <a:srgbClr val="CDDCE5"/>
      </a:accent5>
      <a:accent6>
        <a:srgbClr val="C56D67"/>
      </a:accent6>
      <a:hlink>
        <a:srgbClr val="96B074"/>
      </a:hlink>
      <a:folHlink>
        <a:srgbClr val="FBD87E"/>
      </a:folHlink>
    </a:clrScheme>
    <a:fontScheme name="1_ABeam_PPT_white">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1_ABeam_PPT_white 1">
        <a:dk1>
          <a:srgbClr val="000000"/>
        </a:dk1>
        <a:lt1>
          <a:srgbClr val="FFFFFF"/>
        </a:lt1>
        <a:dk2>
          <a:srgbClr val="FFFFFF"/>
        </a:dk2>
        <a:lt2>
          <a:srgbClr val="0D2B88"/>
        </a:lt2>
        <a:accent1>
          <a:srgbClr val="A1C0D2"/>
        </a:accent1>
        <a:accent2>
          <a:srgbClr val="DA7972"/>
        </a:accent2>
        <a:accent3>
          <a:srgbClr val="FFFFFF"/>
        </a:accent3>
        <a:accent4>
          <a:srgbClr val="000000"/>
        </a:accent4>
        <a:accent5>
          <a:srgbClr val="CDDCE5"/>
        </a:accent5>
        <a:accent6>
          <a:srgbClr val="C56D67"/>
        </a:accent6>
        <a:hlink>
          <a:srgbClr val="96B074"/>
        </a:hlink>
        <a:folHlink>
          <a:srgbClr val="FBD87E"/>
        </a:folHlink>
      </a:clrScheme>
      <a:clrMap bg1="lt1" tx1="dk1" bg2="lt2" tx2="dk2" accent1="accent1" accent2="accent2" accent3="accent3" accent4="accent4" accent5="accent5" accent6="accent6" hlink="hlink" folHlink="folHlink"/>
    </a:extraClrScheme>
    <a:extraClrScheme>
      <a:clrScheme name="1_ABeam_PPT_white 2">
        <a:dk1>
          <a:srgbClr val="000000"/>
        </a:dk1>
        <a:lt1>
          <a:srgbClr val="FFFFFF"/>
        </a:lt1>
        <a:dk2>
          <a:srgbClr val="FFFFFF"/>
        </a:dk2>
        <a:lt2>
          <a:srgbClr val="0D2B88"/>
        </a:lt2>
        <a:accent1>
          <a:srgbClr val="3FA6CC"/>
        </a:accent1>
        <a:accent2>
          <a:srgbClr val="B80019"/>
        </a:accent2>
        <a:accent3>
          <a:srgbClr val="FFFFFF"/>
        </a:accent3>
        <a:accent4>
          <a:srgbClr val="000000"/>
        </a:accent4>
        <a:accent5>
          <a:srgbClr val="AFD0E2"/>
        </a:accent5>
        <a:accent6>
          <a:srgbClr val="A60016"/>
        </a:accent6>
        <a:hlink>
          <a:srgbClr val="2E691E"/>
        </a:hlink>
        <a:folHlink>
          <a:srgbClr val="FAB11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7925</Words>
  <Application>Microsoft Office PowerPoint</Application>
  <PresentationFormat>画面に合わせる (4:3)</PresentationFormat>
  <Paragraphs>1689</Paragraphs>
  <Slides>47</Slides>
  <Notes>1</Notes>
  <HiddenSlides>0</HiddenSlides>
  <MMClips>0</MMClips>
  <ScaleCrop>false</ScaleCrop>
  <HeadingPairs>
    <vt:vector size="8" baseType="variant">
      <vt:variant>
        <vt:lpstr>使用されているフォント</vt:lpstr>
      </vt:variant>
      <vt:variant>
        <vt:i4>5</vt:i4>
      </vt:variant>
      <vt:variant>
        <vt:lpstr>テーマ</vt:lpstr>
      </vt:variant>
      <vt:variant>
        <vt:i4>2</vt:i4>
      </vt:variant>
      <vt:variant>
        <vt:lpstr>埋め込まれた OLE サーバー</vt:lpstr>
      </vt:variant>
      <vt:variant>
        <vt:i4>1</vt:i4>
      </vt:variant>
      <vt:variant>
        <vt:lpstr>スライド タイトル</vt:lpstr>
      </vt:variant>
      <vt:variant>
        <vt:i4>47</vt:i4>
      </vt:variant>
    </vt:vector>
  </HeadingPairs>
  <TitlesOfParts>
    <vt:vector size="55" baseType="lpstr">
      <vt:lpstr>Meiryo UI</vt:lpstr>
      <vt:lpstr>ＭＳ Ｐゴシック</vt:lpstr>
      <vt:lpstr>游ゴシック</vt:lpstr>
      <vt:lpstr>Arial</vt:lpstr>
      <vt:lpstr>Wingdings</vt:lpstr>
      <vt:lpstr>ABeam_PPT_white</vt:lpstr>
      <vt:lpstr>1_ABeam_PPT_white</vt:lpstr>
      <vt:lpstr>Visio</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【参考】他自治体における動向</vt:lpstr>
      <vt:lpstr> 【参考】海外での先進事例</vt:lpstr>
      <vt:lpstr> 【参考】民間での先進事例</vt:lpstr>
      <vt:lpstr>PowerPoint プレゼンテーション</vt:lpstr>
      <vt:lpstr>PowerPoint プレゼンテーション</vt:lpstr>
      <vt:lpstr>PowerPoint プレゼンテーション</vt:lpstr>
      <vt:lpstr>PowerPoint プレゼンテーション</vt:lpstr>
      <vt:lpstr>【参考】行政手続きオンライン化の実現イメージ　－第１段階－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2018-05-23T10:40:04Z</dcterms:created>
  <dcterms:modified xsi:type="dcterms:W3CDTF">2018-05-23T10:41:10Z</dcterms:modified>
</cp:coreProperties>
</file>