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80" r:id="rId1"/>
  </p:sldMasterIdLst>
  <p:notesMasterIdLst>
    <p:notesMasterId r:id="rId8"/>
  </p:notesMasterIdLst>
  <p:handoutMasterIdLst>
    <p:handoutMasterId r:id="rId9"/>
  </p:handoutMasterIdLst>
  <p:sldIdLst>
    <p:sldId id="357" r:id="rId2"/>
    <p:sldId id="358" r:id="rId3"/>
    <p:sldId id="356" r:id="rId4"/>
    <p:sldId id="359" r:id="rId5"/>
    <p:sldId id="354" r:id="rId6"/>
    <p:sldId id="360" r:id="rId7"/>
  </p:sldIdLst>
  <p:sldSz cx="9144000" cy="7559675"/>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27F97BB-C833-4FB7-BDE5-3F7075034690}" styleName="テーマ スタイル 2 - アクセント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FD4443E-F989-4FC4-A0C8-D5A2AF1F390B}" styleName="濃色スタイル 1 - アクセント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1618" autoAdjust="0"/>
  </p:normalViewPr>
  <p:slideViewPr>
    <p:cSldViewPr snapToGrid="0">
      <p:cViewPr varScale="1">
        <p:scale>
          <a:sx n="69" d="100"/>
          <a:sy n="69" d="100"/>
        </p:scale>
        <p:origin x="122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APIF102C\OA-ga0021$\&#12518;&#12540;&#12470;&#20316;&#26989;&#29992;&#12501;&#12457;&#12523;&#12480;\&#35251;&#20809;&#26045;&#31574;&#12521;&#12452;&#12531;\&#20196;&#21644;&#12288;&#65303;&#24180;&#24230;\&#27665;&#27850;\&#9632;&#29305;&#21029;&#32887;&#12539;&#23616;&#38263;&#12524;&#12463;\250500_&#23616;&#38263;&#12524;&#12463;\&#12464;&#12521;&#12501;\&#29305;&#21306;&#12539;&#26032;&#27861;&#27665;&#27850;&#33510;&#24773;&#20869;&#35379;(R7.3&#26411;&#29694;&#22312;)%20.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APIF102C\OA-ga0021$\&#12518;&#12540;&#12470;&#20316;&#26989;&#29992;&#12501;&#12457;&#12523;&#12480;\&#35251;&#20809;&#26045;&#31574;&#12521;&#12452;&#12531;\&#20196;&#21644;&#12288;&#65303;&#24180;&#24230;\&#27665;&#27850;\&#9632;&#29305;&#21029;&#32887;&#12539;&#23616;&#38263;&#12524;&#12463;\250500_&#23616;&#38263;&#12524;&#12463;\&#12464;&#12521;&#12501;\&#29305;&#21306;&#12539;&#26032;&#27861;&#27665;&#27850;&#33510;&#24773;&#20869;&#35379;(R6.11&#26411;&#29694;&#22312;)%20.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APIF102C\OA-ga0021$\&#12518;&#12540;&#12470;&#20316;&#26989;&#29992;&#12501;&#12457;&#12523;&#12480;\&#35251;&#20809;&#26045;&#31574;&#12521;&#12452;&#12531;\&#20196;&#21644;&#12288;&#65303;&#24180;&#24230;\&#27665;&#27850;\&#9632;&#29305;&#21029;&#32887;&#12539;&#23616;&#38263;&#12524;&#12463;\250500_&#23616;&#38263;&#12524;&#12463;\&#12464;&#12521;&#12501;\&#29305;&#21306;&#12539;&#26032;&#27861;&#27665;&#27850;&#33510;&#24773;&#20869;&#35379;(R6.11&#26411;&#29694;&#22312;)%20.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APIF102C\OA-ga0021$\&#12518;&#12540;&#12470;&#20316;&#26989;&#29992;&#12501;&#12457;&#12523;&#12480;\&#35251;&#20809;&#26045;&#31574;&#12521;&#12452;&#12531;\&#20196;&#21644;&#12288;&#65303;&#24180;&#24230;\&#27665;&#27850;\&#9632;&#29305;&#21029;&#32887;&#12539;&#23616;&#38263;&#12524;&#12463;\250500_&#23616;&#38263;&#12524;&#12463;\&#12464;&#12521;&#12501;\&#29305;&#21306;&#12539;&#26032;&#27861;&#27665;&#27850;&#33510;&#24773;&#20869;&#35379;(R6.11&#26411;&#29694;&#22312;)%20.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APIF102C\OA-ga0021$\&#12518;&#12540;&#12470;&#20316;&#26989;&#29992;&#12501;&#12457;&#12523;&#12480;\&#35251;&#20809;&#26045;&#31574;&#12521;&#12452;&#12531;\&#20196;&#21644;&#12288;&#65303;&#24180;&#24230;\&#27665;&#27850;\&#9632;&#38306;&#20418;&#32773;&#20250;&#35696;&#12539;&#25171;&#12385;&#21512;&#12431;&#12379;\&#12496;&#12483;&#12463;&#12487;&#12540;&#12479;\&#9733;&#12464;&#12521;&#12501;\&#29305;&#21306;&#12289;&#26032;&#27861;&#27665;&#27850;&#25968;&#12398;&#25512;&#31227;&#65288;R7.3&#26411;&#29694;&#22312;&#65289;.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APIF102C\OA-ga0021$\&#12518;&#12540;&#12470;&#20316;&#26989;&#29992;&#12501;&#12457;&#12523;&#12480;\&#35251;&#20809;&#26045;&#31574;&#12521;&#12452;&#12531;\&#20196;&#21644;&#12288;&#65303;&#24180;&#24230;\&#27665;&#27850;\&#9632;&#38306;&#20418;&#32773;&#20250;&#35696;&#12539;&#25171;&#12385;&#21512;&#12431;&#12379;\&#12496;&#12483;&#12463;&#12487;&#12540;&#12479;\&#9733;&#12464;&#12521;&#12501;\&#29305;&#21306;&#12539;&#26032;&#27861;&#27665;&#27850;&#33510;&#24773;&#20869;&#35379;(R7.3&#26411;&#29694;&#22312;)%20.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134194489600081E-2"/>
          <c:y val="7.0446017384648271E-2"/>
          <c:w val="0.8324118689714628"/>
          <c:h val="0.77461311011932321"/>
        </c:manualLayout>
      </c:layout>
      <c:barChart>
        <c:barDir val="col"/>
        <c:grouping val="clustered"/>
        <c:varyColors val="0"/>
        <c:ser>
          <c:idx val="0"/>
          <c:order val="0"/>
          <c:spPr>
            <a:solidFill>
              <a:schemeClr val="accent1"/>
            </a:solidFill>
            <a:ln>
              <a:noFill/>
            </a:ln>
            <a:effectLst/>
          </c:spPr>
          <c:invertIfNegative val="0"/>
          <c:dLbls>
            <c:dLbl>
              <c:idx val="0"/>
              <c:layout>
                <c:manualLayout>
                  <c:x val="-2.8269419588748948E-3"/>
                  <c:y val="-4.090252879079080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CC4-48B5-9D86-538A0CA22529}"/>
                </c:ext>
              </c:extLst>
            </c:dLbl>
            <c:dLbl>
              <c:idx val="2"/>
              <c:layout>
                <c:manualLayout>
                  <c:x val="1.4134709794374474E-3"/>
                  <c:y val="-3.067689659309313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CC4-48B5-9D86-538A0CA22529}"/>
                </c:ext>
              </c:extLst>
            </c:dLbl>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(Sheet2!$B$3:$F$3,Sheet2!$H$3,Sheet2!$J$3:$K$3)</c:f>
              <c:numCache>
                <c:formatCode>#,###"万人"</c:formatCode>
                <c:ptCount val="8"/>
                <c:pt idx="0">
                  <c:v>716</c:v>
                </c:pt>
                <c:pt idx="1">
                  <c:v>940</c:v>
                </c:pt>
                <c:pt idx="2">
                  <c:v>1110</c:v>
                </c:pt>
                <c:pt idx="3">
                  <c:v>1057</c:v>
                </c:pt>
                <c:pt idx="4">
                  <c:v>1153</c:v>
                </c:pt>
                <c:pt idx="6">
                  <c:v>796</c:v>
                </c:pt>
                <c:pt idx="7">
                  <c:v>1409</c:v>
                </c:pt>
              </c:numCache>
              <c:extLst/>
            </c:numRef>
          </c:val>
          <c:extLst>
            <c:ext xmlns:c15="http://schemas.microsoft.com/office/drawing/2012/chart" uri="{02D57815-91ED-43cb-92C2-25804820EDAC}">
              <c15:filteredSeriesTitle>
                <c15:tx>
                  <c:strRef>
                    <c:extLst>
                      <c:ext uri="{02D57815-91ED-43cb-92C2-25804820EDAC}">
                        <c15:formulaRef>
                          <c15:sqref>Sheet2!$A$3</c15:sqref>
                        </c15:formulaRef>
                      </c:ext>
                    </c:extLst>
                    <c:strCache>
                      <c:ptCount val="1"/>
                      <c:pt idx="0">
                        <c:v>来阪外国人旅行者数（府）</c:v>
                      </c:pt>
                    </c:strCache>
                  </c:strRef>
                </c15:tx>
              </c15:filteredSeriesTitle>
            </c:ext>
            <c:ext xmlns:c15="http://schemas.microsoft.com/office/drawing/2012/chart" uri="{02D57815-91ED-43cb-92C2-25804820EDAC}">
              <c15:filteredCategoryTitle>
                <c15:cat>
                  <c:strRef>
                    <c:extLst>
                      <c:ext uri="{02D57815-91ED-43cb-92C2-25804820EDAC}">
                        <c15:formulaRef>
                          <c15:sqref>(Sheet2!$B$2:$F$2,Sheet2!$H$2,Sheet2!$J$2:$K$2)</c15:sqref>
                        </c15:formulaRef>
                      </c:ext>
                    </c:extLst>
                    <c:strCache>
                      <c:ptCount val="8"/>
                      <c:pt idx="0">
                        <c:v>H27</c:v>
                      </c:pt>
                      <c:pt idx="1">
                        <c:v>H28</c:v>
                      </c:pt>
                      <c:pt idx="2">
                        <c:v>H29</c:v>
                      </c:pt>
                      <c:pt idx="3">
                        <c:v>H30</c:v>
                      </c:pt>
                      <c:pt idx="4">
                        <c:v>R1</c:v>
                      </c:pt>
                      <c:pt idx="5">
                        <c:v>R3</c:v>
                      </c:pt>
                      <c:pt idx="6">
                        <c:v>R5</c:v>
                      </c:pt>
                      <c:pt idx="7">
                        <c:v>R6</c:v>
                      </c:pt>
                    </c:strCache>
                  </c:strRef>
                </c15:cat>
              </c15:filteredCategoryTitle>
            </c:ext>
            <c:ext xmlns:c16="http://schemas.microsoft.com/office/drawing/2014/chart" uri="{C3380CC4-5D6E-409C-BE32-E72D297353CC}">
              <c16:uniqueId val="{00000000-B803-4ADE-86A3-5C113F1DB466}"/>
            </c:ext>
          </c:extLst>
        </c:ser>
        <c:dLbls>
          <c:dLblPos val="outEnd"/>
          <c:showLegendKey val="0"/>
          <c:showVal val="1"/>
          <c:showCatName val="0"/>
          <c:showSerName val="0"/>
          <c:showPercent val="0"/>
          <c:showBubbleSize val="0"/>
        </c:dLbls>
        <c:gapWidth val="219"/>
        <c:overlap val="-27"/>
        <c:axId val="802685536"/>
        <c:axId val="802684096"/>
      </c:barChart>
      <c:lineChart>
        <c:grouping val="standard"/>
        <c:varyColors val="0"/>
        <c:ser>
          <c:idx val="1"/>
          <c:order val="1"/>
          <c:spPr>
            <a:ln w="28575" cap="rnd">
              <a:solidFill>
                <a:schemeClr val="accent2"/>
              </a:solidFill>
              <a:round/>
            </a:ln>
            <a:effectLst/>
          </c:spPr>
          <c:marker>
            <c:symbol val="none"/>
          </c:marker>
          <c:dLbls>
            <c:dLbl>
              <c:idx val="0"/>
              <c:layout>
                <c:manualLayout>
                  <c:x val="-2.4029006650436592E-2"/>
                  <c:y val="-3.408544065899234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B803-4ADE-86A3-5C113F1DB466}"/>
                </c:ext>
              </c:extLst>
            </c:dLbl>
            <c:dLbl>
              <c:idx val="1"/>
              <c:layout>
                <c:manualLayout>
                  <c:x val="-2.2615535670999186E-2"/>
                  <c:y val="-3.408544065899234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803-4ADE-86A3-5C113F1DB466}"/>
                </c:ext>
              </c:extLst>
            </c:dLbl>
            <c:dLbl>
              <c:idx val="2"/>
              <c:layout>
                <c:manualLayout>
                  <c:x val="-2.1202064691561762E-2"/>
                  <c:y val="-3.06768965930931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803-4ADE-86A3-5C113F1DB466}"/>
                </c:ext>
              </c:extLst>
            </c:dLbl>
            <c:dLbl>
              <c:idx val="3"/>
              <c:layout>
                <c:manualLayout>
                  <c:x val="-1.8375122732686818E-2"/>
                  <c:y val="-3.408544065899234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803-4ADE-86A3-5C113F1DB466}"/>
                </c:ext>
              </c:extLst>
            </c:dLbl>
            <c:dLbl>
              <c:idx val="4"/>
              <c:layout>
                <c:manualLayout>
                  <c:x val="-1.696165175324937E-2"/>
                  <c:y val="-3.408544065899234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803-4ADE-86A3-5C113F1DB466}"/>
                </c:ext>
              </c:extLst>
            </c:dLbl>
            <c:dLbl>
              <c:idx val="6"/>
              <c:layout>
                <c:manualLayout>
                  <c:x val="-3.1096361547623845E-2"/>
                  <c:y val="-5.453670505438777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B803-4ADE-86A3-5C113F1DB466}"/>
                </c:ext>
              </c:extLst>
            </c:dLbl>
            <c:dLbl>
              <c:idx val="7"/>
              <c:layout>
                <c:manualLayout>
                  <c:x val="-1.4134709794374475E-2"/>
                  <c:y val="3.7493984724891578E-2"/>
                </c:manualLayout>
              </c:layout>
              <c:spPr>
                <a:solidFill>
                  <a:schemeClr val="bg1"/>
                </a:solid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B803-4ADE-86A3-5C113F1DB466}"/>
                </c:ext>
              </c:extLst>
            </c:dLbl>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(Sheet2!$B$4:$F$4,Sheet2!$H$4,Sheet2!$J$4:$K$4)</c:f>
              <c:numCache>
                <c:formatCode>0.0%</c:formatCode>
                <c:ptCount val="8"/>
                <c:pt idx="0">
                  <c:v>0.84799999999999998</c:v>
                </c:pt>
                <c:pt idx="1">
                  <c:v>0.83299999999999996</c:v>
                </c:pt>
                <c:pt idx="2">
                  <c:v>0.82399999999999995</c:v>
                </c:pt>
                <c:pt idx="3">
                  <c:v>0.79600000000000004</c:v>
                </c:pt>
                <c:pt idx="4">
                  <c:v>0.79</c:v>
                </c:pt>
                <c:pt idx="6">
                  <c:v>0.67200000000000004</c:v>
                </c:pt>
                <c:pt idx="7">
                  <c:v>0.754</c:v>
                </c:pt>
              </c:numCache>
              <c:extLst/>
            </c:numRef>
          </c:val>
          <c:smooth val="0"/>
          <c:extLst>
            <c:ext xmlns:c15="http://schemas.microsoft.com/office/drawing/2012/chart" uri="{02D57815-91ED-43cb-92C2-25804820EDAC}">
              <c15:filteredSeriesTitle>
                <c15:tx>
                  <c:strRef>
                    <c:extLst>
                      <c:ext uri="{02D57815-91ED-43cb-92C2-25804820EDAC}">
                        <c15:formulaRef>
                          <c15:sqref>Sheet2!$A$4</c15:sqref>
                        </c15:formulaRef>
                      </c:ext>
                    </c:extLst>
                    <c:strCache>
                      <c:ptCount val="1"/>
                      <c:pt idx="0">
                        <c:v>宿泊施設客室稼働率（年間）</c:v>
                      </c:pt>
                    </c:strCache>
                  </c:strRef>
                </c15:tx>
              </c15:filteredSeriesTitle>
            </c:ext>
            <c:ext xmlns:c15="http://schemas.microsoft.com/office/drawing/2012/chart" uri="{02D57815-91ED-43cb-92C2-25804820EDAC}">
              <c15:filteredCategoryTitle>
                <c15:cat>
                  <c:strRef>
                    <c:extLst>
                      <c:ext uri="{02D57815-91ED-43cb-92C2-25804820EDAC}">
                        <c15:formulaRef>
                          <c15:sqref>(Sheet2!$B$2:$F$2,Sheet2!$H$2,Sheet2!$J$2:$K$2)</c15:sqref>
                        </c15:formulaRef>
                      </c:ext>
                    </c:extLst>
                    <c:strCache>
                      <c:ptCount val="8"/>
                      <c:pt idx="0">
                        <c:v>H27</c:v>
                      </c:pt>
                      <c:pt idx="1">
                        <c:v>H28</c:v>
                      </c:pt>
                      <c:pt idx="2">
                        <c:v>H29</c:v>
                      </c:pt>
                      <c:pt idx="3">
                        <c:v>H30</c:v>
                      </c:pt>
                      <c:pt idx="4">
                        <c:v>R1</c:v>
                      </c:pt>
                      <c:pt idx="5">
                        <c:v>R3</c:v>
                      </c:pt>
                      <c:pt idx="6">
                        <c:v>R5</c:v>
                      </c:pt>
                      <c:pt idx="7">
                        <c:v>R6</c:v>
                      </c:pt>
                    </c:strCache>
                  </c:strRef>
                </c15:cat>
              </c15:filteredCategoryTitle>
            </c:ext>
            <c:ext xmlns:c16="http://schemas.microsoft.com/office/drawing/2014/chart" uri="{C3380CC4-5D6E-409C-BE32-E72D297353CC}">
              <c16:uniqueId val="{00000001-B803-4ADE-86A3-5C113F1DB466}"/>
            </c:ext>
          </c:extLst>
        </c:ser>
        <c:dLbls>
          <c:showLegendKey val="0"/>
          <c:showVal val="1"/>
          <c:showCatName val="0"/>
          <c:showSerName val="0"/>
          <c:showPercent val="0"/>
          <c:showBubbleSize val="0"/>
        </c:dLbls>
        <c:marker val="1"/>
        <c:smooth val="0"/>
        <c:axId val="556256456"/>
        <c:axId val="556256096"/>
      </c:lineChart>
      <c:catAx>
        <c:axId val="802685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802684096"/>
        <c:crosses val="autoZero"/>
        <c:auto val="1"/>
        <c:lblAlgn val="ctr"/>
        <c:lblOffset val="100"/>
        <c:noMultiLvlLbl val="0"/>
      </c:catAx>
      <c:valAx>
        <c:axId val="802684096"/>
        <c:scaling>
          <c:orientation val="minMax"/>
        </c:scaling>
        <c:delete val="0"/>
        <c:axPos val="l"/>
        <c:majorGridlines>
          <c:spPr>
            <a:ln w="9525" cap="flat" cmpd="sng" algn="ctr">
              <a:solidFill>
                <a:schemeClr val="tx1">
                  <a:lumMod val="15000"/>
                  <a:lumOff val="85000"/>
                </a:schemeClr>
              </a:solidFill>
              <a:round/>
            </a:ln>
            <a:effectLst/>
          </c:spPr>
        </c:majorGridlines>
        <c:numFmt formatCode="#,###&quot;万人&quot;"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802685536"/>
        <c:crosses val="autoZero"/>
        <c:crossBetween val="between"/>
      </c:valAx>
      <c:valAx>
        <c:axId val="556256096"/>
        <c:scaling>
          <c:orientation val="minMax"/>
        </c:scaling>
        <c:delete val="0"/>
        <c:axPos val="r"/>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556256456"/>
        <c:crosses val="max"/>
        <c:crossBetween val="between"/>
      </c:valAx>
      <c:catAx>
        <c:axId val="556256456"/>
        <c:scaling>
          <c:orientation val="minMax"/>
        </c:scaling>
        <c:delete val="1"/>
        <c:axPos val="b"/>
        <c:numFmt formatCode="General" sourceLinked="1"/>
        <c:majorTickMark val="none"/>
        <c:minorTickMark val="none"/>
        <c:tickLblPos val="nextTo"/>
        <c:crossAx val="55625609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
    <c:plotVisOnly val="1"/>
    <c:dispBlanksAs val="gap"/>
    <c:showDLblsOverMax val="0"/>
  </c:chart>
  <c:spPr>
    <a:noFill/>
    <a:ln>
      <a:noFill/>
    </a:ln>
    <a:effectLst/>
  </c:spPr>
  <c:txPr>
    <a:bodyPr/>
    <a:lstStyle/>
    <a:p>
      <a:pPr>
        <a:defRPr sz="1050">
          <a:latin typeface="Meiryo UI" panose="020B0604030504040204" pitchFamily="50" charset="-128"/>
          <a:ea typeface="Meiryo UI" panose="020B0604030504040204" pitchFamily="50" charset="-128"/>
        </a:defRPr>
      </a:pPr>
      <a:endParaRPr lang="ja-JP"/>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Sheet1!$B$56:$B$62</c:f>
              <c:numCache>
                <c:formatCode>General</c:formatCode>
                <c:ptCount val="7"/>
                <c:pt idx="0">
                  <c:v>13</c:v>
                </c:pt>
                <c:pt idx="1">
                  <c:v>44</c:v>
                </c:pt>
                <c:pt idx="2">
                  <c:v>5</c:v>
                </c:pt>
                <c:pt idx="3">
                  <c:v>3</c:v>
                </c:pt>
                <c:pt idx="4">
                  <c:v>4</c:v>
                </c:pt>
                <c:pt idx="5">
                  <c:v>8</c:v>
                </c:pt>
                <c:pt idx="6">
                  <c:v>196</c:v>
                </c:pt>
              </c:numCache>
            </c:numRef>
          </c:val>
          <c:extLst>
            <c:ext xmlns:c15="http://schemas.microsoft.com/office/drawing/2012/chart" uri="{02D57815-91ED-43cb-92C2-25804820EDAC}">
              <c15:filteredSeriesTitle>
                <c15:tx>
                  <c:strRef>
                    <c:extLst>
                      <c:ext uri="{02D57815-91ED-43cb-92C2-25804820EDAC}">
                        <c15:formulaRef>
                          <c15:sqref>Sheet1!$B$55</c15:sqref>
                        </c15:formulaRef>
                      </c:ext>
                    </c:extLst>
                    <c:strCache>
                      <c:ptCount val="1"/>
                      <c:pt idx="0">
                        <c:v>＜１泊滞在＞</c:v>
                      </c:pt>
                    </c:strCache>
                  </c:strRef>
                </c15:tx>
              </c15:filteredSeriesTitle>
            </c:ext>
            <c:ext xmlns:c15="http://schemas.microsoft.com/office/drawing/2012/chart" uri="{02D57815-91ED-43cb-92C2-25804820EDAC}">
              <c15:filteredCategoryTitle>
                <c15:cat>
                  <c:strRef>
                    <c:extLst>
                      <c:ext uri="{02D57815-91ED-43cb-92C2-25804820EDAC}">
                        <c15:formulaRef>
                          <c15:sqref>Sheet1!$A$56:$A$62</c15:sqref>
                        </c15:formulaRef>
                      </c:ext>
                    </c:extLst>
                    <c:strCache>
                      <c:ptCount val="7"/>
                      <c:pt idx="0">
                        <c:v>H30</c:v>
                      </c:pt>
                      <c:pt idx="1">
                        <c:v>R1</c:v>
                      </c:pt>
                      <c:pt idx="2">
                        <c:v>R2</c:v>
                      </c:pt>
                      <c:pt idx="3">
                        <c:v>R3</c:v>
                      </c:pt>
                      <c:pt idx="4">
                        <c:v>R4</c:v>
                      </c:pt>
                      <c:pt idx="5">
                        <c:v>R5</c:v>
                      </c:pt>
                      <c:pt idx="6">
                        <c:v>R6</c:v>
                      </c:pt>
                    </c:strCache>
                  </c:strRef>
                </c15:cat>
              </c15:filteredCategoryTitle>
            </c:ext>
            <c:ext xmlns:c16="http://schemas.microsoft.com/office/drawing/2014/chart" uri="{C3380CC4-5D6E-409C-BE32-E72D297353CC}">
              <c16:uniqueId val="{00000000-5D48-4BA1-8790-B17E167667F5}"/>
            </c:ext>
          </c:extLst>
        </c:ser>
        <c:dLbls>
          <c:dLblPos val="outEnd"/>
          <c:showLegendKey val="0"/>
          <c:showVal val="1"/>
          <c:showCatName val="0"/>
          <c:showSerName val="0"/>
          <c:showPercent val="0"/>
          <c:showBubbleSize val="0"/>
        </c:dLbls>
        <c:gapWidth val="219"/>
        <c:overlap val="-27"/>
        <c:axId val="871200432"/>
        <c:axId val="871200072"/>
      </c:barChart>
      <c:catAx>
        <c:axId val="8712004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871200072"/>
        <c:crosses val="autoZero"/>
        <c:auto val="1"/>
        <c:lblAlgn val="ctr"/>
        <c:lblOffset val="100"/>
        <c:noMultiLvlLbl val="0"/>
      </c:catAx>
      <c:valAx>
        <c:axId val="871200072"/>
        <c:scaling>
          <c:orientation val="minMax"/>
          <c:max val="20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8712004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Sheet1!$B$11:$B$17</c:f>
              <c:numCache>
                <c:formatCode>General</c:formatCode>
                <c:ptCount val="7"/>
                <c:pt idx="0">
                  <c:v>72</c:v>
                </c:pt>
                <c:pt idx="1">
                  <c:v>119</c:v>
                </c:pt>
                <c:pt idx="2">
                  <c:v>32</c:v>
                </c:pt>
                <c:pt idx="3">
                  <c:v>28</c:v>
                </c:pt>
                <c:pt idx="4">
                  <c:v>35</c:v>
                </c:pt>
                <c:pt idx="5">
                  <c:v>62</c:v>
                </c:pt>
                <c:pt idx="6">
                  <c:v>103</c:v>
                </c:pt>
              </c:numCache>
            </c:numRef>
          </c:val>
          <c:extLst>
            <c:ext xmlns:c15="http://schemas.microsoft.com/office/drawing/2012/chart" uri="{02D57815-91ED-43cb-92C2-25804820EDAC}">
              <c15:filteredSeriesTitle>
                <c15:tx>
                  <c:strRef>
                    <c:extLst>
                      <c:ext uri="{02D57815-91ED-43cb-92C2-25804820EDAC}">
                        <c15:formulaRef>
                          <c15:sqref>Sheet1!$B$10</c15:sqref>
                        </c15:formulaRef>
                      </c:ext>
                    </c:extLst>
                    <c:strCache>
                      <c:ptCount val="1"/>
                      <c:pt idx="0">
                        <c:v>＜ごみ＞</c:v>
                      </c:pt>
                    </c:strCache>
                  </c:strRef>
                </c15:tx>
              </c15:filteredSeriesTitle>
            </c:ext>
            <c:ext xmlns:c15="http://schemas.microsoft.com/office/drawing/2012/chart" uri="{02D57815-91ED-43cb-92C2-25804820EDAC}">
              <c15:filteredCategoryTitle>
                <c15:cat>
                  <c:strRef>
                    <c:extLst>
                      <c:ext uri="{02D57815-91ED-43cb-92C2-25804820EDAC}">
                        <c15:formulaRef>
                          <c15:sqref>Sheet1!$A$11:$A$17</c15:sqref>
                        </c15:formulaRef>
                      </c:ext>
                    </c:extLst>
                    <c:strCache>
                      <c:ptCount val="7"/>
                      <c:pt idx="0">
                        <c:v>H30</c:v>
                      </c:pt>
                      <c:pt idx="1">
                        <c:v>R1</c:v>
                      </c:pt>
                      <c:pt idx="2">
                        <c:v>R2</c:v>
                      </c:pt>
                      <c:pt idx="3">
                        <c:v>R3</c:v>
                      </c:pt>
                      <c:pt idx="4">
                        <c:v>R4</c:v>
                      </c:pt>
                      <c:pt idx="5">
                        <c:v>R5</c:v>
                      </c:pt>
                      <c:pt idx="6">
                        <c:v>R6</c:v>
                      </c:pt>
                    </c:strCache>
                  </c:strRef>
                </c15:cat>
              </c15:filteredCategoryTitle>
            </c:ext>
            <c:ext xmlns:c16="http://schemas.microsoft.com/office/drawing/2014/chart" uri="{C3380CC4-5D6E-409C-BE32-E72D297353CC}">
              <c16:uniqueId val="{00000000-1302-454E-BD6B-01DF9799BF19}"/>
            </c:ext>
          </c:extLst>
        </c:ser>
        <c:dLbls>
          <c:showLegendKey val="0"/>
          <c:showVal val="0"/>
          <c:showCatName val="0"/>
          <c:showSerName val="0"/>
          <c:showPercent val="0"/>
          <c:showBubbleSize val="0"/>
        </c:dLbls>
        <c:gapWidth val="219"/>
        <c:overlap val="-27"/>
        <c:axId val="595651408"/>
        <c:axId val="595654648"/>
      </c:barChart>
      <c:catAx>
        <c:axId val="5956514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595654648"/>
        <c:crosses val="autoZero"/>
        <c:auto val="1"/>
        <c:lblAlgn val="ctr"/>
        <c:lblOffset val="100"/>
        <c:noMultiLvlLbl val="0"/>
      </c:catAx>
      <c:valAx>
        <c:axId val="595654648"/>
        <c:scaling>
          <c:orientation val="minMax"/>
          <c:max val="20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595651408"/>
        <c:crosses val="autoZero"/>
        <c:crossBetween val="between"/>
        <c:majorUnit val="5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Sheet1!$B$20:$B$26</c:f>
              <c:numCache>
                <c:formatCode>General</c:formatCode>
                <c:ptCount val="7"/>
                <c:pt idx="0">
                  <c:v>76</c:v>
                </c:pt>
                <c:pt idx="1">
                  <c:v>118</c:v>
                </c:pt>
                <c:pt idx="2">
                  <c:v>44</c:v>
                </c:pt>
                <c:pt idx="3">
                  <c:v>48</c:v>
                </c:pt>
                <c:pt idx="4">
                  <c:v>40</c:v>
                </c:pt>
                <c:pt idx="5">
                  <c:v>66</c:v>
                </c:pt>
                <c:pt idx="6">
                  <c:v>87</c:v>
                </c:pt>
              </c:numCache>
            </c:numRef>
          </c:val>
          <c:extLst>
            <c:ext xmlns:c15="http://schemas.microsoft.com/office/drawing/2012/chart" uri="{02D57815-91ED-43cb-92C2-25804820EDAC}">
              <c15:filteredSeriesTitle>
                <c15:tx>
                  <c:strRef>
                    <c:extLst>
                      <c:ext uri="{02D57815-91ED-43cb-92C2-25804820EDAC}">
                        <c15:formulaRef>
                          <c15:sqref>Sheet1!$B$19</c15:sqref>
                        </c15:formulaRef>
                      </c:ext>
                    </c:extLst>
                    <c:strCache>
                      <c:ptCount val="1"/>
                      <c:pt idx="0">
                        <c:v>＜騒音＞</c:v>
                      </c:pt>
                    </c:strCache>
                  </c:strRef>
                </c15:tx>
              </c15:filteredSeriesTitle>
            </c:ext>
            <c:ext xmlns:c15="http://schemas.microsoft.com/office/drawing/2012/chart" uri="{02D57815-91ED-43cb-92C2-25804820EDAC}">
              <c15:filteredCategoryTitle>
                <c15:cat>
                  <c:strRef>
                    <c:extLst>
                      <c:ext uri="{02D57815-91ED-43cb-92C2-25804820EDAC}">
                        <c15:formulaRef>
                          <c15:sqref>Sheet1!$A$20:$A$26</c15:sqref>
                        </c15:formulaRef>
                      </c:ext>
                    </c:extLst>
                    <c:strCache>
                      <c:ptCount val="7"/>
                      <c:pt idx="0">
                        <c:v>H30</c:v>
                      </c:pt>
                      <c:pt idx="1">
                        <c:v>R1</c:v>
                      </c:pt>
                      <c:pt idx="2">
                        <c:v>R2</c:v>
                      </c:pt>
                      <c:pt idx="3">
                        <c:v>R3</c:v>
                      </c:pt>
                      <c:pt idx="4">
                        <c:v>R4</c:v>
                      </c:pt>
                      <c:pt idx="5">
                        <c:v>R5</c:v>
                      </c:pt>
                      <c:pt idx="6">
                        <c:v>R6</c:v>
                      </c:pt>
                    </c:strCache>
                  </c:strRef>
                </c15:cat>
              </c15:filteredCategoryTitle>
            </c:ext>
            <c:ext xmlns:c16="http://schemas.microsoft.com/office/drawing/2014/chart" uri="{C3380CC4-5D6E-409C-BE32-E72D297353CC}">
              <c16:uniqueId val="{00000000-FFE8-4D0A-9F17-9F25FE545CFB}"/>
            </c:ext>
          </c:extLst>
        </c:ser>
        <c:dLbls>
          <c:dLblPos val="outEnd"/>
          <c:showLegendKey val="0"/>
          <c:showVal val="1"/>
          <c:showCatName val="0"/>
          <c:showSerName val="0"/>
          <c:showPercent val="0"/>
          <c:showBubbleSize val="0"/>
        </c:dLbls>
        <c:gapWidth val="219"/>
        <c:overlap val="-27"/>
        <c:axId val="591318704"/>
        <c:axId val="598108328"/>
      </c:barChart>
      <c:catAx>
        <c:axId val="5913187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598108328"/>
        <c:crosses val="autoZero"/>
        <c:auto val="1"/>
        <c:lblAlgn val="ctr"/>
        <c:lblOffset val="100"/>
        <c:noMultiLvlLbl val="0"/>
      </c:catAx>
      <c:valAx>
        <c:axId val="598108328"/>
        <c:scaling>
          <c:orientation val="minMax"/>
          <c:max val="20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591318704"/>
        <c:crosses val="autoZero"/>
        <c:crossBetween val="between"/>
        <c:majorUnit val="5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665328487751492"/>
          <c:y val="7.7994671573761637E-2"/>
          <c:w val="0.75362130354658308"/>
          <c:h val="0.75751975827793128"/>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Sheet1!$B$29:$B$35</c:f>
              <c:numCache>
                <c:formatCode>General</c:formatCode>
                <c:ptCount val="7"/>
                <c:pt idx="0">
                  <c:v>41</c:v>
                </c:pt>
                <c:pt idx="1">
                  <c:v>86</c:v>
                </c:pt>
                <c:pt idx="2">
                  <c:v>20</c:v>
                </c:pt>
                <c:pt idx="3">
                  <c:v>15</c:v>
                </c:pt>
                <c:pt idx="4">
                  <c:v>25</c:v>
                </c:pt>
                <c:pt idx="5">
                  <c:v>40</c:v>
                </c:pt>
                <c:pt idx="6">
                  <c:v>79</c:v>
                </c:pt>
              </c:numCache>
            </c:numRef>
          </c:val>
          <c:extLst>
            <c:ext xmlns:c15="http://schemas.microsoft.com/office/drawing/2012/chart" uri="{02D57815-91ED-43cb-92C2-25804820EDAC}">
              <c15:filteredSeriesTitle>
                <c15:tx>
                  <c:strRef>
                    <c:extLst>
                      <c:ext uri="{02D57815-91ED-43cb-92C2-25804820EDAC}">
                        <c15:formulaRef>
                          <c15:sqref>Sheet1!$B$28</c15:sqref>
                        </c15:formulaRef>
                      </c:ext>
                    </c:extLst>
                    <c:strCache>
                      <c:ptCount val="1"/>
                      <c:pt idx="0">
                        <c:v>＜表示なし＞</c:v>
                      </c:pt>
                    </c:strCache>
                  </c:strRef>
                </c15:tx>
              </c15:filteredSeriesTitle>
            </c:ext>
            <c:ext xmlns:c15="http://schemas.microsoft.com/office/drawing/2012/chart" uri="{02D57815-91ED-43cb-92C2-25804820EDAC}">
              <c15:filteredCategoryTitle>
                <c15:cat>
                  <c:strRef>
                    <c:extLst>
                      <c:ext uri="{02D57815-91ED-43cb-92C2-25804820EDAC}">
                        <c15:formulaRef>
                          <c15:sqref>Sheet1!$A$29:$A$35</c15:sqref>
                        </c15:formulaRef>
                      </c:ext>
                    </c:extLst>
                    <c:strCache>
                      <c:ptCount val="7"/>
                      <c:pt idx="0">
                        <c:v>H30</c:v>
                      </c:pt>
                      <c:pt idx="1">
                        <c:v>R1</c:v>
                      </c:pt>
                      <c:pt idx="2">
                        <c:v>R2</c:v>
                      </c:pt>
                      <c:pt idx="3">
                        <c:v>R3</c:v>
                      </c:pt>
                      <c:pt idx="4">
                        <c:v>R4</c:v>
                      </c:pt>
                      <c:pt idx="5">
                        <c:v>R5</c:v>
                      </c:pt>
                      <c:pt idx="6">
                        <c:v>R6</c:v>
                      </c:pt>
                    </c:strCache>
                  </c:strRef>
                </c15:cat>
              </c15:filteredCategoryTitle>
            </c:ext>
            <c:ext xmlns:c16="http://schemas.microsoft.com/office/drawing/2014/chart" uri="{C3380CC4-5D6E-409C-BE32-E72D297353CC}">
              <c16:uniqueId val="{00000000-9BDA-40E6-9E7F-70366EC04273}"/>
            </c:ext>
          </c:extLst>
        </c:ser>
        <c:dLbls>
          <c:dLblPos val="outEnd"/>
          <c:showLegendKey val="0"/>
          <c:showVal val="1"/>
          <c:showCatName val="0"/>
          <c:showSerName val="0"/>
          <c:showPercent val="0"/>
          <c:showBubbleSize val="0"/>
        </c:dLbls>
        <c:gapWidth val="219"/>
        <c:overlap val="-27"/>
        <c:axId val="600316832"/>
        <c:axId val="600315392"/>
      </c:barChart>
      <c:catAx>
        <c:axId val="6003168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600315392"/>
        <c:crosses val="autoZero"/>
        <c:auto val="1"/>
        <c:lblAlgn val="ctr"/>
        <c:lblOffset val="100"/>
        <c:noMultiLvlLbl val="0"/>
      </c:catAx>
      <c:valAx>
        <c:axId val="600315392"/>
        <c:scaling>
          <c:orientation val="minMax"/>
          <c:max val="20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600316832"/>
        <c:crosses val="autoZero"/>
        <c:crossBetween val="between"/>
        <c:majorUnit val="5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28575" cap="flat">
              <a:solidFill>
                <a:schemeClr val="accent1">
                  <a:alpha val="97000"/>
                </a:schemeClr>
              </a:solidFill>
              <a:round/>
              <a:tailEnd type="none"/>
            </a:ln>
            <a:effectLst/>
          </c:spPr>
          <c:marker>
            <c:symbol val="diamond"/>
            <c:size val="6"/>
            <c:spPr>
              <a:solidFill>
                <a:schemeClr val="accent1"/>
              </a:solidFill>
              <a:ln w="9525" cap="rnd">
                <a:solidFill>
                  <a:schemeClr val="accent1"/>
                </a:solidFill>
                <a:round/>
              </a:ln>
              <a:effectLst/>
            </c:spPr>
          </c:marker>
          <c:dLbls>
            <c:dLbl>
              <c:idx val="0"/>
              <c:layout>
                <c:manualLayout>
                  <c:x val="-7.0789884903293229E-2"/>
                  <c:y val="-1.806855341881966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C76-4B4A-9A41-B80ECDA27077}"/>
                </c:ext>
              </c:extLst>
            </c:dLbl>
            <c:dLbl>
              <c:idx val="1"/>
              <c:layout>
                <c:manualLayout>
                  <c:x val="-3.4294081005387818E-3"/>
                  <c:y val="-6.86421126063556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C76-4B4A-9A41-B80ECDA2707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Sheet1!$B$4:$J$4</c:f>
              <c:numCache>
                <c:formatCode>#,##0_);[Red]\(#,##0\)</c:formatCode>
                <c:ptCount val="9"/>
                <c:pt idx="0">
                  <c:v>63</c:v>
                </c:pt>
                <c:pt idx="1">
                  <c:v>661</c:v>
                </c:pt>
                <c:pt idx="2">
                  <c:v>2693</c:v>
                </c:pt>
                <c:pt idx="3">
                  <c:v>3496</c:v>
                </c:pt>
                <c:pt idx="4">
                  <c:v>3233</c:v>
                </c:pt>
                <c:pt idx="5">
                  <c:v>3177</c:v>
                </c:pt>
                <c:pt idx="6">
                  <c:v>3272</c:v>
                </c:pt>
                <c:pt idx="7">
                  <c:v>4321</c:v>
                </c:pt>
                <c:pt idx="8">
                  <c:v>6038</c:v>
                </c:pt>
              </c:numCache>
            </c:numRef>
          </c:val>
          <c:smooth val="0"/>
          <c:extLst>
            <c:ext xmlns:c15="http://schemas.microsoft.com/office/drawing/2012/chart" uri="{02D57815-91ED-43cb-92C2-25804820EDAC}">
              <c15:filteredSeriesTitle>
                <c15:tx>
                  <c:strRef>
                    <c:extLst>
                      <c:ext uri="{02D57815-91ED-43cb-92C2-25804820EDAC}">
                        <c15:formulaRef>
                          <c15:sqref>Sheet1!$A$4</c15:sqref>
                        </c15:formulaRef>
                      </c:ext>
                    </c:extLst>
                    <c:strCache>
                      <c:ptCount val="1"/>
                      <c:pt idx="0">
                        <c:v>特区（施設数）</c:v>
                      </c:pt>
                    </c:strCache>
                  </c:strRef>
                </c15:tx>
              </c15:filteredSeriesTitle>
            </c:ext>
            <c:ext xmlns:c15="http://schemas.microsoft.com/office/drawing/2012/chart" uri="{02D57815-91ED-43cb-92C2-25804820EDAC}">
              <c15:filteredCategoryTitle>
                <c15:cat>
                  <c:strRef>
                    <c:extLst>
                      <c:ext uri="{02D57815-91ED-43cb-92C2-25804820EDAC}">
                        <c15:formulaRef>
                          <c15:sqref>Sheet1!$B$3:$J$3</c15:sqref>
                        </c15:formulaRef>
                      </c:ext>
                    </c:extLst>
                    <c:strCache>
                      <c:ptCount val="9"/>
                      <c:pt idx="0">
                        <c:v>H29.3</c:v>
                      </c:pt>
                      <c:pt idx="1">
                        <c:v>H30.3</c:v>
                      </c:pt>
                      <c:pt idx="2">
                        <c:v>H31.3</c:v>
                      </c:pt>
                      <c:pt idx="3">
                        <c:v>R2.3</c:v>
                      </c:pt>
                      <c:pt idx="4">
                        <c:v>R3.3</c:v>
                      </c:pt>
                      <c:pt idx="5">
                        <c:v>R4.3</c:v>
                      </c:pt>
                      <c:pt idx="6">
                        <c:v>R5.3</c:v>
                      </c:pt>
                      <c:pt idx="7">
                        <c:v>R6.3</c:v>
                      </c:pt>
                      <c:pt idx="8">
                        <c:v>R7.3</c:v>
                      </c:pt>
                    </c:strCache>
                  </c:strRef>
                </c15:cat>
              </c15:filteredCategoryTitle>
            </c:ext>
            <c:ext xmlns:c16="http://schemas.microsoft.com/office/drawing/2014/chart" uri="{C3380CC4-5D6E-409C-BE32-E72D297353CC}">
              <c16:uniqueId val="{00000002-8C76-4B4A-9A41-B80ECDA27077}"/>
            </c:ext>
          </c:extLst>
        </c:ser>
        <c:ser>
          <c:idx val="1"/>
          <c:order val="1"/>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0"/>
              <c:layout>
                <c:manualLayout>
                  <c:x val="-4.1807974592355676E-2"/>
                  <c:y val="-0.12611206622855564"/>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C76-4B4A-9A41-B80ECDA27077}"/>
                </c:ext>
              </c:extLst>
            </c:dLbl>
            <c:dLbl>
              <c:idx val="1"/>
              <c:layout>
                <c:manualLayout>
                  <c:x val="-5.2615776642007075E-2"/>
                  <c:y val="-0.13990485509788356"/>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C76-4B4A-9A41-B80ECDA27077}"/>
                </c:ext>
              </c:extLst>
            </c:dLbl>
            <c:dLbl>
              <c:idx val="2"/>
              <c:layout>
                <c:manualLayout>
                  <c:x val="-8.4444106431116314E-2"/>
                  <c:y val="-8.699802640711547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8C76-4B4A-9A41-B80ECDA27077}"/>
                </c:ext>
              </c:extLst>
            </c:dLbl>
            <c:dLbl>
              <c:idx val="7"/>
              <c:layout>
                <c:manualLayout>
                  <c:x val="-9.2246572614458219E-2"/>
                  <c:y val="-8.699802640711538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8C76-4B4A-9A41-B80ECDA2707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Sheet1!$B$5:$J$5</c:f>
              <c:numCache>
                <c:formatCode>#,##0_);[Red]\(#,##0\)</c:formatCode>
                <c:ptCount val="9"/>
                <c:pt idx="0">
                  <c:v>133</c:v>
                </c:pt>
                <c:pt idx="1">
                  <c:v>1683</c:v>
                </c:pt>
                <c:pt idx="2">
                  <c:v>6555</c:v>
                </c:pt>
                <c:pt idx="3">
                  <c:v>11278</c:v>
                </c:pt>
                <c:pt idx="4">
                  <c:v>9239</c:v>
                </c:pt>
                <c:pt idx="5">
                  <c:v>9059</c:v>
                </c:pt>
                <c:pt idx="6">
                  <c:v>9825</c:v>
                </c:pt>
                <c:pt idx="7">
                  <c:v>12729</c:v>
                </c:pt>
                <c:pt idx="8">
                  <c:v>16616</c:v>
                </c:pt>
              </c:numCache>
            </c:numRef>
          </c:val>
          <c:smooth val="0"/>
          <c:extLst>
            <c:ext xmlns:c15="http://schemas.microsoft.com/office/drawing/2012/chart" uri="{02D57815-91ED-43cb-92C2-25804820EDAC}">
              <c15:filteredSeriesTitle>
                <c15:tx>
                  <c:strRef>
                    <c:extLst>
                      <c:ext uri="{02D57815-91ED-43cb-92C2-25804820EDAC}">
                        <c15:formulaRef>
                          <c15:sqref>Sheet1!$A$5</c15:sqref>
                        </c15:formulaRef>
                      </c:ext>
                    </c:extLst>
                    <c:strCache>
                      <c:ptCount val="1"/>
                      <c:pt idx="0">
                        <c:v>特区（居室数）</c:v>
                      </c:pt>
                    </c:strCache>
                  </c:strRef>
                </c15:tx>
              </c15:filteredSeriesTitle>
            </c:ext>
            <c:ext xmlns:c15="http://schemas.microsoft.com/office/drawing/2012/chart" uri="{02D57815-91ED-43cb-92C2-25804820EDAC}">
              <c15:filteredCategoryTitle>
                <c15:cat>
                  <c:strRef>
                    <c:extLst>
                      <c:ext uri="{02D57815-91ED-43cb-92C2-25804820EDAC}">
                        <c15:formulaRef>
                          <c15:sqref>Sheet1!$B$3:$J$3</c15:sqref>
                        </c15:formulaRef>
                      </c:ext>
                    </c:extLst>
                    <c:strCache>
                      <c:ptCount val="9"/>
                      <c:pt idx="0">
                        <c:v>H29.3</c:v>
                      </c:pt>
                      <c:pt idx="1">
                        <c:v>H30.3</c:v>
                      </c:pt>
                      <c:pt idx="2">
                        <c:v>H31.3</c:v>
                      </c:pt>
                      <c:pt idx="3">
                        <c:v>R2.3</c:v>
                      </c:pt>
                      <c:pt idx="4">
                        <c:v>R3.3</c:v>
                      </c:pt>
                      <c:pt idx="5">
                        <c:v>R4.3</c:v>
                      </c:pt>
                      <c:pt idx="6">
                        <c:v>R5.3</c:v>
                      </c:pt>
                      <c:pt idx="7">
                        <c:v>R6.3</c:v>
                      </c:pt>
                      <c:pt idx="8">
                        <c:v>R7.3</c:v>
                      </c:pt>
                    </c:strCache>
                  </c:strRef>
                </c15:cat>
              </c15:filteredCategoryTitle>
            </c:ext>
            <c:ext xmlns:c16="http://schemas.microsoft.com/office/drawing/2014/chart" uri="{C3380CC4-5D6E-409C-BE32-E72D297353CC}">
              <c16:uniqueId val="{00000005-8C76-4B4A-9A41-B80ECDA27077}"/>
            </c:ext>
          </c:extLst>
        </c:ser>
        <c:ser>
          <c:idx val="2"/>
          <c:order val="2"/>
          <c:spPr>
            <a:ln w="28575" cap="rnd">
              <a:solidFill>
                <a:schemeClr val="accent3"/>
              </a:solidFill>
              <a:round/>
            </a:ln>
            <a:effectLst/>
          </c:spPr>
          <c:marker>
            <c:symbol val="circle"/>
            <c:size val="5"/>
            <c:spPr>
              <a:solidFill>
                <a:schemeClr val="accent3"/>
              </a:solidFill>
              <a:ln w="9525">
                <a:solidFill>
                  <a:schemeClr val="accent3"/>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Sheet1!$B$6:$J$6</c:f>
            </c:numRef>
          </c:val>
          <c:smooth val="0"/>
          <c:extLst>
            <c:ext xmlns:c15="http://schemas.microsoft.com/office/drawing/2012/chart" uri="{02D57815-91ED-43cb-92C2-25804820EDAC}">
              <c15:filteredSeriesTitle>
                <c15:tx>
                  <c:strRef>
                    <c:extLst>
                      <c:ext uri="{02D57815-91ED-43cb-92C2-25804820EDAC}">
                        <c15:formulaRef>
                          <c15:sqref>Sheet1!$A$6</c15:sqref>
                        </c15:formulaRef>
                      </c:ext>
                    </c:extLst>
                    <c:strCache>
                      <c:ptCount val="1"/>
                    </c:strCache>
                  </c:strRef>
                </c15:tx>
              </c15:filteredSeriesTitle>
            </c:ext>
            <c:ext xmlns:c15="http://schemas.microsoft.com/office/drawing/2012/chart" uri="{02D57815-91ED-43cb-92C2-25804820EDAC}">
              <c15:filteredCategoryTitle>
                <c15:cat>
                  <c:strRef>
                    <c:extLst>
                      <c:ext uri="{02D57815-91ED-43cb-92C2-25804820EDAC}">
                        <c15:formulaRef>
                          <c15:sqref>Sheet1!$B$3:$J$3</c15:sqref>
                        </c15:formulaRef>
                      </c:ext>
                    </c:extLst>
                    <c:strCache>
                      <c:ptCount val="9"/>
                      <c:pt idx="0">
                        <c:v>H29.3</c:v>
                      </c:pt>
                      <c:pt idx="1">
                        <c:v>H30.3</c:v>
                      </c:pt>
                      <c:pt idx="2">
                        <c:v>H31.3</c:v>
                      </c:pt>
                      <c:pt idx="3">
                        <c:v>R2.3</c:v>
                      </c:pt>
                      <c:pt idx="4">
                        <c:v>R3.3</c:v>
                      </c:pt>
                      <c:pt idx="5">
                        <c:v>R4.3</c:v>
                      </c:pt>
                      <c:pt idx="6">
                        <c:v>R5.3</c:v>
                      </c:pt>
                      <c:pt idx="7">
                        <c:v>R6.3</c:v>
                      </c:pt>
                      <c:pt idx="8">
                        <c:v>R7.3</c:v>
                      </c:pt>
                    </c:strCache>
                  </c:strRef>
                </c15:cat>
              </c15:filteredCategoryTitle>
            </c:ext>
            <c:ext xmlns:c16="http://schemas.microsoft.com/office/drawing/2014/chart" uri="{C3380CC4-5D6E-409C-BE32-E72D297353CC}">
              <c16:uniqueId val="{00000006-8C76-4B4A-9A41-B80ECDA27077}"/>
            </c:ext>
          </c:extLst>
        </c:ser>
        <c:ser>
          <c:idx val="3"/>
          <c:order val="3"/>
          <c:spPr>
            <a:ln w="28575" cap="rnd">
              <a:solidFill>
                <a:schemeClr val="accent4"/>
              </a:solidFill>
              <a:round/>
            </a:ln>
            <a:effectLst/>
          </c:spPr>
          <c:marker>
            <c:symbol val="circle"/>
            <c:size val="5"/>
            <c:spPr>
              <a:solidFill>
                <a:schemeClr val="accent4"/>
              </a:solidFill>
              <a:ln w="9525">
                <a:solidFill>
                  <a:schemeClr val="accent4"/>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Sheet1!$B$7:$J$7</c:f>
            </c:numRef>
          </c:val>
          <c:smooth val="0"/>
          <c:extLst>
            <c:ext xmlns:c15="http://schemas.microsoft.com/office/drawing/2012/chart" uri="{02D57815-91ED-43cb-92C2-25804820EDAC}">
              <c15:filteredSeriesTitle>
                <c15:tx>
                  <c:strRef>
                    <c:extLst>
                      <c:ext uri="{02D57815-91ED-43cb-92C2-25804820EDAC}">
                        <c15:formulaRef>
                          <c15:sqref>Sheet1!$A$7</c15:sqref>
                        </c15:formulaRef>
                      </c:ext>
                    </c:extLst>
                    <c:strCache>
                      <c:ptCount val="1"/>
                      <c:pt idx="0">
                        <c:v>新法民泊</c:v>
                      </c:pt>
                    </c:strCache>
                  </c:strRef>
                </c15:tx>
              </c15:filteredSeriesTitle>
            </c:ext>
            <c:ext xmlns:c15="http://schemas.microsoft.com/office/drawing/2012/chart" uri="{02D57815-91ED-43cb-92C2-25804820EDAC}">
              <c15:filteredCategoryTitle>
                <c15:cat>
                  <c:strRef>
                    <c:extLst>
                      <c:ext uri="{02D57815-91ED-43cb-92C2-25804820EDAC}">
                        <c15:formulaRef>
                          <c15:sqref>Sheet1!$B$3:$J$3</c15:sqref>
                        </c15:formulaRef>
                      </c:ext>
                    </c:extLst>
                    <c:strCache>
                      <c:ptCount val="9"/>
                      <c:pt idx="0">
                        <c:v>H29.3</c:v>
                      </c:pt>
                      <c:pt idx="1">
                        <c:v>H30.3</c:v>
                      </c:pt>
                      <c:pt idx="2">
                        <c:v>H31.3</c:v>
                      </c:pt>
                      <c:pt idx="3">
                        <c:v>R2.3</c:v>
                      </c:pt>
                      <c:pt idx="4">
                        <c:v>R3.3</c:v>
                      </c:pt>
                      <c:pt idx="5">
                        <c:v>R4.3</c:v>
                      </c:pt>
                      <c:pt idx="6">
                        <c:v>R5.3</c:v>
                      </c:pt>
                      <c:pt idx="7">
                        <c:v>R6.3</c:v>
                      </c:pt>
                      <c:pt idx="8">
                        <c:v>R7.3</c:v>
                      </c:pt>
                    </c:strCache>
                  </c:strRef>
                </c15:cat>
              </c15:filteredCategoryTitle>
            </c:ext>
            <c:ext xmlns:c16="http://schemas.microsoft.com/office/drawing/2014/chart" uri="{C3380CC4-5D6E-409C-BE32-E72D297353CC}">
              <c16:uniqueId val="{00000007-8C76-4B4A-9A41-B80ECDA27077}"/>
            </c:ext>
          </c:extLst>
        </c:ser>
        <c:ser>
          <c:idx val="4"/>
          <c:order val="4"/>
          <c:spPr>
            <a:ln w="28575" cap="rnd">
              <a:solidFill>
                <a:schemeClr val="accent5"/>
              </a:solidFill>
              <a:prstDash val="sysDash"/>
              <a:round/>
            </a:ln>
            <a:effectLst/>
          </c:spPr>
          <c:marker>
            <c:symbol val="diamond"/>
            <c:size val="6"/>
            <c:spPr>
              <a:solidFill>
                <a:schemeClr val="accent5"/>
              </a:solidFill>
              <a:ln w="9525">
                <a:solidFill>
                  <a:schemeClr val="accent5"/>
                </a:solidFill>
              </a:ln>
              <a:effectLst/>
            </c:spPr>
          </c:marker>
          <c:dLbls>
            <c:dLbl>
              <c:idx val="0"/>
              <c:delete val="1"/>
              <c:extLst>
                <c:ext xmlns:c15="http://schemas.microsoft.com/office/drawing/2012/chart" uri="{CE6537A1-D6FC-4f65-9D91-7224C49458BB}"/>
                <c:ext xmlns:c16="http://schemas.microsoft.com/office/drawing/2014/chart" uri="{C3380CC4-5D6E-409C-BE32-E72D297353CC}">
                  <c16:uniqueId val="{00000008-8C76-4B4A-9A41-B80ECDA27077}"/>
                </c:ext>
              </c:extLst>
            </c:dLbl>
            <c:dLbl>
              <c:idx val="1"/>
              <c:delete val="1"/>
              <c:extLst>
                <c:ext xmlns:c15="http://schemas.microsoft.com/office/drawing/2012/chart" uri="{CE6537A1-D6FC-4f65-9D91-7224C49458BB}"/>
                <c:ext xmlns:c16="http://schemas.microsoft.com/office/drawing/2014/chart" uri="{C3380CC4-5D6E-409C-BE32-E72D297353CC}">
                  <c16:uniqueId val="{00000009-8C76-4B4A-9A41-B80ECDA27077}"/>
                </c:ext>
              </c:extLst>
            </c:dLbl>
            <c:dLbl>
              <c:idx val="4"/>
              <c:layout>
                <c:manualLayout>
                  <c:x val="-5.0356539514716331E-2"/>
                  <c:y val="5.565408409546628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8C76-4B4A-9A41-B80ECDA27077}"/>
                </c:ext>
              </c:extLst>
            </c:dLbl>
            <c:dLbl>
              <c:idx val="5"/>
              <c:layout>
                <c:manualLayout>
                  <c:x val="-5.0356539514716331E-2"/>
                  <c:y val="4.6458891515914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8C76-4B4A-9A41-B80ECDA27077}"/>
                </c:ext>
              </c:extLst>
            </c:dLbl>
            <c:dLbl>
              <c:idx val="6"/>
              <c:layout>
                <c:manualLayout>
                  <c:x val="-5.0356539514716421E-2"/>
                  <c:y val="5.105648780569037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8C76-4B4A-9A41-B80ECDA27077}"/>
                </c:ext>
              </c:extLst>
            </c:dLbl>
            <c:dLbl>
              <c:idx val="7"/>
              <c:layout>
                <c:manualLayout>
                  <c:x val="-5.0356539514716421E-2"/>
                  <c:y val="4.6458891515914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8C76-4B4A-9A41-B80ECDA27077}"/>
                </c:ext>
              </c:extLst>
            </c:dLbl>
            <c:dLbl>
              <c:idx val="8"/>
              <c:layout>
                <c:manualLayout>
                  <c:x val="-3.9384383228069288E-2"/>
                  <c:y val="4.6458891515914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8C76-4B4A-9A41-B80ECDA27077}"/>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Sheet1!$B$8:$J$8</c:f>
              <c:numCache>
                <c:formatCode>#,##0_);[Red]\(#,##0\)</c:formatCode>
                <c:ptCount val="9"/>
                <c:pt idx="0">
                  <c:v>0</c:v>
                </c:pt>
                <c:pt idx="1">
                  <c:v>0</c:v>
                </c:pt>
                <c:pt idx="2">
                  <c:v>2066</c:v>
                </c:pt>
                <c:pt idx="3">
                  <c:v>2556</c:v>
                </c:pt>
                <c:pt idx="4">
                  <c:v>2004</c:v>
                </c:pt>
                <c:pt idx="5">
                  <c:v>1617</c:v>
                </c:pt>
                <c:pt idx="6">
                  <c:v>1522</c:v>
                </c:pt>
                <c:pt idx="7">
                  <c:v>1674</c:v>
                </c:pt>
                <c:pt idx="8">
                  <c:v>1821</c:v>
                </c:pt>
              </c:numCache>
            </c:numRef>
          </c:val>
          <c:smooth val="0"/>
          <c:extLst>
            <c:ext xmlns:c15="http://schemas.microsoft.com/office/drawing/2012/chart" uri="{02D57815-91ED-43cb-92C2-25804820EDAC}">
              <c15:filteredSeriesTitle>
                <c15:tx>
                  <c:strRef>
                    <c:extLst>
                      <c:ext uri="{02D57815-91ED-43cb-92C2-25804820EDAC}">
                        <c15:formulaRef>
                          <c15:sqref>Sheet1!$A$8</c15:sqref>
                        </c15:formulaRef>
                      </c:ext>
                    </c:extLst>
                    <c:strCache>
                      <c:ptCount val="1"/>
                      <c:pt idx="0">
                        <c:v>新法（施設数）</c:v>
                      </c:pt>
                    </c:strCache>
                  </c:strRef>
                </c15:tx>
              </c15:filteredSeriesTitle>
            </c:ext>
            <c:ext xmlns:c15="http://schemas.microsoft.com/office/drawing/2012/chart" uri="{02D57815-91ED-43cb-92C2-25804820EDAC}">
              <c15:filteredCategoryTitle>
                <c15:cat>
                  <c:strRef>
                    <c:extLst>
                      <c:ext uri="{02D57815-91ED-43cb-92C2-25804820EDAC}">
                        <c15:formulaRef>
                          <c15:sqref>Sheet1!$B$3:$J$3</c15:sqref>
                        </c15:formulaRef>
                      </c:ext>
                    </c:extLst>
                    <c:strCache>
                      <c:ptCount val="9"/>
                      <c:pt idx="0">
                        <c:v>H29.3</c:v>
                      </c:pt>
                      <c:pt idx="1">
                        <c:v>H30.3</c:v>
                      </c:pt>
                      <c:pt idx="2">
                        <c:v>H31.3</c:v>
                      </c:pt>
                      <c:pt idx="3">
                        <c:v>R2.3</c:v>
                      </c:pt>
                      <c:pt idx="4">
                        <c:v>R3.3</c:v>
                      </c:pt>
                      <c:pt idx="5">
                        <c:v>R4.3</c:v>
                      </c:pt>
                      <c:pt idx="6">
                        <c:v>R5.3</c:v>
                      </c:pt>
                      <c:pt idx="7">
                        <c:v>R6.3</c:v>
                      </c:pt>
                      <c:pt idx="8">
                        <c:v>R7.3</c:v>
                      </c:pt>
                    </c:strCache>
                  </c:strRef>
                </c15:cat>
              </c15:filteredCategoryTitle>
            </c:ext>
            <c:ext xmlns:c16="http://schemas.microsoft.com/office/drawing/2014/chart" uri="{C3380CC4-5D6E-409C-BE32-E72D297353CC}">
              <c16:uniqueId val="{0000000F-8C76-4B4A-9A41-B80ECDA27077}"/>
            </c:ext>
          </c:extLst>
        </c:ser>
        <c:dLbls>
          <c:dLblPos val="t"/>
          <c:showLegendKey val="0"/>
          <c:showVal val="1"/>
          <c:showCatName val="0"/>
          <c:showSerName val="0"/>
          <c:showPercent val="0"/>
          <c:showBubbleSize val="0"/>
        </c:dLbls>
        <c:marker val="1"/>
        <c:smooth val="0"/>
        <c:axId val="850580336"/>
        <c:axId val="850577816"/>
      </c:lineChart>
      <c:catAx>
        <c:axId val="850580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850577816"/>
        <c:crosses val="autoZero"/>
        <c:auto val="1"/>
        <c:lblAlgn val="ctr"/>
        <c:lblOffset val="100"/>
        <c:noMultiLvlLbl val="0"/>
      </c:catAx>
      <c:valAx>
        <c:axId val="850577816"/>
        <c:scaling>
          <c:orientation val="minMax"/>
        </c:scaling>
        <c:delete val="0"/>
        <c:axPos val="l"/>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8505803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Meiryo UI" panose="020B0604030504040204" pitchFamily="50" charset="-128"/>
          <a:ea typeface="Meiryo UI" panose="020B0604030504040204" pitchFamily="50" charset="-128"/>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Sheet1!$B$2:$B$8</c:f>
              <c:numCache>
                <c:formatCode>General</c:formatCode>
                <c:ptCount val="7"/>
                <c:pt idx="0">
                  <c:v>198</c:v>
                </c:pt>
                <c:pt idx="1">
                  <c:v>399</c:v>
                </c:pt>
                <c:pt idx="2">
                  <c:v>118</c:v>
                </c:pt>
                <c:pt idx="3">
                  <c:v>88</c:v>
                </c:pt>
                <c:pt idx="4">
                  <c:v>110</c:v>
                </c:pt>
                <c:pt idx="5">
                  <c:v>171</c:v>
                </c:pt>
                <c:pt idx="6">
                  <c:v>399</c:v>
                </c:pt>
              </c:numCache>
            </c:numRef>
          </c:val>
          <c:extLst>
            <c:ext xmlns:c15="http://schemas.microsoft.com/office/drawing/2012/chart" uri="{02D57815-91ED-43cb-92C2-25804820EDAC}">
              <c15:filteredSeriesTitle>
                <c15:tx>
                  <c:strRef>
                    <c:extLst>
                      <c:ext uri="{02D57815-91ED-43cb-92C2-25804820EDAC}">
                        <c15:formulaRef>
                          <c15:sqref>Sheet1!$B$1</c15:sqref>
                        </c15:formulaRef>
                      </c:ext>
                    </c:extLst>
                    <c:strCache>
                      <c:ptCount val="1"/>
                      <c:pt idx="0">
                        <c:v>特区</c:v>
                      </c:pt>
                    </c:strCache>
                  </c:strRef>
                </c15:tx>
              </c15:filteredSeriesTitle>
            </c:ext>
            <c:ext xmlns:c15="http://schemas.microsoft.com/office/drawing/2012/chart" uri="{02D57815-91ED-43cb-92C2-25804820EDAC}">
              <c15:filteredCategoryTitle>
                <c15:cat>
                  <c:strRef>
                    <c:extLst>
                      <c:ext uri="{02D57815-91ED-43cb-92C2-25804820EDAC}">
                        <c15:formulaRef>
                          <c15:sqref>Sheet1!$A$2:$A$8</c15:sqref>
                        </c15:formulaRef>
                      </c:ext>
                    </c:extLst>
                    <c:strCache>
                      <c:ptCount val="7"/>
                      <c:pt idx="0">
                        <c:v>H30</c:v>
                      </c:pt>
                      <c:pt idx="1">
                        <c:v>R1</c:v>
                      </c:pt>
                      <c:pt idx="2">
                        <c:v>R2</c:v>
                      </c:pt>
                      <c:pt idx="3">
                        <c:v>R3</c:v>
                      </c:pt>
                      <c:pt idx="4">
                        <c:v>R4</c:v>
                      </c:pt>
                      <c:pt idx="5">
                        <c:v>R5</c:v>
                      </c:pt>
                      <c:pt idx="6">
                        <c:v>R6</c:v>
                      </c:pt>
                    </c:strCache>
                  </c:strRef>
                </c15:cat>
              </c15:filteredCategoryTitle>
            </c:ext>
            <c:ext xmlns:c16="http://schemas.microsoft.com/office/drawing/2014/chart" uri="{C3380CC4-5D6E-409C-BE32-E72D297353CC}">
              <c16:uniqueId val="{00000000-42E7-439D-A6C8-5B99B6B0D8B6}"/>
            </c:ext>
          </c:extLst>
        </c:ser>
        <c:ser>
          <c:idx val="1"/>
          <c:order val="1"/>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Sheet1!$C$2:$C$8</c:f>
            </c:numRef>
          </c:val>
          <c:extLst>
            <c:ext xmlns:c15="http://schemas.microsoft.com/office/drawing/2012/chart" uri="{02D57815-91ED-43cb-92C2-25804820EDAC}">
              <c15:filteredSeriesTitle>
                <c15:tx>
                  <c:strRef>
                    <c:extLst>
                      <c:ext uri="{02D57815-91ED-43cb-92C2-25804820EDAC}">
                        <c15:formulaRef>
                          <c15:sqref>Sheet1!$C$1</c15:sqref>
                        </c15:formulaRef>
                      </c:ext>
                    </c:extLst>
                    <c:strCache>
                      <c:ptCount val="1"/>
                    </c:strCache>
                  </c:strRef>
                </c15:tx>
              </c15:filteredSeriesTitle>
            </c:ext>
            <c:ext xmlns:c15="http://schemas.microsoft.com/office/drawing/2012/chart" uri="{02D57815-91ED-43cb-92C2-25804820EDAC}">
              <c15:filteredCategoryTitle>
                <c15:cat>
                  <c:strRef>
                    <c:extLst>
                      <c:ext uri="{02D57815-91ED-43cb-92C2-25804820EDAC}">
                        <c15:formulaRef>
                          <c15:sqref>Sheet1!$A$2:$A$8</c15:sqref>
                        </c15:formulaRef>
                      </c:ext>
                    </c:extLst>
                    <c:strCache>
                      <c:ptCount val="7"/>
                      <c:pt idx="0">
                        <c:v>H30</c:v>
                      </c:pt>
                      <c:pt idx="1">
                        <c:v>R1</c:v>
                      </c:pt>
                      <c:pt idx="2">
                        <c:v>R2</c:v>
                      </c:pt>
                      <c:pt idx="3">
                        <c:v>R3</c:v>
                      </c:pt>
                      <c:pt idx="4">
                        <c:v>R4</c:v>
                      </c:pt>
                      <c:pt idx="5">
                        <c:v>R5</c:v>
                      </c:pt>
                      <c:pt idx="6">
                        <c:v>R6</c:v>
                      </c:pt>
                    </c:strCache>
                  </c:strRef>
                </c15:cat>
              </c15:filteredCategoryTitle>
            </c:ext>
            <c:ext xmlns:c16="http://schemas.microsoft.com/office/drawing/2014/chart" uri="{C3380CC4-5D6E-409C-BE32-E72D297353CC}">
              <c16:uniqueId val="{00000001-42E7-439D-A6C8-5B99B6B0D8B6}"/>
            </c:ext>
          </c:extLst>
        </c:ser>
        <c:ser>
          <c:idx val="2"/>
          <c:order val="2"/>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Sheet1!$D$2:$D$8</c:f>
            </c:numRef>
          </c:val>
          <c:extLst>
            <c:ext xmlns:c15="http://schemas.microsoft.com/office/drawing/2012/chart" uri="{02D57815-91ED-43cb-92C2-25804820EDAC}">
              <c15:filteredSeriesTitle>
                <c15:tx>
                  <c:strRef>
                    <c:extLst>
                      <c:ext uri="{02D57815-91ED-43cb-92C2-25804820EDAC}">
                        <c15:formulaRef>
                          <c15:sqref>Sheet1!$D$1</c15:sqref>
                        </c15:formulaRef>
                      </c:ext>
                    </c:extLst>
                    <c:strCache>
                      <c:ptCount val="1"/>
                    </c:strCache>
                  </c:strRef>
                </c15:tx>
              </c15:filteredSeriesTitle>
            </c:ext>
            <c:ext xmlns:c15="http://schemas.microsoft.com/office/drawing/2012/chart" uri="{02D57815-91ED-43cb-92C2-25804820EDAC}">
              <c15:filteredCategoryTitle>
                <c15:cat>
                  <c:strRef>
                    <c:extLst>
                      <c:ext uri="{02D57815-91ED-43cb-92C2-25804820EDAC}">
                        <c15:formulaRef>
                          <c15:sqref>Sheet1!$A$2:$A$8</c15:sqref>
                        </c15:formulaRef>
                      </c:ext>
                    </c:extLst>
                    <c:strCache>
                      <c:ptCount val="7"/>
                      <c:pt idx="0">
                        <c:v>H30</c:v>
                      </c:pt>
                      <c:pt idx="1">
                        <c:v>R1</c:v>
                      </c:pt>
                      <c:pt idx="2">
                        <c:v>R2</c:v>
                      </c:pt>
                      <c:pt idx="3">
                        <c:v>R3</c:v>
                      </c:pt>
                      <c:pt idx="4">
                        <c:v>R4</c:v>
                      </c:pt>
                      <c:pt idx="5">
                        <c:v>R5</c:v>
                      </c:pt>
                      <c:pt idx="6">
                        <c:v>R6</c:v>
                      </c:pt>
                    </c:strCache>
                  </c:strRef>
                </c15:cat>
              </c15:filteredCategoryTitle>
            </c:ext>
            <c:ext xmlns:c16="http://schemas.microsoft.com/office/drawing/2014/chart" uri="{C3380CC4-5D6E-409C-BE32-E72D297353CC}">
              <c16:uniqueId val="{00000002-42E7-439D-A6C8-5B99B6B0D8B6}"/>
            </c:ext>
          </c:extLst>
        </c:ser>
        <c:ser>
          <c:idx val="3"/>
          <c:order val="3"/>
          <c:spPr>
            <a:pattFill prst="ltUpDiag">
              <a:fgClr>
                <a:schemeClr val="accent1"/>
              </a:fgClr>
              <a:bgClr>
                <a:schemeClr val="bg1"/>
              </a:bgClr>
            </a:pattFill>
            <a:ln>
              <a:solidFill>
                <a:schemeClr val="accent1"/>
              </a:solid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Sheet1!$E$2:$E$8</c:f>
              <c:numCache>
                <c:formatCode>General</c:formatCode>
                <c:ptCount val="7"/>
                <c:pt idx="0">
                  <c:v>49</c:v>
                </c:pt>
                <c:pt idx="1">
                  <c:v>122</c:v>
                </c:pt>
                <c:pt idx="2">
                  <c:v>15</c:v>
                </c:pt>
                <c:pt idx="3">
                  <c:v>14</c:v>
                </c:pt>
                <c:pt idx="4">
                  <c:v>11</c:v>
                </c:pt>
                <c:pt idx="5">
                  <c:v>25</c:v>
                </c:pt>
                <c:pt idx="6">
                  <c:v>34</c:v>
                </c:pt>
              </c:numCache>
            </c:numRef>
          </c:val>
          <c:extLst>
            <c:ext xmlns:c15="http://schemas.microsoft.com/office/drawing/2012/chart" uri="{02D57815-91ED-43cb-92C2-25804820EDAC}">
              <c15:filteredSeriesTitle>
                <c15:tx>
                  <c:strRef>
                    <c:extLst>
                      <c:ext uri="{02D57815-91ED-43cb-92C2-25804820EDAC}">
                        <c15:formulaRef>
                          <c15:sqref>Sheet1!$E$1</c15:sqref>
                        </c15:formulaRef>
                      </c:ext>
                    </c:extLst>
                    <c:strCache>
                      <c:ptCount val="1"/>
                      <c:pt idx="0">
                        <c:v>新法</c:v>
                      </c:pt>
                    </c:strCache>
                  </c:strRef>
                </c15:tx>
              </c15:filteredSeriesTitle>
            </c:ext>
            <c:ext xmlns:c15="http://schemas.microsoft.com/office/drawing/2012/chart" uri="{02D57815-91ED-43cb-92C2-25804820EDAC}">
              <c15:filteredCategoryTitle>
                <c15:cat>
                  <c:strRef>
                    <c:extLst>
                      <c:ext uri="{02D57815-91ED-43cb-92C2-25804820EDAC}">
                        <c15:formulaRef>
                          <c15:sqref>Sheet1!$A$2:$A$8</c15:sqref>
                        </c15:formulaRef>
                      </c:ext>
                    </c:extLst>
                    <c:strCache>
                      <c:ptCount val="7"/>
                      <c:pt idx="0">
                        <c:v>H30</c:v>
                      </c:pt>
                      <c:pt idx="1">
                        <c:v>R1</c:v>
                      </c:pt>
                      <c:pt idx="2">
                        <c:v>R2</c:v>
                      </c:pt>
                      <c:pt idx="3">
                        <c:v>R3</c:v>
                      </c:pt>
                      <c:pt idx="4">
                        <c:v>R4</c:v>
                      </c:pt>
                      <c:pt idx="5">
                        <c:v>R5</c:v>
                      </c:pt>
                      <c:pt idx="6">
                        <c:v>R6</c:v>
                      </c:pt>
                    </c:strCache>
                  </c:strRef>
                </c15:cat>
              </c15:filteredCategoryTitle>
            </c:ext>
            <c:ext xmlns:c16="http://schemas.microsoft.com/office/drawing/2014/chart" uri="{C3380CC4-5D6E-409C-BE32-E72D297353CC}">
              <c16:uniqueId val="{00000003-42E7-439D-A6C8-5B99B6B0D8B6}"/>
            </c:ext>
          </c:extLst>
        </c:ser>
        <c:dLbls>
          <c:dLblPos val="outEnd"/>
          <c:showLegendKey val="0"/>
          <c:showVal val="1"/>
          <c:showCatName val="0"/>
          <c:showSerName val="0"/>
          <c:showPercent val="0"/>
          <c:showBubbleSize val="0"/>
        </c:dLbls>
        <c:gapWidth val="219"/>
        <c:overlap val="-27"/>
        <c:axId val="598123808"/>
        <c:axId val="598125968"/>
      </c:barChart>
      <c:catAx>
        <c:axId val="5981238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598125968"/>
        <c:crosses val="autoZero"/>
        <c:auto val="1"/>
        <c:lblAlgn val="ctr"/>
        <c:lblOffset val="100"/>
        <c:noMultiLvlLbl val="0"/>
      </c:catAx>
      <c:valAx>
        <c:axId val="598125968"/>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59812380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Meiryo UI" panose="020B0604030504040204" pitchFamily="50" charset="-128"/>
          <a:ea typeface="Meiryo UI" panose="020B0604030504040204" pitchFamily="50" charset="-128"/>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0.5602</cdr:x>
      <cdr:y>0.16503</cdr:y>
    </cdr:from>
    <cdr:to>
      <cdr:x>0.76815</cdr:x>
      <cdr:y>0.26601</cdr:y>
    </cdr:to>
    <cdr:cxnSp macro="">
      <cdr:nvCxnSpPr>
        <cdr:cNvPr id="3" name="直線コネクタ 2">
          <a:extLst xmlns:a="http://schemas.openxmlformats.org/drawingml/2006/main">
            <a:ext uri="{FF2B5EF4-FFF2-40B4-BE49-F238E27FC236}">
              <a16:creationId xmlns:a16="http://schemas.microsoft.com/office/drawing/2014/main" id="{8E115B79-EC43-D29E-73D3-32E65530158E}"/>
            </a:ext>
          </a:extLst>
        </cdr:cNvPr>
        <cdr:cNvCxnSpPr/>
      </cdr:nvCxnSpPr>
      <cdr:spPr>
        <a:xfrm xmlns:a="http://schemas.openxmlformats.org/drawingml/2006/main">
          <a:off x="5033356" y="614881"/>
          <a:ext cx="1868488" cy="376238"/>
        </a:xfrm>
        <a:prstGeom xmlns:a="http://schemas.openxmlformats.org/drawingml/2006/main" prst="line">
          <a:avLst/>
        </a:prstGeom>
        <a:ln xmlns:a="http://schemas.openxmlformats.org/drawingml/2006/main" w="28575">
          <a:solidFill>
            <a:schemeClr val="accent2"/>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3FDC4A86-B18A-C7D6-8C0A-F655945C5D25}"/>
              </a:ext>
            </a:extLst>
          </p:cNvPr>
          <p:cNvSpPr>
            <a:spLocks noGrp="1"/>
          </p:cNvSpPr>
          <p:nvPr>
            <p:ph type="hdr" sz="quarter"/>
          </p:nvPr>
        </p:nvSpPr>
        <p:spPr>
          <a:xfrm>
            <a:off x="1" y="0"/>
            <a:ext cx="2946400" cy="496888"/>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7183E934-5B2F-8C85-CDD0-98403E1547A0}"/>
              </a:ext>
            </a:extLst>
          </p:cNvPr>
          <p:cNvSpPr>
            <a:spLocks noGrp="1"/>
          </p:cNvSpPr>
          <p:nvPr>
            <p:ph type="dt" sz="quarter" idx="1"/>
          </p:nvPr>
        </p:nvSpPr>
        <p:spPr>
          <a:xfrm>
            <a:off x="3849688" y="0"/>
            <a:ext cx="2946400" cy="496888"/>
          </a:xfrm>
          <a:prstGeom prst="rect">
            <a:avLst/>
          </a:prstGeom>
        </p:spPr>
        <p:txBody>
          <a:bodyPr vert="horz" lIns="91431" tIns="45715" rIns="91431" bIns="45715" rtlCol="0"/>
          <a:lstStyle>
            <a:lvl1pPr algn="r">
              <a:defRPr sz="1200"/>
            </a:lvl1pPr>
          </a:lstStyle>
          <a:p>
            <a:fld id="{E44A6E1B-CEF9-4F48-87FE-B95A4F346A9C}" type="datetimeFigureOut">
              <a:rPr kumimoji="1" lang="ja-JP" altLang="en-US" smtClean="0"/>
              <a:t>2025/9/29</a:t>
            </a:fld>
            <a:endParaRPr kumimoji="1" lang="ja-JP" altLang="en-US"/>
          </a:p>
        </p:txBody>
      </p:sp>
      <p:sp>
        <p:nvSpPr>
          <p:cNvPr id="4" name="フッター プレースホルダー 3">
            <a:extLst>
              <a:ext uri="{FF2B5EF4-FFF2-40B4-BE49-F238E27FC236}">
                <a16:creationId xmlns:a16="http://schemas.microsoft.com/office/drawing/2014/main" id="{154B4529-5E03-B6E3-83CD-E511DE0509BC}"/>
              </a:ext>
            </a:extLst>
          </p:cNvPr>
          <p:cNvSpPr>
            <a:spLocks noGrp="1"/>
          </p:cNvSpPr>
          <p:nvPr>
            <p:ph type="ftr" sz="quarter" idx="2"/>
          </p:nvPr>
        </p:nvSpPr>
        <p:spPr>
          <a:xfrm>
            <a:off x="1" y="9429750"/>
            <a:ext cx="2946400" cy="496888"/>
          </a:xfrm>
          <a:prstGeom prst="rect">
            <a:avLst/>
          </a:prstGeom>
        </p:spPr>
        <p:txBody>
          <a:bodyPr vert="horz" lIns="91431" tIns="45715" rIns="91431" bIns="45715"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24EEB054-C7CA-7EF2-A223-59E1FBC0F5AB}"/>
              </a:ext>
            </a:extLst>
          </p:cNvPr>
          <p:cNvSpPr>
            <a:spLocks noGrp="1"/>
          </p:cNvSpPr>
          <p:nvPr>
            <p:ph type="sldNum" sz="quarter" idx="3"/>
          </p:nvPr>
        </p:nvSpPr>
        <p:spPr>
          <a:xfrm>
            <a:off x="3849688" y="9429750"/>
            <a:ext cx="2946400" cy="496888"/>
          </a:xfrm>
          <a:prstGeom prst="rect">
            <a:avLst/>
          </a:prstGeom>
        </p:spPr>
        <p:txBody>
          <a:bodyPr vert="horz" lIns="91431" tIns="45715" rIns="91431" bIns="45715" rtlCol="0" anchor="b"/>
          <a:lstStyle>
            <a:lvl1pPr algn="r">
              <a:defRPr sz="1200"/>
            </a:lvl1pPr>
          </a:lstStyle>
          <a:p>
            <a:fld id="{70AE27D7-E3AF-4C6F-9ADF-B1114D1AAC28}" type="slidenum">
              <a:rPr kumimoji="1" lang="ja-JP" altLang="en-US" smtClean="0"/>
              <a:t>‹#›</a:t>
            </a:fld>
            <a:endParaRPr kumimoji="1" lang="ja-JP" altLang="en-US"/>
          </a:p>
        </p:txBody>
      </p:sp>
    </p:spTree>
    <p:extLst>
      <p:ext uri="{BB962C8B-B14F-4D97-AF65-F5344CB8AC3E}">
        <p14:creationId xmlns:p14="http://schemas.microsoft.com/office/powerpoint/2010/main" val="346606186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6400" cy="496888"/>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88" y="0"/>
            <a:ext cx="2946400" cy="496888"/>
          </a:xfrm>
          <a:prstGeom prst="rect">
            <a:avLst/>
          </a:prstGeom>
        </p:spPr>
        <p:txBody>
          <a:bodyPr vert="horz" lIns="91431" tIns="45715" rIns="91431" bIns="45715" rtlCol="0"/>
          <a:lstStyle>
            <a:lvl1pPr algn="r">
              <a:defRPr sz="1200"/>
            </a:lvl1pPr>
          </a:lstStyle>
          <a:p>
            <a:fld id="{38EBB8CE-C579-407D-A13C-93F6012E4115}" type="datetimeFigureOut">
              <a:rPr kumimoji="1" lang="ja-JP" altLang="en-US" smtClean="0"/>
              <a:t>2025/9/29</a:t>
            </a:fld>
            <a:endParaRPr kumimoji="1" lang="ja-JP" altLang="en-US"/>
          </a:p>
        </p:txBody>
      </p:sp>
      <p:sp>
        <p:nvSpPr>
          <p:cNvPr id="4" name="スライド イメージ プレースホルダー 3"/>
          <p:cNvSpPr>
            <a:spLocks noGrp="1" noRot="1" noChangeAspect="1"/>
          </p:cNvSpPr>
          <p:nvPr>
            <p:ph type="sldImg" idx="2"/>
          </p:nvPr>
        </p:nvSpPr>
        <p:spPr>
          <a:xfrm>
            <a:off x="1373188" y="1241425"/>
            <a:ext cx="4051300" cy="3349625"/>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679451" y="4776789"/>
            <a:ext cx="5438775" cy="3908425"/>
          </a:xfrm>
          <a:prstGeom prst="rect">
            <a:avLst/>
          </a:prstGeom>
        </p:spPr>
        <p:txBody>
          <a:bodyPr vert="horz" lIns="91431" tIns="45715" rIns="91431"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9750"/>
            <a:ext cx="2946400" cy="496888"/>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8" y="9429750"/>
            <a:ext cx="2946400" cy="496888"/>
          </a:xfrm>
          <a:prstGeom prst="rect">
            <a:avLst/>
          </a:prstGeom>
        </p:spPr>
        <p:txBody>
          <a:bodyPr vert="horz" lIns="91431" tIns="45715" rIns="91431" bIns="45715" rtlCol="0" anchor="b"/>
          <a:lstStyle>
            <a:lvl1pPr algn="r">
              <a:defRPr sz="1200"/>
            </a:lvl1pPr>
          </a:lstStyle>
          <a:p>
            <a:fld id="{BC417E0C-07AB-42B2-A642-EA43AD1C6650}" type="slidenum">
              <a:rPr kumimoji="1" lang="ja-JP" altLang="en-US" smtClean="0"/>
              <a:t>‹#›</a:t>
            </a:fld>
            <a:endParaRPr kumimoji="1" lang="ja-JP" altLang="en-US"/>
          </a:p>
        </p:txBody>
      </p:sp>
    </p:spTree>
    <p:extLst>
      <p:ext uri="{BB962C8B-B14F-4D97-AF65-F5344CB8AC3E}">
        <p14:creationId xmlns:p14="http://schemas.microsoft.com/office/powerpoint/2010/main" val="3710860408"/>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895003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37197"/>
            <a:ext cx="7772400" cy="2631887"/>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970580"/>
            <a:ext cx="6858000" cy="182517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8EA8390-861F-4569-BFA0-C3938EFFB353}" type="datetime1">
              <a:rPr kumimoji="1" lang="ja-JP" altLang="en-US" smtClean="0"/>
              <a:t>2025/9/29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1742C51-B093-4577-A70C-BEC04F89AFDA}" type="slidenum">
              <a:rPr kumimoji="1" lang="ja-JP" altLang="en-US" smtClean="0"/>
              <a:t>‹#›</a:t>
            </a:fld>
            <a:endParaRPr kumimoji="1" lang="ja-JP" altLang="en-US"/>
          </a:p>
        </p:txBody>
      </p:sp>
    </p:spTree>
    <p:extLst>
      <p:ext uri="{BB962C8B-B14F-4D97-AF65-F5344CB8AC3E}">
        <p14:creationId xmlns:p14="http://schemas.microsoft.com/office/powerpoint/2010/main" val="1421877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6F0B4A-B87A-4AE3-AE6E-66258C448FF0}" type="datetime1">
              <a:rPr kumimoji="1" lang="ja-JP" altLang="en-US" smtClean="0"/>
              <a:t>2025/9/29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1742C51-B093-4577-A70C-BEC04F89AFDA}" type="slidenum">
              <a:rPr kumimoji="1" lang="ja-JP" altLang="en-US" smtClean="0"/>
              <a:t>‹#›</a:t>
            </a:fld>
            <a:endParaRPr kumimoji="1" lang="ja-JP" altLang="en-US"/>
          </a:p>
        </p:txBody>
      </p:sp>
    </p:spTree>
    <p:extLst>
      <p:ext uri="{BB962C8B-B14F-4D97-AF65-F5344CB8AC3E}">
        <p14:creationId xmlns:p14="http://schemas.microsoft.com/office/powerpoint/2010/main" val="4135242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402483"/>
            <a:ext cx="1971675"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1" y="402483"/>
            <a:ext cx="5800725"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49928DB-D584-4C39-8ACB-79AEC2CA3497}" type="datetime1">
              <a:rPr kumimoji="1" lang="ja-JP" altLang="en-US" smtClean="0"/>
              <a:t>2025/9/29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1742C51-B093-4577-A70C-BEC04F89AFDA}" type="slidenum">
              <a:rPr kumimoji="1" lang="ja-JP" altLang="en-US" smtClean="0"/>
              <a:t>‹#›</a:t>
            </a:fld>
            <a:endParaRPr kumimoji="1" lang="ja-JP" altLang="en-US"/>
          </a:p>
        </p:txBody>
      </p:sp>
    </p:spTree>
    <p:extLst>
      <p:ext uri="{BB962C8B-B14F-4D97-AF65-F5344CB8AC3E}">
        <p14:creationId xmlns:p14="http://schemas.microsoft.com/office/powerpoint/2010/main" val="3381759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3BA197-6ADC-48B6-BC7F-DDE85DA2AFA1}" type="datetime1">
              <a:rPr kumimoji="1" lang="ja-JP" altLang="en-US" smtClean="0"/>
              <a:t>2025/9/29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1742C51-B093-4577-A70C-BEC04F89AFDA}" type="slidenum">
              <a:rPr kumimoji="1" lang="ja-JP" altLang="en-US" smtClean="0"/>
              <a:t>‹#›</a:t>
            </a:fld>
            <a:endParaRPr kumimoji="1" lang="ja-JP" altLang="en-US"/>
          </a:p>
        </p:txBody>
      </p:sp>
    </p:spTree>
    <p:extLst>
      <p:ext uri="{BB962C8B-B14F-4D97-AF65-F5344CB8AC3E}">
        <p14:creationId xmlns:p14="http://schemas.microsoft.com/office/powerpoint/2010/main" val="4257664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884671"/>
            <a:ext cx="7886700" cy="3144614"/>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5059035"/>
            <a:ext cx="7886700" cy="1653678"/>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B0BD1B9-FBC5-4245-A7DC-372C8130FCB3}" type="datetime1">
              <a:rPr kumimoji="1" lang="ja-JP" altLang="en-US" smtClean="0"/>
              <a:t>2025/9/29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1742C51-B093-4577-A70C-BEC04F89AFDA}" type="slidenum">
              <a:rPr kumimoji="1" lang="ja-JP" altLang="en-US" smtClean="0"/>
              <a:t>‹#›</a:t>
            </a:fld>
            <a:endParaRPr kumimoji="1" lang="ja-JP" altLang="en-US"/>
          </a:p>
        </p:txBody>
      </p:sp>
    </p:spTree>
    <p:extLst>
      <p:ext uri="{BB962C8B-B14F-4D97-AF65-F5344CB8AC3E}">
        <p14:creationId xmlns:p14="http://schemas.microsoft.com/office/powerpoint/2010/main" val="480459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2012414"/>
            <a:ext cx="3886200"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2012414"/>
            <a:ext cx="3886200"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9FBE2E7-4DD0-4BD6-8680-DE4191C16451}" type="datetime1">
              <a:rPr kumimoji="1" lang="ja-JP" altLang="en-US" smtClean="0"/>
              <a:t>2025/9/29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1742C51-B093-4577-A70C-BEC04F89AFDA}" type="slidenum">
              <a:rPr kumimoji="1" lang="ja-JP" altLang="en-US" smtClean="0"/>
              <a:t>‹#›</a:t>
            </a:fld>
            <a:endParaRPr kumimoji="1" lang="ja-JP" altLang="en-US"/>
          </a:p>
        </p:txBody>
      </p:sp>
    </p:spTree>
    <p:extLst>
      <p:ext uri="{BB962C8B-B14F-4D97-AF65-F5344CB8AC3E}">
        <p14:creationId xmlns:p14="http://schemas.microsoft.com/office/powerpoint/2010/main" val="3180294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402484"/>
            <a:ext cx="7886700"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853171"/>
            <a:ext cx="3868340" cy="90821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761381"/>
            <a:ext cx="3868340"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1" y="1853171"/>
            <a:ext cx="3887391" cy="90821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1" y="2761381"/>
            <a:ext cx="3887391"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30F3333-1A0A-4602-8647-FC2264753B6C}" type="datetime1">
              <a:rPr kumimoji="1" lang="ja-JP" altLang="en-US" smtClean="0"/>
              <a:t>2025/9/29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1742C51-B093-4577-A70C-BEC04F89AFDA}" type="slidenum">
              <a:rPr kumimoji="1" lang="ja-JP" altLang="en-US" smtClean="0"/>
              <a:t>‹#›</a:t>
            </a:fld>
            <a:endParaRPr kumimoji="1" lang="ja-JP" altLang="en-US"/>
          </a:p>
        </p:txBody>
      </p:sp>
    </p:spTree>
    <p:extLst>
      <p:ext uri="{BB962C8B-B14F-4D97-AF65-F5344CB8AC3E}">
        <p14:creationId xmlns:p14="http://schemas.microsoft.com/office/powerpoint/2010/main" val="3423422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BFC7D5E-6B42-439C-87D4-A54C180E6ECF}" type="datetime1">
              <a:rPr kumimoji="1" lang="ja-JP" altLang="en-US" smtClean="0"/>
              <a:t>2025/9/29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1742C51-B093-4577-A70C-BEC04F89AFDA}" type="slidenum">
              <a:rPr kumimoji="1" lang="ja-JP" altLang="en-US" smtClean="0"/>
              <a:t>‹#›</a:t>
            </a:fld>
            <a:endParaRPr kumimoji="1" lang="ja-JP" altLang="en-US"/>
          </a:p>
        </p:txBody>
      </p:sp>
    </p:spTree>
    <p:extLst>
      <p:ext uri="{BB962C8B-B14F-4D97-AF65-F5344CB8AC3E}">
        <p14:creationId xmlns:p14="http://schemas.microsoft.com/office/powerpoint/2010/main" val="1582028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75B64A-CD55-4FE0-A86D-24C50BC38D84}" type="datetime1">
              <a:rPr kumimoji="1" lang="ja-JP" altLang="en-US" smtClean="0"/>
              <a:t>2025/9/29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1742C51-B093-4577-A70C-BEC04F89AFDA}" type="slidenum">
              <a:rPr kumimoji="1" lang="ja-JP" altLang="en-US" smtClean="0"/>
              <a:t>‹#›</a:t>
            </a:fld>
            <a:endParaRPr kumimoji="1" lang="ja-JP" altLang="en-US"/>
          </a:p>
        </p:txBody>
      </p:sp>
    </p:spTree>
    <p:extLst>
      <p:ext uri="{BB962C8B-B14F-4D97-AF65-F5344CB8AC3E}">
        <p14:creationId xmlns:p14="http://schemas.microsoft.com/office/powerpoint/2010/main" val="2925076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503978"/>
            <a:ext cx="2949178" cy="1763924"/>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1088455"/>
            <a:ext cx="4629150" cy="537226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267902"/>
            <a:ext cx="2949178" cy="420157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2913A5-8D57-466A-A148-80E3B57AD407}" type="datetime1">
              <a:rPr kumimoji="1" lang="ja-JP" altLang="en-US" smtClean="0"/>
              <a:t>2025/9/29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1742C51-B093-4577-A70C-BEC04F89AFDA}" type="slidenum">
              <a:rPr kumimoji="1" lang="ja-JP" altLang="en-US" smtClean="0"/>
              <a:t>‹#›</a:t>
            </a:fld>
            <a:endParaRPr kumimoji="1" lang="ja-JP" altLang="en-US"/>
          </a:p>
        </p:txBody>
      </p:sp>
    </p:spTree>
    <p:extLst>
      <p:ext uri="{BB962C8B-B14F-4D97-AF65-F5344CB8AC3E}">
        <p14:creationId xmlns:p14="http://schemas.microsoft.com/office/powerpoint/2010/main" val="817792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503978"/>
            <a:ext cx="2949178" cy="1763924"/>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1088455"/>
            <a:ext cx="4629150" cy="537226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267902"/>
            <a:ext cx="2949178" cy="420157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FDA2A1E-7417-4926-801A-96AC56660182}" type="datetime1">
              <a:rPr kumimoji="1" lang="ja-JP" altLang="en-US" smtClean="0"/>
              <a:t>2025/9/29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1742C51-B093-4577-A70C-BEC04F89AFDA}" type="slidenum">
              <a:rPr kumimoji="1" lang="ja-JP" altLang="en-US" smtClean="0"/>
              <a:t>‹#›</a:t>
            </a:fld>
            <a:endParaRPr kumimoji="1" lang="ja-JP" altLang="en-US"/>
          </a:p>
        </p:txBody>
      </p:sp>
    </p:spTree>
    <p:extLst>
      <p:ext uri="{BB962C8B-B14F-4D97-AF65-F5344CB8AC3E}">
        <p14:creationId xmlns:p14="http://schemas.microsoft.com/office/powerpoint/2010/main" val="550607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402484"/>
            <a:ext cx="7886700"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2012414"/>
            <a:ext cx="7886700"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7006700"/>
            <a:ext cx="2057400" cy="402483"/>
          </a:xfrm>
          <a:prstGeom prst="rect">
            <a:avLst/>
          </a:prstGeom>
        </p:spPr>
        <p:txBody>
          <a:bodyPr vert="horz" lIns="91440" tIns="45720" rIns="91440" bIns="45720" rtlCol="0" anchor="ctr"/>
          <a:lstStyle>
            <a:lvl1pPr algn="l">
              <a:defRPr sz="1200">
                <a:solidFill>
                  <a:schemeClr val="tx1">
                    <a:tint val="75000"/>
                  </a:schemeClr>
                </a:solidFill>
              </a:defRPr>
            </a:lvl1pPr>
          </a:lstStyle>
          <a:p>
            <a:fld id="{2847703F-0A94-4C10-B396-A2E1DCEB5ABC}" type="datetime1">
              <a:rPr kumimoji="1" lang="ja-JP" altLang="en-US" smtClean="0"/>
              <a:t>2025/9/29</a:t>
            </a:fld>
            <a:endParaRPr kumimoji="1" lang="ja-JP" altLang="en-US"/>
          </a:p>
        </p:txBody>
      </p:sp>
      <p:sp>
        <p:nvSpPr>
          <p:cNvPr id="5" name="Footer Placeholder 4"/>
          <p:cNvSpPr>
            <a:spLocks noGrp="1"/>
          </p:cNvSpPr>
          <p:nvPr>
            <p:ph type="ftr" sz="quarter" idx="3"/>
          </p:nvPr>
        </p:nvSpPr>
        <p:spPr>
          <a:xfrm>
            <a:off x="3028950" y="7006700"/>
            <a:ext cx="3086100" cy="4024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7006700"/>
            <a:ext cx="2057400" cy="402483"/>
          </a:xfrm>
          <a:prstGeom prst="rect">
            <a:avLst/>
          </a:prstGeom>
        </p:spPr>
        <p:txBody>
          <a:bodyPr vert="horz" lIns="91440" tIns="45720" rIns="91440" bIns="45720" rtlCol="0" anchor="ctr"/>
          <a:lstStyle>
            <a:lvl1pPr algn="r">
              <a:defRPr sz="1200">
                <a:solidFill>
                  <a:schemeClr val="tx1">
                    <a:tint val="75000"/>
                  </a:schemeClr>
                </a:solidFill>
              </a:defRPr>
            </a:lvl1pPr>
          </a:lstStyle>
          <a:p>
            <a:fld id="{B1742C51-B093-4577-A70C-BEC04F89AFDA}" type="slidenum">
              <a:rPr kumimoji="1" lang="ja-JP" altLang="en-US" smtClean="0"/>
              <a:t>‹#›</a:t>
            </a:fld>
            <a:endParaRPr kumimoji="1" lang="ja-JP" altLang="en-US"/>
          </a:p>
        </p:txBody>
      </p:sp>
    </p:spTree>
    <p:extLst>
      <p:ext uri="{BB962C8B-B14F-4D97-AF65-F5344CB8AC3E}">
        <p14:creationId xmlns:p14="http://schemas.microsoft.com/office/powerpoint/2010/main" val="3167386663"/>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chart" Target="../charts/chart1.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7" Type="http://schemas.openxmlformats.org/officeDocument/2006/relationships/chart" Target="../charts/chart7.xml"/><Relationship Id="rId2" Type="http://schemas.openxmlformats.org/officeDocument/2006/relationships/chart" Target="../charts/chart2.xml"/><Relationship Id="rId1" Type="http://schemas.openxmlformats.org/officeDocument/2006/relationships/slideLayout" Target="../slideLayouts/slideLayout2.xml"/><Relationship Id="rId6" Type="http://schemas.openxmlformats.org/officeDocument/2006/relationships/chart" Target="../charts/chart6.xml"/><Relationship Id="rId5" Type="http://schemas.openxmlformats.org/officeDocument/2006/relationships/chart" Target="../charts/chart5.xml"/><Relationship Id="rId4" Type="http://schemas.openxmlformats.org/officeDocument/2006/relationships/chart" Target="../charts/char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75596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テキスト ボックス 3">
            <a:extLst>
              <a:ext uri="{FF2B5EF4-FFF2-40B4-BE49-F238E27FC236}">
                <a16:creationId xmlns:a16="http://schemas.microsoft.com/office/drawing/2014/main" id="{404D979A-971B-C981-F6D2-620439823CB2}"/>
              </a:ext>
            </a:extLst>
          </p:cNvPr>
          <p:cNvSpPr txBox="1"/>
          <p:nvPr/>
        </p:nvSpPr>
        <p:spPr>
          <a:xfrm>
            <a:off x="628650" y="402482"/>
            <a:ext cx="7886700" cy="1461188"/>
          </a:xfrm>
          <a:prstGeom prst="rect">
            <a:avLst/>
          </a:prstGeom>
        </p:spPr>
        <p:txBody>
          <a:bodyPr vert="horz" lIns="91440" tIns="45720" rIns="91440" bIns="45720" rtlCol="0" anchor="ctr">
            <a:normAutofit/>
          </a:bodyPr>
          <a:lstStyle/>
          <a:p>
            <a:pPr algn="ctr" defTabSz="914400">
              <a:lnSpc>
                <a:spcPct val="90000"/>
              </a:lnSpc>
              <a:spcBef>
                <a:spcPct val="0"/>
              </a:spcBef>
              <a:spcAft>
                <a:spcPts val="600"/>
              </a:spcAft>
            </a:pPr>
            <a:r>
              <a:rPr kumimoji="1" lang="ja-JP" altLang="en-US" sz="4000" kern="1200" dirty="0">
                <a:solidFill>
                  <a:schemeClr val="tx1"/>
                </a:solidFill>
                <a:latin typeface="Meiryo UI" panose="020B0604030504040204" pitchFamily="50" charset="-128"/>
                <a:ea typeface="Meiryo UI" panose="020B0604030504040204" pitchFamily="50" charset="-128"/>
                <a:cs typeface="+mj-cs"/>
              </a:rPr>
              <a:t>民泊にかかる課題と対応策について</a:t>
            </a:r>
          </a:p>
        </p:txBody>
      </p:sp>
      <p:sp>
        <p:nvSpPr>
          <p:cNvPr id="12"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848993"/>
            <a:ext cx="8140446" cy="20159"/>
          </a:xfrm>
          <a:custGeom>
            <a:avLst/>
            <a:gdLst>
              <a:gd name="connsiteX0" fmla="*/ 0 w 8140446"/>
              <a:gd name="connsiteY0" fmla="*/ 0 h 20159"/>
              <a:gd name="connsiteX1" fmla="*/ 434157 w 8140446"/>
              <a:gd name="connsiteY1" fmla="*/ 0 h 20159"/>
              <a:gd name="connsiteX2" fmla="*/ 1193932 w 8140446"/>
              <a:gd name="connsiteY2" fmla="*/ 0 h 20159"/>
              <a:gd name="connsiteX3" fmla="*/ 1628089 w 8140446"/>
              <a:gd name="connsiteY3" fmla="*/ 0 h 20159"/>
              <a:gd name="connsiteX4" fmla="*/ 2225055 w 8140446"/>
              <a:gd name="connsiteY4" fmla="*/ 0 h 20159"/>
              <a:gd name="connsiteX5" fmla="*/ 3066235 w 8140446"/>
              <a:gd name="connsiteY5" fmla="*/ 0 h 20159"/>
              <a:gd name="connsiteX6" fmla="*/ 3744605 w 8140446"/>
              <a:gd name="connsiteY6" fmla="*/ 0 h 20159"/>
              <a:gd name="connsiteX7" fmla="*/ 4504380 w 8140446"/>
              <a:gd name="connsiteY7" fmla="*/ 0 h 20159"/>
              <a:gd name="connsiteX8" fmla="*/ 5101346 w 8140446"/>
              <a:gd name="connsiteY8" fmla="*/ 0 h 20159"/>
              <a:gd name="connsiteX9" fmla="*/ 5779717 w 8140446"/>
              <a:gd name="connsiteY9" fmla="*/ 0 h 20159"/>
              <a:gd name="connsiteX10" fmla="*/ 6620896 w 8140446"/>
              <a:gd name="connsiteY10" fmla="*/ 0 h 20159"/>
              <a:gd name="connsiteX11" fmla="*/ 7136458 w 8140446"/>
              <a:gd name="connsiteY11" fmla="*/ 0 h 20159"/>
              <a:gd name="connsiteX12" fmla="*/ 8140446 w 8140446"/>
              <a:gd name="connsiteY12" fmla="*/ 0 h 20159"/>
              <a:gd name="connsiteX13" fmla="*/ 8140446 w 8140446"/>
              <a:gd name="connsiteY13" fmla="*/ 20159 h 20159"/>
              <a:gd name="connsiteX14" fmla="*/ 7543480 w 8140446"/>
              <a:gd name="connsiteY14" fmla="*/ 20159 h 20159"/>
              <a:gd name="connsiteX15" fmla="*/ 7109323 w 8140446"/>
              <a:gd name="connsiteY15" fmla="*/ 20159 h 20159"/>
              <a:gd name="connsiteX16" fmla="*/ 6430952 w 8140446"/>
              <a:gd name="connsiteY16" fmla="*/ 20159 h 20159"/>
              <a:gd name="connsiteX17" fmla="*/ 5915391 w 8140446"/>
              <a:gd name="connsiteY17" fmla="*/ 20159 h 20159"/>
              <a:gd name="connsiteX18" fmla="*/ 5237020 w 8140446"/>
              <a:gd name="connsiteY18" fmla="*/ 20159 h 20159"/>
              <a:gd name="connsiteX19" fmla="*/ 4558650 w 8140446"/>
              <a:gd name="connsiteY19" fmla="*/ 20159 h 20159"/>
              <a:gd name="connsiteX20" fmla="*/ 3880279 w 8140446"/>
              <a:gd name="connsiteY20" fmla="*/ 20159 h 20159"/>
              <a:gd name="connsiteX21" fmla="*/ 3201909 w 8140446"/>
              <a:gd name="connsiteY21" fmla="*/ 20159 h 20159"/>
              <a:gd name="connsiteX22" fmla="*/ 2604943 w 8140446"/>
              <a:gd name="connsiteY22" fmla="*/ 20159 h 20159"/>
              <a:gd name="connsiteX23" fmla="*/ 1845168 w 8140446"/>
              <a:gd name="connsiteY23" fmla="*/ 20159 h 20159"/>
              <a:gd name="connsiteX24" fmla="*/ 1166797 w 8140446"/>
              <a:gd name="connsiteY24" fmla="*/ 20159 h 20159"/>
              <a:gd name="connsiteX25" fmla="*/ 0 w 8140446"/>
              <a:gd name="connsiteY25" fmla="*/ 20159 h 20159"/>
              <a:gd name="connsiteX26" fmla="*/ 0 w 8140446"/>
              <a:gd name="connsiteY26" fmla="*/ 0 h 20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20159"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39489" y="8675"/>
                  <a:pt x="8140233" y="10493"/>
                  <a:pt x="8140446" y="20159"/>
                </a:cubicBezTo>
                <a:cubicBezTo>
                  <a:pt x="7906329" y="-1172"/>
                  <a:pt x="7681180" y="29336"/>
                  <a:pt x="7543480" y="20159"/>
                </a:cubicBezTo>
                <a:cubicBezTo>
                  <a:pt x="7405780" y="10982"/>
                  <a:pt x="7216607" y="5531"/>
                  <a:pt x="7109323" y="20159"/>
                </a:cubicBezTo>
                <a:cubicBezTo>
                  <a:pt x="7002039" y="34787"/>
                  <a:pt x="6576231" y="44563"/>
                  <a:pt x="6430952" y="20159"/>
                </a:cubicBezTo>
                <a:cubicBezTo>
                  <a:pt x="6285673" y="-4245"/>
                  <a:pt x="6138840" y="36392"/>
                  <a:pt x="5915391" y="20159"/>
                </a:cubicBezTo>
                <a:cubicBezTo>
                  <a:pt x="5691942" y="3926"/>
                  <a:pt x="5459460" y="53537"/>
                  <a:pt x="5237020" y="20159"/>
                </a:cubicBezTo>
                <a:cubicBezTo>
                  <a:pt x="5014580" y="-13219"/>
                  <a:pt x="4747677" y="42320"/>
                  <a:pt x="4558650" y="20159"/>
                </a:cubicBezTo>
                <a:cubicBezTo>
                  <a:pt x="4369623" y="-2002"/>
                  <a:pt x="4146061" y="14439"/>
                  <a:pt x="3880279" y="20159"/>
                </a:cubicBezTo>
                <a:cubicBezTo>
                  <a:pt x="3614497" y="25879"/>
                  <a:pt x="3473808" y="-11037"/>
                  <a:pt x="3201909" y="20159"/>
                </a:cubicBezTo>
                <a:cubicBezTo>
                  <a:pt x="2930010" y="51355"/>
                  <a:pt x="2728175" y="-1559"/>
                  <a:pt x="2604943" y="20159"/>
                </a:cubicBezTo>
                <a:cubicBezTo>
                  <a:pt x="2481711" y="41877"/>
                  <a:pt x="2004334" y="28823"/>
                  <a:pt x="1845168" y="20159"/>
                </a:cubicBezTo>
                <a:cubicBezTo>
                  <a:pt x="1686003" y="11495"/>
                  <a:pt x="1375070" y="39451"/>
                  <a:pt x="1166797" y="20159"/>
                </a:cubicBezTo>
                <a:cubicBezTo>
                  <a:pt x="958524" y="867"/>
                  <a:pt x="342846" y="10751"/>
                  <a:pt x="0" y="20159"/>
                </a:cubicBezTo>
                <a:cubicBezTo>
                  <a:pt x="-576" y="14183"/>
                  <a:pt x="-56" y="6334"/>
                  <a:pt x="0" y="0"/>
                </a:cubicBezTo>
                <a:close/>
              </a:path>
              <a:path w="8140446" h="20159"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10" y="4102"/>
                  <a:pt x="8140163" y="14749"/>
                  <a:pt x="8140446" y="20159"/>
                </a:cubicBezTo>
                <a:cubicBezTo>
                  <a:pt x="7959314" y="5216"/>
                  <a:pt x="7870113" y="12308"/>
                  <a:pt x="7706289" y="20159"/>
                </a:cubicBezTo>
                <a:cubicBezTo>
                  <a:pt x="7542465" y="28010"/>
                  <a:pt x="7157940" y="19353"/>
                  <a:pt x="6865109" y="20159"/>
                </a:cubicBezTo>
                <a:cubicBezTo>
                  <a:pt x="6572278" y="20965"/>
                  <a:pt x="6524256" y="39922"/>
                  <a:pt x="6349548" y="20159"/>
                </a:cubicBezTo>
                <a:cubicBezTo>
                  <a:pt x="6174840" y="396"/>
                  <a:pt x="5951624" y="2045"/>
                  <a:pt x="5671177" y="20159"/>
                </a:cubicBezTo>
                <a:cubicBezTo>
                  <a:pt x="5390730" y="38273"/>
                  <a:pt x="5222992" y="61929"/>
                  <a:pt x="4829998" y="20159"/>
                </a:cubicBezTo>
                <a:cubicBezTo>
                  <a:pt x="4437004" y="-21611"/>
                  <a:pt x="4344181" y="40958"/>
                  <a:pt x="4151627" y="20159"/>
                </a:cubicBezTo>
                <a:cubicBezTo>
                  <a:pt x="3959073" y="-640"/>
                  <a:pt x="3886970" y="34746"/>
                  <a:pt x="3717470" y="20159"/>
                </a:cubicBezTo>
                <a:cubicBezTo>
                  <a:pt x="3547970" y="5572"/>
                  <a:pt x="3451521" y="33743"/>
                  <a:pt x="3201909" y="20159"/>
                </a:cubicBezTo>
                <a:cubicBezTo>
                  <a:pt x="2952297" y="6575"/>
                  <a:pt x="2543413" y="7900"/>
                  <a:pt x="2360729" y="20159"/>
                </a:cubicBezTo>
                <a:cubicBezTo>
                  <a:pt x="2178045" y="32418"/>
                  <a:pt x="1906056" y="27718"/>
                  <a:pt x="1682359" y="20159"/>
                </a:cubicBezTo>
                <a:cubicBezTo>
                  <a:pt x="1458662" y="12601"/>
                  <a:pt x="1330405" y="9917"/>
                  <a:pt x="1166797" y="20159"/>
                </a:cubicBezTo>
                <a:cubicBezTo>
                  <a:pt x="1003189" y="30401"/>
                  <a:pt x="278098" y="21404"/>
                  <a:pt x="0" y="20159"/>
                </a:cubicBezTo>
                <a:cubicBezTo>
                  <a:pt x="910" y="10246"/>
                  <a:pt x="-563" y="8788"/>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テキスト ボックス 4">
            <a:extLst>
              <a:ext uri="{FF2B5EF4-FFF2-40B4-BE49-F238E27FC236}">
                <a16:creationId xmlns:a16="http://schemas.microsoft.com/office/drawing/2014/main" id="{787AB50D-37EE-2064-37DF-104D98170214}"/>
              </a:ext>
            </a:extLst>
          </p:cNvPr>
          <p:cNvSpPr txBox="1"/>
          <p:nvPr/>
        </p:nvSpPr>
        <p:spPr>
          <a:xfrm>
            <a:off x="628650" y="5736591"/>
            <a:ext cx="7886700" cy="705864"/>
          </a:xfrm>
          <a:prstGeom prst="rect">
            <a:avLst/>
          </a:prstGeom>
        </p:spPr>
        <p:txBody>
          <a:bodyPr vert="horz" lIns="91440" tIns="36000" rIns="91440" bIns="0" rtlCol="0" anchor="ctr" anchorCtr="0">
            <a:normAutofit fontScale="92500" lnSpcReduction="10000"/>
          </a:bodyPr>
          <a:lstStyle/>
          <a:p>
            <a:pPr algn="ctr" defTabSz="914400">
              <a:lnSpc>
                <a:spcPct val="90000"/>
              </a:lnSpc>
              <a:spcAft>
                <a:spcPts val="600"/>
              </a:spcAft>
            </a:pPr>
            <a:r>
              <a:rPr kumimoji="1" lang="ja-JP" altLang="en-US" sz="2400" dirty="0">
                <a:latin typeface="Meiryo UI" panose="020B0604030504040204" pitchFamily="50" charset="-128"/>
                <a:ea typeface="Meiryo UI" panose="020B0604030504040204" pitchFamily="50" charset="-128"/>
              </a:rPr>
              <a:t>令和</a:t>
            </a:r>
            <a:r>
              <a:rPr kumimoji="1" lang="en-US" altLang="ja-JP" sz="2400" dirty="0">
                <a:latin typeface="Meiryo UI" panose="020B0604030504040204" pitchFamily="50" charset="-128"/>
                <a:ea typeface="Meiryo UI" panose="020B0604030504040204" pitchFamily="50" charset="-128"/>
              </a:rPr>
              <a:t>7</a:t>
            </a:r>
            <a:r>
              <a:rPr kumimoji="1" lang="ja-JP" altLang="en-US" sz="2400" dirty="0">
                <a:latin typeface="Meiryo UI" panose="020B0604030504040204" pitchFamily="50" charset="-128"/>
                <a:ea typeface="Meiryo UI" panose="020B0604030504040204" pitchFamily="50" charset="-128"/>
              </a:rPr>
              <a:t>年</a:t>
            </a:r>
            <a:r>
              <a:rPr kumimoji="1" lang="en-US" altLang="ja-JP" sz="2400" dirty="0">
                <a:latin typeface="Meiryo UI" panose="020B0604030504040204" pitchFamily="50" charset="-128"/>
                <a:ea typeface="Meiryo UI" panose="020B0604030504040204" pitchFamily="50" charset="-128"/>
              </a:rPr>
              <a:t>7</a:t>
            </a:r>
            <a:r>
              <a:rPr kumimoji="1" lang="ja-JP" altLang="en-US" sz="2400" dirty="0">
                <a:latin typeface="Meiryo UI" panose="020B0604030504040204" pitchFamily="50" charset="-128"/>
                <a:ea typeface="Meiryo UI" panose="020B0604030504040204" pitchFamily="50" charset="-128"/>
              </a:rPr>
              <a:t>月</a:t>
            </a:r>
            <a:r>
              <a:rPr kumimoji="1" lang="en-US" altLang="ja-JP" sz="2400" dirty="0">
                <a:latin typeface="Meiryo UI" panose="020B0604030504040204" pitchFamily="50" charset="-128"/>
                <a:ea typeface="Meiryo UI" panose="020B0604030504040204" pitchFamily="50" charset="-128"/>
              </a:rPr>
              <a:t>25</a:t>
            </a:r>
            <a:r>
              <a:rPr kumimoji="1" lang="ja-JP" altLang="en-US" sz="2400" dirty="0">
                <a:latin typeface="Meiryo UI" panose="020B0604030504040204" pitchFamily="50" charset="-128"/>
                <a:ea typeface="Meiryo UI" panose="020B0604030504040204" pitchFamily="50" charset="-128"/>
              </a:rPr>
              <a:t>日</a:t>
            </a:r>
            <a:endParaRPr kumimoji="1" lang="en-US" altLang="ja-JP" sz="2400" dirty="0">
              <a:latin typeface="Meiryo UI" panose="020B0604030504040204" pitchFamily="50" charset="-128"/>
              <a:ea typeface="Meiryo UI" panose="020B0604030504040204" pitchFamily="50" charset="-128"/>
            </a:endParaRPr>
          </a:p>
          <a:p>
            <a:pPr algn="ctr" defTabSz="914400">
              <a:lnSpc>
                <a:spcPct val="90000"/>
              </a:lnSpc>
              <a:spcAft>
                <a:spcPts val="600"/>
              </a:spcAft>
            </a:pPr>
            <a:r>
              <a:rPr kumimoji="1" lang="ja-JP" altLang="en-US" sz="2400" dirty="0">
                <a:latin typeface="Meiryo UI" panose="020B0604030504040204" pitchFamily="50" charset="-128"/>
                <a:ea typeface="Meiryo UI" panose="020B0604030504040204" pitchFamily="50" charset="-128"/>
              </a:rPr>
              <a:t>民泊をはじめとする宿泊対策プロジェクトチーム</a:t>
            </a:r>
          </a:p>
        </p:txBody>
      </p:sp>
      <p:sp>
        <p:nvSpPr>
          <p:cNvPr id="7" name="スライド番号プレースホルダー 6">
            <a:extLst>
              <a:ext uri="{FF2B5EF4-FFF2-40B4-BE49-F238E27FC236}">
                <a16:creationId xmlns:a16="http://schemas.microsoft.com/office/drawing/2014/main" id="{EB7628B7-5FCE-C99F-5179-2DF15601CDA8}"/>
              </a:ext>
            </a:extLst>
          </p:cNvPr>
          <p:cNvSpPr>
            <a:spLocks noGrp="1"/>
          </p:cNvSpPr>
          <p:nvPr>
            <p:ph type="sldNum" sz="quarter" idx="12"/>
          </p:nvPr>
        </p:nvSpPr>
        <p:spPr>
          <a:xfrm>
            <a:off x="7084314" y="7157192"/>
            <a:ext cx="2057400" cy="402483"/>
          </a:xfrm>
        </p:spPr>
        <p:txBody>
          <a:bodyPr/>
          <a:lstStyle/>
          <a:p>
            <a:fld id="{B1742C51-B093-4577-A70C-BEC04F89AFDA}" type="slidenum">
              <a:rPr kumimoji="1" lang="ja-JP" altLang="en-US" smtClean="0"/>
              <a:t>1</a:t>
            </a:fld>
            <a:endParaRPr kumimoji="1" lang="ja-JP" altLang="en-US" dirty="0"/>
          </a:p>
        </p:txBody>
      </p:sp>
      <p:sp>
        <p:nvSpPr>
          <p:cNvPr id="2" name="テキスト ボックス 1">
            <a:extLst>
              <a:ext uri="{FF2B5EF4-FFF2-40B4-BE49-F238E27FC236}">
                <a16:creationId xmlns:a16="http://schemas.microsoft.com/office/drawing/2014/main" id="{4373872D-531C-3BBC-B21C-2339CFDCC43D}"/>
              </a:ext>
            </a:extLst>
          </p:cNvPr>
          <p:cNvSpPr txBox="1"/>
          <p:nvPr/>
        </p:nvSpPr>
        <p:spPr>
          <a:xfrm>
            <a:off x="1773382" y="2198255"/>
            <a:ext cx="5680363" cy="523220"/>
          </a:xfrm>
          <a:prstGeom prst="rect">
            <a:avLst/>
          </a:prstGeom>
          <a:noFill/>
        </p:spPr>
        <p:txBody>
          <a:bodyPr wrap="square" rtlCol="0">
            <a:spAutoFit/>
          </a:bodyPr>
          <a:lstStyle/>
          <a:p>
            <a:pPr algn="ctr"/>
            <a:r>
              <a:rPr kumimoji="1" lang="ja-JP" altLang="en-US" sz="2800" dirty="0">
                <a:latin typeface="Meiryo UI" panose="020B0604030504040204" pitchFamily="50" charset="-128"/>
                <a:ea typeface="Meiryo UI" panose="020B0604030504040204" pitchFamily="50" charset="-128"/>
              </a:rPr>
              <a:t>会議資料</a:t>
            </a:r>
          </a:p>
        </p:txBody>
      </p:sp>
    </p:spTree>
    <p:extLst>
      <p:ext uri="{BB962C8B-B14F-4D97-AF65-F5344CB8AC3E}">
        <p14:creationId xmlns:p14="http://schemas.microsoft.com/office/powerpoint/2010/main" val="29508952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C14BC167-DFD5-C142-6524-E34CD2FD3075}"/>
              </a:ext>
            </a:extLst>
          </p:cNvPr>
          <p:cNvSpPr txBox="1"/>
          <p:nvPr/>
        </p:nvSpPr>
        <p:spPr>
          <a:xfrm>
            <a:off x="0" y="-4075"/>
            <a:ext cx="9144000" cy="461665"/>
          </a:xfrm>
          <a:prstGeom prst="rect">
            <a:avLst/>
          </a:prstGeom>
          <a:solidFill>
            <a:srgbClr val="002060"/>
          </a:solidFill>
          <a:ln>
            <a:solidFill>
              <a:schemeClr val="accent1">
                <a:lumMod val="50000"/>
              </a:schemeClr>
            </a:solidFill>
          </a:ln>
        </p:spPr>
        <p:txBody>
          <a:bodyPr wrap="square" rtlCol="0">
            <a:spAutoFit/>
          </a:bodyPr>
          <a:lstStyle/>
          <a:p>
            <a:pPr algn="ctr">
              <a:defRPr/>
            </a:pPr>
            <a:r>
              <a:rPr kumimoji="1" lang="ja-JP" altLang="en-US" sz="2400" dirty="0">
                <a:solidFill>
                  <a:prstClr val="white"/>
                </a:solidFill>
                <a:latin typeface="HGP創英角ｺﾞｼｯｸUB" panose="020B0900000000000000" pitchFamily="50" charset="-128"/>
                <a:ea typeface="HGP創英角ｺﾞｼｯｸUB" panose="020B0900000000000000" pitchFamily="50" charset="-128"/>
              </a:rPr>
              <a:t>「宿泊施設の客室稼働率」と「来阪外国人旅行者数」の推移</a:t>
            </a:r>
          </a:p>
        </p:txBody>
      </p:sp>
      <p:sp>
        <p:nvSpPr>
          <p:cNvPr id="15" name="テキスト ボックス 14">
            <a:extLst>
              <a:ext uri="{FF2B5EF4-FFF2-40B4-BE49-F238E27FC236}">
                <a16:creationId xmlns:a16="http://schemas.microsoft.com/office/drawing/2014/main" id="{DD287E6C-11D6-25B3-A4D2-6E5CE70EC6E5}"/>
              </a:ext>
            </a:extLst>
          </p:cNvPr>
          <p:cNvSpPr txBox="1"/>
          <p:nvPr/>
        </p:nvSpPr>
        <p:spPr>
          <a:xfrm>
            <a:off x="54000" y="530176"/>
            <a:ext cx="9036000" cy="1332000"/>
          </a:xfrm>
          <a:prstGeom prst="rect">
            <a:avLst/>
          </a:prstGeom>
          <a:solidFill>
            <a:schemeClr val="accent1">
              <a:lumMod val="20000"/>
              <a:lumOff val="80000"/>
            </a:schemeClr>
          </a:solidFill>
          <a:ln w="38100" cmpd="dbl">
            <a:solidFill>
              <a:schemeClr val="accent1"/>
            </a:solidFill>
          </a:ln>
        </p:spPr>
        <p:txBody>
          <a:bodyPr wrap="square" bIns="72000" rtlCol="0">
            <a:spAutoFit/>
          </a:bodyPr>
          <a:lstStyle/>
          <a:p>
            <a:pPr>
              <a:lnSpc>
                <a:spcPts val="2400"/>
              </a:lnSpc>
              <a:defRPr/>
            </a:pPr>
            <a:r>
              <a:rPr kumimoji="1" lang="ja-JP" altLang="en-US" sz="1600" dirty="0">
                <a:solidFill>
                  <a:prstClr val="black"/>
                </a:solidFill>
                <a:latin typeface="Meiryo UI" panose="020B0604030504040204" pitchFamily="50" charset="-128"/>
                <a:ea typeface="Meiryo UI" panose="020B0604030504040204" pitchFamily="50" charset="-128"/>
              </a:rPr>
              <a:t>　</a:t>
            </a:r>
            <a:r>
              <a:rPr kumimoji="1" lang="ja-JP" altLang="en-US" sz="1600" b="1" dirty="0">
                <a:solidFill>
                  <a:prstClr val="black"/>
                </a:solidFill>
                <a:latin typeface="Meiryo UI" panose="020B0604030504040204" pitchFamily="50" charset="-128"/>
                <a:ea typeface="Meiryo UI" panose="020B0604030504040204" pitchFamily="50" charset="-128"/>
              </a:rPr>
              <a:t>大阪府内のホテル・旅館・簡易宿所の客室稼働率は</a:t>
            </a:r>
            <a:r>
              <a:rPr kumimoji="1" lang="ja-JP" altLang="en-US" sz="1600" dirty="0">
                <a:solidFill>
                  <a:prstClr val="black"/>
                </a:solidFill>
                <a:latin typeface="Meiryo UI" panose="020B0604030504040204" pitchFamily="50" charset="-128"/>
                <a:ea typeface="Meiryo UI" panose="020B0604030504040204" pitchFamily="50" charset="-128"/>
              </a:rPr>
              <a:t>、特区民泊導入前の</a:t>
            </a:r>
            <a:r>
              <a:rPr kumimoji="1" lang="ja-JP" altLang="en-US" sz="1600" b="1" dirty="0">
                <a:solidFill>
                  <a:prstClr val="black"/>
                </a:solidFill>
                <a:latin typeface="Meiryo UI" panose="020B0604030504040204" pitchFamily="50" charset="-128"/>
                <a:ea typeface="Meiryo UI" panose="020B0604030504040204" pitchFamily="50" charset="-128"/>
              </a:rPr>
              <a:t>平成</a:t>
            </a:r>
            <a:r>
              <a:rPr kumimoji="1" lang="en-US" altLang="ja-JP" sz="1600" b="1" dirty="0">
                <a:solidFill>
                  <a:prstClr val="black"/>
                </a:solidFill>
                <a:latin typeface="Meiryo UI" panose="020B0604030504040204" pitchFamily="50" charset="-128"/>
                <a:ea typeface="Meiryo UI" panose="020B0604030504040204" pitchFamily="50" charset="-128"/>
              </a:rPr>
              <a:t>27</a:t>
            </a:r>
            <a:r>
              <a:rPr kumimoji="1" lang="ja-JP" altLang="en-US" sz="1600" b="1" dirty="0">
                <a:solidFill>
                  <a:prstClr val="black"/>
                </a:solidFill>
                <a:latin typeface="Meiryo UI" panose="020B0604030504040204" pitchFamily="50" charset="-128"/>
                <a:ea typeface="Meiryo UI" panose="020B0604030504040204" pitchFamily="50" charset="-128"/>
              </a:rPr>
              <a:t>年には </a:t>
            </a:r>
            <a:r>
              <a:rPr kumimoji="1" lang="en-US" altLang="ja-JP" sz="1600" b="1" dirty="0">
                <a:solidFill>
                  <a:prstClr val="black"/>
                </a:solidFill>
                <a:latin typeface="Meiryo UI" panose="020B0604030504040204" pitchFamily="50" charset="-128"/>
                <a:ea typeface="Meiryo UI" panose="020B0604030504040204" pitchFamily="50" charset="-128"/>
              </a:rPr>
              <a:t>85%</a:t>
            </a:r>
            <a:r>
              <a:rPr kumimoji="1" lang="ja-JP" altLang="en-US" sz="1600" b="1" dirty="0">
                <a:solidFill>
                  <a:prstClr val="black"/>
                </a:solidFill>
                <a:latin typeface="Meiryo UI" panose="020B0604030504040204" pitchFamily="50" charset="-128"/>
                <a:ea typeface="Meiryo UI" panose="020B0604030504040204" pitchFamily="50" charset="-128"/>
              </a:rPr>
              <a:t>程度</a:t>
            </a:r>
            <a:endParaRPr kumimoji="1" lang="en-US" altLang="ja-JP" sz="1600" b="1" dirty="0">
              <a:solidFill>
                <a:prstClr val="black"/>
              </a:solidFill>
              <a:latin typeface="Meiryo UI" panose="020B0604030504040204" pitchFamily="50" charset="-128"/>
              <a:ea typeface="Meiryo UI" panose="020B0604030504040204" pitchFamily="50" charset="-128"/>
            </a:endParaRPr>
          </a:p>
          <a:p>
            <a:pPr>
              <a:lnSpc>
                <a:spcPts val="2400"/>
              </a:lnSpc>
              <a:defRPr/>
            </a:pPr>
            <a:r>
              <a:rPr kumimoji="1" lang="ja-JP" altLang="en-US" sz="1600" dirty="0">
                <a:solidFill>
                  <a:prstClr val="black"/>
                </a:solidFill>
                <a:latin typeface="Meiryo UI" panose="020B0604030504040204" pitchFamily="50" charset="-128"/>
                <a:ea typeface="Meiryo UI" panose="020B0604030504040204" pitchFamily="50" charset="-128"/>
              </a:rPr>
              <a:t>　</a:t>
            </a:r>
            <a:r>
              <a:rPr kumimoji="1" lang="ja-JP" altLang="en-US" sz="1600" b="1" dirty="0">
                <a:solidFill>
                  <a:prstClr val="black"/>
                </a:solidFill>
                <a:latin typeface="Meiryo UI" panose="020B0604030504040204" pitchFamily="50" charset="-128"/>
                <a:ea typeface="Meiryo UI" panose="020B0604030504040204" pitchFamily="50" charset="-128"/>
              </a:rPr>
              <a:t>令和６年では</a:t>
            </a:r>
            <a:r>
              <a:rPr kumimoji="1" lang="ja-JP" altLang="en-US" sz="1600" dirty="0">
                <a:solidFill>
                  <a:prstClr val="black"/>
                </a:solidFill>
                <a:latin typeface="Meiryo UI" panose="020B0604030504040204" pitchFamily="50" charset="-128"/>
                <a:ea typeface="Meiryo UI" panose="020B0604030504040204" pitchFamily="50" charset="-128"/>
              </a:rPr>
              <a:t>来阪外国人旅行者数が</a:t>
            </a:r>
            <a:r>
              <a:rPr kumimoji="1" lang="en-US" altLang="ja-JP" sz="1600" dirty="0">
                <a:solidFill>
                  <a:prstClr val="black"/>
                </a:solidFill>
                <a:latin typeface="Meiryo UI" panose="020B0604030504040204" pitchFamily="50" charset="-128"/>
                <a:ea typeface="Meiryo UI" panose="020B0604030504040204" pitchFamily="50" charset="-128"/>
              </a:rPr>
              <a:t>1,409</a:t>
            </a:r>
            <a:r>
              <a:rPr kumimoji="1" lang="ja-JP" altLang="en-US" sz="1600" dirty="0">
                <a:solidFill>
                  <a:prstClr val="black"/>
                </a:solidFill>
                <a:latin typeface="Meiryo UI" panose="020B0604030504040204" pitchFamily="50" charset="-128"/>
                <a:ea typeface="Meiryo UI" panose="020B0604030504040204" pitchFamily="50" charset="-128"/>
              </a:rPr>
              <a:t>万人に倍増しているが、稼働率は</a:t>
            </a:r>
            <a:r>
              <a:rPr kumimoji="1" lang="en-US" altLang="ja-JP" sz="1600" b="1" dirty="0">
                <a:solidFill>
                  <a:prstClr val="black"/>
                </a:solidFill>
                <a:latin typeface="Meiryo UI" panose="020B0604030504040204" pitchFamily="50" charset="-128"/>
                <a:ea typeface="Meiryo UI" panose="020B0604030504040204" pitchFamily="50" charset="-128"/>
              </a:rPr>
              <a:t>75</a:t>
            </a:r>
            <a:r>
              <a:rPr kumimoji="1" lang="ja-JP" altLang="en-US" sz="1600" b="1" dirty="0">
                <a:solidFill>
                  <a:prstClr val="black"/>
                </a:solidFill>
                <a:latin typeface="Meiryo UI" panose="020B0604030504040204" pitchFamily="50" charset="-128"/>
                <a:ea typeface="Meiryo UI" panose="020B0604030504040204" pitchFamily="50" charset="-128"/>
              </a:rPr>
              <a:t>％程度に抑制</a:t>
            </a:r>
            <a:r>
              <a:rPr kumimoji="1" lang="ja-JP" altLang="en-US" sz="1600" dirty="0">
                <a:solidFill>
                  <a:prstClr val="black"/>
                </a:solidFill>
                <a:latin typeface="Meiryo UI" panose="020B0604030504040204" pitchFamily="50" charset="-128"/>
                <a:ea typeface="Meiryo UI" panose="020B0604030504040204" pitchFamily="50" charset="-128"/>
              </a:rPr>
              <a:t>されている</a:t>
            </a:r>
            <a:endParaRPr kumimoji="1" lang="en-US" altLang="ja-JP" sz="1600" dirty="0">
              <a:solidFill>
                <a:prstClr val="black"/>
              </a:solidFill>
              <a:latin typeface="Meiryo UI" panose="020B0604030504040204" pitchFamily="50" charset="-128"/>
              <a:ea typeface="Meiryo UI" panose="020B0604030504040204" pitchFamily="50" charset="-128"/>
            </a:endParaRPr>
          </a:p>
          <a:p>
            <a:pPr>
              <a:lnSpc>
                <a:spcPts val="2400"/>
              </a:lnSpc>
              <a:defRPr/>
            </a:pPr>
            <a:r>
              <a:rPr kumimoji="1" lang="ja-JP" altLang="en-US" sz="1600" dirty="0">
                <a:solidFill>
                  <a:prstClr val="black"/>
                </a:solidFill>
                <a:latin typeface="Meiryo UI" panose="020B0604030504040204" pitchFamily="50" charset="-128"/>
                <a:ea typeface="Meiryo UI" panose="020B0604030504040204" pitchFamily="50" charset="-128"/>
              </a:rPr>
              <a:t>　→ この間の市内のホテル・旅館・簡易宿所の客室数の増加を考慮しても、</a:t>
            </a:r>
            <a:r>
              <a:rPr kumimoji="1" lang="ja-JP" altLang="en-US" sz="1600" b="1" dirty="0">
                <a:solidFill>
                  <a:prstClr val="black"/>
                </a:solidFill>
                <a:latin typeface="Meiryo UI" panose="020B0604030504040204" pitchFamily="50" charset="-128"/>
                <a:ea typeface="Meiryo UI" panose="020B0604030504040204" pitchFamily="50" charset="-128"/>
              </a:rPr>
              <a:t>民泊施設が観光客の宿泊ニー</a:t>
            </a:r>
            <a:endParaRPr kumimoji="1" lang="en-US" altLang="ja-JP" sz="1600" b="1" dirty="0">
              <a:solidFill>
                <a:prstClr val="black"/>
              </a:solidFill>
              <a:latin typeface="Meiryo UI" panose="020B0604030504040204" pitchFamily="50" charset="-128"/>
              <a:ea typeface="Meiryo UI" panose="020B0604030504040204" pitchFamily="50" charset="-128"/>
            </a:endParaRPr>
          </a:p>
          <a:p>
            <a:pPr>
              <a:lnSpc>
                <a:spcPts val="2400"/>
              </a:lnSpc>
              <a:defRPr/>
            </a:pPr>
            <a:r>
              <a:rPr kumimoji="1" lang="ja-JP" altLang="en-US" sz="1600" b="1" dirty="0">
                <a:solidFill>
                  <a:prstClr val="black"/>
                </a:solidFill>
                <a:latin typeface="Meiryo UI" panose="020B0604030504040204" pitchFamily="50" charset="-128"/>
                <a:ea typeface="Meiryo UI" panose="020B0604030504040204" pitchFamily="50" charset="-128"/>
              </a:rPr>
              <a:t>　　　ズに応えるなど、一定の役割を果たしてきている</a:t>
            </a:r>
            <a:r>
              <a:rPr kumimoji="1" lang="ja-JP" altLang="en-US" sz="1600" dirty="0">
                <a:solidFill>
                  <a:prstClr val="black"/>
                </a:solidFill>
                <a:latin typeface="Meiryo UI" panose="020B0604030504040204" pitchFamily="50" charset="-128"/>
                <a:ea typeface="Meiryo UI" panose="020B0604030504040204" pitchFamily="50" charset="-128"/>
              </a:rPr>
              <a:t>ものと考えられる</a:t>
            </a:r>
            <a:endParaRPr kumimoji="1" lang="ja-JP" altLang="en-US" sz="1600" dirty="0">
              <a:latin typeface="Meiryo UI" panose="020B0604030504040204" pitchFamily="50" charset="-128"/>
              <a:ea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F17BA06E-B6CA-53A4-4152-121515BAFC91}"/>
              </a:ext>
            </a:extLst>
          </p:cNvPr>
          <p:cNvSpPr>
            <a:spLocks noGrp="1"/>
          </p:cNvSpPr>
          <p:nvPr>
            <p:ph type="sldNum" sz="quarter" idx="12"/>
          </p:nvPr>
        </p:nvSpPr>
        <p:spPr>
          <a:xfrm>
            <a:off x="7086600" y="7195071"/>
            <a:ext cx="2057400" cy="365125"/>
          </a:xfrm>
        </p:spPr>
        <p:txBody>
          <a:bodyPr/>
          <a:lstStyle/>
          <a:p>
            <a:pPr>
              <a:defRPr/>
            </a:pPr>
            <a:fld id="{B1742C51-B093-4577-A70C-BEC04F89AFDA}" type="slidenum">
              <a:rPr kumimoji="1" lang="ja-JP" altLang="en-US">
                <a:solidFill>
                  <a:prstClr val="black">
                    <a:tint val="75000"/>
                  </a:prstClr>
                </a:solidFill>
                <a:latin typeface="Calibri" panose="020F0502020204030204"/>
                <a:ea typeface="游ゴシック" panose="020B0400000000000000" pitchFamily="50" charset="-128"/>
              </a:rPr>
              <a:pPr>
                <a:defRPr/>
              </a:pPr>
              <a:t>2</a:t>
            </a:fld>
            <a:endParaRPr kumimoji="1" lang="ja-JP" altLang="en-US" dirty="0">
              <a:solidFill>
                <a:prstClr val="black">
                  <a:tint val="75000"/>
                </a:prstClr>
              </a:solidFill>
              <a:latin typeface="Calibri" panose="020F0502020204030204"/>
              <a:ea typeface="游ゴシック" panose="020B0400000000000000" pitchFamily="50" charset="-128"/>
            </a:endParaRPr>
          </a:p>
        </p:txBody>
      </p:sp>
      <p:sp>
        <p:nvSpPr>
          <p:cNvPr id="4" name="テキスト ボックス 3">
            <a:extLst>
              <a:ext uri="{FF2B5EF4-FFF2-40B4-BE49-F238E27FC236}">
                <a16:creationId xmlns:a16="http://schemas.microsoft.com/office/drawing/2014/main" id="{A69900A1-06E7-9035-DB06-9AA7676D5629}"/>
              </a:ext>
            </a:extLst>
          </p:cNvPr>
          <p:cNvSpPr txBox="1"/>
          <p:nvPr/>
        </p:nvSpPr>
        <p:spPr>
          <a:xfrm>
            <a:off x="258531" y="5868708"/>
            <a:ext cx="8618350" cy="246221"/>
          </a:xfrm>
          <a:prstGeom prst="rect">
            <a:avLst/>
          </a:prstGeom>
          <a:noFill/>
        </p:spPr>
        <p:txBody>
          <a:bodyPr wrap="square" rtlCol="0">
            <a:spAutoFit/>
          </a:bodyPr>
          <a:lstStyle/>
          <a:p>
            <a:pPr>
              <a:defRPr/>
            </a:pPr>
            <a:r>
              <a:rPr kumimoji="1" lang="ja-JP" altLang="en-US" sz="1000" dirty="0">
                <a:solidFill>
                  <a:prstClr val="black"/>
                </a:solidFill>
                <a:latin typeface="Meiryo UI" panose="020B0604030504040204" pitchFamily="50" charset="-128"/>
                <a:ea typeface="Meiryo UI" panose="020B0604030504040204" pitchFamily="50" charset="-128"/>
              </a:rPr>
              <a:t>上図：客室稼働率は、ホテル・旅館・簡易宿所（民泊除く）が対象　　出典：観光庁「宿泊旅行統計調査」、「インバウンド消費動向調査」、</a:t>
            </a:r>
            <a:r>
              <a:rPr kumimoji="1" lang="en-US" altLang="ja-JP" sz="1000" dirty="0">
                <a:solidFill>
                  <a:prstClr val="black"/>
                </a:solidFill>
                <a:latin typeface="Meiryo UI" panose="020B0604030504040204" pitchFamily="50" charset="-128"/>
                <a:ea typeface="Meiryo UI" panose="020B0604030504040204" pitchFamily="50" charset="-128"/>
              </a:rPr>
              <a:t>JNTO</a:t>
            </a:r>
            <a:r>
              <a:rPr kumimoji="1" lang="ja-JP" altLang="en-US" sz="1000" dirty="0">
                <a:solidFill>
                  <a:prstClr val="black"/>
                </a:solidFill>
                <a:latin typeface="Meiryo UI" panose="020B0604030504040204" pitchFamily="50" charset="-128"/>
                <a:ea typeface="Meiryo UI" panose="020B0604030504040204" pitchFamily="50" charset="-128"/>
              </a:rPr>
              <a:t>「訪日外客数」</a:t>
            </a:r>
          </a:p>
        </p:txBody>
      </p:sp>
      <p:pic>
        <p:nvPicPr>
          <p:cNvPr id="12" name="図 11">
            <a:extLst>
              <a:ext uri="{FF2B5EF4-FFF2-40B4-BE49-F238E27FC236}">
                <a16:creationId xmlns:a16="http://schemas.microsoft.com/office/drawing/2014/main" id="{6FDB6EEA-C47C-0CAE-B00D-12F5D0BB23AD}"/>
              </a:ext>
            </a:extLst>
          </p:cNvPr>
          <p:cNvPicPr>
            <a:picLocks noChangeAspect="1"/>
          </p:cNvPicPr>
          <p:nvPr/>
        </p:nvPicPr>
        <p:blipFill>
          <a:blip r:embed="rId3"/>
          <a:srcRect l="1" t="43194" r="-2475" b="9457"/>
          <a:stretch/>
        </p:blipFill>
        <p:spPr>
          <a:xfrm>
            <a:off x="6410895" y="6126999"/>
            <a:ext cx="418571" cy="929996"/>
          </a:xfrm>
          <a:prstGeom prst="rect">
            <a:avLst/>
          </a:prstGeom>
        </p:spPr>
      </p:pic>
      <p:graphicFrame>
        <p:nvGraphicFramePr>
          <p:cNvPr id="23" name="表 22">
            <a:extLst>
              <a:ext uri="{FF2B5EF4-FFF2-40B4-BE49-F238E27FC236}">
                <a16:creationId xmlns:a16="http://schemas.microsoft.com/office/drawing/2014/main" id="{DCB84C9B-A6B7-EC98-D39B-EC45F65E231B}"/>
              </a:ext>
            </a:extLst>
          </p:cNvPr>
          <p:cNvGraphicFramePr>
            <a:graphicFrameLocks noGrp="1"/>
          </p:cNvGraphicFramePr>
          <p:nvPr>
            <p:extLst>
              <p:ext uri="{D42A27DB-BD31-4B8C-83A1-F6EECF244321}">
                <p14:modId xmlns:p14="http://schemas.microsoft.com/office/powerpoint/2010/main" val="2646566564"/>
              </p:ext>
            </p:extLst>
          </p:nvPr>
        </p:nvGraphicFramePr>
        <p:xfrm>
          <a:off x="258531" y="6259435"/>
          <a:ext cx="6182749" cy="797560"/>
        </p:xfrm>
        <a:graphic>
          <a:graphicData uri="http://schemas.openxmlformats.org/drawingml/2006/table">
            <a:tbl>
              <a:tblPr firstRow="1" bandRow="1">
                <a:tableStyleId>{5C22544A-7EE6-4342-B048-85BDC9FD1C3A}</a:tableStyleId>
              </a:tblPr>
              <a:tblGrid>
                <a:gridCol w="1380581">
                  <a:extLst>
                    <a:ext uri="{9D8B030D-6E8A-4147-A177-3AD203B41FA5}">
                      <a16:colId xmlns:a16="http://schemas.microsoft.com/office/drawing/2014/main" val="2757246641"/>
                    </a:ext>
                  </a:extLst>
                </a:gridCol>
                <a:gridCol w="943084">
                  <a:extLst>
                    <a:ext uri="{9D8B030D-6E8A-4147-A177-3AD203B41FA5}">
                      <a16:colId xmlns:a16="http://schemas.microsoft.com/office/drawing/2014/main" val="233670819"/>
                    </a:ext>
                  </a:extLst>
                </a:gridCol>
                <a:gridCol w="943084">
                  <a:extLst>
                    <a:ext uri="{9D8B030D-6E8A-4147-A177-3AD203B41FA5}">
                      <a16:colId xmlns:a16="http://schemas.microsoft.com/office/drawing/2014/main" val="3570555502"/>
                    </a:ext>
                  </a:extLst>
                </a:gridCol>
                <a:gridCol w="972000">
                  <a:extLst>
                    <a:ext uri="{9D8B030D-6E8A-4147-A177-3AD203B41FA5}">
                      <a16:colId xmlns:a16="http://schemas.microsoft.com/office/drawing/2014/main" val="1704627554"/>
                    </a:ext>
                  </a:extLst>
                </a:gridCol>
                <a:gridCol w="972000">
                  <a:extLst>
                    <a:ext uri="{9D8B030D-6E8A-4147-A177-3AD203B41FA5}">
                      <a16:colId xmlns:a16="http://schemas.microsoft.com/office/drawing/2014/main" val="2224858341"/>
                    </a:ext>
                  </a:extLst>
                </a:gridCol>
                <a:gridCol w="972000">
                  <a:extLst>
                    <a:ext uri="{9D8B030D-6E8A-4147-A177-3AD203B41FA5}">
                      <a16:colId xmlns:a16="http://schemas.microsoft.com/office/drawing/2014/main" val="856865560"/>
                    </a:ext>
                  </a:extLst>
                </a:gridCol>
              </a:tblGrid>
              <a:tr h="370840">
                <a:tc>
                  <a:txBody>
                    <a:bodyPr/>
                    <a:lstStyle/>
                    <a:p>
                      <a:endParaRPr kumimoji="1" lang="ja-JP" altLang="en-US" dirty="0">
                        <a:latin typeface="Meiryo UI" panose="020B0604030504040204" pitchFamily="50" charset="-128"/>
                        <a:ea typeface="Meiryo UI" panose="020B0604030504040204" pitchFamily="50" charset="-128"/>
                      </a:endParaRPr>
                    </a:p>
                  </a:txBody>
                  <a:tcPr/>
                </a:tc>
                <a:tc>
                  <a:txBody>
                    <a:bodyPr/>
                    <a:lstStyle/>
                    <a:p>
                      <a:pPr algn="ctr"/>
                      <a:r>
                        <a:rPr kumimoji="1" lang="en-US" altLang="ja-JP" sz="1600" dirty="0">
                          <a:latin typeface="Meiryo UI" panose="020B0604030504040204" pitchFamily="50" charset="-128"/>
                          <a:ea typeface="Meiryo UI" panose="020B0604030504040204" pitchFamily="50" charset="-128"/>
                        </a:rPr>
                        <a:t>H27</a:t>
                      </a:r>
                      <a:endParaRPr kumimoji="1" lang="ja-JP" altLang="en-US" sz="1600" dirty="0">
                        <a:latin typeface="Meiryo UI" panose="020B0604030504040204" pitchFamily="50" charset="-128"/>
                        <a:ea typeface="Meiryo UI" panose="020B0604030504040204" pitchFamily="50" charset="-128"/>
                      </a:endParaRPr>
                    </a:p>
                  </a:txBody>
                  <a:tcPr/>
                </a:tc>
                <a:tc>
                  <a:txBody>
                    <a:bodyPr/>
                    <a:lstStyle/>
                    <a:p>
                      <a:pPr algn="ctr"/>
                      <a:r>
                        <a:rPr kumimoji="1" lang="en-US" altLang="ja-JP" sz="1600" dirty="0">
                          <a:latin typeface="Meiryo UI" panose="020B0604030504040204" pitchFamily="50" charset="-128"/>
                          <a:ea typeface="Meiryo UI" panose="020B0604030504040204" pitchFamily="50" charset="-128"/>
                        </a:rPr>
                        <a:t>H28</a:t>
                      </a:r>
                      <a:endParaRPr kumimoji="1" lang="ja-JP" altLang="en-US" sz="1600" dirty="0">
                        <a:latin typeface="Meiryo UI" panose="020B0604030504040204" pitchFamily="50" charset="-128"/>
                        <a:ea typeface="Meiryo UI" panose="020B0604030504040204" pitchFamily="50" charset="-128"/>
                      </a:endParaRPr>
                    </a:p>
                  </a:txBody>
                  <a:tcPr/>
                </a:tc>
                <a:tc>
                  <a:txBody>
                    <a:bodyPr/>
                    <a:lstStyle/>
                    <a:p>
                      <a:pPr algn="ctr"/>
                      <a:r>
                        <a:rPr kumimoji="1" lang="en-US" altLang="ja-JP" sz="1600" dirty="0">
                          <a:latin typeface="Meiryo UI" panose="020B0604030504040204" pitchFamily="50" charset="-128"/>
                          <a:ea typeface="Meiryo UI" panose="020B0604030504040204" pitchFamily="50" charset="-128"/>
                        </a:rPr>
                        <a:t>H29</a:t>
                      </a:r>
                      <a:endParaRPr kumimoji="1" lang="ja-JP" altLang="en-US" sz="1600" dirty="0">
                        <a:latin typeface="Meiryo UI" panose="020B0604030504040204" pitchFamily="50" charset="-128"/>
                        <a:ea typeface="Meiryo UI" panose="020B0604030504040204" pitchFamily="50" charset="-128"/>
                      </a:endParaRPr>
                    </a:p>
                  </a:txBody>
                  <a:tcPr/>
                </a:tc>
                <a:tc>
                  <a:txBody>
                    <a:bodyPr/>
                    <a:lstStyle/>
                    <a:p>
                      <a:pPr algn="ctr"/>
                      <a:r>
                        <a:rPr kumimoji="1" lang="en-US" altLang="ja-JP" sz="1600" dirty="0">
                          <a:latin typeface="Meiryo UI" panose="020B0604030504040204" pitchFamily="50" charset="-128"/>
                          <a:ea typeface="Meiryo UI" panose="020B0604030504040204" pitchFamily="50" charset="-128"/>
                        </a:rPr>
                        <a:t>H30</a:t>
                      </a:r>
                      <a:endParaRPr kumimoji="1" lang="ja-JP" altLang="en-US" sz="1600" dirty="0">
                        <a:latin typeface="Meiryo UI" panose="020B0604030504040204" pitchFamily="50" charset="-128"/>
                        <a:ea typeface="Meiryo UI" panose="020B0604030504040204" pitchFamily="50" charset="-128"/>
                      </a:endParaRPr>
                    </a:p>
                  </a:txBody>
                  <a:tcPr/>
                </a:tc>
                <a:tc>
                  <a:txBody>
                    <a:bodyPr/>
                    <a:lstStyle/>
                    <a:p>
                      <a:pPr algn="ctr"/>
                      <a:r>
                        <a:rPr kumimoji="1" lang="en-US" altLang="ja-JP" sz="1600" dirty="0">
                          <a:latin typeface="Meiryo UI" panose="020B0604030504040204" pitchFamily="50" charset="-128"/>
                          <a:ea typeface="Meiryo UI" panose="020B0604030504040204" pitchFamily="50" charset="-128"/>
                        </a:rPr>
                        <a:t>R1</a:t>
                      </a:r>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885344594"/>
                  </a:ext>
                </a:extLst>
              </a:tr>
              <a:tr h="370840">
                <a:tc>
                  <a:txBody>
                    <a:bodyPr/>
                    <a:lstStyle/>
                    <a:p>
                      <a:pPr algn="l"/>
                      <a:r>
                        <a:rPr kumimoji="1" lang="ja-JP" altLang="en-US" sz="1100" b="1" dirty="0">
                          <a:latin typeface="Meiryo UI" panose="020B0604030504040204" pitchFamily="50" charset="-128"/>
                          <a:ea typeface="Meiryo UI" panose="020B0604030504040204" pitchFamily="50" charset="-128"/>
                        </a:rPr>
                        <a:t>民泊施設数</a:t>
                      </a:r>
                      <a:endParaRPr kumimoji="1" lang="en-US" altLang="ja-JP" sz="1100" b="1" dirty="0">
                        <a:latin typeface="Meiryo UI" panose="020B0604030504040204" pitchFamily="50" charset="-128"/>
                        <a:ea typeface="Meiryo UI" panose="020B0604030504040204" pitchFamily="50" charset="-128"/>
                      </a:endParaRPr>
                    </a:p>
                    <a:p>
                      <a:pPr algn="l"/>
                      <a:r>
                        <a:rPr kumimoji="1" lang="ja-JP" altLang="en-US" sz="1100" b="1" dirty="0">
                          <a:latin typeface="Meiryo UI" panose="020B0604030504040204" pitchFamily="50" charset="-128"/>
                          <a:ea typeface="Meiryo UI" panose="020B0604030504040204" pitchFamily="50" charset="-128"/>
                        </a:rPr>
                        <a:t>（特区＋新法）</a:t>
                      </a:r>
                    </a:p>
                  </a:txBody>
                  <a:tcPr anchor="ctr"/>
                </a:tc>
                <a:tc>
                  <a:txBody>
                    <a:bodyPr/>
                    <a:lstStyle/>
                    <a:p>
                      <a:pPr algn="ctr"/>
                      <a:r>
                        <a:rPr kumimoji="1" lang="ja-JP" altLang="en-US" sz="1200" b="1" dirty="0">
                          <a:latin typeface="Meiryo UI" panose="020B0604030504040204" pitchFamily="50" charset="-128"/>
                          <a:ea typeface="Meiryo UI" panose="020B0604030504040204" pitchFamily="50" charset="-128"/>
                        </a:rPr>
                        <a:t>ー</a:t>
                      </a:r>
                    </a:p>
                  </a:txBody>
                  <a:tcPr anchor="ctr"/>
                </a:tc>
                <a:tc>
                  <a:txBody>
                    <a:bodyPr/>
                    <a:lstStyle/>
                    <a:p>
                      <a:pPr algn="ctr"/>
                      <a:r>
                        <a:rPr kumimoji="1" lang="en-US" altLang="ja-JP" sz="1200" b="1" dirty="0">
                          <a:latin typeface="Meiryo UI" panose="020B0604030504040204" pitchFamily="50" charset="-128"/>
                          <a:ea typeface="Meiryo UI" panose="020B0604030504040204" pitchFamily="50" charset="-128"/>
                        </a:rPr>
                        <a:t>63</a:t>
                      </a:r>
                      <a:r>
                        <a:rPr kumimoji="1" lang="ja-JP" altLang="en-US" sz="1200" b="1" dirty="0">
                          <a:latin typeface="Meiryo UI" panose="020B0604030504040204" pitchFamily="50" charset="-128"/>
                          <a:ea typeface="Meiryo UI" panose="020B0604030504040204" pitchFamily="50" charset="-128"/>
                        </a:rPr>
                        <a:t>施設</a:t>
                      </a:r>
                    </a:p>
                  </a:txBody>
                  <a:tcPr anchor="ctr"/>
                </a:tc>
                <a:tc>
                  <a:txBody>
                    <a:bodyPr/>
                    <a:lstStyle/>
                    <a:p>
                      <a:pPr algn="ctr"/>
                      <a:r>
                        <a:rPr kumimoji="1" lang="en-US" altLang="ja-JP" sz="1200" b="1" dirty="0">
                          <a:latin typeface="Meiryo UI" panose="020B0604030504040204" pitchFamily="50" charset="-128"/>
                          <a:ea typeface="Meiryo UI" panose="020B0604030504040204" pitchFamily="50" charset="-128"/>
                        </a:rPr>
                        <a:t>661</a:t>
                      </a:r>
                      <a:r>
                        <a:rPr kumimoji="1" lang="ja-JP" altLang="en-US" sz="1200" b="1" dirty="0">
                          <a:latin typeface="Meiryo UI" panose="020B0604030504040204" pitchFamily="50" charset="-128"/>
                          <a:ea typeface="Meiryo UI" panose="020B0604030504040204" pitchFamily="50" charset="-128"/>
                        </a:rPr>
                        <a:t>施設</a:t>
                      </a:r>
                    </a:p>
                  </a:txBody>
                  <a:tcPr anchor="ctr"/>
                </a:tc>
                <a:tc>
                  <a:txBody>
                    <a:bodyPr/>
                    <a:lstStyle/>
                    <a:p>
                      <a:pPr algn="ctr"/>
                      <a:r>
                        <a:rPr kumimoji="1" lang="en-US" altLang="ja-JP" sz="1200" b="1" dirty="0">
                          <a:latin typeface="Meiryo UI" panose="020B0604030504040204" pitchFamily="50" charset="-128"/>
                          <a:ea typeface="Meiryo UI" panose="020B0604030504040204" pitchFamily="50" charset="-128"/>
                        </a:rPr>
                        <a:t>4,759</a:t>
                      </a:r>
                      <a:r>
                        <a:rPr kumimoji="1" lang="ja-JP" altLang="en-US" sz="1200" b="1" dirty="0">
                          <a:latin typeface="Meiryo UI" panose="020B0604030504040204" pitchFamily="50" charset="-128"/>
                          <a:ea typeface="Meiryo UI" panose="020B0604030504040204" pitchFamily="50" charset="-128"/>
                        </a:rPr>
                        <a:t>施設</a:t>
                      </a:r>
                    </a:p>
                  </a:txBody>
                  <a:tcPr anchor="ctr"/>
                </a:tc>
                <a:tc>
                  <a:txBody>
                    <a:bodyPr/>
                    <a:lstStyle/>
                    <a:p>
                      <a:pPr algn="ctr"/>
                      <a:r>
                        <a:rPr kumimoji="1" lang="en-US" altLang="ja-JP" sz="1200" b="1" dirty="0">
                          <a:latin typeface="Meiryo UI" panose="020B0604030504040204" pitchFamily="50" charset="-128"/>
                          <a:ea typeface="Meiryo UI" panose="020B0604030504040204" pitchFamily="50" charset="-128"/>
                        </a:rPr>
                        <a:t>6,052</a:t>
                      </a:r>
                      <a:r>
                        <a:rPr kumimoji="1" lang="ja-JP" altLang="en-US" sz="1200" b="1" dirty="0">
                          <a:latin typeface="Meiryo UI" panose="020B0604030504040204" pitchFamily="50" charset="-128"/>
                          <a:ea typeface="Meiryo UI" panose="020B0604030504040204" pitchFamily="50" charset="-128"/>
                        </a:rPr>
                        <a:t>施設</a:t>
                      </a:r>
                    </a:p>
                  </a:txBody>
                  <a:tcPr anchor="ctr"/>
                </a:tc>
                <a:extLst>
                  <a:ext uri="{0D108BD9-81ED-4DB2-BD59-A6C34878D82A}">
                    <a16:rowId xmlns:a16="http://schemas.microsoft.com/office/drawing/2014/main" val="2507944451"/>
                  </a:ext>
                </a:extLst>
              </a:tr>
            </a:tbl>
          </a:graphicData>
        </a:graphic>
      </p:graphicFrame>
      <p:graphicFrame>
        <p:nvGraphicFramePr>
          <p:cNvPr id="24" name="表 23">
            <a:extLst>
              <a:ext uri="{FF2B5EF4-FFF2-40B4-BE49-F238E27FC236}">
                <a16:creationId xmlns:a16="http://schemas.microsoft.com/office/drawing/2014/main" id="{5F05F756-376F-7CAD-5862-5DAB6D68A52A}"/>
              </a:ext>
            </a:extLst>
          </p:cNvPr>
          <p:cNvGraphicFramePr>
            <a:graphicFrameLocks noGrp="1"/>
          </p:cNvGraphicFramePr>
          <p:nvPr/>
        </p:nvGraphicFramePr>
        <p:xfrm>
          <a:off x="6888881" y="6272581"/>
          <a:ext cx="1988000" cy="741680"/>
        </p:xfrm>
        <a:graphic>
          <a:graphicData uri="http://schemas.openxmlformats.org/drawingml/2006/table">
            <a:tbl>
              <a:tblPr firstRow="1" bandRow="1">
                <a:tableStyleId>{5C22544A-7EE6-4342-B048-85BDC9FD1C3A}</a:tableStyleId>
              </a:tblPr>
              <a:tblGrid>
                <a:gridCol w="972000">
                  <a:extLst>
                    <a:ext uri="{9D8B030D-6E8A-4147-A177-3AD203B41FA5}">
                      <a16:colId xmlns:a16="http://schemas.microsoft.com/office/drawing/2014/main" val="2224858341"/>
                    </a:ext>
                  </a:extLst>
                </a:gridCol>
                <a:gridCol w="1016000">
                  <a:extLst>
                    <a:ext uri="{9D8B030D-6E8A-4147-A177-3AD203B41FA5}">
                      <a16:colId xmlns:a16="http://schemas.microsoft.com/office/drawing/2014/main" val="856865560"/>
                    </a:ext>
                  </a:extLst>
                </a:gridCol>
              </a:tblGrid>
              <a:tr h="370840">
                <a:tc>
                  <a:txBody>
                    <a:bodyPr/>
                    <a:lstStyle/>
                    <a:p>
                      <a:pPr algn="ctr"/>
                      <a:r>
                        <a:rPr kumimoji="1" lang="en-US" altLang="ja-JP" sz="1600" dirty="0">
                          <a:latin typeface="Meiryo UI" panose="020B0604030504040204" pitchFamily="50" charset="-128"/>
                          <a:ea typeface="Meiryo UI" panose="020B0604030504040204" pitchFamily="50" charset="-128"/>
                        </a:rPr>
                        <a:t>R</a:t>
                      </a:r>
                      <a:r>
                        <a:rPr kumimoji="1" lang="ja-JP" altLang="en-US" sz="1600" dirty="0">
                          <a:latin typeface="Meiryo UI" panose="020B0604030504040204" pitchFamily="50" charset="-128"/>
                          <a:ea typeface="Meiryo UI" panose="020B0604030504040204" pitchFamily="50" charset="-128"/>
                        </a:rPr>
                        <a:t>５</a:t>
                      </a:r>
                    </a:p>
                  </a:txBody>
                  <a:tcPr/>
                </a:tc>
                <a:tc>
                  <a:txBody>
                    <a:bodyPr/>
                    <a:lstStyle/>
                    <a:p>
                      <a:pPr algn="ctr"/>
                      <a:r>
                        <a:rPr kumimoji="1" lang="en-US" altLang="ja-JP" sz="1600" dirty="0">
                          <a:latin typeface="Meiryo UI" panose="020B0604030504040204" pitchFamily="50" charset="-128"/>
                          <a:ea typeface="Meiryo UI" panose="020B0604030504040204" pitchFamily="50" charset="-128"/>
                        </a:rPr>
                        <a:t>R</a:t>
                      </a:r>
                      <a:r>
                        <a:rPr kumimoji="1" lang="ja-JP" altLang="en-US" sz="1600" dirty="0">
                          <a:latin typeface="Meiryo UI" panose="020B0604030504040204" pitchFamily="50" charset="-128"/>
                          <a:ea typeface="Meiryo UI" panose="020B0604030504040204" pitchFamily="50" charset="-128"/>
                        </a:rPr>
                        <a:t>６</a:t>
                      </a:r>
                    </a:p>
                  </a:txBody>
                  <a:tcPr/>
                </a:tc>
                <a:extLst>
                  <a:ext uri="{0D108BD9-81ED-4DB2-BD59-A6C34878D82A}">
                    <a16:rowId xmlns:a16="http://schemas.microsoft.com/office/drawing/2014/main" val="1885344594"/>
                  </a:ext>
                </a:extLst>
              </a:tr>
              <a:tr h="370840">
                <a:tc>
                  <a:txBody>
                    <a:bodyPr/>
                    <a:lstStyle/>
                    <a:p>
                      <a:pPr algn="ctr"/>
                      <a:r>
                        <a:rPr kumimoji="1" lang="en-US" altLang="ja-JP" sz="1200" b="1" dirty="0">
                          <a:latin typeface="Meiryo UI" panose="020B0604030504040204" pitchFamily="50" charset="-128"/>
                          <a:ea typeface="Meiryo UI" panose="020B0604030504040204" pitchFamily="50" charset="-128"/>
                        </a:rPr>
                        <a:t>5,995</a:t>
                      </a:r>
                      <a:r>
                        <a:rPr kumimoji="1" lang="ja-JP" altLang="en-US" sz="1200" b="1" dirty="0">
                          <a:latin typeface="Meiryo UI" panose="020B0604030504040204" pitchFamily="50" charset="-128"/>
                          <a:ea typeface="Meiryo UI" panose="020B0604030504040204" pitchFamily="50" charset="-128"/>
                        </a:rPr>
                        <a:t>施設</a:t>
                      </a:r>
                    </a:p>
                  </a:txBody>
                  <a:tcPr anchor="ctr"/>
                </a:tc>
                <a:tc>
                  <a:txBody>
                    <a:bodyPr/>
                    <a:lstStyle/>
                    <a:p>
                      <a:pPr algn="ctr"/>
                      <a:r>
                        <a:rPr kumimoji="1" lang="en-US" altLang="ja-JP" sz="1200" b="1" dirty="0">
                          <a:latin typeface="Meiryo UI" panose="020B0604030504040204" pitchFamily="50" charset="-128"/>
                          <a:ea typeface="Meiryo UI" panose="020B0604030504040204" pitchFamily="50" charset="-128"/>
                        </a:rPr>
                        <a:t>7,859</a:t>
                      </a:r>
                      <a:r>
                        <a:rPr kumimoji="1" lang="ja-JP" altLang="en-US" sz="1200" b="1" dirty="0">
                          <a:latin typeface="Meiryo UI" panose="020B0604030504040204" pitchFamily="50" charset="-128"/>
                          <a:ea typeface="Meiryo UI" panose="020B0604030504040204" pitchFamily="50" charset="-128"/>
                        </a:rPr>
                        <a:t>施設</a:t>
                      </a:r>
                    </a:p>
                  </a:txBody>
                  <a:tcPr anchor="ctr"/>
                </a:tc>
                <a:extLst>
                  <a:ext uri="{0D108BD9-81ED-4DB2-BD59-A6C34878D82A}">
                    <a16:rowId xmlns:a16="http://schemas.microsoft.com/office/drawing/2014/main" val="315704500"/>
                  </a:ext>
                </a:extLst>
              </a:tr>
            </a:tbl>
          </a:graphicData>
        </a:graphic>
      </p:graphicFrame>
      <p:graphicFrame>
        <p:nvGraphicFramePr>
          <p:cNvPr id="3" name="グラフ 2">
            <a:extLst>
              <a:ext uri="{FF2B5EF4-FFF2-40B4-BE49-F238E27FC236}">
                <a16:creationId xmlns:a16="http://schemas.microsoft.com/office/drawing/2014/main" id="{C07CD384-A81B-596D-7B53-8917630AA703}"/>
              </a:ext>
            </a:extLst>
          </p:cNvPr>
          <p:cNvGraphicFramePr>
            <a:graphicFrameLocks/>
          </p:cNvGraphicFramePr>
          <p:nvPr>
            <p:extLst>
              <p:ext uri="{D42A27DB-BD31-4B8C-83A1-F6EECF244321}">
                <p14:modId xmlns:p14="http://schemas.microsoft.com/office/powerpoint/2010/main" val="3635824113"/>
              </p:ext>
            </p:extLst>
          </p:nvPr>
        </p:nvGraphicFramePr>
        <p:xfrm>
          <a:off x="75219" y="2109269"/>
          <a:ext cx="8984974" cy="3725931"/>
        </p:xfrm>
        <a:graphic>
          <a:graphicData uri="http://schemas.openxmlformats.org/drawingml/2006/chart">
            <c:chart xmlns:c="http://schemas.openxmlformats.org/drawingml/2006/chart" xmlns:r="http://schemas.openxmlformats.org/officeDocument/2006/relationships" r:id="rId4"/>
          </a:graphicData>
        </a:graphic>
      </p:graphicFrame>
      <p:pic>
        <p:nvPicPr>
          <p:cNvPr id="27" name="図 26">
            <a:extLst>
              <a:ext uri="{FF2B5EF4-FFF2-40B4-BE49-F238E27FC236}">
                <a16:creationId xmlns:a16="http://schemas.microsoft.com/office/drawing/2014/main" id="{77481D75-4AA5-4F77-C89A-916930997B05}"/>
              </a:ext>
            </a:extLst>
          </p:cNvPr>
          <p:cNvPicPr>
            <a:picLocks noChangeAspect="1"/>
          </p:cNvPicPr>
          <p:nvPr/>
        </p:nvPicPr>
        <p:blipFill>
          <a:blip r:embed="rId5"/>
          <a:stretch>
            <a:fillRect/>
          </a:stretch>
        </p:blipFill>
        <p:spPr>
          <a:xfrm>
            <a:off x="5852160" y="1861019"/>
            <a:ext cx="465723" cy="3638081"/>
          </a:xfrm>
          <a:prstGeom prst="rect">
            <a:avLst/>
          </a:prstGeom>
        </p:spPr>
      </p:pic>
    </p:spTree>
    <p:extLst>
      <p:ext uri="{BB962C8B-B14F-4D97-AF65-F5344CB8AC3E}">
        <p14:creationId xmlns:p14="http://schemas.microsoft.com/office/powerpoint/2010/main" val="797415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C14BC167-DFD5-C142-6524-E34CD2FD3075}"/>
              </a:ext>
            </a:extLst>
          </p:cNvPr>
          <p:cNvSpPr txBox="1"/>
          <p:nvPr/>
        </p:nvSpPr>
        <p:spPr>
          <a:xfrm>
            <a:off x="0" y="-14990"/>
            <a:ext cx="9144000" cy="461665"/>
          </a:xfrm>
          <a:prstGeom prst="rect">
            <a:avLst/>
          </a:prstGeom>
          <a:solidFill>
            <a:srgbClr val="002060"/>
          </a:solidFill>
          <a:ln>
            <a:solidFill>
              <a:schemeClr val="accent1">
                <a:lumMod val="50000"/>
              </a:schemeClr>
            </a:solidFill>
          </a:ln>
        </p:spPr>
        <p:txBody>
          <a:bodyPr wrap="square" rtlCol="0">
            <a:spAutoFit/>
          </a:bodyPr>
          <a:lstStyle/>
          <a:p>
            <a:pPr algn="ctr"/>
            <a:r>
              <a:rPr kumimoji="1" lang="ja-JP" altLang="en-US" sz="2400" dirty="0">
                <a:solidFill>
                  <a:schemeClr val="bg1"/>
                </a:solidFill>
                <a:latin typeface="HGP創英角ｺﾞｼｯｸUB" panose="020B0900000000000000" pitchFamily="50" charset="-128"/>
                <a:ea typeface="HGP創英角ｺﾞｼｯｸUB" panose="020B0900000000000000" pitchFamily="50" charset="-128"/>
              </a:rPr>
              <a:t>民泊の施設数、苦情件数等の推移</a:t>
            </a:r>
          </a:p>
        </p:txBody>
      </p:sp>
      <p:sp>
        <p:nvSpPr>
          <p:cNvPr id="11" name="テキスト ボックス 10">
            <a:extLst>
              <a:ext uri="{FF2B5EF4-FFF2-40B4-BE49-F238E27FC236}">
                <a16:creationId xmlns:a16="http://schemas.microsoft.com/office/drawing/2014/main" id="{7A58A110-840F-2657-53F1-E1309177E60D}"/>
              </a:ext>
            </a:extLst>
          </p:cNvPr>
          <p:cNvSpPr txBox="1"/>
          <p:nvPr/>
        </p:nvSpPr>
        <p:spPr>
          <a:xfrm>
            <a:off x="1048158" y="1738805"/>
            <a:ext cx="2677129" cy="461665"/>
          </a:xfrm>
          <a:prstGeom prst="rect">
            <a:avLst/>
          </a:prstGeom>
          <a:noFill/>
        </p:spPr>
        <p:txBody>
          <a:bodyPr wrap="square" rtlCol="0" anchor="b">
            <a:spAutoFit/>
          </a:bodyPr>
          <a:lstStyle/>
          <a:p>
            <a:pPr algn="ctr"/>
            <a:r>
              <a:rPr kumimoji="1" lang="ja-JP" altLang="en-US" sz="1100" b="1" dirty="0">
                <a:latin typeface="Meiryo UI" panose="020B0604030504040204" pitchFamily="50" charset="-128"/>
                <a:ea typeface="Meiryo UI" panose="020B0604030504040204" pitchFamily="50" charset="-128"/>
              </a:rPr>
              <a:t>  </a:t>
            </a:r>
            <a:r>
              <a:rPr kumimoji="1" lang="ja-JP" altLang="en-US" sz="1200" b="1" dirty="0">
                <a:latin typeface="Meiryo UI" panose="020B0604030504040204" pitchFamily="50" charset="-128"/>
                <a:ea typeface="Meiryo UI" panose="020B0604030504040204" pitchFamily="50" charset="-128"/>
              </a:rPr>
              <a:t> </a:t>
            </a:r>
            <a:r>
              <a:rPr kumimoji="1" lang="ja-JP" altLang="en-US" sz="1200" b="1" u="sng" dirty="0">
                <a:latin typeface="Meiryo UI" panose="020B0604030504040204" pitchFamily="50" charset="-128"/>
                <a:ea typeface="Meiryo UI" panose="020B0604030504040204" pitchFamily="50" charset="-128"/>
              </a:rPr>
              <a:t>特区民泊認定施設数・居室数、</a:t>
            </a:r>
            <a:endParaRPr kumimoji="1" lang="en-US" altLang="ja-JP" sz="1200" b="1" u="sng" dirty="0">
              <a:latin typeface="Meiryo UI" panose="020B0604030504040204" pitchFamily="50" charset="-128"/>
              <a:ea typeface="Meiryo UI" panose="020B0604030504040204" pitchFamily="50" charset="-128"/>
            </a:endParaRPr>
          </a:p>
          <a:p>
            <a:pPr algn="ctr"/>
            <a:r>
              <a:rPr kumimoji="1" lang="ja-JP" altLang="en-US" sz="1200" b="1" u="sng" dirty="0">
                <a:latin typeface="Meiryo UI" panose="020B0604030504040204" pitchFamily="50" charset="-128"/>
                <a:ea typeface="Meiryo UI" panose="020B0604030504040204" pitchFamily="50" charset="-128"/>
              </a:rPr>
              <a:t>新法民泊施設数の推移</a:t>
            </a:r>
          </a:p>
        </p:txBody>
      </p:sp>
      <p:sp>
        <p:nvSpPr>
          <p:cNvPr id="15" name="テキスト ボックス 14">
            <a:extLst>
              <a:ext uri="{FF2B5EF4-FFF2-40B4-BE49-F238E27FC236}">
                <a16:creationId xmlns:a16="http://schemas.microsoft.com/office/drawing/2014/main" id="{DD287E6C-11D6-25B3-A4D2-6E5CE70EC6E5}"/>
              </a:ext>
            </a:extLst>
          </p:cNvPr>
          <p:cNvSpPr txBox="1"/>
          <p:nvPr/>
        </p:nvSpPr>
        <p:spPr>
          <a:xfrm>
            <a:off x="54000" y="525953"/>
            <a:ext cx="9036000" cy="1005972"/>
          </a:xfrm>
          <a:prstGeom prst="rect">
            <a:avLst/>
          </a:prstGeom>
          <a:solidFill>
            <a:schemeClr val="accent1">
              <a:lumMod val="20000"/>
              <a:lumOff val="80000"/>
            </a:schemeClr>
          </a:solidFill>
          <a:ln w="38100" cmpd="dbl">
            <a:solidFill>
              <a:schemeClr val="accent1"/>
            </a:solidFill>
          </a:ln>
        </p:spPr>
        <p:txBody>
          <a:bodyPr wrap="square" lIns="90000" bIns="72000" rtlCol="0" anchor="ctr" anchorCtr="0">
            <a:spAutoFit/>
          </a:bodyPr>
          <a:lstStyle/>
          <a:p>
            <a:pPr>
              <a:lnSpc>
                <a:spcPts val="2400"/>
              </a:lnSpc>
            </a:pPr>
            <a:r>
              <a:rPr kumimoji="1" lang="ja-JP" altLang="en-US" sz="1600" dirty="0">
                <a:latin typeface="Meiryo UI" panose="020B0604030504040204" pitchFamily="50" charset="-128"/>
                <a:ea typeface="Meiryo UI" panose="020B0604030504040204" pitchFamily="50" charset="-128"/>
              </a:rPr>
              <a:t>　令和５年度以降、特区民泊の施設数は、右肩上がりに増加しており、令和６年度末時点で過去最高</a:t>
            </a:r>
            <a:endParaRPr kumimoji="1" lang="en-US" altLang="ja-JP" sz="1600" dirty="0">
              <a:latin typeface="Meiryo UI" panose="020B0604030504040204" pitchFamily="50" charset="-128"/>
              <a:ea typeface="Meiryo UI" panose="020B0604030504040204" pitchFamily="50" charset="-128"/>
            </a:endParaRPr>
          </a:p>
          <a:p>
            <a:pPr>
              <a:lnSpc>
                <a:spcPts val="2400"/>
              </a:lnSpc>
            </a:pPr>
            <a:r>
              <a:rPr kumimoji="1" lang="ja-JP" altLang="en-US" sz="1600" dirty="0">
                <a:latin typeface="Meiryo UI" panose="020B0604030504040204" pitchFamily="50" charset="-128"/>
                <a:ea typeface="Meiryo UI" panose="020B0604030504040204" pitchFamily="50" charset="-128"/>
              </a:rPr>
              <a:t>　また、</a:t>
            </a:r>
            <a:r>
              <a:rPr kumimoji="1" lang="ja-JP" altLang="en-US" sz="1600" b="1" dirty="0">
                <a:latin typeface="Meiryo UI" panose="020B0604030504040204" pitchFamily="50" charset="-128"/>
                <a:ea typeface="Meiryo UI" panose="020B0604030504040204" pitchFamily="50" charset="-128"/>
              </a:rPr>
              <a:t>施設の増加に伴い周辺住民からの苦情件数も多くなっており、様々な課題が生じている</a:t>
            </a:r>
            <a:endParaRPr kumimoji="1" lang="en-US" altLang="ja-JP" sz="1600" b="1" dirty="0">
              <a:latin typeface="Meiryo UI" panose="020B0604030504040204" pitchFamily="50" charset="-128"/>
              <a:ea typeface="Meiryo UI" panose="020B0604030504040204" pitchFamily="50" charset="-128"/>
            </a:endParaRPr>
          </a:p>
          <a:p>
            <a:pPr>
              <a:lnSpc>
                <a:spcPts val="2400"/>
              </a:lnSpc>
            </a:pPr>
            <a:r>
              <a:rPr kumimoji="1" lang="ja-JP" altLang="en-US" sz="1600" dirty="0">
                <a:latin typeface="Meiryo UI" panose="020B0604030504040204" pitchFamily="50" charset="-128"/>
                <a:ea typeface="Meiryo UI" panose="020B0604030504040204" pitchFamily="50" charset="-128"/>
              </a:rPr>
              <a:t>　</a:t>
            </a:r>
            <a:r>
              <a:rPr kumimoji="1" lang="ja-JP" altLang="en-US" sz="1600" b="1" dirty="0">
                <a:latin typeface="Meiryo UI" panose="020B0604030504040204" pitchFamily="50" charset="-128"/>
                <a:ea typeface="Meiryo UI" panose="020B0604030504040204" pitchFamily="50" charset="-128"/>
              </a:rPr>
              <a:t>プロジェクトチーム会議において、課題整理を行い、その課題解消に向けた取組みを早急に実施する</a:t>
            </a:r>
          </a:p>
        </p:txBody>
      </p:sp>
      <p:sp>
        <p:nvSpPr>
          <p:cNvPr id="2" name="スライド番号プレースホルダー 1">
            <a:extLst>
              <a:ext uri="{FF2B5EF4-FFF2-40B4-BE49-F238E27FC236}">
                <a16:creationId xmlns:a16="http://schemas.microsoft.com/office/drawing/2014/main" id="{F17BA06E-B6CA-53A4-4152-121515BAFC91}"/>
              </a:ext>
            </a:extLst>
          </p:cNvPr>
          <p:cNvSpPr>
            <a:spLocks noGrp="1"/>
          </p:cNvSpPr>
          <p:nvPr>
            <p:ph type="sldNum" sz="quarter" idx="12"/>
          </p:nvPr>
        </p:nvSpPr>
        <p:spPr>
          <a:xfrm>
            <a:off x="7086600" y="7194550"/>
            <a:ext cx="2057400" cy="365125"/>
          </a:xfrm>
        </p:spPr>
        <p:txBody>
          <a:bodyPr/>
          <a:lstStyle/>
          <a:p>
            <a:fld id="{B1742C51-B093-4577-A70C-BEC04F89AFDA}" type="slidenum">
              <a:rPr kumimoji="1" lang="ja-JP" altLang="en-US" smtClean="0"/>
              <a:t>3</a:t>
            </a:fld>
            <a:endParaRPr kumimoji="1" lang="ja-JP" altLang="en-US" dirty="0"/>
          </a:p>
        </p:txBody>
      </p:sp>
      <p:grpSp>
        <p:nvGrpSpPr>
          <p:cNvPr id="3" name="グループ化 2">
            <a:extLst>
              <a:ext uri="{FF2B5EF4-FFF2-40B4-BE49-F238E27FC236}">
                <a16:creationId xmlns:a16="http://schemas.microsoft.com/office/drawing/2014/main" id="{2CFFAA22-2837-E057-67D3-C261F91EA6F5}"/>
              </a:ext>
            </a:extLst>
          </p:cNvPr>
          <p:cNvGrpSpPr/>
          <p:nvPr/>
        </p:nvGrpSpPr>
        <p:grpSpPr>
          <a:xfrm>
            <a:off x="6727922" y="5156287"/>
            <a:ext cx="2337409" cy="2038263"/>
            <a:chOff x="102037" y="5252120"/>
            <a:chExt cx="2337409" cy="2038263"/>
          </a:xfrm>
        </p:grpSpPr>
        <p:graphicFrame>
          <p:nvGraphicFramePr>
            <p:cNvPr id="27" name="グラフ 26">
              <a:extLst>
                <a:ext uri="{FF2B5EF4-FFF2-40B4-BE49-F238E27FC236}">
                  <a16:creationId xmlns:a16="http://schemas.microsoft.com/office/drawing/2014/main" id="{82A0D653-6BC4-2140-B978-6C88DE7596D6}"/>
                </a:ext>
              </a:extLst>
            </p:cNvPr>
            <p:cNvGraphicFramePr>
              <a:graphicFrameLocks/>
            </p:cNvGraphicFramePr>
            <p:nvPr>
              <p:extLst>
                <p:ext uri="{D42A27DB-BD31-4B8C-83A1-F6EECF244321}">
                  <p14:modId xmlns:p14="http://schemas.microsoft.com/office/powerpoint/2010/main" val="2502322893"/>
                </p:ext>
              </p:extLst>
            </p:nvPr>
          </p:nvGraphicFramePr>
          <p:xfrm>
            <a:off x="288295" y="5541734"/>
            <a:ext cx="2037595" cy="1748649"/>
          </p:xfrm>
          <a:graphic>
            <a:graphicData uri="http://schemas.openxmlformats.org/drawingml/2006/chart">
              <c:chart xmlns:c="http://schemas.openxmlformats.org/drawingml/2006/chart" xmlns:r="http://schemas.openxmlformats.org/officeDocument/2006/relationships" r:id="rId2"/>
            </a:graphicData>
          </a:graphic>
        </p:graphicFrame>
        <p:sp>
          <p:nvSpPr>
            <p:cNvPr id="28" name="テキスト ボックス 27">
              <a:extLst>
                <a:ext uri="{FF2B5EF4-FFF2-40B4-BE49-F238E27FC236}">
                  <a16:creationId xmlns:a16="http://schemas.microsoft.com/office/drawing/2014/main" id="{F95E0252-01E3-D272-3439-F0412DBEAF73}"/>
                </a:ext>
              </a:extLst>
            </p:cNvPr>
            <p:cNvSpPr txBox="1"/>
            <p:nvPr/>
          </p:nvSpPr>
          <p:spPr>
            <a:xfrm>
              <a:off x="102037" y="5252120"/>
              <a:ext cx="2337409" cy="261610"/>
            </a:xfrm>
            <a:prstGeom prst="rect">
              <a:avLst/>
            </a:prstGeom>
            <a:noFill/>
          </p:spPr>
          <p:txBody>
            <a:bodyPr wrap="square" rtlCol="0">
              <a:spAutoFit/>
            </a:bodyPr>
            <a:lstStyle/>
            <a:p>
              <a:pPr algn="ctr"/>
              <a:r>
                <a:rPr kumimoji="1" lang="en-US" altLang="ja-JP" sz="1050" u="sng" dirty="0">
                  <a:latin typeface="Meiryo UI" panose="020B0604030504040204" pitchFamily="50" charset="-128"/>
                  <a:ea typeface="Meiryo UI" panose="020B0604030504040204" pitchFamily="50" charset="-128"/>
                </a:rPr>
                <a:t>【</a:t>
              </a:r>
              <a:r>
                <a:rPr kumimoji="1" lang="ja-JP" altLang="en-US" sz="1050" u="sng" dirty="0">
                  <a:latin typeface="Meiryo UI" panose="020B0604030504040204" pitchFamily="50" charset="-128"/>
                  <a:ea typeface="Meiryo UI" panose="020B0604030504040204" pitchFamily="50" charset="-128"/>
                </a:rPr>
                <a:t>特区</a:t>
              </a:r>
              <a:r>
                <a:rPr kumimoji="1" lang="en-US" altLang="ja-JP" sz="1050" u="sng" dirty="0">
                  <a:latin typeface="Meiryo UI" panose="020B0604030504040204" pitchFamily="50" charset="-128"/>
                  <a:ea typeface="Meiryo UI" panose="020B0604030504040204" pitchFamily="50" charset="-128"/>
                </a:rPr>
                <a:t>】 </a:t>
              </a:r>
              <a:r>
                <a:rPr kumimoji="1" lang="ja-JP" altLang="en-US" sz="1050" u="sng" dirty="0">
                  <a:latin typeface="Meiryo UI" panose="020B0604030504040204" pitchFamily="50" charset="-128"/>
                  <a:ea typeface="Meiryo UI" panose="020B0604030504040204" pitchFamily="50" charset="-128"/>
                </a:rPr>
                <a:t>１泊滞在</a:t>
              </a:r>
            </a:p>
          </p:txBody>
        </p:sp>
        <p:sp>
          <p:nvSpPr>
            <p:cNvPr id="19" name="テキスト ボックス 18">
              <a:extLst>
                <a:ext uri="{FF2B5EF4-FFF2-40B4-BE49-F238E27FC236}">
                  <a16:creationId xmlns:a16="http://schemas.microsoft.com/office/drawing/2014/main" id="{4964FC65-34C6-4C37-ABA2-3E6669502FCC}"/>
                </a:ext>
              </a:extLst>
            </p:cNvPr>
            <p:cNvSpPr txBox="1"/>
            <p:nvPr/>
          </p:nvSpPr>
          <p:spPr>
            <a:xfrm>
              <a:off x="676263" y="5455936"/>
              <a:ext cx="1280531" cy="215444"/>
            </a:xfrm>
            <a:prstGeom prst="rect">
              <a:avLst/>
            </a:prstGeom>
            <a:noFill/>
          </p:spPr>
          <p:txBody>
            <a:bodyPr wrap="square" rtlCol="0">
              <a:spAutoFit/>
            </a:bodyPr>
            <a:lstStyle/>
            <a:p>
              <a:pPr algn="ctr"/>
              <a:r>
                <a:rPr kumimoji="1" lang="ja-JP" altLang="en-US" sz="800" dirty="0">
                  <a:latin typeface="Meiryo UI" panose="020B0604030504040204" pitchFamily="50" charset="-128"/>
                  <a:ea typeface="Meiryo UI" panose="020B0604030504040204" pitchFamily="50" charset="-128"/>
                </a:rPr>
                <a:t>（認定後）</a:t>
              </a:r>
              <a:endParaRPr kumimoji="1" lang="ja-JP" altLang="en-US" sz="1050" dirty="0">
                <a:latin typeface="Meiryo UI" panose="020B0604030504040204" pitchFamily="50" charset="-128"/>
                <a:ea typeface="Meiryo UI" panose="020B0604030504040204" pitchFamily="50" charset="-128"/>
              </a:endParaRPr>
            </a:p>
          </p:txBody>
        </p:sp>
      </p:grpSp>
      <p:grpSp>
        <p:nvGrpSpPr>
          <p:cNvPr id="4" name="グループ化 3">
            <a:extLst>
              <a:ext uri="{FF2B5EF4-FFF2-40B4-BE49-F238E27FC236}">
                <a16:creationId xmlns:a16="http://schemas.microsoft.com/office/drawing/2014/main" id="{E83133F2-8808-3320-B05D-BD2F067190DC}"/>
              </a:ext>
            </a:extLst>
          </p:cNvPr>
          <p:cNvGrpSpPr/>
          <p:nvPr/>
        </p:nvGrpSpPr>
        <p:grpSpPr>
          <a:xfrm>
            <a:off x="328063" y="5210112"/>
            <a:ext cx="1904464" cy="2018545"/>
            <a:chOff x="2474953" y="5229122"/>
            <a:chExt cx="1904464" cy="2018545"/>
          </a:xfrm>
        </p:grpSpPr>
        <p:sp>
          <p:nvSpPr>
            <p:cNvPr id="22" name="テキスト ボックス 21">
              <a:extLst>
                <a:ext uri="{FF2B5EF4-FFF2-40B4-BE49-F238E27FC236}">
                  <a16:creationId xmlns:a16="http://schemas.microsoft.com/office/drawing/2014/main" id="{CD2FFAF1-0089-6301-1D03-A6F7AECF7AA0}"/>
                </a:ext>
              </a:extLst>
            </p:cNvPr>
            <p:cNvSpPr txBox="1"/>
            <p:nvPr/>
          </p:nvSpPr>
          <p:spPr>
            <a:xfrm>
              <a:off x="2876931" y="5229122"/>
              <a:ext cx="1280531" cy="261610"/>
            </a:xfrm>
            <a:prstGeom prst="rect">
              <a:avLst/>
            </a:prstGeom>
            <a:noFill/>
          </p:spPr>
          <p:txBody>
            <a:bodyPr wrap="square" rtlCol="0">
              <a:spAutoFit/>
            </a:bodyPr>
            <a:lstStyle/>
            <a:p>
              <a:pPr algn="ctr"/>
              <a:r>
                <a:rPr kumimoji="1" lang="en-US" altLang="ja-JP" sz="1050" u="sng" dirty="0">
                  <a:latin typeface="Meiryo UI" panose="020B0604030504040204" pitchFamily="50" charset="-128"/>
                  <a:ea typeface="Meiryo UI" panose="020B0604030504040204" pitchFamily="50" charset="-128"/>
                </a:rPr>
                <a:t>【</a:t>
              </a:r>
              <a:r>
                <a:rPr kumimoji="1" lang="ja-JP" altLang="en-US" sz="1050" u="sng" dirty="0">
                  <a:latin typeface="Meiryo UI" panose="020B0604030504040204" pitchFamily="50" charset="-128"/>
                  <a:ea typeface="Meiryo UI" panose="020B0604030504040204" pitchFamily="50" charset="-128"/>
                </a:rPr>
                <a:t>特区</a:t>
              </a:r>
              <a:r>
                <a:rPr kumimoji="1" lang="en-US" altLang="ja-JP" sz="1050" u="sng" dirty="0">
                  <a:latin typeface="Meiryo UI" panose="020B0604030504040204" pitchFamily="50" charset="-128"/>
                  <a:ea typeface="Meiryo UI" panose="020B0604030504040204" pitchFamily="50" charset="-128"/>
                </a:rPr>
                <a:t>】 </a:t>
              </a:r>
              <a:r>
                <a:rPr kumimoji="1" lang="ja-JP" altLang="en-US" sz="1050" u="sng" dirty="0">
                  <a:latin typeface="Meiryo UI" panose="020B0604030504040204" pitchFamily="50" charset="-128"/>
                  <a:ea typeface="Meiryo UI" panose="020B0604030504040204" pitchFamily="50" charset="-128"/>
                </a:rPr>
                <a:t>ごみ</a:t>
              </a:r>
            </a:p>
          </p:txBody>
        </p:sp>
        <p:graphicFrame>
          <p:nvGraphicFramePr>
            <p:cNvPr id="24" name="グラフ 23">
              <a:extLst>
                <a:ext uri="{FF2B5EF4-FFF2-40B4-BE49-F238E27FC236}">
                  <a16:creationId xmlns:a16="http://schemas.microsoft.com/office/drawing/2014/main" id="{EDE6FC90-F602-83B7-2F2A-6EB2DE37C162}"/>
                </a:ext>
              </a:extLst>
            </p:cNvPr>
            <p:cNvGraphicFramePr>
              <a:graphicFrameLocks/>
            </p:cNvGraphicFramePr>
            <p:nvPr>
              <p:extLst>
                <p:ext uri="{D42A27DB-BD31-4B8C-83A1-F6EECF244321}">
                  <p14:modId xmlns:p14="http://schemas.microsoft.com/office/powerpoint/2010/main" val="798728969"/>
                </p:ext>
              </p:extLst>
            </p:nvPr>
          </p:nvGraphicFramePr>
          <p:xfrm>
            <a:off x="2474953" y="5546445"/>
            <a:ext cx="1904464" cy="1701222"/>
          </p:xfrm>
          <a:graphic>
            <a:graphicData uri="http://schemas.openxmlformats.org/drawingml/2006/chart">
              <c:chart xmlns:c="http://schemas.openxmlformats.org/drawingml/2006/chart" xmlns:r="http://schemas.openxmlformats.org/officeDocument/2006/relationships" r:id="rId3"/>
            </a:graphicData>
          </a:graphic>
        </p:graphicFrame>
        <p:sp>
          <p:nvSpPr>
            <p:cNvPr id="20" name="テキスト ボックス 19">
              <a:extLst>
                <a:ext uri="{FF2B5EF4-FFF2-40B4-BE49-F238E27FC236}">
                  <a16:creationId xmlns:a16="http://schemas.microsoft.com/office/drawing/2014/main" id="{5BB24C2B-C332-E8A8-A8F1-6A09CF87C90E}"/>
                </a:ext>
              </a:extLst>
            </p:cNvPr>
            <p:cNvSpPr txBox="1"/>
            <p:nvPr/>
          </p:nvSpPr>
          <p:spPr>
            <a:xfrm>
              <a:off x="2895573" y="5435456"/>
              <a:ext cx="1280531" cy="215444"/>
            </a:xfrm>
            <a:prstGeom prst="rect">
              <a:avLst/>
            </a:prstGeom>
            <a:noFill/>
          </p:spPr>
          <p:txBody>
            <a:bodyPr wrap="square" rtlCol="0">
              <a:spAutoFit/>
            </a:bodyPr>
            <a:lstStyle/>
            <a:p>
              <a:pPr algn="ctr"/>
              <a:r>
                <a:rPr kumimoji="1" lang="ja-JP" altLang="en-US" sz="800" dirty="0">
                  <a:latin typeface="Meiryo UI" panose="020B0604030504040204" pitchFamily="50" charset="-128"/>
                  <a:ea typeface="Meiryo UI" panose="020B0604030504040204" pitchFamily="50" charset="-128"/>
                </a:rPr>
                <a:t>（認定後）</a:t>
              </a:r>
              <a:endParaRPr kumimoji="1" lang="ja-JP" altLang="en-US" sz="1050" dirty="0">
                <a:latin typeface="Meiryo UI" panose="020B0604030504040204" pitchFamily="50" charset="-128"/>
                <a:ea typeface="Meiryo UI" panose="020B0604030504040204" pitchFamily="50" charset="-128"/>
              </a:endParaRPr>
            </a:p>
          </p:txBody>
        </p:sp>
      </p:grpSp>
      <p:grpSp>
        <p:nvGrpSpPr>
          <p:cNvPr id="13" name="グループ化 12">
            <a:extLst>
              <a:ext uri="{FF2B5EF4-FFF2-40B4-BE49-F238E27FC236}">
                <a16:creationId xmlns:a16="http://schemas.microsoft.com/office/drawing/2014/main" id="{8EE157C0-BC65-ABE4-C486-478E12B722DB}"/>
              </a:ext>
            </a:extLst>
          </p:cNvPr>
          <p:cNvGrpSpPr/>
          <p:nvPr/>
        </p:nvGrpSpPr>
        <p:grpSpPr>
          <a:xfrm>
            <a:off x="2555064" y="5203169"/>
            <a:ext cx="1991521" cy="2028733"/>
            <a:chOff x="4701954" y="5222179"/>
            <a:chExt cx="1991521" cy="2028733"/>
          </a:xfrm>
        </p:grpSpPr>
        <p:graphicFrame>
          <p:nvGraphicFramePr>
            <p:cNvPr id="21" name="グラフ 20">
              <a:extLst>
                <a:ext uri="{FF2B5EF4-FFF2-40B4-BE49-F238E27FC236}">
                  <a16:creationId xmlns:a16="http://schemas.microsoft.com/office/drawing/2014/main" id="{5E816883-8652-E5E4-B251-2F6B2D13B1B4}"/>
                </a:ext>
              </a:extLst>
            </p:cNvPr>
            <p:cNvGraphicFramePr>
              <a:graphicFrameLocks/>
            </p:cNvGraphicFramePr>
            <p:nvPr>
              <p:extLst>
                <p:ext uri="{D42A27DB-BD31-4B8C-83A1-F6EECF244321}">
                  <p14:modId xmlns:p14="http://schemas.microsoft.com/office/powerpoint/2010/main" val="3785372681"/>
                </p:ext>
              </p:extLst>
            </p:nvPr>
          </p:nvGraphicFramePr>
          <p:xfrm>
            <a:off x="4701954" y="5456647"/>
            <a:ext cx="1991521" cy="1794265"/>
          </p:xfrm>
          <a:graphic>
            <a:graphicData uri="http://schemas.openxmlformats.org/drawingml/2006/chart">
              <c:chart xmlns:c="http://schemas.openxmlformats.org/drawingml/2006/chart" xmlns:r="http://schemas.openxmlformats.org/officeDocument/2006/relationships" r:id="rId4"/>
            </a:graphicData>
          </a:graphic>
        </p:graphicFrame>
        <p:sp>
          <p:nvSpPr>
            <p:cNvPr id="26" name="テキスト ボックス 25">
              <a:extLst>
                <a:ext uri="{FF2B5EF4-FFF2-40B4-BE49-F238E27FC236}">
                  <a16:creationId xmlns:a16="http://schemas.microsoft.com/office/drawing/2014/main" id="{55B2AD2E-EBA0-BB31-F48E-FADACA7052C9}"/>
                </a:ext>
              </a:extLst>
            </p:cNvPr>
            <p:cNvSpPr txBox="1"/>
            <p:nvPr/>
          </p:nvSpPr>
          <p:spPr>
            <a:xfrm>
              <a:off x="5090407" y="5222179"/>
              <a:ext cx="1280531" cy="261610"/>
            </a:xfrm>
            <a:prstGeom prst="rect">
              <a:avLst/>
            </a:prstGeom>
            <a:noFill/>
          </p:spPr>
          <p:txBody>
            <a:bodyPr wrap="square" rtlCol="0">
              <a:spAutoFit/>
            </a:bodyPr>
            <a:lstStyle/>
            <a:p>
              <a:pPr algn="ctr"/>
              <a:r>
                <a:rPr kumimoji="1" lang="en-US" altLang="ja-JP" sz="1050" u="sng" dirty="0">
                  <a:latin typeface="Meiryo UI" panose="020B0604030504040204" pitchFamily="50" charset="-128"/>
                  <a:ea typeface="Meiryo UI" panose="020B0604030504040204" pitchFamily="50" charset="-128"/>
                </a:rPr>
                <a:t>【</a:t>
              </a:r>
              <a:r>
                <a:rPr kumimoji="1" lang="ja-JP" altLang="en-US" sz="1050" u="sng" dirty="0">
                  <a:latin typeface="Meiryo UI" panose="020B0604030504040204" pitchFamily="50" charset="-128"/>
                  <a:ea typeface="Meiryo UI" panose="020B0604030504040204" pitchFamily="50" charset="-128"/>
                </a:rPr>
                <a:t>特区</a:t>
              </a:r>
              <a:r>
                <a:rPr kumimoji="1" lang="en-US" altLang="ja-JP" sz="1050" u="sng" dirty="0">
                  <a:latin typeface="Meiryo UI" panose="020B0604030504040204" pitchFamily="50" charset="-128"/>
                  <a:ea typeface="Meiryo UI" panose="020B0604030504040204" pitchFamily="50" charset="-128"/>
                </a:rPr>
                <a:t>】 </a:t>
              </a:r>
              <a:r>
                <a:rPr kumimoji="1" lang="ja-JP" altLang="en-US" sz="1050" u="sng" dirty="0">
                  <a:latin typeface="Meiryo UI" panose="020B0604030504040204" pitchFamily="50" charset="-128"/>
                  <a:ea typeface="Meiryo UI" panose="020B0604030504040204" pitchFamily="50" charset="-128"/>
                </a:rPr>
                <a:t>騒音</a:t>
              </a:r>
            </a:p>
          </p:txBody>
        </p:sp>
        <p:sp>
          <p:nvSpPr>
            <p:cNvPr id="29" name="テキスト ボックス 28">
              <a:extLst>
                <a:ext uri="{FF2B5EF4-FFF2-40B4-BE49-F238E27FC236}">
                  <a16:creationId xmlns:a16="http://schemas.microsoft.com/office/drawing/2014/main" id="{A364D43D-A51E-DEC2-3B8B-268EB71DC414}"/>
                </a:ext>
              </a:extLst>
            </p:cNvPr>
            <p:cNvSpPr txBox="1"/>
            <p:nvPr/>
          </p:nvSpPr>
          <p:spPr>
            <a:xfrm>
              <a:off x="5090406" y="5410334"/>
              <a:ext cx="1280531" cy="215444"/>
            </a:xfrm>
            <a:prstGeom prst="rect">
              <a:avLst/>
            </a:prstGeom>
            <a:noFill/>
          </p:spPr>
          <p:txBody>
            <a:bodyPr wrap="square" rtlCol="0">
              <a:spAutoFit/>
            </a:bodyPr>
            <a:lstStyle/>
            <a:p>
              <a:pPr algn="ctr"/>
              <a:r>
                <a:rPr kumimoji="1" lang="ja-JP" altLang="en-US" sz="800" dirty="0">
                  <a:latin typeface="Meiryo UI" panose="020B0604030504040204" pitchFamily="50" charset="-128"/>
                  <a:ea typeface="Meiryo UI" panose="020B0604030504040204" pitchFamily="50" charset="-128"/>
                </a:rPr>
                <a:t>（認定後）</a:t>
              </a:r>
              <a:endParaRPr kumimoji="1" lang="ja-JP" altLang="en-US" sz="1050" dirty="0">
                <a:latin typeface="Meiryo UI" panose="020B0604030504040204" pitchFamily="50" charset="-128"/>
                <a:ea typeface="Meiryo UI" panose="020B0604030504040204" pitchFamily="50" charset="-128"/>
              </a:endParaRPr>
            </a:p>
          </p:txBody>
        </p:sp>
      </p:grpSp>
      <p:grpSp>
        <p:nvGrpSpPr>
          <p:cNvPr id="31" name="グループ化 30">
            <a:extLst>
              <a:ext uri="{FF2B5EF4-FFF2-40B4-BE49-F238E27FC236}">
                <a16:creationId xmlns:a16="http://schemas.microsoft.com/office/drawing/2014/main" id="{7A781868-767D-D577-732F-4817842F0505}"/>
              </a:ext>
            </a:extLst>
          </p:cNvPr>
          <p:cNvGrpSpPr/>
          <p:nvPr/>
        </p:nvGrpSpPr>
        <p:grpSpPr>
          <a:xfrm>
            <a:off x="4604908" y="5173352"/>
            <a:ext cx="2337409" cy="2029612"/>
            <a:chOff x="6751798" y="5192362"/>
            <a:chExt cx="2337409" cy="2029612"/>
          </a:xfrm>
        </p:grpSpPr>
        <p:sp>
          <p:nvSpPr>
            <p:cNvPr id="23" name="テキスト ボックス 22">
              <a:extLst>
                <a:ext uri="{FF2B5EF4-FFF2-40B4-BE49-F238E27FC236}">
                  <a16:creationId xmlns:a16="http://schemas.microsoft.com/office/drawing/2014/main" id="{3A84D389-F2DA-BD4E-2F17-F2BAD5BDECC4}"/>
                </a:ext>
              </a:extLst>
            </p:cNvPr>
            <p:cNvSpPr txBox="1"/>
            <p:nvPr/>
          </p:nvSpPr>
          <p:spPr>
            <a:xfrm>
              <a:off x="6751798" y="5192362"/>
              <a:ext cx="2337409" cy="261610"/>
            </a:xfrm>
            <a:prstGeom prst="rect">
              <a:avLst/>
            </a:prstGeom>
            <a:noFill/>
          </p:spPr>
          <p:txBody>
            <a:bodyPr wrap="square" rtlCol="0">
              <a:spAutoFit/>
            </a:bodyPr>
            <a:lstStyle/>
            <a:p>
              <a:pPr algn="ctr"/>
              <a:r>
                <a:rPr kumimoji="1" lang="en-US" altLang="ja-JP" sz="1050" u="sng" dirty="0">
                  <a:latin typeface="Meiryo UI" panose="020B0604030504040204" pitchFamily="50" charset="-128"/>
                  <a:ea typeface="Meiryo UI" panose="020B0604030504040204" pitchFamily="50" charset="-128"/>
                </a:rPr>
                <a:t>【</a:t>
              </a:r>
              <a:r>
                <a:rPr kumimoji="1" lang="ja-JP" altLang="en-US" sz="1050" u="sng" dirty="0">
                  <a:latin typeface="Meiryo UI" panose="020B0604030504040204" pitchFamily="50" charset="-128"/>
                  <a:ea typeface="Meiryo UI" panose="020B0604030504040204" pitchFamily="50" charset="-128"/>
                </a:rPr>
                <a:t>特区</a:t>
              </a:r>
              <a:r>
                <a:rPr kumimoji="1" lang="en-US" altLang="ja-JP" sz="1050" u="sng" dirty="0">
                  <a:latin typeface="Meiryo UI" panose="020B0604030504040204" pitchFamily="50" charset="-128"/>
                  <a:ea typeface="Meiryo UI" panose="020B0604030504040204" pitchFamily="50" charset="-128"/>
                </a:rPr>
                <a:t>】 </a:t>
              </a:r>
              <a:r>
                <a:rPr kumimoji="1" lang="ja-JP" altLang="en-US" sz="1050" u="sng" dirty="0">
                  <a:latin typeface="Meiryo UI" panose="020B0604030504040204" pitchFamily="50" charset="-128"/>
                  <a:ea typeface="Meiryo UI" panose="020B0604030504040204" pitchFamily="50" charset="-128"/>
                </a:rPr>
                <a:t>標識の表示なし</a:t>
              </a:r>
            </a:p>
          </p:txBody>
        </p:sp>
        <p:graphicFrame>
          <p:nvGraphicFramePr>
            <p:cNvPr id="25" name="グラフ 24">
              <a:extLst>
                <a:ext uri="{FF2B5EF4-FFF2-40B4-BE49-F238E27FC236}">
                  <a16:creationId xmlns:a16="http://schemas.microsoft.com/office/drawing/2014/main" id="{88860679-F728-256A-51B8-ED4AFF1014A4}"/>
                </a:ext>
              </a:extLst>
            </p:cNvPr>
            <p:cNvGraphicFramePr>
              <a:graphicFrameLocks/>
            </p:cNvGraphicFramePr>
            <p:nvPr>
              <p:extLst>
                <p:ext uri="{D42A27DB-BD31-4B8C-83A1-F6EECF244321}">
                  <p14:modId xmlns:p14="http://schemas.microsoft.com/office/powerpoint/2010/main" val="1696541357"/>
                </p:ext>
              </p:extLst>
            </p:nvPr>
          </p:nvGraphicFramePr>
          <p:xfrm>
            <a:off x="6947311" y="5473325"/>
            <a:ext cx="2096843" cy="1748649"/>
          </p:xfrm>
          <a:graphic>
            <a:graphicData uri="http://schemas.openxmlformats.org/drawingml/2006/chart">
              <c:chart xmlns:c="http://schemas.openxmlformats.org/drawingml/2006/chart" xmlns:r="http://schemas.openxmlformats.org/officeDocument/2006/relationships" r:id="rId5"/>
            </a:graphicData>
          </a:graphic>
        </p:graphicFrame>
        <p:sp>
          <p:nvSpPr>
            <p:cNvPr id="30" name="テキスト ボックス 29">
              <a:extLst>
                <a:ext uri="{FF2B5EF4-FFF2-40B4-BE49-F238E27FC236}">
                  <a16:creationId xmlns:a16="http://schemas.microsoft.com/office/drawing/2014/main" id="{523EA873-9E36-4645-0B38-2EADEDCAA2FC}"/>
                </a:ext>
              </a:extLst>
            </p:cNvPr>
            <p:cNvSpPr txBox="1"/>
            <p:nvPr/>
          </p:nvSpPr>
          <p:spPr>
            <a:xfrm>
              <a:off x="7245530" y="5382495"/>
              <a:ext cx="1280531" cy="215444"/>
            </a:xfrm>
            <a:prstGeom prst="rect">
              <a:avLst/>
            </a:prstGeom>
            <a:noFill/>
          </p:spPr>
          <p:txBody>
            <a:bodyPr wrap="square" rtlCol="0">
              <a:spAutoFit/>
            </a:bodyPr>
            <a:lstStyle/>
            <a:p>
              <a:pPr algn="ctr"/>
              <a:r>
                <a:rPr kumimoji="1" lang="ja-JP" altLang="en-US" sz="800" dirty="0">
                  <a:latin typeface="Meiryo UI" panose="020B0604030504040204" pitchFamily="50" charset="-128"/>
                  <a:ea typeface="Meiryo UI" panose="020B0604030504040204" pitchFamily="50" charset="-128"/>
                </a:rPr>
                <a:t>（認定後）</a:t>
              </a:r>
              <a:endParaRPr kumimoji="1" lang="ja-JP" altLang="en-US" sz="1050" dirty="0">
                <a:latin typeface="Meiryo UI" panose="020B0604030504040204" pitchFamily="50" charset="-128"/>
                <a:ea typeface="Meiryo UI" panose="020B0604030504040204" pitchFamily="50" charset="-128"/>
              </a:endParaRPr>
            </a:p>
          </p:txBody>
        </p:sp>
      </p:grpSp>
      <p:graphicFrame>
        <p:nvGraphicFramePr>
          <p:cNvPr id="34" name="グラフ 33">
            <a:extLst>
              <a:ext uri="{FF2B5EF4-FFF2-40B4-BE49-F238E27FC236}">
                <a16:creationId xmlns:a16="http://schemas.microsoft.com/office/drawing/2014/main" id="{C0111C80-9063-70B5-5CF4-99736E532652}"/>
              </a:ext>
            </a:extLst>
          </p:cNvPr>
          <p:cNvGraphicFramePr>
            <a:graphicFrameLocks/>
          </p:cNvGraphicFramePr>
          <p:nvPr>
            <p:extLst>
              <p:ext uri="{D42A27DB-BD31-4B8C-83A1-F6EECF244321}">
                <p14:modId xmlns:p14="http://schemas.microsoft.com/office/powerpoint/2010/main" val="4018085629"/>
              </p:ext>
            </p:extLst>
          </p:nvPr>
        </p:nvGraphicFramePr>
        <p:xfrm>
          <a:off x="136642" y="2000251"/>
          <a:ext cx="4549459" cy="2982378"/>
        </p:xfrm>
        <a:graphic>
          <a:graphicData uri="http://schemas.openxmlformats.org/drawingml/2006/chart">
            <c:chart xmlns:c="http://schemas.openxmlformats.org/drawingml/2006/chart" xmlns:r="http://schemas.openxmlformats.org/officeDocument/2006/relationships" r:id="rId6"/>
          </a:graphicData>
        </a:graphic>
      </p:graphicFrame>
      <p:sp>
        <p:nvSpPr>
          <p:cNvPr id="36" name="吹き出し: 線 35">
            <a:extLst>
              <a:ext uri="{FF2B5EF4-FFF2-40B4-BE49-F238E27FC236}">
                <a16:creationId xmlns:a16="http://schemas.microsoft.com/office/drawing/2014/main" id="{FD016CBA-C255-E4C4-A341-6FD8510C8C94}"/>
              </a:ext>
            </a:extLst>
          </p:cNvPr>
          <p:cNvSpPr/>
          <p:nvPr/>
        </p:nvSpPr>
        <p:spPr>
          <a:xfrm>
            <a:off x="4078051" y="2613331"/>
            <a:ext cx="578373" cy="228600"/>
          </a:xfrm>
          <a:prstGeom prst="borderCallout1">
            <a:avLst>
              <a:gd name="adj1" fmla="val 5936"/>
              <a:gd name="adj2" fmla="val 69724"/>
              <a:gd name="adj3" fmla="val -83266"/>
              <a:gd name="adj4" fmla="val 52098"/>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solidFill>
                <a:latin typeface="Meiryo UI" panose="020B0604030504040204" pitchFamily="50" charset="-128"/>
                <a:ea typeface="Meiryo UI" panose="020B0604030504040204" pitchFamily="50" charset="-128"/>
              </a:rPr>
              <a:t>居室数</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grpSp>
        <p:nvGrpSpPr>
          <p:cNvPr id="40" name="グループ化 39">
            <a:extLst>
              <a:ext uri="{FF2B5EF4-FFF2-40B4-BE49-F238E27FC236}">
                <a16:creationId xmlns:a16="http://schemas.microsoft.com/office/drawing/2014/main" id="{127D7436-90D0-0FDA-43A8-F8D8DDA0DBBA}"/>
              </a:ext>
            </a:extLst>
          </p:cNvPr>
          <p:cNvGrpSpPr/>
          <p:nvPr/>
        </p:nvGrpSpPr>
        <p:grpSpPr>
          <a:xfrm>
            <a:off x="4084416" y="3683611"/>
            <a:ext cx="594799" cy="298242"/>
            <a:chOff x="4084416" y="3721711"/>
            <a:chExt cx="594799" cy="298242"/>
          </a:xfrm>
        </p:grpSpPr>
        <p:sp>
          <p:nvSpPr>
            <p:cNvPr id="38" name="吹き出し: 線 37">
              <a:extLst>
                <a:ext uri="{FF2B5EF4-FFF2-40B4-BE49-F238E27FC236}">
                  <a16:creationId xmlns:a16="http://schemas.microsoft.com/office/drawing/2014/main" id="{249F4E93-C443-E193-1C8C-A19F99B653EF}"/>
                </a:ext>
              </a:extLst>
            </p:cNvPr>
            <p:cNvSpPr/>
            <p:nvPr/>
          </p:nvSpPr>
          <p:spPr>
            <a:xfrm>
              <a:off x="4084416" y="3832991"/>
              <a:ext cx="594799" cy="186962"/>
            </a:xfrm>
            <a:prstGeom prst="borderCallout1">
              <a:avLst>
                <a:gd name="adj1" fmla="val 101765"/>
                <a:gd name="adj2" fmla="val 83097"/>
                <a:gd name="adj3" fmla="val 149728"/>
                <a:gd name="adj4" fmla="val 62868"/>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solidFill>
                  <a:latin typeface="Meiryo UI" panose="020B0604030504040204" pitchFamily="50" charset="-128"/>
                  <a:ea typeface="Meiryo UI" panose="020B0604030504040204" pitchFamily="50" charset="-128"/>
                </a:rPr>
                <a:t>施設数</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cxnSp>
          <p:nvCxnSpPr>
            <p:cNvPr id="39" name="直線コネクタ 38">
              <a:extLst>
                <a:ext uri="{FF2B5EF4-FFF2-40B4-BE49-F238E27FC236}">
                  <a16:creationId xmlns:a16="http://schemas.microsoft.com/office/drawing/2014/main" id="{1822411B-0BAF-E98A-BF16-5071BF822037}"/>
                </a:ext>
              </a:extLst>
            </p:cNvPr>
            <p:cNvCxnSpPr/>
            <p:nvPr/>
          </p:nvCxnSpPr>
          <p:spPr>
            <a:xfrm>
              <a:off x="4351789" y="3721711"/>
              <a:ext cx="144286" cy="107174"/>
            </a:xfrm>
            <a:prstGeom prst="line">
              <a:avLst/>
            </a:prstGeom>
            <a:ln w="12700"/>
          </p:spPr>
          <p:style>
            <a:lnRef idx="1">
              <a:schemeClr val="dk1"/>
            </a:lnRef>
            <a:fillRef idx="0">
              <a:schemeClr val="dk1"/>
            </a:fillRef>
            <a:effectRef idx="0">
              <a:schemeClr val="dk1"/>
            </a:effectRef>
            <a:fontRef idx="minor">
              <a:schemeClr val="tx1"/>
            </a:fontRef>
          </p:style>
        </p:cxnSp>
      </p:grpSp>
      <p:graphicFrame>
        <p:nvGraphicFramePr>
          <p:cNvPr id="7" name="グラフ 6">
            <a:extLst>
              <a:ext uri="{FF2B5EF4-FFF2-40B4-BE49-F238E27FC236}">
                <a16:creationId xmlns:a16="http://schemas.microsoft.com/office/drawing/2014/main" id="{79095B75-8221-8AE8-5D17-C970DE45C65E}"/>
              </a:ext>
            </a:extLst>
          </p:cNvPr>
          <p:cNvGraphicFramePr>
            <a:graphicFrameLocks/>
          </p:cNvGraphicFramePr>
          <p:nvPr>
            <p:extLst>
              <p:ext uri="{D42A27DB-BD31-4B8C-83A1-F6EECF244321}">
                <p14:modId xmlns:p14="http://schemas.microsoft.com/office/powerpoint/2010/main" val="601003222"/>
              </p:ext>
            </p:extLst>
          </p:nvPr>
        </p:nvGraphicFramePr>
        <p:xfrm>
          <a:off x="4753927" y="2065678"/>
          <a:ext cx="4206937" cy="2622745"/>
        </p:xfrm>
        <a:graphic>
          <a:graphicData uri="http://schemas.openxmlformats.org/drawingml/2006/chart">
            <c:chart xmlns:c="http://schemas.openxmlformats.org/drawingml/2006/chart" xmlns:r="http://schemas.openxmlformats.org/officeDocument/2006/relationships" r:id="rId7"/>
          </a:graphicData>
        </a:graphic>
      </p:graphicFrame>
      <p:grpSp>
        <p:nvGrpSpPr>
          <p:cNvPr id="32" name="グループ化 31">
            <a:extLst>
              <a:ext uri="{FF2B5EF4-FFF2-40B4-BE49-F238E27FC236}">
                <a16:creationId xmlns:a16="http://schemas.microsoft.com/office/drawing/2014/main" id="{DC9D798C-0459-E04E-281B-DC94A6C856EF}"/>
              </a:ext>
            </a:extLst>
          </p:cNvPr>
          <p:cNvGrpSpPr/>
          <p:nvPr/>
        </p:nvGrpSpPr>
        <p:grpSpPr>
          <a:xfrm>
            <a:off x="5747848" y="1757901"/>
            <a:ext cx="2880000" cy="418568"/>
            <a:chOff x="9836813" y="1700285"/>
            <a:chExt cx="2880000" cy="418568"/>
          </a:xfrm>
        </p:grpSpPr>
        <p:sp>
          <p:nvSpPr>
            <p:cNvPr id="12" name="テキスト ボックス 11">
              <a:extLst>
                <a:ext uri="{FF2B5EF4-FFF2-40B4-BE49-F238E27FC236}">
                  <a16:creationId xmlns:a16="http://schemas.microsoft.com/office/drawing/2014/main" id="{EDD3D718-7C2E-6347-1B60-A1895A375408}"/>
                </a:ext>
              </a:extLst>
            </p:cNvPr>
            <p:cNvSpPr txBox="1"/>
            <p:nvPr/>
          </p:nvSpPr>
          <p:spPr>
            <a:xfrm>
              <a:off x="9836813" y="1700285"/>
              <a:ext cx="2880000" cy="276999"/>
            </a:xfrm>
            <a:prstGeom prst="rect">
              <a:avLst/>
            </a:prstGeom>
            <a:noFill/>
          </p:spPr>
          <p:txBody>
            <a:bodyPr wrap="square" rtlCol="0">
              <a:spAutoFit/>
            </a:bodyPr>
            <a:lstStyle/>
            <a:p>
              <a:pPr algn="ctr"/>
              <a:r>
                <a:rPr kumimoji="1" lang="ja-JP" altLang="en-US" sz="1200" b="1" u="sng" dirty="0">
                  <a:latin typeface="Meiryo UI" panose="020B0604030504040204" pitchFamily="50" charset="-128"/>
                  <a:ea typeface="Meiryo UI" panose="020B0604030504040204" pitchFamily="50" charset="-128"/>
                </a:rPr>
                <a:t>特区民泊、新法民泊苦情件数</a:t>
              </a:r>
              <a:r>
                <a:rPr kumimoji="1" lang="ja-JP" altLang="en-US" sz="800" dirty="0">
                  <a:latin typeface="Meiryo UI" panose="020B0604030504040204" pitchFamily="50" charset="-128"/>
                  <a:ea typeface="Meiryo UI" panose="020B0604030504040204" pitchFamily="50" charset="-128"/>
                </a:rPr>
                <a:t>（認定後）</a:t>
              </a:r>
              <a:endParaRPr kumimoji="1" lang="ja-JP" altLang="en-US" sz="1600"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505C73C8-E55B-BCF7-7614-73858C2937FA}"/>
                </a:ext>
              </a:extLst>
            </p:cNvPr>
            <p:cNvSpPr txBox="1"/>
            <p:nvPr/>
          </p:nvSpPr>
          <p:spPr>
            <a:xfrm>
              <a:off x="10206909" y="1903409"/>
              <a:ext cx="1963909" cy="215444"/>
            </a:xfrm>
            <a:prstGeom prst="rect">
              <a:avLst/>
            </a:prstGeom>
            <a:noFill/>
          </p:spPr>
          <p:txBody>
            <a:bodyPr wrap="square" rtlCol="0">
              <a:spAutoFit/>
            </a:bodyPr>
            <a:lstStyle/>
            <a:p>
              <a:r>
                <a:rPr kumimoji="1" lang="en-US" altLang="ja-JP" sz="800" dirty="0">
                  <a:latin typeface="Meiryo UI" panose="020B0604030504040204" pitchFamily="50" charset="-128"/>
                  <a:ea typeface="Meiryo UI" panose="020B0604030504040204" pitchFamily="50" charset="-128"/>
                </a:rPr>
                <a:t>※</a:t>
              </a:r>
              <a:r>
                <a:rPr kumimoji="1" lang="ja-JP" altLang="en-US" sz="800" dirty="0">
                  <a:latin typeface="Meiryo UI" panose="020B0604030504040204" pitchFamily="50" charset="-128"/>
                  <a:ea typeface="Meiryo UI" panose="020B0604030504040204" pitchFamily="50" charset="-128"/>
                </a:rPr>
                <a:t>１件で複数の内容を含むものあり</a:t>
              </a:r>
            </a:p>
          </p:txBody>
        </p:sp>
      </p:grpSp>
    </p:spTree>
    <p:extLst>
      <p:ext uri="{BB962C8B-B14F-4D97-AF65-F5344CB8AC3E}">
        <p14:creationId xmlns:p14="http://schemas.microsoft.com/office/powerpoint/2010/main" val="3562043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a:extLst>
              <a:ext uri="{FF2B5EF4-FFF2-40B4-BE49-F238E27FC236}">
                <a16:creationId xmlns:a16="http://schemas.microsoft.com/office/drawing/2014/main" id="{565DF5E0-13DF-E862-7DD3-98BBE30CF084}"/>
              </a:ext>
            </a:extLst>
          </p:cNvPr>
          <p:cNvGraphicFramePr>
            <a:graphicFrameLocks noGrp="1"/>
          </p:cNvGraphicFramePr>
          <p:nvPr>
            <p:extLst>
              <p:ext uri="{D42A27DB-BD31-4B8C-83A1-F6EECF244321}">
                <p14:modId xmlns:p14="http://schemas.microsoft.com/office/powerpoint/2010/main" val="2541653929"/>
              </p:ext>
            </p:extLst>
          </p:nvPr>
        </p:nvGraphicFramePr>
        <p:xfrm>
          <a:off x="144000" y="859444"/>
          <a:ext cx="8856001" cy="6433436"/>
        </p:xfrm>
        <a:graphic>
          <a:graphicData uri="http://schemas.openxmlformats.org/drawingml/2006/table">
            <a:tbl>
              <a:tblPr firstRow="1" bandRow="1">
                <a:tableStyleId>{5C22544A-7EE6-4342-B048-85BDC9FD1C3A}</a:tableStyleId>
              </a:tblPr>
              <a:tblGrid>
                <a:gridCol w="392741">
                  <a:extLst>
                    <a:ext uri="{9D8B030D-6E8A-4147-A177-3AD203B41FA5}">
                      <a16:colId xmlns:a16="http://schemas.microsoft.com/office/drawing/2014/main" val="2326422711"/>
                    </a:ext>
                  </a:extLst>
                </a:gridCol>
                <a:gridCol w="290707">
                  <a:extLst>
                    <a:ext uri="{9D8B030D-6E8A-4147-A177-3AD203B41FA5}">
                      <a16:colId xmlns:a16="http://schemas.microsoft.com/office/drawing/2014/main" val="2555075019"/>
                    </a:ext>
                  </a:extLst>
                </a:gridCol>
                <a:gridCol w="1562549">
                  <a:extLst>
                    <a:ext uri="{9D8B030D-6E8A-4147-A177-3AD203B41FA5}">
                      <a16:colId xmlns:a16="http://schemas.microsoft.com/office/drawing/2014/main" val="2332454152"/>
                    </a:ext>
                  </a:extLst>
                </a:gridCol>
                <a:gridCol w="468824">
                  <a:extLst>
                    <a:ext uri="{9D8B030D-6E8A-4147-A177-3AD203B41FA5}">
                      <a16:colId xmlns:a16="http://schemas.microsoft.com/office/drawing/2014/main" val="2025306162"/>
                    </a:ext>
                  </a:extLst>
                </a:gridCol>
                <a:gridCol w="4832999">
                  <a:extLst>
                    <a:ext uri="{9D8B030D-6E8A-4147-A177-3AD203B41FA5}">
                      <a16:colId xmlns:a16="http://schemas.microsoft.com/office/drawing/2014/main" val="1846973704"/>
                    </a:ext>
                  </a:extLst>
                </a:gridCol>
                <a:gridCol w="1308181">
                  <a:extLst>
                    <a:ext uri="{9D8B030D-6E8A-4147-A177-3AD203B41FA5}">
                      <a16:colId xmlns:a16="http://schemas.microsoft.com/office/drawing/2014/main" val="2314553833"/>
                    </a:ext>
                  </a:extLst>
                </a:gridCol>
              </a:tblGrid>
              <a:tr h="446713">
                <a:tc>
                  <a:txBody>
                    <a:bodyPr/>
                    <a:lstStyle/>
                    <a:p>
                      <a:pPr algn="ctr"/>
                      <a:r>
                        <a:rPr kumimoji="1" lang="ja-JP" altLang="en-US" sz="1100" dirty="0">
                          <a:solidFill>
                            <a:schemeClr val="bg1"/>
                          </a:solidFill>
                          <a:latin typeface="Meiryo UI" panose="020B0604030504040204" pitchFamily="50" charset="-128"/>
                          <a:ea typeface="Meiryo UI" panose="020B0604030504040204" pitchFamily="50" charset="-128"/>
                        </a:rPr>
                        <a:t>項目</a:t>
                      </a:r>
                    </a:p>
                  </a:txBody>
                  <a:tcPr marT="0" marB="0" anchor="ctr"/>
                </a:tc>
                <a:tc gridSpan="3">
                  <a:txBody>
                    <a:bodyPr/>
                    <a:lstStyle/>
                    <a:p>
                      <a:pPr algn="ctr"/>
                      <a:r>
                        <a:rPr kumimoji="1" lang="ja-JP" altLang="en-US" sz="1400" dirty="0">
                          <a:solidFill>
                            <a:schemeClr val="bg1"/>
                          </a:solidFill>
                          <a:latin typeface="Meiryo UI" panose="020B0604030504040204" pitchFamily="50" charset="-128"/>
                          <a:ea typeface="Meiryo UI" panose="020B0604030504040204" pitchFamily="50" charset="-128"/>
                        </a:rPr>
                        <a:t>課題</a:t>
                      </a:r>
                    </a:p>
                  </a:txBody>
                  <a:tcPr marT="0" marB="0" anchor="ctr"/>
                </a:tc>
                <a:tc hMerge="1">
                  <a:txBody>
                    <a:bodyPr/>
                    <a:lstStyle/>
                    <a:p>
                      <a:endParaRPr dirty="0"/>
                    </a:p>
                  </a:txBody>
                  <a:tcPr marT="0" marB="0" anchor="ctr"/>
                </a:tc>
                <a:tc hMerge="1">
                  <a:txBody>
                    <a:bodyPr/>
                    <a:lstStyle/>
                    <a:p>
                      <a:endParaRPr kumimoji="1" lang="ja-JP" altLang="en-US"/>
                    </a:p>
                  </a:txBody>
                  <a:tcPr/>
                </a:tc>
                <a:tc>
                  <a:txBody>
                    <a:bodyPr/>
                    <a:lstStyle/>
                    <a:p>
                      <a:pPr algn="ctr"/>
                      <a:r>
                        <a:rPr lang="ja-JP" altLang="en-US" sz="1400" dirty="0">
                          <a:latin typeface="Meiryo UI" panose="020B0604030504040204" pitchFamily="34" charset="-128"/>
                          <a:ea typeface="Meiryo UI" panose="020B0604030504040204" pitchFamily="34" charset="-128"/>
                        </a:rPr>
                        <a:t>状況</a:t>
                      </a:r>
                      <a:endParaRPr sz="1400" dirty="0">
                        <a:latin typeface="Meiryo UI" panose="020B0604030504040204" pitchFamily="34" charset="-128"/>
                        <a:ea typeface="Meiryo UI" panose="020B0604030504040204" pitchFamily="34" charset="-128"/>
                      </a:endParaRPr>
                    </a:p>
                  </a:txBody>
                  <a:tcPr marT="0" marB="0" anchor="ctr">
                    <a:lnR w="38100" cap="flat" cmpd="sng" algn="ctr">
                      <a:solidFill>
                        <a:schemeClr val="tx1"/>
                      </a:solidFill>
                      <a:prstDash val="solid"/>
                      <a:round/>
                      <a:headEnd type="none" w="med" len="med"/>
                      <a:tailEnd type="none" w="med" len="med"/>
                    </a:lnR>
                  </a:tcPr>
                </a:tc>
                <a:tc>
                  <a:txBody>
                    <a:bodyPr/>
                    <a:lstStyle/>
                    <a:p>
                      <a:pPr algn="ctr"/>
                      <a:r>
                        <a:rPr kumimoji="1" lang="ja-JP" altLang="en-US" sz="1400" dirty="0">
                          <a:latin typeface="Meiryo UI" panose="020B0604030504040204" pitchFamily="50" charset="-128"/>
                          <a:ea typeface="Meiryo UI" panose="020B0604030504040204" pitchFamily="50" charset="-128"/>
                        </a:rPr>
                        <a:t>対応策</a:t>
                      </a:r>
                      <a:endParaRPr kumimoji="1" lang="en-US" altLang="ja-JP" sz="1400" dirty="0">
                        <a:latin typeface="Meiryo UI" panose="020B0604030504040204" pitchFamily="50" charset="-128"/>
                        <a:ea typeface="Meiryo UI" panose="020B0604030504040204" pitchFamily="50" charset="-128"/>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23671152"/>
                  </a:ext>
                </a:extLst>
              </a:tr>
              <a:tr h="752275">
                <a:tc rowSpan="4">
                  <a:txBody>
                    <a:bodyPr/>
                    <a:lstStyle/>
                    <a:p>
                      <a:pPr algn="ctr"/>
                      <a:r>
                        <a:rPr kumimoji="1" lang="ja-JP" altLang="en-US" sz="1200" b="1" dirty="0">
                          <a:latin typeface="メイリオ" panose="020B0604030504040204" pitchFamily="50" charset="-128"/>
                          <a:ea typeface="メイリオ" panose="020B0604030504040204" pitchFamily="50" charset="-128"/>
                        </a:rPr>
                        <a:t>制度</a:t>
                      </a:r>
                    </a:p>
                  </a:txBody>
                  <a:tcPr marT="72000" anchor="ctr">
                    <a:solidFill>
                      <a:schemeClr val="accent5">
                        <a:lumMod val="20000"/>
                        <a:lumOff val="80000"/>
                      </a:schemeClr>
                    </a:solidFill>
                  </a:tcPr>
                </a:tc>
                <a:tc>
                  <a:txBody>
                    <a:bodyPr/>
                    <a:lstStyle/>
                    <a:p>
                      <a:pPr algn="l"/>
                      <a:r>
                        <a:rPr kumimoji="1" lang="ja-JP" altLang="en-US" sz="1200" b="1" dirty="0">
                          <a:latin typeface="メイリオ" panose="020B0604030504040204" pitchFamily="50" charset="-128"/>
                          <a:ea typeface="メイリオ" panose="020B0604030504040204" pitchFamily="50" charset="-128"/>
                        </a:rPr>
                        <a:t>①</a:t>
                      </a:r>
                    </a:p>
                  </a:txBody>
                  <a:tcPr marL="72000" marR="72000" marT="72000" marB="72000" anchor="ctr">
                    <a:solidFill>
                      <a:schemeClr val="accent5">
                        <a:lumMod val="20000"/>
                        <a:lumOff val="80000"/>
                      </a:schemeClr>
                    </a:solidFill>
                  </a:tcPr>
                </a:tc>
                <a:tc>
                  <a:txBody>
                    <a:bodyPr/>
                    <a:lstStyle/>
                    <a:p>
                      <a:pPr algn="l"/>
                      <a:r>
                        <a:rPr kumimoji="1" lang="ja-JP" altLang="en-US" sz="1200" dirty="0">
                          <a:latin typeface="メイリオ" panose="020B0604030504040204" pitchFamily="50" charset="-128"/>
                          <a:ea typeface="メイリオ" panose="020B0604030504040204" pitchFamily="50" charset="-128"/>
                        </a:rPr>
                        <a:t>住居地域の民泊に</a:t>
                      </a:r>
                      <a:endParaRPr kumimoji="1" lang="en-US" altLang="ja-JP" sz="1200" dirty="0">
                        <a:latin typeface="メイリオ" panose="020B0604030504040204" pitchFamily="50" charset="-128"/>
                        <a:ea typeface="メイリオ" panose="020B0604030504040204" pitchFamily="50" charset="-128"/>
                      </a:endParaRPr>
                    </a:p>
                    <a:p>
                      <a:pPr algn="l"/>
                      <a:r>
                        <a:rPr kumimoji="1" lang="ja-JP" altLang="en-US" sz="1200" dirty="0">
                          <a:latin typeface="メイリオ" panose="020B0604030504040204" pitchFamily="50" charset="-128"/>
                          <a:ea typeface="メイリオ" panose="020B0604030504040204" pitchFamily="50" charset="-128"/>
                        </a:rPr>
                        <a:t>関する苦情増加</a:t>
                      </a:r>
                    </a:p>
                  </a:txBody>
                  <a:tcPr marT="72000" marB="72000" anchor="ctr">
                    <a:solidFill>
                      <a:schemeClr val="accent5">
                        <a:lumMod val="20000"/>
                        <a:lumOff val="80000"/>
                      </a:schemeClr>
                    </a:solidFill>
                  </a:tcPr>
                </a:tc>
                <a:tc>
                  <a:txBody>
                    <a:bodyPr/>
                    <a:lstStyle/>
                    <a:p>
                      <a:pPr algn="ctr"/>
                      <a:r>
                        <a:rPr kumimoji="1" lang="ja-JP" altLang="en-US" sz="1050" dirty="0">
                          <a:latin typeface="メイリオ" panose="020B0604030504040204" pitchFamily="50" charset="-128"/>
                          <a:ea typeface="メイリオ" panose="020B0604030504040204" pitchFamily="50" charset="-128"/>
                        </a:rPr>
                        <a:t>特区</a:t>
                      </a:r>
                      <a:endParaRPr kumimoji="1" lang="en-US" altLang="ja-JP" sz="1050" dirty="0">
                        <a:latin typeface="メイリオ" panose="020B0604030504040204" pitchFamily="50" charset="-128"/>
                        <a:ea typeface="メイリオ" panose="020B0604030504040204" pitchFamily="50" charset="-128"/>
                      </a:endParaRPr>
                    </a:p>
                    <a:p>
                      <a:pPr algn="ctr"/>
                      <a:r>
                        <a:rPr kumimoji="1" lang="ja-JP" altLang="en-US" sz="1050" dirty="0">
                          <a:latin typeface="メイリオ" panose="020B0604030504040204" pitchFamily="50" charset="-128"/>
                          <a:ea typeface="メイリオ" panose="020B0604030504040204" pitchFamily="50" charset="-128"/>
                        </a:rPr>
                        <a:t>新法</a:t>
                      </a:r>
                    </a:p>
                  </a:txBody>
                  <a:tcPr marT="72000" marB="72000" anchor="ctr">
                    <a:solidFill>
                      <a:schemeClr val="accent5">
                        <a:lumMod val="20000"/>
                        <a:lumOff val="80000"/>
                      </a:schemeClr>
                    </a:solidFill>
                  </a:tcPr>
                </a:tc>
                <a:tc>
                  <a:txBody>
                    <a:bodyPr/>
                    <a:lstStyle/>
                    <a:p>
                      <a:pPr algn="l"/>
                      <a:r>
                        <a:rPr kumimoji="1" lang="ja-JP" altLang="en-US" sz="1200" dirty="0">
                          <a:solidFill>
                            <a:schemeClr val="tx1"/>
                          </a:solidFill>
                          <a:latin typeface="メイリオ" panose="020B0604030504040204" pitchFamily="50" charset="-128"/>
                          <a:ea typeface="メイリオ" panose="020B0604030504040204" pitchFamily="50" charset="-128"/>
                        </a:rPr>
                        <a:t>・</a:t>
                      </a:r>
                      <a:r>
                        <a:rPr kumimoji="1" lang="ja-JP" altLang="en-US" sz="1200" b="1" u="sng" dirty="0">
                          <a:solidFill>
                            <a:schemeClr val="tx1"/>
                          </a:solidFill>
                          <a:latin typeface="メイリオ" panose="020B0604030504040204" pitchFamily="50" charset="-128"/>
                          <a:ea typeface="メイリオ" panose="020B0604030504040204" pitchFamily="50" charset="-128"/>
                        </a:rPr>
                        <a:t>住居地域の民泊に関して、騒音、防災面、建築面、子どもの安全</a:t>
                      </a:r>
                      <a:endParaRPr kumimoji="1" lang="en-US" altLang="ja-JP" sz="1200" b="1" u="sng" dirty="0">
                        <a:solidFill>
                          <a:schemeClr val="tx1"/>
                        </a:solidFill>
                        <a:latin typeface="メイリオ" panose="020B0604030504040204" pitchFamily="50" charset="-128"/>
                        <a:ea typeface="メイリオ" panose="020B0604030504040204" pitchFamily="50" charset="-128"/>
                      </a:endParaRPr>
                    </a:p>
                    <a:p>
                      <a:pPr algn="l"/>
                      <a:r>
                        <a:rPr kumimoji="1" lang="ja-JP" altLang="en-US" sz="1200" b="1" u="none" dirty="0">
                          <a:solidFill>
                            <a:schemeClr val="tx1"/>
                          </a:solidFill>
                          <a:latin typeface="メイリオ" panose="020B0604030504040204" pitchFamily="50" charset="-128"/>
                          <a:ea typeface="メイリオ" panose="020B0604030504040204" pitchFamily="50" charset="-128"/>
                        </a:rPr>
                        <a:t>　</a:t>
                      </a:r>
                      <a:r>
                        <a:rPr kumimoji="1" lang="ja-JP" altLang="en-US" sz="1200" b="1" u="sng" dirty="0">
                          <a:solidFill>
                            <a:schemeClr val="tx1"/>
                          </a:solidFill>
                          <a:latin typeface="メイリオ" panose="020B0604030504040204" pitchFamily="50" charset="-128"/>
                          <a:ea typeface="メイリオ" panose="020B0604030504040204" pitchFamily="50" charset="-128"/>
                        </a:rPr>
                        <a:t>面等についての住民不安が増加</a:t>
                      </a:r>
                      <a:r>
                        <a:rPr kumimoji="1" lang="ja-JP" altLang="en-US" sz="1200" dirty="0">
                          <a:solidFill>
                            <a:schemeClr val="tx1"/>
                          </a:solidFill>
                          <a:latin typeface="メイリオ" panose="020B0604030504040204" pitchFamily="50" charset="-128"/>
                          <a:ea typeface="メイリオ" panose="020B0604030504040204" pitchFamily="50" charset="-128"/>
                        </a:rPr>
                        <a:t>し、苦情や相談が多発している</a:t>
                      </a:r>
                      <a:endParaRPr kumimoji="1" lang="en-US" altLang="ja-JP" sz="1200" dirty="0">
                        <a:solidFill>
                          <a:schemeClr val="tx1"/>
                        </a:solidFill>
                        <a:latin typeface="メイリオ" panose="020B0604030504040204" pitchFamily="50" charset="-128"/>
                        <a:ea typeface="メイリオ" panose="020B0604030504040204" pitchFamily="50" charset="-128"/>
                      </a:endParaRPr>
                    </a:p>
                    <a:p>
                      <a:pPr algn="l"/>
                      <a:r>
                        <a:rPr kumimoji="1" lang="ja-JP" altLang="en-US" sz="1200" dirty="0">
                          <a:solidFill>
                            <a:schemeClr val="tx1"/>
                          </a:solidFill>
                          <a:latin typeface="メイリオ" panose="020B0604030504040204" pitchFamily="50" charset="-128"/>
                          <a:ea typeface="メイリオ" panose="020B0604030504040204" pitchFamily="50" charset="-128"/>
                        </a:rPr>
                        <a:t>・用途地域別の苦情では、約</a:t>
                      </a:r>
                      <a:r>
                        <a:rPr kumimoji="1" lang="en-US" altLang="ja-JP" sz="1200" dirty="0">
                          <a:solidFill>
                            <a:schemeClr val="tx1"/>
                          </a:solidFill>
                          <a:latin typeface="メイリオ" panose="020B0604030504040204" pitchFamily="50" charset="-128"/>
                          <a:ea typeface="メイリオ" panose="020B0604030504040204" pitchFamily="50" charset="-128"/>
                        </a:rPr>
                        <a:t>6</a:t>
                      </a:r>
                      <a:r>
                        <a:rPr kumimoji="1" lang="ja-JP" altLang="en-US" sz="1200" dirty="0">
                          <a:solidFill>
                            <a:schemeClr val="tx1"/>
                          </a:solidFill>
                          <a:latin typeface="メイリオ" panose="020B0604030504040204" pitchFamily="50" charset="-128"/>
                          <a:ea typeface="メイリオ" panose="020B0604030504040204" pitchFamily="50" charset="-128"/>
                        </a:rPr>
                        <a:t>割が住居地域からとなっている</a:t>
                      </a:r>
                      <a:endParaRPr kumimoji="1" lang="en-US" altLang="ja-JP" sz="1200" dirty="0">
                        <a:solidFill>
                          <a:schemeClr val="tx1"/>
                        </a:solidFill>
                        <a:latin typeface="メイリオ" panose="020B0604030504040204" pitchFamily="50" charset="-128"/>
                        <a:ea typeface="メイリオ" panose="020B0604030504040204" pitchFamily="50" charset="-128"/>
                      </a:endParaRPr>
                    </a:p>
                  </a:txBody>
                  <a:tcPr marT="72000" marB="72000" anchor="ctr">
                    <a:lnR w="38100" cap="flat" cmpd="sng" algn="ctr">
                      <a:solidFill>
                        <a:schemeClr val="tx1"/>
                      </a:solidFill>
                      <a:prstDash val="solid"/>
                      <a:round/>
                      <a:headEnd type="none" w="med" len="med"/>
                      <a:tailEnd type="none" w="med" len="med"/>
                    </a:ln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u="none" dirty="0">
                          <a:solidFill>
                            <a:schemeClr val="tx1"/>
                          </a:solidFill>
                          <a:latin typeface="メイリオ" panose="020B0604030504040204" pitchFamily="50" charset="-128"/>
                          <a:ea typeface="メイリオ" panose="020B0604030504040204" pitchFamily="50" charset="-128"/>
                        </a:rPr>
                        <a:t>実施可能な</a:t>
                      </a:r>
                      <a:endParaRPr kumimoji="1" lang="en-US" altLang="ja-JP" sz="1100" b="1"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u="none" dirty="0">
                          <a:solidFill>
                            <a:schemeClr val="tx1"/>
                          </a:solidFill>
                          <a:latin typeface="メイリオ" panose="020B0604030504040204" pitchFamily="50" charset="-128"/>
                          <a:ea typeface="メイリオ" panose="020B0604030504040204" pitchFamily="50" charset="-128"/>
                        </a:rPr>
                        <a:t>用途地域の制限</a:t>
                      </a:r>
                      <a:endParaRPr kumimoji="1" lang="en-US" altLang="ja-JP" sz="1100" b="1" u="none" dirty="0">
                        <a:solidFill>
                          <a:schemeClr val="tx1"/>
                        </a:solidFill>
                        <a:latin typeface="メイリオ" panose="020B0604030504040204" pitchFamily="50" charset="-128"/>
                        <a:ea typeface="メイリオ" panose="020B0604030504040204" pitchFamily="50" charset="-128"/>
                      </a:endParaRPr>
                    </a:p>
                  </a:txBody>
                  <a:tcPr marT="72000" marB="720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9500134"/>
                  </a:ext>
                </a:extLst>
              </a:tr>
              <a:tr h="553651">
                <a:tc vMerge="1">
                  <a:txBody>
                    <a:bodyPr/>
                    <a:lstStyle/>
                    <a:p>
                      <a:endParaRPr kumimoji="1" lang="ja-JP" altLang="en-US"/>
                    </a:p>
                  </a:txBody>
                  <a:tcPr/>
                </a:tc>
                <a:tc>
                  <a:txBody>
                    <a:bodyPr/>
                    <a:lstStyle/>
                    <a:p>
                      <a:pPr algn="l"/>
                      <a:r>
                        <a:rPr kumimoji="1" lang="ja-JP" altLang="en-US" sz="1200" b="1" dirty="0">
                          <a:latin typeface="メイリオ" panose="020B0604030504040204" pitchFamily="50" charset="-128"/>
                          <a:ea typeface="メイリオ" panose="020B0604030504040204" pitchFamily="50" charset="-128"/>
                        </a:rPr>
                        <a:t>②</a:t>
                      </a:r>
                      <a:endParaRPr kumimoji="1" lang="en-US" altLang="ja-JP" sz="1200" b="1" dirty="0">
                        <a:latin typeface="メイリオ" panose="020B0604030504040204" pitchFamily="50" charset="-128"/>
                        <a:ea typeface="メイリオ" panose="020B0604030504040204" pitchFamily="50" charset="-128"/>
                      </a:endParaRPr>
                    </a:p>
                  </a:txBody>
                  <a:tcPr marL="72000" marR="72000" marT="72000" marB="72000" anchor="ctr">
                    <a:solidFill>
                      <a:schemeClr val="accent5">
                        <a:lumMod val="20000"/>
                        <a:lumOff val="80000"/>
                      </a:schemeClr>
                    </a:solidFill>
                  </a:tcPr>
                </a:tc>
                <a:tc>
                  <a:txBody>
                    <a:bodyPr/>
                    <a:lstStyle/>
                    <a:p>
                      <a:pPr algn="l"/>
                      <a:r>
                        <a:rPr kumimoji="1" lang="ja-JP" altLang="en-US" sz="1200" dirty="0">
                          <a:latin typeface="メイリオ" panose="020B0604030504040204" pitchFamily="50" charset="-128"/>
                          <a:ea typeface="メイリオ" panose="020B0604030504040204" pitchFamily="50" charset="-128"/>
                        </a:rPr>
                        <a:t>不利益処分が困難</a:t>
                      </a:r>
                      <a:endParaRPr kumimoji="1" lang="en-US" altLang="ja-JP" sz="1200" dirty="0">
                        <a:latin typeface="メイリオ" panose="020B0604030504040204" pitchFamily="50" charset="-128"/>
                        <a:ea typeface="メイリオ" panose="020B0604030504040204" pitchFamily="50" charset="-128"/>
                      </a:endParaRPr>
                    </a:p>
                  </a:txBody>
                  <a:tcPr marT="72000" marB="72000" anchor="ctr">
                    <a:solidFill>
                      <a:schemeClr val="accent5">
                        <a:lumMod val="20000"/>
                        <a:lumOff val="80000"/>
                      </a:schemeClr>
                    </a:solidFill>
                  </a:tcPr>
                </a:tc>
                <a:tc>
                  <a:txBody>
                    <a:bodyPr/>
                    <a:lstStyle/>
                    <a:p>
                      <a:pPr algn="ctr"/>
                      <a:r>
                        <a:rPr kumimoji="1" lang="ja-JP" altLang="en-US" sz="1050" dirty="0">
                          <a:latin typeface="メイリオ" panose="020B0604030504040204" pitchFamily="50" charset="-128"/>
                          <a:ea typeface="メイリオ" panose="020B0604030504040204" pitchFamily="50" charset="-128"/>
                        </a:rPr>
                        <a:t>特区</a:t>
                      </a:r>
                    </a:p>
                  </a:txBody>
                  <a:tcPr marT="72000" marB="72000" anchor="ctr">
                    <a:solidFill>
                      <a:schemeClr val="accent5">
                        <a:lumMod val="20000"/>
                        <a:lumOff val="80000"/>
                      </a:schemeClr>
                    </a:solidFill>
                  </a:tcPr>
                </a:tc>
                <a:tc>
                  <a:txBody>
                    <a:bodyPr/>
                    <a:lstStyle/>
                    <a:p>
                      <a:pPr marL="0" indent="0" algn="l">
                        <a:buFont typeface="Arial" panose="020B0604020202020204" pitchFamily="34" charset="0"/>
                        <a:buNone/>
                      </a:pPr>
                      <a:r>
                        <a:rPr kumimoji="1" lang="ja-JP" altLang="en-US" sz="1200" dirty="0">
                          <a:solidFill>
                            <a:schemeClr val="tx1"/>
                          </a:solidFill>
                          <a:latin typeface="メイリオ" panose="020B0604030504040204" pitchFamily="50" charset="-128"/>
                          <a:ea typeface="メイリオ" panose="020B0604030504040204" pitchFamily="50" charset="-128"/>
                        </a:rPr>
                        <a:t>・特区</a:t>
                      </a:r>
                      <a:r>
                        <a:rPr kumimoji="1" lang="ja-JP" altLang="en-US" sz="1200" b="0" u="none" dirty="0">
                          <a:solidFill>
                            <a:schemeClr val="tx1"/>
                          </a:solidFill>
                          <a:latin typeface="メイリオ" panose="020B0604030504040204" pitchFamily="50" charset="-128"/>
                          <a:ea typeface="メイリオ" panose="020B0604030504040204" pitchFamily="50" charset="-128"/>
                        </a:rPr>
                        <a:t>法に不利益処分の条文はあるが、</a:t>
                      </a:r>
                      <a:r>
                        <a:rPr kumimoji="1" lang="ja-JP" altLang="en-US" sz="1200" b="1" u="sng" dirty="0">
                          <a:solidFill>
                            <a:schemeClr val="tx1"/>
                          </a:solidFill>
                          <a:latin typeface="メイリオ" panose="020B0604030504040204" pitchFamily="50" charset="-128"/>
                          <a:ea typeface="メイリオ" panose="020B0604030504040204" pitchFamily="50" charset="-128"/>
                        </a:rPr>
                        <a:t>法違反の具体的な解釈が</a:t>
                      </a:r>
                      <a:endParaRPr kumimoji="1" lang="en-US" altLang="ja-JP" sz="1200" b="1" u="sng" dirty="0">
                        <a:solidFill>
                          <a:schemeClr val="tx1"/>
                        </a:solidFill>
                        <a:latin typeface="メイリオ" panose="020B0604030504040204" pitchFamily="50" charset="-128"/>
                        <a:ea typeface="メイリオ" panose="020B0604030504040204" pitchFamily="50" charset="-128"/>
                      </a:endParaRPr>
                    </a:p>
                    <a:p>
                      <a:pPr marL="0" indent="0" algn="l">
                        <a:buFont typeface="Arial" panose="020B0604020202020204" pitchFamily="34" charset="0"/>
                        <a:buNone/>
                      </a:pPr>
                      <a:r>
                        <a:rPr kumimoji="1" lang="ja-JP" altLang="en-US" sz="1200" b="1" u="none" dirty="0">
                          <a:solidFill>
                            <a:schemeClr val="tx1"/>
                          </a:solidFill>
                          <a:latin typeface="メイリオ" panose="020B0604030504040204" pitchFamily="50" charset="-128"/>
                          <a:ea typeface="メイリオ" panose="020B0604030504040204" pitchFamily="50" charset="-128"/>
                        </a:rPr>
                        <a:t>　</a:t>
                      </a:r>
                      <a:r>
                        <a:rPr kumimoji="1" lang="ja-JP" altLang="en-US" sz="1200" b="1" u="sng" dirty="0">
                          <a:solidFill>
                            <a:schemeClr val="tx1"/>
                          </a:solidFill>
                          <a:latin typeface="メイリオ" panose="020B0604030504040204" pitchFamily="50" charset="-128"/>
                          <a:ea typeface="メイリオ" panose="020B0604030504040204" pitchFamily="50" charset="-128"/>
                        </a:rPr>
                        <a:t>示されていない</a:t>
                      </a:r>
                      <a:r>
                        <a:rPr kumimoji="1" lang="ja-JP" altLang="en-US" sz="1200" b="0" u="none" dirty="0">
                          <a:solidFill>
                            <a:schemeClr val="tx1"/>
                          </a:solidFill>
                          <a:latin typeface="メイリオ" panose="020B0604030504040204" pitchFamily="50" charset="-128"/>
                          <a:ea typeface="メイリオ" panose="020B0604030504040204" pitchFamily="50" charset="-128"/>
                        </a:rPr>
                        <a:t>ため、</a:t>
                      </a:r>
                      <a:r>
                        <a:rPr lang="ja-JP" altLang="en-US" sz="1200" b="1" u="sng" dirty="0">
                          <a:solidFill>
                            <a:schemeClr val="tx1"/>
                          </a:solidFill>
                          <a:latin typeface="メイリオ" panose="020B0604030504040204" pitchFamily="50" charset="-128"/>
                          <a:ea typeface="メイリオ" panose="020B0604030504040204" pitchFamily="50" charset="-128"/>
                        </a:rPr>
                        <a:t>不利益処分が困難</a:t>
                      </a:r>
                      <a:endParaRPr kumimoji="1" lang="en-US" altLang="ja-JP" sz="1200" b="1" u="sng" dirty="0">
                        <a:solidFill>
                          <a:schemeClr val="tx1"/>
                        </a:solidFill>
                        <a:latin typeface="メイリオ" panose="020B0604030504040204" pitchFamily="50" charset="-128"/>
                        <a:ea typeface="メイリオ" panose="020B0604030504040204" pitchFamily="50" charset="-128"/>
                      </a:endParaRPr>
                    </a:p>
                  </a:txBody>
                  <a:tcPr marT="72000" marB="72000" anchor="ctr">
                    <a:lnR w="38100" cap="flat" cmpd="sng" algn="ctr">
                      <a:solidFill>
                        <a:schemeClr val="tx1"/>
                      </a:solidFill>
                      <a:prstDash val="solid"/>
                      <a:round/>
                      <a:headEnd type="none" w="med" len="med"/>
                      <a:tailEnd type="none" w="med" len="med"/>
                    </a:lnR>
                    <a:solidFill>
                      <a:schemeClr val="accent5">
                        <a:lumMod val="20000"/>
                        <a:lumOff val="80000"/>
                      </a:schemeClr>
                    </a:solidFill>
                  </a:tcPr>
                </a:tc>
                <a:tc>
                  <a:txBody>
                    <a:bodyPr/>
                    <a:lstStyle/>
                    <a:p>
                      <a:pPr algn="l"/>
                      <a:r>
                        <a:rPr kumimoji="1" lang="ja-JP" altLang="en-US" sz="1100" b="1" u="none" dirty="0">
                          <a:solidFill>
                            <a:schemeClr val="tx1"/>
                          </a:solidFill>
                          <a:latin typeface="メイリオ" panose="020B0604030504040204" pitchFamily="50" charset="-128"/>
                          <a:ea typeface="メイリオ" panose="020B0604030504040204" pitchFamily="50" charset="-128"/>
                        </a:rPr>
                        <a:t>条例改正</a:t>
                      </a:r>
                      <a:endParaRPr kumimoji="1" lang="en-US" altLang="ja-JP" sz="1100" b="1" u="none" dirty="0">
                        <a:solidFill>
                          <a:schemeClr val="tx1"/>
                        </a:solidFill>
                        <a:latin typeface="メイリオ" panose="020B0604030504040204" pitchFamily="50" charset="-128"/>
                        <a:ea typeface="メイリオ" panose="020B0604030504040204" pitchFamily="50" charset="-128"/>
                      </a:endParaRPr>
                    </a:p>
                    <a:p>
                      <a:pPr algn="l"/>
                      <a:r>
                        <a:rPr kumimoji="1" lang="ja-JP" altLang="en-US" sz="1100" b="1" u="none" dirty="0">
                          <a:solidFill>
                            <a:schemeClr val="tx1"/>
                          </a:solidFill>
                          <a:latin typeface="メイリオ" panose="020B0604030504040204" pitchFamily="50" charset="-128"/>
                          <a:ea typeface="メイリオ" panose="020B0604030504040204" pitchFamily="50" charset="-128"/>
                        </a:rPr>
                        <a:t>処分規定</a:t>
                      </a:r>
                      <a:endParaRPr kumimoji="1" lang="en-US" altLang="ja-JP" sz="1100" b="1" u="none" dirty="0">
                        <a:solidFill>
                          <a:schemeClr val="tx1"/>
                        </a:solidFill>
                        <a:latin typeface="メイリオ" panose="020B0604030504040204" pitchFamily="50" charset="-128"/>
                        <a:ea typeface="メイリオ" panose="020B0604030504040204" pitchFamily="50" charset="-128"/>
                      </a:endParaRPr>
                    </a:p>
                    <a:p>
                      <a:pPr algn="l"/>
                      <a:r>
                        <a:rPr kumimoji="1" lang="ja-JP" altLang="en-US" sz="1100" b="1" u="none" dirty="0">
                          <a:solidFill>
                            <a:schemeClr val="tx1"/>
                          </a:solidFill>
                          <a:latin typeface="メイリオ" panose="020B0604030504040204" pitchFamily="50" charset="-128"/>
                          <a:ea typeface="メイリオ" panose="020B0604030504040204" pitchFamily="50" charset="-128"/>
                        </a:rPr>
                        <a:t>保健所の体制強化</a:t>
                      </a:r>
                      <a:endParaRPr kumimoji="1" lang="en-US" altLang="ja-JP" sz="1100" b="1" u="none" dirty="0">
                        <a:solidFill>
                          <a:schemeClr val="tx1"/>
                        </a:solidFill>
                        <a:latin typeface="メイリオ" panose="020B0604030504040204" pitchFamily="50" charset="-128"/>
                        <a:ea typeface="メイリオ" panose="020B0604030504040204" pitchFamily="50" charset="-128"/>
                      </a:endParaRPr>
                    </a:p>
                  </a:txBody>
                  <a:tcPr marT="72000" marB="720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69377971"/>
                  </a:ext>
                </a:extLst>
              </a:tr>
              <a:tr h="454693">
                <a:tc vMerge="1">
                  <a:txBody>
                    <a:bodyPr/>
                    <a:lstStyle/>
                    <a:p>
                      <a:pPr algn="ctr"/>
                      <a:endParaRPr kumimoji="1" lang="ja-JP" altLang="en-US" sz="1050" dirty="0">
                        <a:latin typeface="メイリオ" panose="020B0604030504040204" pitchFamily="50" charset="-128"/>
                        <a:ea typeface="メイリオ" panose="020B0604030504040204" pitchFamily="50" charset="-128"/>
                      </a:endParaRPr>
                    </a:p>
                  </a:txBody>
                  <a:tcPr marT="72000" anchor="ctr">
                    <a:solidFill>
                      <a:schemeClr val="accent5">
                        <a:lumMod val="20000"/>
                        <a:lumOff val="80000"/>
                      </a:schemeClr>
                    </a:solidFill>
                  </a:tcPr>
                </a:tc>
                <a:tc rowSpan="2">
                  <a:txBody>
                    <a:bodyPr/>
                    <a:lstStyle/>
                    <a:p>
                      <a:pPr algn="l"/>
                      <a:r>
                        <a:rPr kumimoji="1" lang="ja-JP" altLang="en-US" sz="1200" b="1" dirty="0">
                          <a:latin typeface="メイリオ" panose="020B0604030504040204" pitchFamily="50" charset="-128"/>
                          <a:ea typeface="メイリオ" panose="020B0604030504040204" pitchFamily="50" charset="-128"/>
                        </a:rPr>
                        <a:t>③</a:t>
                      </a:r>
                    </a:p>
                  </a:txBody>
                  <a:tcPr marL="72000" marR="72000" marT="72000" marB="72000" anchor="ctr">
                    <a:solidFill>
                      <a:schemeClr val="accent5">
                        <a:lumMod val="20000"/>
                        <a:lumOff val="80000"/>
                      </a:schemeClr>
                    </a:solidFill>
                  </a:tcPr>
                </a:tc>
                <a:tc rowSpan="2">
                  <a:txBody>
                    <a:bodyPr/>
                    <a:lstStyle/>
                    <a:p>
                      <a:pPr algn="l"/>
                      <a:r>
                        <a:rPr kumimoji="1" lang="ja-JP" altLang="en-US" sz="1200" dirty="0">
                          <a:latin typeface="メイリオ" panose="020B0604030504040204" pitchFamily="50" charset="-128"/>
                          <a:ea typeface="メイリオ" panose="020B0604030504040204" pitchFamily="50" charset="-128"/>
                        </a:rPr>
                        <a:t>運営状況の把握が</a:t>
                      </a:r>
                      <a:endParaRPr kumimoji="1" lang="en-US" altLang="ja-JP" sz="1200" dirty="0">
                        <a:latin typeface="メイリオ" panose="020B0604030504040204" pitchFamily="50" charset="-128"/>
                        <a:ea typeface="メイリオ" panose="020B0604030504040204" pitchFamily="50" charset="-128"/>
                      </a:endParaRPr>
                    </a:p>
                    <a:p>
                      <a:pPr algn="l"/>
                      <a:r>
                        <a:rPr kumimoji="1" lang="ja-JP" altLang="en-US" sz="1200" dirty="0">
                          <a:latin typeface="メイリオ" panose="020B0604030504040204" pitchFamily="50" charset="-128"/>
                          <a:ea typeface="メイリオ" panose="020B0604030504040204" pitchFamily="50" charset="-128"/>
                        </a:rPr>
                        <a:t>できない</a:t>
                      </a:r>
                    </a:p>
                  </a:txBody>
                  <a:tcPr marT="72000" marB="72000" anchor="ctr">
                    <a:solidFill>
                      <a:schemeClr val="accent5">
                        <a:lumMod val="20000"/>
                        <a:lumOff val="80000"/>
                      </a:schemeClr>
                    </a:solidFill>
                  </a:tcPr>
                </a:tc>
                <a:tc rowSpan="2">
                  <a:txBody>
                    <a:bodyPr/>
                    <a:lstStyle/>
                    <a:p>
                      <a:pPr algn="ctr"/>
                      <a:r>
                        <a:rPr kumimoji="1" lang="ja-JP" altLang="en-US" sz="1050" dirty="0">
                          <a:latin typeface="メイリオ" panose="020B0604030504040204" pitchFamily="50" charset="-128"/>
                          <a:ea typeface="メイリオ" panose="020B0604030504040204" pitchFamily="50" charset="-128"/>
                        </a:rPr>
                        <a:t>特区</a:t>
                      </a:r>
                    </a:p>
                  </a:txBody>
                  <a:tcPr marT="72000" marB="72000" anchor="c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メイリオ" panose="020B0604030504040204" pitchFamily="50" charset="-128"/>
                          <a:ea typeface="メイリオ" panose="020B0604030504040204" pitchFamily="50" charset="-128"/>
                        </a:rPr>
                        <a:t>・特区は</a:t>
                      </a:r>
                      <a:r>
                        <a:rPr kumimoji="1" lang="ja-JP" altLang="en-US" sz="1200" b="1" u="sng" dirty="0">
                          <a:solidFill>
                            <a:schemeClr val="tx1"/>
                          </a:solidFill>
                          <a:latin typeface="メイリオ" panose="020B0604030504040204" pitchFamily="50" charset="-128"/>
                          <a:ea typeface="メイリオ" panose="020B0604030504040204" pitchFamily="50" charset="-128"/>
                        </a:rPr>
                        <a:t>定期的に把握する仕組みがない</a:t>
                      </a:r>
                      <a:endParaRPr kumimoji="1" lang="en-US" altLang="ja-JP" sz="1200" b="1" u="sng"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メイリオ" panose="020B0604030504040204" pitchFamily="50" charset="-128"/>
                          <a:ea typeface="メイリオ" panose="020B0604030504040204" pitchFamily="50" charset="-128"/>
                        </a:rPr>
                        <a:t>　（新法では、住宅宿泊事業者に対し定期報告の義務がある）</a:t>
                      </a:r>
                      <a:endParaRPr kumimoji="1" lang="en-US" altLang="ja-JP" sz="1200" b="1" u="sng" dirty="0">
                        <a:solidFill>
                          <a:schemeClr val="tx1"/>
                        </a:solidFill>
                        <a:latin typeface="メイリオ" panose="020B0604030504040204" pitchFamily="50" charset="-128"/>
                        <a:ea typeface="メイリオ" panose="020B0604030504040204" pitchFamily="50" charset="-128"/>
                      </a:endParaRPr>
                    </a:p>
                  </a:txBody>
                  <a:tcPr marT="72000" marB="72000" anchor="ctr">
                    <a:lnR w="38100" cap="flat" cmpd="sng" algn="ctr">
                      <a:solidFill>
                        <a:schemeClr val="tx1"/>
                      </a:solidFill>
                      <a:prstDash val="solid"/>
                      <a:round/>
                      <a:headEnd type="none" w="med" len="med"/>
                      <a:tailEnd type="none" w="med" len="med"/>
                    </a:ln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u="none" dirty="0">
                          <a:solidFill>
                            <a:schemeClr val="tx1"/>
                          </a:solidFill>
                          <a:latin typeface="メイリオ" panose="020B0604030504040204" pitchFamily="50" charset="-128"/>
                          <a:ea typeface="メイリオ" panose="020B0604030504040204" pitchFamily="50" charset="-128"/>
                        </a:rPr>
                        <a:t>全件民泊調査</a:t>
                      </a:r>
                      <a:endParaRPr kumimoji="1" lang="en-US" altLang="ja-JP" sz="1100" b="1" u="none" dirty="0">
                        <a:solidFill>
                          <a:schemeClr val="tx1"/>
                        </a:solidFill>
                        <a:latin typeface="メイリオ" panose="020B0604030504040204" pitchFamily="50" charset="-128"/>
                        <a:ea typeface="メイリオ" panose="020B0604030504040204" pitchFamily="50" charset="-128"/>
                      </a:endParaRPr>
                    </a:p>
                  </a:txBody>
                  <a:tcPr marT="72000" marB="720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87268660"/>
                  </a:ext>
                </a:extLst>
              </a:tr>
              <a:tr h="454693">
                <a:tc vMerge="1">
                  <a:txBody>
                    <a:bodyPr/>
                    <a:lstStyle/>
                    <a:p>
                      <a:pPr algn="ctr"/>
                      <a:endParaRPr kumimoji="1" lang="ja-JP" altLang="en-US" sz="1050" dirty="0">
                        <a:latin typeface="メイリオ" panose="020B0604030504040204" pitchFamily="50" charset="-128"/>
                        <a:ea typeface="メイリオ" panose="020B0604030504040204" pitchFamily="50" charset="-128"/>
                      </a:endParaRPr>
                    </a:p>
                  </a:txBody>
                  <a:tcPr marT="72000" anchor="ctr">
                    <a:solidFill>
                      <a:schemeClr val="accent5">
                        <a:lumMod val="20000"/>
                        <a:lumOff val="80000"/>
                      </a:schemeClr>
                    </a:solidFill>
                  </a:tcPr>
                </a:tc>
                <a:tc vMerge="1">
                  <a:txBody>
                    <a:bodyPr/>
                    <a:lstStyle/>
                    <a:p>
                      <a:endParaRPr kumimoji="1" lang="ja-JP" altLang="en-US"/>
                    </a:p>
                  </a:txBody>
                  <a:tcPr/>
                </a:tc>
                <a:tc vMerge="1">
                  <a:txBody>
                    <a:bodyPr/>
                    <a:lstStyle/>
                    <a:p>
                      <a:endParaRPr kumimoji="1" lang="ja-JP" altLang="en-US"/>
                    </a:p>
                  </a:txBody>
                  <a:tcPr>
                    <a:solidFill>
                      <a:schemeClr val="accent5">
                        <a:lumMod val="20000"/>
                        <a:lumOff val="80000"/>
                      </a:schemeClr>
                    </a:solidFill>
                  </a:tcPr>
                </a:tc>
                <a:tc vMerge="1">
                  <a:txBody>
                    <a:bodyPr/>
                    <a:lstStyle/>
                    <a:p>
                      <a:endParaRPr kumimoji="1" lang="ja-JP" altLang="en-US"/>
                    </a:p>
                  </a:txBody>
                  <a:tcP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メイリオ" panose="020B0604030504040204" pitchFamily="50" charset="-128"/>
                          <a:ea typeface="メイリオ" panose="020B0604030504040204" pitchFamily="50" charset="-128"/>
                        </a:rPr>
                        <a:t>・</a:t>
                      </a:r>
                      <a:r>
                        <a:rPr kumimoji="1" lang="ja-JP" altLang="en-US" sz="1200" b="1" u="sng" dirty="0">
                          <a:solidFill>
                            <a:schemeClr val="tx1"/>
                          </a:solidFill>
                          <a:latin typeface="メイリオ" panose="020B0604030504040204" pitchFamily="50" charset="-128"/>
                          <a:ea typeface="メイリオ" panose="020B0604030504040204" pitchFamily="50" charset="-128"/>
                        </a:rPr>
                        <a:t>海外居住事業者の場合、事業者への直接指導が困難</a:t>
                      </a:r>
                      <a:endParaRPr kumimoji="1" lang="en-US" altLang="ja-JP" sz="1200" b="1" u="sng" dirty="0">
                        <a:solidFill>
                          <a:schemeClr val="tx1"/>
                        </a:solidFill>
                        <a:latin typeface="メイリオ" panose="020B0604030504040204" pitchFamily="50" charset="-128"/>
                        <a:ea typeface="メイリオ" panose="020B0604030504040204" pitchFamily="50" charset="-128"/>
                      </a:endParaRPr>
                    </a:p>
                  </a:txBody>
                  <a:tcPr marT="72000" marB="72000" anchor="ctr">
                    <a:lnL w="12700" cap="flat" cmpd="sng" algn="ctr">
                      <a:solidFill>
                        <a:schemeClr val="bg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u="none" dirty="0">
                          <a:solidFill>
                            <a:schemeClr val="tx1"/>
                          </a:solidFill>
                          <a:latin typeface="メイリオ" panose="020B0604030504040204" pitchFamily="50" charset="-128"/>
                          <a:ea typeface="メイリオ" panose="020B0604030504040204" pitchFamily="50" charset="-128"/>
                        </a:rPr>
                        <a:t>国の法改正要望</a:t>
                      </a:r>
                      <a:endParaRPr lang="ja-JP" altLang="en-US" sz="1100" dirty="0">
                        <a:solidFill>
                          <a:schemeClr val="tx1"/>
                        </a:solidFill>
                        <a:latin typeface="メイリオ" panose="020B0604030504040204" pitchFamily="50" charset="-128"/>
                        <a:ea typeface="メイリオ" panose="020B0604030504040204" pitchFamily="50" charset="-128"/>
                      </a:endParaRPr>
                    </a:p>
                  </a:txBody>
                  <a:tcPr marT="72000" marB="720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45435653"/>
                  </a:ext>
                </a:extLst>
              </a:tr>
              <a:tr h="950901">
                <a:tc rowSpan="3">
                  <a:txBody>
                    <a:bodyPr/>
                    <a:lstStyle/>
                    <a:p>
                      <a:pPr algn="ctr"/>
                      <a:r>
                        <a:rPr kumimoji="1" lang="ja-JP" altLang="en-US" sz="1200" b="1" dirty="0">
                          <a:latin typeface="メイリオ" panose="020B0604030504040204" pitchFamily="50" charset="-128"/>
                          <a:ea typeface="メイリオ" panose="020B0604030504040204" pitchFamily="50" charset="-128"/>
                        </a:rPr>
                        <a:t>事業者</a:t>
                      </a:r>
                    </a:p>
                  </a:txBody>
                  <a:tcPr marT="72000" anchor="ctr">
                    <a:solidFill>
                      <a:schemeClr val="accent5">
                        <a:lumMod val="20000"/>
                        <a:lumOff val="80000"/>
                      </a:schemeClr>
                    </a:solidFill>
                  </a:tcPr>
                </a:tc>
                <a:tc>
                  <a:txBody>
                    <a:bodyPr/>
                    <a:lstStyle/>
                    <a:p>
                      <a:pPr algn="l"/>
                      <a:r>
                        <a:rPr kumimoji="1" lang="ja-JP" altLang="en-US" sz="1200" b="1" dirty="0">
                          <a:latin typeface="メイリオ" panose="020B0604030504040204" pitchFamily="50" charset="-128"/>
                          <a:ea typeface="メイリオ" panose="020B0604030504040204" pitchFamily="50" charset="-128"/>
                        </a:rPr>
                        <a:t>④</a:t>
                      </a:r>
                    </a:p>
                  </a:txBody>
                  <a:tcPr marL="72000" marR="72000" marT="72000" marB="72000" anchor="ctr">
                    <a:solidFill>
                      <a:schemeClr val="accent5">
                        <a:lumMod val="20000"/>
                        <a:lumOff val="80000"/>
                      </a:schemeClr>
                    </a:solidFill>
                  </a:tcPr>
                </a:tc>
                <a:tc>
                  <a:txBody>
                    <a:bodyPr/>
                    <a:lstStyle/>
                    <a:p>
                      <a:pPr algn="l"/>
                      <a:r>
                        <a:rPr kumimoji="1" lang="ja-JP" altLang="en-US" sz="1200" dirty="0">
                          <a:latin typeface="メイリオ" panose="020B0604030504040204" pitchFamily="50" charset="-128"/>
                          <a:ea typeface="メイリオ" panose="020B0604030504040204" pitchFamily="50" charset="-128"/>
                        </a:rPr>
                        <a:t>苦情対応が不適切</a:t>
                      </a:r>
                    </a:p>
                  </a:txBody>
                  <a:tcPr marT="72000" marB="72000" anchor="ctr">
                    <a:solidFill>
                      <a:schemeClr val="accent5">
                        <a:lumMod val="20000"/>
                        <a:lumOff val="80000"/>
                      </a:schemeClr>
                    </a:solidFill>
                  </a:tcPr>
                </a:tc>
                <a:tc>
                  <a:txBody>
                    <a:bodyPr/>
                    <a:lstStyle/>
                    <a:p>
                      <a:pPr algn="ctr"/>
                      <a:r>
                        <a:rPr kumimoji="1" lang="ja-JP" altLang="en-US" sz="1050" dirty="0">
                          <a:latin typeface="メイリオ" panose="020B0604030504040204" pitchFamily="50" charset="-128"/>
                          <a:ea typeface="メイリオ" panose="020B0604030504040204" pitchFamily="50" charset="-128"/>
                        </a:rPr>
                        <a:t>特区</a:t>
                      </a:r>
                    </a:p>
                  </a:txBody>
                  <a:tcPr marT="72000" marB="72000" anchor="ctr">
                    <a:solidFill>
                      <a:schemeClr val="accent5">
                        <a:lumMod val="20000"/>
                        <a:lumOff val="80000"/>
                      </a:schemeClr>
                    </a:solidFill>
                  </a:tcPr>
                </a:tc>
                <a:tc>
                  <a:txBody>
                    <a:bodyPr/>
                    <a:lstStyle/>
                    <a:p>
                      <a:pPr algn="l"/>
                      <a:r>
                        <a:rPr kumimoji="1" lang="ja-JP" altLang="en-US" sz="1200" dirty="0">
                          <a:solidFill>
                            <a:schemeClr val="tx1"/>
                          </a:solidFill>
                          <a:latin typeface="メイリオ" panose="020B0604030504040204" pitchFamily="50" charset="-128"/>
                          <a:ea typeface="メイリオ" panose="020B0604030504040204" pitchFamily="50" charset="-128"/>
                        </a:rPr>
                        <a:t>・旅館業法及び新法には、苦情対応に関する明確な規定や</a:t>
                      </a:r>
                      <a:r>
                        <a:rPr kumimoji="1" lang="ja-JP" altLang="en-US" sz="1200" b="0" dirty="0">
                          <a:solidFill>
                            <a:schemeClr val="tx1"/>
                          </a:solidFill>
                          <a:latin typeface="メイリオ" panose="020B0604030504040204" pitchFamily="50" charset="-128"/>
                          <a:ea typeface="メイリオ" panose="020B0604030504040204" pitchFamily="50" charset="-128"/>
                        </a:rPr>
                        <a:t>義務付け</a:t>
                      </a:r>
                      <a:endParaRPr kumimoji="1" lang="en-US" altLang="ja-JP" sz="1200" b="0" dirty="0">
                        <a:solidFill>
                          <a:schemeClr val="tx1"/>
                        </a:solidFill>
                        <a:latin typeface="メイリオ" panose="020B0604030504040204" pitchFamily="50" charset="-128"/>
                        <a:ea typeface="メイリオ" panose="020B0604030504040204" pitchFamily="50" charset="-128"/>
                      </a:endParaRPr>
                    </a:p>
                    <a:p>
                      <a:pPr algn="l"/>
                      <a:r>
                        <a:rPr kumimoji="1" lang="ja-JP" altLang="en-US" sz="1200" b="0" dirty="0">
                          <a:solidFill>
                            <a:schemeClr val="tx1"/>
                          </a:solidFill>
                          <a:latin typeface="メイリオ" panose="020B0604030504040204" pitchFamily="50" charset="-128"/>
                          <a:ea typeface="メイリオ" panose="020B0604030504040204" pitchFamily="50" charset="-128"/>
                        </a:rPr>
                        <a:t>　があるが、特区にはないため、</a:t>
                      </a:r>
                      <a:r>
                        <a:rPr kumimoji="1" lang="ja-JP" altLang="en-US" sz="1200" b="1" u="sng" dirty="0">
                          <a:solidFill>
                            <a:schemeClr val="tx1"/>
                          </a:solidFill>
                          <a:latin typeface="メイリオ" panose="020B0604030504040204" pitchFamily="50" charset="-128"/>
                          <a:ea typeface="メイリオ" panose="020B0604030504040204" pitchFamily="50" charset="-128"/>
                        </a:rPr>
                        <a:t>事業者の苦情対応が不適切</a:t>
                      </a:r>
                      <a:r>
                        <a:rPr kumimoji="1" lang="ja-JP" altLang="en-US" sz="1200" b="0" dirty="0">
                          <a:solidFill>
                            <a:schemeClr val="tx1"/>
                          </a:solidFill>
                          <a:latin typeface="メイリオ" panose="020B0604030504040204" pitchFamily="50" charset="-128"/>
                          <a:ea typeface="メイリオ" panose="020B0604030504040204" pitchFamily="50" charset="-128"/>
                        </a:rPr>
                        <a:t>との苦</a:t>
                      </a:r>
                      <a:endParaRPr kumimoji="1" lang="en-US" altLang="ja-JP" sz="1200" b="0" dirty="0">
                        <a:solidFill>
                          <a:schemeClr val="tx1"/>
                        </a:solidFill>
                        <a:latin typeface="メイリオ" panose="020B0604030504040204" pitchFamily="50" charset="-128"/>
                        <a:ea typeface="メイリオ" panose="020B0604030504040204" pitchFamily="50" charset="-128"/>
                      </a:endParaRPr>
                    </a:p>
                    <a:p>
                      <a:pPr algn="l"/>
                      <a:r>
                        <a:rPr kumimoji="1" lang="ja-JP" altLang="en-US" sz="1200" b="0" dirty="0">
                          <a:solidFill>
                            <a:schemeClr val="tx1"/>
                          </a:solidFill>
                          <a:latin typeface="メイリオ" panose="020B0604030504040204" pitchFamily="50" charset="-128"/>
                          <a:ea typeface="メイリオ" panose="020B0604030504040204" pitchFamily="50" charset="-128"/>
                        </a:rPr>
                        <a:t>　情が特区民泊には多い</a:t>
                      </a:r>
                      <a:endParaRPr kumimoji="1" lang="en-US" altLang="ja-JP" sz="1200" b="0" dirty="0">
                        <a:solidFill>
                          <a:schemeClr val="tx1"/>
                        </a:solidFill>
                        <a:latin typeface="メイリオ" panose="020B0604030504040204" pitchFamily="50" charset="-128"/>
                        <a:ea typeface="メイリオ" panose="020B0604030504040204" pitchFamily="50" charset="-128"/>
                      </a:endParaRPr>
                    </a:p>
                    <a:p>
                      <a:pPr algn="l"/>
                      <a:r>
                        <a:rPr kumimoji="1" lang="ja-JP" altLang="en-US" sz="1200" b="0" dirty="0">
                          <a:solidFill>
                            <a:schemeClr val="tx1"/>
                          </a:solidFill>
                          <a:latin typeface="メイリオ" panose="020B0604030504040204" pitchFamily="50" charset="-128"/>
                          <a:ea typeface="メイリオ" panose="020B0604030504040204" pitchFamily="50" charset="-128"/>
                        </a:rPr>
                        <a:t>　（苦情先の表示がない、日本語が話せない、連絡が取れない等）</a:t>
                      </a:r>
                    </a:p>
                  </a:txBody>
                  <a:tcPr marT="72000" marB="72000" anchor="ctr">
                    <a:lnR w="38100" cap="flat" cmpd="sng" algn="ctr">
                      <a:solidFill>
                        <a:schemeClr val="tx1"/>
                      </a:solidFill>
                      <a:prstDash val="solid"/>
                      <a:round/>
                      <a:headEnd type="none" w="med" len="med"/>
                      <a:tailEnd type="none" w="med" len="med"/>
                    </a:ln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solidFill>
                            <a:schemeClr val="tx1"/>
                          </a:solidFill>
                          <a:latin typeface="メイリオ" panose="020B0604030504040204" pitchFamily="50" charset="-128"/>
                          <a:ea typeface="メイリオ" panose="020B0604030504040204" pitchFamily="50" charset="-128"/>
                        </a:rPr>
                        <a:t>条例改正</a:t>
                      </a:r>
                      <a:endParaRPr lang="en-US" altLang="ja-JP" sz="1100" b="1"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solidFill>
                            <a:schemeClr val="tx1"/>
                          </a:solidFill>
                          <a:latin typeface="メイリオ" panose="020B0604030504040204" pitchFamily="50" charset="-128"/>
                          <a:ea typeface="メイリオ" panose="020B0604030504040204" pitchFamily="50" charset="-128"/>
                        </a:rPr>
                        <a:t>処分規定</a:t>
                      </a:r>
                      <a:endParaRPr lang="en-US" altLang="ja-JP" sz="1100" b="1" dirty="0">
                        <a:solidFill>
                          <a:schemeClr val="tx1"/>
                        </a:solidFill>
                        <a:latin typeface="メイリオ" panose="020B0604030504040204" pitchFamily="50" charset="-128"/>
                        <a:ea typeface="メイリオ" panose="020B0604030504040204" pitchFamily="50" charset="-128"/>
                      </a:endParaRPr>
                    </a:p>
                    <a:p>
                      <a:pPr algn="l"/>
                      <a:r>
                        <a:rPr kumimoji="1" lang="ja-JP" altLang="en-US" sz="1100" b="1" u="none" dirty="0">
                          <a:solidFill>
                            <a:schemeClr val="tx1"/>
                          </a:solidFill>
                          <a:latin typeface="メイリオ" panose="020B0604030504040204" pitchFamily="50" charset="-128"/>
                          <a:ea typeface="メイリオ" panose="020B0604030504040204" pitchFamily="50" charset="-128"/>
                        </a:rPr>
                        <a:t>保健所の体制強化</a:t>
                      </a:r>
                      <a:endParaRPr lang="ja-JP" altLang="en-US" sz="1100" b="1" dirty="0">
                        <a:solidFill>
                          <a:schemeClr val="tx1"/>
                        </a:solidFill>
                        <a:latin typeface="メイリオ" panose="020B0604030504040204" pitchFamily="50" charset="-128"/>
                        <a:ea typeface="メイリオ" panose="020B0604030504040204" pitchFamily="50" charset="-128"/>
                      </a:endParaRPr>
                    </a:p>
                  </a:txBody>
                  <a:tcPr marT="72000" marB="720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58915207"/>
                  </a:ext>
                </a:extLst>
              </a:tr>
              <a:tr h="553651">
                <a:tc vMerge="1">
                  <a:txBody>
                    <a:bodyPr/>
                    <a:lstStyle/>
                    <a:p>
                      <a:endParaRPr kumimoji="1" lang="ja-JP" altLang="en-US"/>
                    </a:p>
                  </a:txBody>
                  <a:tcPr/>
                </a:tc>
                <a:tc>
                  <a:txBody>
                    <a:bodyPr/>
                    <a:lstStyle/>
                    <a:p>
                      <a:pPr algn="l"/>
                      <a:r>
                        <a:rPr kumimoji="1" lang="ja-JP" altLang="en-US" sz="1200" b="1" dirty="0">
                          <a:latin typeface="Meiryo UI" panose="020B0604030504040204" pitchFamily="50" charset="-128"/>
                          <a:ea typeface="Meiryo UI" panose="020B0604030504040204" pitchFamily="50" charset="-128"/>
                        </a:rPr>
                        <a:t>⑤</a:t>
                      </a:r>
                    </a:p>
                  </a:txBody>
                  <a:tcPr marL="72000" marR="72000" marT="72000" marB="72000" anchor="ctr">
                    <a:solidFill>
                      <a:schemeClr val="accent5">
                        <a:lumMod val="20000"/>
                        <a:lumOff val="80000"/>
                      </a:schemeClr>
                    </a:solidFill>
                  </a:tcPr>
                </a:tc>
                <a:tc>
                  <a:txBody>
                    <a:bodyPr/>
                    <a:lstStyle/>
                    <a:p>
                      <a:pPr algn="l"/>
                      <a:r>
                        <a:rPr kumimoji="1" lang="ja-JP" altLang="en-US" sz="1200" dirty="0">
                          <a:latin typeface="Meiryo UI" panose="020B0604030504040204" pitchFamily="50" charset="-128"/>
                          <a:ea typeface="Meiryo UI" panose="020B0604030504040204" pitchFamily="50" charset="-128"/>
                        </a:rPr>
                        <a:t>宿泊日数の不遵守</a:t>
                      </a:r>
                    </a:p>
                  </a:txBody>
                  <a:tcPr marT="72000" marB="72000" anchor="ctr">
                    <a:solidFill>
                      <a:schemeClr val="accent5">
                        <a:lumMod val="20000"/>
                        <a:lumOff val="80000"/>
                      </a:schemeClr>
                    </a:solidFill>
                  </a:tcPr>
                </a:tc>
                <a:tc>
                  <a:txBody>
                    <a:bodyPr/>
                    <a:lstStyle/>
                    <a:p>
                      <a:pPr algn="ctr"/>
                      <a:r>
                        <a:rPr kumimoji="1" lang="ja-JP" altLang="en-US" sz="1050" dirty="0">
                          <a:latin typeface="Meiryo UI" panose="020B0604030504040204" pitchFamily="50" charset="-128"/>
                          <a:ea typeface="Meiryo UI" panose="020B0604030504040204" pitchFamily="50" charset="-128"/>
                        </a:rPr>
                        <a:t>特区</a:t>
                      </a:r>
                      <a:endParaRPr kumimoji="1" lang="en-US" altLang="ja-JP" sz="1050" dirty="0">
                        <a:latin typeface="Meiryo UI" panose="020B0604030504040204" pitchFamily="50" charset="-128"/>
                        <a:ea typeface="Meiryo UI" panose="020B0604030504040204" pitchFamily="50" charset="-128"/>
                      </a:endParaRPr>
                    </a:p>
                  </a:txBody>
                  <a:tcPr marT="72000" marB="72000" anchor="ctr">
                    <a:solidFill>
                      <a:schemeClr val="accent5">
                        <a:lumMod val="20000"/>
                        <a:lumOff val="80000"/>
                      </a:schemeClr>
                    </a:solidFill>
                  </a:tcPr>
                </a:tc>
                <a:tc>
                  <a:txBody>
                    <a:bodyPr/>
                    <a:lstStyle/>
                    <a:p>
                      <a:pPr algn="l"/>
                      <a:r>
                        <a:rPr kumimoji="1" lang="ja-JP" altLang="en-US" sz="1200" dirty="0">
                          <a:solidFill>
                            <a:schemeClr val="tx1"/>
                          </a:solidFill>
                          <a:latin typeface="メイリオ" panose="020B0604030504040204" pitchFamily="50" charset="-128"/>
                          <a:ea typeface="メイリオ" panose="020B0604030504040204" pitchFamily="50" charset="-128"/>
                        </a:rPr>
                        <a:t>・</a:t>
                      </a:r>
                      <a:r>
                        <a:rPr kumimoji="1" lang="ja-JP" altLang="en-US" sz="1200" b="1" u="sng" dirty="0">
                          <a:solidFill>
                            <a:schemeClr val="tx1"/>
                          </a:solidFill>
                          <a:latin typeface="Meiryo UI" panose="020B0604030504040204" pitchFamily="50" charset="-128"/>
                          <a:ea typeface="Meiryo UI" panose="020B0604030504040204" pitchFamily="50" charset="-128"/>
                        </a:rPr>
                        <a:t>宿泊予約サイトにおいて１泊から予約可能な特区民泊がある</a:t>
                      </a:r>
                      <a:endParaRPr kumimoji="1" lang="en-US" altLang="ja-JP" sz="1200" u="sng" dirty="0">
                        <a:solidFill>
                          <a:schemeClr val="tx1"/>
                        </a:solidFill>
                        <a:latin typeface="Meiryo UI" panose="020B0604030504040204" pitchFamily="50" charset="-128"/>
                        <a:ea typeface="Meiryo UI" panose="020B0604030504040204" pitchFamily="50" charset="-128"/>
                      </a:endParaRPr>
                    </a:p>
                    <a:p>
                      <a:pPr algn="l"/>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en-US" altLang="ja-JP" sz="1200"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仲介事業者に宿泊</a:t>
                      </a:r>
                      <a:r>
                        <a:rPr kumimoji="1" lang="ja-JP" altLang="en-US" sz="1200">
                          <a:solidFill>
                            <a:schemeClr val="tx1"/>
                          </a:solidFill>
                          <a:latin typeface="Meiryo UI" panose="020B0604030504040204" pitchFamily="50" charset="-128"/>
                          <a:ea typeface="Meiryo UI" panose="020B0604030504040204" pitchFamily="50" charset="-128"/>
                        </a:rPr>
                        <a:t>日数の遵守義務</a:t>
                      </a:r>
                      <a:r>
                        <a:rPr kumimoji="1" lang="ja-JP" altLang="en-US" sz="1200" dirty="0">
                          <a:solidFill>
                            <a:schemeClr val="tx1"/>
                          </a:solidFill>
                          <a:latin typeface="Meiryo UI" panose="020B0604030504040204" pitchFamily="50" charset="-128"/>
                          <a:ea typeface="Meiryo UI" panose="020B0604030504040204" pitchFamily="50" charset="-128"/>
                        </a:rPr>
                        <a:t>がない</a:t>
                      </a:r>
                      <a:r>
                        <a:rPr kumimoji="1" lang="en-US" altLang="ja-JP" sz="1200" dirty="0">
                          <a:solidFill>
                            <a:schemeClr val="tx1"/>
                          </a:solidFill>
                          <a:latin typeface="Meiryo UI" panose="020B0604030504040204" pitchFamily="50" charset="-128"/>
                          <a:ea typeface="Meiryo UI" panose="020B0604030504040204" pitchFamily="50" charset="-128"/>
                        </a:rPr>
                        <a:t>)</a:t>
                      </a:r>
                    </a:p>
                  </a:txBody>
                  <a:tcPr marT="72000" marB="72000" anchor="ctr">
                    <a:lnR w="38100" cap="flat" cmpd="sng" algn="ctr">
                      <a:solidFill>
                        <a:schemeClr val="tx1"/>
                      </a:solidFill>
                      <a:prstDash val="solid"/>
                      <a:round/>
                      <a:headEnd type="none" w="med" len="med"/>
                      <a:tailEnd type="none" w="med" len="med"/>
                    </a:ln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u="none" dirty="0">
                          <a:solidFill>
                            <a:schemeClr val="tx1"/>
                          </a:solidFill>
                          <a:latin typeface="メイリオ" panose="020B0604030504040204" pitchFamily="50" charset="-128"/>
                          <a:ea typeface="メイリオ" panose="020B0604030504040204" pitchFamily="50" charset="-128"/>
                        </a:rPr>
                        <a:t>国の法改正要望</a:t>
                      </a:r>
                      <a:endParaRPr kumimoji="1" lang="en-US" altLang="ja-JP" sz="1100" b="1" u="none" dirty="0">
                        <a:solidFill>
                          <a:schemeClr val="tx1"/>
                        </a:solidFill>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u="none" dirty="0">
                          <a:solidFill>
                            <a:schemeClr val="tx1"/>
                          </a:solidFill>
                          <a:latin typeface="メイリオ" panose="020B0604030504040204" pitchFamily="50" charset="-128"/>
                          <a:ea typeface="メイリオ" panose="020B0604030504040204" pitchFamily="50" charset="-128"/>
                        </a:rPr>
                        <a:t>啓発</a:t>
                      </a:r>
                      <a:endParaRPr lang="ja-JP" altLang="en-US" sz="1100" dirty="0">
                        <a:solidFill>
                          <a:schemeClr val="tx1"/>
                        </a:solidFill>
                        <a:latin typeface="メイリオ" panose="020B0604030504040204" pitchFamily="50" charset="-128"/>
                        <a:ea typeface="メイリオ" panose="020B0604030504040204" pitchFamily="50" charset="-128"/>
                      </a:endParaRPr>
                    </a:p>
                  </a:txBody>
                  <a:tcPr marT="72000" marB="720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08410739"/>
                  </a:ext>
                </a:extLst>
              </a:tr>
              <a:tr h="530788">
                <a:tc vMerge="1">
                  <a:txBody>
                    <a:bodyPr/>
                    <a:lstStyle/>
                    <a:p>
                      <a:endParaRPr kumimoji="1" lang="ja-JP" altLang="en-US" sz="1200" dirty="0">
                        <a:latin typeface="メイリオ" panose="020B0604030504040204" pitchFamily="50" charset="-128"/>
                        <a:ea typeface="メイリオ" panose="020B0604030504040204" pitchFamily="50" charset="-128"/>
                      </a:endParaRPr>
                    </a:p>
                  </a:txBody>
                  <a:tcPr marT="72000" anchor="ctr">
                    <a:solidFill>
                      <a:schemeClr val="accent5">
                        <a:lumMod val="20000"/>
                        <a:lumOff val="80000"/>
                      </a:schemeClr>
                    </a:solidFill>
                  </a:tcPr>
                </a:tc>
                <a:tc>
                  <a:txBody>
                    <a:bodyPr/>
                    <a:lstStyle/>
                    <a:p>
                      <a:pPr algn="l"/>
                      <a:r>
                        <a:rPr kumimoji="1" lang="ja-JP" altLang="en-US" sz="1200" b="1" dirty="0">
                          <a:latin typeface="Meiryo UI" panose="020B0604030504040204" pitchFamily="50" charset="-128"/>
                          <a:ea typeface="Meiryo UI" panose="020B0604030504040204" pitchFamily="50" charset="-128"/>
                        </a:rPr>
                        <a:t>⑥</a:t>
                      </a:r>
                    </a:p>
                  </a:txBody>
                  <a:tcPr marL="72000" marR="72000" marT="72000" marB="72000" anchor="ctr">
                    <a:solidFill>
                      <a:schemeClr val="accent5">
                        <a:lumMod val="20000"/>
                        <a:lumOff val="80000"/>
                      </a:schemeClr>
                    </a:solidFill>
                  </a:tcPr>
                </a:tc>
                <a:tc>
                  <a:txBody>
                    <a:bodyPr/>
                    <a:lstStyle/>
                    <a:p>
                      <a:pPr algn="l"/>
                      <a:r>
                        <a:rPr kumimoji="1" lang="ja-JP" altLang="en-US" sz="1200" dirty="0">
                          <a:latin typeface="Meiryo UI" panose="020B0604030504040204" pitchFamily="50" charset="-128"/>
                          <a:ea typeface="Meiryo UI" panose="020B0604030504040204" pitchFamily="50" charset="-128"/>
                        </a:rPr>
                        <a:t>不適切な廃棄物処理</a:t>
                      </a:r>
                    </a:p>
                  </a:txBody>
                  <a:tcPr marT="72000" marB="72000" anchor="ctr">
                    <a:solidFill>
                      <a:schemeClr val="accent5">
                        <a:lumMod val="20000"/>
                        <a:lumOff val="80000"/>
                      </a:schemeClr>
                    </a:solidFill>
                  </a:tcPr>
                </a:tc>
                <a:tc>
                  <a:txBody>
                    <a:bodyPr/>
                    <a:lstStyle/>
                    <a:p>
                      <a:pPr algn="ctr"/>
                      <a:r>
                        <a:rPr kumimoji="1" lang="ja-JP" altLang="en-US" sz="1050" dirty="0">
                          <a:latin typeface="Meiryo UI" panose="020B0604030504040204" pitchFamily="50" charset="-128"/>
                          <a:ea typeface="Meiryo UI" panose="020B0604030504040204" pitchFamily="50" charset="-128"/>
                        </a:rPr>
                        <a:t>特区</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新法</a:t>
                      </a:r>
                    </a:p>
                  </a:txBody>
                  <a:tcPr marT="72000" marB="72000" anchor="ctr">
                    <a:solidFill>
                      <a:schemeClr val="accent5">
                        <a:lumMod val="20000"/>
                        <a:lumOff val="80000"/>
                      </a:schemeClr>
                    </a:solidFill>
                  </a:tcPr>
                </a:tc>
                <a:tc>
                  <a:txBody>
                    <a:bodyPr/>
                    <a:lstStyle/>
                    <a:p>
                      <a:pPr algn="l"/>
                      <a:r>
                        <a:rPr kumimoji="1" lang="ja-JP" altLang="en-US" sz="1200" dirty="0">
                          <a:solidFill>
                            <a:schemeClr val="tx1"/>
                          </a:solidFill>
                          <a:latin typeface="メイリオ" panose="020B0604030504040204" pitchFamily="50" charset="-128"/>
                          <a:ea typeface="メイリオ"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ごみ保管庫が未設置であり、</a:t>
                      </a:r>
                      <a:r>
                        <a:rPr kumimoji="1" lang="ja-JP" altLang="en-US" sz="1200" b="1" u="sng" dirty="0">
                          <a:solidFill>
                            <a:schemeClr val="tx1"/>
                          </a:solidFill>
                          <a:latin typeface="Meiryo UI" panose="020B0604030504040204" pitchFamily="50" charset="-128"/>
                          <a:ea typeface="Meiryo UI" panose="020B0604030504040204" pitchFamily="50" charset="-128"/>
                        </a:rPr>
                        <a:t>近隣住民の排出場所を利用している</a:t>
                      </a:r>
                    </a:p>
                  </a:txBody>
                  <a:tcPr marT="72000" marB="72000" anchor="ctr">
                    <a:lnR w="38100" cap="flat" cmpd="sng" algn="ctr">
                      <a:solidFill>
                        <a:schemeClr val="tx1"/>
                      </a:solidFill>
                      <a:prstDash val="solid"/>
                      <a:round/>
                      <a:headEnd type="none" w="med" len="med"/>
                      <a:tailEnd type="none" w="med" len="med"/>
                    </a:ln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u="none" dirty="0">
                          <a:solidFill>
                            <a:schemeClr val="tx1"/>
                          </a:solidFill>
                          <a:latin typeface="メイリオ" panose="020B0604030504040204" pitchFamily="50" charset="-128"/>
                          <a:ea typeface="メイリオ" panose="020B0604030504040204" pitchFamily="50" charset="-128"/>
                        </a:rPr>
                        <a:t>指導・啓発</a:t>
                      </a:r>
                      <a:endParaRPr lang="ja-JP" altLang="en-US" sz="1100" dirty="0">
                        <a:solidFill>
                          <a:schemeClr val="tx1"/>
                        </a:solidFill>
                        <a:latin typeface="メイリオ" panose="020B0604030504040204" pitchFamily="50" charset="-128"/>
                        <a:ea typeface="メイリオ" panose="020B0604030504040204" pitchFamily="50" charset="-128"/>
                      </a:endParaRPr>
                    </a:p>
                  </a:txBody>
                  <a:tcPr marT="72000" marB="720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34035160"/>
                  </a:ext>
                </a:extLst>
              </a:tr>
              <a:tr h="723735">
                <a:tc>
                  <a:txBody>
                    <a:bodyPr/>
                    <a:lstStyle/>
                    <a:p>
                      <a:pPr algn="ctr"/>
                      <a:r>
                        <a:rPr kumimoji="1" lang="ja-JP" altLang="en-US" sz="1200" b="1" dirty="0">
                          <a:latin typeface="Meiryo UI" panose="020B0604030504040204" pitchFamily="50" charset="-128"/>
                          <a:ea typeface="Meiryo UI" panose="020B0604030504040204" pitchFamily="50" charset="-128"/>
                        </a:rPr>
                        <a:t>宿泊者</a:t>
                      </a:r>
                    </a:p>
                  </a:txBody>
                  <a:tcPr marT="72000" anchor="ctr">
                    <a:solidFill>
                      <a:schemeClr val="accent5">
                        <a:lumMod val="20000"/>
                        <a:lumOff val="80000"/>
                      </a:schemeClr>
                    </a:solidFill>
                  </a:tcPr>
                </a:tc>
                <a:tc>
                  <a:txBody>
                    <a:bodyPr/>
                    <a:lstStyle/>
                    <a:p>
                      <a:pPr algn="l"/>
                      <a:r>
                        <a:rPr kumimoji="1" lang="ja-JP" altLang="en-US" sz="1200" b="1" dirty="0">
                          <a:latin typeface="Meiryo UI" panose="020B0604030504040204" pitchFamily="50" charset="-128"/>
                          <a:ea typeface="Meiryo UI" panose="020B0604030504040204" pitchFamily="50" charset="-128"/>
                        </a:rPr>
                        <a:t>⑦</a:t>
                      </a:r>
                      <a:endParaRPr kumimoji="1" lang="en-US" altLang="ja-JP" sz="1200" b="1" dirty="0">
                        <a:latin typeface="Meiryo UI" panose="020B0604030504040204" pitchFamily="50" charset="-128"/>
                        <a:ea typeface="Meiryo UI" panose="020B0604030504040204" pitchFamily="50" charset="-128"/>
                      </a:endParaRPr>
                    </a:p>
                  </a:txBody>
                  <a:tcPr marL="72000" marR="72000" marT="72000" marB="72000" anchor="ctr">
                    <a:solidFill>
                      <a:schemeClr val="accent5">
                        <a:lumMod val="20000"/>
                        <a:lumOff val="80000"/>
                      </a:schemeClr>
                    </a:solidFill>
                  </a:tcPr>
                </a:tc>
                <a:tc>
                  <a:txBody>
                    <a:bodyPr/>
                    <a:lstStyle/>
                    <a:p>
                      <a:pPr algn="l"/>
                      <a:r>
                        <a:rPr kumimoji="1" lang="ja-JP" altLang="en-US" sz="1200" dirty="0">
                          <a:latin typeface="Meiryo UI" panose="020B0604030504040204" pitchFamily="50" charset="-128"/>
                          <a:ea typeface="Meiryo UI" panose="020B0604030504040204" pitchFamily="50" charset="-128"/>
                        </a:rPr>
                        <a:t>宿泊者の迷惑行為</a:t>
                      </a:r>
                      <a:endParaRPr kumimoji="1" lang="en-US" altLang="ja-JP" sz="1200" dirty="0">
                        <a:latin typeface="Meiryo UI" panose="020B0604030504040204" pitchFamily="50" charset="-128"/>
                        <a:ea typeface="Meiryo UI" panose="020B0604030504040204" pitchFamily="50" charset="-128"/>
                      </a:endParaRPr>
                    </a:p>
                  </a:txBody>
                  <a:tcPr marT="72000" marB="72000" anchor="ctr">
                    <a:solidFill>
                      <a:schemeClr val="accent5">
                        <a:lumMod val="20000"/>
                        <a:lumOff val="80000"/>
                      </a:schemeClr>
                    </a:solidFill>
                  </a:tcPr>
                </a:tc>
                <a:tc>
                  <a:txBody>
                    <a:bodyPr/>
                    <a:lstStyle/>
                    <a:p>
                      <a:pPr algn="ctr"/>
                      <a:r>
                        <a:rPr kumimoji="1" lang="ja-JP" altLang="en-US" sz="1050" dirty="0">
                          <a:latin typeface="Meiryo UI" panose="020B0604030504040204" pitchFamily="50" charset="-128"/>
                          <a:ea typeface="Meiryo UI" panose="020B0604030504040204" pitchFamily="50" charset="-128"/>
                        </a:rPr>
                        <a:t>特区</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新法</a:t>
                      </a:r>
                    </a:p>
                  </a:txBody>
                  <a:tcPr marT="72000" marB="72000" anchor="c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メイリオ" panose="020B0604030504040204" pitchFamily="50" charset="-128"/>
                          <a:ea typeface="メイリオ" panose="020B0604030504040204" pitchFamily="50" charset="-128"/>
                        </a:rPr>
                        <a:t>・</a:t>
                      </a:r>
                      <a:r>
                        <a:rPr kumimoji="1" lang="ja-JP" altLang="en-US" sz="1200" b="1" u="sng" dirty="0">
                          <a:solidFill>
                            <a:schemeClr val="tx1"/>
                          </a:solidFill>
                          <a:latin typeface="Meiryo UI" panose="020B0604030504040204" pitchFamily="50" charset="-128"/>
                          <a:ea typeface="Meiryo UI" panose="020B0604030504040204" pitchFamily="50" charset="-128"/>
                        </a:rPr>
                        <a:t>宿泊者による</a:t>
                      </a:r>
                      <a:r>
                        <a:rPr kumimoji="1" lang="ja-JP" altLang="en-US" sz="1200" b="0" u="none" dirty="0">
                          <a:solidFill>
                            <a:schemeClr val="tx1"/>
                          </a:solidFill>
                          <a:latin typeface="Meiryo UI" panose="020B0604030504040204" pitchFamily="50" charset="-128"/>
                          <a:ea typeface="Meiryo UI" panose="020B0604030504040204" pitchFamily="50" charset="-128"/>
                        </a:rPr>
                        <a:t>、たばこ、ごみのポイ捨て、騒音等の</a:t>
                      </a:r>
                      <a:r>
                        <a:rPr kumimoji="1" lang="ja-JP" altLang="en-US" sz="1200" b="1" u="sng" dirty="0">
                          <a:solidFill>
                            <a:schemeClr val="tx1"/>
                          </a:solidFill>
                          <a:latin typeface="Meiryo UI" panose="020B0604030504040204" pitchFamily="50" charset="-128"/>
                          <a:ea typeface="Meiryo UI" panose="020B0604030504040204" pitchFamily="50" charset="-128"/>
                        </a:rPr>
                        <a:t>迷惑行為が生じている</a:t>
                      </a:r>
                      <a:endParaRPr kumimoji="1" lang="en-US" altLang="ja-JP" sz="1200" b="1" u="sng" dirty="0">
                        <a:solidFill>
                          <a:schemeClr val="tx1"/>
                        </a:solidFill>
                        <a:latin typeface="Meiryo UI" panose="020B0604030504040204" pitchFamily="50" charset="-128"/>
                        <a:ea typeface="Meiryo UI" panose="020B0604030504040204" pitchFamily="50" charset="-128"/>
                      </a:endParaRPr>
                    </a:p>
                  </a:txBody>
                  <a:tcPr marT="72000" marB="72000" anchor="ctr">
                    <a:lnR w="38100" cap="flat" cmpd="sng" algn="ctr">
                      <a:solidFill>
                        <a:schemeClr val="tx1"/>
                      </a:solidFill>
                      <a:prstDash val="solid"/>
                      <a:round/>
                      <a:headEnd type="none" w="med" len="med"/>
                      <a:tailEnd type="none" w="med" len="med"/>
                    </a:ln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u="none" dirty="0">
                          <a:solidFill>
                            <a:schemeClr val="tx1"/>
                          </a:solidFill>
                          <a:latin typeface="メイリオ" panose="020B0604030504040204" pitchFamily="50" charset="-128"/>
                          <a:ea typeface="メイリオ" panose="020B0604030504040204" pitchFamily="50" charset="-128"/>
                        </a:rPr>
                        <a:t>啓発</a:t>
                      </a:r>
                      <a:endParaRPr lang="ja-JP" altLang="en-US" sz="1100" dirty="0">
                        <a:solidFill>
                          <a:schemeClr val="tx1"/>
                        </a:solidFill>
                        <a:latin typeface="メイリオ" panose="020B0604030504040204" pitchFamily="50" charset="-128"/>
                        <a:ea typeface="メイリオ" panose="020B0604030504040204" pitchFamily="50" charset="-128"/>
                      </a:endParaRPr>
                    </a:p>
                  </a:txBody>
                  <a:tcPr marT="72000" marB="720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49123736"/>
                  </a:ext>
                </a:extLst>
              </a:tr>
              <a:tr h="864000">
                <a:tc>
                  <a:txBody>
                    <a:bodyPr/>
                    <a:lstStyle/>
                    <a:p>
                      <a:pPr algn="ctr"/>
                      <a:r>
                        <a:rPr kumimoji="1" lang="ja-JP" altLang="en-US" sz="1200" b="1" dirty="0">
                          <a:latin typeface="Meiryo UI" panose="020B0604030504040204" pitchFamily="50" charset="-128"/>
                          <a:ea typeface="Meiryo UI" panose="020B0604030504040204" pitchFamily="50" charset="-128"/>
                        </a:rPr>
                        <a:t>市民</a:t>
                      </a:r>
                    </a:p>
                  </a:txBody>
                  <a:tcPr marT="72000" anchor="ctr">
                    <a:solidFill>
                      <a:schemeClr val="accent5">
                        <a:lumMod val="20000"/>
                        <a:lumOff val="80000"/>
                      </a:schemeClr>
                    </a:solidFill>
                  </a:tcPr>
                </a:tc>
                <a:tc>
                  <a:txBody>
                    <a:bodyPr/>
                    <a:lstStyle/>
                    <a:p>
                      <a:pPr algn="l"/>
                      <a:r>
                        <a:rPr kumimoji="1" lang="ja-JP" altLang="en-US" sz="1200" b="1" dirty="0">
                          <a:latin typeface="Meiryo UI" panose="020B0604030504040204" pitchFamily="50" charset="-128"/>
                          <a:ea typeface="Meiryo UI" panose="020B0604030504040204" pitchFamily="50" charset="-128"/>
                        </a:rPr>
                        <a:t>⑧</a:t>
                      </a:r>
                      <a:endParaRPr kumimoji="1" lang="en-US" altLang="ja-JP" sz="1200" b="1" dirty="0">
                        <a:latin typeface="Meiryo UI" panose="020B0604030504040204" pitchFamily="50" charset="-128"/>
                        <a:ea typeface="Meiryo UI" panose="020B0604030504040204" pitchFamily="50" charset="-128"/>
                      </a:endParaRPr>
                    </a:p>
                  </a:txBody>
                  <a:tcPr marL="72000" marR="72000" marT="72000" marB="72000" anchor="ctr">
                    <a:solidFill>
                      <a:schemeClr val="accent5">
                        <a:lumMod val="20000"/>
                        <a:lumOff val="80000"/>
                      </a:schemeClr>
                    </a:solidFill>
                  </a:tcPr>
                </a:tc>
                <a:tc>
                  <a:txBody>
                    <a:bodyPr/>
                    <a:lstStyle/>
                    <a:p>
                      <a:pPr algn="l"/>
                      <a:r>
                        <a:rPr kumimoji="1" lang="ja-JP" altLang="en-US" sz="1200" dirty="0">
                          <a:latin typeface="Meiryo UI" panose="020B0604030504040204" pitchFamily="50" charset="-128"/>
                          <a:ea typeface="Meiryo UI" panose="020B0604030504040204" pitchFamily="50" charset="-128"/>
                        </a:rPr>
                        <a:t>周辺住民の不安増大</a:t>
                      </a:r>
                      <a:endParaRPr kumimoji="1" lang="en-US" altLang="ja-JP" sz="1200" dirty="0">
                        <a:latin typeface="Meiryo UI" panose="020B0604030504040204" pitchFamily="50" charset="-128"/>
                        <a:ea typeface="Meiryo UI" panose="020B0604030504040204" pitchFamily="50" charset="-128"/>
                      </a:endParaRPr>
                    </a:p>
                  </a:txBody>
                  <a:tcPr marT="72000" marB="72000" anchor="ctr">
                    <a:solidFill>
                      <a:schemeClr val="accent5">
                        <a:lumMod val="20000"/>
                        <a:lumOff val="80000"/>
                      </a:schemeClr>
                    </a:solidFill>
                  </a:tcPr>
                </a:tc>
                <a:tc>
                  <a:txBody>
                    <a:bodyPr/>
                    <a:lstStyle/>
                    <a:p>
                      <a:pPr algn="ctr"/>
                      <a:r>
                        <a:rPr kumimoji="1" lang="ja-JP" altLang="en-US" sz="1050" dirty="0">
                          <a:latin typeface="Meiryo UI" panose="020B0604030504040204" pitchFamily="50" charset="-128"/>
                          <a:ea typeface="Meiryo UI" panose="020B0604030504040204" pitchFamily="50" charset="-128"/>
                        </a:rPr>
                        <a:t>特区</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新法</a:t>
                      </a:r>
                    </a:p>
                  </a:txBody>
                  <a:tcPr marT="72000" marB="72000" anchor="ctr">
                    <a:solidFill>
                      <a:schemeClr val="accent5">
                        <a:lumMod val="20000"/>
                        <a:lumOff val="80000"/>
                      </a:schemeClr>
                    </a:solidFill>
                  </a:tcPr>
                </a:tc>
                <a:tc>
                  <a:txBody>
                    <a:bodyPr/>
                    <a:lstStyle/>
                    <a:p>
                      <a:pPr algn="l"/>
                      <a:r>
                        <a:rPr kumimoji="1" lang="ja-JP" altLang="en-US" sz="1200" dirty="0">
                          <a:solidFill>
                            <a:schemeClr val="tx1"/>
                          </a:solidFill>
                          <a:latin typeface="メイリオ" panose="020B0604030504040204" pitchFamily="50" charset="-128"/>
                          <a:ea typeface="メイリオ" panose="020B0604030504040204" pitchFamily="50" charset="-128"/>
                        </a:rPr>
                        <a:t>・申請前から、町会を含む市民から多数の苦情・相談が増加</a:t>
                      </a:r>
                    </a:p>
                    <a:p>
                      <a:pPr algn="l"/>
                      <a:r>
                        <a:rPr kumimoji="1" lang="ja-JP" altLang="en-US" sz="1200" dirty="0">
                          <a:solidFill>
                            <a:schemeClr val="tx1"/>
                          </a:solidFill>
                          <a:latin typeface="メイリオ" panose="020B0604030504040204" pitchFamily="50" charset="-128"/>
                          <a:ea typeface="メイリオ" panose="020B0604030504040204" pitchFamily="50" charset="-128"/>
                        </a:rPr>
                        <a:t>・</a:t>
                      </a:r>
                      <a:r>
                        <a:rPr kumimoji="1" lang="ja-JP" altLang="en-US" sz="1200" b="1" u="sng" dirty="0">
                          <a:solidFill>
                            <a:schemeClr val="tx1"/>
                          </a:solidFill>
                          <a:latin typeface="メイリオ" panose="020B0604030504040204" pitchFamily="50" charset="-128"/>
                          <a:ea typeface="メイリオ" panose="020B0604030504040204" pitchFamily="50" charset="-128"/>
                        </a:rPr>
                        <a:t>民泊制度や民泊事業者の義務等について分からない</a:t>
                      </a:r>
                      <a:r>
                        <a:rPr kumimoji="1" lang="ja-JP" altLang="en-US" sz="1200" b="0" u="none" dirty="0">
                          <a:solidFill>
                            <a:schemeClr val="tx1"/>
                          </a:solidFill>
                          <a:latin typeface="メイリオ" panose="020B0604030504040204" pitchFamily="50" charset="-128"/>
                          <a:ea typeface="メイリオ" panose="020B0604030504040204" pitchFamily="50" charset="-128"/>
                        </a:rPr>
                        <a:t>ことがあり</a:t>
                      </a:r>
                      <a:r>
                        <a:rPr kumimoji="1" lang="ja-JP" altLang="en-US" sz="1200" dirty="0">
                          <a:solidFill>
                            <a:schemeClr val="tx1"/>
                          </a:solidFill>
                          <a:latin typeface="メイリオ" panose="020B0604030504040204" pitchFamily="50" charset="-128"/>
                          <a:ea typeface="メイリオ" panose="020B0604030504040204" pitchFamily="50" charset="-128"/>
                        </a:rPr>
                        <a:t>、
　近隣で民泊が始まることへの不安等から苦情につながっている</a:t>
                      </a:r>
                      <a:endParaRPr kumimoji="1" lang="en-US" altLang="ja-JP" sz="1200" b="1" u="sng" dirty="0">
                        <a:solidFill>
                          <a:schemeClr val="tx1"/>
                        </a:solidFill>
                        <a:latin typeface="Meiryo UI" panose="020B0604030504040204" pitchFamily="50" charset="-128"/>
                        <a:ea typeface="Meiryo UI" panose="020B0604030504040204" pitchFamily="50" charset="-128"/>
                      </a:endParaRPr>
                    </a:p>
                  </a:txBody>
                  <a:tcPr marT="72000" marB="72000" anchor="ctr">
                    <a:lnR w="38100" cap="flat" cmpd="sng" algn="ctr">
                      <a:solidFill>
                        <a:schemeClr val="tx1"/>
                      </a:solidFill>
                      <a:prstDash val="solid"/>
                      <a:round/>
                      <a:headEnd type="none" w="med" len="med"/>
                      <a:tailEnd type="none" w="med" len="med"/>
                    </a:ln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solidFill>
                            <a:schemeClr val="tx1"/>
                          </a:solidFill>
                          <a:latin typeface="メイリオ" panose="020B0604030504040204" pitchFamily="50" charset="-128"/>
                          <a:ea typeface="メイリオ" panose="020B0604030504040204" pitchFamily="50" charset="-128"/>
                        </a:rPr>
                        <a:t>理解促進</a:t>
                      </a:r>
                    </a:p>
                  </a:txBody>
                  <a:tcPr marT="72000" marB="7200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779566"/>
                  </a:ext>
                </a:extLst>
              </a:tr>
            </a:tbl>
          </a:graphicData>
        </a:graphic>
      </p:graphicFrame>
      <p:sp>
        <p:nvSpPr>
          <p:cNvPr id="5" name="テキスト ボックス 4">
            <a:extLst>
              <a:ext uri="{FF2B5EF4-FFF2-40B4-BE49-F238E27FC236}">
                <a16:creationId xmlns:a16="http://schemas.microsoft.com/office/drawing/2014/main" id="{9037CAB4-83E7-9576-03E4-FEFBA57EA852}"/>
              </a:ext>
            </a:extLst>
          </p:cNvPr>
          <p:cNvSpPr txBox="1"/>
          <p:nvPr/>
        </p:nvSpPr>
        <p:spPr>
          <a:xfrm>
            <a:off x="0" y="0"/>
            <a:ext cx="9144000" cy="461665"/>
          </a:xfrm>
          <a:prstGeom prst="rect">
            <a:avLst/>
          </a:prstGeom>
          <a:solidFill>
            <a:srgbClr val="002060"/>
          </a:solidFill>
          <a:ln>
            <a:solidFill>
              <a:schemeClr val="accent1">
                <a:lumMod val="50000"/>
              </a:schemeClr>
            </a:solidFill>
          </a:ln>
        </p:spPr>
        <p:txBody>
          <a:bodyPr wrap="square" tIns="36000" rtlCol="0">
            <a:spAutoFit/>
          </a:bodyPr>
          <a:lstStyle/>
          <a:p>
            <a:pPr algn="ctr"/>
            <a:r>
              <a:rPr kumimoji="1" lang="ja-JP" altLang="en-US" sz="2400" dirty="0">
                <a:solidFill>
                  <a:schemeClr val="bg1"/>
                </a:solidFill>
                <a:latin typeface="HGS創英角ｺﾞｼｯｸUB" panose="020B0900000000000000" pitchFamily="50" charset="-128"/>
                <a:ea typeface="HGS創英角ｺﾞｼｯｸUB" panose="020B0900000000000000" pitchFamily="50" charset="-128"/>
              </a:rPr>
              <a:t>民泊の課題と</a:t>
            </a:r>
            <a:r>
              <a:rPr kumimoji="1" lang="ja-JP" altLang="en-US" sz="2400">
                <a:solidFill>
                  <a:schemeClr val="bg1"/>
                </a:solidFill>
                <a:latin typeface="HGS創英角ｺﾞｼｯｸUB" panose="020B0900000000000000" pitchFamily="50" charset="-128"/>
                <a:ea typeface="HGS創英角ｺﾞｼｯｸUB" panose="020B0900000000000000" pitchFamily="50" charset="-128"/>
              </a:rPr>
              <a:t>対応策（案）</a:t>
            </a:r>
            <a:endParaRPr kumimoji="1" lang="ja-JP" altLang="en-US" sz="24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10" name="スライド番号プレースホルダー 9">
            <a:extLst>
              <a:ext uri="{FF2B5EF4-FFF2-40B4-BE49-F238E27FC236}">
                <a16:creationId xmlns:a16="http://schemas.microsoft.com/office/drawing/2014/main" id="{888AB85D-2566-64E4-4292-C3C88AD7AC5C}"/>
              </a:ext>
            </a:extLst>
          </p:cNvPr>
          <p:cNvSpPr>
            <a:spLocks noGrp="1"/>
          </p:cNvSpPr>
          <p:nvPr>
            <p:ph type="sldNum" sz="quarter" idx="12"/>
          </p:nvPr>
        </p:nvSpPr>
        <p:spPr>
          <a:xfrm>
            <a:off x="7105299" y="7194550"/>
            <a:ext cx="2057400" cy="365125"/>
          </a:xfrm>
        </p:spPr>
        <p:txBody>
          <a:bodyPr/>
          <a:lstStyle/>
          <a:p>
            <a:fld id="{B1742C51-B093-4577-A70C-BEC04F89AFDA}" type="slidenum">
              <a:rPr kumimoji="1" lang="ja-JP" altLang="en-US" smtClean="0"/>
              <a:t>4</a:t>
            </a:fld>
            <a:endParaRPr kumimoji="1" lang="ja-JP" altLang="en-US" dirty="0"/>
          </a:p>
        </p:txBody>
      </p:sp>
      <p:sp>
        <p:nvSpPr>
          <p:cNvPr id="2" name="テキスト ボックス 1">
            <a:extLst>
              <a:ext uri="{FF2B5EF4-FFF2-40B4-BE49-F238E27FC236}">
                <a16:creationId xmlns:a16="http://schemas.microsoft.com/office/drawing/2014/main" id="{115C485F-A7ED-C6CE-C8A1-D2C015DE94B1}"/>
              </a:ext>
            </a:extLst>
          </p:cNvPr>
          <p:cNvSpPr txBox="1"/>
          <p:nvPr/>
        </p:nvSpPr>
        <p:spPr>
          <a:xfrm>
            <a:off x="216000" y="518976"/>
            <a:ext cx="8712000" cy="307777"/>
          </a:xfrm>
          <a:prstGeom prst="rect">
            <a:avLst/>
          </a:prstGeom>
          <a:noFill/>
        </p:spPr>
        <p:txBody>
          <a:bodyPr wrap="square" lIns="108000" rtlCol="0" anchor="ctr" anchorCtr="0">
            <a:spAutoFit/>
          </a:bodyPr>
          <a:lstStyle/>
          <a:p>
            <a:pPr marL="252000" algn="ctr"/>
            <a:r>
              <a:rPr lang="ja-JP" altLang="en-US" sz="1400" b="1" dirty="0">
                <a:latin typeface="Meiryo UI" panose="020B0604030504040204" pitchFamily="50" charset="-128"/>
                <a:ea typeface="Meiryo UI" panose="020B0604030504040204" pitchFamily="50" charset="-128"/>
              </a:rPr>
              <a:t>民泊に関わる関係局において、民泊の課題を抽出し、対応策について協議を行ってきた</a:t>
            </a:r>
            <a:endParaRPr lang="en-US" altLang="ja-JP" sz="1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14050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p:cNvGraphicFramePr>
            <a:graphicFrameLocks noGrp="1"/>
          </p:cNvGraphicFramePr>
          <p:nvPr>
            <p:extLst>
              <p:ext uri="{D42A27DB-BD31-4B8C-83A1-F6EECF244321}">
                <p14:modId xmlns:p14="http://schemas.microsoft.com/office/powerpoint/2010/main" val="2573251233"/>
              </p:ext>
            </p:extLst>
          </p:nvPr>
        </p:nvGraphicFramePr>
        <p:xfrm>
          <a:off x="246665" y="806914"/>
          <a:ext cx="8669142" cy="6681400"/>
        </p:xfrm>
        <a:graphic>
          <a:graphicData uri="http://schemas.openxmlformats.org/drawingml/2006/table">
            <a:tbl>
              <a:tblPr firstRow="1" bandRow="1">
                <a:tableStyleId>{5A111915-BE36-4E01-A7E5-04B1672EAD32}</a:tableStyleId>
              </a:tblPr>
              <a:tblGrid>
                <a:gridCol w="1692000">
                  <a:extLst>
                    <a:ext uri="{9D8B030D-6E8A-4147-A177-3AD203B41FA5}">
                      <a16:colId xmlns:a16="http://schemas.microsoft.com/office/drawing/2014/main" val="20000"/>
                    </a:ext>
                  </a:extLst>
                </a:gridCol>
                <a:gridCol w="569142">
                  <a:extLst>
                    <a:ext uri="{9D8B030D-6E8A-4147-A177-3AD203B41FA5}">
                      <a16:colId xmlns:a16="http://schemas.microsoft.com/office/drawing/2014/main" val="3904401381"/>
                    </a:ext>
                  </a:extLst>
                </a:gridCol>
                <a:gridCol w="4644000">
                  <a:extLst>
                    <a:ext uri="{9D8B030D-6E8A-4147-A177-3AD203B41FA5}">
                      <a16:colId xmlns:a16="http://schemas.microsoft.com/office/drawing/2014/main" val="2994278668"/>
                    </a:ext>
                  </a:extLst>
                </a:gridCol>
                <a:gridCol w="1764000">
                  <a:extLst>
                    <a:ext uri="{9D8B030D-6E8A-4147-A177-3AD203B41FA5}">
                      <a16:colId xmlns:a16="http://schemas.microsoft.com/office/drawing/2014/main" val="20001"/>
                    </a:ext>
                  </a:extLst>
                </a:gridCol>
              </a:tblGrid>
              <a:tr h="396000">
                <a:tc>
                  <a:txBody>
                    <a:bodyPr/>
                    <a:lstStyle/>
                    <a:p>
                      <a:pPr algn="ctr"/>
                      <a:r>
                        <a:rPr kumimoji="1" lang="ja-JP" altLang="en-US" sz="1400" dirty="0">
                          <a:latin typeface="Meiryo UI" panose="020B0604030504040204" pitchFamily="50" charset="-128"/>
                          <a:ea typeface="Meiryo UI" panose="020B0604030504040204" pitchFamily="50" charset="-128"/>
                        </a:rPr>
                        <a:t>対応策</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1400" dirty="0">
                          <a:latin typeface="Meiryo UI" panose="020B0604030504040204" pitchFamily="50" charset="-128"/>
                          <a:ea typeface="Meiryo UI" panose="020B0604030504040204" pitchFamily="50" charset="-128"/>
                        </a:rPr>
                        <a:t>課題</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1400" dirty="0">
                          <a:latin typeface="Meiryo UI" panose="020B0604030504040204" pitchFamily="50" charset="-128"/>
                          <a:ea typeface="Meiryo UI" panose="020B0604030504040204" pitchFamily="50" charset="-128"/>
                        </a:rPr>
                        <a:t>検討内容</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1400" dirty="0">
                          <a:latin typeface="Meiryo UI" panose="020B0604030504040204" pitchFamily="50" charset="-128"/>
                          <a:ea typeface="Meiryo UI" panose="020B0604030504040204" pitchFamily="50" charset="-128"/>
                        </a:rPr>
                        <a:t>実施に必要な事項</a:t>
                      </a:r>
                    </a:p>
                  </a:txBody>
                  <a:tcPr marL="68580" marR="68580" marT="34290" marB="3429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0000"/>
                  </a:ext>
                </a:extLst>
              </a:tr>
              <a:tr h="756000">
                <a:tc>
                  <a:txBody>
                    <a:bodyPr/>
                    <a:lstStyle/>
                    <a:p>
                      <a:pPr>
                        <a:spcAft>
                          <a:spcPts val="0"/>
                        </a:spcAft>
                      </a:pPr>
                      <a:r>
                        <a:rPr kumimoji="1" lang="ja-JP" altLang="en-US" sz="1200" b="1" dirty="0">
                          <a:solidFill>
                            <a:schemeClr val="tx1"/>
                          </a:solidFill>
                          <a:latin typeface="メイリオ" panose="020B0604030504040204" pitchFamily="50" charset="-128"/>
                          <a:ea typeface="メイリオ" panose="020B0604030504040204" pitchFamily="50" charset="-128"/>
                        </a:rPr>
                        <a:t>実施可能な</a:t>
                      </a:r>
                      <a:endParaRPr kumimoji="1" lang="en-US" altLang="ja-JP" sz="1200" b="1" dirty="0">
                        <a:solidFill>
                          <a:schemeClr val="tx1"/>
                        </a:solidFill>
                        <a:latin typeface="メイリオ" panose="020B0604030504040204" pitchFamily="50" charset="-128"/>
                        <a:ea typeface="メイリオ" panose="020B0604030504040204" pitchFamily="50" charset="-128"/>
                      </a:endParaRPr>
                    </a:p>
                    <a:p>
                      <a:pPr>
                        <a:spcAft>
                          <a:spcPts val="0"/>
                        </a:spcAft>
                      </a:pPr>
                      <a:r>
                        <a:rPr kumimoji="1" lang="ja-JP" altLang="en-US" sz="1200" b="1" dirty="0">
                          <a:solidFill>
                            <a:schemeClr val="tx1"/>
                          </a:solidFill>
                          <a:latin typeface="メイリオ" panose="020B0604030504040204" pitchFamily="50" charset="-128"/>
                          <a:ea typeface="メイリオ" panose="020B0604030504040204" pitchFamily="50" charset="-128"/>
                        </a:rPr>
                        <a:t>用途地域の制限</a:t>
                      </a:r>
                      <a:endParaRPr kumimoji="1" lang="en-US" altLang="ja-JP" sz="1200" b="1"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spcAft>
                          <a:spcPts val="600"/>
                        </a:spcAft>
                      </a:pPr>
                      <a:r>
                        <a:rPr kumimoji="1" lang="ja-JP" altLang="en-US" sz="1200" dirty="0">
                          <a:solidFill>
                            <a:schemeClr val="tx1"/>
                          </a:solidFill>
                          <a:latin typeface="メイリオ" panose="020B0604030504040204" pitchFamily="50" charset="-128"/>
                          <a:ea typeface="メイリオ" panose="020B0604030504040204" pitchFamily="50" charset="-128"/>
                        </a:rPr>
                        <a:t>①</a:t>
                      </a:r>
                      <a:endParaRPr kumimoji="1" lang="en-US" altLang="ja-JP" sz="1200"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79450" marR="0" lvl="0" indent="-1714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1" lang="ja-JP" altLang="en-US" sz="1100" dirty="0">
                          <a:solidFill>
                            <a:schemeClr val="tx1"/>
                          </a:solidFill>
                          <a:latin typeface="メイリオ" panose="020B0604030504040204" pitchFamily="50" charset="-128"/>
                          <a:ea typeface="メイリオ" panose="020B0604030504040204" pitchFamily="50" charset="-128"/>
                        </a:rPr>
                        <a:t>実施可能な用途地域を</a:t>
                      </a:r>
                      <a:r>
                        <a:rPr kumimoji="1" lang="ja-JP" altLang="en-US" sz="1100" strike="noStrike" baseline="0" dirty="0">
                          <a:solidFill>
                            <a:schemeClr val="tx1"/>
                          </a:solidFill>
                          <a:latin typeface="メイリオ" panose="020B0604030504040204" pitchFamily="50" charset="-128"/>
                          <a:ea typeface="メイリオ" panose="020B0604030504040204" pitchFamily="50" charset="-128"/>
                        </a:rPr>
                        <a:t>近隣商業地域、商業地域、準工業地域に</a:t>
                      </a:r>
                      <a:r>
                        <a:rPr kumimoji="1" lang="ja-JP" altLang="en-US" sz="1100" dirty="0">
                          <a:solidFill>
                            <a:schemeClr val="tx1"/>
                          </a:solidFill>
                          <a:latin typeface="メイリオ" panose="020B0604030504040204" pitchFamily="50" charset="-128"/>
                          <a:ea typeface="メイリオ" panose="020B0604030504040204" pitchFamily="50" charset="-128"/>
                        </a:rPr>
                        <a:t>制限</a:t>
                      </a:r>
                      <a:endParaRPr kumimoji="1" lang="en-US" altLang="ja-JP" sz="1100" dirty="0">
                        <a:solidFill>
                          <a:schemeClr val="tx1"/>
                        </a:solidFill>
                        <a:latin typeface="メイリオ" panose="020B0604030504040204" pitchFamily="50" charset="-128"/>
                        <a:ea typeface="メイリオ" panose="020B0604030504040204" pitchFamily="50" charset="-128"/>
                      </a:endParaRPr>
                    </a:p>
                    <a:p>
                      <a:pPr marL="10800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dirty="0">
                          <a:solidFill>
                            <a:schemeClr val="tx1"/>
                          </a:solidFill>
                          <a:latin typeface="メイリオ" panose="020B0604030504040204" pitchFamily="50" charset="-128"/>
                          <a:ea typeface="メイリオ" panose="020B0604030504040204" pitchFamily="50" charset="-128"/>
                        </a:rPr>
                        <a:t>　</a:t>
                      </a:r>
                      <a:r>
                        <a:rPr kumimoji="1" lang="en-US" altLang="ja-JP" sz="1100" dirty="0">
                          <a:solidFill>
                            <a:schemeClr val="tx1"/>
                          </a:solidFill>
                          <a:latin typeface="メイリオ" panose="020B0604030504040204" pitchFamily="50" charset="-128"/>
                          <a:ea typeface="メイリオ" panose="020B0604030504040204" pitchFamily="50" charset="-128"/>
                        </a:rPr>
                        <a:t>※</a:t>
                      </a:r>
                      <a:r>
                        <a:rPr kumimoji="1" lang="ja-JP" altLang="en-US" sz="1100" dirty="0">
                          <a:solidFill>
                            <a:schemeClr val="tx1"/>
                          </a:solidFill>
                          <a:latin typeface="メイリオ" panose="020B0604030504040204" pitchFamily="50" charset="-128"/>
                          <a:ea typeface="メイリオ" panose="020B0604030504040204" pitchFamily="50" charset="-128"/>
                        </a:rPr>
                        <a:t>国家戦略特別区域法に基づく区域計画の変更が必要</a:t>
                      </a:r>
                      <a:endParaRPr kumimoji="1" lang="en-US" altLang="ja-JP" sz="1100"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0"/>
                        </a:spcAft>
                      </a:pPr>
                      <a:r>
                        <a:rPr kumimoji="1" lang="ja-JP" altLang="en-US" sz="1100" b="0" dirty="0">
                          <a:solidFill>
                            <a:schemeClr val="tx1"/>
                          </a:solidFill>
                          <a:latin typeface="メイリオ" panose="020B0604030504040204" pitchFamily="50" charset="-128"/>
                          <a:ea typeface="メイリオ" panose="020B0604030504040204" pitchFamily="50" charset="-128"/>
                        </a:rPr>
                        <a:t>・区域会議等を経て区域　　</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pPr>
                        <a:spcAft>
                          <a:spcPts val="0"/>
                        </a:spcAft>
                      </a:pPr>
                      <a:r>
                        <a:rPr kumimoji="1" lang="ja-JP" altLang="en-US" sz="1100" b="0" dirty="0">
                          <a:solidFill>
                            <a:schemeClr val="tx1"/>
                          </a:solidFill>
                          <a:latin typeface="メイリオ" panose="020B0604030504040204" pitchFamily="50" charset="-128"/>
                          <a:ea typeface="メイリオ" panose="020B0604030504040204" pitchFamily="50" charset="-128"/>
                        </a:rPr>
                        <a:t>　計画変更</a:t>
                      </a: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46950225"/>
                  </a:ext>
                </a:extLst>
              </a:tr>
              <a:tr h="580355">
                <a:tc rowSpan="2">
                  <a:txBody>
                    <a:bodyPr/>
                    <a:lstStyle/>
                    <a:p>
                      <a:pPr>
                        <a:spcAft>
                          <a:spcPts val="600"/>
                        </a:spcAft>
                      </a:pPr>
                      <a:r>
                        <a:rPr kumimoji="1" lang="ja-JP" altLang="en-US" sz="1200" b="1" dirty="0">
                          <a:solidFill>
                            <a:schemeClr val="tx1"/>
                          </a:solidFill>
                          <a:latin typeface="メイリオ" panose="020B0604030504040204" pitchFamily="50" charset="-128"/>
                          <a:ea typeface="メイリオ" panose="020B0604030504040204" pitchFamily="50" charset="-128"/>
                        </a:rPr>
                        <a:t>条例等の改正</a:t>
                      </a: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spcAft>
                          <a:spcPts val="600"/>
                        </a:spcAft>
                      </a:pPr>
                      <a:r>
                        <a:rPr kumimoji="1" lang="ja-JP" altLang="en-US" sz="1200" dirty="0">
                          <a:solidFill>
                            <a:schemeClr val="tx1"/>
                          </a:solidFill>
                          <a:latin typeface="メイリオ" panose="020B0604030504040204" pitchFamily="50" charset="-128"/>
                          <a:ea typeface="メイリオ" panose="020B0604030504040204" pitchFamily="50" charset="-128"/>
                        </a:rPr>
                        <a:t>②④</a:t>
                      </a:r>
                      <a:endParaRPr kumimoji="1" lang="en-US" altLang="ja-JP" sz="1200"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79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100" u="none" strike="noStrike" dirty="0">
                          <a:solidFill>
                            <a:schemeClr val="tx1"/>
                          </a:solidFill>
                          <a:effectLst/>
                          <a:latin typeface="メイリオ" panose="020B0604030504040204" pitchFamily="50" charset="-128"/>
                          <a:ea typeface="メイリオ" panose="020B0604030504040204" pitchFamily="50" charset="-128"/>
                        </a:rPr>
                        <a:t>苦情対応含む宿泊管理に関する規定追加</a:t>
                      </a:r>
                      <a:endParaRPr lang="en-US" altLang="ja-JP" sz="1100" u="none" strike="noStrike" dirty="0">
                        <a:solidFill>
                          <a:schemeClr val="tx1"/>
                        </a:solidFill>
                        <a:effectLst/>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b="0" dirty="0">
                          <a:solidFill>
                            <a:schemeClr val="tx1"/>
                          </a:solidFill>
                          <a:latin typeface="メイリオ" panose="020B0604030504040204" pitchFamily="50" charset="-128"/>
                          <a:ea typeface="メイリオ"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国との協議（法令の範　</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　 囲内として認められるか）</a:t>
                      </a:r>
                      <a:endParaRPr kumimoji="1" lang="en-US" altLang="ja-JP" sz="1100" dirty="0">
                        <a:solidFill>
                          <a:schemeClr val="tx1"/>
                        </a:solidFill>
                        <a:latin typeface="Meiryo UI" panose="020B0604030504040204" pitchFamily="50" charset="-128"/>
                        <a:ea typeface="Meiryo UI"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16142173"/>
                  </a:ext>
                </a:extLst>
              </a:tr>
              <a:tr h="580355">
                <a:tc vMerge="1">
                  <a:txBody>
                    <a:bodyPr/>
                    <a:lstStyle/>
                    <a:p>
                      <a:endParaRPr kumimoji="1" lang="ja-JP" altLang="en-US" dirty="0"/>
                    </a:p>
                  </a:txBody>
                  <a:tcPr>
                    <a:lnT w="12700" cap="flat" cmpd="sng" algn="ctr">
                      <a:solidFill>
                        <a:schemeClr val="tx1"/>
                      </a:solidFill>
                      <a:prstDash val="solid"/>
                      <a:round/>
                      <a:headEnd type="none" w="med" len="med"/>
                      <a:tailEnd type="none" w="med" len="med"/>
                    </a:lnT>
                  </a:tcPr>
                </a:tc>
                <a:tc>
                  <a:txBody>
                    <a:bodyPr/>
                    <a:lstStyle/>
                    <a:p>
                      <a:pPr algn="ctr">
                        <a:spcAft>
                          <a:spcPts val="600"/>
                        </a:spcAft>
                      </a:pPr>
                      <a:r>
                        <a:rPr kumimoji="1" lang="ja-JP" altLang="en-US" sz="1200" dirty="0">
                          <a:solidFill>
                            <a:schemeClr val="tx1"/>
                          </a:solidFill>
                          <a:latin typeface="メイリオ" panose="020B0604030504040204" pitchFamily="50" charset="-128"/>
                          <a:ea typeface="メイリオ" panose="020B0604030504040204" pitchFamily="50" charset="-128"/>
                        </a:rPr>
                        <a:t>②④</a:t>
                      </a:r>
                      <a:endParaRPr kumimoji="1" lang="en-US" altLang="ja-JP" sz="1200"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79450" indent="-171450">
                        <a:spcBef>
                          <a:spcPts val="0"/>
                        </a:spcBef>
                        <a:spcAft>
                          <a:spcPts val="0"/>
                        </a:spcAft>
                        <a:buFont typeface="Arial" panose="020B0604020202020204" pitchFamily="34" charset="0"/>
                        <a:buChar char="•"/>
                      </a:pPr>
                      <a:r>
                        <a:rPr kumimoji="1" lang="ja-JP" altLang="en-US" sz="1100" b="0" dirty="0">
                          <a:solidFill>
                            <a:schemeClr val="tx1"/>
                          </a:solidFill>
                          <a:latin typeface="メイリオ" panose="020B0604030504040204" pitchFamily="50" charset="-128"/>
                          <a:ea typeface="メイリオ" panose="020B0604030504040204" pitchFamily="50" charset="-128"/>
                        </a:rPr>
                        <a:t>処分ルールを具体的に規定</a:t>
                      </a:r>
                      <a:endParaRPr kumimoji="1" lang="ja-JP" altLang="en-US" sz="1100" strike="sngStrike"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Aft>
                          <a:spcPts val="600"/>
                        </a:spcAft>
                      </a:pPr>
                      <a:r>
                        <a:rPr kumimoji="1" lang="ja-JP" altLang="en-US" sz="1100" b="0" dirty="0">
                          <a:solidFill>
                            <a:schemeClr val="tx1"/>
                          </a:solidFill>
                          <a:latin typeface="メイリオ" panose="020B0604030504040204" pitchFamily="50" charset="-128"/>
                          <a:ea typeface="メイリオ" panose="020B0604030504040204" pitchFamily="50" charset="-128"/>
                        </a:rPr>
                        <a:t>・法的整理</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83804221"/>
                  </a:ext>
                </a:extLst>
              </a:tr>
              <a:tr h="580355">
                <a:tc>
                  <a:txBody>
                    <a:bodyPr/>
                    <a:lstStyle/>
                    <a:p>
                      <a:pPr>
                        <a:spcAft>
                          <a:spcPts val="600"/>
                        </a:spcAft>
                      </a:pPr>
                      <a:r>
                        <a:rPr kumimoji="1" lang="ja-JP" altLang="en-US" sz="1200" b="1" dirty="0">
                          <a:solidFill>
                            <a:schemeClr val="tx1"/>
                          </a:solidFill>
                          <a:latin typeface="メイリオ" panose="020B0604030504040204" pitchFamily="50" charset="-128"/>
                          <a:ea typeface="メイリオ" panose="020B0604030504040204" pitchFamily="50" charset="-128"/>
                        </a:rPr>
                        <a:t>全民泊施設の調査</a:t>
                      </a: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spcAft>
                          <a:spcPts val="600"/>
                        </a:spcAft>
                      </a:pPr>
                      <a:r>
                        <a:rPr kumimoji="1" lang="ja-JP" altLang="en-US" sz="1200" dirty="0">
                          <a:solidFill>
                            <a:schemeClr val="tx1"/>
                          </a:solidFill>
                          <a:latin typeface="メイリオ" panose="020B0604030504040204" pitchFamily="50" charset="-128"/>
                          <a:ea typeface="メイリオ" panose="020B0604030504040204" pitchFamily="50" charset="-128"/>
                        </a:rPr>
                        <a:t>③</a:t>
                      </a:r>
                      <a:endParaRPr kumimoji="1" lang="en-US" altLang="ja-JP" sz="1200"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79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a:solidFill>
                            <a:schemeClr val="tx1"/>
                          </a:solidFill>
                          <a:latin typeface="メイリオ" panose="020B0604030504040204" pitchFamily="50" charset="-128"/>
                          <a:ea typeface="メイリオ" panose="020B0604030504040204" pitchFamily="50" charset="-128"/>
                        </a:rPr>
                        <a:t>全民泊施設について、現事業者へのヒアリング等を行い、申告内容の確認や苦情対応状況等</a:t>
                      </a:r>
                      <a:r>
                        <a:rPr kumimoji="1" lang="ja-JP" altLang="en-US" sz="1100">
                          <a:solidFill>
                            <a:schemeClr val="tx1"/>
                          </a:solidFill>
                          <a:latin typeface="メイリオ" panose="020B0604030504040204" pitchFamily="50" charset="-128"/>
                          <a:ea typeface="メイリオ" panose="020B0604030504040204" pitchFamily="50" charset="-128"/>
                        </a:rPr>
                        <a:t>についてスクリーニング調査</a:t>
                      </a:r>
                      <a:r>
                        <a:rPr kumimoji="1" lang="ja-JP" altLang="en-US" sz="1100" dirty="0">
                          <a:solidFill>
                            <a:schemeClr val="tx1"/>
                          </a:solidFill>
                          <a:latin typeface="メイリオ" panose="020B0604030504040204" pitchFamily="50" charset="-128"/>
                          <a:ea typeface="メイリオ" panose="020B0604030504040204" pitchFamily="50" charset="-128"/>
                        </a:rPr>
                        <a:t>を実施</a:t>
                      </a:r>
                      <a:endParaRPr kumimoji="1" lang="en-US" altLang="ja-JP" sz="1100"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Bef>
                          <a:spcPts val="0"/>
                        </a:spcBef>
                        <a:spcAft>
                          <a:spcPts val="0"/>
                        </a:spcAft>
                      </a:pPr>
                      <a:r>
                        <a:rPr kumimoji="1" lang="ja-JP" altLang="en-US" sz="1100" b="0" dirty="0">
                          <a:solidFill>
                            <a:schemeClr val="tx1"/>
                          </a:solidFill>
                          <a:latin typeface="メイリオ" panose="020B0604030504040204" pitchFamily="50" charset="-128"/>
                          <a:ea typeface="メイリオ" panose="020B0604030504040204" pitchFamily="50" charset="-128"/>
                        </a:rPr>
                        <a:t>・財源確保</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45614295"/>
                  </a:ext>
                </a:extLst>
              </a:tr>
              <a:tr h="580355">
                <a:tc>
                  <a:txBody>
                    <a:bodyPr/>
                    <a:lstStyle/>
                    <a:p>
                      <a:pPr>
                        <a:spcAft>
                          <a:spcPts val="600"/>
                        </a:spcAft>
                      </a:pPr>
                      <a:r>
                        <a:rPr kumimoji="1" lang="ja-JP" altLang="en-US" sz="1200" b="1" dirty="0">
                          <a:solidFill>
                            <a:schemeClr val="tx1"/>
                          </a:solidFill>
                          <a:latin typeface="メイリオ" panose="020B0604030504040204" pitchFamily="50" charset="-128"/>
                          <a:ea typeface="メイリオ" panose="020B0604030504040204" pitchFamily="50" charset="-128"/>
                        </a:rPr>
                        <a:t>国への法改正要望</a:t>
                      </a: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spcAft>
                          <a:spcPts val="600"/>
                        </a:spcAft>
                      </a:pPr>
                      <a:r>
                        <a:rPr kumimoji="1" lang="ja-JP" altLang="en-US" sz="1200" dirty="0">
                          <a:solidFill>
                            <a:schemeClr val="tx1"/>
                          </a:solidFill>
                          <a:latin typeface="メイリオ" panose="020B0604030504040204" pitchFamily="50" charset="-128"/>
                          <a:ea typeface="メイリオ" panose="020B0604030504040204" pitchFamily="50" charset="-128"/>
                        </a:rPr>
                        <a:t>③⑤</a:t>
                      </a:r>
                      <a:endParaRPr kumimoji="1" lang="en-US" altLang="ja-JP" sz="1200"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79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a:solidFill>
                            <a:schemeClr val="tx1"/>
                          </a:solidFill>
                          <a:latin typeface="メイリオ" panose="020B0604030504040204" pitchFamily="50" charset="-128"/>
                          <a:ea typeface="メイリオ" panose="020B0604030504040204" pitchFamily="50" charset="-128"/>
                        </a:rPr>
                        <a:t>海外居住の場合の国内代行事業者への指導権限の付与</a:t>
                      </a:r>
                      <a:endParaRPr kumimoji="1" lang="en-US" altLang="ja-JP" sz="1100" dirty="0">
                        <a:solidFill>
                          <a:schemeClr val="tx1"/>
                        </a:solidFill>
                        <a:latin typeface="メイリオ" panose="020B0604030504040204" pitchFamily="50" charset="-128"/>
                        <a:ea typeface="メイリオ" panose="020B0604030504040204" pitchFamily="50" charset="-128"/>
                      </a:endParaRPr>
                    </a:p>
                    <a:p>
                      <a:pPr marL="279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a:solidFill>
                            <a:schemeClr val="tx1"/>
                          </a:solidFill>
                          <a:latin typeface="メイリオ" panose="020B0604030504040204" pitchFamily="50" charset="-128"/>
                          <a:ea typeface="メイリオ" panose="020B0604030504040204" pitchFamily="50" charset="-128"/>
                        </a:rPr>
                        <a:t>仲介事業者に対し１泊予約ができない予約サイトの仕様を義務付け</a:t>
                      </a:r>
                      <a:endParaRPr kumimoji="1" lang="en-US" altLang="ja-JP" sz="1100"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Bef>
                          <a:spcPts val="0"/>
                        </a:spcBef>
                        <a:spcAft>
                          <a:spcPts val="0"/>
                        </a:spcAft>
                      </a:pPr>
                      <a:r>
                        <a:rPr kumimoji="1" lang="ja-JP" altLang="en-US" sz="1100" b="0" dirty="0">
                          <a:solidFill>
                            <a:schemeClr val="tx1"/>
                          </a:solidFill>
                          <a:latin typeface="メイリオ" panose="020B0604030504040204" pitchFamily="50" charset="-128"/>
                          <a:ea typeface="メイリオ" panose="020B0604030504040204" pitchFamily="50" charset="-128"/>
                        </a:rPr>
                        <a:t>・国の法改正</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pPr>
                        <a:spcBef>
                          <a:spcPts val="0"/>
                        </a:spcBef>
                        <a:spcAft>
                          <a:spcPts val="0"/>
                        </a:spcAft>
                      </a:pPr>
                      <a:r>
                        <a:rPr kumimoji="1" lang="ja-JP" altLang="en-US" sz="1000" b="0" dirty="0">
                          <a:solidFill>
                            <a:schemeClr val="tx1"/>
                          </a:solidFill>
                          <a:latin typeface="メイリオ" panose="020B0604030504040204" pitchFamily="50" charset="-128"/>
                          <a:ea typeface="メイリオ" panose="020B0604030504040204" pitchFamily="50" charset="-128"/>
                        </a:rPr>
                        <a:t>　　（</a:t>
                      </a:r>
                      <a:r>
                        <a:rPr kumimoji="1" lang="en-US" altLang="ja-JP" sz="1000" b="0" dirty="0">
                          <a:solidFill>
                            <a:schemeClr val="tx1"/>
                          </a:solidFill>
                          <a:latin typeface="メイリオ" panose="020B0604030504040204" pitchFamily="50" charset="-128"/>
                          <a:ea typeface="メイリオ" panose="020B0604030504040204" pitchFamily="50" charset="-128"/>
                        </a:rPr>
                        <a:t>※</a:t>
                      </a:r>
                      <a:r>
                        <a:rPr kumimoji="1" lang="ja-JP" altLang="en-US" sz="1000" b="0" dirty="0">
                          <a:solidFill>
                            <a:schemeClr val="tx1"/>
                          </a:solidFill>
                          <a:latin typeface="メイリオ" panose="020B0604030504040204" pitchFamily="50" charset="-128"/>
                          <a:ea typeface="メイリオ" panose="020B0604030504040204" pitchFamily="50" charset="-128"/>
                        </a:rPr>
                        <a:t>国家予算要望中）</a:t>
                      </a:r>
                      <a:endParaRPr kumimoji="1" lang="en-US" altLang="ja-JP" sz="1200" b="0"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580355">
                <a:tc rowSpan="2">
                  <a:txBody>
                    <a:bodyPr/>
                    <a:lstStyle/>
                    <a:p>
                      <a:pPr>
                        <a:spcAft>
                          <a:spcPts val="0"/>
                        </a:spcAft>
                      </a:pPr>
                      <a:r>
                        <a:rPr kumimoji="1" lang="ja-JP" altLang="en-US" sz="1200" b="1" dirty="0">
                          <a:solidFill>
                            <a:schemeClr val="tx1"/>
                          </a:solidFill>
                          <a:latin typeface="メイリオ" panose="020B0604030504040204" pitchFamily="50" charset="-128"/>
                          <a:ea typeface="メイリオ" panose="020B0604030504040204" pitchFamily="50" charset="-128"/>
                        </a:rPr>
                        <a:t>事業者向け</a:t>
                      </a:r>
                      <a:endParaRPr kumimoji="1" lang="en-US" altLang="ja-JP" sz="1200" b="1" dirty="0">
                        <a:solidFill>
                          <a:schemeClr val="tx1"/>
                        </a:solidFill>
                        <a:latin typeface="メイリオ" panose="020B0604030504040204" pitchFamily="50" charset="-128"/>
                        <a:ea typeface="メイリオ" panose="020B0604030504040204" pitchFamily="50" charset="-128"/>
                      </a:endParaRPr>
                    </a:p>
                    <a:p>
                      <a:pPr>
                        <a:spcAft>
                          <a:spcPts val="0"/>
                        </a:spcAft>
                      </a:pPr>
                      <a:r>
                        <a:rPr kumimoji="1" lang="ja-JP" altLang="en-US" sz="1200" b="1" dirty="0">
                          <a:solidFill>
                            <a:schemeClr val="tx1"/>
                          </a:solidFill>
                          <a:latin typeface="メイリオ" panose="020B0604030504040204" pitchFamily="50" charset="-128"/>
                          <a:ea typeface="メイリオ" panose="020B0604030504040204" pitchFamily="50" charset="-128"/>
                        </a:rPr>
                        <a:t>民泊運営ルールの</a:t>
                      </a:r>
                      <a:endParaRPr kumimoji="1" lang="en-US" altLang="ja-JP" sz="1200" b="1" dirty="0">
                        <a:solidFill>
                          <a:schemeClr val="tx1"/>
                        </a:solidFill>
                        <a:latin typeface="メイリオ" panose="020B0604030504040204" pitchFamily="50" charset="-128"/>
                        <a:ea typeface="メイリオ" panose="020B0604030504040204" pitchFamily="50" charset="-128"/>
                      </a:endParaRPr>
                    </a:p>
                    <a:p>
                      <a:pPr>
                        <a:spcAft>
                          <a:spcPts val="0"/>
                        </a:spcAft>
                      </a:pPr>
                      <a:r>
                        <a:rPr kumimoji="1" lang="ja-JP" altLang="en-US" sz="1200" b="1" dirty="0">
                          <a:solidFill>
                            <a:schemeClr val="tx1"/>
                          </a:solidFill>
                          <a:latin typeface="メイリオ" panose="020B0604030504040204" pitchFamily="50" charset="-128"/>
                          <a:ea typeface="メイリオ" panose="020B0604030504040204" pitchFamily="50" charset="-128"/>
                        </a:rPr>
                        <a:t>指導・啓発</a:t>
                      </a:r>
                      <a:endParaRPr kumimoji="1" lang="en-US" altLang="ja-JP" sz="1200" b="1"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1" lang="ja-JP" altLang="en-US" sz="1200" dirty="0">
                          <a:solidFill>
                            <a:schemeClr val="tx1"/>
                          </a:solidFill>
                          <a:latin typeface="メイリオ" panose="020B0604030504040204" pitchFamily="50" charset="-128"/>
                          <a:ea typeface="メイリオ" panose="020B0604030504040204" pitchFamily="50" charset="-128"/>
                        </a:rPr>
                        <a:t>⑤</a:t>
                      </a:r>
                      <a:endParaRPr kumimoji="1" lang="en-US" altLang="ja-JP" sz="1200"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52000" marR="0" lvl="0" indent="-144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a:solidFill>
                            <a:schemeClr val="tx1"/>
                          </a:solidFill>
                          <a:latin typeface="メイリオ" panose="020B0604030504040204" pitchFamily="50" charset="-128"/>
                          <a:ea typeface="メイリオ" panose="020B0604030504040204" pitchFamily="50" charset="-128"/>
                        </a:rPr>
                        <a:t>宿泊日数など民泊ルールの周知啓発</a:t>
                      </a: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メイリオ" panose="020B0604030504040204" pitchFamily="50" charset="-128"/>
                          <a:ea typeface="メイリオ" panose="020B0604030504040204" pitchFamily="50" charset="-128"/>
                        </a:rPr>
                        <a:t>ー</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22563015"/>
                  </a:ext>
                </a:extLst>
              </a:tr>
              <a:tr h="711902">
                <a:tc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600"/>
                        </a:spcAft>
                        <a:buClrTx/>
                        <a:buSzTx/>
                        <a:buFontTx/>
                        <a:buNone/>
                        <a:tabLst/>
                        <a:defRPr/>
                      </a:pPr>
                      <a:r>
                        <a:rPr kumimoji="1" lang="ja-JP" altLang="en-US" sz="1200" dirty="0">
                          <a:solidFill>
                            <a:schemeClr val="tx1"/>
                          </a:solidFill>
                          <a:latin typeface="メイリオ" panose="020B0604030504040204" pitchFamily="50" charset="-128"/>
                          <a:ea typeface="メイリオ" panose="020B0604030504040204" pitchFamily="50" charset="-128"/>
                        </a:rPr>
                        <a:t>⑥</a:t>
                      </a:r>
                      <a:endParaRPr kumimoji="1" lang="en-US" altLang="ja-JP" sz="1200"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52000" marR="0" lvl="0" indent="-144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a:solidFill>
                            <a:schemeClr val="tx1"/>
                          </a:solidFill>
                          <a:latin typeface="メイリオ" panose="020B0604030504040204" pitchFamily="50" charset="-128"/>
                          <a:ea typeface="メイリオ" panose="020B0604030504040204" pitchFamily="50" charset="-128"/>
                        </a:rPr>
                        <a:t>ごみ</a:t>
                      </a:r>
                      <a:r>
                        <a:rPr kumimoji="1" lang="ja-JP" altLang="en-US" sz="1100" dirty="0">
                          <a:solidFill>
                            <a:schemeClr val="tx1"/>
                          </a:solidFill>
                          <a:latin typeface="メイリオ" panose="020B0604030504040204" pitchFamily="50" charset="-128"/>
                          <a:ea typeface="メイリオ" panose="020B0604030504040204" pitchFamily="50" charset="-128"/>
                        </a:rPr>
                        <a:t>保管庫設置状況や収集業者との契約状況の確認</a:t>
                      </a:r>
                      <a:r>
                        <a:rPr kumimoji="1" lang="ja-JP" altLang="en-US" sz="1100">
                          <a:solidFill>
                            <a:schemeClr val="tx1"/>
                          </a:solidFill>
                          <a:latin typeface="メイリオ" panose="020B0604030504040204" pitchFamily="50" charset="-128"/>
                          <a:ea typeface="メイリオ" panose="020B0604030504040204" pitchFamily="50" charset="-128"/>
                        </a:rPr>
                        <a:t>や指導についての関係局間の連携</a:t>
                      </a:r>
                      <a:endParaRPr kumimoji="1" lang="en-US" altLang="ja-JP" sz="1100" dirty="0">
                        <a:solidFill>
                          <a:schemeClr val="tx1"/>
                        </a:solidFill>
                        <a:latin typeface="メイリオ" panose="020B0604030504040204" pitchFamily="50" charset="-128"/>
                        <a:ea typeface="メイリオ" panose="020B0604030504040204" pitchFamily="50" charset="-128"/>
                      </a:endParaRPr>
                    </a:p>
                    <a:p>
                      <a:pPr marL="252000" marR="0" lvl="0" indent="-1440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dirty="0">
                          <a:solidFill>
                            <a:schemeClr val="tx1"/>
                          </a:solidFill>
                          <a:latin typeface="メイリオ" panose="020B0604030504040204" pitchFamily="50" charset="-128"/>
                          <a:ea typeface="メイリオ" panose="020B0604030504040204" pitchFamily="50" charset="-128"/>
                        </a:rPr>
                        <a:t>運営開始後の確認手法の強化検討及び指導の実効性を確保する仕組みの検討</a:t>
                      </a:r>
                    </a:p>
                  </a:txBody>
                  <a:tcPr marL="68580" marR="68580" marT="144000" marB="72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メイリオ" panose="020B0604030504040204" pitchFamily="50" charset="-128"/>
                          <a:ea typeface="メイリオ" panose="020B0604030504040204" pitchFamily="50" charset="-128"/>
                        </a:rPr>
                        <a:t>ー</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8286816"/>
                  </a:ext>
                </a:extLst>
              </a:tr>
              <a:tr h="580355">
                <a:tc>
                  <a:txBody>
                    <a:bodyPr/>
                    <a:lstStyle/>
                    <a:p>
                      <a:pPr>
                        <a:spcAft>
                          <a:spcPts val="0"/>
                        </a:spcAft>
                      </a:pPr>
                      <a:r>
                        <a:rPr kumimoji="1" lang="ja-JP" altLang="en-US" sz="1200" b="1" dirty="0">
                          <a:solidFill>
                            <a:schemeClr val="tx1"/>
                          </a:solidFill>
                          <a:latin typeface="メイリオ" panose="020B0604030504040204" pitchFamily="50" charset="-128"/>
                          <a:ea typeface="メイリオ" panose="020B0604030504040204" pitchFamily="50" charset="-128"/>
                        </a:rPr>
                        <a:t>宿泊者向けマナー啓発</a:t>
                      </a: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600"/>
                        </a:spcAft>
                      </a:pPr>
                      <a:r>
                        <a:rPr kumimoji="1" lang="ja-JP" altLang="en-US" sz="1200" dirty="0">
                          <a:solidFill>
                            <a:schemeClr val="tx1"/>
                          </a:solidFill>
                          <a:latin typeface="メイリオ" panose="020B0604030504040204" pitchFamily="50" charset="-128"/>
                          <a:ea typeface="メイリオ" panose="020B0604030504040204" pitchFamily="50" charset="-128"/>
                        </a:rPr>
                        <a:t>⑦</a:t>
                      </a:r>
                      <a:endParaRPr kumimoji="1" lang="en-US" altLang="ja-JP" sz="1200"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52000" indent="-144000">
                        <a:lnSpc>
                          <a:spcPct val="100000"/>
                        </a:lnSpc>
                        <a:spcBef>
                          <a:spcPts val="0"/>
                        </a:spcBef>
                        <a:spcAft>
                          <a:spcPts val="0"/>
                        </a:spcAft>
                        <a:buFont typeface="Arial" panose="020B0604020202020204" pitchFamily="34" charset="0"/>
                        <a:buChar char="•"/>
                      </a:pPr>
                      <a:r>
                        <a:rPr kumimoji="1" lang="ja-JP" altLang="en-US" sz="1100" dirty="0">
                          <a:solidFill>
                            <a:schemeClr val="tx1"/>
                          </a:solidFill>
                          <a:latin typeface="メイリオ" panose="020B0604030504040204" pitchFamily="50" charset="-128"/>
                          <a:ea typeface="メイリオ" panose="020B0604030504040204" pitchFamily="50" charset="-128"/>
                        </a:rPr>
                        <a:t>宿泊者向けマナー啓発・広報の実施</a:t>
                      </a:r>
                      <a:endParaRPr kumimoji="1" lang="en-US" altLang="ja-JP" sz="1100"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dirty="0">
                          <a:solidFill>
                            <a:schemeClr val="tx1"/>
                          </a:solidFill>
                          <a:latin typeface="メイリオ" panose="020B0604030504040204" pitchFamily="50" charset="-128"/>
                          <a:ea typeface="メイリオ" panose="020B0604030504040204" pitchFamily="50" charset="-128"/>
                        </a:rPr>
                        <a:t>ー</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5779114"/>
                  </a:ext>
                </a:extLst>
              </a:tr>
              <a:tr h="580355">
                <a:tc>
                  <a:txBody>
                    <a:bodyPr/>
                    <a:lstStyle/>
                    <a:p>
                      <a:pPr>
                        <a:spcAft>
                          <a:spcPts val="0"/>
                        </a:spcAft>
                      </a:pPr>
                      <a:r>
                        <a:rPr kumimoji="1" lang="ja-JP" altLang="en-US" sz="1200" b="1" dirty="0">
                          <a:solidFill>
                            <a:schemeClr val="tx1"/>
                          </a:solidFill>
                          <a:latin typeface="メイリオ" panose="020B0604030504040204" pitchFamily="50" charset="-128"/>
                          <a:ea typeface="メイリオ" panose="020B0604030504040204" pitchFamily="50" charset="-128"/>
                        </a:rPr>
                        <a:t>市民向け理解促進</a:t>
                      </a: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600"/>
                        </a:spcAft>
                      </a:pPr>
                      <a:r>
                        <a:rPr kumimoji="1" lang="ja-JP" altLang="en-US" sz="1200" dirty="0">
                          <a:solidFill>
                            <a:schemeClr val="tx1"/>
                          </a:solidFill>
                          <a:latin typeface="メイリオ" panose="020B0604030504040204" pitchFamily="50" charset="-128"/>
                          <a:ea typeface="メイリオ" panose="020B0604030504040204" pitchFamily="50" charset="-128"/>
                        </a:rPr>
                        <a:t>⑧</a:t>
                      </a:r>
                      <a:endParaRPr kumimoji="1" lang="en-US" altLang="ja-JP" sz="1200"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252000" indent="-144000" algn="l">
                        <a:lnSpc>
                          <a:spcPct val="100000"/>
                        </a:lnSpc>
                        <a:spcBef>
                          <a:spcPts val="0"/>
                        </a:spcBef>
                        <a:spcAft>
                          <a:spcPts val="0"/>
                        </a:spcAft>
                        <a:buFont typeface="Arial" panose="020B0604020202020204" pitchFamily="34" charset="0"/>
                        <a:buChar char="•"/>
                      </a:pPr>
                      <a:r>
                        <a:rPr kumimoji="1" lang="ja-JP" altLang="en-US" sz="1100" dirty="0">
                          <a:solidFill>
                            <a:schemeClr val="tx1"/>
                          </a:solidFill>
                          <a:latin typeface="メイリオ" panose="020B0604030504040204" pitchFamily="50" charset="-128"/>
                          <a:ea typeface="メイリオ" panose="020B0604030504040204" pitchFamily="50" charset="-128"/>
                        </a:rPr>
                        <a:t>制度概要リーフレットの配布</a:t>
                      </a:r>
                      <a:endParaRPr kumimoji="1" lang="en-US" altLang="ja-JP" sz="1100" dirty="0">
                        <a:solidFill>
                          <a:schemeClr val="tx1"/>
                        </a:solidFill>
                        <a:latin typeface="メイリオ" panose="020B0604030504040204" pitchFamily="50" charset="-128"/>
                        <a:ea typeface="メイリオ" panose="020B0604030504040204" pitchFamily="50" charset="-128"/>
                      </a:endParaRPr>
                    </a:p>
                    <a:p>
                      <a:pPr marL="252000" indent="-144000" algn="l">
                        <a:lnSpc>
                          <a:spcPct val="100000"/>
                        </a:lnSpc>
                        <a:spcBef>
                          <a:spcPts val="0"/>
                        </a:spcBef>
                        <a:spcAft>
                          <a:spcPts val="0"/>
                        </a:spcAft>
                        <a:buFont typeface="Arial" panose="020B0604020202020204" pitchFamily="34" charset="0"/>
                        <a:buChar char="•"/>
                      </a:pPr>
                      <a:r>
                        <a:rPr kumimoji="1" lang="ja-JP" altLang="en-US" sz="1100" dirty="0">
                          <a:solidFill>
                            <a:schemeClr val="tx1"/>
                          </a:solidFill>
                          <a:latin typeface="メイリオ" panose="020B0604030504040204" pitchFamily="50" charset="-128"/>
                          <a:ea typeface="メイリオ" panose="020B0604030504040204" pitchFamily="50" charset="-128"/>
                        </a:rPr>
                        <a:t>地域連携に向けた取組みの検討</a:t>
                      </a:r>
                      <a:endParaRPr kumimoji="1" lang="en-US" altLang="ja-JP" sz="1100"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メイリオ" panose="020B0604030504040204" pitchFamily="50" charset="-128"/>
                          <a:ea typeface="メイリオ" panose="020B0604030504040204" pitchFamily="50" charset="-128"/>
                        </a:rPr>
                        <a:t>ー</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5327688"/>
                  </a:ext>
                </a:extLst>
              </a:tr>
              <a:tr h="580355">
                <a:tc>
                  <a:txBody>
                    <a:bodyPr/>
                    <a:lstStyle/>
                    <a:p>
                      <a:pPr>
                        <a:spcAft>
                          <a:spcPts val="0"/>
                        </a:spcAft>
                      </a:pPr>
                      <a:r>
                        <a:rPr kumimoji="1" lang="ja-JP" altLang="en-US" sz="1200" b="1" dirty="0">
                          <a:solidFill>
                            <a:schemeClr val="tx1"/>
                          </a:solidFill>
                          <a:latin typeface="メイリオ" panose="020B0604030504040204" pitchFamily="50" charset="-128"/>
                          <a:ea typeface="メイリオ" panose="020B0604030504040204" pitchFamily="50" charset="-128"/>
                        </a:rPr>
                        <a:t>保健所の体制強化</a:t>
                      </a: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lnSpc>
                          <a:spcPct val="100000"/>
                        </a:lnSpc>
                        <a:spcAft>
                          <a:spcPts val="600"/>
                        </a:spcAft>
                      </a:pPr>
                      <a:r>
                        <a:rPr kumimoji="1" lang="ja-JP" altLang="en-US" sz="1200" dirty="0">
                          <a:solidFill>
                            <a:schemeClr val="tx1"/>
                          </a:solidFill>
                          <a:latin typeface="メイリオ" panose="020B0604030504040204" pitchFamily="50" charset="-128"/>
                          <a:ea typeface="メイリオ" panose="020B0604030504040204" pitchFamily="50" charset="-128"/>
                        </a:rPr>
                        <a:t>②④</a:t>
                      </a:r>
                      <a:endParaRPr kumimoji="1" lang="en-US" altLang="ja-JP" sz="1200"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indent="0" algn="l" fontAlgn="t">
                        <a:buFont typeface="Arial" panose="020B0604020202020204" pitchFamily="34" charset="0"/>
                        <a:buNone/>
                      </a:pPr>
                      <a:r>
                        <a:rPr lang="ja-JP" altLang="en-US" sz="1100" u="none" strike="noStrike" dirty="0">
                          <a:solidFill>
                            <a:schemeClr val="tx1"/>
                          </a:solidFill>
                          <a:effectLst/>
                          <a:latin typeface="メイリオ" panose="020B0604030504040204" pitchFamily="50" charset="-128"/>
                          <a:ea typeface="メイリオ" panose="020B0604030504040204" pitchFamily="50" charset="-128"/>
                        </a:rPr>
                        <a:t> </a:t>
                      </a:r>
                      <a:r>
                        <a:rPr lang="ja-JP" altLang="en-US" sz="1100" b="1" u="none" strike="noStrike" dirty="0">
                          <a:solidFill>
                            <a:schemeClr val="tx1"/>
                          </a:solidFill>
                          <a:effectLst/>
                          <a:latin typeface="メイリオ" panose="020B0604030504040204" pitchFamily="50" charset="-128"/>
                          <a:ea typeface="メイリオ" panose="020B0604030504040204" pitchFamily="50" charset="-128"/>
                        </a:rPr>
                        <a:t>・ </a:t>
                      </a:r>
                      <a:r>
                        <a:rPr lang="ja-JP" altLang="en-US" sz="1100" u="none" strike="noStrike" dirty="0">
                          <a:solidFill>
                            <a:schemeClr val="tx1"/>
                          </a:solidFill>
                          <a:effectLst/>
                          <a:latin typeface="メイリオ" panose="020B0604030504040204" pitchFamily="50" charset="-128"/>
                          <a:ea typeface="メイリオ" panose="020B0604030504040204" pitchFamily="50" charset="-128"/>
                        </a:rPr>
                        <a:t>監視業務の強化</a:t>
                      </a:r>
                      <a:endParaRPr lang="en-US" altLang="ja-JP" sz="1100" u="none" strike="sngStrike" dirty="0">
                        <a:solidFill>
                          <a:srgbClr val="FF0000"/>
                        </a:solidFill>
                        <a:effectLst/>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メイリオ" panose="020B0604030504040204" pitchFamily="50" charset="-128"/>
                          <a:ea typeface="メイリオ" panose="020B0604030504040204" pitchFamily="50" charset="-128"/>
                        </a:rPr>
                        <a:t>・人材、財源確保</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marL="68580" marR="68580" marT="36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78218975"/>
                  </a:ext>
                </a:extLst>
              </a:tr>
            </a:tbl>
          </a:graphicData>
        </a:graphic>
      </p:graphicFrame>
      <p:sp>
        <p:nvSpPr>
          <p:cNvPr id="12" name="テキスト ボックス 11">
            <a:extLst>
              <a:ext uri="{FF2B5EF4-FFF2-40B4-BE49-F238E27FC236}">
                <a16:creationId xmlns:a16="http://schemas.microsoft.com/office/drawing/2014/main" id="{9A4159BC-266A-6D23-5C6D-B15CB7FE8B14}"/>
              </a:ext>
            </a:extLst>
          </p:cNvPr>
          <p:cNvSpPr txBox="1"/>
          <p:nvPr/>
        </p:nvSpPr>
        <p:spPr>
          <a:xfrm>
            <a:off x="0" y="0"/>
            <a:ext cx="9144000" cy="461665"/>
          </a:xfrm>
          <a:prstGeom prst="rect">
            <a:avLst/>
          </a:prstGeom>
          <a:solidFill>
            <a:srgbClr val="002060"/>
          </a:solidFill>
          <a:ln>
            <a:solidFill>
              <a:schemeClr val="accent1">
                <a:lumMod val="50000"/>
              </a:schemeClr>
            </a:solidFill>
          </a:ln>
        </p:spPr>
        <p:txBody>
          <a:bodyPr wrap="square" rtlCol="0">
            <a:spAutoFit/>
          </a:bodyPr>
          <a:lstStyle/>
          <a:p>
            <a:pPr algn="ctr"/>
            <a:r>
              <a:rPr lang="ja-JP" altLang="en-US" sz="2400" b="1" dirty="0">
                <a:solidFill>
                  <a:schemeClr val="bg1"/>
                </a:solidFill>
                <a:latin typeface="HGS創英角ｺﾞｼｯｸUB" panose="020B0900000000000000" pitchFamily="50" charset="-128"/>
                <a:ea typeface="HGS創英角ｺﾞｼｯｸUB" panose="020B0900000000000000" pitchFamily="50" charset="-128"/>
              </a:rPr>
              <a:t>今後の検討内容について</a:t>
            </a:r>
            <a:endParaRPr kumimoji="1" lang="ja-JP" altLang="en-US" sz="2400" dirty="0">
              <a:solidFill>
                <a:schemeClr val="bg1"/>
              </a:solidFill>
              <a:latin typeface="HGS創英角ｺﾞｼｯｸUB" panose="020B0900000000000000" pitchFamily="50" charset="-128"/>
              <a:ea typeface="HGS創英角ｺﾞｼｯｸUB" panose="020B0900000000000000" pitchFamily="50" charset="-128"/>
            </a:endParaRPr>
          </a:p>
        </p:txBody>
      </p:sp>
      <p:sp>
        <p:nvSpPr>
          <p:cNvPr id="13" name="スライド番号プレースホルダー 9">
            <a:extLst>
              <a:ext uri="{FF2B5EF4-FFF2-40B4-BE49-F238E27FC236}">
                <a16:creationId xmlns:a16="http://schemas.microsoft.com/office/drawing/2014/main" id="{5DA35288-4CAD-DE68-69DA-9258D5BFA1CF}"/>
              </a:ext>
            </a:extLst>
          </p:cNvPr>
          <p:cNvSpPr>
            <a:spLocks noGrp="1"/>
          </p:cNvSpPr>
          <p:nvPr>
            <p:ph type="sldNum" sz="quarter" idx="12"/>
          </p:nvPr>
        </p:nvSpPr>
        <p:spPr>
          <a:xfrm>
            <a:off x="7086600" y="7194550"/>
            <a:ext cx="2057400" cy="365125"/>
          </a:xfrm>
        </p:spPr>
        <p:txBody>
          <a:bodyPr/>
          <a:lstStyle/>
          <a:p>
            <a:fld id="{B1742C51-B093-4577-A70C-BEC04F89AFDA}" type="slidenum">
              <a:rPr kumimoji="1" lang="ja-JP" altLang="en-US" smtClean="0"/>
              <a:t>5</a:t>
            </a:fld>
            <a:endParaRPr kumimoji="1" lang="ja-JP" altLang="en-US" dirty="0"/>
          </a:p>
        </p:txBody>
      </p:sp>
      <p:sp>
        <p:nvSpPr>
          <p:cNvPr id="2" name="テキスト ボックス 1">
            <a:extLst>
              <a:ext uri="{FF2B5EF4-FFF2-40B4-BE49-F238E27FC236}">
                <a16:creationId xmlns:a16="http://schemas.microsoft.com/office/drawing/2014/main" id="{5A743FB8-9405-C496-B0EA-CCA7869327D2}"/>
              </a:ext>
            </a:extLst>
          </p:cNvPr>
          <p:cNvSpPr txBox="1"/>
          <p:nvPr/>
        </p:nvSpPr>
        <p:spPr>
          <a:xfrm>
            <a:off x="225202" y="499306"/>
            <a:ext cx="8657583" cy="307777"/>
          </a:xfrm>
          <a:prstGeom prst="rect">
            <a:avLst/>
          </a:prstGeom>
          <a:noFill/>
        </p:spPr>
        <p:txBody>
          <a:bodyPr wrap="square" rtlCol="0">
            <a:spAutoFit/>
          </a:bodyPr>
          <a:lstStyle/>
          <a:p>
            <a:pPr marL="252000" algn="ctr"/>
            <a:r>
              <a:rPr lang="ja-JP" altLang="en-US" sz="1400" b="1" dirty="0">
                <a:latin typeface="Meiryo UI" panose="020B0604030504040204" pitchFamily="50" charset="-128"/>
                <a:ea typeface="Meiryo UI" panose="020B0604030504040204" pitchFamily="50" charset="-128"/>
              </a:rPr>
              <a:t>今後、ワーキンググループにおいて、さらに具体的な取り組み内容について検討し、国等関係機関と協議を進める</a:t>
            </a:r>
            <a:endParaRPr lang="en-US" altLang="ja-JP" sz="14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26633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7" name="表 46">
            <a:extLst>
              <a:ext uri="{FF2B5EF4-FFF2-40B4-BE49-F238E27FC236}">
                <a16:creationId xmlns:a16="http://schemas.microsoft.com/office/drawing/2014/main" id="{6489FDCC-3C46-56CD-B4E7-96416580ACC0}"/>
              </a:ext>
            </a:extLst>
          </p:cNvPr>
          <p:cNvGraphicFramePr>
            <a:graphicFrameLocks noGrp="1"/>
          </p:cNvGraphicFramePr>
          <p:nvPr/>
        </p:nvGraphicFramePr>
        <p:xfrm>
          <a:off x="58754" y="1954643"/>
          <a:ext cx="9041742" cy="4357602"/>
        </p:xfrm>
        <a:graphic>
          <a:graphicData uri="http://schemas.openxmlformats.org/drawingml/2006/table">
            <a:tbl>
              <a:tblPr firstRow="1" bandRow="1">
                <a:tableStyleId>{D27102A9-8310-4765-A935-A1911B00CA55}</a:tableStyleId>
              </a:tblPr>
              <a:tblGrid>
                <a:gridCol w="1302026">
                  <a:extLst>
                    <a:ext uri="{9D8B030D-6E8A-4147-A177-3AD203B41FA5}">
                      <a16:colId xmlns:a16="http://schemas.microsoft.com/office/drawing/2014/main" val="4089988736"/>
                    </a:ext>
                  </a:extLst>
                </a:gridCol>
                <a:gridCol w="1711888">
                  <a:extLst>
                    <a:ext uri="{9D8B030D-6E8A-4147-A177-3AD203B41FA5}">
                      <a16:colId xmlns:a16="http://schemas.microsoft.com/office/drawing/2014/main" val="2700765518"/>
                    </a:ext>
                  </a:extLst>
                </a:gridCol>
                <a:gridCol w="1506957">
                  <a:extLst>
                    <a:ext uri="{9D8B030D-6E8A-4147-A177-3AD203B41FA5}">
                      <a16:colId xmlns:a16="http://schemas.microsoft.com/office/drawing/2014/main" val="2961927977"/>
                    </a:ext>
                  </a:extLst>
                </a:gridCol>
                <a:gridCol w="1506957">
                  <a:extLst>
                    <a:ext uri="{9D8B030D-6E8A-4147-A177-3AD203B41FA5}">
                      <a16:colId xmlns:a16="http://schemas.microsoft.com/office/drawing/2014/main" val="1781272011"/>
                    </a:ext>
                  </a:extLst>
                </a:gridCol>
                <a:gridCol w="1506957">
                  <a:extLst>
                    <a:ext uri="{9D8B030D-6E8A-4147-A177-3AD203B41FA5}">
                      <a16:colId xmlns:a16="http://schemas.microsoft.com/office/drawing/2014/main" val="2298128983"/>
                    </a:ext>
                  </a:extLst>
                </a:gridCol>
                <a:gridCol w="1506957">
                  <a:extLst>
                    <a:ext uri="{9D8B030D-6E8A-4147-A177-3AD203B41FA5}">
                      <a16:colId xmlns:a16="http://schemas.microsoft.com/office/drawing/2014/main" val="1486014638"/>
                    </a:ext>
                  </a:extLst>
                </a:gridCol>
              </a:tblGrid>
              <a:tr h="726267">
                <a:tc>
                  <a:txBody>
                    <a:bodyPr/>
                    <a:lstStyle/>
                    <a:p>
                      <a:pPr algn="ctr"/>
                      <a:r>
                        <a:rPr kumimoji="1" lang="en-US" altLang="ja-JP" sz="1400" b="0" dirty="0">
                          <a:latin typeface="BIZ UDPゴシック" panose="020B0400000000000000" pitchFamily="50" charset="-128"/>
                          <a:ea typeface="BIZ UDPゴシック" panose="020B0400000000000000" pitchFamily="50" charset="-128"/>
                        </a:rPr>
                        <a:t>PT</a:t>
                      </a:r>
                      <a:r>
                        <a:rPr kumimoji="1" lang="ja-JP" altLang="en-US" sz="1400" b="0" dirty="0">
                          <a:latin typeface="BIZ UDPゴシック" panose="020B0400000000000000" pitchFamily="50" charset="-128"/>
                          <a:ea typeface="BIZ UDPゴシック" panose="020B0400000000000000" pitchFamily="50" charset="-128"/>
                        </a:rPr>
                        <a:t>会議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kumimoji="1" lang="ja-JP" altLang="en-US"/>
                    </a:p>
                  </a:txBody>
                  <a:tcPr>
                    <a:lnL w="12700" cap="flat" cmpd="sng" algn="ctr">
                      <a:solidFill>
                        <a:schemeClr val="tx1"/>
                      </a:solidFill>
                      <a:prstDash val="solid"/>
                      <a:round/>
                      <a:headEnd type="none" w="med" len="med"/>
                      <a:tailEnd type="none" w="med" len="med"/>
                    </a:lnL>
                    <a:lnB w="19050" cap="flat" cmpd="sng" algn="ctr">
                      <a:solidFill>
                        <a:schemeClr val="bg1"/>
                      </a:solidFill>
                      <a:prstDash val="solid"/>
                      <a:round/>
                      <a:headEnd type="none" w="med" len="med"/>
                      <a:tailEnd type="none" w="med" len="med"/>
                    </a:lnB>
                  </a:tcPr>
                </a:tc>
                <a:tc>
                  <a:txBody>
                    <a:bodyPr/>
                    <a:lstStyle/>
                    <a:p>
                      <a:endParaRPr kumimoji="1" lang="ja-JP" altLang="en-US" dirty="0"/>
                    </a:p>
                  </a:txBody>
                  <a:tcPr>
                    <a:lnB w="19050" cap="flat" cmpd="sng" algn="ctr">
                      <a:solidFill>
                        <a:schemeClr val="bg1"/>
                      </a:solidFill>
                      <a:prstDash val="solid"/>
                      <a:round/>
                      <a:headEnd type="none" w="med" len="med"/>
                      <a:tailEnd type="none" w="med" len="med"/>
                    </a:lnB>
                  </a:tcPr>
                </a:tc>
                <a:tc>
                  <a:txBody>
                    <a:bodyPr/>
                    <a:lstStyle/>
                    <a:p>
                      <a:endParaRPr kumimoji="1" lang="ja-JP" altLang="en-US" dirty="0"/>
                    </a:p>
                  </a:txBody>
                  <a:tcPr>
                    <a:lnB w="19050" cap="flat" cmpd="sng" algn="ctr">
                      <a:solidFill>
                        <a:schemeClr val="bg1"/>
                      </a:solidFill>
                      <a:prstDash val="solid"/>
                      <a:round/>
                      <a:headEnd type="none" w="med" len="med"/>
                      <a:tailEnd type="none" w="med" len="med"/>
                    </a:lnB>
                  </a:tcPr>
                </a:tc>
                <a:tc>
                  <a:txBody>
                    <a:bodyPr/>
                    <a:lstStyle/>
                    <a:p>
                      <a:endParaRPr kumimoji="1" lang="ja-JP" altLang="en-US"/>
                    </a:p>
                  </a:txBody>
                  <a:tcPr>
                    <a:lnB w="19050" cap="flat" cmpd="sng" algn="ctr">
                      <a:solidFill>
                        <a:schemeClr val="bg1"/>
                      </a:solidFill>
                      <a:prstDash val="solid"/>
                      <a:round/>
                      <a:headEnd type="none" w="med" len="med"/>
                      <a:tailEnd type="none" w="med" len="med"/>
                    </a:lnB>
                  </a:tcPr>
                </a:tc>
                <a:tc>
                  <a:txBody>
                    <a:bodyPr/>
                    <a:lstStyle/>
                    <a:p>
                      <a:endParaRPr kumimoji="1" lang="ja-JP" altLang="en-US" dirty="0"/>
                    </a:p>
                  </a:txBody>
                  <a:tcPr>
                    <a:lnB w="190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1474726"/>
                  </a:ext>
                </a:extLst>
              </a:tr>
              <a:tr h="726267">
                <a:tc>
                  <a:txBody>
                    <a:bodyPr/>
                    <a:lstStyle/>
                    <a:p>
                      <a:pPr algn="ctr"/>
                      <a:r>
                        <a:rPr kumimoji="1" lang="en-US" altLang="ja-JP" sz="1400" dirty="0">
                          <a:latin typeface="BIZ UDPゴシック" panose="020B0400000000000000" pitchFamily="50" charset="-128"/>
                          <a:ea typeface="BIZ UDPゴシック" panose="020B0400000000000000" pitchFamily="50" charset="-128"/>
                        </a:rPr>
                        <a:t>WG</a:t>
                      </a:r>
                      <a:r>
                        <a:rPr kumimoji="1" lang="ja-JP" altLang="en-US" sz="1400" dirty="0">
                          <a:latin typeface="BIZ UDPゴシック" panose="020B0400000000000000" pitchFamily="50" charset="-128"/>
                          <a:ea typeface="BIZ UDPゴシック" panose="020B0400000000000000" pitchFamily="50" charset="-128"/>
                        </a:rPr>
                        <a:t>会議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a:txBody>
                    <a:bodyPr/>
                    <a:lstStyle/>
                    <a:p>
                      <a:endParaRPr kumimoji="1" lang="ja-JP" altLang="en-US" dirty="0"/>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a:txBody>
                    <a:bodyPr/>
                    <a:lstStyle/>
                    <a:p>
                      <a:endParaRPr kumimoji="1" lang="ja-JP" altLang="en-US" dirty="0"/>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a:txBody>
                    <a:bodyPr/>
                    <a:lstStyle/>
                    <a:p>
                      <a:endParaRPr kumimoji="1" lang="ja-JP" altLang="en-US" dirty="0"/>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a:txBody>
                    <a:bodyPr/>
                    <a:lstStyle/>
                    <a:p>
                      <a:endParaRPr kumimoji="1" lang="ja-JP" altLang="en-US" dirty="0"/>
                    </a:p>
                  </a:txBody>
                  <a:tcP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477065662"/>
                  </a:ext>
                </a:extLst>
              </a:tr>
              <a:tr h="726267">
                <a:tc>
                  <a:txBody>
                    <a:bodyPr/>
                    <a:lstStyle/>
                    <a:p>
                      <a:pPr algn="ctr"/>
                      <a:r>
                        <a:rPr kumimoji="1" lang="ja-JP" altLang="en-US" sz="1400" dirty="0">
                          <a:latin typeface="BIZ UDPゴシック" panose="020B0400000000000000" pitchFamily="50" charset="-128"/>
                          <a:ea typeface="BIZ UDPゴシック" panose="020B0400000000000000" pitchFamily="50" charset="-128"/>
                        </a:rPr>
                        <a:t>国等との調整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T w="19050" cap="flat" cmpd="sng" algn="ctr">
                      <a:solidFill>
                        <a:schemeClr val="bg1"/>
                      </a:solidFill>
                      <a:prstDash val="solid"/>
                      <a:round/>
                      <a:headEnd type="none" w="med" len="med"/>
                      <a:tailEnd type="none" w="med" len="med"/>
                    </a:lnT>
                  </a:tcPr>
                </a:tc>
                <a:tc>
                  <a:txBody>
                    <a:bodyPr/>
                    <a:lstStyle/>
                    <a:p>
                      <a:endParaRPr kumimoji="1" lang="ja-JP" altLang="en-US" dirty="0"/>
                    </a:p>
                  </a:txBody>
                  <a:tcPr>
                    <a:lnT w="19050" cap="flat" cmpd="sng" algn="ctr">
                      <a:solidFill>
                        <a:schemeClr val="bg1"/>
                      </a:solidFill>
                      <a:prstDash val="solid"/>
                      <a:round/>
                      <a:headEnd type="none" w="med" len="med"/>
                      <a:tailEnd type="none" w="med" len="med"/>
                    </a:lnT>
                  </a:tcPr>
                </a:tc>
                <a:tc>
                  <a:txBody>
                    <a:bodyPr/>
                    <a:lstStyle/>
                    <a:p>
                      <a:endParaRPr kumimoji="1" lang="ja-JP" altLang="en-US" dirty="0"/>
                    </a:p>
                  </a:txBody>
                  <a:tcPr>
                    <a:lnT w="19050" cap="flat" cmpd="sng" algn="ctr">
                      <a:solidFill>
                        <a:schemeClr val="bg1"/>
                      </a:solidFill>
                      <a:prstDash val="solid"/>
                      <a:round/>
                      <a:headEnd type="none" w="med" len="med"/>
                      <a:tailEnd type="none" w="med" len="med"/>
                    </a:lnT>
                  </a:tcPr>
                </a:tc>
                <a:tc>
                  <a:txBody>
                    <a:bodyPr/>
                    <a:lstStyle/>
                    <a:p>
                      <a:endParaRPr kumimoji="1" lang="ja-JP" altLang="en-US" dirty="0"/>
                    </a:p>
                  </a:txBody>
                  <a:tcPr>
                    <a:lnT w="19050" cap="flat" cmpd="sng" algn="ctr">
                      <a:solidFill>
                        <a:schemeClr val="bg1"/>
                      </a:solidFill>
                      <a:prstDash val="solid"/>
                      <a:round/>
                      <a:headEnd type="none" w="med" len="med"/>
                      <a:tailEnd type="none" w="med" len="med"/>
                    </a:lnT>
                  </a:tcPr>
                </a:tc>
                <a:tc>
                  <a:txBody>
                    <a:bodyPr/>
                    <a:lstStyle/>
                    <a:p>
                      <a:endParaRPr kumimoji="1" lang="ja-JP" altLang="en-US" dirty="0"/>
                    </a:p>
                  </a:txBody>
                  <a:tcPr>
                    <a:lnT w="1905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126831688"/>
                  </a:ext>
                </a:extLst>
              </a:tr>
              <a:tr h="726267">
                <a:tc>
                  <a:txBody>
                    <a:bodyPr/>
                    <a:lstStyle/>
                    <a:p>
                      <a:pPr algn="ctr"/>
                      <a:r>
                        <a:rPr kumimoji="1" lang="ja-JP" altLang="en-US" sz="1400" dirty="0">
                          <a:latin typeface="BIZ UDPゴシック" panose="020B0400000000000000" pitchFamily="50" charset="-128"/>
                          <a:ea typeface="BIZ UDPゴシック" panose="020B0400000000000000" pitchFamily="50" charset="-128"/>
                        </a:rPr>
                        <a:t>民泊調査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024895886"/>
                  </a:ext>
                </a:extLst>
              </a:tr>
              <a:tr h="726267">
                <a:tc>
                  <a:txBody>
                    <a:bodyPr/>
                    <a:lstStyle/>
                    <a:p>
                      <a:pPr algn="ctr"/>
                      <a:r>
                        <a:rPr kumimoji="1" lang="ja-JP" altLang="en-US" sz="1400" dirty="0">
                          <a:latin typeface="BIZ UDPゴシック" panose="020B0400000000000000" pitchFamily="50" charset="-128"/>
                          <a:ea typeface="BIZ UDPゴシック" panose="020B0400000000000000" pitchFamily="50" charset="-128"/>
                        </a:rPr>
                        <a:t>保健所</a:t>
                      </a:r>
                      <a:endParaRPr kumimoji="1" lang="en-US" altLang="ja-JP" sz="1400" dirty="0">
                        <a:latin typeface="BIZ UDPゴシック" panose="020B0400000000000000" pitchFamily="50" charset="-128"/>
                        <a:ea typeface="BIZ UDPゴシック" panose="020B0400000000000000" pitchFamily="50" charset="-128"/>
                      </a:endParaRPr>
                    </a:p>
                    <a:p>
                      <a:pPr algn="ctr"/>
                      <a:r>
                        <a:rPr kumimoji="1" lang="ja-JP" altLang="en-US" sz="1400" dirty="0">
                          <a:latin typeface="BIZ UDPゴシック" panose="020B0400000000000000" pitchFamily="50" charset="-128"/>
                          <a:ea typeface="BIZ UDPゴシック" panose="020B0400000000000000" pitchFamily="50" charset="-128"/>
                        </a:rPr>
                        <a:t>体制強化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252448683"/>
                  </a:ext>
                </a:extLst>
              </a:tr>
              <a:tr h="726267">
                <a:tc>
                  <a:txBody>
                    <a:bodyPr/>
                    <a:lstStyle/>
                    <a:p>
                      <a:pPr algn="ctr"/>
                      <a:r>
                        <a:rPr kumimoji="1" lang="ja-JP" altLang="en-US" sz="1400" dirty="0">
                          <a:latin typeface="BIZ UDPゴシック" panose="020B0400000000000000" pitchFamily="50" charset="-128"/>
                          <a:ea typeface="BIZ UDPゴシック" panose="020B0400000000000000" pitchFamily="50" charset="-128"/>
                        </a:rPr>
                        <a:t>市会</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4257268751"/>
                  </a:ext>
                </a:extLst>
              </a:tr>
            </a:tbl>
          </a:graphicData>
        </a:graphic>
      </p:graphicFrame>
      <p:sp>
        <p:nvSpPr>
          <p:cNvPr id="2" name="スライド番号プレースホルダー 1">
            <a:extLst>
              <a:ext uri="{FF2B5EF4-FFF2-40B4-BE49-F238E27FC236}">
                <a16:creationId xmlns:a16="http://schemas.microsoft.com/office/drawing/2014/main" id="{FFFACBCA-3925-9BCE-154A-07DB8609B1E8}"/>
              </a:ext>
            </a:extLst>
          </p:cNvPr>
          <p:cNvSpPr>
            <a:spLocks noGrp="1"/>
          </p:cNvSpPr>
          <p:nvPr>
            <p:ph type="sldNum" sz="quarter" idx="12"/>
          </p:nvPr>
        </p:nvSpPr>
        <p:spPr>
          <a:xfrm>
            <a:off x="7081157" y="7240730"/>
            <a:ext cx="2057400" cy="365125"/>
          </a:xfrm>
        </p:spPr>
        <p:txBody>
          <a:bodyPr/>
          <a:lstStyle/>
          <a:p>
            <a:fld id="{B1742C51-B093-4577-A70C-BEC04F89AFDA}" type="slidenum">
              <a:rPr kumimoji="1" lang="ja-JP" altLang="en-US" smtClean="0"/>
              <a:t>6</a:t>
            </a:fld>
            <a:endParaRPr kumimoji="1" lang="ja-JP" altLang="en-US" dirty="0"/>
          </a:p>
        </p:txBody>
      </p:sp>
      <p:sp>
        <p:nvSpPr>
          <p:cNvPr id="6" name="テキスト ボックス 5">
            <a:extLst>
              <a:ext uri="{FF2B5EF4-FFF2-40B4-BE49-F238E27FC236}">
                <a16:creationId xmlns:a16="http://schemas.microsoft.com/office/drawing/2014/main" id="{1A07CFBA-5ACD-BFE9-8404-C5F916224F93}"/>
              </a:ext>
            </a:extLst>
          </p:cNvPr>
          <p:cNvSpPr txBox="1"/>
          <p:nvPr/>
        </p:nvSpPr>
        <p:spPr>
          <a:xfrm>
            <a:off x="0" y="2971"/>
            <a:ext cx="9144000" cy="461665"/>
          </a:xfrm>
          <a:prstGeom prst="rect">
            <a:avLst/>
          </a:prstGeom>
          <a:solidFill>
            <a:srgbClr val="002060"/>
          </a:solidFill>
          <a:ln>
            <a:solidFill>
              <a:schemeClr val="accent1">
                <a:lumMod val="50000"/>
              </a:schemeClr>
            </a:solidFill>
          </a:ln>
        </p:spPr>
        <p:txBody>
          <a:bodyPr wrap="square" rtlCol="0">
            <a:spAutoFit/>
          </a:bodyPr>
          <a:lstStyle/>
          <a:p>
            <a:pPr algn="ctr"/>
            <a:r>
              <a:rPr kumimoji="1" lang="ja-JP" altLang="en-US" sz="2400" b="1" dirty="0">
                <a:solidFill>
                  <a:schemeClr val="bg1"/>
                </a:solidFill>
                <a:latin typeface="HGS創英角ｺﾞｼｯｸUB" panose="020B0900000000000000" pitchFamily="50" charset="-128"/>
                <a:ea typeface="HGS創英角ｺﾞｼｯｸUB" panose="020B0900000000000000" pitchFamily="50" charset="-128"/>
              </a:rPr>
              <a:t>検討スケジュール案</a:t>
            </a:r>
            <a:endParaRPr kumimoji="1" lang="ja-JP" altLang="en-US" sz="2400" dirty="0">
              <a:solidFill>
                <a:schemeClr val="bg1"/>
              </a:solidFill>
              <a:latin typeface="HGS創英角ｺﾞｼｯｸUB" panose="020B0900000000000000" pitchFamily="50" charset="-128"/>
              <a:ea typeface="HGS創英角ｺﾞｼｯｸUB" panose="020B0900000000000000" pitchFamily="50" charset="-128"/>
            </a:endParaRPr>
          </a:p>
        </p:txBody>
      </p:sp>
      <p:graphicFrame>
        <p:nvGraphicFramePr>
          <p:cNvPr id="3" name="表 2">
            <a:extLst>
              <a:ext uri="{FF2B5EF4-FFF2-40B4-BE49-F238E27FC236}">
                <a16:creationId xmlns:a16="http://schemas.microsoft.com/office/drawing/2014/main" id="{9B9DCA7F-F97B-81F6-CE19-CEC1D9A1A11B}"/>
              </a:ext>
            </a:extLst>
          </p:cNvPr>
          <p:cNvGraphicFramePr>
            <a:graphicFrameLocks noGrp="1"/>
          </p:cNvGraphicFramePr>
          <p:nvPr/>
        </p:nvGraphicFramePr>
        <p:xfrm>
          <a:off x="1334908" y="1102597"/>
          <a:ext cx="7749939" cy="617177"/>
        </p:xfrm>
        <a:graphic>
          <a:graphicData uri="http://schemas.openxmlformats.org/drawingml/2006/table">
            <a:tbl>
              <a:tblPr firstRow="1" bandRow="1">
                <a:tableStyleId>{8FD4443E-F989-4FC4-A0C8-D5A2AF1F390B}</a:tableStyleId>
              </a:tblPr>
              <a:tblGrid>
                <a:gridCol w="1302549">
                  <a:extLst>
                    <a:ext uri="{9D8B030D-6E8A-4147-A177-3AD203B41FA5}">
                      <a16:colId xmlns:a16="http://schemas.microsoft.com/office/drawing/2014/main" val="690889298"/>
                    </a:ext>
                  </a:extLst>
                </a:gridCol>
                <a:gridCol w="1302549">
                  <a:extLst>
                    <a:ext uri="{9D8B030D-6E8A-4147-A177-3AD203B41FA5}">
                      <a16:colId xmlns:a16="http://schemas.microsoft.com/office/drawing/2014/main" val="1197756704"/>
                    </a:ext>
                  </a:extLst>
                </a:gridCol>
                <a:gridCol w="1302549">
                  <a:extLst>
                    <a:ext uri="{9D8B030D-6E8A-4147-A177-3AD203B41FA5}">
                      <a16:colId xmlns:a16="http://schemas.microsoft.com/office/drawing/2014/main" val="1392256185"/>
                    </a:ext>
                  </a:extLst>
                </a:gridCol>
                <a:gridCol w="1979363">
                  <a:extLst>
                    <a:ext uri="{9D8B030D-6E8A-4147-A177-3AD203B41FA5}">
                      <a16:colId xmlns:a16="http://schemas.microsoft.com/office/drawing/2014/main" val="3128503069"/>
                    </a:ext>
                  </a:extLst>
                </a:gridCol>
                <a:gridCol w="1862929">
                  <a:extLst>
                    <a:ext uri="{9D8B030D-6E8A-4147-A177-3AD203B41FA5}">
                      <a16:colId xmlns:a16="http://schemas.microsoft.com/office/drawing/2014/main" val="216109341"/>
                    </a:ext>
                  </a:extLst>
                </a:gridCol>
              </a:tblGrid>
              <a:tr h="360000">
                <a:tc gridSpan="5">
                  <a:txBody>
                    <a:bodyPr/>
                    <a:lstStyle/>
                    <a:p>
                      <a:pPr algn="ctr"/>
                      <a:r>
                        <a:rPr kumimoji="1" lang="ja-JP" altLang="en-US" sz="1200" dirty="0">
                          <a:solidFill>
                            <a:schemeClr val="tx1"/>
                          </a:solidFill>
                          <a:latin typeface="BIZ UDPゴシック" panose="020B0400000000000000" pitchFamily="50" charset="-128"/>
                          <a:ea typeface="BIZ UDPゴシック" panose="020B0400000000000000" pitchFamily="50" charset="-128"/>
                        </a:rPr>
                        <a:t>令和</a:t>
                      </a:r>
                      <a:r>
                        <a:rPr kumimoji="1" lang="en-US" altLang="ja-JP" sz="1200" dirty="0">
                          <a:solidFill>
                            <a:schemeClr val="tx1"/>
                          </a:solidFill>
                          <a:latin typeface="BIZ UDPゴシック" panose="020B0400000000000000" pitchFamily="50" charset="-128"/>
                          <a:ea typeface="BIZ UDPゴシック" panose="020B0400000000000000" pitchFamily="50" charset="-128"/>
                        </a:rPr>
                        <a:t>7</a:t>
                      </a:r>
                      <a:r>
                        <a:rPr kumimoji="1" lang="ja-JP" altLang="en-US" sz="1200" dirty="0">
                          <a:solidFill>
                            <a:schemeClr val="tx1"/>
                          </a:solidFill>
                          <a:latin typeface="BIZ UDPゴシック" panose="020B0400000000000000" pitchFamily="50" charset="-128"/>
                          <a:ea typeface="BIZ UDPゴシック" panose="020B0400000000000000" pitchFamily="50" charset="-128"/>
                        </a:rPr>
                        <a:t>年度</a:t>
                      </a:r>
                    </a:p>
                  </a:txBody>
                  <a:tcPr marB="72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hMerge="1">
                  <a:txBody>
                    <a:bodyPr/>
                    <a:lstStyle/>
                    <a:p>
                      <a:pPr algn="ctr"/>
                      <a:endParaRPr kumimoji="1" lang="ja-JP" altLang="en-US" sz="1050" dirty="0">
                        <a:solidFill>
                          <a:schemeClr val="bg1"/>
                        </a:solidFill>
                        <a:latin typeface="BIZ UDPゴシック" panose="020B0400000000000000" pitchFamily="50" charset="-128"/>
                        <a:ea typeface="BIZ UDPゴシック" panose="020B0400000000000000" pitchFamily="50" charset="-128"/>
                      </a:endParaRPr>
                    </a:p>
                  </a:txBody>
                  <a:tcPr anchor="ctr"/>
                </a:tc>
                <a:tc hMerge="1">
                  <a:txBody>
                    <a:bodyPr/>
                    <a:lstStyle/>
                    <a:p>
                      <a:pPr algn="ctr"/>
                      <a:endParaRPr kumimoji="1" lang="ja-JP" altLang="en-US" sz="1050" dirty="0">
                        <a:solidFill>
                          <a:schemeClr val="bg1"/>
                        </a:solidFill>
                        <a:latin typeface="BIZ UDPゴシック" panose="020B0400000000000000" pitchFamily="50" charset="-128"/>
                        <a:ea typeface="BIZ UDPゴシック" panose="020B0400000000000000" pitchFamily="50" charset="-128"/>
                      </a:endParaRPr>
                    </a:p>
                  </a:txBody>
                  <a:tcPr anchor="ctr"/>
                </a:tc>
                <a:tc hMerge="1">
                  <a:txBody>
                    <a:bodyPr/>
                    <a:lstStyle/>
                    <a:p>
                      <a:pPr algn="ctr"/>
                      <a:endParaRPr kumimoji="1" lang="ja-JP" altLang="en-US" sz="1050" dirty="0">
                        <a:solidFill>
                          <a:schemeClr val="bg1"/>
                        </a:solidFill>
                        <a:latin typeface="BIZ UDPゴシック" panose="020B0400000000000000" pitchFamily="50" charset="-128"/>
                        <a:ea typeface="BIZ UDPゴシック" panose="020B0400000000000000" pitchFamily="50" charset="-128"/>
                      </a:endParaRPr>
                    </a:p>
                  </a:txBody>
                  <a:tcPr anchor="ctr"/>
                </a:tc>
                <a:tc hMerge="1">
                  <a:txBody>
                    <a:bodyPr/>
                    <a:lstStyle/>
                    <a:p>
                      <a:pPr algn="ctr"/>
                      <a:endParaRPr kumimoji="1" lang="ja-JP" altLang="en-US" sz="1050" dirty="0">
                        <a:solidFill>
                          <a:schemeClr val="bg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141879612"/>
                  </a:ext>
                </a:extLst>
              </a:tr>
              <a:tr h="257177">
                <a:tc>
                  <a:txBody>
                    <a:bodyPr/>
                    <a:lstStyle/>
                    <a:p>
                      <a:pPr algn="ctr"/>
                      <a:r>
                        <a:rPr kumimoji="1" lang="ja-JP" altLang="en-US" sz="900" b="1" dirty="0">
                          <a:solidFill>
                            <a:schemeClr val="tx1"/>
                          </a:solidFill>
                          <a:latin typeface="BIZ UDPゴシック" panose="020B0400000000000000" pitchFamily="50" charset="-128"/>
                          <a:ea typeface="BIZ UDPゴシック" panose="020B0400000000000000" pitchFamily="50" charset="-128"/>
                        </a:rPr>
                        <a:t>７月</a:t>
                      </a:r>
                    </a:p>
                  </a:txBody>
                  <a:tcPr marT="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900" b="1" dirty="0">
                          <a:solidFill>
                            <a:schemeClr val="tx1"/>
                          </a:solidFill>
                          <a:latin typeface="BIZ UDPゴシック" panose="020B0400000000000000" pitchFamily="50" charset="-128"/>
                          <a:ea typeface="BIZ UDPゴシック" panose="020B0400000000000000" pitchFamily="50" charset="-128"/>
                        </a:rPr>
                        <a:t>８月</a:t>
                      </a:r>
                    </a:p>
                  </a:txBody>
                  <a:tcPr marT="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900" b="1" dirty="0">
                          <a:solidFill>
                            <a:schemeClr val="tx1"/>
                          </a:solidFill>
                          <a:latin typeface="BIZ UDPゴシック" panose="020B0400000000000000" pitchFamily="50" charset="-128"/>
                          <a:ea typeface="BIZ UDPゴシック" panose="020B0400000000000000" pitchFamily="50" charset="-128"/>
                        </a:rPr>
                        <a:t>９月</a:t>
                      </a:r>
                    </a:p>
                  </a:txBody>
                  <a:tcPr marT="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900" b="1" dirty="0">
                          <a:solidFill>
                            <a:schemeClr val="tx1"/>
                          </a:solidFill>
                          <a:latin typeface="BIZ UDPゴシック" panose="020B0400000000000000" pitchFamily="50" charset="-128"/>
                          <a:ea typeface="BIZ UDPゴシック" panose="020B0400000000000000" pitchFamily="50" charset="-128"/>
                        </a:rPr>
                        <a:t>10</a:t>
                      </a:r>
                      <a:r>
                        <a:rPr kumimoji="1" lang="ja-JP" altLang="en-US" sz="900" b="1" dirty="0">
                          <a:solidFill>
                            <a:schemeClr val="tx1"/>
                          </a:solidFill>
                          <a:latin typeface="BIZ UDPゴシック" panose="020B0400000000000000" pitchFamily="50" charset="-128"/>
                          <a:ea typeface="BIZ UDPゴシック" panose="020B0400000000000000" pitchFamily="50" charset="-128"/>
                        </a:rPr>
                        <a:t>～</a:t>
                      </a:r>
                      <a:r>
                        <a:rPr kumimoji="1" lang="en-US" altLang="ja-JP" sz="900" b="1" dirty="0">
                          <a:solidFill>
                            <a:schemeClr val="tx1"/>
                          </a:solidFill>
                          <a:latin typeface="BIZ UDPゴシック" panose="020B0400000000000000" pitchFamily="50" charset="-128"/>
                          <a:ea typeface="BIZ UDPゴシック" panose="020B0400000000000000" pitchFamily="50" charset="-128"/>
                        </a:rPr>
                        <a:t>12</a:t>
                      </a:r>
                      <a:r>
                        <a:rPr kumimoji="1" lang="ja-JP" altLang="en-US" sz="900" b="1" dirty="0">
                          <a:solidFill>
                            <a:schemeClr val="tx1"/>
                          </a:solidFill>
                          <a:latin typeface="BIZ UDPゴシック" panose="020B0400000000000000" pitchFamily="50" charset="-128"/>
                          <a:ea typeface="BIZ UDPゴシック" panose="020B0400000000000000" pitchFamily="50" charset="-128"/>
                        </a:rPr>
                        <a:t>月</a:t>
                      </a:r>
                    </a:p>
                  </a:txBody>
                  <a:tcPr marT="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900" b="1" dirty="0">
                          <a:solidFill>
                            <a:schemeClr val="tx1"/>
                          </a:solidFill>
                          <a:latin typeface="BIZ UDPゴシック" panose="020B0400000000000000" pitchFamily="50" charset="-128"/>
                          <a:ea typeface="BIZ UDPゴシック" panose="020B0400000000000000" pitchFamily="50" charset="-128"/>
                        </a:rPr>
                        <a:t>1</a:t>
                      </a:r>
                      <a:r>
                        <a:rPr kumimoji="1" lang="ja-JP" altLang="en-US" sz="900" b="1" dirty="0">
                          <a:solidFill>
                            <a:schemeClr val="tx1"/>
                          </a:solidFill>
                          <a:latin typeface="BIZ UDPゴシック" panose="020B0400000000000000" pitchFamily="50" charset="-128"/>
                          <a:ea typeface="BIZ UDPゴシック" panose="020B0400000000000000" pitchFamily="50" charset="-128"/>
                        </a:rPr>
                        <a:t>月～</a:t>
                      </a:r>
                      <a:r>
                        <a:rPr kumimoji="1" lang="en-US" altLang="ja-JP" sz="900" b="1" dirty="0">
                          <a:solidFill>
                            <a:schemeClr val="tx1"/>
                          </a:solidFill>
                          <a:latin typeface="BIZ UDPゴシック" panose="020B0400000000000000" pitchFamily="50" charset="-128"/>
                          <a:ea typeface="BIZ UDPゴシック" panose="020B0400000000000000" pitchFamily="50" charset="-128"/>
                        </a:rPr>
                        <a:t>3</a:t>
                      </a:r>
                      <a:r>
                        <a:rPr kumimoji="1" lang="ja-JP" altLang="en-US" sz="900" b="1" dirty="0">
                          <a:solidFill>
                            <a:schemeClr val="tx1"/>
                          </a:solidFill>
                          <a:latin typeface="BIZ UDPゴシック" panose="020B0400000000000000" pitchFamily="50" charset="-128"/>
                          <a:ea typeface="BIZ UDPゴシック" panose="020B0400000000000000" pitchFamily="50" charset="-128"/>
                        </a:rPr>
                        <a:t>月</a:t>
                      </a:r>
                    </a:p>
                  </a:txBody>
                  <a:tcPr marT="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339384734"/>
                  </a:ext>
                </a:extLst>
              </a:tr>
            </a:tbl>
          </a:graphicData>
        </a:graphic>
      </p:graphicFrame>
      <p:sp>
        <p:nvSpPr>
          <p:cNvPr id="27" name="テキスト ボックス 26">
            <a:extLst>
              <a:ext uri="{FF2B5EF4-FFF2-40B4-BE49-F238E27FC236}">
                <a16:creationId xmlns:a16="http://schemas.microsoft.com/office/drawing/2014/main" id="{8888C3F4-B6AD-533E-95B6-BEC7774A7B4A}"/>
              </a:ext>
            </a:extLst>
          </p:cNvPr>
          <p:cNvSpPr txBox="1"/>
          <p:nvPr/>
        </p:nvSpPr>
        <p:spPr>
          <a:xfrm>
            <a:off x="241644" y="506731"/>
            <a:ext cx="8660711" cy="307777"/>
          </a:xfrm>
          <a:prstGeom prst="rect">
            <a:avLst/>
          </a:prstGeom>
          <a:noFill/>
        </p:spPr>
        <p:txBody>
          <a:bodyPr wrap="square" rtlCol="0">
            <a:spAutoFit/>
          </a:bodyPr>
          <a:lstStyle/>
          <a:p>
            <a:pPr algn="ctr"/>
            <a:r>
              <a:rPr kumimoji="1" lang="ja-JP" altLang="en-US" sz="1400" b="1" dirty="0">
                <a:latin typeface="Meiryo UI" panose="020B0604030504040204" pitchFamily="50" charset="-128"/>
                <a:ea typeface="Meiryo UI" panose="020B0604030504040204" pitchFamily="50" charset="-128"/>
              </a:rPr>
              <a:t>現時点での事務局案であり、今後の国等関係機関との調整により、スケジュールは変わる可能性がある</a:t>
            </a:r>
          </a:p>
        </p:txBody>
      </p:sp>
      <p:grpSp>
        <p:nvGrpSpPr>
          <p:cNvPr id="5" name="グループ化 4">
            <a:extLst>
              <a:ext uri="{FF2B5EF4-FFF2-40B4-BE49-F238E27FC236}">
                <a16:creationId xmlns:a16="http://schemas.microsoft.com/office/drawing/2014/main" id="{1E6BB7D2-AF2D-0C75-A24B-D964AEEE3256}"/>
              </a:ext>
            </a:extLst>
          </p:cNvPr>
          <p:cNvGrpSpPr/>
          <p:nvPr/>
        </p:nvGrpSpPr>
        <p:grpSpPr>
          <a:xfrm>
            <a:off x="1722769" y="2043787"/>
            <a:ext cx="7245295" cy="4172898"/>
            <a:chOff x="1722769" y="1960663"/>
            <a:chExt cx="7245295" cy="4172898"/>
          </a:xfrm>
        </p:grpSpPr>
        <p:grpSp>
          <p:nvGrpSpPr>
            <p:cNvPr id="20" name="グループ化 19">
              <a:extLst>
                <a:ext uri="{FF2B5EF4-FFF2-40B4-BE49-F238E27FC236}">
                  <a16:creationId xmlns:a16="http://schemas.microsoft.com/office/drawing/2014/main" id="{F9C7D04A-4CC6-9DED-2382-EEE9404304BC}"/>
                </a:ext>
              </a:extLst>
            </p:cNvPr>
            <p:cNvGrpSpPr/>
            <p:nvPr/>
          </p:nvGrpSpPr>
          <p:grpSpPr>
            <a:xfrm>
              <a:off x="1722769" y="1960663"/>
              <a:ext cx="7245295" cy="4172898"/>
              <a:chOff x="1722769" y="1591212"/>
              <a:chExt cx="7245295" cy="4172898"/>
            </a:xfrm>
          </p:grpSpPr>
          <p:sp>
            <p:nvSpPr>
              <p:cNvPr id="4" name="四角形: 角を丸くする 3">
                <a:extLst>
                  <a:ext uri="{FF2B5EF4-FFF2-40B4-BE49-F238E27FC236}">
                    <a16:creationId xmlns:a16="http://schemas.microsoft.com/office/drawing/2014/main" id="{8AC7B0FA-9B84-96E1-F0D5-DDA9D9B17162}"/>
                  </a:ext>
                </a:extLst>
              </p:cNvPr>
              <p:cNvSpPr/>
              <p:nvPr/>
            </p:nvSpPr>
            <p:spPr>
              <a:xfrm>
                <a:off x="1722769" y="1591212"/>
                <a:ext cx="792000" cy="540000"/>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dirty="0">
                    <a:latin typeface="BIZ UDPゴシック" panose="020B0400000000000000" pitchFamily="50" charset="-128"/>
                    <a:ea typeface="BIZ UDPゴシック" panose="020B0400000000000000" pitchFamily="50" charset="-128"/>
                  </a:rPr>
                  <a:t>民泊ＰＴ</a:t>
                </a:r>
                <a:endParaRPr kumimoji="1" lang="en-US" altLang="ja-JP" sz="1200" dirty="0">
                  <a:latin typeface="BIZ UDPゴシック" panose="020B0400000000000000" pitchFamily="50" charset="-128"/>
                  <a:ea typeface="BIZ UDPゴシック" panose="020B0400000000000000" pitchFamily="50" charset="-128"/>
                </a:endParaRPr>
              </a:p>
            </p:txBody>
          </p:sp>
          <p:sp>
            <p:nvSpPr>
              <p:cNvPr id="46" name="四角形: 角を丸くする 45">
                <a:extLst>
                  <a:ext uri="{FF2B5EF4-FFF2-40B4-BE49-F238E27FC236}">
                    <a16:creationId xmlns:a16="http://schemas.microsoft.com/office/drawing/2014/main" id="{F8682D96-71B5-DBAE-C868-21FE8213EC65}"/>
                  </a:ext>
                </a:extLst>
              </p:cNvPr>
              <p:cNvSpPr/>
              <p:nvPr/>
            </p:nvSpPr>
            <p:spPr>
              <a:xfrm>
                <a:off x="1722769" y="2596444"/>
                <a:ext cx="4892812" cy="288000"/>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tIns="72000" bIns="108000" rtlCol="0" anchor="ctr"/>
              <a:lstStyle/>
              <a:p>
                <a:pPr algn="ctr"/>
                <a:r>
                  <a:rPr kumimoji="1" lang="ja-JP" altLang="en-US" sz="1200" dirty="0">
                    <a:solidFill>
                      <a:schemeClr val="bg1"/>
                    </a:solidFill>
                    <a:latin typeface="BIZ UDPゴシック" panose="020B0400000000000000" pitchFamily="50" charset="-128"/>
                    <a:ea typeface="BIZ UDPゴシック" panose="020B0400000000000000" pitchFamily="50" charset="-128"/>
                  </a:rPr>
                  <a:t>法律相談による法的課題の整理</a:t>
                </a:r>
                <a:endParaRPr kumimoji="1" lang="en-US" altLang="ja-JP" sz="1200" dirty="0">
                  <a:solidFill>
                    <a:schemeClr val="bg1"/>
                  </a:solidFill>
                  <a:latin typeface="BIZ UDPゴシック" panose="020B0400000000000000" pitchFamily="50" charset="-128"/>
                  <a:ea typeface="BIZ UDPゴシック" panose="020B0400000000000000" pitchFamily="50" charset="-128"/>
                </a:endParaRPr>
              </a:p>
            </p:txBody>
          </p:sp>
          <p:sp>
            <p:nvSpPr>
              <p:cNvPr id="19" name="四角形: 角を丸くする 18">
                <a:extLst>
                  <a:ext uri="{FF2B5EF4-FFF2-40B4-BE49-F238E27FC236}">
                    <a16:creationId xmlns:a16="http://schemas.microsoft.com/office/drawing/2014/main" id="{3E716251-7B76-0F11-404D-18FED51EDC02}"/>
                  </a:ext>
                </a:extLst>
              </p:cNvPr>
              <p:cNvSpPr/>
              <p:nvPr/>
            </p:nvSpPr>
            <p:spPr>
              <a:xfrm>
                <a:off x="1722769" y="2300004"/>
                <a:ext cx="2352927" cy="262368"/>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dirty="0">
                    <a:solidFill>
                      <a:schemeClr val="bg1"/>
                    </a:solidFill>
                    <a:latin typeface="BIZ UDPゴシック" panose="020B0400000000000000" pitchFamily="50" charset="-128"/>
                    <a:ea typeface="BIZ UDPゴシック" panose="020B0400000000000000" pitchFamily="50" charset="-128"/>
                  </a:rPr>
                  <a:t>民泊ＷＧ</a:t>
                </a:r>
                <a:endParaRPr kumimoji="1" lang="en-US" altLang="ja-JP" sz="1200" dirty="0">
                  <a:solidFill>
                    <a:schemeClr val="bg1"/>
                  </a:solidFill>
                  <a:latin typeface="BIZ UDPゴシック" panose="020B0400000000000000" pitchFamily="50" charset="-128"/>
                  <a:ea typeface="BIZ UDPゴシック" panose="020B0400000000000000" pitchFamily="50" charset="-128"/>
                </a:endParaRPr>
              </a:p>
            </p:txBody>
          </p:sp>
          <p:sp>
            <p:nvSpPr>
              <p:cNvPr id="22" name="四角形: 角を丸くする 21">
                <a:extLst>
                  <a:ext uri="{FF2B5EF4-FFF2-40B4-BE49-F238E27FC236}">
                    <a16:creationId xmlns:a16="http://schemas.microsoft.com/office/drawing/2014/main" id="{2C7A5F76-8745-5C29-031D-A4E67E391344}"/>
                  </a:ext>
                </a:extLst>
              </p:cNvPr>
              <p:cNvSpPr/>
              <p:nvPr/>
            </p:nvSpPr>
            <p:spPr>
              <a:xfrm>
                <a:off x="7865368" y="5224110"/>
                <a:ext cx="1080000" cy="540000"/>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dirty="0">
                    <a:latin typeface="BIZ UDPゴシック" panose="020B0400000000000000" pitchFamily="50" charset="-128"/>
                    <a:ea typeface="BIZ UDPゴシック" panose="020B0400000000000000" pitchFamily="50" charset="-128"/>
                  </a:rPr>
                  <a:t>２月～３月</a:t>
                </a: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900" dirty="0">
                    <a:latin typeface="BIZ UDPゴシック" panose="020B0400000000000000" pitchFamily="50" charset="-128"/>
                    <a:ea typeface="BIZ UDPゴシック" panose="020B0400000000000000" pitchFamily="50" charset="-128"/>
                  </a:rPr>
                  <a:t>（定例会第１回）</a:t>
                </a:r>
                <a:endParaRPr kumimoji="1" lang="en-US" altLang="ja-JP" sz="1200" dirty="0">
                  <a:latin typeface="BIZ UDPゴシック" panose="020B0400000000000000" pitchFamily="50" charset="-128"/>
                  <a:ea typeface="BIZ UDPゴシック" panose="020B0400000000000000" pitchFamily="50" charset="-128"/>
                </a:endParaRPr>
              </a:p>
            </p:txBody>
          </p:sp>
          <p:grpSp>
            <p:nvGrpSpPr>
              <p:cNvPr id="16" name="グループ化 15">
                <a:extLst>
                  <a:ext uri="{FF2B5EF4-FFF2-40B4-BE49-F238E27FC236}">
                    <a16:creationId xmlns:a16="http://schemas.microsoft.com/office/drawing/2014/main" id="{0A008473-DCB0-9FFA-BC71-7CF7BDB44841}"/>
                  </a:ext>
                </a:extLst>
              </p:cNvPr>
              <p:cNvGrpSpPr/>
              <p:nvPr/>
            </p:nvGrpSpPr>
            <p:grpSpPr>
              <a:xfrm>
                <a:off x="1722769" y="3030634"/>
                <a:ext cx="7245295" cy="2000666"/>
                <a:chOff x="1722769" y="3030634"/>
                <a:chExt cx="7245295" cy="2000666"/>
              </a:xfrm>
            </p:grpSpPr>
            <p:sp>
              <p:nvSpPr>
                <p:cNvPr id="15" name="四角形: 角を丸くする 14">
                  <a:extLst>
                    <a:ext uri="{FF2B5EF4-FFF2-40B4-BE49-F238E27FC236}">
                      <a16:creationId xmlns:a16="http://schemas.microsoft.com/office/drawing/2014/main" id="{D2498E0F-034B-498A-A82E-9CB3841E9993}"/>
                    </a:ext>
                  </a:extLst>
                </p:cNvPr>
                <p:cNvSpPr/>
                <p:nvPr/>
              </p:nvSpPr>
              <p:spPr>
                <a:xfrm>
                  <a:off x="1722769" y="3030634"/>
                  <a:ext cx="7245295" cy="540000"/>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bg1"/>
                      </a:solidFill>
                      <a:latin typeface="BIZ UDPゴシック" panose="020B0400000000000000" pitchFamily="50" charset="-128"/>
                      <a:ea typeface="BIZ UDPゴシック" panose="020B0400000000000000" pitchFamily="50" charset="-128"/>
                    </a:rPr>
                    <a:t>国との調整</a:t>
                  </a:r>
                  <a:endParaRPr kumimoji="1" lang="en-US" altLang="ja-JP" sz="1200" dirty="0">
                    <a:solidFill>
                      <a:schemeClr val="bg1"/>
                    </a:solidFill>
                    <a:latin typeface="BIZ UDPゴシック" panose="020B0400000000000000" pitchFamily="50" charset="-128"/>
                    <a:ea typeface="BIZ UDPゴシック" panose="020B0400000000000000" pitchFamily="50" charset="-128"/>
                  </a:endParaRPr>
                </a:p>
              </p:txBody>
            </p:sp>
            <p:sp>
              <p:nvSpPr>
                <p:cNvPr id="7" name="四角形: 角を丸くする 6">
                  <a:extLst>
                    <a:ext uri="{FF2B5EF4-FFF2-40B4-BE49-F238E27FC236}">
                      <a16:creationId xmlns:a16="http://schemas.microsoft.com/office/drawing/2014/main" id="{57E0112E-B894-30B0-07FA-B49940BA73BF}"/>
                    </a:ext>
                  </a:extLst>
                </p:cNvPr>
                <p:cNvSpPr/>
                <p:nvPr/>
              </p:nvSpPr>
              <p:spPr>
                <a:xfrm>
                  <a:off x="5329381" y="4491300"/>
                  <a:ext cx="3635403" cy="540000"/>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1200" dirty="0">
                      <a:solidFill>
                        <a:schemeClr val="bg1"/>
                      </a:solidFill>
                      <a:latin typeface="BIZ UDPゴシック" panose="020B0400000000000000" pitchFamily="50" charset="-128"/>
                      <a:ea typeface="BIZ UDPゴシック" panose="020B0400000000000000" pitchFamily="50" charset="-128"/>
                    </a:rPr>
                    <a:t>人員要求</a:t>
                  </a:r>
                  <a:endParaRPr kumimoji="1" lang="en-US" altLang="ja-JP" sz="1200" dirty="0">
                    <a:solidFill>
                      <a:schemeClr val="bg1"/>
                    </a:solidFill>
                    <a:latin typeface="BIZ UDPゴシック" panose="020B0400000000000000" pitchFamily="50" charset="-128"/>
                    <a:ea typeface="BIZ UDPゴシック" panose="020B0400000000000000" pitchFamily="50" charset="-128"/>
                  </a:endParaRPr>
                </a:p>
              </p:txBody>
            </p:sp>
          </p:grpSp>
          <p:sp>
            <p:nvSpPr>
              <p:cNvPr id="9" name="四角形: 角を丸くする 8">
                <a:extLst>
                  <a:ext uri="{FF2B5EF4-FFF2-40B4-BE49-F238E27FC236}">
                    <a16:creationId xmlns:a16="http://schemas.microsoft.com/office/drawing/2014/main" id="{655845CD-B3E0-DF36-C271-DF43E6754E82}"/>
                  </a:ext>
                </a:extLst>
              </p:cNvPr>
              <p:cNvSpPr/>
              <p:nvPr/>
            </p:nvSpPr>
            <p:spPr>
              <a:xfrm>
                <a:off x="4419600" y="5212066"/>
                <a:ext cx="2428874" cy="540000"/>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dirty="0">
                    <a:latin typeface="BIZ UDPゴシック" panose="020B0400000000000000" pitchFamily="50" charset="-128"/>
                    <a:ea typeface="BIZ UDPゴシック" panose="020B0400000000000000" pitchFamily="50" charset="-128"/>
                  </a:rPr>
                  <a:t>９月～１２月</a:t>
                </a:r>
                <a:endParaRPr kumimoji="1" lang="en-US" altLang="ja-JP" sz="1200" dirty="0">
                  <a:latin typeface="BIZ UDPゴシック" panose="020B0400000000000000" pitchFamily="50" charset="-128"/>
                  <a:ea typeface="BIZ UDPゴシック" panose="020B0400000000000000" pitchFamily="50" charset="-128"/>
                </a:endParaRPr>
              </a:p>
              <a:p>
                <a:pPr algn="ctr"/>
                <a:r>
                  <a:rPr kumimoji="1" lang="ja-JP" altLang="en-US" sz="1200" dirty="0">
                    <a:latin typeface="BIZ UDPゴシック" panose="020B0400000000000000" pitchFamily="50" charset="-128"/>
                    <a:ea typeface="BIZ UDPゴシック" panose="020B0400000000000000" pitchFamily="50" charset="-128"/>
                  </a:rPr>
                  <a:t>（定例会第３回）</a:t>
                </a:r>
                <a:endParaRPr kumimoji="1" lang="en-US" altLang="ja-JP" sz="1200" dirty="0">
                  <a:latin typeface="BIZ UDPゴシック" panose="020B0400000000000000" pitchFamily="50" charset="-128"/>
                  <a:ea typeface="BIZ UDPゴシック" panose="020B0400000000000000" pitchFamily="50" charset="-128"/>
                </a:endParaRPr>
              </a:p>
            </p:txBody>
          </p:sp>
        </p:grpSp>
        <p:sp>
          <p:nvSpPr>
            <p:cNvPr id="14" name="四角形: 角を丸くする 13">
              <a:extLst>
                <a:ext uri="{FF2B5EF4-FFF2-40B4-BE49-F238E27FC236}">
                  <a16:creationId xmlns:a16="http://schemas.microsoft.com/office/drawing/2014/main" id="{8267A40C-4B62-6B92-820D-A302316FFF24}"/>
                </a:ext>
              </a:extLst>
            </p:cNvPr>
            <p:cNvSpPr/>
            <p:nvPr/>
          </p:nvSpPr>
          <p:spPr>
            <a:xfrm>
              <a:off x="6326980" y="4139985"/>
              <a:ext cx="2603083" cy="540000"/>
            </a:xfrm>
            <a:prstGeom prst="round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bg1"/>
                  </a:solidFill>
                  <a:latin typeface="BIZ UDPゴシック" panose="020B0400000000000000" pitchFamily="50" charset="-128"/>
                  <a:ea typeface="BIZ UDPゴシック" panose="020B0400000000000000" pitchFamily="50" charset="-128"/>
                </a:rPr>
                <a:t>令和</a:t>
              </a:r>
              <a:r>
                <a:rPr kumimoji="1" lang="en-US" altLang="ja-JP" sz="1200" dirty="0">
                  <a:solidFill>
                    <a:schemeClr val="bg1"/>
                  </a:solidFill>
                  <a:latin typeface="BIZ UDPゴシック" panose="020B0400000000000000" pitchFamily="50" charset="-128"/>
                  <a:ea typeface="BIZ UDPゴシック" panose="020B0400000000000000" pitchFamily="50" charset="-128"/>
                </a:rPr>
                <a:t>8</a:t>
              </a:r>
              <a:r>
                <a:rPr kumimoji="1" lang="ja-JP" altLang="en-US" sz="1200" dirty="0">
                  <a:solidFill>
                    <a:schemeClr val="bg1"/>
                  </a:solidFill>
                  <a:latin typeface="BIZ UDPゴシック" panose="020B0400000000000000" pitchFamily="50" charset="-128"/>
                  <a:ea typeface="BIZ UDPゴシック" panose="020B0400000000000000" pitchFamily="50" charset="-128"/>
                </a:rPr>
                <a:t>年度予算要求</a:t>
              </a:r>
              <a:endParaRPr kumimoji="1" lang="en-US" altLang="ja-JP" sz="1200" dirty="0">
                <a:solidFill>
                  <a:schemeClr val="bg1"/>
                </a:solidFill>
                <a:latin typeface="BIZ UDPゴシック" panose="020B0400000000000000" pitchFamily="50" charset="-128"/>
                <a:ea typeface="BIZ UDPゴシック" panose="020B0400000000000000" pitchFamily="50" charset="-128"/>
              </a:endParaRPr>
            </a:p>
          </p:txBody>
        </p:sp>
      </p:grpSp>
      <p:sp>
        <p:nvSpPr>
          <p:cNvPr id="8" name="四角形: 角を丸くする 7">
            <a:extLst>
              <a:ext uri="{FF2B5EF4-FFF2-40B4-BE49-F238E27FC236}">
                <a16:creationId xmlns:a16="http://schemas.microsoft.com/office/drawing/2014/main" id="{6EACD6FB-DEA6-0375-A0DF-2D92EF6D9B02}"/>
              </a:ext>
            </a:extLst>
          </p:cNvPr>
          <p:cNvSpPr/>
          <p:nvPr/>
        </p:nvSpPr>
        <p:spPr>
          <a:xfrm>
            <a:off x="4015980" y="2064478"/>
            <a:ext cx="792000" cy="540000"/>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dirty="0">
                <a:latin typeface="BIZ UDPゴシック" panose="020B0400000000000000" pitchFamily="50" charset="-128"/>
                <a:ea typeface="BIZ UDPゴシック" panose="020B0400000000000000" pitchFamily="50" charset="-128"/>
              </a:rPr>
              <a:t>民泊ＰＴ</a:t>
            </a:r>
            <a:endParaRPr kumimoji="1" lang="en-US" altLang="ja-JP" sz="12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471153885"/>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1269</Words>
  <Application>Microsoft Office PowerPoint</Application>
  <PresentationFormat>ユーザー設定</PresentationFormat>
  <Paragraphs>223</Paragraphs>
  <Slides>6</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6</vt:i4>
      </vt:variant>
    </vt:vector>
  </HeadingPairs>
  <TitlesOfParts>
    <vt:vector size="16" baseType="lpstr">
      <vt:lpstr>BIZ UDPゴシック</vt:lpstr>
      <vt:lpstr>HGP創英角ｺﾞｼｯｸUB</vt:lpstr>
      <vt:lpstr>HGS創英角ｺﾞｼｯｸUB</vt:lpstr>
      <vt:lpstr>Meiryo UI</vt:lpstr>
      <vt:lpstr>メイリオ</vt:lpstr>
      <vt:lpstr>游ゴシック</vt:lpstr>
      <vt:lpstr>Arial</vt:lpstr>
      <vt:lpstr>Calibri</vt:lpstr>
      <vt:lpstr>Calibri Light</vt:lpstr>
      <vt:lpstr>Office 2013 - 2022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2025-09-29T08:11:45Z</dcterms:created>
  <dcterms:modified xsi:type="dcterms:W3CDTF">2025-09-29T08:12:28Z</dcterms:modified>
</cp:coreProperties>
</file>