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92" r:id="rId1"/>
  </p:sldMasterIdLst>
  <p:notesMasterIdLst>
    <p:notesMasterId r:id="rId11"/>
  </p:notesMasterIdLst>
  <p:handoutMasterIdLst>
    <p:handoutMasterId r:id="rId12"/>
  </p:handoutMasterIdLst>
  <p:sldIdLst>
    <p:sldId id="5074" r:id="rId2"/>
    <p:sldId id="5075" r:id="rId3"/>
    <p:sldId id="5080" r:id="rId4"/>
    <p:sldId id="5082" r:id="rId5"/>
    <p:sldId id="5081" r:id="rId6"/>
    <p:sldId id="5046" r:id="rId7"/>
    <p:sldId id="5073" r:id="rId8"/>
    <p:sldId id="358" r:id="rId9"/>
    <p:sldId id="356" r:id="rId10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27F97BB-C833-4FB7-BDE5-3F7075034690}" styleName="テーマ スタイル 2 - アクセント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テーマ スタイル 2 - アクセント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テーマ スタイル 2 - アクセント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FD4443E-F989-4FC4-A0C8-D5A2AF1F390B}" styleName="濃色スタイル 1 - アクセント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20" autoAdjust="0"/>
    <p:restoredTop sz="91618" autoAdjust="0"/>
  </p:normalViewPr>
  <p:slideViewPr>
    <p:cSldViewPr snapToGrid="0">
      <p:cViewPr varScale="1">
        <p:scale>
          <a:sx n="76" d="100"/>
          <a:sy n="76" d="100"/>
        </p:scale>
        <p:origin x="8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APIF102C\OA-ga0021$\&#12518;&#12540;&#12470;&#20316;&#26989;&#29992;&#12501;&#12457;&#12523;&#12480;\&#35251;&#20809;&#26045;&#31574;&#12521;&#12452;&#12531;\&#20196;&#21644;&#12288;&#65303;&#24180;&#24230;\&#27665;&#27850;\&#9632;&#29305;&#21029;&#32887;&#12539;&#23616;&#38263;&#12524;&#12463;\250500_&#23616;&#38263;&#12524;&#12463;\&#12464;&#12521;&#12501;\&#29305;&#21306;&#12539;&#26032;&#27861;&#27665;&#27850;&#33510;&#24773;&#20869;&#35379;(R7.3&#26411;&#29694;&#22312;)%20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APIF102C\OA-ga0021$\&#12518;&#12540;&#12470;&#20316;&#26989;&#29992;&#12501;&#12457;&#12523;&#12480;\&#35251;&#20809;&#26045;&#31574;&#12521;&#12452;&#12531;\&#20196;&#21644;&#12288;&#65303;&#24180;&#24230;\&#27665;&#27850;\&#9632;&#29305;&#21029;&#32887;&#12539;&#23616;&#38263;&#12524;&#12463;\250500_&#23616;&#38263;&#12524;&#12463;\&#12464;&#12521;&#12501;\&#29305;&#21306;&#12539;&#26032;&#27861;&#27665;&#27850;&#33510;&#24773;&#20869;&#35379;(R6.11&#26411;&#29694;&#22312;)%20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APIF102C\OA-ga0021$\&#12518;&#12540;&#12470;&#20316;&#26989;&#29992;&#12501;&#12457;&#12523;&#12480;\&#35251;&#20809;&#26045;&#31574;&#12521;&#12452;&#12531;\&#20196;&#21644;&#12288;&#65303;&#24180;&#24230;\&#27665;&#27850;\&#9632;&#29305;&#21029;&#32887;&#12539;&#23616;&#38263;&#12524;&#12463;\250500_&#23616;&#38263;&#12524;&#12463;\&#12464;&#12521;&#12501;\&#29305;&#21306;&#12539;&#26032;&#27861;&#27665;&#27850;&#33510;&#24773;&#20869;&#35379;(R6.11&#26411;&#29694;&#22312;)%20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APIF102C\OA-ga0021$\&#12518;&#12540;&#12470;&#20316;&#26989;&#29992;&#12501;&#12457;&#12523;&#12480;\&#35251;&#20809;&#26045;&#31574;&#12521;&#12452;&#12531;\&#20196;&#21644;&#12288;&#65303;&#24180;&#24230;\&#27665;&#27850;\&#9632;&#29305;&#21029;&#32887;&#12539;&#23616;&#38263;&#12524;&#12463;\250500_&#23616;&#38263;&#12524;&#12463;\&#12464;&#12521;&#12501;\&#29305;&#21306;&#12539;&#26032;&#27861;&#27665;&#27850;&#33510;&#24773;&#20869;&#35379;(R6.11&#26411;&#29694;&#22312;)%20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APIF102C\OA-ga0021$\&#12518;&#12540;&#12470;&#20316;&#26989;&#29992;&#12501;&#12457;&#12523;&#12480;\&#35251;&#20809;&#26045;&#31574;&#12521;&#12452;&#12531;\&#20196;&#21644;&#12288;&#65303;&#24180;&#24230;\&#27665;&#27850;\&#9632;&#38306;&#20418;&#32773;&#20250;&#35696;&#12539;&#25171;&#12385;&#21512;&#12431;&#12379;\&#12496;&#12483;&#12463;&#12487;&#12540;&#12479;\&#9733;&#12464;&#12521;&#12501;\&#29305;&#21306;&#12289;&#26032;&#27861;&#27665;&#27850;&#25968;&#12398;&#25512;&#31227;&#65288;R7.3&#26411;&#29694;&#22312;&#65289;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APIF102C\OA-ga0021$\&#12518;&#12540;&#12470;&#20316;&#26989;&#29992;&#12501;&#12457;&#12523;&#12480;\&#35251;&#20809;&#26045;&#31574;&#12521;&#12452;&#12531;\&#20196;&#21644;&#12288;&#65303;&#24180;&#24230;\&#27665;&#27850;\&#9632;&#38306;&#20418;&#32773;&#20250;&#35696;&#12539;&#25171;&#12385;&#21512;&#12431;&#12379;\&#12496;&#12483;&#12463;&#12487;&#12540;&#12479;\&#9733;&#12464;&#12521;&#12501;\&#29305;&#21306;&#12539;&#26032;&#27861;&#27665;&#27850;&#33510;&#24773;&#20869;&#35379;(R7.3&#26411;&#29694;&#22312;)%20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134194489600081E-2"/>
          <c:y val="7.0446017384648271E-2"/>
          <c:w val="0.8324118689714628"/>
          <c:h val="0.7746131101193232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Sheet2!$A$3</c:f>
              <c:strCache>
                <c:ptCount val="1"/>
                <c:pt idx="0">
                  <c:v>来阪外国人旅行者数（府）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8269419588748948E-3"/>
                  <c:y val="-4.090252879079080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CC4-48B5-9D86-538A0CA22529}"/>
                </c:ext>
              </c:extLst>
            </c:dLbl>
            <c:dLbl>
              <c:idx val="2"/>
              <c:layout>
                <c:manualLayout>
                  <c:x val="1.4134709794374474E-3"/>
                  <c:y val="-3.067689659309313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CC4-48B5-9D86-538A0CA2252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(Sheet2!$B$2:$F$2,Sheet2!$H$2,Sheet2!$J$2:$K$2)</c:f>
              <c:strCache>
                <c:ptCount val="8"/>
                <c:pt idx="0">
                  <c:v>H27</c:v>
                </c:pt>
                <c:pt idx="1">
                  <c:v>H28</c:v>
                </c:pt>
                <c:pt idx="2">
                  <c:v>H29</c:v>
                </c:pt>
                <c:pt idx="3">
                  <c:v>H30</c:v>
                </c:pt>
                <c:pt idx="4">
                  <c:v>R1</c:v>
                </c:pt>
                <c:pt idx="5">
                  <c:v>R3</c:v>
                </c:pt>
                <c:pt idx="6">
                  <c:v>R5</c:v>
                </c:pt>
                <c:pt idx="7">
                  <c:v>R6</c:v>
                </c:pt>
              </c:strCache>
              <c:extLst/>
            </c:strRef>
          </c:cat>
          <c:val>
            <c:numRef>
              <c:f>(Sheet2!$B$3:$F$3,Sheet2!$H$3,Sheet2!$J$3:$K$3)</c:f>
              <c:numCache>
                <c:formatCode>#,###"万人"</c:formatCode>
                <c:ptCount val="8"/>
                <c:pt idx="0">
                  <c:v>716</c:v>
                </c:pt>
                <c:pt idx="1">
                  <c:v>940</c:v>
                </c:pt>
                <c:pt idx="2">
                  <c:v>1110</c:v>
                </c:pt>
                <c:pt idx="3">
                  <c:v>1057</c:v>
                </c:pt>
                <c:pt idx="4">
                  <c:v>1153</c:v>
                </c:pt>
                <c:pt idx="6">
                  <c:v>796</c:v>
                </c:pt>
                <c:pt idx="7">
                  <c:v>1409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B803-4ADE-86A3-5C113F1DB46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802685536"/>
        <c:axId val="802684096"/>
      </c:barChart>
      <c:lineChart>
        <c:grouping val="standard"/>
        <c:varyColors val="0"/>
        <c:ser>
          <c:idx val="1"/>
          <c:order val="1"/>
          <c:tx>
            <c:strRef>
              <c:f>Sheet2!$A$4</c:f>
              <c:strCache>
                <c:ptCount val="1"/>
                <c:pt idx="0">
                  <c:v>宿泊施設客室稼働率（年間）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4029061447024016E-2"/>
                  <c:y val="-6.79010099414306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803-4ADE-86A3-5C113F1DB466}"/>
                </c:ext>
              </c:extLst>
            </c:dLbl>
            <c:dLbl>
              <c:idx val="1"/>
              <c:layout>
                <c:manualLayout>
                  <c:x val="-2.2615535670999186E-2"/>
                  <c:y val="-3.40854406589923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803-4ADE-86A3-5C113F1DB466}"/>
                </c:ext>
              </c:extLst>
            </c:dLbl>
            <c:dLbl>
              <c:idx val="2"/>
              <c:layout>
                <c:manualLayout>
                  <c:x val="-2.1202064691561762E-2"/>
                  <c:y val="-3.06768965930931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803-4ADE-86A3-5C113F1DB466}"/>
                </c:ext>
              </c:extLst>
            </c:dLbl>
            <c:dLbl>
              <c:idx val="3"/>
              <c:layout>
                <c:manualLayout>
                  <c:x val="-1.8375122732686818E-2"/>
                  <c:y val="-3.40854406589923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803-4ADE-86A3-5C113F1DB466}"/>
                </c:ext>
              </c:extLst>
            </c:dLbl>
            <c:dLbl>
              <c:idx val="4"/>
              <c:layout>
                <c:manualLayout>
                  <c:x val="-1.696165175324937E-2"/>
                  <c:y val="-3.40854406589923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803-4ADE-86A3-5C113F1DB466}"/>
                </c:ext>
              </c:extLst>
            </c:dLbl>
            <c:dLbl>
              <c:idx val="6"/>
              <c:layout>
                <c:manualLayout>
                  <c:x val="-3.1096361547623845E-2"/>
                  <c:y val="-5.45367050543877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803-4ADE-86A3-5C113F1DB466}"/>
                </c:ext>
              </c:extLst>
            </c:dLbl>
            <c:dLbl>
              <c:idx val="7"/>
              <c:layout>
                <c:manualLayout>
                  <c:x val="-1.4134709794374475E-2"/>
                  <c:y val="3.7493984724891578E-2"/>
                </c:manualLayout>
              </c:layout>
              <c:spPr>
                <a:solidFill>
                  <a:schemeClr val="bg1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pPr>
                  <a:endParaRPr lang="ja-JP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803-4ADE-86A3-5C113F1DB46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(Sheet2!$B$2:$F$2,Sheet2!$H$2,Sheet2!$J$2:$K$2)</c:f>
              <c:strCache>
                <c:ptCount val="8"/>
                <c:pt idx="0">
                  <c:v>H27</c:v>
                </c:pt>
                <c:pt idx="1">
                  <c:v>H28</c:v>
                </c:pt>
                <c:pt idx="2">
                  <c:v>H29</c:v>
                </c:pt>
                <c:pt idx="3">
                  <c:v>H30</c:v>
                </c:pt>
                <c:pt idx="4">
                  <c:v>R1</c:v>
                </c:pt>
                <c:pt idx="5">
                  <c:v>R3</c:v>
                </c:pt>
                <c:pt idx="6">
                  <c:v>R5</c:v>
                </c:pt>
                <c:pt idx="7">
                  <c:v>R6</c:v>
                </c:pt>
              </c:strCache>
              <c:extLst/>
            </c:strRef>
          </c:cat>
          <c:val>
            <c:numRef>
              <c:f>(Sheet2!$B$4:$F$4,Sheet2!$H$4,Sheet2!$J$4:$K$4)</c:f>
              <c:numCache>
                <c:formatCode>0.0%</c:formatCode>
                <c:ptCount val="8"/>
                <c:pt idx="0">
                  <c:v>0.84799999999999998</c:v>
                </c:pt>
                <c:pt idx="1">
                  <c:v>0.83299999999999996</c:v>
                </c:pt>
                <c:pt idx="2">
                  <c:v>0.82399999999999995</c:v>
                </c:pt>
                <c:pt idx="3">
                  <c:v>0.79600000000000004</c:v>
                </c:pt>
                <c:pt idx="4">
                  <c:v>0.79</c:v>
                </c:pt>
                <c:pt idx="6">
                  <c:v>0.67200000000000004</c:v>
                </c:pt>
                <c:pt idx="7">
                  <c:v>0.754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1-B803-4ADE-86A3-5C113F1DB46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556256456"/>
        <c:axId val="556256096"/>
      </c:lineChart>
      <c:catAx>
        <c:axId val="802685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802684096"/>
        <c:crosses val="autoZero"/>
        <c:auto val="1"/>
        <c:lblAlgn val="ctr"/>
        <c:lblOffset val="100"/>
        <c:noMultiLvlLbl val="0"/>
      </c:catAx>
      <c:valAx>
        <c:axId val="8026840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#&quot;万人&quot;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802685536"/>
        <c:crosses val="autoZero"/>
        <c:crossBetween val="between"/>
      </c:valAx>
      <c:valAx>
        <c:axId val="556256096"/>
        <c:scaling>
          <c:orientation val="minMax"/>
        </c:scaling>
        <c:delete val="0"/>
        <c:axPos val="r"/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56256456"/>
        <c:crosses val="max"/>
        <c:crossBetween val="between"/>
      </c:valAx>
      <c:catAx>
        <c:axId val="55625645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5625609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097277574973884"/>
          <c:y val="0.9240968528417971"/>
          <c:w val="0.58054436232096529"/>
          <c:h val="7.214585853601242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latin typeface="Meiryo UI" panose="020B0604030504040204" pitchFamily="50" charset="-128"/>
          <a:ea typeface="Meiryo UI" panose="020B0604030504040204" pitchFamily="50" charset="-128"/>
        </a:defRPr>
      </a:pPr>
      <a:endParaRPr lang="ja-JP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Sheet1!$B$55</c:f>
              <c:strCache>
                <c:ptCount val="1"/>
                <c:pt idx="0">
                  <c:v>＜１泊滞在＞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Sheet1!$A$56:$A$62</c:f>
              <c:strCache>
                <c:ptCount val="7"/>
                <c:pt idx="0">
                  <c:v>H30</c:v>
                </c:pt>
                <c:pt idx="1">
                  <c:v>R1</c:v>
                </c:pt>
                <c:pt idx="2">
                  <c:v>R2</c:v>
                </c:pt>
                <c:pt idx="3">
                  <c:v>R3</c:v>
                </c:pt>
                <c:pt idx="4">
                  <c:v>R4</c:v>
                </c:pt>
                <c:pt idx="5">
                  <c:v>R5</c:v>
                </c:pt>
                <c:pt idx="6">
                  <c:v>R6</c:v>
                </c:pt>
              </c:strCache>
            </c:strRef>
          </c:cat>
          <c:val>
            <c:numRef>
              <c:f>Sheet1!$B$56:$B$62</c:f>
              <c:numCache>
                <c:formatCode>General</c:formatCode>
                <c:ptCount val="7"/>
                <c:pt idx="0">
                  <c:v>13</c:v>
                </c:pt>
                <c:pt idx="1">
                  <c:v>44</c:v>
                </c:pt>
                <c:pt idx="2">
                  <c:v>5</c:v>
                </c:pt>
                <c:pt idx="3">
                  <c:v>3</c:v>
                </c:pt>
                <c:pt idx="4">
                  <c:v>4</c:v>
                </c:pt>
                <c:pt idx="5">
                  <c:v>8</c:v>
                </c:pt>
                <c:pt idx="6">
                  <c:v>196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D48-4BA1-8790-B17E167667F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871200432"/>
        <c:axId val="871200072"/>
      </c:barChart>
      <c:catAx>
        <c:axId val="871200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871200072"/>
        <c:crosses val="autoZero"/>
        <c:auto val="1"/>
        <c:lblAlgn val="ctr"/>
        <c:lblOffset val="100"/>
        <c:noMultiLvlLbl val="0"/>
      </c:catAx>
      <c:valAx>
        <c:axId val="871200072"/>
        <c:scaling>
          <c:orientation val="minMax"/>
          <c:max val="20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8712004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Sheet1!$B$10</c:f>
              <c:strCache>
                <c:ptCount val="1"/>
                <c:pt idx="0">
                  <c:v>＜ごみ＞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Sheet1!$A$11:$A$17</c:f>
              <c:strCache>
                <c:ptCount val="7"/>
                <c:pt idx="0">
                  <c:v>H30</c:v>
                </c:pt>
                <c:pt idx="1">
                  <c:v>R1</c:v>
                </c:pt>
                <c:pt idx="2">
                  <c:v>R2</c:v>
                </c:pt>
                <c:pt idx="3">
                  <c:v>R3</c:v>
                </c:pt>
                <c:pt idx="4">
                  <c:v>R4</c:v>
                </c:pt>
                <c:pt idx="5">
                  <c:v>R5</c:v>
                </c:pt>
                <c:pt idx="6">
                  <c:v>R6</c:v>
                </c:pt>
              </c:strCache>
            </c:strRef>
          </c:cat>
          <c:val>
            <c:numRef>
              <c:f>Sheet1!$B$11:$B$17</c:f>
              <c:numCache>
                <c:formatCode>General</c:formatCode>
                <c:ptCount val="7"/>
                <c:pt idx="0">
                  <c:v>72</c:v>
                </c:pt>
                <c:pt idx="1">
                  <c:v>119</c:v>
                </c:pt>
                <c:pt idx="2">
                  <c:v>32</c:v>
                </c:pt>
                <c:pt idx="3">
                  <c:v>28</c:v>
                </c:pt>
                <c:pt idx="4">
                  <c:v>35</c:v>
                </c:pt>
                <c:pt idx="5">
                  <c:v>62</c:v>
                </c:pt>
                <c:pt idx="6">
                  <c:v>103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302-454E-BD6B-01DF9799BF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95651408"/>
        <c:axId val="595654648"/>
      </c:barChart>
      <c:catAx>
        <c:axId val="595651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5654648"/>
        <c:crosses val="autoZero"/>
        <c:auto val="1"/>
        <c:lblAlgn val="ctr"/>
        <c:lblOffset val="100"/>
        <c:noMultiLvlLbl val="0"/>
      </c:catAx>
      <c:valAx>
        <c:axId val="595654648"/>
        <c:scaling>
          <c:orientation val="minMax"/>
          <c:max val="20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5651408"/>
        <c:crosses val="autoZero"/>
        <c:crossBetween val="between"/>
        <c:majorUnit val="5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Sheet1!$B$19</c:f>
              <c:strCache>
                <c:ptCount val="1"/>
                <c:pt idx="0">
                  <c:v>＜騒音＞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Sheet1!$A$20:$A$26</c:f>
              <c:strCache>
                <c:ptCount val="7"/>
                <c:pt idx="0">
                  <c:v>H30</c:v>
                </c:pt>
                <c:pt idx="1">
                  <c:v>R1</c:v>
                </c:pt>
                <c:pt idx="2">
                  <c:v>R2</c:v>
                </c:pt>
                <c:pt idx="3">
                  <c:v>R3</c:v>
                </c:pt>
                <c:pt idx="4">
                  <c:v>R4</c:v>
                </c:pt>
                <c:pt idx="5">
                  <c:v>R5</c:v>
                </c:pt>
                <c:pt idx="6">
                  <c:v>R6</c:v>
                </c:pt>
              </c:strCache>
            </c:strRef>
          </c:cat>
          <c:val>
            <c:numRef>
              <c:f>Sheet1!$B$20:$B$26</c:f>
              <c:numCache>
                <c:formatCode>General</c:formatCode>
                <c:ptCount val="7"/>
                <c:pt idx="0">
                  <c:v>76</c:v>
                </c:pt>
                <c:pt idx="1">
                  <c:v>118</c:v>
                </c:pt>
                <c:pt idx="2">
                  <c:v>44</c:v>
                </c:pt>
                <c:pt idx="3">
                  <c:v>48</c:v>
                </c:pt>
                <c:pt idx="4">
                  <c:v>40</c:v>
                </c:pt>
                <c:pt idx="5">
                  <c:v>66</c:v>
                </c:pt>
                <c:pt idx="6">
                  <c:v>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E8-4D0A-9F17-9F25FE545CF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91318704"/>
        <c:axId val="598108328"/>
      </c:barChart>
      <c:catAx>
        <c:axId val="591318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8108328"/>
        <c:crosses val="autoZero"/>
        <c:auto val="1"/>
        <c:lblAlgn val="ctr"/>
        <c:lblOffset val="100"/>
        <c:noMultiLvlLbl val="0"/>
      </c:catAx>
      <c:valAx>
        <c:axId val="598108328"/>
        <c:scaling>
          <c:orientation val="minMax"/>
          <c:max val="20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1318704"/>
        <c:crosses val="autoZero"/>
        <c:crossBetween val="between"/>
        <c:majorUnit val="5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665328487751492"/>
          <c:y val="7.7994671573761637E-2"/>
          <c:w val="0.75362130354658308"/>
          <c:h val="0.7575197582779312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Sheet1!$B$28</c:f>
              <c:strCache>
                <c:ptCount val="1"/>
                <c:pt idx="0">
                  <c:v>＜表示なし＞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Sheet1!$A$29:$A$35</c:f>
              <c:strCache>
                <c:ptCount val="7"/>
                <c:pt idx="0">
                  <c:v>H30</c:v>
                </c:pt>
                <c:pt idx="1">
                  <c:v>R1</c:v>
                </c:pt>
                <c:pt idx="2">
                  <c:v>R2</c:v>
                </c:pt>
                <c:pt idx="3">
                  <c:v>R3</c:v>
                </c:pt>
                <c:pt idx="4">
                  <c:v>R4</c:v>
                </c:pt>
                <c:pt idx="5">
                  <c:v>R5</c:v>
                </c:pt>
                <c:pt idx="6">
                  <c:v>R6</c:v>
                </c:pt>
              </c:strCache>
            </c:strRef>
          </c:cat>
          <c:val>
            <c:numRef>
              <c:f>Sheet1!$B$29:$B$35</c:f>
              <c:numCache>
                <c:formatCode>General</c:formatCode>
                <c:ptCount val="7"/>
                <c:pt idx="0">
                  <c:v>41</c:v>
                </c:pt>
                <c:pt idx="1">
                  <c:v>86</c:v>
                </c:pt>
                <c:pt idx="2">
                  <c:v>20</c:v>
                </c:pt>
                <c:pt idx="3">
                  <c:v>15</c:v>
                </c:pt>
                <c:pt idx="4">
                  <c:v>25</c:v>
                </c:pt>
                <c:pt idx="5">
                  <c:v>40</c:v>
                </c:pt>
                <c:pt idx="6">
                  <c:v>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DA-40E6-9E7F-70366EC0427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00316832"/>
        <c:axId val="600315392"/>
      </c:barChart>
      <c:catAx>
        <c:axId val="600316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00315392"/>
        <c:crosses val="autoZero"/>
        <c:auto val="1"/>
        <c:lblAlgn val="ctr"/>
        <c:lblOffset val="100"/>
        <c:noMultiLvlLbl val="0"/>
      </c:catAx>
      <c:valAx>
        <c:axId val="600315392"/>
        <c:scaling>
          <c:orientation val="minMax"/>
          <c:max val="20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00316832"/>
        <c:crosses val="autoZero"/>
        <c:crossBetween val="between"/>
        <c:majorUnit val="5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Sheet1!$A$4</c:f>
              <c:strCache>
                <c:ptCount val="1"/>
                <c:pt idx="0">
                  <c:v>特区（施設数）</c:v>
                </c:pt>
              </c:strCache>
            </c:strRef>
          </c:tx>
          <c:spPr>
            <a:ln w="28575" cap="flat">
              <a:solidFill>
                <a:schemeClr val="accent1">
                  <a:alpha val="97000"/>
                </a:schemeClr>
              </a:solidFill>
              <a:round/>
              <a:tailEnd type="none"/>
            </a:ln>
            <a:effectLst/>
          </c:spPr>
          <c:marker>
            <c:symbol val="diamond"/>
            <c:size val="6"/>
            <c:spPr>
              <a:solidFill>
                <a:schemeClr val="accent1"/>
              </a:solidFill>
              <a:ln w="9525" cap="rnd">
                <a:solidFill>
                  <a:schemeClr val="accent1"/>
                </a:solidFill>
                <a:round/>
              </a:ln>
              <a:effectLst/>
            </c:spPr>
          </c:marker>
          <c:dLbls>
            <c:dLbl>
              <c:idx val="0"/>
              <c:layout>
                <c:manualLayout>
                  <c:x val="-7.0789884903293229E-2"/>
                  <c:y val="-1.80685534188196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C76-4B4A-9A41-B80ECDA27077}"/>
                </c:ext>
              </c:extLst>
            </c:dLbl>
            <c:dLbl>
              <c:idx val="1"/>
              <c:layout>
                <c:manualLayout>
                  <c:x val="-3.4294081005387818E-3"/>
                  <c:y val="-6.8642112606355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C76-4B4A-9A41-B80ECDA27077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562A8C1A-CC75-4BF1-A967-23451B4515FD}" type="VALUE">
                      <a:rPr lang="en-US" altLang="ja-JP" sz="1400" b="1"/>
                      <a:pPr/>
                      <a:t>[値]</a:t>
                    </a:fld>
                    <a:endParaRPr lang="ja-JP" altLang="en-US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C76-4444-9FBC-7401F9CE23E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Sheet1!$B$3:$J$3</c:f>
              <c:strCache>
                <c:ptCount val="9"/>
                <c:pt idx="0">
                  <c:v>H29.3</c:v>
                </c:pt>
                <c:pt idx="1">
                  <c:v>H30.3</c:v>
                </c:pt>
                <c:pt idx="2">
                  <c:v>H31.3</c:v>
                </c:pt>
                <c:pt idx="3">
                  <c:v>R2.3</c:v>
                </c:pt>
                <c:pt idx="4">
                  <c:v>R3.3</c:v>
                </c:pt>
                <c:pt idx="5">
                  <c:v>R4.3</c:v>
                </c:pt>
                <c:pt idx="6">
                  <c:v>R5.3</c:v>
                </c:pt>
                <c:pt idx="7">
                  <c:v>R6.3</c:v>
                </c:pt>
                <c:pt idx="8">
                  <c:v>R7.3</c:v>
                </c:pt>
              </c:strCache>
            </c:strRef>
          </c:cat>
          <c:val>
            <c:numRef>
              <c:f>Sheet1!$B$4:$J$4</c:f>
              <c:numCache>
                <c:formatCode>#,##0_);[Red]\(#,##0\)</c:formatCode>
                <c:ptCount val="9"/>
                <c:pt idx="0">
                  <c:v>63</c:v>
                </c:pt>
                <c:pt idx="1">
                  <c:v>661</c:v>
                </c:pt>
                <c:pt idx="2">
                  <c:v>2693</c:v>
                </c:pt>
                <c:pt idx="3">
                  <c:v>3496</c:v>
                </c:pt>
                <c:pt idx="4">
                  <c:v>3233</c:v>
                </c:pt>
                <c:pt idx="5">
                  <c:v>3177</c:v>
                </c:pt>
                <c:pt idx="6">
                  <c:v>3272</c:v>
                </c:pt>
                <c:pt idx="7">
                  <c:v>4321</c:v>
                </c:pt>
                <c:pt idx="8">
                  <c:v>6038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C76-4B4A-9A41-B80ECDA27077}"/>
            </c:ext>
          </c:extLst>
        </c:ser>
        <c:ser>
          <c:idx val="1"/>
          <c:order val="1"/>
          <c:tx>
            <c:strRef>
              <c:f>Sheet1!$A$5</c:f>
              <c:strCache>
                <c:ptCount val="1"/>
                <c:pt idx="0">
                  <c:v>特区（居室数）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4.1807974592355676E-2"/>
                  <c:y val="-0.12611206622855564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C76-4B4A-9A41-B80ECDA27077}"/>
                </c:ext>
              </c:extLst>
            </c:dLbl>
            <c:dLbl>
              <c:idx val="1"/>
              <c:layout>
                <c:manualLayout>
                  <c:x val="-5.2615776642007075E-2"/>
                  <c:y val="-0.13990485509788356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C76-4B4A-9A41-B80ECDA27077}"/>
                </c:ext>
              </c:extLst>
            </c:dLbl>
            <c:dLbl>
              <c:idx val="2"/>
              <c:layout>
                <c:manualLayout>
                  <c:x val="-8.4444106431116314E-2"/>
                  <c:y val="-8.699802640711547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8C76-4B4A-9A41-B80ECDA27077}"/>
                </c:ext>
              </c:extLst>
            </c:dLbl>
            <c:dLbl>
              <c:idx val="7"/>
              <c:layout>
                <c:manualLayout>
                  <c:x val="-9.2246572614458219E-2"/>
                  <c:y val="-8.699802640711538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8C76-4B4A-9A41-B80ECDA27077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44C18358-0F29-42CE-932F-2F6CB5DDC92C}" type="VALUE">
                      <a:rPr lang="en-US" altLang="ja-JP" sz="1400" b="1"/>
                      <a:pPr/>
                      <a:t>[値]</a:t>
                    </a:fld>
                    <a:endParaRPr lang="ja-JP" altLang="en-US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3C76-4444-9FBC-7401F9CE23E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Sheet1!$B$3:$J$3</c:f>
              <c:strCache>
                <c:ptCount val="9"/>
                <c:pt idx="0">
                  <c:v>H29.3</c:v>
                </c:pt>
                <c:pt idx="1">
                  <c:v>H30.3</c:v>
                </c:pt>
                <c:pt idx="2">
                  <c:v>H31.3</c:v>
                </c:pt>
                <c:pt idx="3">
                  <c:v>R2.3</c:v>
                </c:pt>
                <c:pt idx="4">
                  <c:v>R3.3</c:v>
                </c:pt>
                <c:pt idx="5">
                  <c:v>R4.3</c:v>
                </c:pt>
                <c:pt idx="6">
                  <c:v>R5.3</c:v>
                </c:pt>
                <c:pt idx="7">
                  <c:v>R6.3</c:v>
                </c:pt>
                <c:pt idx="8">
                  <c:v>R7.3</c:v>
                </c:pt>
              </c:strCache>
            </c:strRef>
          </c:cat>
          <c:val>
            <c:numRef>
              <c:f>Sheet1!$B$5:$J$5</c:f>
              <c:numCache>
                <c:formatCode>#,##0_);[Red]\(#,##0\)</c:formatCode>
                <c:ptCount val="9"/>
                <c:pt idx="0">
                  <c:v>133</c:v>
                </c:pt>
                <c:pt idx="1">
                  <c:v>1683</c:v>
                </c:pt>
                <c:pt idx="2">
                  <c:v>6555</c:v>
                </c:pt>
                <c:pt idx="3">
                  <c:v>11278</c:v>
                </c:pt>
                <c:pt idx="4">
                  <c:v>9239</c:v>
                </c:pt>
                <c:pt idx="5">
                  <c:v>9059</c:v>
                </c:pt>
                <c:pt idx="6">
                  <c:v>9825</c:v>
                </c:pt>
                <c:pt idx="7">
                  <c:v>12729</c:v>
                </c:pt>
                <c:pt idx="8">
                  <c:v>16616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8C76-4B4A-9A41-B80ECDA27077}"/>
            </c:ext>
          </c:extLst>
        </c:ser>
        <c:ser>
          <c:idx val="2"/>
          <c:order val="2"/>
          <c:tx>
            <c:strRef>
              <c:f>Sheet1!$A$6</c:f>
              <c:strCache>
                <c:ptCount val="1"/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Sheet1!$B$3:$J$3</c:f>
              <c:strCache>
                <c:ptCount val="9"/>
                <c:pt idx="0">
                  <c:v>H29.3</c:v>
                </c:pt>
                <c:pt idx="1">
                  <c:v>H30.3</c:v>
                </c:pt>
                <c:pt idx="2">
                  <c:v>H31.3</c:v>
                </c:pt>
                <c:pt idx="3">
                  <c:v>R2.3</c:v>
                </c:pt>
                <c:pt idx="4">
                  <c:v>R3.3</c:v>
                </c:pt>
                <c:pt idx="5">
                  <c:v>R4.3</c:v>
                </c:pt>
                <c:pt idx="6">
                  <c:v>R5.3</c:v>
                </c:pt>
                <c:pt idx="7">
                  <c:v>R6.3</c:v>
                </c:pt>
                <c:pt idx="8">
                  <c:v>R7.3</c:v>
                </c:pt>
              </c:strCache>
            </c:strRef>
          </c:cat>
          <c:val>
            <c:numRef>
              <c:f>Sheet1!$B$6:$J$6</c:f>
            </c:numRef>
          </c:val>
          <c:smooth val="0"/>
          <c:extLst>
            <c:ext xmlns:c16="http://schemas.microsoft.com/office/drawing/2014/chart" uri="{C3380CC4-5D6E-409C-BE32-E72D297353CC}">
              <c16:uniqueId val="{00000006-8C76-4B4A-9A41-B80ECDA27077}"/>
            </c:ext>
          </c:extLst>
        </c:ser>
        <c:ser>
          <c:idx val="3"/>
          <c:order val="3"/>
          <c:tx>
            <c:strRef>
              <c:f>Sheet1!$A$7</c:f>
              <c:strCache>
                <c:ptCount val="1"/>
                <c:pt idx="0">
                  <c:v>新法民泊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Sheet1!$B$3:$J$3</c:f>
              <c:strCache>
                <c:ptCount val="9"/>
                <c:pt idx="0">
                  <c:v>H29.3</c:v>
                </c:pt>
                <c:pt idx="1">
                  <c:v>H30.3</c:v>
                </c:pt>
                <c:pt idx="2">
                  <c:v>H31.3</c:v>
                </c:pt>
                <c:pt idx="3">
                  <c:v>R2.3</c:v>
                </c:pt>
                <c:pt idx="4">
                  <c:v>R3.3</c:v>
                </c:pt>
                <c:pt idx="5">
                  <c:v>R4.3</c:v>
                </c:pt>
                <c:pt idx="6">
                  <c:v>R5.3</c:v>
                </c:pt>
                <c:pt idx="7">
                  <c:v>R6.3</c:v>
                </c:pt>
                <c:pt idx="8">
                  <c:v>R7.3</c:v>
                </c:pt>
              </c:strCache>
            </c:strRef>
          </c:cat>
          <c:val>
            <c:numRef>
              <c:f>Sheet1!$B$7:$J$7</c:f>
            </c:numRef>
          </c:val>
          <c:smooth val="0"/>
          <c:extLst>
            <c:ext xmlns:c16="http://schemas.microsoft.com/office/drawing/2014/chart" uri="{C3380CC4-5D6E-409C-BE32-E72D297353CC}">
              <c16:uniqueId val="{00000007-8C76-4B4A-9A41-B80ECDA27077}"/>
            </c:ext>
          </c:extLst>
        </c:ser>
        <c:ser>
          <c:idx val="4"/>
          <c:order val="4"/>
          <c:tx>
            <c:strRef>
              <c:f>Sheet1!$A$8</c:f>
              <c:strCache>
                <c:ptCount val="1"/>
                <c:pt idx="0">
                  <c:v>新法（施設数）</c:v>
                </c:pt>
              </c:strCache>
            </c:strRef>
          </c:tx>
          <c:spPr>
            <a:ln w="28575" cap="rnd">
              <a:solidFill>
                <a:schemeClr val="accent5"/>
              </a:solidFill>
              <a:prstDash val="sysDash"/>
              <a:round/>
            </a:ln>
            <a:effectLst/>
          </c:spPr>
          <c:marker>
            <c:symbol val="diamond"/>
            <c:size val="6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C76-4B4A-9A41-B80ECDA27077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C76-4B4A-9A41-B80ECDA27077}"/>
                </c:ext>
              </c:extLst>
            </c:dLbl>
            <c:dLbl>
              <c:idx val="4"/>
              <c:layout>
                <c:manualLayout>
                  <c:x val="-5.0356539514716331E-2"/>
                  <c:y val="5.565408409546628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C76-4B4A-9A41-B80ECDA27077}"/>
                </c:ext>
              </c:extLst>
            </c:dLbl>
            <c:dLbl>
              <c:idx val="5"/>
              <c:layout>
                <c:manualLayout>
                  <c:x val="-5.0356539514716331E-2"/>
                  <c:y val="4.6458891515914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C76-4B4A-9A41-B80ECDA27077}"/>
                </c:ext>
              </c:extLst>
            </c:dLbl>
            <c:dLbl>
              <c:idx val="6"/>
              <c:layout>
                <c:manualLayout>
                  <c:x val="-5.0356539514716421E-2"/>
                  <c:y val="5.105648780569037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C76-4B4A-9A41-B80ECDA27077}"/>
                </c:ext>
              </c:extLst>
            </c:dLbl>
            <c:dLbl>
              <c:idx val="7"/>
              <c:layout>
                <c:manualLayout>
                  <c:x val="-5.0356539514716421E-2"/>
                  <c:y val="4.6458891515914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C76-4B4A-9A41-B80ECDA27077}"/>
                </c:ext>
              </c:extLst>
            </c:dLbl>
            <c:dLbl>
              <c:idx val="8"/>
              <c:layout>
                <c:manualLayout>
                  <c:x val="-3.9384383228069288E-2"/>
                  <c:y val="4.6458891515914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8C76-4B4A-9A41-B80ECDA2707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pPr>
                <a:endParaRPr lang="ja-JP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Sheet1!$B$3:$J$3</c:f>
              <c:strCache>
                <c:ptCount val="9"/>
                <c:pt idx="0">
                  <c:v>H29.3</c:v>
                </c:pt>
                <c:pt idx="1">
                  <c:v>H30.3</c:v>
                </c:pt>
                <c:pt idx="2">
                  <c:v>H31.3</c:v>
                </c:pt>
                <c:pt idx="3">
                  <c:v>R2.3</c:v>
                </c:pt>
                <c:pt idx="4">
                  <c:v>R3.3</c:v>
                </c:pt>
                <c:pt idx="5">
                  <c:v>R4.3</c:v>
                </c:pt>
                <c:pt idx="6">
                  <c:v>R5.3</c:v>
                </c:pt>
                <c:pt idx="7">
                  <c:v>R6.3</c:v>
                </c:pt>
                <c:pt idx="8">
                  <c:v>R7.3</c:v>
                </c:pt>
              </c:strCache>
            </c:strRef>
          </c:cat>
          <c:val>
            <c:numRef>
              <c:f>Sheet1!$B$8:$J$8</c:f>
              <c:numCache>
                <c:formatCode>#,##0_);[Red]\(#,##0\)</c:formatCode>
                <c:ptCount val="9"/>
                <c:pt idx="0">
                  <c:v>0</c:v>
                </c:pt>
                <c:pt idx="1">
                  <c:v>0</c:v>
                </c:pt>
                <c:pt idx="2">
                  <c:v>2066</c:v>
                </c:pt>
                <c:pt idx="3">
                  <c:v>2556</c:v>
                </c:pt>
                <c:pt idx="4">
                  <c:v>2004</c:v>
                </c:pt>
                <c:pt idx="5">
                  <c:v>1617</c:v>
                </c:pt>
                <c:pt idx="6">
                  <c:v>1522</c:v>
                </c:pt>
                <c:pt idx="7">
                  <c:v>1674</c:v>
                </c:pt>
                <c:pt idx="8">
                  <c:v>1821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8C76-4B4A-9A41-B80ECDA27077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850580336"/>
        <c:axId val="850577816"/>
      </c:lineChart>
      <c:catAx>
        <c:axId val="850580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850577816"/>
        <c:crosses val="autoZero"/>
        <c:auto val="1"/>
        <c:lblAlgn val="ctr"/>
        <c:lblOffset val="100"/>
        <c:noMultiLvlLbl val="0"/>
      </c:catAx>
      <c:valAx>
        <c:axId val="850577816"/>
        <c:scaling>
          <c:orientation val="minMax"/>
        </c:scaling>
        <c:delete val="0"/>
        <c:axPos val="l"/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8505803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Meiryo UI" panose="020B0604030504040204" pitchFamily="50" charset="-128"/>
          <a:ea typeface="Meiryo UI" panose="020B0604030504040204" pitchFamily="50" charset="-128"/>
        </a:defRPr>
      </a:pPr>
      <a:endParaRPr lang="ja-JP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特区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6"/>
              <c:tx>
                <c:rich>
                  <a:bodyPr/>
                  <a:lstStyle/>
                  <a:p>
                    <a:fld id="{34FA6613-2D83-4D03-8F2B-BA0AD5B6D6A7}" type="VALUE">
                      <a:rPr lang="en-US" altLang="ja-JP" sz="1400" b="1"/>
                      <a:pPr/>
                      <a:t>[値]</a:t>
                    </a:fld>
                    <a:endParaRPr lang="ja-JP" alt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32DD-4308-92E8-CF3E8C291A1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H30</c:v>
                </c:pt>
                <c:pt idx="1">
                  <c:v>R1</c:v>
                </c:pt>
                <c:pt idx="2">
                  <c:v>R2</c:v>
                </c:pt>
                <c:pt idx="3">
                  <c:v>R3</c:v>
                </c:pt>
                <c:pt idx="4">
                  <c:v>R4</c:v>
                </c:pt>
                <c:pt idx="5">
                  <c:v>R5</c:v>
                </c:pt>
                <c:pt idx="6">
                  <c:v>R6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198</c:v>
                </c:pt>
                <c:pt idx="1">
                  <c:v>399</c:v>
                </c:pt>
                <c:pt idx="2">
                  <c:v>118</c:v>
                </c:pt>
                <c:pt idx="3">
                  <c:v>88</c:v>
                </c:pt>
                <c:pt idx="4">
                  <c:v>110</c:v>
                </c:pt>
                <c:pt idx="5">
                  <c:v>171</c:v>
                </c:pt>
                <c:pt idx="6">
                  <c:v>399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E7-439D-A6C8-5B99B6B0D8B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H30</c:v>
                </c:pt>
                <c:pt idx="1">
                  <c:v>R1</c:v>
                </c:pt>
                <c:pt idx="2">
                  <c:v>R2</c:v>
                </c:pt>
                <c:pt idx="3">
                  <c:v>R3</c:v>
                </c:pt>
                <c:pt idx="4">
                  <c:v>R4</c:v>
                </c:pt>
                <c:pt idx="5">
                  <c:v>R5</c:v>
                </c:pt>
                <c:pt idx="6">
                  <c:v>R6</c:v>
                </c:pt>
              </c:strCache>
            </c:strRef>
          </c:cat>
          <c:val>
            <c:numRef>
              <c:f>Sheet1!$C$2:$C$8</c:f>
            </c:numRef>
          </c:val>
          <c:extLst>
            <c:ext xmlns:c16="http://schemas.microsoft.com/office/drawing/2014/chart" uri="{C3380CC4-5D6E-409C-BE32-E72D297353CC}">
              <c16:uniqueId val="{00000001-42E7-439D-A6C8-5B99B6B0D8B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H30</c:v>
                </c:pt>
                <c:pt idx="1">
                  <c:v>R1</c:v>
                </c:pt>
                <c:pt idx="2">
                  <c:v>R2</c:v>
                </c:pt>
                <c:pt idx="3">
                  <c:v>R3</c:v>
                </c:pt>
                <c:pt idx="4">
                  <c:v>R4</c:v>
                </c:pt>
                <c:pt idx="5">
                  <c:v>R5</c:v>
                </c:pt>
                <c:pt idx="6">
                  <c:v>R6</c:v>
                </c:pt>
              </c:strCache>
            </c:strRef>
          </c:cat>
          <c:val>
            <c:numRef>
              <c:f>Sheet1!$D$2:$D$8</c:f>
            </c:numRef>
          </c:val>
          <c:extLst>
            <c:ext xmlns:c16="http://schemas.microsoft.com/office/drawing/2014/chart" uri="{C3380CC4-5D6E-409C-BE32-E72D297353CC}">
              <c16:uniqueId val="{00000002-42E7-439D-A6C8-5B99B6B0D8B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新法</c:v>
                </c:pt>
              </c:strCache>
            </c:strRef>
          </c:tx>
          <c:spPr>
            <a:pattFill prst="ltUpDiag">
              <a:fgClr>
                <a:schemeClr val="accent1"/>
              </a:fgClr>
              <a:bgClr>
                <a:schemeClr val="bg1"/>
              </a:bgClr>
            </a:pattFill>
            <a:ln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H30</c:v>
                </c:pt>
                <c:pt idx="1">
                  <c:v>R1</c:v>
                </c:pt>
                <c:pt idx="2">
                  <c:v>R2</c:v>
                </c:pt>
                <c:pt idx="3">
                  <c:v>R3</c:v>
                </c:pt>
                <c:pt idx="4">
                  <c:v>R4</c:v>
                </c:pt>
                <c:pt idx="5">
                  <c:v>R5</c:v>
                </c:pt>
                <c:pt idx="6">
                  <c:v>R6</c:v>
                </c:pt>
              </c:strCache>
            </c:strRef>
          </c:cat>
          <c:val>
            <c:numRef>
              <c:f>Sheet1!$E$2:$E$8</c:f>
              <c:numCache>
                <c:formatCode>General</c:formatCode>
                <c:ptCount val="7"/>
                <c:pt idx="0">
                  <c:v>49</c:v>
                </c:pt>
                <c:pt idx="1">
                  <c:v>122</c:v>
                </c:pt>
                <c:pt idx="2">
                  <c:v>15</c:v>
                </c:pt>
                <c:pt idx="3">
                  <c:v>14</c:v>
                </c:pt>
                <c:pt idx="4">
                  <c:v>11</c:v>
                </c:pt>
                <c:pt idx="5">
                  <c:v>25</c:v>
                </c:pt>
                <c:pt idx="6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2E7-439D-A6C8-5B99B6B0D8B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98123808"/>
        <c:axId val="598125968"/>
      </c:barChart>
      <c:catAx>
        <c:axId val="598123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98125968"/>
        <c:crosses val="autoZero"/>
        <c:auto val="1"/>
        <c:lblAlgn val="ctr"/>
        <c:lblOffset val="100"/>
        <c:noMultiLvlLbl val="0"/>
      </c:catAx>
      <c:valAx>
        <c:axId val="5981259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981238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Meiryo UI" panose="020B0604030504040204" pitchFamily="50" charset="-128"/>
          <a:ea typeface="Meiryo UI" panose="020B0604030504040204" pitchFamily="50" charset="-128"/>
        </a:defRPr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EA1C35-B025-4002-BF09-5628ABD81CD4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11CE1076-EA01-4534-BABB-B9F943E20849}">
      <dgm:prSet phldrT="[テキスト]" custT="1"/>
      <dgm:spPr/>
      <dgm:t>
        <a:bodyPr/>
        <a:lstStyle/>
        <a:p>
          <a:pPr algn="l"/>
          <a:r>
            <a:rPr kumimoji="1" lang="ja-JP" altLang="en-US" sz="2000" b="1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論点（１）</a:t>
          </a:r>
          <a:endParaRPr kumimoji="1" lang="en-US" altLang="ja-JP" sz="2000" b="1" dirty="0">
            <a:latin typeface="BIZ UDPゴシック" panose="020B0400000000000000" pitchFamily="50" charset="-128"/>
            <a:ea typeface="BIZ UDPゴシック" panose="020B0400000000000000" pitchFamily="50" charset="-128"/>
          </a:endParaRPr>
        </a:p>
        <a:p>
          <a:pPr algn="ctr"/>
          <a:r>
            <a:rPr kumimoji="1" lang="ja-JP" altLang="en-US" sz="20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指導権限等の強化</a:t>
          </a:r>
        </a:p>
      </dgm:t>
    </dgm:pt>
    <dgm:pt modelId="{12CF73DF-A49A-49FC-BC38-DB0EBEBC7774}" type="parTrans" cxnId="{A8FBD943-5B75-4924-B771-4E5317C87327}">
      <dgm:prSet/>
      <dgm:spPr/>
      <dgm:t>
        <a:bodyPr/>
        <a:lstStyle/>
        <a:p>
          <a:endParaRPr kumimoji="1" lang="ja-JP" altLang="en-US" sz="1200"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gm:t>
    </dgm:pt>
    <dgm:pt modelId="{D2FAB880-B366-4523-9BE6-D182AFCBB1B4}" type="sibTrans" cxnId="{A8FBD943-5B75-4924-B771-4E5317C87327}">
      <dgm:prSet/>
      <dgm:spPr/>
      <dgm:t>
        <a:bodyPr/>
        <a:lstStyle/>
        <a:p>
          <a:endParaRPr kumimoji="1" lang="ja-JP" altLang="en-US" sz="1200"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gm:t>
    </dgm:pt>
    <dgm:pt modelId="{391E4A1A-3C2C-43F8-9742-6B91E75DE487}">
      <dgm:prSet phldrT="[テキスト]" custT="1"/>
      <dgm:spPr/>
      <dgm:t>
        <a:bodyPr/>
        <a:lstStyle/>
        <a:p>
          <a:r>
            <a:rPr kumimoji="1" lang="ja-JP" altLang="en-US" sz="18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条例改正の検討</a:t>
          </a:r>
        </a:p>
      </dgm:t>
    </dgm:pt>
    <dgm:pt modelId="{5F63C6EF-6FB9-40AC-8906-36615F46E182}" type="parTrans" cxnId="{F6BBECAF-EC46-437A-875C-B7D26B22C112}">
      <dgm:prSet/>
      <dgm:spPr/>
      <dgm:t>
        <a:bodyPr/>
        <a:lstStyle/>
        <a:p>
          <a:endParaRPr kumimoji="1" lang="ja-JP" altLang="en-US" sz="1200"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gm:t>
    </dgm:pt>
    <dgm:pt modelId="{00FBEBF6-93D2-49D6-B2F5-2EDB1E32E1A2}" type="sibTrans" cxnId="{F6BBECAF-EC46-437A-875C-B7D26B22C112}">
      <dgm:prSet/>
      <dgm:spPr/>
      <dgm:t>
        <a:bodyPr/>
        <a:lstStyle/>
        <a:p>
          <a:endParaRPr kumimoji="1" lang="ja-JP" altLang="en-US" sz="1200"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gm:t>
    </dgm:pt>
    <dgm:pt modelId="{7D18665F-D468-492F-836D-9B32A3FF5634}">
      <dgm:prSet phldrT="[テキスト]" custT="1"/>
      <dgm:spPr/>
      <dgm:t>
        <a:bodyPr/>
        <a:lstStyle/>
        <a:p>
          <a:r>
            <a:rPr kumimoji="1" lang="ja-JP" altLang="en-US" sz="18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既存民泊の適正化に向けた取組み</a:t>
          </a:r>
        </a:p>
      </dgm:t>
    </dgm:pt>
    <dgm:pt modelId="{A9CD1FDD-D32C-4343-8CBD-523953AD6DCA}" type="parTrans" cxnId="{90ECA687-4030-4956-B3D0-BF40D6FA3AEC}">
      <dgm:prSet/>
      <dgm:spPr/>
      <dgm:t>
        <a:bodyPr/>
        <a:lstStyle/>
        <a:p>
          <a:endParaRPr kumimoji="1" lang="ja-JP" altLang="en-US" sz="1200"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gm:t>
    </dgm:pt>
    <dgm:pt modelId="{94A1EF43-67C5-43B2-9490-8A57FAC15BE7}" type="sibTrans" cxnId="{90ECA687-4030-4956-B3D0-BF40D6FA3AEC}">
      <dgm:prSet/>
      <dgm:spPr/>
      <dgm:t>
        <a:bodyPr/>
        <a:lstStyle/>
        <a:p>
          <a:endParaRPr kumimoji="1" lang="ja-JP" altLang="en-US" sz="1200"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gm:t>
    </dgm:pt>
    <dgm:pt modelId="{60EDF718-A49D-405F-B58A-4056C921E45A}">
      <dgm:prSet phldrT="[テキスト]" custT="1"/>
      <dgm:spPr/>
      <dgm:t>
        <a:bodyPr/>
        <a:lstStyle/>
        <a:p>
          <a:pPr algn="l"/>
          <a:r>
            <a:rPr kumimoji="1" lang="ja-JP" altLang="en-US" sz="2000" b="1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論点（２）</a:t>
          </a:r>
          <a:endParaRPr kumimoji="1" lang="en-US" altLang="ja-JP" sz="2000" b="1" dirty="0">
            <a:latin typeface="BIZ UDPゴシック" panose="020B0400000000000000" pitchFamily="50" charset="-128"/>
            <a:ea typeface="BIZ UDPゴシック" panose="020B0400000000000000" pitchFamily="50" charset="-128"/>
          </a:endParaRPr>
        </a:p>
        <a:p>
          <a:pPr algn="ctr"/>
          <a:r>
            <a:rPr kumimoji="1" lang="ja-JP" altLang="en-US" sz="20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実施地域及び新規受付の取扱い</a:t>
          </a:r>
        </a:p>
      </dgm:t>
    </dgm:pt>
    <dgm:pt modelId="{E8AF7244-5C7E-47E0-A898-51E19D2E54DE}" type="parTrans" cxnId="{09A6684A-2D54-4C37-A443-C629CFBD1714}">
      <dgm:prSet/>
      <dgm:spPr/>
      <dgm:t>
        <a:bodyPr/>
        <a:lstStyle/>
        <a:p>
          <a:endParaRPr kumimoji="1" lang="ja-JP" altLang="en-US" sz="1200"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gm:t>
    </dgm:pt>
    <dgm:pt modelId="{D6D3F380-B660-4C07-9C85-0D09847488E8}" type="sibTrans" cxnId="{09A6684A-2D54-4C37-A443-C629CFBD1714}">
      <dgm:prSet/>
      <dgm:spPr/>
      <dgm:t>
        <a:bodyPr/>
        <a:lstStyle/>
        <a:p>
          <a:endParaRPr kumimoji="1" lang="ja-JP" altLang="en-US" sz="1200"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gm:t>
    </dgm:pt>
    <dgm:pt modelId="{180E322C-89C3-4DFA-BFFD-9C13A0DD31D6}">
      <dgm:prSet phldrT="[テキスト]" custT="1"/>
      <dgm:spPr/>
      <dgm:t>
        <a:bodyPr/>
        <a:lstStyle/>
        <a:p>
          <a:r>
            <a:rPr kumimoji="1" lang="ja-JP" altLang="en-US" sz="18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実施可能な用途地域の制限</a:t>
          </a:r>
        </a:p>
      </dgm:t>
    </dgm:pt>
    <dgm:pt modelId="{ADE1364B-80CC-4FD4-B773-657FB084E008}" type="parTrans" cxnId="{5FDCFDBB-A181-4978-917F-7E5D3F0931D6}">
      <dgm:prSet/>
      <dgm:spPr/>
      <dgm:t>
        <a:bodyPr/>
        <a:lstStyle/>
        <a:p>
          <a:endParaRPr kumimoji="1" lang="ja-JP" altLang="en-US" sz="1200"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gm:t>
    </dgm:pt>
    <dgm:pt modelId="{12218BD2-F257-4A34-99A8-FE956442C086}" type="sibTrans" cxnId="{5FDCFDBB-A181-4978-917F-7E5D3F0931D6}">
      <dgm:prSet/>
      <dgm:spPr/>
      <dgm:t>
        <a:bodyPr/>
        <a:lstStyle/>
        <a:p>
          <a:endParaRPr kumimoji="1" lang="ja-JP" altLang="en-US" sz="1200"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gm:t>
    </dgm:pt>
    <dgm:pt modelId="{6E531750-A988-41C0-AFE4-DBC0C44B2728}">
      <dgm:prSet phldrT="[テキスト]" custT="1"/>
      <dgm:spPr/>
      <dgm:t>
        <a:bodyPr/>
        <a:lstStyle/>
        <a:p>
          <a:r>
            <a:rPr kumimoji="1" lang="ja-JP" altLang="en-US" sz="18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新規受付の停止</a:t>
          </a:r>
        </a:p>
      </dgm:t>
    </dgm:pt>
    <dgm:pt modelId="{A80B5418-69E2-4797-8FF2-BD2B57BAD336}" type="parTrans" cxnId="{7C6D1CE7-31A4-42CB-A435-994421CB48FF}">
      <dgm:prSet/>
      <dgm:spPr/>
      <dgm:t>
        <a:bodyPr/>
        <a:lstStyle/>
        <a:p>
          <a:endParaRPr kumimoji="1" lang="ja-JP" altLang="en-US" sz="1200"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gm:t>
    </dgm:pt>
    <dgm:pt modelId="{3909E060-CC89-426A-BAA7-079BCA1B5759}" type="sibTrans" cxnId="{7C6D1CE7-31A4-42CB-A435-994421CB48FF}">
      <dgm:prSet/>
      <dgm:spPr/>
      <dgm:t>
        <a:bodyPr/>
        <a:lstStyle/>
        <a:p>
          <a:endParaRPr kumimoji="1" lang="ja-JP" altLang="en-US" sz="1200"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gm:t>
    </dgm:pt>
    <dgm:pt modelId="{B99ACDEE-DEE4-43E7-8DFC-871CD35EA27A}">
      <dgm:prSet phldrT="[テキスト]" custT="1"/>
      <dgm:spPr/>
      <dgm:t>
        <a:bodyPr/>
        <a:lstStyle/>
        <a:p>
          <a:r>
            <a:rPr kumimoji="1" lang="ja-JP" altLang="en-US" sz="18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国への法令改正要望</a:t>
          </a:r>
        </a:p>
      </dgm:t>
    </dgm:pt>
    <dgm:pt modelId="{BCD4D126-E526-4D94-A93E-81CBF661051A}" type="parTrans" cxnId="{9F536371-B31E-4252-8FED-B9738388805D}">
      <dgm:prSet/>
      <dgm:spPr/>
      <dgm:t>
        <a:bodyPr/>
        <a:lstStyle/>
        <a:p>
          <a:endParaRPr kumimoji="1" lang="ja-JP" altLang="en-US"/>
        </a:p>
      </dgm:t>
    </dgm:pt>
    <dgm:pt modelId="{CF7A573A-8C0D-48C6-AE55-477356E1936F}" type="sibTrans" cxnId="{9F536371-B31E-4252-8FED-B9738388805D}">
      <dgm:prSet/>
      <dgm:spPr/>
      <dgm:t>
        <a:bodyPr/>
        <a:lstStyle/>
        <a:p>
          <a:endParaRPr kumimoji="1" lang="ja-JP" altLang="en-US"/>
        </a:p>
      </dgm:t>
    </dgm:pt>
    <dgm:pt modelId="{AF529F52-B07B-44F6-B15C-4E7687EEA3C9}" type="pres">
      <dgm:prSet presAssocID="{D0EA1C35-B025-4002-BF09-5628ABD81CD4}" presName="Name0" presStyleCnt="0">
        <dgm:presLayoutVars>
          <dgm:dir/>
          <dgm:animLvl val="lvl"/>
          <dgm:resizeHandles val="exact"/>
        </dgm:presLayoutVars>
      </dgm:prSet>
      <dgm:spPr/>
    </dgm:pt>
    <dgm:pt modelId="{7D453B40-EF2F-48B6-B3BB-B5DF12CE53C2}" type="pres">
      <dgm:prSet presAssocID="{11CE1076-EA01-4534-BABB-B9F943E20849}" presName="linNode" presStyleCnt="0"/>
      <dgm:spPr/>
    </dgm:pt>
    <dgm:pt modelId="{613E1166-FB6E-4619-971E-F9231109DD77}" type="pres">
      <dgm:prSet presAssocID="{11CE1076-EA01-4534-BABB-B9F943E20849}" presName="parentText" presStyleLbl="node1" presStyleIdx="0" presStyleCnt="2" custScaleY="66919">
        <dgm:presLayoutVars>
          <dgm:chMax val="1"/>
          <dgm:bulletEnabled val="1"/>
        </dgm:presLayoutVars>
      </dgm:prSet>
      <dgm:spPr/>
    </dgm:pt>
    <dgm:pt modelId="{B1A0ECFF-8F25-4E57-BE19-710180262D8C}" type="pres">
      <dgm:prSet presAssocID="{11CE1076-EA01-4534-BABB-B9F943E20849}" presName="descendantText" presStyleLbl="alignAccFollowNode1" presStyleIdx="0" presStyleCnt="2" custScaleY="64279">
        <dgm:presLayoutVars>
          <dgm:bulletEnabled val="1"/>
        </dgm:presLayoutVars>
      </dgm:prSet>
      <dgm:spPr/>
    </dgm:pt>
    <dgm:pt modelId="{418E1343-320F-4FB8-8DC5-BCF880290771}" type="pres">
      <dgm:prSet presAssocID="{D2FAB880-B366-4523-9BE6-D182AFCBB1B4}" presName="sp" presStyleCnt="0"/>
      <dgm:spPr/>
    </dgm:pt>
    <dgm:pt modelId="{7E089547-C0B1-42E0-8EBC-F24785DAC963}" type="pres">
      <dgm:prSet presAssocID="{60EDF718-A49D-405F-B58A-4056C921E45A}" presName="linNode" presStyleCnt="0"/>
      <dgm:spPr/>
    </dgm:pt>
    <dgm:pt modelId="{FD4D7EB4-076F-4EDC-8BF4-279194D75341}" type="pres">
      <dgm:prSet presAssocID="{60EDF718-A49D-405F-B58A-4056C921E45A}" presName="parentText" presStyleLbl="node1" presStyleIdx="1" presStyleCnt="2" custScaleY="71677">
        <dgm:presLayoutVars>
          <dgm:chMax val="1"/>
          <dgm:bulletEnabled val="1"/>
        </dgm:presLayoutVars>
      </dgm:prSet>
      <dgm:spPr/>
    </dgm:pt>
    <dgm:pt modelId="{6FCF269B-D0D3-4006-AE61-14E608DE38A3}" type="pres">
      <dgm:prSet presAssocID="{60EDF718-A49D-405F-B58A-4056C921E45A}" presName="descendantText" presStyleLbl="alignAccFollowNode1" presStyleIdx="1" presStyleCnt="2" custScaleY="70887">
        <dgm:presLayoutVars>
          <dgm:bulletEnabled val="1"/>
        </dgm:presLayoutVars>
      </dgm:prSet>
      <dgm:spPr/>
    </dgm:pt>
  </dgm:ptLst>
  <dgm:cxnLst>
    <dgm:cxn modelId="{DC12210B-7453-4CD5-96BD-B67C17DB1117}" type="presOf" srcId="{11CE1076-EA01-4534-BABB-B9F943E20849}" destId="{613E1166-FB6E-4619-971E-F9231109DD77}" srcOrd="0" destOrd="0" presId="urn:microsoft.com/office/officeart/2005/8/layout/vList5"/>
    <dgm:cxn modelId="{9F143417-DD10-405A-BA29-18E26FFC09CA}" type="presOf" srcId="{60EDF718-A49D-405F-B58A-4056C921E45A}" destId="{FD4D7EB4-076F-4EDC-8BF4-279194D75341}" srcOrd="0" destOrd="0" presId="urn:microsoft.com/office/officeart/2005/8/layout/vList5"/>
    <dgm:cxn modelId="{76A9ED37-6A21-454E-80F7-8641AF19BC86}" type="presOf" srcId="{7D18665F-D468-492F-836D-9B32A3FF5634}" destId="{B1A0ECFF-8F25-4E57-BE19-710180262D8C}" srcOrd="0" destOrd="1" presId="urn:microsoft.com/office/officeart/2005/8/layout/vList5"/>
    <dgm:cxn modelId="{A8FBD943-5B75-4924-B771-4E5317C87327}" srcId="{D0EA1C35-B025-4002-BF09-5628ABD81CD4}" destId="{11CE1076-EA01-4534-BABB-B9F943E20849}" srcOrd="0" destOrd="0" parTransId="{12CF73DF-A49A-49FC-BC38-DB0EBEBC7774}" sibTransId="{D2FAB880-B366-4523-9BE6-D182AFCBB1B4}"/>
    <dgm:cxn modelId="{09A6684A-2D54-4C37-A443-C629CFBD1714}" srcId="{D0EA1C35-B025-4002-BF09-5628ABD81CD4}" destId="{60EDF718-A49D-405F-B58A-4056C921E45A}" srcOrd="1" destOrd="0" parTransId="{E8AF7244-5C7E-47E0-A898-51E19D2E54DE}" sibTransId="{D6D3F380-B660-4C07-9C85-0D09847488E8}"/>
    <dgm:cxn modelId="{2E877E4E-7BF6-44E4-A990-5E3E17A5C075}" type="presOf" srcId="{180E322C-89C3-4DFA-BFFD-9C13A0DD31D6}" destId="{6FCF269B-D0D3-4006-AE61-14E608DE38A3}" srcOrd="0" destOrd="0" presId="urn:microsoft.com/office/officeart/2005/8/layout/vList5"/>
    <dgm:cxn modelId="{B66AAA70-896C-4200-9C8F-D13D19AB807A}" type="presOf" srcId="{391E4A1A-3C2C-43F8-9742-6B91E75DE487}" destId="{B1A0ECFF-8F25-4E57-BE19-710180262D8C}" srcOrd="0" destOrd="0" presId="urn:microsoft.com/office/officeart/2005/8/layout/vList5"/>
    <dgm:cxn modelId="{9F536371-B31E-4252-8FED-B9738388805D}" srcId="{11CE1076-EA01-4534-BABB-B9F943E20849}" destId="{B99ACDEE-DEE4-43E7-8DFC-871CD35EA27A}" srcOrd="2" destOrd="0" parTransId="{BCD4D126-E526-4D94-A93E-81CBF661051A}" sibTransId="{CF7A573A-8C0D-48C6-AE55-477356E1936F}"/>
    <dgm:cxn modelId="{90ECA687-4030-4956-B3D0-BF40D6FA3AEC}" srcId="{11CE1076-EA01-4534-BABB-B9F943E20849}" destId="{7D18665F-D468-492F-836D-9B32A3FF5634}" srcOrd="1" destOrd="0" parTransId="{A9CD1FDD-D32C-4343-8CBD-523953AD6DCA}" sibTransId="{94A1EF43-67C5-43B2-9490-8A57FAC15BE7}"/>
    <dgm:cxn modelId="{FDF9EA95-82A9-499C-93D4-7C3004AD1477}" type="presOf" srcId="{6E531750-A988-41C0-AFE4-DBC0C44B2728}" destId="{6FCF269B-D0D3-4006-AE61-14E608DE38A3}" srcOrd="0" destOrd="1" presId="urn:microsoft.com/office/officeart/2005/8/layout/vList5"/>
    <dgm:cxn modelId="{F6BBECAF-EC46-437A-875C-B7D26B22C112}" srcId="{11CE1076-EA01-4534-BABB-B9F943E20849}" destId="{391E4A1A-3C2C-43F8-9742-6B91E75DE487}" srcOrd="0" destOrd="0" parTransId="{5F63C6EF-6FB9-40AC-8906-36615F46E182}" sibTransId="{00FBEBF6-93D2-49D6-B2F5-2EDB1E32E1A2}"/>
    <dgm:cxn modelId="{5FDCFDBB-A181-4978-917F-7E5D3F0931D6}" srcId="{60EDF718-A49D-405F-B58A-4056C921E45A}" destId="{180E322C-89C3-4DFA-BFFD-9C13A0DD31D6}" srcOrd="0" destOrd="0" parTransId="{ADE1364B-80CC-4FD4-B773-657FB084E008}" sibTransId="{12218BD2-F257-4A34-99A8-FE956442C086}"/>
    <dgm:cxn modelId="{D59D4CCF-EA32-484D-8C48-137D9F55EAF2}" type="presOf" srcId="{D0EA1C35-B025-4002-BF09-5628ABD81CD4}" destId="{AF529F52-B07B-44F6-B15C-4E7687EEA3C9}" srcOrd="0" destOrd="0" presId="urn:microsoft.com/office/officeart/2005/8/layout/vList5"/>
    <dgm:cxn modelId="{7C6D1CE7-31A4-42CB-A435-994421CB48FF}" srcId="{60EDF718-A49D-405F-B58A-4056C921E45A}" destId="{6E531750-A988-41C0-AFE4-DBC0C44B2728}" srcOrd="1" destOrd="0" parTransId="{A80B5418-69E2-4797-8FF2-BD2B57BAD336}" sibTransId="{3909E060-CC89-426A-BAA7-079BCA1B5759}"/>
    <dgm:cxn modelId="{3A316FFB-FC7B-4336-BA98-68245CE6CDC2}" type="presOf" srcId="{B99ACDEE-DEE4-43E7-8DFC-871CD35EA27A}" destId="{B1A0ECFF-8F25-4E57-BE19-710180262D8C}" srcOrd="0" destOrd="2" presId="urn:microsoft.com/office/officeart/2005/8/layout/vList5"/>
    <dgm:cxn modelId="{D073973D-7119-4D10-976B-3DFE0E37BC65}" type="presParOf" srcId="{AF529F52-B07B-44F6-B15C-4E7687EEA3C9}" destId="{7D453B40-EF2F-48B6-B3BB-B5DF12CE53C2}" srcOrd="0" destOrd="0" presId="urn:microsoft.com/office/officeart/2005/8/layout/vList5"/>
    <dgm:cxn modelId="{6586EEDA-AFBD-4971-8130-6013EFB02FBB}" type="presParOf" srcId="{7D453B40-EF2F-48B6-B3BB-B5DF12CE53C2}" destId="{613E1166-FB6E-4619-971E-F9231109DD77}" srcOrd="0" destOrd="0" presId="urn:microsoft.com/office/officeart/2005/8/layout/vList5"/>
    <dgm:cxn modelId="{CF12991B-EFD1-4607-B99F-C5F759416BE2}" type="presParOf" srcId="{7D453B40-EF2F-48B6-B3BB-B5DF12CE53C2}" destId="{B1A0ECFF-8F25-4E57-BE19-710180262D8C}" srcOrd="1" destOrd="0" presId="urn:microsoft.com/office/officeart/2005/8/layout/vList5"/>
    <dgm:cxn modelId="{282BEE79-5514-49C4-BDDD-5B840642B6DD}" type="presParOf" srcId="{AF529F52-B07B-44F6-B15C-4E7687EEA3C9}" destId="{418E1343-320F-4FB8-8DC5-BCF880290771}" srcOrd="1" destOrd="0" presId="urn:microsoft.com/office/officeart/2005/8/layout/vList5"/>
    <dgm:cxn modelId="{EA9F78E8-4834-4533-9B7F-6C719EE7BC24}" type="presParOf" srcId="{AF529F52-B07B-44F6-B15C-4E7687EEA3C9}" destId="{7E089547-C0B1-42E0-8EBC-F24785DAC963}" srcOrd="2" destOrd="0" presId="urn:microsoft.com/office/officeart/2005/8/layout/vList5"/>
    <dgm:cxn modelId="{E6476126-7632-4570-97CA-55A85CD45F51}" type="presParOf" srcId="{7E089547-C0B1-42E0-8EBC-F24785DAC963}" destId="{FD4D7EB4-076F-4EDC-8BF4-279194D75341}" srcOrd="0" destOrd="0" presId="urn:microsoft.com/office/officeart/2005/8/layout/vList5"/>
    <dgm:cxn modelId="{F910985E-850E-4ED3-BB7B-A4EB7A5A6504}" type="presParOf" srcId="{7E089547-C0B1-42E0-8EBC-F24785DAC963}" destId="{6FCF269B-D0D3-4006-AE61-14E608DE38A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A0ECFF-8F25-4E57-BE19-710180262D8C}">
      <dsp:nvSpPr>
        <dsp:cNvPr id="0" name=""/>
        <dsp:cNvSpPr/>
      </dsp:nvSpPr>
      <dsp:spPr>
        <a:xfrm rot="5400000">
          <a:off x="4782092" y="-1525925"/>
          <a:ext cx="1743216" cy="532113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8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条例改正の検討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8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既存民泊の適正化に向けた取組み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8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国への法令改正要望</a:t>
          </a:r>
        </a:p>
      </dsp:txBody>
      <dsp:txXfrm rot="-5400000">
        <a:off x="2993136" y="348128"/>
        <a:ext cx="5236033" cy="1573022"/>
      </dsp:txXfrm>
    </dsp:sp>
    <dsp:sp modelId="{613E1166-FB6E-4619-971E-F9231109DD77}">
      <dsp:nvSpPr>
        <dsp:cNvPr id="0" name=""/>
        <dsp:cNvSpPr/>
      </dsp:nvSpPr>
      <dsp:spPr>
        <a:xfrm>
          <a:off x="0" y="381"/>
          <a:ext cx="2993135" cy="22685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000" b="1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論点（１）</a:t>
          </a:r>
          <a:endParaRPr kumimoji="1" lang="en-US" altLang="ja-JP" sz="2000" b="1" kern="1200" dirty="0">
            <a:latin typeface="BIZ UDPゴシック" panose="020B0400000000000000" pitchFamily="50" charset="-128"/>
            <a:ea typeface="BIZ UDPゴシック" panose="020B0400000000000000" pitchFamily="50" charset="-128"/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0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指導権限等の強化</a:t>
          </a:r>
        </a:p>
      </dsp:txBody>
      <dsp:txXfrm>
        <a:off x="110740" y="111121"/>
        <a:ext cx="2771655" cy="2047035"/>
      </dsp:txXfrm>
    </dsp:sp>
    <dsp:sp modelId="{6FCF269B-D0D3-4006-AE61-14E608DE38A3}">
      <dsp:nvSpPr>
        <dsp:cNvPr id="0" name=""/>
        <dsp:cNvSpPr/>
      </dsp:nvSpPr>
      <dsp:spPr>
        <a:xfrm rot="5400000">
          <a:off x="4692489" y="992732"/>
          <a:ext cx="1922422" cy="532113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8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実施可能な用途地域の制限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8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新規受付の停止</a:t>
          </a:r>
        </a:p>
      </dsp:txBody>
      <dsp:txXfrm rot="-5400000">
        <a:off x="2993136" y="2785931"/>
        <a:ext cx="5227285" cy="1734732"/>
      </dsp:txXfrm>
    </dsp:sp>
    <dsp:sp modelId="{FD4D7EB4-076F-4EDC-8BF4-279194D75341}">
      <dsp:nvSpPr>
        <dsp:cNvPr id="0" name=""/>
        <dsp:cNvSpPr/>
      </dsp:nvSpPr>
      <dsp:spPr>
        <a:xfrm>
          <a:off x="0" y="2438393"/>
          <a:ext cx="2993135" cy="24298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000" b="1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論点（２）</a:t>
          </a:r>
          <a:endParaRPr kumimoji="1" lang="en-US" altLang="ja-JP" sz="2000" b="1" kern="1200" dirty="0">
            <a:latin typeface="BIZ UDPゴシック" panose="020B0400000000000000" pitchFamily="50" charset="-128"/>
            <a:ea typeface="BIZ UDPゴシック" panose="020B0400000000000000" pitchFamily="50" charset="-128"/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0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実施地域及び新規受付の取扱い</a:t>
          </a:r>
        </a:p>
      </dsp:txBody>
      <dsp:txXfrm>
        <a:off x="118613" y="2557006"/>
        <a:ext cx="2755909" cy="21925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0.5602</cdr:x>
      <cdr:y>0.16503</cdr:y>
    </cdr:from>
    <cdr:to>
      <cdr:x>0.76815</cdr:x>
      <cdr:y>0.26601</cdr:y>
    </cdr:to>
    <cdr:cxnSp macro="">
      <cdr:nvCxnSpPr>
        <cdr:cNvPr id="3" name="直線コネクタ 2">
          <a:extLst xmlns:a="http://schemas.openxmlformats.org/drawingml/2006/main">
            <a:ext uri="{FF2B5EF4-FFF2-40B4-BE49-F238E27FC236}">
              <a16:creationId xmlns:a16="http://schemas.microsoft.com/office/drawing/2014/main" id="{8E115B79-EC43-D29E-73D3-32E65530158E}"/>
            </a:ext>
          </a:extLst>
        </cdr:cNvPr>
        <cdr:cNvCxnSpPr/>
      </cdr:nvCxnSpPr>
      <cdr:spPr>
        <a:xfrm xmlns:a="http://schemas.openxmlformats.org/drawingml/2006/main">
          <a:off x="5033356" y="614881"/>
          <a:ext cx="1868488" cy="376238"/>
        </a:xfrm>
        <a:prstGeom xmlns:a="http://schemas.openxmlformats.org/drawingml/2006/main" prst="line">
          <a:avLst/>
        </a:prstGeom>
        <a:ln xmlns:a="http://schemas.openxmlformats.org/drawingml/2006/main" w="28575">
          <a:solidFill>
            <a:schemeClr val="accent2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3FDC4A86-B18A-C7D6-8C0A-F655945C5D2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4" y="0"/>
            <a:ext cx="2950529" cy="497524"/>
          </a:xfrm>
          <a:prstGeom prst="rect">
            <a:avLst/>
          </a:prstGeom>
        </p:spPr>
        <p:txBody>
          <a:bodyPr vert="horz" lIns="91523" tIns="45759" rIns="91523" bIns="4575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183E934-5B2F-8C85-CDD0-98403E1547A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5082" y="0"/>
            <a:ext cx="2950529" cy="497524"/>
          </a:xfrm>
          <a:prstGeom prst="rect">
            <a:avLst/>
          </a:prstGeom>
        </p:spPr>
        <p:txBody>
          <a:bodyPr vert="horz" lIns="91523" tIns="45759" rIns="91523" bIns="45759" rtlCol="0"/>
          <a:lstStyle>
            <a:lvl1pPr algn="r">
              <a:defRPr sz="1200"/>
            </a:lvl1pPr>
          </a:lstStyle>
          <a:p>
            <a:fld id="{E44A6E1B-CEF9-4F48-87FE-B95A4F346A9C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54B4529-5E03-B6E3-83CD-E511DE0509B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4" y="9441814"/>
            <a:ext cx="2950529" cy="497524"/>
          </a:xfrm>
          <a:prstGeom prst="rect">
            <a:avLst/>
          </a:prstGeom>
        </p:spPr>
        <p:txBody>
          <a:bodyPr vert="horz" lIns="91523" tIns="45759" rIns="91523" bIns="4575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4EEB054-C7CA-7EF2-A223-59E1FBC0F5A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5082" y="9441814"/>
            <a:ext cx="2950529" cy="497524"/>
          </a:xfrm>
          <a:prstGeom prst="rect">
            <a:avLst/>
          </a:prstGeom>
        </p:spPr>
        <p:txBody>
          <a:bodyPr vert="horz" lIns="91523" tIns="45759" rIns="91523" bIns="45759" rtlCol="0" anchor="b"/>
          <a:lstStyle>
            <a:lvl1pPr algn="r">
              <a:defRPr sz="1200"/>
            </a:lvl1pPr>
          </a:lstStyle>
          <a:p>
            <a:fld id="{70AE27D7-E3AF-4C6F-9ADF-B1114D1AAC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606186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50529" cy="497524"/>
          </a:xfrm>
          <a:prstGeom prst="rect">
            <a:avLst/>
          </a:prstGeom>
        </p:spPr>
        <p:txBody>
          <a:bodyPr vert="horz" lIns="91523" tIns="45759" rIns="91523" bIns="4575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082" y="0"/>
            <a:ext cx="2950529" cy="497524"/>
          </a:xfrm>
          <a:prstGeom prst="rect">
            <a:avLst/>
          </a:prstGeom>
        </p:spPr>
        <p:txBody>
          <a:bodyPr vert="horz" lIns="91523" tIns="45759" rIns="91523" bIns="45759" rtlCol="0"/>
          <a:lstStyle>
            <a:lvl1pPr algn="r">
              <a:defRPr sz="1200"/>
            </a:lvl1pPr>
          </a:lstStyle>
          <a:p>
            <a:fld id="{38EBB8CE-C579-407D-A13C-93F6012E411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23" tIns="45759" rIns="91523" bIns="4575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407" y="4782904"/>
            <a:ext cx="5446396" cy="3913425"/>
          </a:xfrm>
          <a:prstGeom prst="rect">
            <a:avLst/>
          </a:prstGeom>
        </p:spPr>
        <p:txBody>
          <a:bodyPr vert="horz" lIns="91523" tIns="45759" rIns="91523" bIns="4575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" y="9441814"/>
            <a:ext cx="2950529" cy="497524"/>
          </a:xfrm>
          <a:prstGeom prst="rect">
            <a:avLst/>
          </a:prstGeom>
        </p:spPr>
        <p:txBody>
          <a:bodyPr vert="horz" lIns="91523" tIns="45759" rIns="91523" bIns="4575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082" y="9441814"/>
            <a:ext cx="2950529" cy="497524"/>
          </a:xfrm>
          <a:prstGeom prst="rect">
            <a:avLst/>
          </a:prstGeom>
        </p:spPr>
        <p:txBody>
          <a:bodyPr vert="horz" lIns="91523" tIns="45759" rIns="91523" bIns="45759" rtlCol="0" anchor="b"/>
          <a:lstStyle>
            <a:lvl1pPr algn="r">
              <a:defRPr sz="1200"/>
            </a:lvl1pPr>
          </a:lstStyle>
          <a:p>
            <a:fld id="{BC417E0C-07AB-42B2-A642-EA43AD1C66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86040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95003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918B8-7D1A-4872-8F32-E7613EA0F6B3}" type="datetime1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42C51-B093-4577-A70C-BEC04F89AF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1015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E6708-D118-40CE-802D-2691037E6846}" type="datetime1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42C51-B093-4577-A70C-BEC04F89AF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5032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47CD9-9F65-44D4-8F17-1DD348281EFB}" type="datetime1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42C51-B093-4577-A70C-BEC04F89AF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1390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0B1E4-92E7-4C2E-B4B3-0A405760A3A8}" type="datetime1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42C51-B093-4577-A70C-BEC04F89AF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1095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9748F-5E82-4061-B198-3FCE27F41419}" type="datetime1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42C51-B093-4577-A70C-BEC04F89AF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7922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0253F-2794-4C72-BF99-D6DAA01C53DF}" type="datetime1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42C51-B093-4577-A70C-BEC04F89AF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4811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24A55-0D15-4255-9944-3286C3F50277}" type="datetime1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42C51-B093-4577-A70C-BEC04F89AF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586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9706A-C423-494D-902F-DBA66743FA11}" type="datetime1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42C51-B093-4577-A70C-BEC04F89AF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6801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BE938-8595-4CED-8F51-64223CD76A68}" type="datetime1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42C51-B093-4577-A70C-BEC04F89AF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34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C0CE2-E99A-4B54-BAC3-EAA3A2510C0E}" type="datetime1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42C51-B093-4577-A70C-BEC04F89AF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0553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D58BB-EEAE-4155-A77A-2A2AC93733B4}" type="datetime1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42C51-B093-4577-A70C-BEC04F89AF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951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F66E74-DB98-4C70-9B00-DD0B7AD02554}" type="datetime1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42C51-B093-4577-A70C-BEC04F89AF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29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chart" Target="../charts/char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7" Type="http://schemas.openxmlformats.org/officeDocument/2006/relationships/chart" Target="../charts/chart7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6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936DD2-DE6D-E411-33DC-9FA0B95689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ACEEFAB-4E52-08C8-7B3C-ED81D3D41B59}"/>
              </a:ext>
            </a:extLst>
          </p:cNvPr>
          <p:cNvSpPr txBox="1"/>
          <p:nvPr/>
        </p:nvSpPr>
        <p:spPr>
          <a:xfrm>
            <a:off x="681037" y="210343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544"/>
              </a:spcAft>
            </a:pPr>
            <a:r>
              <a:rPr kumimoji="1" lang="ja-JP" altLang="en-US" sz="3600" kern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民泊にかかる課題への対応案について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9BE5E68-915E-4AD8-62A1-5448E0A6E263}"/>
              </a:ext>
            </a:extLst>
          </p:cNvPr>
          <p:cNvSpPr txBox="1"/>
          <p:nvPr/>
        </p:nvSpPr>
        <p:spPr>
          <a:xfrm>
            <a:off x="4345561" y="3257050"/>
            <a:ext cx="1214875" cy="3730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 defTabSz="914400">
              <a:lnSpc>
                <a:spcPct val="90000"/>
              </a:lnSpc>
              <a:spcAft>
                <a:spcPts val="600"/>
              </a:spcAft>
            </a:pP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会議資料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FBC8F743-187D-F7AD-576E-BC088B459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77150" y="6492875"/>
            <a:ext cx="222885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B1742C51-B093-4577-A70C-BEC04F89AFDA}" type="slidenum">
              <a:rPr kumimoji="1" lang="en-US" altLang="ja-JP"/>
              <a:pPr defTabSz="914400">
                <a:spcAft>
                  <a:spcPts val="600"/>
                </a:spcAft>
              </a:pPr>
              <a:t>1</a:t>
            </a:fld>
            <a:endParaRPr kumimoji="1" lang="en-US" altLang="ja-JP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D31D21D-2CD8-BB94-6B06-8E850D092666}"/>
              </a:ext>
            </a:extLst>
          </p:cNvPr>
          <p:cNvSpPr txBox="1"/>
          <p:nvPr/>
        </p:nvSpPr>
        <p:spPr>
          <a:xfrm>
            <a:off x="1375665" y="5823370"/>
            <a:ext cx="7154671" cy="640347"/>
          </a:xfrm>
          <a:prstGeom prst="rect">
            <a:avLst/>
          </a:prstGeom>
        </p:spPr>
        <p:txBody>
          <a:bodyPr vert="horz" lIns="82953" tIns="32659" rIns="82953" bIns="0" rtlCol="0" anchor="ctr" anchorCtr="0">
            <a:normAutofit lnSpcReduction="10000"/>
          </a:bodyPr>
          <a:lstStyle/>
          <a:p>
            <a:pPr algn="ctr" defTabSz="829544">
              <a:lnSpc>
                <a:spcPct val="90000"/>
              </a:lnSpc>
              <a:spcAft>
                <a:spcPts val="544"/>
              </a:spcAft>
            </a:pP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kumimoji="1"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日</a:t>
            </a:r>
            <a:endParaRPr kumimoji="1"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defTabSz="829544">
              <a:lnSpc>
                <a:spcPct val="90000"/>
              </a:lnSpc>
              <a:spcAft>
                <a:spcPts val="544"/>
              </a:spcAft>
            </a:pP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民泊をはじめとする宿泊対策プロジェクトチーム会議</a:t>
            </a: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914FF175-1EBC-7D81-D98B-7C18ED36FAD5}"/>
              </a:ext>
            </a:extLst>
          </p:cNvPr>
          <p:cNvCxnSpPr/>
          <p:nvPr/>
        </p:nvCxnSpPr>
        <p:spPr>
          <a:xfrm>
            <a:off x="464234" y="3116373"/>
            <a:ext cx="9087729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2987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DA62F997-2F61-C7D2-65BC-05D3285B8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77150" y="6492875"/>
            <a:ext cx="2228850" cy="365125"/>
          </a:xfrm>
        </p:spPr>
        <p:txBody>
          <a:bodyPr/>
          <a:lstStyle/>
          <a:p>
            <a:fld id="{B1742C51-B093-4577-A70C-BEC04F89AFDA}" type="slidenum">
              <a:rPr kumimoji="1" lang="ja-JP" altLang="en-US" smtClean="0"/>
              <a:t>2</a:t>
            </a:fld>
            <a:endParaRPr kumimoji="1" lang="ja-JP" altLang="en-US"/>
          </a:p>
        </p:txBody>
      </p:sp>
      <p:graphicFrame>
        <p:nvGraphicFramePr>
          <p:cNvPr id="6" name="図表 5">
            <a:extLst>
              <a:ext uri="{FF2B5EF4-FFF2-40B4-BE49-F238E27FC236}">
                <a16:creationId xmlns:a16="http://schemas.microsoft.com/office/drawing/2014/main" id="{5ABFDAB5-52C0-BF02-5793-F60C0DDCCCB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62775701"/>
              </p:ext>
            </p:extLst>
          </p:nvPr>
        </p:nvGraphicFramePr>
        <p:xfrm>
          <a:off x="795867" y="1125817"/>
          <a:ext cx="8314266" cy="4868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テキスト ボックス 9">
            <a:extLst>
              <a:ext uri="{FF2B5EF4-FFF2-40B4-BE49-F238E27FC236}">
                <a16:creationId xmlns:a16="http://schemas.microsoft.com/office/drawing/2014/main" id="{7181DDD5-A5E4-181D-277D-3DF288CAE25F}"/>
              </a:ext>
            </a:extLst>
          </p:cNvPr>
          <p:cNvSpPr txBox="1"/>
          <p:nvPr/>
        </p:nvSpPr>
        <p:spPr>
          <a:xfrm>
            <a:off x="-86519" y="0"/>
            <a:ext cx="10079038" cy="421072"/>
          </a:xfrm>
          <a:prstGeom prst="rect">
            <a:avLst/>
          </a:prstGeom>
          <a:solidFill>
            <a:srgbClr val="002060"/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tIns="36000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2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（議題）民泊にかかる課題への対応案</a:t>
            </a:r>
          </a:p>
        </p:txBody>
      </p:sp>
    </p:spTree>
    <p:extLst>
      <p:ext uri="{BB962C8B-B14F-4D97-AF65-F5344CB8AC3E}">
        <p14:creationId xmlns:p14="http://schemas.microsoft.com/office/powerpoint/2010/main" val="3503004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506660-8795-939D-B9D0-5C46421B73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7AE5EE7E-463B-55A9-EA2E-B51A470A1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11309" y="6427859"/>
            <a:ext cx="2228850" cy="365125"/>
          </a:xfrm>
        </p:spPr>
        <p:txBody>
          <a:bodyPr/>
          <a:lstStyle/>
          <a:p>
            <a:fld id="{B1742C51-B093-4577-A70C-BEC04F89AFDA}" type="slidenum">
              <a:rPr kumimoji="1"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fld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5D753A2-6E86-A3A0-7D9E-16255E7D1722}"/>
              </a:ext>
            </a:extLst>
          </p:cNvPr>
          <p:cNvSpPr txBox="1"/>
          <p:nvPr/>
        </p:nvSpPr>
        <p:spPr>
          <a:xfrm>
            <a:off x="116458" y="449754"/>
            <a:ext cx="5971991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特区民泊に係る主な課題（市民から寄せられる苦情）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2A768B2-EDC0-E4F9-2329-977E6F8586B7}"/>
              </a:ext>
            </a:extLst>
          </p:cNvPr>
          <p:cNvSpPr txBox="1"/>
          <p:nvPr/>
        </p:nvSpPr>
        <p:spPr>
          <a:xfrm>
            <a:off x="326407" y="803625"/>
            <a:ext cx="91355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１．</a:t>
            </a:r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騒音トラブル　　２．ごみの不適切な処理（近隣住民の排出場所を利用）　　３．事業者への連絡が取れない事案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1A08B087-CF57-5BC6-6009-BC9BEF9C5B1F}"/>
              </a:ext>
            </a:extLst>
          </p:cNvPr>
          <p:cNvSpPr txBox="1"/>
          <p:nvPr/>
        </p:nvSpPr>
        <p:spPr>
          <a:xfrm>
            <a:off x="770396" y="2444015"/>
            <a:ext cx="91356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特区法で定める政令の要件（認定要件）の範囲内で、条例改正による規制強化を検討</a:t>
            </a:r>
            <a:endParaRPr kumimoji="1" lang="en-US" altLang="ja-JP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BE98078-E5F8-E9A4-753F-056EBED1EFF0}"/>
              </a:ext>
            </a:extLst>
          </p:cNvPr>
          <p:cNvSpPr txBox="1"/>
          <p:nvPr/>
        </p:nvSpPr>
        <p:spPr>
          <a:xfrm>
            <a:off x="140071" y="2185415"/>
            <a:ext cx="7354289" cy="312073"/>
          </a:xfrm>
          <a:prstGeom prst="rect">
            <a:avLst/>
          </a:prstGeom>
          <a:noFill/>
          <a:ln>
            <a:noFill/>
          </a:ln>
        </p:spPr>
        <p:txBody>
          <a:bodyPr wrap="square" lIns="108000" rtlCol="0" anchor="ctr" anchorCtr="0">
            <a:spAutoFit/>
          </a:bodyPr>
          <a:lstStyle/>
          <a:p>
            <a:pPr marL="252000">
              <a:lnSpc>
                <a:spcPct val="120000"/>
              </a:lnSpc>
            </a:pPr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（２） 国家戦略特別区域法（特区法）からの規制</a:t>
            </a:r>
            <a:endParaRPr kumimoji="1"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EBD394BB-7619-3C6E-922C-27587AA62E62}"/>
              </a:ext>
            </a:extLst>
          </p:cNvPr>
          <p:cNvSpPr txBox="1"/>
          <p:nvPr/>
        </p:nvSpPr>
        <p:spPr>
          <a:xfrm>
            <a:off x="789266" y="2682893"/>
            <a:ext cx="8704944" cy="7104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00"/>
              </a:lnSpc>
            </a:pP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主な認定要件</a:t>
            </a:r>
            <a:r>
              <a: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　　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・外国人旅客の</a:t>
            </a:r>
            <a:r>
              <a:rPr kumimoji="1" lang="ja-JP" altLang="en-US" sz="12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滞在に必要な役務が提供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されること</a:t>
            </a:r>
          </a:p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・周辺地域の住民からの</a:t>
            </a:r>
            <a:r>
              <a:rPr kumimoji="1" lang="ja-JP" altLang="en-US" sz="12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苦情及び問合せについて、適切かつ迅速に処理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が行われること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2B9B3BB4-DE54-BE22-D69F-C1E826CE7CD9}"/>
              </a:ext>
            </a:extLst>
          </p:cNvPr>
          <p:cNvGrpSpPr/>
          <p:nvPr/>
        </p:nvGrpSpPr>
        <p:grpSpPr>
          <a:xfrm>
            <a:off x="291929" y="3737956"/>
            <a:ext cx="9322140" cy="2331054"/>
            <a:chOff x="291930" y="3540725"/>
            <a:chExt cx="9322140" cy="2331054"/>
          </a:xfrm>
        </p:grpSpPr>
        <p:sp>
          <p:nvSpPr>
            <p:cNvPr id="6" name="四角形: 角を丸くする 5">
              <a:extLst>
                <a:ext uri="{FF2B5EF4-FFF2-40B4-BE49-F238E27FC236}">
                  <a16:creationId xmlns:a16="http://schemas.microsoft.com/office/drawing/2014/main" id="{C031C4D9-2752-EE82-52AE-B9D81E078D0D}"/>
                </a:ext>
              </a:extLst>
            </p:cNvPr>
            <p:cNvSpPr/>
            <p:nvPr/>
          </p:nvSpPr>
          <p:spPr>
            <a:xfrm>
              <a:off x="291930" y="3540725"/>
              <a:ext cx="9322140" cy="1997243"/>
            </a:xfrm>
            <a:prstGeom prst="roundRect">
              <a:avLst>
                <a:gd name="adj" fmla="val 4505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753BE325-F5AA-392C-21C7-C62944DA8D64}"/>
                </a:ext>
              </a:extLst>
            </p:cNvPr>
            <p:cNvSpPr txBox="1"/>
            <p:nvPr/>
          </p:nvSpPr>
          <p:spPr>
            <a:xfrm>
              <a:off x="518921" y="3641364"/>
              <a:ext cx="1620957" cy="307777"/>
            </a:xfrm>
            <a:prstGeom prst="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kumimoji="1" lang="ja-JP" altLang="en-US" sz="14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認定要件化検討案</a:t>
              </a:r>
            </a:p>
          </p:txBody>
        </p:sp>
        <p:grpSp>
          <p:nvGrpSpPr>
            <p:cNvPr id="45" name="グループ化 44">
              <a:extLst>
                <a:ext uri="{FF2B5EF4-FFF2-40B4-BE49-F238E27FC236}">
                  <a16:creationId xmlns:a16="http://schemas.microsoft.com/office/drawing/2014/main" id="{6A942E49-1AC0-09EF-C874-A08F7C16C287}"/>
                </a:ext>
              </a:extLst>
            </p:cNvPr>
            <p:cNvGrpSpPr/>
            <p:nvPr/>
          </p:nvGrpSpPr>
          <p:grpSpPr>
            <a:xfrm>
              <a:off x="4433472" y="4001566"/>
              <a:ext cx="1438214" cy="996676"/>
              <a:chOff x="4471329" y="4523401"/>
              <a:chExt cx="1438214" cy="996676"/>
            </a:xfrm>
          </p:grpSpPr>
          <p:sp>
            <p:nvSpPr>
              <p:cNvPr id="20" name="矢印: 右 19">
                <a:extLst>
                  <a:ext uri="{FF2B5EF4-FFF2-40B4-BE49-F238E27FC236}">
                    <a16:creationId xmlns:a16="http://schemas.microsoft.com/office/drawing/2014/main" id="{BBE381A1-E7E5-28AA-51DA-D20173DC2971}"/>
                  </a:ext>
                </a:extLst>
              </p:cNvPr>
              <p:cNvSpPr/>
              <p:nvPr/>
            </p:nvSpPr>
            <p:spPr>
              <a:xfrm>
                <a:off x="4496451" y="4798981"/>
                <a:ext cx="1406659" cy="418814"/>
              </a:xfrm>
              <a:prstGeom prst="rightArrow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chemeClr val="accent5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27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2" name="テキスト ボックス 21">
                <a:extLst>
                  <a:ext uri="{FF2B5EF4-FFF2-40B4-BE49-F238E27FC236}">
                    <a16:creationId xmlns:a16="http://schemas.microsoft.com/office/drawing/2014/main" id="{E01C4E4C-DB3D-05E3-9E67-02929E0C86C3}"/>
                  </a:ext>
                </a:extLst>
              </p:cNvPr>
              <p:cNvSpPr txBox="1"/>
              <p:nvPr/>
            </p:nvSpPr>
            <p:spPr>
              <a:xfrm>
                <a:off x="4629835" y="4523401"/>
                <a:ext cx="1079142" cy="3605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14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国への照会</a:t>
                </a:r>
              </a:p>
            </p:txBody>
          </p:sp>
          <p:sp>
            <p:nvSpPr>
              <p:cNvPr id="23" name="テキスト ボックス 22">
                <a:extLst>
                  <a:ext uri="{FF2B5EF4-FFF2-40B4-BE49-F238E27FC236}">
                    <a16:creationId xmlns:a16="http://schemas.microsoft.com/office/drawing/2014/main" id="{606CD07F-CB90-440C-1C1E-CAF38C348FF8}"/>
                  </a:ext>
                </a:extLst>
              </p:cNvPr>
              <p:cNvSpPr txBox="1"/>
              <p:nvPr/>
            </p:nvSpPr>
            <p:spPr>
              <a:xfrm>
                <a:off x="4471329" y="5159529"/>
                <a:ext cx="1438214" cy="3605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14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弁護士への相談</a:t>
                </a:r>
              </a:p>
            </p:txBody>
          </p:sp>
        </p:grpSp>
        <p:grpSp>
          <p:nvGrpSpPr>
            <p:cNvPr id="44" name="グループ化 43">
              <a:extLst>
                <a:ext uri="{FF2B5EF4-FFF2-40B4-BE49-F238E27FC236}">
                  <a16:creationId xmlns:a16="http://schemas.microsoft.com/office/drawing/2014/main" id="{EA6DDFFB-62E3-06EA-4A53-1601311B8C02}"/>
                </a:ext>
              </a:extLst>
            </p:cNvPr>
            <p:cNvGrpSpPr/>
            <p:nvPr/>
          </p:nvGrpSpPr>
          <p:grpSpPr>
            <a:xfrm>
              <a:off x="444002" y="3946839"/>
              <a:ext cx="3989140" cy="1449252"/>
              <a:chOff x="632155" y="4366967"/>
              <a:chExt cx="3989140" cy="1449252"/>
            </a:xfrm>
          </p:grpSpPr>
          <p:grpSp>
            <p:nvGrpSpPr>
              <p:cNvPr id="32" name="グループ化 31">
                <a:extLst>
                  <a:ext uri="{FF2B5EF4-FFF2-40B4-BE49-F238E27FC236}">
                    <a16:creationId xmlns:a16="http://schemas.microsoft.com/office/drawing/2014/main" id="{29A64118-0AEB-8B94-C6A2-025D1110FCE8}"/>
                  </a:ext>
                </a:extLst>
              </p:cNvPr>
              <p:cNvGrpSpPr/>
              <p:nvPr/>
            </p:nvGrpSpPr>
            <p:grpSpPr>
              <a:xfrm>
                <a:off x="632155" y="4366967"/>
                <a:ext cx="3968647" cy="1449252"/>
                <a:chOff x="553041" y="3809064"/>
                <a:chExt cx="3968647" cy="1449252"/>
              </a:xfrm>
            </p:grpSpPr>
            <p:sp>
              <p:nvSpPr>
                <p:cNvPr id="31" name="四角形: 角を丸くする 30">
                  <a:extLst>
                    <a:ext uri="{FF2B5EF4-FFF2-40B4-BE49-F238E27FC236}">
                      <a16:creationId xmlns:a16="http://schemas.microsoft.com/office/drawing/2014/main" id="{F2D9E3BE-6DD6-A293-3A33-1D8FEC0BB128}"/>
                    </a:ext>
                  </a:extLst>
                </p:cNvPr>
                <p:cNvSpPr/>
                <p:nvPr/>
              </p:nvSpPr>
              <p:spPr>
                <a:xfrm>
                  <a:off x="553041" y="3809064"/>
                  <a:ext cx="3968647" cy="1449252"/>
                </a:xfrm>
                <a:prstGeom prst="roundRect">
                  <a:avLst>
                    <a:gd name="adj" fmla="val 8013"/>
                  </a:avLst>
                </a:prstGeom>
                <a:solidFill>
                  <a:schemeClr val="bg1"/>
                </a:solidFill>
                <a:ln w="285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14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  <p:sp>
              <p:nvSpPr>
                <p:cNvPr id="16" name="テキスト ボックス 15">
                  <a:extLst>
                    <a:ext uri="{FF2B5EF4-FFF2-40B4-BE49-F238E27FC236}">
                      <a16:creationId xmlns:a16="http://schemas.microsoft.com/office/drawing/2014/main" id="{89456735-E29A-DE96-0657-2378AF074B4D}"/>
                    </a:ext>
                  </a:extLst>
                </p:cNvPr>
                <p:cNvSpPr txBox="1"/>
                <p:nvPr/>
              </p:nvSpPr>
              <p:spPr>
                <a:xfrm>
                  <a:off x="627960" y="3912568"/>
                  <a:ext cx="3464746" cy="128201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374356" indent="-311079">
                    <a:lnSpc>
                      <a:spcPts val="1905"/>
                    </a:lnSpc>
                    <a:buFont typeface="+mj-lt"/>
                    <a:buAutoNum type="arabicPeriod"/>
                  </a:pPr>
                  <a:r>
                    <a:rPr kumimoji="1" lang="ja-JP" altLang="en-US" sz="1400" dirty="0">
                      <a:latin typeface="BIZ UDPゴシック" panose="020B0400000000000000" pitchFamily="50" charset="-128"/>
                      <a:ea typeface="BIZ UDPゴシック" panose="020B0400000000000000" pitchFamily="50" charset="-128"/>
                    </a:rPr>
                    <a:t>防音壁等の導入</a:t>
                  </a:r>
                  <a:endParaRPr kumimoji="1" lang="en-US" altLang="ja-JP" sz="14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endParaRPr>
                </a:p>
                <a:p>
                  <a:pPr marL="374356" indent="-311079">
                    <a:lnSpc>
                      <a:spcPts val="1905"/>
                    </a:lnSpc>
                    <a:buFont typeface="+mj-lt"/>
                    <a:buAutoNum type="arabicPeriod"/>
                  </a:pPr>
                  <a:r>
                    <a:rPr kumimoji="1" lang="ja-JP" altLang="en-US" sz="1400" dirty="0">
                      <a:latin typeface="BIZ UDPゴシック" panose="020B0400000000000000" pitchFamily="50" charset="-128"/>
                      <a:ea typeface="BIZ UDPゴシック" panose="020B0400000000000000" pitchFamily="50" charset="-128"/>
                    </a:rPr>
                    <a:t>ごみ収集事業者との契約</a:t>
                  </a:r>
                  <a:endParaRPr kumimoji="1" lang="en-US" altLang="ja-JP" sz="14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endParaRPr>
                </a:p>
                <a:p>
                  <a:pPr marL="374356" indent="-311079">
                    <a:lnSpc>
                      <a:spcPts val="1905"/>
                    </a:lnSpc>
                    <a:buFont typeface="+mj-lt"/>
                    <a:buAutoNum type="arabicPeriod"/>
                  </a:pPr>
                  <a:r>
                    <a:rPr kumimoji="1" lang="ja-JP" altLang="en-US" sz="1400" dirty="0">
                      <a:latin typeface="BIZ UDPゴシック" panose="020B0400000000000000" pitchFamily="50" charset="-128"/>
                      <a:ea typeface="BIZ UDPゴシック" panose="020B0400000000000000" pitchFamily="50" charset="-128"/>
                    </a:rPr>
                    <a:t>施設の周辺に事務室の設置</a:t>
                  </a:r>
                  <a:endParaRPr kumimoji="1" lang="en-US" altLang="ja-JP" sz="14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endParaRPr>
                </a:p>
                <a:p>
                  <a:pPr marL="374356" indent="-311079">
                    <a:lnSpc>
                      <a:spcPts val="1905"/>
                    </a:lnSpc>
                    <a:buFont typeface="+mj-lt"/>
                    <a:buAutoNum type="arabicPeriod"/>
                  </a:pPr>
                  <a:r>
                    <a:rPr kumimoji="1" lang="ja-JP" altLang="en-US" sz="1400" dirty="0">
                      <a:latin typeface="BIZ UDPゴシック" panose="020B0400000000000000" pitchFamily="50" charset="-128"/>
                      <a:ea typeface="BIZ UDPゴシック" panose="020B0400000000000000" pitchFamily="50" charset="-128"/>
                    </a:rPr>
                    <a:t>苦情者への対応結果報告</a:t>
                  </a:r>
                  <a:endParaRPr kumimoji="1" lang="en-US" altLang="ja-JP" sz="14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endParaRPr>
                </a:p>
                <a:p>
                  <a:pPr marL="63277">
                    <a:lnSpc>
                      <a:spcPts val="1905"/>
                    </a:lnSpc>
                  </a:pPr>
                  <a:r>
                    <a:rPr kumimoji="1" lang="ja-JP" altLang="en-US" sz="1400" dirty="0">
                      <a:latin typeface="BIZ UDPゴシック" panose="020B0400000000000000" pitchFamily="50" charset="-128"/>
                      <a:ea typeface="BIZ UDPゴシック" panose="020B0400000000000000" pitchFamily="50" charset="-128"/>
                    </a:rPr>
                    <a:t>　　 苦情対応記録の保管</a:t>
                  </a:r>
                </a:p>
              </p:txBody>
            </p:sp>
          </p:grpSp>
          <p:sp>
            <p:nvSpPr>
              <p:cNvPr id="34" name="テキスト ボックス 33">
                <a:extLst>
                  <a:ext uri="{FF2B5EF4-FFF2-40B4-BE49-F238E27FC236}">
                    <a16:creationId xmlns:a16="http://schemas.microsoft.com/office/drawing/2014/main" id="{D315D16E-8A32-B510-A810-07EFE24EDE03}"/>
                  </a:ext>
                </a:extLst>
              </p:cNvPr>
              <p:cNvSpPr txBox="1"/>
              <p:nvPr/>
            </p:nvSpPr>
            <p:spPr>
              <a:xfrm>
                <a:off x="3538947" y="4618155"/>
                <a:ext cx="108234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14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役務の提供</a:t>
                </a:r>
              </a:p>
            </p:txBody>
          </p:sp>
          <p:sp>
            <p:nvSpPr>
              <p:cNvPr id="35" name="テキスト ボックス 34">
                <a:extLst>
                  <a:ext uri="{FF2B5EF4-FFF2-40B4-BE49-F238E27FC236}">
                    <a16:creationId xmlns:a16="http://schemas.microsoft.com/office/drawing/2014/main" id="{32DDA78F-BE4A-B74D-7F26-735587934018}"/>
                  </a:ext>
                </a:extLst>
              </p:cNvPr>
              <p:cNvSpPr txBox="1"/>
              <p:nvPr/>
            </p:nvSpPr>
            <p:spPr>
              <a:xfrm>
                <a:off x="3567301" y="5210525"/>
                <a:ext cx="90281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14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苦情処理</a:t>
                </a:r>
              </a:p>
            </p:txBody>
          </p:sp>
          <p:sp>
            <p:nvSpPr>
              <p:cNvPr id="38" name="右中かっこ 37">
                <a:extLst>
                  <a:ext uri="{FF2B5EF4-FFF2-40B4-BE49-F238E27FC236}">
                    <a16:creationId xmlns:a16="http://schemas.microsoft.com/office/drawing/2014/main" id="{77513C1E-133F-03DC-20A3-FB7305E39237}"/>
                  </a:ext>
                </a:extLst>
              </p:cNvPr>
              <p:cNvSpPr/>
              <p:nvPr/>
            </p:nvSpPr>
            <p:spPr>
              <a:xfrm>
                <a:off x="3409946" y="4556541"/>
                <a:ext cx="202435" cy="432000"/>
              </a:xfrm>
              <a:prstGeom prst="rightBrac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9" name="右中かっこ 38">
                <a:extLst>
                  <a:ext uri="{FF2B5EF4-FFF2-40B4-BE49-F238E27FC236}">
                    <a16:creationId xmlns:a16="http://schemas.microsoft.com/office/drawing/2014/main" id="{EAE34A29-2FAD-5932-B2E6-04AC603687DA}"/>
                  </a:ext>
                </a:extLst>
              </p:cNvPr>
              <p:cNvSpPr/>
              <p:nvPr/>
            </p:nvSpPr>
            <p:spPr>
              <a:xfrm>
                <a:off x="3421997" y="5025841"/>
                <a:ext cx="202435" cy="694491"/>
              </a:xfrm>
              <a:prstGeom prst="rightBrac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591EC4D5-4CA0-2735-D636-47BC1DD38AEF}"/>
                </a:ext>
              </a:extLst>
            </p:cNvPr>
            <p:cNvGrpSpPr/>
            <p:nvPr/>
          </p:nvGrpSpPr>
          <p:grpSpPr>
            <a:xfrm>
              <a:off x="5865253" y="3638597"/>
              <a:ext cx="3648698" cy="1761595"/>
              <a:chOff x="5705994" y="3571822"/>
              <a:chExt cx="3648698" cy="1761595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3FE40BD7-4B97-1723-4B90-604C9764B252}"/>
                  </a:ext>
                </a:extLst>
              </p:cNvPr>
              <p:cNvGrpSpPr/>
              <p:nvPr/>
            </p:nvGrpSpPr>
            <p:grpSpPr>
              <a:xfrm>
                <a:off x="5705994" y="3571822"/>
                <a:ext cx="3596745" cy="1761595"/>
                <a:chOff x="5705994" y="3571822"/>
                <a:chExt cx="3596745" cy="1761595"/>
              </a:xfrm>
            </p:grpSpPr>
            <p:sp>
              <p:nvSpPr>
                <p:cNvPr id="17" name="テキスト ボックス 16">
                  <a:extLst>
                    <a:ext uri="{FF2B5EF4-FFF2-40B4-BE49-F238E27FC236}">
                      <a16:creationId xmlns:a16="http://schemas.microsoft.com/office/drawing/2014/main" id="{78CEA271-019B-7B56-AAB0-2D8B515D7ED9}"/>
                    </a:ext>
                  </a:extLst>
                </p:cNvPr>
                <p:cNvSpPr txBox="1"/>
                <p:nvPr/>
              </p:nvSpPr>
              <p:spPr>
                <a:xfrm>
                  <a:off x="5815134" y="3571822"/>
                  <a:ext cx="1519968" cy="307777"/>
                </a:xfrm>
                <a:prstGeom prst="rect">
                  <a:avLst/>
                </a:prstGeom>
                <a:solidFill>
                  <a:schemeClr val="tx1">
                    <a:lumMod val="95000"/>
                    <a:lumOff val="5000"/>
                  </a:schemeClr>
                </a:solidFill>
                <a:ln>
                  <a:solidFill>
                    <a:schemeClr val="tx1"/>
                  </a:solidFill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ja-JP" altLang="en-US" sz="1400" b="1" dirty="0">
                      <a:solidFill>
                        <a:schemeClr val="bg1"/>
                      </a:solidFill>
                      <a:latin typeface="BIZ UDPゴシック" panose="020B0400000000000000" pitchFamily="50" charset="-128"/>
                      <a:ea typeface="BIZ UDPゴシック" panose="020B0400000000000000" pitchFamily="50" charset="-128"/>
                    </a:rPr>
                    <a:t>国・弁護士の見解</a:t>
                  </a:r>
                </a:p>
              </p:txBody>
            </p:sp>
            <p:grpSp>
              <p:nvGrpSpPr>
                <p:cNvPr id="48" name="グループ化 47">
                  <a:extLst>
                    <a:ext uri="{FF2B5EF4-FFF2-40B4-BE49-F238E27FC236}">
                      <a16:creationId xmlns:a16="http://schemas.microsoft.com/office/drawing/2014/main" id="{F22F6C13-8330-2EE7-6EE9-25F80F51A873}"/>
                    </a:ext>
                  </a:extLst>
                </p:cNvPr>
                <p:cNvGrpSpPr/>
                <p:nvPr/>
              </p:nvGrpSpPr>
              <p:grpSpPr>
                <a:xfrm>
                  <a:off x="5705994" y="3884162"/>
                  <a:ext cx="3596745" cy="1449255"/>
                  <a:chOff x="5759080" y="4466455"/>
                  <a:chExt cx="3596745" cy="1301947"/>
                </a:xfrm>
              </p:grpSpPr>
              <p:sp>
                <p:nvSpPr>
                  <p:cNvPr id="43" name="四角形: 角を丸くする 42">
                    <a:extLst>
                      <a:ext uri="{FF2B5EF4-FFF2-40B4-BE49-F238E27FC236}">
                        <a16:creationId xmlns:a16="http://schemas.microsoft.com/office/drawing/2014/main" id="{812F9D7B-618C-637C-8BAB-18B3BA38A766}"/>
                      </a:ext>
                    </a:extLst>
                  </p:cNvPr>
                  <p:cNvSpPr/>
                  <p:nvPr/>
                </p:nvSpPr>
                <p:spPr>
                  <a:xfrm>
                    <a:off x="5790965" y="4466455"/>
                    <a:ext cx="3564860" cy="1301947"/>
                  </a:xfrm>
                  <a:prstGeom prst="roundRect">
                    <a:avLst>
                      <a:gd name="adj" fmla="val 8013"/>
                    </a:avLst>
                  </a:prstGeom>
                  <a:solidFill>
                    <a:schemeClr val="bg1"/>
                  </a:solidFill>
                  <a:ln w="28575"/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 sz="127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endParaRPr>
                  </a:p>
                </p:txBody>
              </p:sp>
              <p:sp>
                <p:nvSpPr>
                  <p:cNvPr id="18" name="テキスト ボックス 17">
                    <a:extLst>
                      <a:ext uri="{FF2B5EF4-FFF2-40B4-BE49-F238E27FC236}">
                        <a16:creationId xmlns:a16="http://schemas.microsoft.com/office/drawing/2014/main" id="{7A241986-9329-40D7-0091-BC02810B84C2}"/>
                      </a:ext>
                    </a:extLst>
                  </p:cNvPr>
                  <p:cNvSpPr txBox="1"/>
                  <p:nvPr/>
                </p:nvSpPr>
                <p:spPr>
                  <a:xfrm>
                    <a:off x="5759080" y="4512905"/>
                    <a:ext cx="3557955" cy="63593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marL="63277">
                      <a:lnSpc>
                        <a:spcPts val="1633"/>
                      </a:lnSpc>
                    </a:pPr>
                    <a:r>
                      <a: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rPr>
                      <a:t>【</a:t>
                    </a:r>
                    <a:r>
                      <a: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rPr>
                      <a:t>１～３</a:t>
                    </a:r>
                    <a:r>
                      <a: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rPr>
                      <a:t>】</a:t>
                    </a:r>
                  </a:p>
                  <a:p>
                    <a:pPr marL="259232" indent="-195955">
                      <a:lnSpc>
                        <a:spcPts val="1633"/>
                      </a:lnSpc>
                      <a:buFont typeface="Arial" panose="020B0604020202020204" pitchFamily="34" charset="0"/>
                      <a:buChar char="•"/>
                    </a:pPr>
                    <a:r>
                      <a: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rPr>
                      <a:t>特区法の</a:t>
                    </a:r>
                    <a:r>
                      <a:rPr kumimoji="1" lang="ja-JP" altLang="en-US" sz="1400" b="1" u="sng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rPr>
                      <a:t>認定要件の範囲を逸脱</a:t>
                    </a:r>
                    <a:r>
                      <a: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rPr>
                      <a:t>する</a:t>
                    </a:r>
                    <a:endParaRPr kumimoji="1" lang="en-US" altLang="ja-JP" sz="1400" dirty="0">
                      <a:latin typeface="BIZ UDPゴシック" panose="020B0400000000000000" pitchFamily="50" charset="-128"/>
                      <a:ea typeface="BIZ UDPゴシック" panose="020B0400000000000000" pitchFamily="50" charset="-128"/>
                    </a:endParaRPr>
                  </a:p>
                  <a:p>
                    <a:pPr marL="259232" indent="-195955">
                      <a:lnSpc>
                        <a:spcPts val="1633"/>
                      </a:lnSpc>
                      <a:buFont typeface="Arial" panose="020B0604020202020204" pitchFamily="34" charset="0"/>
                      <a:buChar char="•"/>
                    </a:pPr>
                    <a:r>
                      <a:rPr kumimoji="1" lang="ja-JP" altLang="en-US" sz="1400" b="1" u="sng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rPr>
                      <a:t>過剰規制</a:t>
                    </a:r>
                    <a:r>
                      <a: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rPr>
                      <a:t>となる可能性が高い</a:t>
                    </a:r>
                    <a:endParaRPr kumimoji="1" lang="en-US" altLang="ja-JP" sz="1400" dirty="0">
                      <a:latin typeface="BIZ UDPゴシック" panose="020B0400000000000000" pitchFamily="50" charset="-128"/>
                      <a:ea typeface="BIZ UDPゴシック" panose="020B0400000000000000" pitchFamily="50" charset="-128"/>
                    </a:endParaRPr>
                  </a:p>
                </p:txBody>
              </p:sp>
            </p:grpSp>
          </p:grpSp>
          <p:sp>
            <p:nvSpPr>
              <p:cNvPr id="19" name="テキスト ボックス 18">
                <a:extLst>
                  <a:ext uri="{FF2B5EF4-FFF2-40B4-BE49-F238E27FC236}">
                    <a16:creationId xmlns:a16="http://schemas.microsoft.com/office/drawing/2014/main" id="{6EA5625E-3D42-5E9A-D309-0F16550923B3}"/>
                  </a:ext>
                </a:extLst>
              </p:cNvPr>
              <p:cNvSpPr txBox="1"/>
              <p:nvPr/>
            </p:nvSpPr>
            <p:spPr>
              <a:xfrm>
                <a:off x="5714354" y="4620676"/>
                <a:ext cx="3640338" cy="5027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63277">
                  <a:lnSpc>
                    <a:spcPts val="1633"/>
                  </a:lnSpc>
                </a:pPr>
                <a:r>
                  <a:rPr kumimoji="1" lang="en-US" altLang="ja-JP" sz="14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【</a:t>
                </a:r>
                <a:r>
                  <a:rPr kumimoji="1" lang="ja-JP" altLang="en-US" sz="14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４</a:t>
                </a:r>
                <a:r>
                  <a:rPr kumimoji="1" lang="en-US" altLang="ja-JP" sz="14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】</a:t>
                </a:r>
              </a:p>
              <a:p>
                <a:pPr marL="259232" indent="-195955">
                  <a:lnSpc>
                    <a:spcPts val="1633"/>
                  </a:lnSpc>
                  <a:buFont typeface="Arial" panose="020B0604020202020204" pitchFamily="34" charset="0"/>
                  <a:buChar char="•"/>
                </a:pPr>
                <a:r>
                  <a:rPr kumimoji="1" lang="ja-JP" altLang="en-US" sz="1400" b="1" u="sng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認定要件の範囲を逸脱する</a:t>
                </a:r>
                <a:r>
                  <a:rPr kumimoji="1" lang="ja-JP" altLang="en-US" sz="14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おそれがある</a:t>
                </a:r>
              </a:p>
            </p:txBody>
          </p:sp>
        </p:grpSp>
        <p:sp>
          <p:nvSpPr>
            <p:cNvPr id="25" name="二等辺三角形 24">
              <a:extLst>
                <a:ext uri="{FF2B5EF4-FFF2-40B4-BE49-F238E27FC236}">
                  <a16:creationId xmlns:a16="http://schemas.microsoft.com/office/drawing/2014/main" id="{E8344E8F-D689-77ED-A665-131DC53DC15A}"/>
                </a:ext>
              </a:extLst>
            </p:cNvPr>
            <p:cNvSpPr/>
            <p:nvPr/>
          </p:nvSpPr>
          <p:spPr>
            <a:xfrm flipV="1">
              <a:off x="3495580" y="5523964"/>
              <a:ext cx="2914840" cy="347815"/>
            </a:xfrm>
            <a:prstGeom prst="triangle">
              <a:avLst>
                <a:gd name="adj" fmla="val 50760"/>
              </a:avLst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kumimoji="1" lang="ja-JP" altLang="en-US" sz="1633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AE9E94F-4121-AAA0-2BBF-12443E914756}"/>
              </a:ext>
            </a:extLst>
          </p:cNvPr>
          <p:cNvSpPr txBox="1"/>
          <p:nvPr/>
        </p:nvSpPr>
        <p:spPr>
          <a:xfrm>
            <a:off x="0" y="0"/>
            <a:ext cx="9905999" cy="411369"/>
          </a:xfrm>
          <a:prstGeom prst="rect">
            <a:avLst/>
          </a:prstGeom>
          <a:solidFill>
            <a:srgbClr val="002060"/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tIns="29629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kumimoji="1" lang="ja-JP" altLang="en-US" sz="2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論点（１） 指導権限等の強化（条例改正の検討）</a:t>
            </a:r>
            <a:endParaRPr kumimoji="1" lang="ja-JP" altLang="en-US" sz="2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4D5B86F0-06DB-EA71-B722-876B4ECFCA66}"/>
              </a:ext>
            </a:extLst>
          </p:cNvPr>
          <p:cNvSpPr txBox="1"/>
          <p:nvPr/>
        </p:nvSpPr>
        <p:spPr>
          <a:xfrm>
            <a:off x="423535" y="1181137"/>
            <a:ext cx="31530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（１） 関連法令からの規制</a:t>
            </a:r>
            <a:endParaRPr kumimoji="1" lang="en-US" altLang="ja-JP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8" name="矢印: 右 27">
            <a:extLst>
              <a:ext uri="{FF2B5EF4-FFF2-40B4-BE49-F238E27FC236}">
                <a16:creationId xmlns:a16="http://schemas.microsoft.com/office/drawing/2014/main" id="{54919E88-2306-38EC-95AF-27123CDD47A8}"/>
              </a:ext>
            </a:extLst>
          </p:cNvPr>
          <p:cNvSpPr/>
          <p:nvPr/>
        </p:nvSpPr>
        <p:spPr>
          <a:xfrm flipV="1">
            <a:off x="2718540" y="1516794"/>
            <a:ext cx="604469" cy="537578"/>
          </a:xfrm>
          <a:prstGeom prst="rightArrow">
            <a:avLst>
              <a:gd name="adj1" fmla="val 50000"/>
              <a:gd name="adj2" fmla="val 59592"/>
            </a:avLst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7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82A9DD3B-42AE-673F-B475-B9FC446C1248}"/>
              </a:ext>
            </a:extLst>
          </p:cNvPr>
          <p:cNvSpPr txBox="1"/>
          <p:nvPr/>
        </p:nvSpPr>
        <p:spPr>
          <a:xfrm>
            <a:off x="528446" y="1551334"/>
            <a:ext cx="19615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 ・騒音規制法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 ・廃棄物処理法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0C482B3-7586-6808-7775-31FA112FC94C}"/>
              </a:ext>
            </a:extLst>
          </p:cNvPr>
          <p:cNvSpPr txBox="1"/>
          <p:nvPr/>
        </p:nvSpPr>
        <p:spPr>
          <a:xfrm>
            <a:off x="3620605" y="6213633"/>
            <a:ext cx="26647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条例改正による規制強化は困難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3F691188-2355-7EA9-22CC-18EF30C5266F}"/>
              </a:ext>
            </a:extLst>
          </p:cNvPr>
          <p:cNvSpPr txBox="1"/>
          <p:nvPr/>
        </p:nvSpPr>
        <p:spPr>
          <a:xfrm>
            <a:off x="3551553" y="1562595"/>
            <a:ext cx="49592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関連法令にて騒音の発生やごみの不適切な処理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そのものの規制は困難</a:t>
            </a:r>
          </a:p>
        </p:txBody>
      </p:sp>
    </p:spTree>
    <p:extLst>
      <p:ext uri="{BB962C8B-B14F-4D97-AF65-F5344CB8AC3E}">
        <p14:creationId xmlns:p14="http://schemas.microsoft.com/office/powerpoint/2010/main" val="4200587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51E1D0-DFB4-F4AB-B157-BF9D175F27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25242E9A-102E-15D2-C859-3ABA5DDA6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78800" y="6442908"/>
            <a:ext cx="2228850" cy="365125"/>
          </a:xfrm>
        </p:spPr>
        <p:txBody>
          <a:bodyPr/>
          <a:lstStyle/>
          <a:p>
            <a:fld id="{B1742C51-B093-4577-A70C-BEC04F89AFDA}" type="slidenum">
              <a:rPr kumimoji="1" lang="ja-JP" altLang="en-US" smtClean="0"/>
              <a:t>4</a:t>
            </a:fld>
            <a:endParaRPr kumimoji="1" lang="ja-JP" altLang="en-US" dirty="0"/>
          </a:p>
        </p:txBody>
      </p:sp>
      <p:grpSp>
        <p:nvGrpSpPr>
          <p:cNvPr id="104" name="グループ化 103">
            <a:extLst>
              <a:ext uri="{FF2B5EF4-FFF2-40B4-BE49-F238E27FC236}">
                <a16:creationId xmlns:a16="http://schemas.microsoft.com/office/drawing/2014/main" id="{F2FA9491-DA4D-A6B5-01F8-ED229997AF14}"/>
              </a:ext>
            </a:extLst>
          </p:cNvPr>
          <p:cNvGrpSpPr/>
          <p:nvPr/>
        </p:nvGrpSpPr>
        <p:grpSpPr>
          <a:xfrm>
            <a:off x="217674" y="1749054"/>
            <a:ext cx="6365976" cy="783179"/>
            <a:chOff x="303536" y="1696963"/>
            <a:chExt cx="6365976" cy="783179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912A93D5-4A22-B1C7-0C9A-8242DC99937C}"/>
                </a:ext>
              </a:extLst>
            </p:cNvPr>
            <p:cNvSpPr txBox="1"/>
            <p:nvPr/>
          </p:nvSpPr>
          <p:spPr>
            <a:xfrm>
              <a:off x="303536" y="1696963"/>
              <a:ext cx="415530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4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２　処分要領の新設（令和７年</a:t>
              </a:r>
              <a:r>
                <a:rPr kumimoji="1" lang="en-US" altLang="ja-JP" sz="14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11</a:t>
              </a:r>
              <a:r>
                <a:rPr kumimoji="1" lang="ja-JP" altLang="en-US" sz="14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月中に策定予定）　</a:t>
              </a:r>
            </a:p>
          </p:txBody>
        </p: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A1FAC677-BF64-8FA7-CF82-C01388825B8A}"/>
                </a:ext>
              </a:extLst>
            </p:cNvPr>
            <p:cNvSpPr txBox="1"/>
            <p:nvPr/>
          </p:nvSpPr>
          <p:spPr>
            <a:xfrm>
              <a:off x="495365" y="2018477"/>
              <a:ext cx="617414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不利益処分を行う際の手順（例：改善指導⇒業務停止命令⇒認定取消）を定め、マニュアル化し、悪質な事業者に対して処分を行う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105" name="グループ化 104">
            <a:extLst>
              <a:ext uri="{FF2B5EF4-FFF2-40B4-BE49-F238E27FC236}">
                <a16:creationId xmlns:a16="http://schemas.microsoft.com/office/drawing/2014/main" id="{4961B484-F8B1-C05A-5FA3-B52BF5B861B2}"/>
              </a:ext>
            </a:extLst>
          </p:cNvPr>
          <p:cNvGrpSpPr/>
          <p:nvPr/>
        </p:nvGrpSpPr>
        <p:grpSpPr>
          <a:xfrm>
            <a:off x="228359" y="729536"/>
            <a:ext cx="5929555" cy="821460"/>
            <a:chOff x="302685" y="437286"/>
            <a:chExt cx="9422357" cy="821460"/>
          </a:xfrm>
        </p:grpSpPr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4ACEEEE4-B04B-BA67-4009-E4DBDD9F2692}"/>
                </a:ext>
              </a:extLst>
            </p:cNvPr>
            <p:cNvSpPr txBox="1"/>
            <p:nvPr/>
          </p:nvSpPr>
          <p:spPr>
            <a:xfrm>
              <a:off x="302685" y="437286"/>
              <a:ext cx="451758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4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１　迷惑民泊根絶チーム</a:t>
              </a:r>
              <a:r>
                <a:rPr kumimoji="1" lang="en-US" altLang="ja-JP" sz="14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(</a:t>
              </a:r>
              <a:r>
                <a:rPr kumimoji="1" lang="ja-JP" altLang="en-US" sz="14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仮</a:t>
              </a:r>
              <a:r>
                <a:rPr kumimoji="1" lang="en-US" altLang="ja-JP" sz="14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)</a:t>
              </a:r>
              <a:r>
                <a:rPr kumimoji="1" lang="ja-JP" altLang="en-US" sz="14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の創設（令和７年</a:t>
              </a:r>
              <a:r>
                <a:rPr kumimoji="1" lang="en-US" altLang="ja-JP" sz="14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11</a:t>
              </a:r>
              <a:r>
                <a:rPr kumimoji="1" lang="ja-JP" altLang="en-US" sz="14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月～）</a:t>
              </a:r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0DB6FEA6-6C8F-2A00-C1CA-E182B058EDE3}"/>
                </a:ext>
              </a:extLst>
            </p:cNvPr>
            <p:cNvSpPr txBox="1"/>
            <p:nvPr/>
          </p:nvSpPr>
          <p:spPr>
            <a:xfrm>
              <a:off x="567886" y="797081"/>
              <a:ext cx="91571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・ 保健所が行う認定施設等への監視指導を強化し、苦情発生の未然防止につなげる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・ 苦情発生時の事業者への徹底した指導・処分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39496E63-4BA6-D9AD-D584-C37078F39F51}"/>
              </a:ext>
            </a:extLst>
          </p:cNvPr>
          <p:cNvSpPr/>
          <p:nvPr/>
        </p:nvSpPr>
        <p:spPr>
          <a:xfrm>
            <a:off x="573741" y="2830911"/>
            <a:ext cx="8758518" cy="359169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956206DF-F7C9-A9D9-5740-5E921B63443B}"/>
              </a:ext>
            </a:extLst>
          </p:cNvPr>
          <p:cNvGrpSpPr/>
          <p:nvPr/>
        </p:nvGrpSpPr>
        <p:grpSpPr>
          <a:xfrm>
            <a:off x="476996" y="2723633"/>
            <a:ext cx="2865676" cy="1570446"/>
            <a:chOff x="2886036" y="3352387"/>
            <a:chExt cx="2865676" cy="1570446"/>
          </a:xfrm>
        </p:grpSpPr>
        <p:grpSp>
          <p:nvGrpSpPr>
            <p:cNvPr id="36" name="グループ化 35">
              <a:extLst>
                <a:ext uri="{FF2B5EF4-FFF2-40B4-BE49-F238E27FC236}">
                  <a16:creationId xmlns:a16="http://schemas.microsoft.com/office/drawing/2014/main" id="{D23CD74B-3A62-92DB-5A31-F70C54C65D6A}"/>
                </a:ext>
              </a:extLst>
            </p:cNvPr>
            <p:cNvGrpSpPr/>
            <p:nvPr/>
          </p:nvGrpSpPr>
          <p:grpSpPr>
            <a:xfrm>
              <a:off x="2886036" y="3352387"/>
              <a:ext cx="2865676" cy="1492015"/>
              <a:chOff x="3139033" y="2792983"/>
              <a:chExt cx="2865676" cy="1052458"/>
            </a:xfrm>
          </p:grpSpPr>
          <p:sp>
            <p:nvSpPr>
              <p:cNvPr id="40" name="フローチャート: 代替処理 39">
                <a:extLst>
                  <a:ext uri="{FF2B5EF4-FFF2-40B4-BE49-F238E27FC236}">
                    <a16:creationId xmlns:a16="http://schemas.microsoft.com/office/drawing/2014/main" id="{114E7E05-44FF-3858-A151-8FD85293D8F7}"/>
                  </a:ext>
                </a:extLst>
              </p:cNvPr>
              <p:cNvSpPr/>
              <p:nvPr/>
            </p:nvSpPr>
            <p:spPr>
              <a:xfrm>
                <a:off x="3139033" y="2792983"/>
                <a:ext cx="2865676" cy="1052458"/>
              </a:xfrm>
              <a:prstGeom prst="flowChartAlternateProcess">
                <a:avLst/>
              </a:prstGeom>
              <a:solidFill>
                <a:schemeClr val="bg1">
                  <a:lumMod val="95000"/>
                </a:schemeClr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42" name="テキスト ボックス 41">
                <a:extLst>
                  <a:ext uri="{FF2B5EF4-FFF2-40B4-BE49-F238E27FC236}">
                    <a16:creationId xmlns:a16="http://schemas.microsoft.com/office/drawing/2014/main" id="{9C6EC295-A8B6-A977-3A0A-E2354D11C2FE}"/>
                  </a:ext>
                </a:extLst>
              </p:cNvPr>
              <p:cNvSpPr txBox="1"/>
              <p:nvPr/>
            </p:nvSpPr>
            <p:spPr>
              <a:xfrm>
                <a:off x="3521279" y="3115180"/>
                <a:ext cx="2154757" cy="2171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14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認定施設の適正化に注力</a:t>
                </a:r>
                <a:endParaRPr kumimoji="1" lang="en-US" altLang="ja-JP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sp>
            <p:nvSpPr>
              <p:cNvPr id="39" name="テキスト ボックス 38">
                <a:extLst>
                  <a:ext uri="{FF2B5EF4-FFF2-40B4-BE49-F238E27FC236}">
                    <a16:creationId xmlns:a16="http://schemas.microsoft.com/office/drawing/2014/main" id="{C946D38A-247C-4821-63E2-DE60597B4E15}"/>
                  </a:ext>
                </a:extLst>
              </p:cNvPr>
              <p:cNvSpPr txBox="1"/>
              <p:nvPr/>
            </p:nvSpPr>
            <p:spPr>
              <a:xfrm>
                <a:off x="3563795" y="2883367"/>
                <a:ext cx="2135521" cy="2171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140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迷惑民泊根絶チーム</a:t>
                </a:r>
                <a:r>
                  <a:rPr kumimoji="1" lang="en-US" altLang="ja-JP" sz="140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(</a:t>
                </a:r>
                <a:r>
                  <a:rPr kumimoji="1" lang="ja-JP" altLang="en-US" sz="140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仮</a:t>
                </a:r>
                <a:r>
                  <a:rPr kumimoji="1" lang="en-US" altLang="ja-JP" sz="140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)</a:t>
                </a:r>
              </a:p>
            </p:txBody>
          </p:sp>
        </p:grpSp>
        <p:pic>
          <p:nvPicPr>
            <p:cNvPr id="38" name="グラフィックス 37">
              <a:extLst>
                <a:ext uri="{FF2B5EF4-FFF2-40B4-BE49-F238E27FC236}">
                  <a16:creationId xmlns:a16="http://schemas.microsoft.com/office/drawing/2014/main" id="{41503ED7-8E91-8DA5-E9CA-4A259A8A708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3832101" y="3963038"/>
              <a:ext cx="959795" cy="959795"/>
            </a:xfrm>
            <a:prstGeom prst="rect">
              <a:avLst/>
            </a:prstGeom>
          </p:spPr>
        </p:pic>
      </p:grpSp>
      <p:grpSp>
        <p:nvGrpSpPr>
          <p:cNvPr id="68" name="グループ化 67">
            <a:extLst>
              <a:ext uri="{FF2B5EF4-FFF2-40B4-BE49-F238E27FC236}">
                <a16:creationId xmlns:a16="http://schemas.microsoft.com/office/drawing/2014/main" id="{BAE052C1-B694-B4D2-337E-678F1851D28C}"/>
              </a:ext>
            </a:extLst>
          </p:cNvPr>
          <p:cNvGrpSpPr/>
          <p:nvPr/>
        </p:nvGrpSpPr>
        <p:grpSpPr>
          <a:xfrm>
            <a:off x="720359" y="4401358"/>
            <a:ext cx="2865676" cy="1890714"/>
            <a:chOff x="729324" y="4335107"/>
            <a:chExt cx="2865676" cy="1890714"/>
          </a:xfrm>
        </p:grpSpPr>
        <p:sp>
          <p:nvSpPr>
            <p:cNvPr id="63" name="正方形/長方形 62">
              <a:extLst>
                <a:ext uri="{FF2B5EF4-FFF2-40B4-BE49-F238E27FC236}">
                  <a16:creationId xmlns:a16="http://schemas.microsoft.com/office/drawing/2014/main" id="{FEC32A40-2E17-D228-132D-C5734053DFB4}"/>
                </a:ext>
              </a:extLst>
            </p:cNvPr>
            <p:cNvSpPr/>
            <p:nvPr/>
          </p:nvSpPr>
          <p:spPr>
            <a:xfrm>
              <a:off x="729324" y="4335107"/>
              <a:ext cx="2865676" cy="1890714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9" name="テキスト ボックス 58">
              <a:extLst>
                <a:ext uri="{FF2B5EF4-FFF2-40B4-BE49-F238E27FC236}">
                  <a16:creationId xmlns:a16="http://schemas.microsoft.com/office/drawing/2014/main" id="{D448A189-9061-EB77-FA15-B5C2138ED981}"/>
                </a:ext>
              </a:extLst>
            </p:cNvPr>
            <p:cNvSpPr txBox="1"/>
            <p:nvPr/>
          </p:nvSpPr>
          <p:spPr>
            <a:xfrm>
              <a:off x="834356" y="4479808"/>
              <a:ext cx="126188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4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営業実態調査</a:t>
              </a:r>
              <a:endPara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65" name="テキスト ボックス 64">
              <a:extLst>
                <a:ext uri="{FF2B5EF4-FFF2-40B4-BE49-F238E27FC236}">
                  <a16:creationId xmlns:a16="http://schemas.microsoft.com/office/drawing/2014/main" id="{A9CDA0F0-9D8F-DCCC-55AB-01FE53CC0884}"/>
                </a:ext>
              </a:extLst>
            </p:cNvPr>
            <p:cNvSpPr txBox="1"/>
            <p:nvPr/>
          </p:nvSpPr>
          <p:spPr>
            <a:xfrm>
              <a:off x="836599" y="4848790"/>
              <a:ext cx="2628921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市内の全民泊施設の営業実態調査を実施</a:t>
              </a:r>
              <a:endPara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⇒ 重点監視施設を抽出</a:t>
              </a:r>
              <a:endPara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69" name="矢印: 右 68">
            <a:extLst>
              <a:ext uri="{FF2B5EF4-FFF2-40B4-BE49-F238E27FC236}">
                <a16:creationId xmlns:a16="http://schemas.microsoft.com/office/drawing/2014/main" id="{1EC96C2B-F047-962B-CC1A-2D4F4F38F7FA}"/>
              </a:ext>
            </a:extLst>
          </p:cNvPr>
          <p:cNvSpPr/>
          <p:nvPr/>
        </p:nvSpPr>
        <p:spPr>
          <a:xfrm>
            <a:off x="3607948" y="4925817"/>
            <a:ext cx="297658" cy="1041503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1" name="グラフィックス 70">
            <a:extLst>
              <a:ext uri="{FF2B5EF4-FFF2-40B4-BE49-F238E27FC236}">
                <a16:creationId xmlns:a16="http://schemas.microsoft.com/office/drawing/2014/main" id="{F5E30608-64EC-BDEC-CAFA-D209D273D9C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906827" y="5512846"/>
            <a:ext cx="461683" cy="461683"/>
          </a:xfrm>
          <a:prstGeom prst="rect">
            <a:avLst/>
          </a:prstGeom>
        </p:spPr>
      </p:pic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26D0301F-6388-1A13-10BD-7FF8F900A12F}"/>
              </a:ext>
            </a:extLst>
          </p:cNvPr>
          <p:cNvSpPr/>
          <p:nvPr/>
        </p:nvSpPr>
        <p:spPr>
          <a:xfrm>
            <a:off x="3916956" y="3107825"/>
            <a:ext cx="2543966" cy="318424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50360F72-4EEB-A199-4646-C4D39F552F10}"/>
              </a:ext>
            </a:extLst>
          </p:cNvPr>
          <p:cNvSpPr/>
          <p:nvPr/>
        </p:nvSpPr>
        <p:spPr>
          <a:xfrm>
            <a:off x="3916292" y="2918900"/>
            <a:ext cx="2543966" cy="64462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苦情発生の未然防止</a:t>
            </a:r>
          </a:p>
        </p:txBody>
      </p:sp>
      <p:sp>
        <p:nvSpPr>
          <p:cNvPr id="72" name="テキスト ボックス 71">
            <a:extLst>
              <a:ext uri="{FF2B5EF4-FFF2-40B4-BE49-F238E27FC236}">
                <a16:creationId xmlns:a16="http://schemas.microsoft.com/office/drawing/2014/main" id="{7CA6AE15-B0AA-664A-7218-2845034DFC5D}"/>
              </a:ext>
            </a:extLst>
          </p:cNvPr>
          <p:cNvSpPr txBox="1"/>
          <p:nvPr/>
        </p:nvSpPr>
        <p:spPr>
          <a:xfrm>
            <a:off x="3996075" y="3613093"/>
            <a:ext cx="25176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苦情内容を分析し、重点監視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施設への立入調査を実施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343912C9-8153-4F5D-61E3-EBD03F9E664C}"/>
              </a:ext>
            </a:extLst>
          </p:cNvPr>
          <p:cNvGrpSpPr/>
          <p:nvPr/>
        </p:nvGrpSpPr>
        <p:grpSpPr>
          <a:xfrm>
            <a:off x="5674302" y="4337848"/>
            <a:ext cx="731016" cy="724623"/>
            <a:chOff x="4013808" y="4496655"/>
            <a:chExt cx="731016" cy="724623"/>
          </a:xfrm>
        </p:grpSpPr>
        <p:sp>
          <p:nvSpPr>
            <p:cNvPr id="76" name="テキスト ボックス 75">
              <a:extLst>
                <a:ext uri="{FF2B5EF4-FFF2-40B4-BE49-F238E27FC236}">
                  <a16:creationId xmlns:a16="http://schemas.microsoft.com/office/drawing/2014/main" id="{85D4D288-B302-7964-4632-08CFA35FCE79}"/>
                </a:ext>
              </a:extLst>
            </p:cNvPr>
            <p:cNvSpPr txBox="1"/>
            <p:nvPr/>
          </p:nvSpPr>
          <p:spPr>
            <a:xfrm>
              <a:off x="4013808" y="4792614"/>
              <a:ext cx="731016" cy="42866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特区民泊</a:t>
              </a:r>
              <a:endParaRPr kumimoji="1"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ctr"/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事業者</a:t>
              </a:r>
            </a:p>
          </p:txBody>
        </p:sp>
        <p:pic>
          <p:nvPicPr>
            <p:cNvPr id="77" name="図 76" descr="アイコン&#10;&#10;AI によって生成されたコンテンツは間違っている可能性があります。">
              <a:extLst>
                <a:ext uri="{FF2B5EF4-FFF2-40B4-BE49-F238E27FC236}">
                  <a16:creationId xmlns:a16="http://schemas.microsoft.com/office/drawing/2014/main" id="{ED6EE100-EBCA-DDE8-CE99-8E27255673F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89108" y="4496655"/>
              <a:ext cx="373673" cy="300458"/>
            </a:xfrm>
            <a:prstGeom prst="rect">
              <a:avLst/>
            </a:prstGeom>
          </p:spPr>
        </p:pic>
      </p:grp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87222E26-F7B3-4F5A-2C03-12E20487CEA1}"/>
              </a:ext>
            </a:extLst>
          </p:cNvPr>
          <p:cNvGrpSpPr/>
          <p:nvPr/>
        </p:nvGrpSpPr>
        <p:grpSpPr>
          <a:xfrm>
            <a:off x="4471871" y="5298942"/>
            <a:ext cx="962618" cy="865645"/>
            <a:chOff x="5385322" y="4403263"/>
            <a:chExt cx="962618" cy="865645"/>
          </a:xfrm>
        </p:grpSpPr>
        <p:pic>
          <p:nvPicPr>
            <p:cNvPr id="78" name="図 77" descr="アイコン&#10;&#10;AI によって生成されたコンテンツは間違っている可能性があります。">
              <a:extLst>
                <a:ext uri="{FF2B5EF4-FFF2-40B4-BE49-F238E27FC236}">
                  <a16:creationId xmlns:a16="http://schemas.microsoft.com/office/drawing/2014/main" id="{8FE5782D-23A0-2C29-413D-A5A90C74A33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85322" y="4403263"/>
              <a:ext cx="748689" cy="606742"/>
            </a:xfrm>
            <a:prstGeom prst="rect">
              <a:avLst/>
            </a:prstGeom>
          </p:spPr>
        </p:pic>
        <p:pic>
          <p:nvPicPr>
            <p:cNvPr id="79" name="図 78" descr="アイコン&#10;&#10;AI によって生成されたコンテンツは間違っている可能性があります。">
              <a:extLst>
                <a:ext uri="{FF2B5EF4-FFF2-40B4-BE49-F238E27FC236}">
                  <a16:creationId xmlns:a16="http://schemas.microsoft.com/office/drawing/2014/main" id="{849C2FC3-C144-9185-FAC6-9D9BE970F45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03300" y="4781295"/>
              <a:ext cx="344640" cy="433165"/>
            </a:xfrm>
            <a:prstGeom prst="rect">
              <a:avLst/>
            </a:prstGeom>
          </p:spPr>
        </p:pic>
        <p:sp>
          <p:nvSpPr>
            <p:cNvPr id="80" name="テキスト ボックス 79">
              <a:extLst>
                <a:ext uri="{FF2B5EF4-FFF2-40B4-BE49-F238E27FC236}">
                  <a16:creationId xmlns:a16="http://schemas.microsoft.com/office/drawing/2014/main" id="{B0155716-90B0-8338-6516-97093015211D}"/>
                </a:ext>
              </a:extLst>
            </p:cNvPr>
            <p:cNvSpPr txBox="1"/>
            <p:nvPr/>
          </p:nvSpPr>
          <p:spPr>
            <a:xfrm>
              <a:off x="5432128" y="5014992"/>
              <a:ext cx="588623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宿泊客</a:t>
              </a:r>
            </a:p>
          </p:txBody>
        </p:sp>
      </p:grpSp>
      <p:cxnSp>
        <p:nvCxnSpPr>
          <p:cNvPr id="82" name="直線矢印コネクタ 81">
            <a:extLst>
              <a:ext uri="{FF2B5EF4-FFF2-40B4-BE49-F238E27FC236}">
                <a16:creationId xmlns:a16="http://schemas.microsoft.com/office/drawing/2014/main" id="{A5B0DD9A-CAE3-2E73-E860-5C54D47266BE}"/>
              </a:ext>
            </a:extLst>
          </p:cNvPr>
          <p:cNvCxnSpPr>
            <a:cxnSpLocks/>
          </p:cNvCxnSpPr>
          <p:nvPr/>
        </p:nvCxnSpPr>
        <p:spPr>
          <a:xfrm flipH="1">
            <a:off x="5400875" y="5096952"/>
            <a:ext cx="521014" cy="49844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テキスト ボックス 83">
            <a:extLst>
              <a:ext uri="{FF2B5EF4-FFF2-40B4-BE49-F238E27FC236}">
                <a16:creationId xmlns:a16="http://schemas.microsoft.com/office/drawing/2014/main" id="{DF90859A-B68D-1467-AF41-902F2BA64420}"/>
              </a:ext>
            </a:extLst>
          </p:cNvPr>
          <p:cNvSpPr txBox="1"/>
          <p:nvPr/>
        </p:nvSpPr>
        <p:spPr>
          <a:xfrm>
            <a:off x="5645886" y="5308068"/>
            <a:ext cx="800219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事前対処</a:t>
            </a:r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683633BF-14DD-9C0C-142D-BE7FBD77E91C}"/>
              </a:ext>
            </a:extLst>
          </p:cNvPr>
          <p:cNvGrpSpPr/>
          <p:nvPr/>
        </p:nvGrpSpPr>
        <p:grpSpPr>
          <a:xfrm>
            <a:off x="4048236" y="4362015"/>
            <a:ext cx="588623" cy="660013"/>
            <a:chOff x="5178386" y="5380318"/>
            <a:chExt cx="588623" cy="660013"/>
          </a:xfrm>
        </p:grpSpPr>
        <p:pic>
          <p:nvPicPr>
            <p:cNvPr id="74" name="図 73" descr="アイコン&#10;&#10;AI によって生成されたコンテンツは間違っている可能性があります。">
              <a:extLst>
                <a:ext uri="{FF2B5EF4-FFF2-40B4-BE49-F238E27FC236}">
                  <a16:creationId xmlns:a16="http://schemas.microsoft.com/office/drawing/2014/main" id="{F1C2F79D-158E-4A70-DEA4-5C8904C5181E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5244437" y="5380318"/>
              <a:ext cx="347744" cy="445856"/>
            </a:xfrm>
            <a:prstGeom prst="rect">
              <a:avLst/>
            </a:prstGeom>
          </p:spPr>
        </p:pic>
        <p:sp>
          <p:nvSpPr>
            <p:cNvPr id="85" name="テキスト ボックス 84">
              <a:extLst>
                <a:ext uri="{FF2B5EF4-FFF2-40B4-BE49-F238E27FC236}">
                  <a16:creationId xmlns:a16="http://schemas.microsoft.com/office/drawing/2014/main" id="{8F8A7CB0-FC62-523F-3528-7A87F0897E6E}"/>
                </a:ext>
              </a:extLst>
            </p:cNvPr>
            <p:cNvSpPr txBox="1"/>
            <p:nvPr/>
          </p:nvSpPr>
          <p:spPr>
            <a:xfrm>
              <a:off x="5178386" y="5786415"/>
              <a:ext cx="588623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保健所</a:t>
              </a:r>
            </a:p>
          </p:txBody>
        </p:sp>
      </p:grpSp>
      <p:sp>
        <p:nvSpPr>
          <p:cNvPr id="86" name="矢印: 右 85">
            <a:extLst>
              <a:ext uri="{FF2B5EF4-FFF2-40B4-BE49-F238E27FC236}">
                <a16:creationId xmlns:a16="http://schemas.microsoft.com/office/drawing/2014/main" id="{9106C625-FB34-F185-54B7-C5C9609B1F2C}"/>
              </a:ext>
            </a:extLst>
          </p:cNvPr>
          <p:cNvSpPr/>
          <p:nvPr/>
        </p:nvSpPr>
        <p:spPr>
          <a:xfrm>
            <a:off x="4601953" y="4659971"/>
            <a:ext cx="1032941" cy="366376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7" name="テキスト ボックス 86">
            <a:extLst>
              <a:ext uri="{FF2B5EF4-FFF2-40B4-BE49-F238E27FC236}">
                <a16:creationId xmlns:a16="http://schemas.microsoft.com/office/drawing/2014/main" id="{19A6C247-FDFB-AF65-7958-077FC3BC0E83}"/>
              </a:ext>
            </a:extLst>
          </p:cNvPr>
          <p:cNvSpPr txBox="1"/>
          <p:nvPr/>
        </p:nvSpPr>
        <p:spPr>
          <a:xfrm>
            <a:off x="4482607" y="4378868"/>
            <a:ext cx="129867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監視指導の強化</a:t>
            </a: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2D71F1AA-ECF3-5BBB-A4C2-2DEE0D07FBF7}"/>
              </a:ext>
            </a:extLst>
          </p:cNvPr>
          <p:cNvSpPr/>
          <p:nvPr/>
        </p:nvSpPr>
        <p:spPr>
          <a:xfrm>
            <a:off x="6600844" y="3107825"/>
            <a:ext cx="2599395" cy="318424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68BC1B5A-7E4A-24EF-B1C4-28AE7750584A}"/>
              </a:ext>
            </a:extLst>
          </p:cNvPr>
          <p:cNvSpPr/>
          <p:nvPr/>
        </p:nvSpPr>
        <p:spPr>
          <a:xfrm>
            <a:off x="6613688" y="2918900"/>
            <a:ext cx="2586551" cy="64462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違反事業者への</a:t>
            </a:r>
            <a:endParaRPr kumimoji="1"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徹底した指導・処分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EBFCB9EA-F510-29BF-6763-2FF2ED6DB839}"/>
              </a:ext>
            </a:extLst>
          </p:cNvPr>
          <p:cNvGrpSpPr/>
          <p:nvPr/>
        </p:nvGrpSpPr>
        <p:grpSpPr>
          <a:xfrm>
            <a:off x="8399997" y="5229702"/>
            <a:ext cx="750431" cy="886547"/>
            <a:chOff x="6697103" y="5078562"/>
            <a:chExt cx="750431" cy="886547"/>
          </a:xfrm>
        </p:grpSpPr>
        <p:pic>
          <p:nvPicPr>
            <p:cNvPr id="88" name="グラフィックス 87" descr="ユーザー 単色塗りつぶし">
              <a:extLst>
                <a:ext uri="{FF2B5EF4-FFF2-40B4-BE49-F238E27FC236}">
                  <a16:creationId xmlns:a16="http://schemas.microsoft.com/office/drawing/2014/main" id="{D1FCE8E9-5924-6B4F-408D-DD70FF66DC35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6764574" y="5078562"/>
              <a:ext cx="553864" cy="566288"/>
            </a:xfrm>
            <a:prstGeom prst="rect">
              <a:avLst/>
            </a:prstGeom>
          </p:spPr>
        </p:pic>
        <p:sp>
          <p:nvSpPr>
            <p:cNvPr id="89" name="テキスト ボックス 88">
              <a:extLst>
                <a:ext uri="{FF2B5EF4-FFF2-40B4-BE49-F238E27FC236}">
                  <a16:creationId xmlns:a16="http://schemas.microsoft.com/office/drawing/2014/main" id="{9766D142-D01F-9EC5-AE57-6D47A7859B4A}"/>
                </a:ext>
              </a:extLst>
            </p:cNvPr>
            <p:cNvSpPr txBox="1"/>
            <p:nvPr/>
          </p:nvSpPr>
          <p:spPr>
            <a:xfrm>
              <a:off x="6697103" y="5549611"/>
              <a:ext cx="750431" cy="41549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特区民泊</a:t>
              </a:r>
              <a:endParaRPr kumimoji="1"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ctr"/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事業者</a:t>
              </a:r>
            </a:p>
          </p:txBody>
        </p:sp>
      </p:grpSp>
      <p:sp>
        <p:nvSpPr>
          <p:cNvPr id="91" name="テキスト ボックス 90">
            <a:extLst>
              <a:ext uri="{FF2B5EF4-FFF2-40B4-BE49-F238E27FC236}">
                <a16:creationId xmlns:a16="http://schemas.microsoft.com/office/drawing/2014/main" id="{A6C922E2-0BDA-27C5-19BD-573804E1522C}"/>
              </a:ext>
            </a:extLst>
          </p:cNvPr>
          <p:cNvSpPr txBox="1"/>
          <p:nvPr/>
        </p:nvSpPr>
        <p:spPr>
          <a:xfrm>
            <a:off x="6583651" y="3586894"/>
            <a:ext cx="261658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・苦情発生時には、現行の法令　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に基づき、違反事業者へ徹底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した指導を実施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・悪質な事業者には、改善命令・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取消等の処分を実施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3" name="四角形: 角を丸くする 92">
            <a:extLst>
              <a:ext uri="{FF2B5EF4-FFF2-40B4-BE49-F238E27FC236}">
                <a16:creationId xmlns:a16="http://schemas.microsoft.com/office/drawing/2014/main" id="{9E6090B3-9C3E-A84F-9523-2BF0C408B206}"/>
              </a:ext>
            </a:extLst>
          </p:cNvPr>
          <p:cNvSpPr/>
          <p:nvPr/>
        </p:nvSpPr>
        <p:spPr>
          <a:xfrm>
            <a:off x="7524042" y="4825776"/>
            <a:ext cx="731015" cy="396917"/>
          </a:xfrm>
          <a:prstGeom prst="round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電話に</a:t>
            </a:r>
            <a:endParaRPr kumimoji="1"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出ない</a:t>
            </a:r>
          </a:p>
        </p:txBody>
      </p:sp>
      <p:sp>
        <p:nvSpPr>
          <p:cNvPr id="94" name="四角形: 角を丸くする 93">
            <a:extLst>
              <a:ext uri="{FF2B5EF4-FFF2-40B4-BE49-F238E27FC236}">
                <a16:creationId xmlns:a16="http://schemas.microsoft.com/office/drawing/2014/main" id="{4F471EAD-B28C-35E6-6F0C-22B745EEE771}"/>
              </a:ext>
            </a:extLst>
          </p:cNvPr>
          <p:cNvSpPr/>
          <p:nvPr/>
        </p:nvSpPr>
        <p:spPr>
          <a:xfrm>
            <a:off x="8360776" y="4825775"/>
            <a:ext cx="731015" cy="396917"/>
          </a:xfrm>
          <a:prstGeom prst="round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１泊</a:t>
            </a:r>
            <a:endParaRPr kumimoji="1"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宿泊</a:t>
            </a:r>
          </a:p>
        </p:txBody>
      </p:sp>
      <p:sp>
        <p:nvSpPr>
          <p:cNvPr id="95" name="四角形: 角を丸くする 94">
            <a:extLst>
              <a:ext uri="{FF2B5EF4-FFF2-40B4-BE49-F238E27FC236}">
                <a16:creationId xmlns:a16="http://schemas.microsoft.com/office/drawing/2014/main" id="{01C605FB-333C-31CF-2583-F72B0DEDD8C9}"/>
              </a:ext>
            </a:extLst>
          </p:cNvPr>
          <p:cNvSpPr/>
          <p:nvPr/>
        </p:nvSpPr>
        <p:spPr>
          <a:xfrm>
            <a:off x="6715538" y="4826107"/>
            <a:ext cx="702785" cy="396917"/>
          </a:xfrm>
          <a:prstGeom prst="round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標識</a:t>
            </a:r>
            <a:endParaRPr kumimoji="1"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未掲示</a:t>
            </a: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D54F2B22-0743-008B-8549-9873243E7613}"/>
              </a:ext>
            </a:extLst>
          </p:cNvPr>
          <p:cNvGrpSpPr/>
          <p:nvPr/>
        </p:nvGrpSpPr>
        <p:grpSpPr>
          <a:xfrm>
            <a:off x="6689836" y="5316670"/>
            <a:ext cx="588623" cy="674070"/>
            <a:chOff x="8518526" y="5128827"/>
            <a:chExt cx="588623" cy="674070"/>
          </a:xfrm>
        </p:grpSpPr>
        <p:pic>
          <p:nvPicPr>
            <p:cNvPr id="97" name="図 96" descr="アイコン&#10;&#10;AI によって生成されたコンテンツは間違っている可能性があります。">
              <a:extLst>
                <a:ext uri="{FF2B5EF4-FFF2-40B4-BE49-F238E27FC236}">
                  <a16:creationId xmlns:a16="http://schemas.microsoft.com/office/drawing/2014/main" id="{194274CD-7D2C-462D-D229-705634CD24D9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8622130" y="5128827"/>
              <a:ext cx="347744" cy="445856"/>
            </a:xfrm>
            <a:prstGeom prst="rect">
              <a:avLst/>
            </a:prstGeom>
          </p:spPr>
        </p:pic>
        <p:sp>
          <p:nvSpPr>
            <p:cNvPr id="98" name="テキスト ボックス 97">
              <a:extLst>
                <a:ext uri="{FF2B5EF4-FFF2-40B4-BE49-F238E27FC236}">
                  <a16:creationId xmlns:a16="http://schemas.microsoft.com/office/drawing/2014/main" id="{2000CDC5-2E10-89F3-4347-EF973D1692BC}"/>
                </a:ext>
              </a:extLst>
            </p:cNvPr>
            <p:cNvSpPr txBox="1"/>
            <p:nvPr/>
          </p:nvSpPr>
          <p:spPr>
            <a:xfrm>
              <a:off x="8518526" y="5548981"/>
              <a:ext cx="588623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保健所</a:t>
              </a:r>
            </a:p>
          </p:txBody>
        </p:sp>
      </p:grp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54D9C7A7-71C4-0A50-F882-ED323C511F65}"/>
              </a:ext>
            </a:extLst>
          </p:cNvPr>
          <p:cNvGrpSpPr/>
          <p:nvPr/>
        </p:nvGrpSpPr>
        <p:grpSpPr>
          <a:xfrm>
            <a:off x="7367451" y="5258320"/>
            <a:ext cx="1042034" cy="916587"/>
            <a:chOff x="7377089" y="5082316"/>
            <a:chExt cx="1042034" cy="916587"/>
          </a:xfrm>
        </p:grpSpPr>
        <p:sp>
          <p:nvSpPr>
            <p:cNvPr id="96" name="矢印: 右 95">
              <a:extLst>
                <a:ext uri="{FF2B5EF4-FFF2-40B4-BE49-F238E27FC236}">
                  <a16:creationId xmlns:a16="http://schemas.microsoft.com/office/drawing/2014/main" id="{DCBD3EAA-87D5-8EF1-2D1A-C00A05902057}"/>
                </a:ext>
              </a:extLst>
            </p:cNvPr>
            <p:cNvSpPr/>
            <p:nvPr/>
          </p:nvSpPr>
          <p:spPr>
            <a:xfrm>
              <a:off x="7377089" y="5296783"/>
              <a:ext cx="1042034" cy="296384"/>
            </a:xfrm>
            <a:prstGeom prst="rightArrow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9" name="テキスト ボックス 98">
              <a:extLst>
                <a:ext uri="{FF2B5EF4-FFF2-40B4-BE49-F238E27FC236}">
                  <a16:creationId xmlns:a16="http://schemas.microsoft.com/office/drawing/2014/main" id="{3BF6F0A1-5620-DC80-6D65-C28D92ABCCC6}"/>
                </a:ext>
              </a:extLst>
            </p:cNvPr>
            <p:cNvSpPr txBox="1"/>
            <p:nvPr/>
          </p:nvSpPr>
          <p:spPr>
            <a:xfrm>
              <a:off x="7482660" y="5082316"/>
              <a:ext cx="800219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行政指導</a:t>
              </a:r>
              <a:endPara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03" name="テキスト ボックス 102">
              <a:extLst>
                <a:ext uri="{FF2B5EF4-FFF2-40B4-BE49-F238E27FC236}">
                  <a16:creationId xmlns:a16="http://schemas.microsoft.com/office/drawing/2014/main" id="{C0694121-4786-4953-FEC8-242F7A1A9651}"/>
                </a:ext>
              </a:extLst>
            </p:cNvPr>
            <p:cNvSpPr txBox="1"/>
            <p:nvPr/>
          </p:nvSpPr>
          <p:spPr>
            <a:xfrm>
              <a:off x="7416040" y="5537238"/>
              <a:ext cx="954107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改善命令・</a:t>
              </a:r>
              <a:endPara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ctr"/>
              <a:r>
                <a:rPr kumimoji="1" lang="ja-JP" altLang="en-US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取消等処分</a:t>
              </a:r>
              <a:endPara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E0F6A89-9C13-9C74-8600-61BCD9E520E8}"/>
              </a:ext>
            </a:extLst>
          </p:cNvPr>
          <p:cNvSpPr txBox="1"/>
          <p:nvPr/>
        </p:nvSpPr>
        <p:spPr>
          <a:xfrm>
            <a:off x="236" y="2"/>
            <a:ext cx="9900000" cy="417699"/>
          </a:xfrm>
          <a:prstGeom prst="rect">
            <a:avLst/>
          </a:prstGeom>
          <a:solidFill>
            <a:srgbClr val="002060"/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tIns="32659" rtlCol="0">
            <a:spAutoFit/>
          </a:bodyPr>
          <a:lstStyle/>
          <a:p>
            <a:pPr algn="ctr"/>
            <a:r>
              <a:rPr kumimoji="1" lang="ja-JP" altLang="en-US" sz="2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論点（１） 指導権限等の強化（既存民泊の適正化に向けた取組み）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1BCC648-6266-B17A-E89E-4EEC9AB79291}"/>
              </a:ext>
            </a:extLst>
          </p:cNvPr>
          <p:cNvSpPr txBox="1"/>
          <p:nvPr/>
        </p:nvSpPr>
        <p:spPr>
          <a:xfrm>
            <a:off x="7208573" y="2510567"/>
            <a:ext cx="18774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体制強化後の指導体制</a:t>
            </a:r>
            <a:r>
              <a: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kumimoji="1" lang="ja-JP" altLang="en-US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DDF03B0-AB1E-5506-249E-6D1D68417E9B}"/>
              </a:ext>
            </a:extLst>
          </p:cNvPr>
          <p:cNvSpPr txBox="1"/>
          <p:nvPr/>
        </p:nvSpPr>
        <p:spPr>
          <a:xfrm>
            <a:off x="7224764" y="429758"/>
            <a:ext cx="1723549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保健所環境衛生監視課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（旅館業指導グループ）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11229BE2-09CC-4E56-B3A1-664030A3638D}"/>
              </a:ext>
            </a:extLst>
          </p:cNvPr>
          <p:cNvSpPr txBox="1"/>
          <p:nvPr/>
        </p:nvSpPr>
        <p:spPr>
          <a:xfrm>
            <a:off x="8132486" y="1215682"/>
            <a:ext cx="553998" cy="131635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pPr algn="ctr"/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特区民泊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チーム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FE8DC835-E006-6935-BA23-042D9107AF6E}"/>
              </a:ext>
            </a:extLst>
          </p:cNvPr>
          <p:cNvSpPr txBox="1"/>
          <p:nvPr/>
        </p:nvSpPr>
        <p:spPr>
          <a:xfrm>
            <a:off x="8810379" y="1217109"/>
            <a:ext cx="553998" cy="13007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pPr algn="ctr"/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旅館業・新法民泊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チーム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20EC5548-586F-45A5-1953-086659FDADDC}"/>
              </a:ext>
            </a:extLst>
          </p:cNvPr>
          <p:cNvSpPr txBox="1"/>
          <p:nvPr/>
        </p:nvSpPr>
        <p:spPr>
          <a:xfrm>
            <a:off x="7448839" y="1233766"/>
            <a:ext cx="553998" cy="130567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pPr algn="ctr"/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違法民泊撲滅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チーム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9C3F42F-BF6E-FF71-07AF-6068D8B67C35}"/>
              </a:ext>
            </a:extLst>
          </p:cNvPr>
          <p:cNvSpPr txBox="1"/>
          <p:nvPr/>
        </p:nvSpPr>
        <p:spPr>
          <a:xfrm>
            <a:off x="6807242" y="1239257"/>
            <a:ext cx="553998" cy="129469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pPr algn="ctr"/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迷惑民泊根絶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チーム（仮）</a:t>
            </a:r>
          </a:p>
        </p:txBody>
      </p: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D70B3024-6E3A-5D40-550F-786F6B4C123B}"/>
              </a:ext>
            </a:extLst>
          </p:cNvPr>
          <p:cNvCxnSpPr>
            <a:cxnSpLocks/>
          </p:cNvCxnSpPr>
          <p:nvPr/>
        </p:nvCxnSpPr>
        <p:spPr>
          <a:xfrm>
            <a:off x="8043324" y="889648"/>
            <a:ext cx="0" cy="14453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2066E45D-0DD8-9322-587E-7D38BDA07FB2}"/>
              </a:ext>
            </a:extLst>
          </p:cNvPr>
          <p:cNvCxnSpPr>
            <a:cxnSpLocks/>
          </p:cNvCxnSpPr>
          <p:nvPr/>
        </p:nvCxnSpPr>
        <p:spPr>
          <a:xfrm>
            <a:off x="7076998" y="1035504"/>
            <a:ext cx="20190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4393326A-8BDC-C0C7-3720-B0D143D6E997}"/>
              </a:ext>
            </a:extLst>
          </p:cNvPr>
          <p:cNvCxnSpPr>
            <a:endCxn id="21" idx="0"/>
          </p:cNvCxnSpPr>
          <p:nvPr/>
        </p:nvCxnSpPr>
        <p:spPr>
          <a:xfrm>
            <a:off x="7084241" y="1037313"/>
            <a:ext cx="0" cy="20194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CCFDFE41-5582-3001-493E-025903E1BF97}"/>
              </a:ext>
            </a:extLst>
          </p:cNvPr>
          <p:cNvCxnSpPr/>
          <p:nvPr/>
        </p:nvCxnSpPr>
        <p:spPr>
          <a:xfrm>
            <a:off x="7725838" y="1034182"/>
            <a:ext cx="0" cy="20194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9758D1B5-586F-58EB-808E-0331B1268F67}"/>
              </a:ext>
            </a:extLst>
          </p:cNvPr>
          <p:cNvCxnSpPr/>
          <p:nvPr/>
        </p:nvCxnSpPr>
        <p:spPr>
          <a:xfrm>
            <a:off x="8419453" y="1034182"/>
            <a:ext cx="0" cy="20194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ADB8A20B-FC3C-22AB-ED28-6D444B516649}"/>
              </a:ext>
            </a:extLst>
          </p:cNvPr>
          <p:cNvCxnSpPr/>
          <p:nvPr/>
        </p:nvCxnSpPr>
        <p:spPr>
          <a:xfrm>
            <a:off x="9086010" y="1034182"/>
            <a:ext cx="0" cy="20194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9FBCDFF0-423C-CB7F-17E6-07A3854C27A4}"/>
              </a:ext>
            </a:extLst>
          </p:cNvPr>
          <p:cNvSpPr txBox="1"/>
          <p:nvPr/>
        </p:nvSpPr>
        <p:spPr>
          <a:xfrm>
            <a:off x="6834696" y="978246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新設</a:t>
            </a:r>
          </a:p>
        </p:txBody>
      </p:sp>
    </p:spTree>
    <p:extLst>
      <p:ext uri="{BB962C8B-B14F-4D97-AF65-F5344CB8AC3E}">
        <p14:creationId xmlns:p14="http://schemas.microsoft.com/office/powerpoint/2010/main" val="2697002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C35CA6-E563-45E2-BF07-08FCDC8634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4B224445-FC97-529D-AECF-58F677834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77150" y="6492875"/>
            <a:ext cx="2228850" cy="365125"/>
          </a:xfrm>
        </p:spPr>
        <p:txBody>
          <a:bodyPr/>
          <a:lstStyle/>
          <a:p>
            <a:fld id="{B1742C51-B093-4577-A70C-BEC04F89AFDA}" type="slidenum">
              <a:rPr kumimoji="1"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fld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25D40CD9-8718-1AE7-5D49-883B4ED8B5E9}"/>
              </a:ext>
            </a:extLst>
          </p:cNvPr>
          <p:cNvSpPr txBox="1"/>
          <p:nvPr/>
        </p:nvSpPr>
        <p:spPr>
          <a:xfrm>
            <a:off x="2033818" y="4117179"/>
            <a:ext cx="6119582" cy="307777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　地域の実情に合わせ、</a:t>
            </a:r>
            <a:r>
              <a:rPr kumimoji="1" lang="ja-JP" altLang="en-US" sz="14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自治体が独自規制できる規定</a:t>
            </a:r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</a:t>
            </a:r>
            <a:r>
              <a:rPr kumimoji="1"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）を追加すること</a:t>
            </a:r>
            <a:endParaRPr kumimoji="1" lang="en-US" altLang="ja-JP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D0E22D7-19ED-97A5-5DE4-50B7CFFF90B6}"/>
              </a:ext>
            </a:extLst>
          </p:cNvPr>
          <p:cNvSpPr txBox="1"/>
          <p:nvPr/>
        </p:nvSpPr>
        <p:spPr>
          <a:xfrm>
            <a:off x="236" y="2"/>
            <a:ext cx="9900000" cy="417699"/>
          </a:xfrm>
          <a:prstGeom prst="rect">
            <a:avLst/>
          </a:prstGeom>
          <a:solidFill>
            <a:srgbClr val="002060"/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tIns="32659" rtlCol="0">
            <a:spAutoFit/>
          </a:bodyPr>
          <a:lstStyle/>
          <a:p>
            <a:pPr lvl="0" algn="ctr"/>
            <a:r>
              <a:rPr kumimoji="1" lang="ja-JP" altLang="en-US" sz="2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論点（１） 指導権限等の強化（国への法令改正要望）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111D263-84B1-A44F-2760-2F497A07D8B2}"/>
              </a:ext>
            </a:extLst>
          </p:cNvPr>
          <p:cNvSpPr txBox="1"/>
          <p:nvPr/>
        </p:nvSpPr>
        <p:spPr>
          <a:xfrm>
            <a:off x="667212" y="765922"/>
            <a:ext cx="8435413" cy="182101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特区法</a:t>
            </a:r>
            <a:r>
              <a:rPr kumimoji="1"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特区民泊</a:t>
            </a:r>
            <a:r>
              <a:rPr kumimoji="1"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について</a:t>
            </a:r>
            <a:endParaRPr kumimoji="1" lang="en-US" altLang="ja-JP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000"/>
              </a:lnSpc>
            </a:pPr>
            <a:endParaRPr kumimoji="1" lang="en-US" altLang="ja-JP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（役 割） 旅館業法の規制を緩和した制度として、インバウンド需要の増大に伴う宿泊施設のひっ迫解消や、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 無許可施設を適正に導く受け皿として一定の役割を果たしてきた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（課 題） ①自治体が制度面で独自規制できる規定がなく、管理事務室が設置できず、騒音・ごみ問題等の対応に苦慮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 ②海外居住の事業者に対する指導に苦慮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 ③１泊から宿泊予約を受付している予約サイトが多数あり、対応に苦慮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二等辺三角形 6">
            <a:extLst>
              <a:ext uri="{FF2B5EF4-FFF2-40B4-BE49-F238E27FC236}">
                <a16:creationId xmlns:a16="http://schemas.microsoft.com/office/drawing/2014/main" id="{56584458-6CD2-16A5-BCB4-A96D94F4F918}"/>
              </a:ext>
            </a:extLst>
          </p:cNvPr>
          <p:cNvSpPr/>
          <p:nvPr/>
        </p:nvSpPr>
        <p:spPr>
          <a:xfrm flipV="1">
            <a:off x="3459533" y="2586933"/>
            <a:ext cx="2850770" cy="482073"/>
          </a:xfrm>
          <a:prstGeom prst="triangle">
            <a:avLst>
              <a:gd name="adj" fmla="val 51376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kumimoji="1" lang="ja-JP" altLang="en-US" sz="1633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87744E6-C58E-ABCE-FFFE-4D3AD5DF1948}"/>
              </a:ext>
            </a:extLst>
          </p:cNvPr>
          <p:cNvSpPr txBox="1"/>
          <p:nvPr/>
        </p:nvSpPr>
        <p:spPr>
          <a:xfrm>
            <a:off x="1475551" y="3726051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要望事項</a:t>
            </a:r>
            <a:r>
              <a:rPr kumimoji="1"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kumimoji="1" lang="ja-JP" altLang="en-US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727969F-6D25-0A94-7E34-818D88AD14D6}"/>
              </a:ext>
            </a:extLst>
          </p:cNvPr>
          <p:cNvSpPr txBox="1"/>
          <p:nvPr/>
        </p:nvSpPr>
        <p:spPr>
          <a:xfrm>
            <a:off x="2574992" y="3147510"/>
            <a:ext cx="48782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上記①～③の課題を解決するために、以下の３点を国に要望</a:t>
            </a:r>
            <a:endParaRPr kumimoji="1" lang="en-US" altLang="ja-JP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7FDDF8C-1285-6953-FEFF-F04E85EE5634}"/>
              </a:ext>
            </a:extLst>
          </p:cNvPr>
          <p:cNvSpPr txBox="1"/>
          <p:nvPr/>
        </p:nvSpPr>
        <p:spPr>
          <a:xfrm>
            <a:off x="2033817" y="5026681"/>
            <a:ext cx="56172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　海外居住の事業者に対する</a:t>
            </a:r>
            <a:r>
              <a:rPr kumimoji="1" lang="ja-JP" altLang="en-US" sz="14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国内代行業者への委託の義務付け</a:t>
            </a:r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及び</a:t>
            </a:r>
            <a:endParaRPr kumimoji="1" lang="en-US" altLang="ja-JP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kumimoji="1" lang="ja-JP" altLang="en-US" sz="14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代行業者に対して指導できる規定</a:t>
            </a:r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を追加すること</a:t>
            </a:r>
            <a:endParaRPr kumimoji="1" lang="en-US" altLang="ja-JP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F76FB32-5195-EFC0-0EFB-E32153F64725}"/>
              </a:ext>
            </a:extLst>
          </p:cNvPr>
          <p:cNvSpPr txBox="1"/>
          <p:nvPr/>
        </p:nvSpPr>
        <p:spPr>
          <a:xfrm>
            <a:off x="2033817" y="5726974"/>
            <a:ext cx="5702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　宿泊予約サイト運営者（住宅宿泊仲介業者）に対して特区民泊施設の</a:t>
            </a:r>
            <a:endParaRPr kumimoji="1" lang="en-US" altLang="ja-JP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kumimoji="1" lang="ja-JP" altLang="en-US" sz="14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１泊での予約設定を禁止</a:t>
            </a:r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すること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CA7326B-31EB-14D4-2B96-E255A53FA572}"/>
              </a:ext>
            </a:extLst>
          </p:cNvPr>
          <p:cNvSpPr txBox="1"/>
          <p:nvPr/>
        </p:nvSpPr>
        <p:spPr>
          <a:xfrm>
            <a:off x="2133266" y="4388823"/>
            <a:ext cx="63963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例えば、旅館業法施行令では、「都道府県（保健所設置市、特別区）が条例で定める構造設備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の基準に適合すること」と規定されており、本市条例で管理事務室の設置を義務付けている</a:t>
            </a:r>
          </a:p>
        </p:txBody>
      </p:sp>
    </p:spTree>
    <p:extLst>
      <p:ext uri="{BB962C8B-B14F-4D97-AF65-F5344CB8AC3E}">
        <p14:creationId xmlns:p14="http://schemas.microsoft.com/office/powerpoint/2010/main" val="2226228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3C45AEB2-E1F5-11A2-9749-E663A5DD9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77150" y="6492875"/>
            <a:ext cx="2228850" cy="365125"/>
          </a:xfrm>
        </p:spPr>
        <p:txBody>
          <a:bodyPr/>
          <a:lstStyle/>
          <a:p>
            <a:fld id="{B1742C51-B093-4577-A70C-BEC04F89AFDA}" type="slidenum">
              <a:rPr kumimoji="1" lang="ja-JP" altLang="en-US" smtClean="0"/>
              <a:t>6</a:t>
            </a:fld>
            <a:endParaRPr kumimoji="1" lang="ja-JP" altLang="en-US"/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199194BB-F557-CF68-D153-41C7DF5906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8282595"/>
              </p:ext>
            </p:extLst>
          </p:nvPr>
        </p:nvGraphicFramePr>
        <p:xfrm>
          <a:off x="241764" y="618839"/>
          <a:ext cx="9377216" cy="596455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52000">
                  <a:extLst>
                    <a:ext uri="{9D8B030D-6E8A-4147-A177-3AD203B41FA5}">
                      <a16:colId xmlns:a16="http://schemas.microsoft.com/office/drawing/2014/main" val="536540731"/>
                    </a:ext>
                  </a:extLst>
                </a:gridCol>
                <a:gridCol w="4112608">
                  <a:extLst>
                    <a:ext uri="{9D8B030D-6E8A-4147-A177-3AD203B41FA5}">
                      <a16:colId xmlns:a16="http://schemas.microsoft.com/office/drawing/2014/main" val="3745920609"/>
                    </a:ext>
                  </a:extLst>
                </a:gridCol>
                <a:gridCol w="4112608">
                  <a:extLst>
                    <a:ext uri="{9D8B030D-6E8A-4147-A177-3AD203B41FA5}">
                      <a16:colId xmlns:a16="http://schemas.microsoft.com/office/drawing/2014/main" val="1426225705"/>
                    </a:ext>
                  </a:extLst>
                </a:gridCol>
              </a:tblGrid>
              <a:tr h="592522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11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2953" marR="82953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実施可能な用途地域の制限</a:t>
                      </a:r>
                      <a:endParaRPr kumimoji="1" lang="en-US" altLang="ja-JP" sz="1400" b="1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2953" marR="82953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新規受付の停止</a:t>
                      </a:r>
                    </a:p>
                  </a:txBody>
                  <a:tcPr marL="82953" marR="82953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1516959"/>
                  </a:ext>
                </a:extLst>
              </a:tr>
              <a:tr h="550614"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内容</a:t>
                      </a:r>
                      <a:endParaRPr kumimoji="1" lang="en-US" altLang="ja-JP" sz="1200" b="1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2953" marR="82953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0" algn="l"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・実施地域から、「住居地域」を除外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72000" indent="0" algn="l"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・近隣商業地域、商業地域、準工業地域でのみ実施可能</a:t>
                      </a:r>
                    </a:p>
                  </a:txBody>
                  <a:tcPr marL="82953" marR="829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indent="0" algn="l"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・市内全域で、新規の申請受付を停止</a:t>
                      </a:r>
                    </a:p>
                  </a:txBody>
                  <a:tcPr marL="82953" marR="829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7619568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実施手法</a:t>
                      </a:r>
                      <a:endParaRPr kumimoji="1" lang="en-US" altLang="ja-JP" sz="1200" b="1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2953" marR="82953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72000" indent="0" algn="ctr"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・区域計画の変更により実施可能</a:t>
                      </a:r>
                    </a:p>
                  </a:txBody>
                  <a:tcPr marL="82953" marR="829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82953" marR="82953"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734201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再開可否</a:t>
                      </a:r>
                      <a:endParaRPr kumimoji="1" lang="en-US" altLang="ja-JP" sz="1200" b="1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2953" marR="82953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7200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・再度、区域計画の変更を行うことで可能</a:t>
                      </a:r>
                    </a:p>
                  </a:txBody>
                  <a:tcPr marL="82953" marR="829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82953" marR="82953"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12855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既存特区民泊の取扱い</a:t>
                      </a:r>
                      <a:endParaRPr kumimoji="1" lang="en-US" altLang="ja-JP" sz="1200" b="1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2953" marR="82953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0" algn="l"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・「住居地域の既存特区民泊」は継続可能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2953" marR="82953" marT="0" marB="18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57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1" lang="en-US" altLang="ja-JP" sz="11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2953" marR="82953" marT="0" marB="10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843664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周知期間</a:t>
                      </a:r>
                      <a:endParaRPr kumimoji="1" lang="en-US" altLang="ja-JP" sz="1200" b="1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2953" marR="82953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72000" indent="0" algn="ctr"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・一定の周知期間の確保が必要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2953" marR="829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82953" marR="82953"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1831984"/>
                  </a:ext>
                </a:extLst>
              </a:tr>
              <a:tr h="585781">
                <a:tc rowSpan="4">
                  <a:txBody>
                    <a:bodyPr/>
                    <a:lstStyle/>
                    <a:p>
                      <a:pPr marL="0" indent="0" algn="ctr"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想定される懸念事項</a:t>
                      </a:r>
                      <a:endParaRPr kumimoji="1" lang="en-US" altLang="ja-JP" sz="1200" b="1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2953" marR="82953" marT="36000" marB="3600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 </a:t>
                      </a:r>
                      <a:r>
                        <a:rPr kumimoji="1" lang="ja-JP" altLang="en-US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「住居地域」において認定を受けずに営業する違法民泊の増加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2953" marR="829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indent="0" algn="l"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 認定を受けずに営業する違法民泊の増加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2953" marR="829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547494"/>
                  </a:ext>
                </a:extLst>
              </a:tr>
              <a:tr h="504000">
                <a:tc vMerge="1">
                  <a:txBody>
                    <a:bodyPr/>
                    <a:lstStyle/>
                    <a:p>
                      <a:pPr marL="0" indent="0" algn="ctr"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endParaRPr kumimoji="1" lang="en-US" altLang="ja-JP" sz="12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2953" marR="82953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7200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 特区民泊の供給制限により、観光客減少や周辺の観光事業者における売上減少等の影響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2953" marR="829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82953" marR="829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0095295"/>
                  </a:ext>
                </a:extLst>
              </a:tr>
              <a:tr h="576000">
                <a:tc vMerge="1">
                  <a:txBody>
                    <a:bodyPr/>
                    <a:lstStyle/>
                    <a:p>
                      <a:pPr marL="0" indent="0" algn="ctr"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endParaRPr kumimoji="1" lang="en-US" altLang="ja-JP" sz="12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2953" marR="82953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7200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 駆け込み申請による一時的な申請受付業務のひっ迫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72000" indent="-108000" algn="ctr">
                        <a:lnSpc>
                          <a:spcPct val="100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  （保健所、環境局、消防局の受付や現地調査体制）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2953" marR="829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82953" marR="829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4947791"/>
                  </a:ext>
                </a:extLst>
              </a:tr>
              <a:tr h="93808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 実施可能な地域が制限されるため、特定地域において新規の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72000" indent="0" algn="l">
                        <a:lnSpc>
                          <a:spcPct val="100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 特区民泊が集中し、急増する可能性がある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7200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 「住居地域」以外からの新規申請の認定業務が継続する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2953" marR="829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1" lang="en-US" altLang="ja-JP" sz="11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2953" marR="82953" marT="0" marB="79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563219"/>
                  </a:ext>
                </a:extLst>
              </a:tr>
            </a:tbl>
          </a:graphicData>
        </a:graphic>
      </p:graphicFrame>
      <p:sp>
        <p:nvSpPr>
          <p:cNvPr id="4" name="テキスト ボックス 9">
            <a:extLst>
              <a:ext uri="{FF2B5EF4-FFF2-40B4-BE49-F238E27FC236}">
                <a16:creationId xmlns:a16="http://schemas.microsoft.com/office/drawing/2014/main" id="{B2855707-59AC-9386-6211-18D60F202E43}"/>
              </a:ext>
            </a:extLst>
          </p:cNvPr>
          <p:cNvSpPr txBox="1"/>
          <p:nvPr/>
        </p:nvSpPr>
        <p:spPr>
          <a:xfrm>
            <a:off x="-86519" y="0"/>
            <a:ext cx="10079038" cy="421072"/>
          </a:xfrm>
          <a:prstGeom prst="rect">
            <a:avLst/>
          </a:prstGeom>
          <a:solidFill>
            <a:srgbClr val="002060"/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tIns="36000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2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論点（２） 実施地域及び新規受付の取扱い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07A691E-8FD0-D1B3-DD31-360DB0374374}"/>
              </a:ext>
            </a:extLst>
          </p:cNvPr>
          <p:cNvSpPr txBox="1"/>
          <p:nvPr/>
        </p:nvSpPr>
        <p:spPr>
          <a:xfrm>
            <a:off x="1619153" y="3175084"/>
            <a:ext cx="3888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</a:t>
            </a:r>
            <a:r>
              <a:rPr kumimoji="1"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R7.6.30</a:t>
            </a:r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時点 市内全域</a:t>
            </a:r>
            <a:r>
              <a:rPr kumimoji="1"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6,523</a:t>
            </a:r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件のうち、住居地域は２</a:t>
            </a:r>
            <a:r>
              <a:rPr kumimoji="1"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,</a:t>
            </a:r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０５５件</a:t>
            </a:r>
            <a:r>
              <a:rPr kumimoji="1"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endParaRPr kumimoji="1" lang="ja-JP" altLang="en-US"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5DE4853A-0BFA-55B4-097E-9AAB8DE1C2B3}"/>
              </a:ext>
            </a:extLst>
          </p:cNvPr>
          <p:cNvCxnSpPr/>
          <p:nvPr/>
        </p:nvCxnSpPr>
        <p:spPr>
          <a:xfrm>
            <a:off x="6778564" y="3110378"/>
            <a:ext cx="1440000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5610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593F83-2636-407D-7A15-D1DD76B86A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BFFEB5B4-B2B0-420D-4028-DEC79A02E2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2335004"/>
              </p:ext>
            </p:extLst>
          </p:nvPr>
        </p:nvGraphicFramePr>
        <p:xfrm>
          <a:off x="290894" y="694764"/>
          <a:ext cx="9324211" cy="3874541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0909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9377">
                  <a:extLst>
                    <a:ext uri="{9D8B030D-6E8A-4147-A177-3AD203B41FA5}">
                      <a16:colId xmlns:a16="http://schemas.microsoft.com/office/drawing/2014/main" val="2759283343"/>
                    </a:ext>
                  </a:extLst>
                </a:gridCol>
                <a:gridCol w="4875483">
                  <a:extLst>
                    <a:ext uri="{9D8B030D-6E8A-4147-A177-3AD203B41FA5}">
                      <a16:colId xmlns:a16="http://schemas.microsoft.com/office/drawing/2014/main" val="2994278668"/>
                    </a:ext>
                  </a:extLst>
                </a:gridCol>
                <a:gridCol w="23983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78977"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検討内容</a:t>
                      </a:r>
                    </a:p>
                  </a:txBody>
                  <a:tcPr marL="62215" marR="62215" marT="31107" marB="311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3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2215" marR="62215" marT="31107" marB="311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62215" marR="62215" marT="31107" marB="311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検討結果</a:t>
                      </a:r>
                    </a:p>
                  </a:txBody>
                  <a:tcPr marL="62215" marR="62215" marT="31107" marB="311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5188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啓発・</a:t>
                      </a:r>
                      <a:endParaRPr kumimoji="1" lang="en-US" altLang="ja-JP" sz="12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理解促進</a:t>
                      </a:r>
                    </a:p>
                  </a:txBody>
                  <a:tcPr marL="62215" marR="62215" marT="32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事業者向け</a:t>
                      </a:r>
                    </a:p>
                  </a:txBody>
                  <a:tcPr marL="62215" marR="62215" marT="32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宿泊日数など民泊ルールの周知啓発</a:t>
                      </a:r>
                    </a:p>
                  </a:txBody>
                  <a:tcPr marL="62215" marR="62215" marT="32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u="none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多言語でのルール説明チラシ配付</a:t>
                      </a:r>
                      <a:endParaRPr kumimoji="1" lang="en-US" altLang="ja-JP" sz="1200" b="0" u="none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2215" marR="62215" marT="32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2563015"/>
                  </a:ext>
                </a:extLst>
              </a:tr>
              <a:tr h="96518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62215" marR="62215" marT="32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宿泊者向け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2215" marR="62215" marT="32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72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マナー啓発、広報の実施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2215" marR="62215" marT="32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u="none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動画を活用したマナー啓発</a:t>
                      </a:r>
                      <a:endParaRPr kumimoji="1" lang="en-US" altLang="ja-JP" sz="1200" b="0" u="none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2215" marR="62215" marT="32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779114"/>
                  </a:ext>
                </a:extLst>
              </a:tr>
              <a:tr h="965188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2215" marR="62215" marT="32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市民向け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2215" marR="62215" marT="32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720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制度概要リーフレットの配布や地域連携に向けた取組みの検討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2215" marR="62215" marT="32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u="none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制度概要リーフレットを市関連施設で配布</a:t>
                      </a:r>
                      <a:endParaRPr kumimoji="1" lang="en-US" altLang="ja-JP" sz="1200" b="0" u="none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2215" marR="62215" marT="32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5327688"/>
                  </a:ext>
                </a:extLst>
              </a:tr>
            </a:tbl>
          </a:graphicData>
        </a:graphic>
      </p:graphicFrame>
      <p:sp>
        <p:nvSpPr>
          <p:cNvPr id="13" name="スライド番号プレースホルダー 9">
            <a:extLst>
              <a:ext uri="{FF2B5EF4-FFF2-40B4-BE49-F238E27FC236}">
                <a16:creationId xmlns:a16="http://schemas.microsoft.com/office/drawing/2014/main" id="{9FE3A121-8938-D72C-6E4B-AA15BA407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39564" y="6526765"/>
            <a:ext cx="1866436" cy="331235"/>
          </a:xfrm>
        </p:spPr>
        <p:txBody>
          <a:bodyPr/>
          <a:lstStyle/>
          <a:p>
            <a:fld id="{B1742C51-B093-4577-A70C-BEC04F89AFDA}" type="slidenum">
              <a:rPr kumimoji="1" lang="ja-JP" altLang="en-US" smtClean="0"/>
              <a:t>7</a:t>
            </a:fld>
            <a:endParaRPr kumimoji="1" lang="ja-JP" altLang="en-US" dirty="0"/>
          </a:p>
        </p:txBody>
      </p:sp>
      <p:sp>
        <p:nvSpPr>
          <p:cNvPr id="3" name="テキスト ボックス 9">
            <a:extLst>
              <a:ext uri="{FF2B5EF4-FFF2-40B4-BE49-F238E27FC236}">
                <a16:creationId xmlns:a16="http://schemas.microsoft.com/office/drawing/2014/main" id="{45974B3F-D63D-F18B-F1FB-4D84F817B107}"/>
              </a:ext>
            </a:extLst>
          </p:cNvPr>
          <p:cNvSpPr txBox="1"/>
          <p:nvPr/>
        </p:nvSpPr>
        <p:spPr>
          <a:xfrm>
            <a:off x="-86519" y="0"/>
            <a:ext cx="10079038" cy="421072"/>
          </a:xfrm>
          <a:prstGeom prst="rect">
            <a:avLst/>
          </a:prstGeom>
          <a:solidFill>
            <a:srgbClr val="002060"/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tIns="36000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2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（参考）その他の検討状況</a:t>
            </a:r>
          </a:p>
        </p:txBody>
      </p:sp>
    </p:spTree>
    <p:extLst>
      <p:ext uri="{BB962C8B-B14F-4D97-AF65-F5344CB8AC3E}">
        <p14:creationId xmlns:p14="http://schemas.microsoft.com/office/powerpoint/2010/main" val="3808968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14BC167-DFD5-C142-6524-E34CD2FD3075}"/>
              </a:ext>
            </a:extLst>
          </p:cNvPr>
          <p:cNvSpPr txBox="1"/>
          <p:nvPr/>
        </p:nvSpPr>
        <p:spPr>
          <a:xfrm>
            <a:off x="0" y="-3696"/>
            <a:ext cx="9905999" cy="427361"/>
          </a:xfrm>
          <a:prstGeom prst="rect">
            <a:avLst/>
          </a:prstGeom>
          <a:solidFill>
            <a:srgbClr val="002060"/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kumimoji="1" lang="ja-JP" altLang="en-US" sz="2177" dirty="0">
                <a:solidFill>
                  <a:prstClr val="white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（参考）　「宿泊施設の客室稼働率」と「来阪外国人旅行者数」の推移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D287E6C-11D6-25B3-A4D2-6E5CE70EC6E5}"/>
              </a:ext>
            </a:extLst>
          </p:cNvPr>
          <p:cNvSpPr txBox="1"/>
          <p:nvPr/>
        </p:nvSpPr>
        <p:spPr>
          <a:xfrm>
            <a:off x="854353" y="564857"/>
            <a:ext cx="8197295" cy="120703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 cmpd="dbl">
            <a:solidFill>
              <a:schemeClr val="accent1"/>
            </a:solidFill>
          </a:ln>
        </p:spPr>
        <p:txBody>
          <a:bodyPr wrap="square" bIns="65317" rtlCol="0">
            <a:spAutoFit/>
          </a:bodyPr>
          <a:lstStyle/>
          <a:p>
            <a:pPr>
              <a:lnSpc>
                <a:spcPts val="2177"/>
              </a:lnSpc>
              <a:defRPr/>
            </a:pPr>
            <a:r>
              <a:rPr kumimoji="1" lang="ja-JP" altLang="en-US" sz="1452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452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大阪府内のホテル・旅館・簡易宿所の客室稼働率は</a:t>
            </a:r>
            <a:r>
              <a:rPr kumimoji="1" lang="ja-JP" altLang="en-US" sz="1452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、特区民泊導入前の</a:t>
            </a:r>
            <a:r>
              <a:rPr kumimoji="1" lang="ja-JP" altLang="en-US" sz="1452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平成</a:t>
            </a:r>
            <a:r>
              <a:rPr kumimoji="1" lang="en-US" altLang="ja-JP" sz="1452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27</a:t>
            </a:r>
            <a:r>
              <a:rPr kumimoji="1" lang="ja-JP" altLang="en-US" sz="1452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年には </a:t>
            </a:r>
            <a:r>
              <a:rPr kumimoji="1" lang="en-US" altLang="ja-JP" sz="1452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85%</a:t>
            </a:r>
            <a:r>
              <a:rPr kumimoji="1" lang="ja-JP" altLang="en-US" sz="1452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程度</a:t>
            </a:r>
            <a:endParaRPr kumimoji="1" lang="en-US" altLang="ja-JP" sz="1452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177"/>
              </a:lnSpc>
              <a:defRPr/>
            </a:pPr>
            <a:r>
              <a:rPr kumimoji="1" lang="ja-JP" altLang="en-US" sz="1452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452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令和６年では</a:t>
            </a:r>
            <a:r>
              <a:rPr kumimoji="1" lang="ja-JP" altLang="en-US" sz="1452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来阪外国人旅行者数が</a:t>
            </a:r>
            <a:r>
              <a:rPr kumimoji="1" lang="en-US" altLang="ja-JP" sz="1452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1,409</a:t>
            </a:r>
            <a:r>
              <a:rPr kumimoji="1" lang="ja-JP" altLang="en-US" sz="1452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万人に倍増しているが、稼働率は</a:t>
            </a:r>
            <a:r>
              <a:rPr kumimoji="1" lang="en-US" altLang="ja-JP" sz="1452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75</a:t>
            </a:r>
            <a:r>
              <a:rPr kumimoji="1" lang="ja-JP" altLang="en-US" sz="1452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％程度に抑制</a:t>
            </a:r>
            <a:r>
              <a:rPr kumimoji="1" lang="ja-JP" altLang="en-US" sz="1452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されている</a:t>
            </a:r>
            <a:endParaRPr kumimoji="1" lang="en-US" altLang="ja-JP" sz="1452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177"/>
              </a:lnSpc>
              <a:defRPr/>
            </a:pPr>
            <a:r>
              <a:rPr kumimoji="1" lang="ja-JP" altLang="en-US" sz="1452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→ この間の市内のホテル・旅館・簡易宿所の客室数の増加を考慮しても、</a:t>
            </a:r>
            <a:r>
              <a:rPr kumimoji="1" lang="ja-JP" altLang="en-US" sz="1452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民泊施設が観光客の宿泊ニー</a:t>
            </a:r>
            <a:endParaRPr kumimoji="1" lang="en-US" altLang="ja-JP" sz="1452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177"/>
              </a:lnSpc>
              <a:defRPr/>
            </a:pPr>
            <a:r>
              <a:rPr kumimoji="1" lang="ja-JP" altLang="en-US" sz="1452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ズに応えるなど、一定の役割を果たしてきている</a:t>
            </a:r>
            <a:r>
              <a:rPr kumimoji="1" lang="ja-JP" altLang="en-US" sz="1452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ものと考えられる</a:t>
            </a:r>
            <a:endParaRPr kumimoji="1" lang="ja-JP" altLang="en-US" sz="1452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F17BA06E-B6CA-53A4-4152-121515BAF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39564" y="6527239"/>
            <a:ext cx="1866436" cy="331235"/>
          </a:xfrm>
        </p:spPr>
        <p:txBody>
          <a:bodyPr/>
          <a:lstStyle/>
          <a:p>
            <a:pPr>
              <a:defRPr/>
            </a:pPr>
            <a:fld id="{B1742C51-B093-4577-A70C-BEC04F89AFDA}" type="slidenum">
              <a:rPr kumimoji="1" lang="ja-JP" altLang="en-US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游ゴシック" panose="020B0400000000000000" pitchFamily="50" charset="-128"/>
              </a:rPr>
              <a:pPr>
                <a:defRPr/>
              </a:pPr>
              <a:t>8</a:t>
            </a:fld>
            <a:endParaRPr kumimoji="1" lang="ja-JP" altLang="en-US" dirty="0">
              <a:solidFill>
                <a:prstClr val="black">
                  <a:tint val="75000"/>
                </a:prstClr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69900A1-06E7-9035-DB06-9AA7676D5629}"/>
              </a:ext>
            </a:extLst>
          </p:cNvPr>
          <p:cNvSpPr txBox="1"/>
          <p:nvPr/>
        </p:nvSpPr>
        <p:spPr>
          <a:xfrm>
            <a:off x="1039899" y="5323986"/>
            <a:ext cx="7818411" cy="231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1" lang="ja-JP" altLang="en-US" sz="907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上図：客室稼働率は、ホテル・旅館・簡易宿所（民泊除く）が対象　　出典：観光庁「宿泊旅行統計調査」、「インバウンド消費動向調査」、</a:t>
            </a:r>
            <a:r>
              <a:rPr kumimoji="1" lang="en-US" altLang="ja-JP" sz="907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JNTO</a:t>
            </a:r>
            <a:r>
              <a:rPr kumimoji="1" lang="ja-JP" altLang="en-US" sz="907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「訪日外客数」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6FDB6EEA-C47C-0CAE-B00D-12F5D0BB23A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" t="43194" r="-2475" b="9457"/>
          <a:stretch/>
        </p:blipFill>
        <p:spPr>
          <a:xfrm>
            <a:off x="6621213" y="5558303"/>
            <a:ext cx="379720" cy="843675"/>
          </a:xfrm>
          <a:prstGeom prst="rect">
            <a:avLst/>
          </a:prstGeom>
        </p:spPr>
      </p:pic>
      <p:graphicFrame>
        <p:nvGraphicFramePr>
          <p:cNvPr id="23" name="表 22">
            <a:extLst>
              <a:ext uri="{FF2B5EF4-FFF2-40B4-BE49-F238E27FC236}">
                <a16:creationId xmlns:a16="http://schemas.microsoft.com/office/drawing/2014/main" id="{DCB84C9B-A6B7-EC98-D39B-EC45F65E231B}"/>
              </a:ext>
            </a:extLst>
          </p:cNvPr>
          <p:cNvGraphicFramePr>
            <a:graphicFrameLocks noGrp="1"/>
          </p:cNvGraphicFramePr>
          <p:nvPr/>
        </p:nvGraphicFramePr>
        <p:xfrm>
          <a:off x="1039899" y="5678446"/>
          <a:ext cx="5608879" cy="7241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2438">
                  <a:extLst>
                    <a:ext uri="{9D8B030D-6E8A-4147-A177-3AD203B41FA5}">
                      <a16:colId xmlns:a16="http://schemas.microsoft.com/office/drawing/2014/main" val="2757246641"/>
                    </a:ext>
                  </a:extLst>
                </a:gridCol>
                <a:gridCol w="855549">
                  <a:extLst>
                    <a:ext uri="{9D8B030D-6E8A-4147-A177-3AD203B41FA5}">
                      <a16:colId xmlns:a16="http://schemas.microsoft.com/office/drawing/2014/main" val="233670819"/>
                    </a:ext>
                  </a:extLst>
                </a:gridCol>
                <a:gridCol w="855549">
                  <a:extLst>
                    <a:ext uri="{9D8B030D-6E8A-4147-A177-3AD203B41FA5}">
                      <a16:colId xmlns:a16="http://schemas.microsoft.com/office/drawing/2014/main" val="3570555502"/>
                    </a:ext>
                  </a:extLst>
                </a:gridCol>
                <a:gridCol w="881781">
                  <a:extLst>
                    <a:ext uri="{9D8B030D-6E8A-4147-A177-3AD203B41FA5}">
                      <a16:colId xmlns:a16="http://schemas.microsoft.com/office/drawing/2014/main" val="1704627554"/>
                    </a:ext>
                  </a:extLst>
                </a:gridCol>
                <a:gridCol w="881781">
                  <a:extLst>
                    <a:ext uri="{9D8B030D-6E8A-4147-A177-3AD203B41FA5}">
                      <a16:colId xmlns:a16="http://schemas.microsoft.com/office/drawing/2014/main" val="2224858341"/>
                    </a:ext>
                  </a:extLst>
                </a:gridCol>
                <a:gridCol w="881781">
                  <a:extLst>
                    <a:ext uri="{9D8B030D-6E8A-4147-A177-3AD203B41FA5}">
                      <a16:colId xmlns:a16="http://schemas.microsoft.com/office/drawing/2014/main" val="856865560"/>
                    </a:ext>
                  </a:extLst>
                </a:gridCol>
              </a:tblGrid>
              <a:tr h="336419"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2953" marR="82953" marT="41476" marB="41476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5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H27</a:t>
                      </a:r>
                      <a:endParaRPr kumimoji="1" lang="ja-JP" altLang="en-US" sz="15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2953" marR="82953" marT="41476" marB="41476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5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H28</a:t>
                      </a:r>
                      <a:endParaRPr kumimoji="1" lang="ja-JP" altLang="en-US" sz="15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2953" marR="82953" marT="41476" marB="41476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5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H29</a:t>
                      </a:r>
                      <a:endParaRPr kumimoji="1" lang="ja-JP" altLang="en-US" sz="15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2953" marR="82953" marT="41476" marB="41476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5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H30</a:t>
                      </a:r>
                      <a:endParaRPr kumimoji="1" lang="ja-JP" altLang="en-US" sz="15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2953" marR="82953" marT="41476" marB="41476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5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R1</a:t>
                      </a:r>
                      <a:endParaRPr kumimoji="1" lang="ja-JP" altLang="en-US" sz="15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2953" marR="82953" marT="41476" marB="41476"/>
                </a:tc>
                <a:extLst>
                  <a:ext uri="{0D108BD9-81ED-4DB2-BD59-A6C34878D82A}">
                    <a16:rowId xmlns:a16="http://schemas.microsoft.com/office/drawing/2014/main" val="1885344594"/>
                  </a:ext>
                </a:extLst>
              </a:tr>
              <a:tr h="387113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民泊施設数</a:t>
                      </a:r>
                      <a:endParaRPr kumimoji="1" lang="en-US" altLang="ja-JP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0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（特区＋新法）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ー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63</a:t>
                      </a:r>
                      <a:r>
                        <a:rPr kumimoji="1" lang="ja-JP" altLang="en-US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施設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661</a:t>
                      </a:r>
                      <a:r>
                        <a:rPr kumimoji="1" lang="ja-JP" altLang="en-US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施設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4,759</a:t>
                      </a:r>
                      <a:r>
                        <a:rPr kumimoji="1" lang="ja-JP" altLang="en-US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施設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6,052</a:t>
                      </a:r>
                      <a:r>
                        <a:rPr kumimoji="1" lang="ja-JP" altLang="en-US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施設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2507944451"/>
                  </a:ext>
                </a:extLst>
              </a:tr>
            </a:tbl>
          </a:graphicData>
        </a:graphic>
      </p:graphicFrame>
      <p:graphicFrame>
        <p:nvGraphicFramePr>
          <p:cNvPr id="24" name="表 23">
            <a:extLst>
              <a:ext uri="{FF2B5EF4-FFF2-40B4-BE49-F238E27FC236}">
                <a16:creationId xmlns:a16="http://schemas.microsoft.com/office/drawing/2014/main" id="{5F05F756-376F-7CAD-5862-5DAB6D68A52A}"/>
              </a:ext>
            </a:extLst>
          </p:cNvPr>
          <p:cNvGraphicFramePr>
            <a:graphicFrameLocks noGrp="1"/>
          </p:cNvGraphicFramePr>
          <p:nvPr/>
        </p:nvGraphicFramePr>
        <p:xfrm>
          <a:off x="7054832" y="5690372"/>
          <a:ext cx="1803478" cy="6728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1781">
                  <a:extLst>
                    <a:ext uri="{9D8B030D-6E8A-4147-A177-3AD203B41FA5}">
                      <a16:colId xmlns:a16="http://schemas.microsoft.com/office/drawing/2014/main" val="2224858341"/>
                    </a:ext>
                  </a:extLst>
                </a:gridCol>
                <a:gridCol w="921697">
                  <a:extLst>
                    <a:ext uri="{9D8B030D-6E8A-4147-A177-3AD203B41FA5}">
                      <a16:colId xmlns:a16="http://schemas.microsoft.com/office/drawing/2014/main" val="856865560"/>
                    </a:ext>
                  </a:extLst>
                </a:gridCol>
              </a:tblGrid>
              <a:tr h="33641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5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</a:t>
                      </a:r>
                      <a:r>
                        <a:rPr kumimoji="1" lang="ja-JP" altLang="en-US" sz="15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５</a:t>
                      </a:r>
                    </a:p>
                  </a:txBody>
                  <a:tcPr marL="82953" marR="82953" marT="41476" marB="41476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5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</a:t>
                      </a:r>
                      <a:r>
                        <a:rPr kumimoji="1" lang="ja-JP" altLang="en-US" sz="15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６</a:t>
                      </a:r>
                    </a:p>
                  </a:txBody>
                  <a:tcPr marL="82953" marR="82953" marT="41476" marB="41476"/>
                </a:tc>
                <a:extLst>
                  <a:ext uri="{0D108BD9-81ED-4DB2-BD59-A6C34878D82A}">
                    <a16:rowId xmlns:a16="http://schemas.microsoft.com/office/drawing/2014/main" val="1885344594"/>
                  </a:ext>
                </a:extLst>
              </a:tr>
              <a:tr h="33641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5,995</a:t>
                      </a:r>
                      <a:r>
                        <a:rPr kumimoji="1" lang="ja-JP" altLang="en-US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施設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7,859</a:t>
                      </a:r>
                      <a:r>
                        <a:rPr kumimoji="1" lang="ja-JP" altLang="en-US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施設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315704500"/>
                  </a:ext>
                </a:extLst>
              </a:tr>
            </a:tbl>
          </a:graphicData>
        </a:graphic>
      </p:graphicFrame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C07CD384-A81B-596D-7B53-8917630AA70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4836957"/>
              </p:ext>
            </p:extLst>
          </p:nvPr>
        </p:nvGraphicFramePr>
        <p:xfrm>
          <a:off x="873602" y="1913491"/>
          <a:ext cx="8151005" cy="33800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27" name="図 26">
            <a:extLst>
              <a:ext uri="{FF2B5EF4-FFF2-40B4-BE49-F238E27FC236}">
                <a16:creationId xmlns:a16="http://schemas.microsoft.com/office/drawing/2014/main" id="{77481D75-4AA5-4F77-C89A-916930997B0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14340" y="1864453"/>
            <a:ext cx="377897" cy="29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74154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14BC167-DFD5-C142-6524-E34CD2FD3075}"/>
              </a:ext>
            </a:extLst>
          </p:cNvPr>
          <p:cNvSpPr txBox="1"/>
          <p:nvPr/>
        </p:nvSpPr>
        <p:spPr>
          <a:xfrm>
            <a:off x="0" y="-13598"/>
            <a:ext cx="9905999" cy="427361"/>
          </a:xfrm>
          <a:prstGeom prst="rect">
            <a:avLst/>
          </a:prstGeom>
          <a:solidFill>
            <a:srgbClr val="002060"/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177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（参考）　民泊の施設数、苦情件数等の推移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A58A110-840F-2657-53F1-E1309177E60D}"/>
              </a:ext>
            </a:extLst>
          </p:cNvPr>
          <p:cNvSpPr txBox="1"/>
          <p:nvPr/>
        </p:nvSpPr>
        <p:spPr>
          <a:xfrm>
            <a:off x="1756235" y="1568674"/>
            <a:ext cx="2428643" cy="42755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kumimoji="1" lang="ja-JP" altLang="en-US" sz="998" b="1" dirty="0"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r>
              <a:rPr kumimoji="1" lang="ja-JP" altLang="en-US" sz="1089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089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特区民泊認定施設数・居室数、</a:t>
            </a:r>
            <a:endParaRPr kumimoji="1" lang="en-US" altLang="ja-JP" sz="1089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089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新法民泊施設数の推移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D287E6C-11D6-25B3-A4D2-6E5CE70EC6E5}"/>
              </a:ext>
            </a:extLst>
          </p:cNvPr>
          <p:cNvSpPr txBox="1"/>
          <p:nvPr/>
        </p:nvSpPr>
        <p:spPr>
          <a:xfrm>
            <a:off x="854353" y="538094"/>
            <a:ext cx="8197295" cy="92490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 cmpd="dbl">
            <a:solidFill>
              <a:schemeClr val="accent1"/>
            </a:solidFill>
          </a:ln>
        </p:spPr>
        <p:txBody>
          <a:bodyPr wrap="square" lIns="81646" bIns="65317" rtlCol="0" anchor="ctr" anchorCtr="0">
            <a:spAutoFit/>
          </a:bodyPr>
          <a:lstStyle/>
          <a:p>
            <a:pPr>
              <a:lnSpc>
                <a:spcPts val="2177"/>
              </a:lnSpc>
            </a:pPr>
            <a:r>
              <a:rPr kumimoji="1" lang="ja-JP" altLang="en-US" sz="1452" dirty="0">
                <a:latin typeface="Meiryo UI" panose="020B0604030504040204" pitchFamily="50" charset="-128"/>
                <a:ea typeface="Meiryo UI" panose="020B0604030504040204" pitchFamily="50" charset="-128"/>
              </a:rPr>
              <a:t>　令和５年度以降、特区民泊の施設数は、右肩上がりに増加しており、令和６年度末時点で過去最高</a:t>
            </a:r>
            <a:endParaRPr kumimoji="1" lang="en-US" altLang="ja-JP" sz="1452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177"/>
              </a:lnSpc>
            </a:pPr>
            <a:r>
              <a:rPr kumimoji="1" lang="ja-JP" altLang="en-US" sz="1452" dirty="0">
                <a:latin typeface="Meiryo UI" panose="020B0604030504040204" pitchFamily="50" charset="-128"/>
                <a:ea typeface="Meiryo UI" panose="020B0604030504040204" pitchFamily="50" charset="-128"/>
              </a:rPr>
              <a:t>　また、</a:t>
            </a:r>
            <a:r>
              <a:rPr kumimoji="1" lang="ja-JP" altLang="en-US" sz="1452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施設の増加に伴い周辺住民からの苦情件数も多くなっており、様々な課題が生じている</a:t>
            </a:r>
            <a:endParaRPr kumimoji="1" lang="en-US" altLang="ja-JP" sz="1452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177"/>
              </a:lnSpc>
            </a:pPr>
            <a:r>
              <a:rPr kumimoji="1" lang="ja-JP" altLang="en-US" sz="1452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452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プロジェクトチーム会議において、課題整理を行い、その課題解消に向けた取組みを早急に実施する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F17BA06E-B6CA-53A4-4152-121515BAF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39564" y="6526766"/>
            <a:ext cx="1866436" cy="331235"/>
          </a:xfrm>
        </p:spPr>
        <p:txBody>
          <a:bodyPr/>
          <a:lstStyle/>
          <a:p>
            <a:fld id="{B1742C51-B093-4577-A70C-BEC04F89AFDA}" type="slidenum">
              <a:rPr kumimoji="1" lang="ja-JP" altLang="en-US" smtClean="0"/>
              <a:t>9</a:t>
            </a:fld>
            <a:endParaRPr kumimoji="1" lang="ja-JP" altLang="en-US" dirty="0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CFFAA22-2837-E057-67D3-C261F91EA6F5}"/>
              </a:ext>
            </a:extLst>
          </p:cNvPr>
          <p:cNvGrpSpPr/>
          <p:nvPr/>
        </p:nvGrpSpPr>
        <p:grpSpPr>
          <a:xfrm>
            <a:off x="6908814" y="4677691"/>
            <a:ext cx="2120455" cy="1849075"/>
            <a:chOff x="102037" y="5252120"/>
            <a:chExt cx="2337409" cy="2038263"/>
          </a:xfrm>
        </p:grpSpPr>
        <p:graphicFrame>
          <p:nvGraphicFramePr>
            <p:cNvPr id="27" name="グラフ 26">
              <a:extLst>
                <a:ext uri="{FF2B5EF4-FFF2-40B4-BE49-F238E27FC236}">
                  <a16:creationId xmlns:a16="http://schemas.microsoft.com/office/drawing/2014/main" id="{82A0D653-6BC4-2140-B978-6C88DE7596D6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288295" y="5541734"/>
            <a:ext cx="2037595" cy="174864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28" name="テキスト ボックス 27">
              <a:extLst>
                <a:ext uri="{FF2B5EF4-FFF2-40B4-BE49-F238E27FC236}">
                  <a16:creationId xmlns:a16="http://schemas.microsoft.com/office/drawing/2014/main" id="{F95E0252-01E3-D272-3439-F0412DBEAF73}"/>
                </a:ext>
              </a:extLst>
            </p:cNvPr>
            <p:cNvSpPr txBox="1"/>
            <p:nvPr/>
          </p:nvSpPr>
          <p:spPr>
            <a:xfrm>
              <a:off x="102037" y="5252120"/>
              <a:ext cx="2337409" cy="2634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53" u="sng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【</a:t>
              </a:r>
              <a:r>
                <a:rPr kumimoji="1" lang="ja-JP" altLang="en-US" sz="953" u="sng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特区</a:t>
              </a:r>
              <a:r>
                <a:rPr kumimoji="1" lang="en-US" altLang="ja-JP" sz="953" u="sng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】 </a:t>
              </a:r>
              <a:r>
                <a:rPr kumimoji="1" lang="ja-JP" altLang="en-US" sz="953" u="sng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１泊滞在</a:t>
              </a:r>
            </a:p>
          </p:txBody>
        </p: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4964FC65-34C6-4C37-ABA2-3E6669502FCC}"/>
                </a:ext>
              </a:extLst>
            </p:cNvPr>
            <p:cNvSpPr txBox="1"/>
            <p:nvPr/>
          </p:nvSpPr>
          <p:spPr>
            <a:xfrm>
              <a:off x="676263" y="5455936"/>
              <a:ext cx="1280530" cy="2249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726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（認定後）延べ数</a:t>
              </a:r>
              <a:endParaRPr kumimoji="1" lang="ja-JP" altLang="en-US" sz="953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E83133F2-8808-3320-B05D-BD2F067190DC}"/>
              </a:ext>
            </a:extLst>
          </p:cNvPr>
          <p:cNvGrpSpPr/>
          <p:nvPr/>
        </p:nvGrpSpPr>
        <p:grpSpPr>
          <a:xfrm>
            <a:off x="1102977" y="4726520"/>
            <a:ext cx="1727695" cy="1831187"/>
            <a:chOff x="2474953" y="5229122"/>
            <a:chExt cx="1904464" cy="2018545"/>
          </a:xfrm>
        </p:grpSpPr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CD2FFAF1-0089-6301-1D03-A6F7AECF7AA0}"/>
                </a:ext>
              </a:extLst>
            </p:cNvPr>
            <p:cNvSpPr txBox="1"/>
            <p:nvPr/>
          </p:nvSpPr>
          <p:spPr>
            <a:xfrm>
              <a:off x="2876931" y="5229122"/>
              <a:ext cx="1280531" cy="2634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53" u="sng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【</a:t>
              </a:r>
              <a:r>
                <a:rPr kumimoji="1" lang="ja-JP" altLang="en-US" sz="953" u="sng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特区</a:t>
              </a:r>
              <a:r>
                <a:rPr kumimoji="1" lang="en-US" altLang="ja-JP" sz="953" u="sng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】 </a:t>
              </a:r>
              <a:r>
                <a:rPr kumimoji="1" lang="ja-JP" altLang="en-US" sz="953" u="sng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ごみ</a:t>
              </a:r>
            </a:p>
          </p:txBody>
        </p:sp>
        <p:graphicFrame>
          <p:nvGraphicFramePr>
            <p:cNvPr id="24" name="グラフ 23">
              <a:extLst>
                <a:ext uri="{FF2B5EF4-FFF2-40B4-BE49-F238E27FC236}">
                  <a16:creationId xmlns:a16="http://schemas.microsoft.com/office/drawing/2014/main" id="{EDE6FC90-F602-83B7-2F2A-6EB2DE37C162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2474953" y="5546445"/>
            <a:ext cx="1904464" cy="170122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5BB24C2B-C332-E8A8-A8F1-6A09CF87C90E}"/>
                </a:ext>
              </a:extLst>
            </p:cNvPr>
            <p:cNvSpPr txBox="1"/>
            <p:nvPr/>
          </p:nvSpPr>
          <p:spPr>
            <a:xfrm>
              <a:off x="2895573" y="5435456"/>
              <a:ext cx="1280531" cy="2249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726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（認定後）延べ数</a:t>
              </a:r>
              <a:endParaRPr kumimoji="1" lang="ja-JP" altLang="en-US" sz="953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8EE157C0-BC65-ABE4-C486-478E12B722DB}"/>
              </a:ext>
            </a:extLst>
          </p:cNvPr>
          <p:cNvGrpSpPr/>
          <p:nvPr/>
        </p:nvGrpSpPr>
        <p:grpSpPr>
          <a:xfrm>
            <a:off x="3123273" y="4720221"/>
            <a:ext cx="1806672" cy="1840430"/>
            <a:chOff x="4701954" y="5222179"/>
            <a:chExt cx="1991521" cy="2028733"/>
          </a:xfrm>
        </p:grpSpPr>
        <p:graphicFrame>
          <p:nvGraphicFramePr>
            <p:cNvPr id="21" name="グラフ 20">
              <a:extLst>
                <a:ext uri="{FF2B5EF4-FFF2-40B4-BE49-F238E27FC236}">
                  <a16:creationId xmlns:a16="http://schemas.microsoft.com/office/drawing/2014/main" id="{5E816883-8652-E5E4-B251-2F6B2D13B1B4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4701954" y="5456647"/>
            <a:ext cx="1991521" cy="179426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26" name="テキスト ボックス 25">
              <a:extLst>
                <a:ext uri="{FF2B5EF4-FFF2-40B4-BE49-F238E27FC236}">
                  <a16:creationId xmlns:a16="http://schemas.microsoft.com/office/drawing/2014/main" id="{55B2AD2E-EBA0-BB31-F48E-FADACA7052C9}"/>
                </a:ext>
              </a:extLst>
            </p:cNvPr>
            <p:cNvSpPr txBox="1"/>
            <p:nvPr/>
          </p:nvSpPr>
          <p:spPr>
            <a:xfrm>
              <a:off x="5090407" y="5222179"/>
              <a:ext cx="1280531" cy="2634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53" u="sng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【</a:t>
              </a:r>
              <a:r>
                <a:rPr kumimoji="1" lang="ja-JP" altLang="en-US" sz="953" u="sng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特区</a:t>
              </a:r>
              <a:r>
                <a:rPr kumimoji="1" lang="en-US" altLang="ja-JP" sz="953" u="sng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】 </a:t>
              </a:r>
              <a:r>
                <a:rPr kumimoji="1" lang="ja-JP" altLang="en-US" sz="953" u="sng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騒音</a:t>
              </a:r>
            </a:p>
          </p:txBody>
        </p:sp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A364D43D-A51E-DEC2-3B8B-268EB71DC414}"/>
                </a:ext>
              </a:extLst>
            </p:cNvPr>
            <p:cNvSpPr txBox="1"/>
            <p:nvPr/>
          </p:nvSpPr>
          <p:spPr>
            <a:xfrm>
              <a:off x="5090406" y="5410334"/>
              <a:ext cx="1280531" cy="2249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726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（認定後）延べ数</a:t>
              </a:r>
              <a:endParaRPr kumimoji="1" lang="ja-JP" altLang="en-US" sz="953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7A781868-767D-D577-732F-4817842F0505}"/>
              </a:ext>
            </a:extLst>
          </p:cNvPr>
          <p:cNvGrpSpPr/>
          <p:nvPr/>
        </p:nvGrpSpPr>
        <p:grpSpPr>
          <a:xfrm>
            <a:off x="4982854" y="4693172"/>
            <a:ext cx="2120455" cy="1841227"/>
            <a:chOff x="6751798" y="5192362"/>
            <a:chExt cx="2337409" cy="2029612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3A84D389-F2DA-BD4E-2F17-F2BAD5BDECC4}"/>
                </a:ext>
              </a:extLst>
            </p:cNvPr>
            <p:cNvSpPr txBox="1"/>
            <p:nvPr/>
          </p:nvSpPr>
          <p:spPr>
            <a:xfrm>
              <a:off x="6751798" y="5192362"/>
              <a:ext cx="2337409" cy="2634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53" u="sng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【</a:t>
              </a:r>
              <a:r>
                <a:rPr kumimoji="1" lang="ja-JP" altLang="en-US" sz="953" u="sng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特区</a:t>
              </a:r>
              <a:r>
                <a:rPr kumimoji="1" lang="en-US" altLang="ja-JP" sz="953" u="sng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】 </a:t>
              </a:r>
              <a:r>
                <a:rPr kumimoji="1" lang="ja-JP" altLang="en-US" sz="953" u="sng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標識の表示なし</a:t>
              </a:r>
            </a:p>
          </p:txBody>
        </p:sp>
        <p:graphicFrame>
          <p:nvGraphicFramePr>
            <p:cNvPr id="25" name="グラフ 24">
              <a:extLst>
                <a:ext uri="{FF2B5EF4-FFF2-40B4-BE49-F238E27FC236}">
                  <a16:creationId xmlns:a16="http://schemas.microsoft.com/office/drawing/2014/main" id="{88860679-F728-256A-51B8-ED4AFF1014A4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6947311" y="5473325"/>
            <a:ext cx="2096843" cy="174864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523EA873-9E36-4645-0B38-2EADEDCAA2FC}"/>
                </a:ext>
              </a:extLst>
            </p:cNvPr>
            <p:cNvSpPr txBox="1"/>
            <p:nvPr/>
          </p:nvSpPr>
          <p:spPr>
            <a:xfrm>
              <a:off x="7245530" y="5382495"/>
              <a:ext cx="1280530" cy="2249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726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（認定後）延べ数</a:t>
              </a:r>
              <a:endParaRPr kumimoji="1" lang="ja-JP" altLang="en-US" sz="953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aphicFrame>
        <p:nvGraphicFramePr>
          <p:cNvPr id="34" name="グラフ 33">
            <a:extLst>
              <a:ext uri="{FF2B5EF4-FFF2-40B4-BE49-F238E27FC236}">
                <a16:creationId xmlns:a16="http://schemas.microsoft.com/office/drawing/2014/main" id="{C0111C80-9063-70B5-5CF4-99736E53265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1177201"/>
              </p:ext>
            </p:extLst>
          </p:nvPr>
        </p:nvGraphicFramePr>
        <p:xfrm>
          <a:off x="929324" y="1814592"/>
          <a:ext cx="4127187" cy="27055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6" name="吹き出し: 線 35">
            <a:extLst>
              <a:ext uri="{FF2B5EF4-FFF2-40B4-BE49-F238E27FC236}">
                <a16:creationId xmlns:a16="http://schemas.microsoft.com/office/drawing/2014/main" id="{FD016CBA-C255-E4C4-A341-6FD8510C8C94}"/>
              </a:ext>
            </a:extLst>
          </p:cNvPr>
          <p:cNvSpPr/>
          <p:nvPr/>
        </p:nvSpPr>
        <p:spPr>
          <a:xfrm>
            <a:off x="4504899" y="2370767"/>
            <a:ext cx="613142" cy="173142"/>
          </a:xfrm>
          <a:prstGeom prst="borderCallout1">
            <a:avLst>
              <a:gd name="adj1" fmla="val 5936"/>
              <a:gd name="adj2" fmla="val 69724"/>
              <a:gd name="adj3" fmla="val -83266"/>
              <a:gd name="adj4" fmla="val 52098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7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居室数</a:t>
            </a:r>
            <a:endParaRPr kumimoji="1" lang="ja-JP" altLang="en-US" sz="1089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40" name="グループ化 39">
            <a:extLst>
              <a:ext uri="{FF2B5EF4-FFF2-40B4-BE49-F238E27FC236}">
                <a16:creationId xmlns:a16="http://schemas.microsoft.com/office/drawing/2014/main" id="{127D7436-90D0-0FDA-43A8-F8D8DDA0DBBA}"/>
              </a:ext>
            </a:extLst>
          </p:cNvPr>
          <p:cNvGrpSpPr/>
          <p:nvPr/>
        </p:nvGrpSpPr>
        <p:grpSpPr>
          <a:xfrm>
            <a:off x="4510673" y="3341705"/>
            <a:ext cx="539591" cy="270560"/>
            <a:chOff x="4084416" y="3721711"/>
            <a:chExt cx="594799" cy="298242"/>
          </a:xfrm>
        </p:grpSpPr>
        <p:sp>
          <p:nvSpPr>
            <p:cNvPr id="38" name="吹き出し: 線 37">
              <a:extLst>
                <a:ext uri="{FF2B5EF4-FFF2-40B4-BE49-F238E27FC236}">
                  <a16:creationId xmlns:a16="http://schemas.microsoft.com/office/drawing/2014/main" id="{249F4E93-C443-E193-1C8C-A19F99B653EF}"/>
                </a:ext>
              </a:extLst>
            </p:cNvPr>
            <p:cNvSpPr/>
            <p:nvPr/>
          </p:nvSpPr>
          <p:spPr>
            <a:xfrm>
              <a:off x="4084416" y="3832991"/>
              <a:ext cx="594799" cy="186962"/>
            </a:xfrm>
            <a:prstGeom prst="borderCallout1">
              <a:avLst>
                <a:gd name="adj1" fmla="val 101765"/>
                <a:gd name="adj2" fmla="val 83097"/>
                <a:gd name="adj3" fmla="val 149728"/>
                <a:gd name="adj4" fmla="val 62868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907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施設数</a:t>
              </a:r>
              <a:endParaRPr kumimoji="1" lang="ja-JP" altLang="en-US" sz="1089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39" name="直線コネクタ 38">
              <a:extLst>
                <a:ext uri="{FF2B5EF4-FFF2-40B4-BE49-F238E27FC236}">
                  <a16:creationId xmlns:a16="http://schemas.microsoft.com/office/drawing/2014/main" id="{1822411B-0BAF-E98A-BF16-5071BF822037}"/>
                </a:ext>
              </a:extLst>
            </p:cNvPr>
            <p:cNvCxnSpPr/>
            <p:nvPr/>
          </p:nvCxnSpPr>
          <p:spPr>
            <a:xfrm>
              <a:off x="4351789" y="3721711"/>
              <a:ext cx="144286" cy="10717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aphicFrame>
        <p:nvGraphicFramePr>
          <p:cNvPr id="7" name="グラフ 6">
            <a:extLst>
              <a:ext uri="{FF2B5EF4-FFF2-40B4-BE49-F238E27FC236}">
                <a16:creationId xmlns:a16="http://schemas.microsoft.com/office/drawing/2014/main" id="{79095B75-8221-8AE8-5D17-C970DE45C65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7349254"/>
              </p:ext>
            </p:extLst>
          </p:nvPr>
        </p:nvGraphicFramePr>
        <p:xfrm>
          <a:off x="5118041" y="1873946"/>
          <a:ext cx="3816457" cy="23793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DC9D798C-0459-E04E-281B-DC94A6C856EF}"/>
              </a:ext>
            </a:extLst>
          </p:cNvPr>
          <p:cNvGrpSpPr/>
          <p:nvPr/>
        </p:nvGrpSpPr>
        <p:grpSpPr>
          <a:xfrm>
            <a:off x="6019706" y="1594739"/>
            <a:ext cx="2771867" cy="438188"/>
            <a:chOff x="9836812" y="1700285"/>
            <a:chExt cx="3055470" cy="483020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EDD3D718-7C2E-6347-1B60-A1895A375408}"/>
                </a:ext>
              </a:extLst>
            </p:cNvPr>
            <p:cNvSpPr txBox="1"/>
            <p:nvPr/>
          </p:nvSpPr>
          <p:spPr>
            <a:xfrm>
              <a:off x="9836812" y="1700285"/>
              <a:ext cx="3055470" cy="2865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89" b="1" u="sng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特区民泊、新法民泊苦情件数</a:t>
              </a:r>
              <a:r>
                <a:rPr kumimoji="1" lang="ja-JP" altLang="en-US" sz="726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（認定後）延べ数</a:t>
              </a:r>
              <a:endParaRPr kumimoji="1" lang="ja-JP" altLang="en-US" sz="1452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505C73C8-E55B-BCF7-7614-73858C2937FA}"/>
                </a:ext>
              </a:extLst>
            </p:cNvPr>
            <p:cNvSpPr txBox="1"/>
            <p:nvPr/>
          </p:nvSpPr>
          <p:spPr>
            <a:xfrm>
              <a:off x="9966759" y="1903410"/>
              <a:ext cx="2455489" cy="2798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※</a:t>
              </a:r>
              <a:r>
                <a:rPr kumimoji="1"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１件で複数の内容を含むものあり　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620430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1635</Words>
  <Application>Microsoft Office PowerPoint</Application>
  <PresentationFormat>A4 210 x 297 mm</PresentationFormat>
  <Paragraphs>225</Paragraphs>
  <Slides>9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7" baseType="lpstr">
      <vt:lpstr>BIZ UDPゴシック</vt:lpstr>
      <vt:lpstr>HGP創英角ｺﾞｼｯｸUB</vt:lpstr>
      <vt:lpstr>Meiryo UI</vt:lpstr>
      <vt:lpstr>游ゴシック</vt:lpstr>
      <vt:lpstr>Arial</vt:lpstr>
      <vt:lpstr>Calibri</vt:lpstr>
      <vt:lpstr>Calibri Light</vt:lpstr>
      <vt:lpstr>Office 2013 - 2022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2025-07-24T23:34:52Z</dcterms:created>
  <dcterms:modified xsi:type="dcterms:W3CDTF">2025-09-29T23:45:19Z</dcterms:modified>
</cp:coreProperties>
</file>