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00" d="100"/>
          <a:sy n="100" d="100"/>
        </p:scale>
        <p:origin x="540"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B1F7380-F8F0-474F-8DED-CBC4264534FA}"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328030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1F7380-F8F0-474F-8DED-CBC4264534FA}"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237909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1F7380-F8F0-474F-8DED-CBC4264534FA}"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4012448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1F7380-F8F0-474F-8DED-CBC4264534FA}"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310157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1F7380-F8F0-474F-8DED-CBC4264534FA}"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3852902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B1F7380-F8F0-474F-8DED-CBC4264534FA}"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2157727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B1F7380-F8F0-474F-8DED-CBC4264534FA}" type="datetimeFigureOut">
              <a:rPr kumimoji="1" lang="ja-JP" altLang="en-US" smtClean="0"/>
              <a:t>2025/11/19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4277801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B1F7380-F8F0-474F-8DED-CBC4264534FA}" type="datetimeFigureOut">
              <a:rPr kumimoji="1" lang="ja-JP" altLang="en-US" smtClean="0"/>
              <a:t>2025/11/19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228690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F7380-F8F0-474F-8DED-CBC4264534FA}" type="datetimeFigureOut">
              <a:rPr kumimoji="1" lang="ja-JP" altLang="en-US" smtClean="0"/>
              <a:t>2025/11/19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212799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1F7380-F8F0-474F-8DED-CBC4264534FA}"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108017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1F7380-F8F0-474F-8DED-CBC4264534FA}"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1642348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B1F7380-F8F0-474F-8DED-CBC4264534FA}" type="datetimeFigureOut">
              <a:rPr kumimoji="1" lang="ja-JP" altLang="en-US" smtClean="0"/>
              <a:t>2025/11/19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37090EE-C7CE-4FBD-BF87-D55006992EF1}" type="slidenum">
              <a:rPr kumimoji="1" lang="ja-JP" altLang="en-US" smtClean="0"/>
              <a:t>‹#›</a:t>
            </a:fld>
            <a:endParaRPr kumimoji="1" lang="ja-JP" altLang="en-US"/>
          </a:p>
        </p:txBody>
      </p:sp>
    </p:spTree>
    <p:extLst>
      <p:ext uri="{BB962C8B-B14F-4D97-AF65-F5344CB8AC3E}">
        <p14:creationId xmlns:p14="http://schemas.microsoft.com/office/powerpoint/2010/main" val="20763422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59438D5F-DBB1-42D5-67BD-05284383948D}"/>
              </a:ext>
            </a:extLst>
          </p:cNvPr>
          <p:cNvSpPr/>
          <p:nvPr/>
        </p:nvSpPr>
        <p:spPr>
          <a:xfrm>
            <a:off x="882650" y="4471"/>
            <a:ext cx="5867774" cy="707886"/>
          </a:xfrm>
          <a:prstGeom prst="rect">
            <a:avLst/>
          </a:prstGeom>
          <a:noFill/>
        </p:spPr>
        <p:txBody>
          <a:bodyPr wrap="square" lIns="91440" tIns="45720" rIns="91440" bIns="45720">
            <a:spAutoFit/>
          </a:bodyPr>
          <a:lstStyle/>
          <a:p>
            <a:pPr algn="ctr"/>
            <a:r>
              <a:rPr lang="ja-JP" altLang="en-US" sz="4000" b="0" cap="none" spc="0" dirty="0">
                <a:ln w="0"/>
                <a:solidFill>
                  <a:schemeClr val="tx1"/>
                </a:solidFill>
                <a:effectLst>
                  <a:outerShdw blurRad="38100" dist="19050" dir="2700000" algn="tl" rotWithShape="0">
                    <a:schemeClr val="dk1">
                      <a:alpha val="40000"/>
                    </a:schemeClr>
                  </a:outerShdw>
                </a:effectLst>
              </a:rPr>
              <a:t>大正区将来ビジョン</a:t>
            </a:r>
            <a:r>
              <a:rPr lang="en-US" altLang="ja-JP" sz="4000" b="0" cap="none" spc="0" dirty="0">
                <a:ln w="0"/>
                <a:solidFill>
                  <a:schemeClr val="tx1"/>
                </a:solidFill>
                <a:effectLst>
                  <a:outerShdw blurRad="38100" dist="19050" dir="2700000" algn="tl" rotWithShape="0">
                    <a:schemeClr val="dk1">
                      <a:alpha val="40000"/>
                    </a:schemeClr>
                  </a:outerShdw>
                </a:effectLst>
              </a:rPr>
              <a:t>2029</a:t>
            </a:r>
            <a:endParaRPr lang="ja-JP" altLang="en-US" sz="4000" b="0" cap="none" spc="0" dirty="0">
              <a:ln w="0"/>
              <a:solidFill>
                <a:schemeClr val="tx1"/>
              </a:solidFill>
              <a:effectLst>
                <a:outerShdw blurRad="38100" dist="19050" dir="2700000" algn="tl" rotWithShape="0">
                  <a:schemeClr val="dk1">
                    <a:alpha val="40000"/>
                  </a:schemeClr>
                </a:outerShdw>
              </a:effectLst>
            </a:endParaRPr>
          </a:p>
        </p:txBody>
      </p:sp>
      <p:sp>
        <p:nvSpPr>
          <p:cNvPr id="5" name="正方形/長方形 4">
            <a:extLst>
              <a:ext uri="{FF2B5EF4-FFF2-40B4-BE49-F238E27FC236}">
                <a16:creationId xmlns:a16="http://schemas.microsoft.com/office/drawing/2014/main" id="{5F060AF6-3A7F-CD79-7006-D23560375E23}"/>
              </a:ext>
            </a:extLst>
          </p:cNvPr>
          <p:cNvSpPr/>
          <p:nvPr/>
        </p:nvSpPr>
        <p:spPr>
          <a:xfrm>
            <a:off x="6131487" y="218119"/>
            <a:ext cx="2326714" cy="400110"/>
          </a:xfrm>
          <a:prstGeom prst="rect">
            <a:avLst/>
          </a:prstGeom>
          <a:noFill/>
        </p:spPr>
        <p:txBody>
          <a:bodyPr wrap="square" lIns="91440" tIns="45720" rIns="91440" bIns="45720">
            <a:spAutoFit/>
          </a:bodyPr>
          <a:lstStyle/>
          <a:p>
            <a:pPr algn="ctr"/>
            <a:r>
              <a:rPr lang="en-US" altLang="ja-JP" sz="2000" b="0" cap="none" spc="0" dirty="0">
                <a:ln w="0"/>
                <a:solidFill>
                  <a:schemeClr val="tx1"/>
                </a:solidFill>
                <a:effectLst>
                  <a:outerShdw blurRad="38100" dist="19050" dir="2700000" algn="tl" rotWithShape="0">
                    <a:schemeClr val="dk1">
                      <a:alpha val="40000"/>
                    </a:schemeClr>
                  </a:outerShdw>
                </a:effectLst>
              </a:rPr>
              <a:t>【</a:t>
            </a:r>
            <a:r>
              <a:rPr lang="ja-JP" altLang="en-US" sz="2000" b="0" cap="none" spc="0" dirty="0">
                <a:ln w="0"/>
                <a:solidFill>
                  <a:schemeClr val="tx1"/>
                </a:solidFill>
                <a:effectLst>
                  <a:outerShdw blurRad="38100" dist="19050" dir="2700000" algn="tl" rotWithShape="0">
                    <a:schemeClr val="dk1">
                      <a:alpha val="40000"/>
                    </a:schemeClr>
                  </a:outerShdw>
                </a:effectLst>
              </a:rPr>
              <a:t>概要版</a:t>
            </a:r>
            <a:r>
              <a:rPr lang="en-US" altLang="ja-JP" sz="2000" b="0" cap="none" spc="0" dirty="0">
                <a:ln w="0"/>
                <a:solidFill>
                  <a:schemeClr val="tx1"/>
                </a:solidFill>
                <a:effectLst>
                  <a:outerShdw blurRad="38100" dist="19050" dir="2700000" algn="tl" rotWithShape="0">
                    <a:schemeClr val="dk1">
                      <a:alpha val="40000"/>
                    </a:schemeClr>
                  </a:outerShdw>
                </a:effectLst>
              </a:rPr>
              <a:t>】</a:t>
            </a:r>
            <a:endParaRPr lang="ja-JP" altLang="en-US" sz="2000" b="0" cap="none" spc="0" dirty="0">
              <a:ln w="0"/>
              <a:solidFill>
                <a:schemeClr val="tx1"/>
              </a:solidFill>
              <a:effectLst>
                <a:outerShdw blurRad="38100" dist="19050" dir="2700000" algn="tl" rotWithShape="0">
                  <a:schemeClr val="dk1">
                    <a:alpha val="40000"/>
                  </a:schemeClr>
                </a:outerShdw>
              </a:effectLst>
            </a:endParaRPr>
          </a:p>
        </p:txBody>
      </p:sp>
      <p:sp>
        <p:nvSpPr>
          <p:cNvPr id="10" name="正方形/長方形 9">
            <a:extLst>
              <a:ext uri="{FF2B5EF4-FFF2-40B4-BE49-F238E27FC236}">
                <a16:creationId xmlns:a16="http://schemas.microsoft.com/office/drawing/2014/main" id="{607A0841-86F8-4954-4194-DA836AAAB274}"/>
              </a:ext>
            </a:extLst>
          </p:cNvPr>
          <p:cNvSpPr/>
          <p:nvPr/>
        </p:nvSpPr>
        <p:spPr>
          <a:xfrm>
            <a:off x="218728" y="1144420"/>
            <a:ext cx="8801447" cy="747976"/>
          </a:xfrm>
          <a:prstGeom prst="rect">
            <a:avLst/>
          </a:prstGeom>
          <a:solidFill>
            <a:schemeClr val="accent1">
              <a:lumMod val="20000"/>
              <a:lumOff val="80000"/>
            </a:schemeClr>
          </a:solidFill>
          <a:ln w="31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8576" tIns="19289" rIns="38576" bIns="19289" numCol="1" spcCol="0" rtlCol="0" fromWordArt="0" anchor="ctr" anchorCtr="0" forceAA="0" compatLnSpc="1">
            <a:prstTxWarp prst="textNoShape">
              <a:avLst/>
            </a:prstTxWarp>
            <a:noAutofit/>
          </a:bodyPr>
          <a:lstStyle/>
          <a:p>
            <a:pPr algn="ctr"/>
            <a:endParaRPr lang="ja-JP" altLang="en-US" sz="760" dirty="0"/>
          </a:p>
        </p:txBody>
      </p:sp>
      <p:pic>
        <p:nvPicPr>
          <p:cNvPr id="11" name="図 10">
            <a:extLst>
              <a:ext uri="{FF2B5EF4-FFF2-40B4-BE49-F238E27FC236}">
                <a16:creationId xmlns:a16="http://schemas.microsoft.com/office/drawing/2014/main" id="{0E81F635-836A-8ACC-10EB-74F0AA7C0631}"/>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4162" b="97750" l="0" r="100000">
                        <a14:foregroundMark x1="45765" y1="67604" x2="45765" y2="67604"/>
                        <a14:foregroundMark x1="56967" y1="67604" x2="56967" y2="67604"/>
                        <a14:foregroundMark x1="56694" y1="71654" x2="56694" y2="71654"/>
                        <a14:foregroundMark x1="43989" y1="66142" x2="53552" y2="78853"/>
                        <a14:foregroundMark x1="57377" y1="74803" x2="57650" y2="77953"/>
                        <a14:foregroundMark x1="56967" y1="75703" x2="56967" y2="75703"/>
                        <a14:foregroundMark x1="52732" y1="74466" x2="52732" y2="74466"/>
                        <a14:foregroundMark x1="40437" y1="72441" x2="51776" y2="76603"/>
                        <a14:foregroundMark x1="39071" y1="72441" x2="39071" y2="72441"/>
                        <a14:foregroundMark x1="41120" y1="76265" x2="41120" y2="76265"/>
                        <a14:foregroundMark x1="41120" y1="71654" x2="43579" y2="80315"/>
                        <a14:foregroundMark x1="48224" y1="78853" x2="48224" y2="78853"/>
                        <a14:foregroundMark x1="56284" y1="79415" x2="56284" y2="79415"/>
                        <a14:foregroundMark x1="54508" y1="70416" x2="54508" y2="70416"/>
                        <a14:foregroundMark x1="49590" y1="67267" x2="49590" y2="67267"/>
                        <a14:foregroundMark x1="52049" y1="66367" x2="60519" y2="71654"/>
                        <a14:foregroundMark x1="56284" y1="66704" x2="56284" y2="66704"/>
                        <a14:foregroundMark x1="58060" y1="65804" x2="58060" y2="65804"/>
                      </a14:backgroundRemoval>
                    </a14:imgEffect>
                  </a14:imgLayer>
                </a14:imgProps>
              </a:ext>
              <a:ext uri="{28A0092B-C50C-407E-A947-70E740481C1C}">
                <a14:useLocalDpi xmlns:a14="http://schemas.microsoft.com/office/drawing/2010/main" val="0"/>
              </a:ext>
            </a:extLst>
          </a:blip>
          <a:stretch>
            <a:fillRect/>
          </a:stretch>
        </p:blipFill>
        <p:spPr>
          <a:xfrm>
            <a:off x="383339" y="1125125"/>
            <a:ext cx="585377" cy="710898"/>
          </a:xfrm>
          <a:prstGeom prst="rect">
            <a:avLst/>
          </a:prstGeom>
        </p:spPr>
      </p:pic>
      <p:sp>
        <p:nvSpPr>
          <p:cNvPr id="12" name="テキスト ボックス 11">
            <a:extLst>
              <a:ext uri="{FF2B5EF4-FFF2-40B4-BE49-F238E27FC236}">
                <a16:creationId xmlns:a16="http://schemas.microsoft.com/office/drawing/2014/main" id="{9AF38815-DE65-0C49-FAFD-2DDE23D63B28}"/>
              </a:ext>
            </a:extLst>
          </p:cNvPr>
          <p:cNvSpPr txBox="1"/>
          <p:nvPr/>
        </p:nvSpPr>
        <p:spPr>
          <a:xfrm>
            <a:off x="1012938" y="1348543"/>
            <a:ext cx="1629274" cy="307777"/>
          </a:xfrm>
          <a:prstGeom prst="rect">
            <a:avLst/>
          </a:prstGeom>
          <a:noFill/>
          <a:ln>
            <a:noFill/>
          </a:ln>
        </p:spPr>
        <p:txBody>
          <a:bodyPr wrap="square" rtlCol="0">
            <a:spAutoFit/>
          </a:bodyPr>
          <a:lstStyle/>
          <a:p>
            <a:r>
              <a:rPr lang="ja-JP" altLang="en-US" sz="1400" b="1" dirty="0"/>
              <a:t>めざすべき将来像</a:t>
            </a:r>
            <a:endParaRPr lang="en-US" altLang="ja-JP" sz="1400" b="1" dirty="0"/>
          </a:p>
        </p:txBody>
      </p:sp>
      <p:sp>
        <p:nvSpPr>
          <p:cNvPr id="13" name="テキスト ボックス 12">
            <a:extLst>
              <a:ext uri="{FF2B5EF4-FFF2-40B4-BE49-F238E27FC236}">
                <a16:creationId xmlns:a16="http://schemas.microsoft.com/office/drawing/2014/main" id="{F2A26BC4-FDD1-58CF-31A5-16BEEE7F87BE}"/>
              </a:ext>
            </a:extLst>
          </p:cNvPr>
          <p:cNvSpPr txBox="1"/>
          <p:nvPr/>
        </p:nvSpPr>
        <p:spPr>
          <a:xfrm>
            <a:off x="2891115" y="1135034"/>
            <a:ext cx="5997388" cy="400110"/>
          </a:xfrm>
          <a:prstGeom prst="rect">
            <a:avLst/>
          </a:prstGeom>
          <a:noFill/>
          <a:ln>
            <a:noFill/>
          </a:ln>
        </p:spPr>
        <p:txBody>
          <a:bodyPr wrap="square" rtlCol="0">
            <a:spAutoFit/>
          </a:bodyPr>
          <a:lstStyle/>
          <a:p>
            <a:r>
              <a:rPr lang="ja-JP" altLang="en-US" sz="2000" spc="-150" dirty="0">
                <a:latin typeface="+mn-ea"/>
              </a:rPr>
              <a:t>ここが好き。だから、もっと好きになるまち大正区</a:t>
            </a:r>
            <a:endParaRPr lang="en-US" altLang="ja-JP" sz="2000" spc="-150" dirty="0">
              <a:latin typeface="+mn-ea"/>
            </a:endParaRPr>
          </a:p>
        </p:txBody>
      </p:sp>
      <p:sp>
        <p:nvSpPr>
          <p:cNvPr id="14" name="テキスト ボックス 13">
            <a:extLst>
              <a:ext uri="{FF2B5EF4-FFF2-40B4-BE49-F238E27FC236}">
                <a16:creationId xmlns:a16="http://schemas.microsoft.com/office/drawing/2014/main" id="{2A1F11E1-0A20-E6E1-4538-F31CF173CFB3}"/>
              </a:ext>
            </a:extLst>
          </p:cNvPr>
          <p:cNvSpPr txBox="1"/>
          <p:nvPr/>
        </p:nvSpPr>
        <p:spPr>
          <a:xfrm>
            <a:off x="1376010" y="664186"/>
            <a:ext cx="3990571" cy="415498"/>
          </a:xfrm>
          <a:prstGeom prst="rect">
            <a:avLst/>
          </a:prstGeom>
          <a:noFill/>
          <a:ln>
            <a:noFill/>
          </a:ln>
        </p:spPr>
        <p:txBody>
          <a:bodyPr wrap="square" rtlCol="0">
            <a:spAutoFit/>
          </a:bodyPr>
          <a:lstStyle/>
          <a:p>
            <a:r>
              <a:rPr lang="ja-JP" altLang="en-US" sz="1050" spc="-150" dirty="0"/>
              <a:t>区役所としてめざすまちの将来像と施策の方向性などをとりまとめた計画であり、区民のみなさまと共に進めるまちづくりの指針となるものです。</a:t>
            </a:r>
            <a:endParaRPr lang="en-US" altLang="ja-JP" sz="1050" spc="-150" dirty="0"/>
          </a:p>
        </p:txBody>
      </p:sp>
      <p:sp>
        <p:nvSpPr>
          <p:cNvPr id="15" name="四角形: 角を丸くする 14">
            <a:extLst>
              <a:ext uri="{FF2B5EF4-FFF2-40B4-BE49-F238E27FC236}">
                <a16:creationId xmlns:a16="http://schemas.microsoft.com/office/drawing/2014/main" id="{65BDA7FB-096F-D54A-36BE-95EEA4391164}"/>
              </a:ext>
            </a:extLst>
          </p:cNvPr>
          <p:cNvSpPr/>
          <p:nvPr/>
        </p:nvSpPr>
        <p:spPr>
          <a:xfrm>
            <a:off x="192668" y="667535"/>
            <a:ext cx="1152038" cy="41549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t>将来ビジョンとは</a:t>
            </a:r>
          </a:p>
        </p:txBody>
      </p:sp>
      <p:sp>
        <p:nvSpPr>
          <p:cNvPr id="16" name="四角形: 角を丸くする 15">
            <a:extLst>
              <a:ext uri="{FF2B5EF4-FFF2-40B4-BE49-F238E27FC236}">
                <a16:creationId xmlns:a16="http://schemas.microsoft.com/office/drawing/2014/main" id="{AFF5D621-6BEC-BCC5-6CB4-FE7805FE62F1}"/>
              </a:ext>
            </a:extLst>
          </p:cNvPr>
          <p:cNvSpPr/>
          <p:nvPr/>
        </p:nvSpPr>
        <p:spPr>
          <a:xfrm>
            <a:off x="5455327" y="674796"/>
            <a:ext cx="880783" cy="41549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t>計画期間</a:t>
            </a:r>
          </a:p>
        </p:txBody>
      </p:sp>
      <p:sp>
        <p:nvSpPr>
          <p:cNvPr id="17" name="テキスト ボックス 16">
            <a:extLst>
              <a:ext uri="{FF2B5EF4-FFF2-40B4-BE49-F238E27FC236}">
                <a16:creationId xmlns:a16="http://schemas.microsoft.com/office/drawing/2014/main" id="{6A96D684-B32B-6A0D-EE37-A44731607DE1}"/>
              </a:ext>
            </a:extLst>
          </p:cNvPr>
          <p:cNvSpPr txBox="1"/>
          <p:nvPr/>
        </p:nvSpPr>
        <p:spPr>
          <a:xfrm>
            <a:off x="6336110" y="746783"/>
            <a:ext cx="2628083" cy="253916"/>
          </a:xfrm>
          <a:prstGeom prst="rect">
            <a:avLst/>
          </a:prstGeom>
          <a:noFill/>
          <a:ln>
            <a:noFill/>
          </a:ln>
        </p:spPr>
        <p:txBody>
          <a:bodyPr wrap="square" rtlCol="0">
            <a:spAutoFit/>
          </a:bodyPr>
          <a:lstStyle/>
          <a:p>
            <a:r>
              <a:rPr lang="ja-JP" altLang="en-US" sz="1050" spc="-150" dirty="0">
                <a:latin typeface="BIZ UDPゴシック" panose="020B0400000000000000" pitchFamily="50" charset="-128"/>
                <a:ea typeface="BIZ UDPゴシック" panose="020B0400000000000000" pitchFamily="50" charset="-128"/>
              </a:rPr>
              <a:t>令和８</a:t>
            </a:r>
            <a:r>
              <a:rPr lang="en-US" altLang="ja-JP" sz="1050" spc="-150" dirty="0">
                <a:latin typeface="BIZ UDPゴシック" panose="020B0400000000000000" pitchFamily="50" charset="-128"/>
                <a:ea typeface="BIZ UDPゴシック" panose="020B0400000000000000" pitchFamily="50" charset="-128"/>
              </a:rPr>
              <a:t>(2026)</a:t>
            </a:r>
            <a:r>
              <a:rPr lang="ja-JP" altLang="en-US" sz="1050" spc="-150" dirty="0">
                <a:latin typeface="BIZ UDPゴシック" panose="020B0400000000000000" pitchFamily="50" charset="-128"/>
                <a:ea typeface="BIZ UDPゴシック" panose="020B0400000000000000" pitchFamily="50" charset="-128"/>
              </a:rPr>
              <a:t>年度～令和</a:t>
            </a:r>
            <a:r>
              <a:rPr lang="en-US" altLang="ja-JP" sz="1050" spc="-150" dirty="0">
                <a:latin typeface="BIZ UDPゴシック" panose="020B0400000000000000" pitchFamily="50" charset="-128"/>
                <a:ea typeface="BIZ UDPゴシック" panose="020B0400000000000000" pitchFamily="50" charset="-128"/>
              </a:rPr>
              <a:t>1</a:t>
            </a:r>
            <a:r>
              <a:rPr lang="ja-JP" altLang="en-US" sz="1050" spc="-150" dirty="0">
                <a:latin typeface="BIZ UDPゴシック" panose="020B0400000000000000" pitchFamily="50" charset="-128"/>
                <a:ea typeface="BIZ UDPゴシック" panose="020B0400000000000000" pitchFamily="50" charset="-128"/>
              </a:rPr>
              <a:t>１年度</a:t>
            </a:r>
            <a:r>
              <a:rPr lang="en-US" altLang="ja-JP" sz="1050" spc="-150" dirty="0">
                <a:latin typeface="BIZ UDPゴシック" panose="020B0400000000000000" pitchFamily="50" charset="-128"/>
                <a:ea typeface="BIZ UDPゴシック" panose="020B0400000000000000" pitchFamily="50" charset="-128"/>
              </a:rPr>
              <a:t>(20</a:t>
            </a:r>
            <a:r>
              <a:rPr lang="ja-JP" altLang="en-US" sz="1050" spc="-150" dirty="0">
                <a:latin typeface="BIZ UDPゴシック" panose="020B0400000000000000" pitchFamily="50" charset="-128"/>
                <a:ea typeface="BIZ UDPゴシック" panose="020B0400000000000000" pitchFamily="50" charset="-128"/>
              </a:rPr>
              <a:t>２９</a:t>
            </a:r>
            <a:r>
              <a:rPr lang="en-US" altLang="ja-JP" sz="1050" spc="-150" dirty="0">
                <a:latin typeface="BIZ UDPゴシック" panose="020B0400000000000000" pitchFamily="50" charset="-128"/>
                <a:ea typeface="BIZ UDPゴシック" panose="020B0400000000000000" pitchFamily="50" charset="-128"/>
              </a:rPr>
              <a:t>)</a:t>
            </a:r>
            <a:r>
              <a:rPr lang="ja-JP" altLang="en-US" sz="1050" spc="-150" dirty="0">
                <a:latin typeface="BIZ UDPゴシック" panose="020B0400000000000000" pitchFamily="50" charset="-128"/>
                <a:ea typeface="BIZ UDPゴシック" panose="020B0400000000000000" pitchFamily="50" charset="-128"/>
              </a:rPr>
              <a:t>年度</a:t>
            </a:r>
            <a:endParaRPr lang="en-US" altLang="ja-JP" sz="1050" spc="-150" dirty="0">
              <a:latin typeface="BIZ UDPゴシック" panose="020B0400000000000000" pitchFamily="50" charset="-128"/>
              <a:ea typeface="BIZ UDPゴシック" panose="020B0400000000000000" pitchFamily="50" charset="-128"/>
            </a:endParaRPr>
          </a:p>
        </p:txBody>
      </p:sp>
      <p:sp>
        <p:nvSpPr>
          <p:cNvPr id="18" name="四角形: 角を丸くする 17">
            <a:extLst>
              <a:ext uri="{FF2B5EF4-FFF2-40B4-BE49-F238E27FC236}">
                <a16:creationId xmlns:a16="http://schemas.microsoft.com/office/drawing/2014/main" id="{D10FE5B4-63DA-99F9-612E-3C5785B8F675}"/>
              </a:ext>
            </a:extLst>
          </p:cNvPr>
          <p:cNvSpPr/>
          <p:nvPr/>
        </p:nvSpPr>
        <p:spPr>
          <a:xfrm>
            <a:off x="208528" y="1963272"/>
            <a:ext cx="8811647" cy="35008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将来像を実現する４つの柱</a:t>
            </a:r>
          </a:p>
        </p:txBody>
      </p:sp>
      <p:graphicFrame>
        <p:nvGraphicFramePr>
          <p:cNvPr id="19" name="表 18">
            <a:extLst>
              <a:ext uri="{FF2B5EF4-FFF2-40B4-BE49-F238E27FC236}">
                <a16:creationId xmlns:a16="http://schemas.microsoft.com/office/drawing/2014/main" id="{B7E8205F-B6C3-1275-8991-B4196A9BB28A}"/>
              </a:ext>
            </a:extLst>
          </p:cNvPr>
          <p:cNvGraphicFramePr>
            <a:graphicFrameLocks noGrp="1"/>
          </p:cNvGraphicFramePr>
          <p:nvPr>
            <p:extLst>
              <p:ext uri="{D42A27DB-BD31-4B8C-83A1-F6EECF244321}">
                <p14:modId xmlns:p14="http://schemas.microsoft.com/office/powerpoint/2010/main" val="2345478222"/>
              </p:ext>
            </p:extLst>
          </p:nvPr>
        </p:nvGraphicFramePr>
        <p:xfrm>
          <a:off x="208528" y="2376990"/>
          <a:ext cx="4363472" cy="1572416"/>
        </p:xfrm>
        <a:graphic>
          <a:graphicData uri="http://schemas.openxmlformats.org/drawingml/2006/table">
            <a:tbl>
              <a:tblPr firstRow="1" bandRow="1">
                <a:tableStyleId>{5C22544A-7EE6-4342-B048-85BDC9FD1C3A}</a:tableStyleId>
              </a:tblPr>
              <a:tblGrid>
                <a:gridCol w="4363472">
                  <a:extLst>
                    <a:ext uri="{9D8B030D-6E8A-4147-A177-3AD203B41FA5}">
                      <a16:colId xmlns:a16="http://schemas.microsoft.com/office/drawing/2014/main" val="1896884597"/>
                    </a:ext>
                  </a:extLst>
                </a:gridCol>
              </a:tblGrid>
              <a:tr h="3532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t>１ こころつながる健やかなまち「大正」</a:t>
                      </a:r>
                      <a:endParaRPr kumimoji="1" lang="en-US" altLang="ja-JP" sz="1600" b="1" dirty="0"/>
                    </a:p>
                  </a:txBody>
                  <a:tcPr anchor="ctr"/>
                </a:tc>
                <a:extLst>
                  <a:ext uri="{0D108BD9-81ED-4DB2-BD59-A6C34878D82A}">
                    <a16:rowId xmlns:a16="http://schemas.microsoft.com/office/drawing/2014/main" val="3005873278"/>
                  </a:ext>
                </a:extLst>
              </a:tr>
              <a:tr h="1134937">
                <a:tc>
                  <a:txBody>
                    <a:bodyPr/>
                    <a:lstStyle/>
                    <a:p>
                      <a:r>
                        <a:rPr lang="ja-JP" altLang="en-US" sz="1200" dirty="0"/>
                        <a:t>地域の見守</a:t>
                      </a:r>
                      <a:r>
                        <a:rPr lang="ja-JP" altLang="en-US" sz="1200" dirty="0">
                          <a:solidFill>
                            <a:schemeClr val="tx1"/>
                          </a:solidFill>
                        </a:rPr>
                        <a:t>りや福祉教育を活用し、住民間のつながりを深めつつ支援体制を強化します。また、健康寿命の延伸や人権啓発を推進し、だれもが自分らしく安心して暮らせる持続可能な地域社会をめざします。</a:t>
                      </a:r>
                      <a:endParaRPr lang="en-US" altLang="ja-JP" sz="1200" dirty="0">
                        <a:solidFill>
                          <a:schemeClr val="tx1"/>
                        </a:solidFill>
                      </a:endParaRPr>
                    </a:p>
                    <a:p>
                      <a:r>
                        <a:rPr kumimoji="1" lang="ja-JP" altLang="en-US" sz="1300" b="1" u="sng" dirty="0">
                          <a:solidFill>
                            <a:schemeClr val="tx1"/>
                          </a:solidFill>
                        </a:rPr>
                        <a:t>①</a:t>
                      </a:r>
                      <a:r>
                        <a:rPr kumimoji="1" lang="ja-JP" altLang="en-US" sz="1300" b="1" u="sng" spc="-150" dirty="0">
                          <a:solidFill>
                            <a:schemeClr val="tx1"/>
                          </a:solidFill>
                        </a:rPr>
                        <a:t>だれもが自分らしく安心して暮らせる地域づくりの推進</a:t>
                      </a:r>
                      <a:r>
                        <a:rPr kumimoji="1" lang="ja-JP" altLang="en-US" sz="1300" b="1" dirty="0">
                          <a:solidFill>
                            <a:schemeClr val="tx1"/>
                          </a:solidFill>
                        </a:rPr>
                        <a:t>、</a:t>
                      </a:r>
                      <a:endParaRPr kumimoji="1" lang="en-US" altLang="ja-JP" sz="1300" b="1" dirty="0">
                        <a:solidFill>
                          <a:schemeClr val="tx1"/>
                        </a:solidFill>
                      </a:endParaRPr>
                    </a:p>
                    <a:p>
                      <a:r>
                        <a:rPr kumimoji="1" lang="ja-JP" altLang="en-US" sz="1300" b="1" u="sng" dirty="0">
                          <a:solidFill>
                            <a:schemeClr val="tx1"/>
                          </a:solidFill>
                        </a:rPr>
                        <a:t>②健康寿命の延伸</a:t>
                      </a:r>
                      <a:r>
                        <a:rPr kumimoji="1" lang="ja-JP" altLang="en-US" sz="1300" b="1" dirty="0">
                          <a:solidFill>
                            <a:schemeClr val="tx1"/>
                          </a:solidFill>
                        </a:rPr>
                        <a:t>、</a:t>
                      </a:r>
                      <a:r>
                        <a:rPr kumimoji="1" lang="ja-JP" altLang="en-US" sz="1300" b="1" u="sng" dirty="0">
                          <a:solidFill>
                            <a:schemeClr val="tx1"/>
                          </a:solidFill>
                        </a:rPr>
                        <a:t>③人権尊重のまちづくり</a:t>
                      </a:r>
                    </a:p>
                  </a:txBody>
                  <a:tcPr anchor="ctr"/>
                </a:tc>
                <a:extLst>
                  <a:ext uri="{0D108BD9-81ED-4DB2-BD59-A6C34878D82A}">
                    <a16:rowId xmlns:a16="http://schemas.microsoft.com/office/drawing/2014/main" val="3440238971"/>
                  </a:ext>
                </a:extLst>
              </a:tr>
            </a:tbl>
          </a:graphicData>
        </a:graphic>
      </p:graphicFrame>
      <p:graphicFrame>
        <p:nvGraphicFramePr>
          <p:cNvPr id="23" name="表 22">
            <a:extLst>
              <a:ext uri="{FF2B5EF4-FFF2-40B4-BE49-F238E27FC236}">
                <a16:creationId xmlns:a16="http://schemas.microsoft.com/office/drawing/2014/main" id="{81831A0C-AFA0-2EDC-702B-CBC6FEED301D}"/>
              </a:ext>
            </a:extLst>
          </p:cNvPr>
          <p:cNvGraphicFramePr>
            <a:graphicFrameLocks noGrp="1"/>
          </p:cNvGraphicFramePr>
          <p:nvPr>
            <p:extLst>
              <p:ext uri="{D42A27DB-BD31-4B8C-83A1-F6EECF244321}">
                <p14:modId xmlns:p14="http://schemas.microsoft.com/office/powerpoint/2010/main" val="726769910"/>
              </p:ext>
            </p:extLst>
          </p:nvPr>
        </p:nvGraphicFramePr>
        <p:xfrm>
          <a:off x="4668542" y="2376990"/>
          <a:ext cx="4363472" cy="1573200"/>
        </p:xfrm>
        <a:graphic>
          <a:graphicData uri="http://schemas.openxmlformats.org/drawingml/2006/table">
            <a:tbl>
              <a:tblPr firstRow="1" bandRow="1">
                <a:tableStyleId>{5C22544A-7EE6-4342-B048-85BDC9FD1C3A}</a:tableStyleId>
              </a:tblPr>
              <a:tblGrid>
                <a:gridCol w="4363472">
                  <a:extLst>
                    <a:ext uri="{9D8B030D-6E8A-4147-A177-3AD203B41FA5}">
                      <a16:colId xmlns:a16="http://schemas.microsoft.com/office/drawing/2014/main" val="1896884597"/>
                    </a:ext>
                  </a:extLst>
                </a:gridCol>
              </a:tblGrid>
              <a:tr h="3689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t>２ </a:t>
                      </a:r>
                      <a:r>
                        <a:rPr kumimoji="1" lang="ja-JP" altLang="en-US" sz="1600" b="1" spc="-300" dirty="0"/>
                        <a:t>みんなで守り未来へバトンをつなげるまち「大正」</a:t>
                      </a:r>
                      <a:endParaRPr kumimoji="1" lang="en-US" altLang="ja-JP" sz="1600" b="1" spc="-300" dirty="0"/>
                    </a:p>
                  </a:txBody>
                  <a:tcPr anchor="ctr"/>
                </a:tc>
                <a:extLst>
                  <a:ext uri="{0D108BD9-81ED-4DB2-BD59-A6C34878D82A}">
                    <a16:rowId xmlns:a16="http://schemas.microsoft.com/office/drawing/2014/main" val="3005873278"/>
                  </a:ext>
                </a:extLst>
              </a:tr>
              <a:tr h="12042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防災</a:t>
                      </a:r>
                      <a:r>
                        <a:rPr lang="ja-JP" altLang="en-US" sz="1200" dirty="0">
                          <a:solidFill>
                            <a:schemeClr val="tx1"/>
                          </a:solidFill>
                        </a:rPr>
                        <a:t>訓練や医療機関</a:t>
                      </a:r>
                      <a:r>
                        <a:rPr lang="ja-JP" altLang="en-US" sz="1200" u="none" dirty="0">
                          <a:solidFill>
                            <a:schemeClr val="tx1"/>
                          </a:solidFill>
                        </a:rPr>
                        <a:t>等</a:t>
                      </a:r>
                      <a:r>
                        <a:rPr lang="ja-JP" altLang="en-US" sz="1200" dirty="0">
                          <a:solidFill>
                            <a:schemeClr val="tx1"/>
                          </a:solidFill>
                        </a:rPr>
                        <a:t>との連携強化を通じ、</a:t>
                      </a:r>
                      <a:r>
                        <a:rPr lang="ja-JP" altLang="en-US" sz="1200" u="none" dirty="0">
                          <a:solidFill>
                            <a:schemeClr val="tx1"/>
                          </a:solidFill>
                        </a:rPr>
                        <a:t>大規模災害時の</a:t>
                      </a:r>
                      <a:r>
                        <a:rPr lang="ja-JP" altLang="en-US" sz="1200" u="none" strike="noStrike" dirty="0">
                          <a:solidFill>
                            <a:schemeClr val="tx1"/>
                          </a:solidFill>
                        </a:rPr>
                        <a:t>災害応急対策</a:t>
                      </a:r>
                      <a:r>
                        <a:rPr lang="ja-JP" altLang="en-US" sz="1200" dirty="0">
                          <a:solidFill>
                            <a:schemeClr val="tx1"/>
                          </a:solidFill>
                        </a:rPr>
                        <a:t>を整備します。また、</a:t>
                      </a:r>
                      <a:r>
                        <a:rPr lang="ja-JP" altLang="en-US" sz="1200" u="none" dirty="0">
                          <a:solidFill>
                            <a:schemeClr val="tx1"/>
                          </a:solidFill>
                        </a:rPr>
                        <a:t>青色</a:t>
                      </a:r>
                      <a:r>
                        <a:rPr lang="ja-JP" altLang="en-US" sz="1200" dirty="0">
                          <a:solidFill>
                            <a:schemeClr val="tx1"/>
                          </a:solidFill>
                        </a:rPr>
                        <a:t>防犯パトロールや啓発活動を推進し、</a:t>
                      </a:r>
                      <a:r>
                        <a:rPr lang="ja-JP" altLang="en-US" sz="1200" u="none" dirty="0">
                          <a:solidFill>
                            <a:schemeClr val="tx1"/>
                          </a:solidFill>
                        </a:rPr>
                        <a:t>区民</a:t>
                      </a:r>
                      <a:r>
                        <a:rPr lang="ja-JP" altLang="en-US" sz="1200" dirty="0">
                          <a:solidFill>
                            <a:schemeClr val="tx1"/>
                          </a:solidFill>
                        </a:rPr>
                        <a:t>の</a:t>
                      </a:r>
                      <a:r>
                        <a:rPr lang="ja-JP" altLang="en-US" sz="1200" b="0" u="none" dirty="0">
                          <a:solidFill>
                            <a:schemeClr val="tx1"/>
                          </a:solidFill>
                        </a:rPr>
                        <a:t>防犯</a:t>
                      </a:r>
                      <a:r>
                        <a:rPr lang="ja-JP" altLang="en-US" sz="1200" dirty="0">
                          <a:solidFill>
                            <a:schemeClr val="tx1"/>
                          </a:solidFill>
                        </a:rPr>
                        <a:t>意識</a:t>
                      </a:r>
                      <a:r>
                        <a:rPr lang="ja-JP" altLang="en-US" sz="1200" u="none" dirty="0">
                          <a:solidFill>
                            <a:schemeClr val="tx1"/>
                          </a:solidFill>
                        </a:rPr>
                        <a:t>の</a:t>
                      </a:r>
                      <a:r>
                        <a:rPr lang="ja-JP" altLang="en-US" sz="1200" dirty="0">
                          <a:solidFill>
                            <a:schemeClr val="tx1"/>
                          </a:solidFill>
                        </a:rPr>
                        <a:t>向上を図りながら、犯罪の</a:t>
                      </a:r>
                      <a:r>
                        <a:rPr lang="ja-JP" altLang="en-US" sz="1200" u="none" dirty="0">
                          <a:solidFill>
                            <a:schemeClr val="tx1"/>
                          </a:solidFill>
                        </a:rPr>
                        <a:t>起こりにくい</a:t>
                      </a:r>
                      <a:r>
                        <a:rPr lang="ja-JP" altLang="en-US" sz="1200" dirty="0">
                          <a:solidFill>
                            <a:schemeClr val="tx1"/>
                          </a:solidFill>
                        </a:rPr>
                        <a:t>環境づくりをめざします。</a:t>
                      </a:r>
                      <a:endParaRPr lang="en-US" altLang="ja-JP"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u="sng" dirty="0"/>
                        <a:t>①災害への備え</a:t>
                      </a:r>
                      <a:r>
                        <a:rPr kumimoji="1" lang="ja-JP" altLang="en-US" sz="1300" b="1" dirty="0"/>
                        <a:t>、</a:t>
                      </a:r>
                      <a:r>
                        <a:rPr kumimoji="1" lang="ja-JP" altLang="en-US" sz="1300" b="1" u="sng" dirty="0"/>
                        <a:t>②地域安全防犯対策</a:t>
                      </a:r>
                      <a:endParaRPr kumimoji="1" lang="en-US" altLang="ja-JP" sz="1300" b="1" u="sng" dirty="0"/>
                    </a:p>
                  </a:txBody>
                  <a:tcPr anchor="ctr"/>
                </a:tc>
                <a:extLst>
                  <a:ext uri="{0D108BD9-81ED-4DB2-BD59-A6C34878D82A}">
                    <a16:rowId xmlns:a16="http://schemas.microsoft.com/office/drawing/2014/main" val="3440238971"/>
                  </a:ext>
                </a:extLst>
              </a:tr>
            </a:tbl>
          </a:graphicData>
        </a:graphic>
      </p:graphicFrame>
      <p:graphicFrame>
        <p:nvGraphicFramePr>
          <p:cNvPr id="26" name="表 25">
            <a:extLst>
              <a:ext uri="{FF2B5EF4-FFF2-40B4-BE49-F238E27FC236}">
                <a16:creationId xmlns:a16="http://schemas.microsoft.com/office/drawing/2014/main" id="{798226C4-BD6A-1419-7E5B-18825BA38AEB}"/>
              </a:ext>
            </a:extLst>
          </p:cNvPr>
          <p:cNvGraphicFramePr>
            <a:graphicFrameLocks noGrp="1"/>
          </p:cNvGraphicFramePr>
          <p:nvPr>
            <p:extLst>
              <p:ext uri="{D42A27DB-BD31-4B8C-83A1-F6EECF244321}">
                <p14:modId xmlns:p14="http://schemas.microsoft.com/office/powerpoint/2010/main" val="1727971690"/>
              </p:ext>
            </p:extLst>
          </p:nvPr>
        </p:nvGraphicFramePr>
        <p:xfrm>
          <a:off x="208528" y="3995119"/>
          <a:ext cx="4363472" cy="1488153"/>
        </p:xfrm>
        <a:graphic>
          <a:graphicData uri="http://schemas.openxmlformats.org/drawingml/2006/table">
            <a:tbl>
              <a:tblPr firstRow="1" bandRow="1">
                <a:tableStyleId>{5C22544A-7EE6-4342-B048-85BDC9FD1C3A}</a:tableStyleId>
              </a:tblPr>
              <a:tblGrid>
                <a:gridCol w="4363472">
                  <a:extLst>
                    <a:ext uri="{9D8B030D-6E8A-4147-A177-3AD203B41FA5}">
                      <a16:colId xmlns:a16="http://schemas.microsoft.com/office/drawing/2014/main" val="1896884597"/>
                    </a:ext>
                  </a:extLst>
                </a:gridCol>
              </a:tblGrid>
              <a:tr h="3532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t>３ こどもの夢をみんなで育むまち「大正」</a:t>
                      </a:r>
                    </a:p>
                  </a:txBody>
                  <a:tcPr anchor="ctr"/>
                </a:tc>
                <a:extLst>
                  <a:ext uri="{0D108BD9-81ED-4DB2-BD59-A6C34878D82A}">
                    <a16:rowId xmlns:a16="http://schemas.microsoft.com/office/drawing/2014/main" val="3005873278"/>
                  </a:ext>
                </a:extLst>
              </a:tr>
              <a:tr h="11349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rPr>
                        <a:t>安心して子育てができる支援体制の充実を図ります。また、将来に夢や希望を持ってチャレンジできるようこどもたちを応援します。</a:t>
                      </a:r>
                      <a:endParaRPr lang="en-US" altLang="ja-JP"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u="sng" dirty="0"/>
                        <a:t>①安心して子育てできる環境づくり</a:t>
                      </a:r>
                      <a:r>
                        <a:rPr kumimoji="1" lang="ja-JP" altLang="en-US" sz="1300" b="1" dirty="0"/>
                        <a:t>、</a:t>
                      </a:r>
                      <a:endParaRPr kumimoji="1" lang="en-US" altLang="ja-JP" sz="1300" b="1"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dirty="0"/>
                        <a:t>②</a:t>
                      </a:r>
                      <a:r>
                        <a:rPr kumimoji="1" lang="ja-JP" altLang="en-US" sz="1300" b="1" u="sng" dirty="0"/>
                        <a:t>未来を生きる力を育む環境づくり</a:t>
                      </a:r>
                      <a:endParaRPr kumimoji="1" lang="ja-JP" altLang="en-US" sz="1200" dirty="0"/>
                    </a:p>
                  </a:txBody>
                  <a:tcPr anchor="ctr"/>
                </a:tc>
                <a:extLst>
                  <a:ext uri="{0D108BD9-81ED-4DB2-BD59-A6C34878D82A}">
                    <a16:rowId xmlns:a16="http://schemas.microsoft.com/office/drawing/2014/main" val="3440238971"/>
                  </a:ext>
                </a:extLst>
              </a:tr>
            </a:tbl>
          </a:graphicData>
        </a:graphic>
      </p:graphicFrame>
      <p:graphicFrame>
        <p:nvGraphicFramePr>
          <p:cNvPr id="27" name="表 26">
            <a:extLst>
              <a:ext uri="{FF2B5EF4-FFF2-40B4-BE49-F238E27FC236}">
                <a16:creationId xmlns:a16="http://schemas.microsoft.com/office/drawing/2014/main" id="{9197860B-2C51-D399-DEA4-A85AFAC292EE}"/>
              </a:ext>
            </a:extLst>
          </p:cNvPr>
          <p:cNvGraphicFramePr>
            <a:graphicFrameLocks noGrp="1"/>
          </p:cNvGraphicFramePr>
          <p:nvPr>
            <p:extLst>
              <p:ext uri="{D42A27DB-BD31-4B8C-83A1-F6EECF244321}">
                <p14:modId xmlns:p14="http://schemas.microsoft.com/office/powerpoint/2010/main" val="2340230635"/>
              </p:ext>
            </p:extLst>
          </p:nvPr>
        </p:nvGraphicFramePr>
        <p:xfrm>
          <a:off x="4668542" y="3995119"/>
          <a:ext cx="4363472" cy="1572416"/>
        </p:xfrm>
        <a:graphic>
          <a:graphicData uri="http://schemas.openxmlformats.org/drawingml/2006/table">
            <a:tbl>
              <a:tblPr firstRow="1" bandRow="1">
                <a:tableStyleId>{5C22544A-7EE6-4342-B048-85BDC9FD1C3A}</a:tableStyleId>
              </a:tblPr>
              <a:tblGrid>
                <a:gridCol w="4363472">
                  <a:extLst>
                    <a:ext uri="{9D8B030D-6E8A-4147-A177-3AD203B41FA5}">
                      <a16:colId xmlns:a16="http://schemas.microsoft.com/office/drawing/2014/main" val="1896884597"/>
                    </a:ext>
                  </a:extLst>
                </a:gridCol>
              </a:tblGrid>
              <a:tr h="368749">
                <a:tc>
                  <a:txBody>
                    <a:bodyPr/>
                    <a:lstStyle/>
                    <a:p>
                      <a:r>
                        <a:rPr kumimoji="1" lang="ja-JP" altLang="en-US" sz="1400" b="1" dirty="0"/>
                        <a:t>４ </a:t>
                      </a:r>
                      <a:r>
                        <a:rPr kumimoji="1" lang="ja-JP" altLang="en-US" sz="1400" b="1" spc="-300" dirty="0"/>
                        <a:t>人・企業・まちが共に育つ、にぎわいと進化のまち「大正」</a:t>
                      </a:r>
                      <a:endParaRPr kumimoji="1" lang="en-US" altLang="ja-JP" sz="1400" b="1" spc="-300" dirty="0"/>
                    </a:p>
                  </a:txBody>
                  <a:tcPr anchor="ctr"/>
                </a:tc>
                <a:extLst>
                  <a:ext uri="{0D108BD9-81ED-4DB2-BD59-A6C34878D82A}">
                    <a16:rowId xmlns:a16="http://schemas.microsoft.com/office/drawing/2014/main" val="3005873278"/>
                  </a:ext>
                </a:extLst>
              </a:tr>
              <a:tr h="12036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地域活動支援や空家活用による魅力創出を進める一方で、鶴浜地区や学校跡地等の利活用を図り、地域の活性化を推進します。また、ものづくり企業とともに課題解決や人材確保に取り組みます。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u="sng" dirty="0"/>
                        <a:t>①まちの活性化</a:t>
                      </a:r>
                      <a:r>
                        <a:rPr kumimoji="1" lang="ja-JP" altLang="en-US" sz="1300" b="1" dirty="0"/>
                        <a:t>、</a:t>
                      </a:r>
                      <a:r>
                        <a:rPr kumimoji="1" lang="ja-JP" altLang="en-US" sz="1300" b="1" u="sng" dirty="0"/>
                        <a:t>②ものづくり企業の活性化</a:t>
                      </a:r>
                      <a:endParaRPr kumimoji="1" lang="ja-JP" altLang="en-US" dirty="0"/>
                    </a:p>
                  </a:txBody>
                  <a:tcPr anchor="ctr"/>
                </a:tc>
                <a:extLst>
                  <a:ext uri="{0D108BD9-81ED-4DB2-BD59-A6C34878D82A}">
                    <a16:rowId xmlns:a16="http://schemas.microsoft.com/office/drawing/2014/main" val="3440238971"/>
                  </a:ext>
                </a:extLst>
              </a:tr>
            </a:tbl>
          </a:graphicData>
        </a:graphic>
      </p:graphicFrame>
      <p:graphicFrame>
        <p:nvGraphicFramePr>
          <p:cNvPr id="28" name="表 27">
            <a:extLst>
              <a:ext uri="{FF2B5EF4-FFF2-40B4-BE49-F238E27FC236}">
                <a16:creationId xmlns:a16="http://schemas.microsoft.com/office/drawing/2014/main" id="{4CEEB7F9-AD19-B5E8-172E-1E601ED0F54A}"/>
              </a:ext>
            </a:extLst>
          </p:cNvPr>
          <p:cNvGraphicFramePr>
            <a:graphicFrameLocks noGrp="1"/>
          </p:cNvGraphicFramePr>
          <p:nvPr>
            <p:extLst>
              <p:ext uri="{D42A27DB-BD31-4B8C-83A1-F6EECF244321}">
                <p14:modId xmlns:p14="http://schemas.microsoft.com/office/powerpoint/2010/main" val="3043453527"/>
              </p:ext>
            </p:extLst>
          </p:nvPr>
        </p:nvGraphicFramePr>
        <p:xfrm>
          <a:off x="218728" y="5650774"/>
          <a:ext cx="8801447" cy="1032675"/>
        </p:xfrm>
        <a:graphic>
          <a:graphicData uri="http://schemas.openxmlformats.org/drawingml/2006/table">
            <a:tbl>
              <a:tblPr firstRow="1" bandRow="1">
                <a:tableStyleId>{5C22544A-7EE6-4342-B048-85BDC9FD1C3A}</a:tableStyleId>
              </a:tblPr>
              <a:tblGrid>
                <a:gridCol w="8801447">
                  <a:extLst>
                    <a:ext uri="{9D8B030D-6E8A-4147-A177-3AD203B41FA5}">
                      <a16:colId xmlns:a16="http://schemas.microsoft.com/office/drawing/2014/main" val="1896884597"/>
                    </a:ext>
                  </a:extLst>
                </a:gridCol>
              </a:tblGrid>
              <a:tr h="2917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t>４つの柱を支える共通の取組</a:t>
                      </a:r>
                      <a:endParaRPr kumimoji="1" lang="en-US" altLang="ja-JP" sz="1600" b="1" dirty="0"/>
                    </a:p>
                  </a:txBody>
                  <a:tcPr/>
                </a:tc>
                <a:extLst>
                  <a:ext uri="{0D108BD9-81ED-4DB2-BD59-A6C34878D82A}">
                    <a16:rowId xmlns:a16="http://schemas.microsoft.com/office/drawing/2014/main" val="3005873278"/>
                  </a:ext>
                </a:extLst>
              </a:tr>
              <a:tr h="6973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住民の地域愛着を育む基盤づくりや情報発信力の強化を図ります。また、区役所機能を高めることで職員のスキル向上や区民満足度の向上を図り、区役所</a:t>
                      </a:r>
                      <a:r>
                        <a:rPr lang="en-US" altLang="ja-JP" sz="1200" dirty="0"/>
                        <a:t>DX</a:t>
                      </a:r>
                      <a:r>
                        <a:rPr lang="ja-JP" altLang="en-US" sz="1200" dirty="0"/>
                        <a:t>による利便性向上にも取り組んでいきます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u="sng" dirty="0"/>
                        <a:t>①地域活動の活性化</a:t>
                      </a:r>
                      <a:r>
                        <a:rPr kumimoji="1" lang="ja-JP" altLang="en-US" sz="1300" b="1" dirty="0"/>
                        <a:t>、</a:t>
                      </a:r>
                      <a:r>
                        <a:rPr kumimoji="1" lang="ja-JP" altLang="en-US" sz="1300" b="1" u="sng" dirty="0"/>
                        <a:t>②情報発信・伝達力の強化</a:t>
                      </a:r>
                      <a:r>
                        <a:rPr kumimoji="1" lang="ja-JP" altLang="en-US" sz="1300" b="1" dirty="0"/>
                        <a:t>、</a:t>
                      </a:r>
                      <a:r>
                        <a:rPr kumimoji="1" lang="ja-JP" altLang="en-US" sz="1300" b="1" u="sng" dirty="0"/>
                        <a:t>③区役所機能の強化と区民の生活の質</a:t>
                      </a:r>
                      <a:r>
                        <a:rPr kumimoji="1" lang="en-US" altLang="ja-JP" sz="1300" b="1" u="sng" dirty="0"/>
                        <a:t>(QoL)</a:t>
                      </a:r>
                      <a:r>
                        <a:rPr kumimoji="1" lang="ja-JP" altLang="en-US" sz="1300" b="1" u="sng" dirty="0"/>
                        <a:t>の向上</a:t>
                      </a:r>
                      <a:endParaRPr kumimoji="1" lang="ja-JP" altLang="en-US" b="1" u="sng" dirty="0"/>
                    </a:p>
                  </a:txBody>
                  <a:tcPr anchor="ctr"/>
                </a:tc>
                <a:extLst>
                  <a:ext uri="{0D108BD9-81ED-4DB2-BD59-A6C34878D82A}">
                    <a16:rowId xmlns:a16="http://schemas.microsoft.com/office/drawing/2014/main" val="3440238971"/>
                  </a:ext>
                </a:extLst>
              </a:tr>
            </a:tbl>
          </a:graphicData>
        </a:graphic>
      </p:graphicFrame>
      <p:sp>
        <p:nvSpPr>
          <p:cNvPr id="3" name="テキスト ボックス 2">
            <a:extLst>
              <a:ext uri="{FF2B5EF4-FFF2-40B4-BE49-F238E27FC236}">
                <a16:creationId xmlns:a16="http://schemas.microsoft.com/office/drawing/2014/main" id="{176869F6-D82C-469E-B3A4-59EDE687C871}"/>
              </a:ext>
            </a:extLst>
          </p:cNvPr>
          <p:cNvSpPr txBox="1"/>
          <p:nvPr/>
        </p:nvSpPr>
        <p:spPr>
          <a:xfrm>
            <a:off x="3541744" y="1420524"/>
            <a:ext cx="4696129" cy="830997"/>
          </a:xfrm>
          <a:prstGeom prst="rect">
            <a:avLst/>
          </a:prstGeom>
          <a:noFill/>
        </p:spPr>
        <p:txBody>
          <a:bodyPr wrap="square" rtlCol="0">
            <a:spAutoFit/>
          </a:bodyPr>
          <a:lstStyle/>
          <a:p>
            <a:r>
              <a:rPr lang="ja-JP" altLang="en-US" sz="1400" dirty="0"/>
              <a:t>～チャレンジを応援し、地域と共に未来を築く、</a:t>
            </a:r>
            <a:endParaRPr lang="en-US" altLang="ja-JP" sz="1400" dirty="0"/>
          </a:p>
          <a:p>
            <a:r>
              <a:rPr lang="ja-JP" altLang="en-US" sz="1400" dirty="0"/>
              <a:t>大正区ならではの魅力あふれる持続可能なまちづくり～</a:t>
            </a:r>
            <a:endParaRPr lang="en-US" altLang="ja-JP" sz="1400" spc="-150" dirty="0">
              <a:latin typeface="+mn-ea"/>
            </a:endParaRPr>
          </a:p>
          <a:p>
            <a:endParaRPr kumimoji="1" lang="ja-JP" altLang="en-US" sz="2000" dirty="0"/>
          </a:p>
        </p:txBody>
      </p:sp>
    </p:spTree>
    <p:extLst>
      <p:ext uri="{BB962C8B-B14F-4D97-AF65-F5344CB8AC3E}">
        <p14:creationId xmlns:p14="http://schemas.microsoft.com/office/powerpoint/2010/main" val="26304850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492</Words>
  <Application>Microsoft Office PowerPoint</Application>
  <PresentationFormat>画面に合わせる (4:3)</PresentationFormat>
  <Paragraphs>28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Aptos</vt:lpstr>
      <vt:lpstr>Aptos Display</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2025-09-29T09:59:34Z</dcterms:created>
  <dcterms:modified xsi:type="dcterms:W3CDTF">2025-11-19T05:06:55Z</dcterms:modified>
</cp:coreProperties>
</file>