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handoutMasterIdLst>
    <p:handoutMasterId r:id="rId11"/>
  </p:handoutMasterIdLst>
  <p:sldIdLst>
    <p:sldId id="256" r:id="rId2"/>
    <p:sldId id="257" r:id="rId3"/>
    <p:sldId id="263" r:id="rId4"/>
    <p:sldId id="258" r:id="rId5"/>
    <p:sldId id="269" r:id="rId6"/>
    <p:sldId id="265" r:id="rId7"/>
    <p:sldId id="267" r:id="rId8"/>
    <p:sldId id="268" r:id="rId9"/>
  </p:sldIdLst>
  <p:sldSz cx="9906000" cy="6858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96" y="84"/>
      </p:cViewPr>
      <p:guideLst/>
    </p:cSldViewPr>
  </p:slideViewPr>
  <p:notesTextViewPr>
    <p:cViewPr>
      <p:scale>
        <a:sx n="1" d="1"/>
        <a:sy n="1" d="1"/>
      </p:scale>
      <p:origin x="0" y="0"/>
    </p:cViewPr>
  </p:notesTextViewPr>
  <p:notesViewPr>
    <p:cSldViewPr snapToGrid="0">
      <p:cViewPr varScale="1">
        <p:scale>
          <a:sx n="85" d="100"/>
          <a:sy n="85" d="100"/>
        </p:scale>
        <p:origin x="3804"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5838" y="0"/>
            <a:ext cx="2949787" cy="498693"/>
          </a:xfrm>
          <a:prstGeom prst="rect">
            <a:avLst/>
          </a:prstGeom>
        </p:spPr>
        <p:txBody>
          <a:bodyPr vert="horz" lIns="91440" tIns="45720" rIns="91440" bIns="45720" rtlCol="0"/>
          <a:lstStyle>
            <a:lvl1pPr algn="r">
              <a:defRPr sz="1200"/>
            </a:lvl1pPr>
          </a:lstStyle>
          <a:p>
            <a:fld id="{CFB48539-595A-4ABC-B5A1-724707055F6C}" type="datetimeFigureOut">
              <a:rPr kumimoji="1" lang="ja-JP" altLang="en-US" smtClean="0"/>
              <a:t>2024/5/20</a:t>
            </a:fld>
            <a:endParaRPr kumimoji="1" lang="ja-JP" altLang="en-US"/>
          </a:p>
        </p:txBody>
      </p:sp>
      <p:sp>
        <p:nvSpPr>
          <p:cNvPr id="4" name="フッター プレースホルダー 3"/>
          <p:cNvSpPr>
            <a:spLocks noGrp="1"/>
          </p:cNvSpPr>
          <p:nvPr>
            <p:ph type="ftr" sz="quarter" idx="2"/>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5838" y="9440647"/>
            <a:ext cx="2949787" cy="498692"/>
          </a:xfrm>
          <a:prstGeom prst="rect">
            <a:avLst/>
          </a:prstGeom>
        </p:spPr>
        <p:txBody>
          <a:bodyPr vert="horz" lIns="91440" tIns="45720" rIns="91440" bIns="45720" rtlCol="0" anchor="b"/>
          <a:lstStyle>
            <a:lvl1pPr algn="r">
              <a:defRPr sz="1200"/>
            </a:lvl1pPr>
          </a:lstStyle>
          <a:p>
            <a:fld id="{FF01D2BA-E694-45CC-A25B-E2E981468694}" type="slidenum">
              <a:rPr kumimoji="1" lang="ja-JP" altLang="en-US" smtClean="0"/>
              <a:t>‹#›</a:t>
            </a:fld>
            <a:endParaRPr kumimoji="1" lang="ja-JP" altLang="en-US"/>
          </a:p>
        </p:txBody>
      </p:sp>
    </p:spTree>
    <p:extLst>
      <p:ext uri="{BB962C8B-B14F-4D97-AF65-F5344CB8AC3E}">
        <p14:creationId xmlns:p14="http://schemas.microsoft.com/office/powerpoint/2010/main" val="94005697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787" cy="49869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8" y="0"/>
            <a:ext cx="2949787" cy="498693"/>
          </a:xfrm>
          <a:prstGeom prst="rect">
            <a:avLst/>
          </a:prstGeom>
        </p:spPr>
        <p:txBody>
          <a:bodyPr vert="horz" lIns="91440" tIns="45720" rIns="91440" bIns="45720" rtlCol="0"/>
          <a:lstStyle>
            <a:lvl1pPr algn="r">
              <a:defRPr sz="1200"/>
            </a:lvl1pPr>
          </a:lstStyle>
          <a:p>
            <a:fld id="{5D928BFE-98C6-47DC-9B51-86495125C276}" type="datetimeFigureOut">
              <a:rPr kumimoji="1" lang="ja-JP" altLang="en-US" smtClean="0"/>
              <a:t>2024/5/20</a:t>
            </a:fld>
            <a:endParaRPr kumimoji="1" lang="ja-JP" altLang="en-US"/>
          </a:p>
        </p:txBody>
      </p:sp>
      <p:sp>
        <p:nvSpPr>
          <p:cNvPr id="4" name="スライド イメージ プレースホルダー 3"/>
          <p:cNvSpPr>
            <a:spLocks noGrp="1" noRot="1" noChangeAspect="1"/>
          </p:cNvSpPr>
          <p:nvPr>
            <p:ph type="sldImg" idx="2"/>
          </p:nvPr>
        </p:nvSpPr>
        <p:spPr>
          <a:xfrm>
            <a:off x="981075" y="1243013"/>
            <a:ext cx="484505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0720" y="4783307"/>
            <a:ext cx="5445760" cy="3913614"/>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647"/>
            <a:ext cx="2949787" cy="49869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8" y="9440647"/>
            <a:ext cx="2949787" cy="498692"/>
          </a:xfrm>
          <a:prstGeom prst="rect">
            <a:avLst/>
          </a:prstGeom>
        </p:spPr>
        <p:txBody>
          <a:bodyPr vert="horz" lIns="91440" tIns="45720" rIns="91440" bIns="45720" rtlCol="0" anchor="b"/>
          <a:lstStyle>
            <a:lvl1pPr algn="r">
              <a:defRPr sz="1200"/>
            </a:lvl1pPr>
          </a:lstStyle>
          <a:p>
            <a:fld id="{434F8C95-CF63-4D45-B550-1FDD351A8B44}" type="slidenum">
              <a:rPr kumimoji="1" lang="ja-JP" altLang="en-US" smtClean="0"/>
              <a:t>‹#›</a:t>
            </a:fld>
            <a:endParaRPr kumimoji="1" lang="ja-JP" altLang="en-US"/>
          </a:p>
        </p:txBody>
      </p:sp>
    </p:spTree>
    <p:extLst>
      <p:ext uri="{BB962C8B-B14F-4D97-AF65-F5344CB8AC3E}">
        <p14:creationId xmlns:p14="http://schemas.microsoft.com/office/powerpoint/2010/main" val="239012269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4F8C95-CF63-4D45-B550-1FDD351A8B44}" type="slidenum">
              <a:rPr kumimoji="1" lang="ja-JP" altLang="en-US" smtClean="0"/>
              <a:t>1</a:t>
            </a:fld>
            <a:endParaRPr kumimoji="1" lang="ja-JP" altLang="en-US"/>
          </a:p>
        </p:txBody>
      </p:sp>
    </p:spTree>
    <p:extLst>
      <p:ext uri="{BB962C8B-B14F-4D97-AF65-F5344CB8AC3E}">
        <p14:creationId xmlns:p14="http://schemas.microsoft.com/office/powerpoint/2010/main" val="27838965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4F8C95-CF63-4D45-B550-1FDD351A8B44}" type="slidenum">
              <a:rPr kumimoji="1" lang="ja-JP" altLang="en-US" smtClean="0"/>
              <a:t>4</a:t>
            </a:fld>
            <a:endParaRPr kumimoji="1" lang="ja-JP" altLang="en-US"/>
          </a:p>
        </p:txBody>
      </p:sp>
    </p:spTree>
    <p:extLst>
      <p:ext uri="{BB962C8B-B14F-4D97-AF65-F5344CB8AC3E}">
        <p14:creationId xmlns:p14="http://schemas.microsoft.com/office/powerpoint/2010/main" val="41501011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34F8C95-CF63-4D45-B550-1FDD351A8B44}" type="slidenum">
              <a:rPr kumimoji="1" lang="ja-JP" altLang="en-US" smtClean="0"/>
              <a:t>5</a:t>
            </a:fld>
            <a:endParaRPr kumimoji="1" lang="ja-JP" altLang="en-US"/>
          </a:p>
        </p:txBody>
      </p:sp>
    </p:spTree>
    <p:extLst>
      <p:ext uri="{BB962C8B-B14F-4D97-AF65-F5344CB8AC3E}">
        <p14:creationId xmlns:p14="http://schemas.microsoft.com/office/powerpoint/2010/main" val="14111613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D9C32A0-10CD-4A4C-AE05-B5236D220B80}"/>
              </a:ext>
            </a:extLst>
          </p:cNvPr>
          <p:cNvSpPr>
            <a:spLocks noGrp="1"/>
          </p:cNvSpPr>
          <p:nvPr>
            <p:ph type="ctrTitle"/>
          </p:nvPr>
        </p:nvSpPr>
        <p:spPr>
          <a:xfrm>
            <a:off x="1238250" y="1122363"/>
            <a:ext cx="7429500" cy="2387600"/>
          </a:xfrm>
        </p:spPr>
        <p:txBody>
          <a:bodyPr anchor="b"/>
          <a:lstStyle>
            <a:lvl1pPr algn="ctr">
              <a:lnSpc>
                <a:spcPct val="114000"/>
              </a:lnSpc>
              <a:defRPr sz="3692"/>
            </a:lvl1pPr>
          </a:lstStyle>
          <a:p>
            <a:r>
              <a:rPr kumimoji="1" lang="ja-JP" altLang="en-US" smtClean="0"/>
              <a:t>マスター タイトルの書式設定</a:t>
            </a:r>
            <a:endParaRPr kumimoji="1" lang="ja-JP" altLang="en-US" dirty="0"/>
          </a:p>
        </p:txBody>
      </p:sp>
      <p:sp>
        <p:nvSpPr>
          <p:cNvPr id="3" name="字幕 2">
            <a:extLst>
              <a:ext uri="{FF2B5EF4-FFF2-40B4-BE49-F238E27FC236}">
                <a16:creationId xmlns:a16="http://schemas.microsoft.com/office/drawing/2014/main" id="{7C6C5E91-97F7-45D7-91A1-C62CE806A1E0}"/>
              </a:ext>
            </a:extLst>
          </p:cNvPr>
          <p:cNvSpPr>
            <a:spLocks noGrp="1"/>
          </p:cNvSpPr>
          <p:nvPr>
            <p:ph type="subTitle" idx="1"/>
          </p:nvPr>
        </p:nvSpPr>
        <p:spPr>
          <a:xfrm>
            <a:off x="1238250" y="3977196"/>
            <a:ext cx="7429500" cy="1280604"/>
          </a:xfrm>
        </p:spPr>
        <p:txBody>
          <a:bodyPr>
            <a:normAutofit/>
          </a:bodyPr>
          <a:lstStyle>
            <a:lvl1pPr marL="0" indent="0" algn="ctr">
              <a:buNone/>
              <a:defRPr sz="2215"/>
            </a:lvl1pPr>
            <a:lvl2pPr marL="342909" indent="0" algn="ctr">
              <a:buNone/>
              <a:defRPr sz="1500"/>
            </a:lvl2pPr>
            <a:lvl3pPr marL="685817" indent="0" algn="ctr">
              <a:buNone/>
              <a:defRPr sz="1350"/>
            </a:lvl3pPr>
            <a:lvl4pPr marL="1028726" indent="0" algn="ctr">
              <a:buNone/>
              <a:defRPr sz="1200"/>
            </a:lvl4pPr>
            <a:lvl5pPr marL="1371634" indent="0" algn="ctr">
              <a:buNone/>
              <a:defRPr sz="1200"/>
            </a:lvl5pPr>
            <a:lvl6pPr marL="1714543" indent="0" algn="ctr">
              <a:buNone/>
              <a:defRPr sz="1200"/>
            </a:lvl6pPr>
            <a:lvl7pPr marL="2057451" indent="0" algn="ctr">
              <a:buNone/>
              <a:defRPr sz="1200"/>
            </a:lvl7pPr>
            <a:lvl8pPr marL="2400360" indent="0" algn="ctr">
              <a:buNone/>
              <a:defRPr sz="1200"/>
            </a:lvl8pPr>
            <a:lvl9pPr marL="2743269" indent="0" algn="ctr">
              <a:buNone/>
              <a:defRPr sz="1200"/>
            </a:lvl9pPr>
          </a:lstStyle>
          <a:p>
            <a:r>
              <a:rPr kumimoji="1" lang="ja-JP" altLang="en-US" smtClean="0"/>
              <a:t>マスター サブタイトルの書式設定</a:t>
            </a:r>
            <a:endParaRPr kumimoji="1" lang="ja-JP" altLang="en-US" dirty="0"/>
          </a:p>
        </p:txBody>
      </p:sp>
      <p:sp>
        <p:nvSpPr>
          <p:cNvPr id="4" name="日付プレースホルダー 3">
            <a:extLst>
              <a:ext uri="{FF2B5EF4-FFF2-40B4-BE49-F238E27FC236}">
                <a16:creationId xmlns:a16="http://schemas.microsoft.com/office/drawing/2014/main" id="{29107EEC-843D-4F2D-B1A4-82D017801A2F}"/>
              </a:ext>
            </a:extLst>
          </p:cNvPr>
          <p:cNvSpPr>
            <a:spLocks noGrp="1"/>
          </p:cNvSpPr>
          <p:nvPr>
            <p:ph type="dt" sz="half" idx="10"/>
          </p:nvPr>
        </p:nvSpPr>
        <p:spPr/>
        <p:txBody>
          <a:bodyPr/>
          <a:lstStyle/>
          <a:p>
            <a:fld id="{A3565A20-5E2E-47A7-9D4C-A1B41430ECE1}" type="datetime1">
              <a:rPr kumimoji="1" lang="ja-JP" altLang="en-US" smtClean="0"/>
              <a:t>2024/5/20</a:t>
            </a:fld>
            <a:endParaRPr kumimoji="1" lang="ja-JP" altLang="en-US"/>
          </a:p>
        </p:txBody>
      </p:sp>
      <p:sp>
        <p:nvSpPr>
          <p:cNvPr id="5" name="フッター プレースホルダー 4">
            <a:extLst>
              <a:ext uri="{FF2B5EF4-FFF2-40B4-BE49-F238E27FC236}">
                <a16:creationId xmlns:a16="http://schemas.microsoft.com/office/drawing/2014/main" id="{818F30F4-EADC-4001-8B1A-8FD6C12C05CB}"/>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520FE7E-A3CD-4E37-839C-452E10B36A52}"/>
              </a:ext>
            </a:extLst>
          </p:cNvPr>
          <p:cNvSpPr>
            <a:spLocks noGrp="1"/>
          </p:cNvSpPr>
          <p:nvPr>
            <p:ph type="sldNum" sz="quarter" idx="12"/>
          </p:nvPr>
        </p:nvSpPr>
        <p:spPr/>
        <p:txBody>
          <a:bodyPr/>
          <a:lstStyle/>
          <a:p>
            <a:fld id="{F1A06914-B3DE-4435-BBAC-EB87E3C0589F}" type="slidenum">
              <a:rPr kumimoji="1" lang="ja-JP" altLang="en-US" smtClean="0"/>
              <a:t>‹#›</a:t>
            </a:fld>
            <a:endParaRPr kumimoji="1" lang="ja-JP" altLang="en-US"/>
          </a:p>
        </p:txBody>
      </p:sp>
    </p:spTree>
    <p:extLst>
      <p:ext uri="{BB962C8B-B14F-4D97-AF65-F5344CB8AC3E}">
        <p14:creationId xmlns:p14="http://schemas.microsoft.com/office/powerpoint/2010/main" val="3033929770"/>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B1FC6FA-8355-4533-8A63-B9C6B0C4EFCB}"/>
              </a:ext>
            </a:extLst>
          </p:cNvPr>
          <p:cNvSpPr>
            <a:spLocks noGrp="1"/>
          </p:cNvSpPr>
          <p:nvPr>
            <p:ph type="title"/>
          </p:nvPr>
        </p:nvSpPr>
        <p:spPr/>
        <p:txBody>
          <a:bodyPr tIns="108000"/>
          <a:lstStyle/>
          <a:p>
            <a:r>
              <a:rPr kumimoji="1" lang="ja-JP" altLang="en-US" smtClean="0"/>
              <a:t>マスター タイトルの書式設定</a:t>
            </a:r>
            <a:endParaRPr kumimoji="1" lang="ja-JP" altLang="en-US"/>
          </a:p>
        </p:txBody>
      </p:sp>
      <p:sp>
        <p:nvSpPr>
          <p:cNvPr id="3" name="コンテンツ プレースホルダー 2">
            <a:extLst>
              <a:ext uri="{FF2B5EF4-FFF2-40B4-BE49-F238E27FC236}">
                <a16:creationId xmlns:a16="http://schemas.microsoft.com/office/drawing/2014/main" id="{99276B1B-BA6A-4569-B55E-8BA440C12B07}"/>
              </a:ext>
            </a:extLst>
          </p:cNvPr>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4" name="日付プレースホルダー 3">
            <a:extLst>
              <a:ext uri="{FF2B5EF4-FFF2-40B4-BE49-F238E27FC236}">
                <a16:creationId xmlns:a16="http://schemas.microsoft.com/office/drawing/2014/main" id="{823399A4-E7AA-4B2E-B433-F02C9CA350CD}"/>
              </a:ext>
            </a:extLst>
          </p:cNvPr>
          <p:cNvSpPr>
            <a:spLocks noGrp="1"/>
          </p:cNvSpPr>
          <p:nvPr>
            <p:ph type="dt" sz="half" idx="10"/>
          </p:nvPr>
        </p:nvSpPr>
        <p:spPr/>
        <p:txBody>
          <a:bodyPr/>
          <a:lstStyle/>
          <a:p>
            <a:fld id="{519F20A7-3549-4409-BA29-04707606C02B}" type="datetime1">
              <a:rPr kumimoji="1" lang="ja-JP" altLang="en-US" smtClean="0"/>
              <a:t>2024/5/20</a:t>
            </a:fld>
            <a:endParaRPr kumimoji="1" lang="ja-JP" altLang="en-US"/>
          </a:p>
        </p:txBody>
      </p:sp>
      <p:sp>
        <p:nvSpPr>
          <p:cNvPr id="5" name="フッター プレースホルダー 4">
            <a:extLst>
              <a:ext uri="{FF2B5EF4-FFF2-40B4-BE49-F238E27FC236}">
                <a16:creationId xmlns:a16="http://schemas.microsoft.com/office/drawing/2014/main" id="{0ADE3BFF-E5A2-42A0-AD12-BF6CFB8A8E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0D5FBE1E-14F2-4583-A58D-8047562CE964}"/>
              </a:ext>
            </a:extLst>
          </p:cNvPr>
          <p:cNvSpPr>
            <a:spLocks noGrp="1"/>
          </p:cNvSpPr>
          <p:nvPr>
            <p:ph type="sldNum" sz="quarter" idx="12"/>
          </p:nvPr>
        </p:nvSpPr>
        <p:spPr/>
        <p:txBody>
          <a:bodyPr/>
          <a:lstStyle/>
          <a:p>
            <a:fld id="{F1A06914-B3DE-4435-BBAC-EB87E3C0589F}" type="slidenum">
              <a:rPr kumimoji="1" lang="ja-JP" altLang="en-US" smtClean="0"/>
              <a:t>‹#›</a:t>
            </a:fld>
            <a:endParaRPr kumimoji="1" lang="ja-JP" altLang="en-US"/>
          </a:p>
        </p:txBody>
      </p:sp>
    </p:spTree>
    <p:extLst>
      <p:ext uri="{BB962C8B-B14F-4D97-AF65-F5344CB8AC3E}">
        <p14:creationId xmlns:p14="http://schemas.microsoft.com/office/powerpoint/2010/main" val="364425028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4CE13E7-A083-42C7-9467-50D1D084022A}"/>
              </a:ext>
            </a:extLst>
          </p:cNvPr>
          <p:cNvSpPr>
            <a:spLocks noGrp="1"/>
          </p:cNvSpPr>
          <p:nvPr>
            <p:ph type="title"/>
          </p:nvPr>
        </p:nvSpPr>
        <p:spPr>
          <a:xfrm>
            <a:off x="675879" y="1709741"/>
            <a:ext cx="8543925" cy="2382867"/>
          </a:xfrm>
        </p:spPr>
        <p:txBody>
          <a:bodyPr anchor="b"/>
          <a:lstStyle>
            <a:lvl1pPr>
              <a:defRPr sz="3692"/>
            </a:lvl1pPr>
          </a:lstStyle>
          <a:p>
            <a:r>
              <a:rPr kumimoji="1" lang="ja-JP" altLang="en-US" smtClean="0"/>
              <a:t>マスター タイトルの書式設定</a:t>
            </a:r>
            <a:endParaRPr kumimoji="1" lang="ja-JP" altLang="en-US" dirty="0"/>
          </a:p>
        </p:txBody>
      </p:sp>
      <p:sp>
        <p:nvSpPr>
          <p:cNvPr id="3" name="テキスト プレースホルダー 2">
            <a:extLst>
              <a:ext uri="{FF2B5EF4-FFF2-40B4-BE49-F238E27FC236}">
                <a16:creationId xmlns:a16="http://schemas.microsoft.com/office/drawing/2014/main" id="{E9635B9D-5F70-4B58-BDAD-A503D9EF1E98}"/>
              </a:ext>
            </a:extLst>
          </p:cNvPr>
          <p:cNvSpPr>
            <a:spLocks noGrp="1"/>
          </p:cNvSpPr>
          <p:nvPr>
            <p:ph type="body" idx="1"/>
          </p:nvPr>
        </p:nvSpPr>
        <p:spPr>
          <a:xfrm>
            <a:off x="675879" y="4589466"/>
            <a:ext cx="8543925" cy="1500187"/>
          </a:xfrm>
        </p:spPr>
        <p:txBody>
          <a:bodyPr>
            <a:normAutofit/>
          </a:bodyPr>
          <a:lstStyle>
            <a:lvl1pPr marL="0" indent="0">
              <a:buNone/>
              <a:defRPr sz="2215">
                <a:solidFill>
                  <a:schemeClr val="tx1">
                    <a:tint val="75000"/>
                  </a:schemeClr>
                </a:solidFill>
              </a:defRPr>
            </a:lvl1pPr>
            <a:lvl2pPr marL="342909" indent="0">
              <a:buNone/>
              <a:defRPr sz="1500">
                <a:solidFill>
                  <a:schemeClr val="tx1">
                    <a:tint val="75000"/>
                  </a:schemeClr>
                </a:solidFill>
              </a:defRPr>
            </a:lvl2pPr>
            <a:lvl3pPr marL="685817" indent="0">
              <a:buNone/>
              <a:defRPr sz="1350">
                <a:solidFill>
                  <a:schemeClr val="tx1">
                    <a:tint val="75000"/>
                  </a:schemeClr>
                </a:solidFill>
              </a:defRPr>
            </a:lvl3pPr>
            <a:lvl4pPr marL="1028726" indent="0">
              <a:buNone/>
              <a:defRPr sz="1200">
                <a:solidFill>
                  <a:schemeClr val="tx1">
                    <a:tint val="75000"/>
                  </a:schemeClr>
                </a:solidFill>
              </a:defRPr>
            </a:lvl4pPr>
            <a:lvl5pPr marL="1371634" indent="0">
              <a:buNone/>
              <a:defRPr sz="1200">
                <a:solidFill>
                  <a:schemeClr val="tx1">
                    <a:tint val="75000"/>
                  </a:schemeClr>
                </a:solidFill>
              </a:defRPr>
            </a:lvl5pPr>
            <a:lvl6pPr marL="1714543" indent="0">
              <a:buNone/>
              <a:defRPr sz="1200">
                <a:solidFill>
                  <a:schemeClr val="tx1">
                    <a:tint val="75000"/>
                  </a:schemeClr>
                </a:solidFill>
              </a:defRPr>
            </a:lvl6pPr>
            <a:lvl7pPr marL="2057451" indent="0">
              <a:buNone/>
              <a:defRPr sz="1200">
                <a:solidFill>
                  <a:schemeClr val="tx1">
                    <a:tint val="75000"/>
                  </a:schemeClr>
                </a:solidFill>
              </a:defRPr>
            </a:lvl7pPr>
            <a:lvl8pPr marL="2400360" indent="0">
              <a:buNone/>
              <a:defRPr sz="1200">
                <a:solidFill>
                  <a:schemeClr val="tx1">
                    <a:tint val="75000"/>
                  </a:schemeClr>
                </a:solidFill>
              </a:defRPr>
            </a:lvl8pPr>
            <a:lvl9pPr marL="2743269"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a:extLst>
              <a:ext uri="{FF2B5EF4-FFF2-40B4-BE49-F238E27FC236}">
                <a16:creationId xmlns:a16="http://schemas.microsoft.com/office/drawing/2014/main" id="{8EF601CB-1DCE-4A8D-B6AF-3CF32EABBE99}"/>
              </a:ext>
            </a:extLst>
          </p:cNvPr>
          <p:cNvSpPr>
            <a:spLocks noGrp="1"/>
          </p:cNvSpPr>
          <p:nvPr>
            <p:ph type="dt" sz="half" idx="10"/>
          </p:nvPr>
        </p:nvSpPr>
        <p:spPr/>
        <p:txBody>
          <a:bodyPr/>
          <a:lstStyle/>
          <a:p>
            <a:fld id="{5D5C4E12-A407-49AF-8F2D-F7C554810067}" type="datetime1">
              <a:rPr kumimoji="1" lang="ja-JP" altLang="en-US" smtClean="0"/>
              <a:t>2024/5/20</a:t>
            </a:fld>
            <a:endParaRPr kumimoji="1" lang="ja-JP" altLang="en-US"/>
          </a:p>
        </p:txBody>
      </p:sp>
      <p:sp>
        <p:nvSpPr>
          <p:cNvPr id="5" name="フッター プレースホルダー 4">
            <a:extLst>
              <a:ext uri="{FF2B5EF4-FFF2-40B4-BE49-F238E27FC236}">
                <a16:creationId xmlns:a16="http://schemas.microsoft.com/office/drawing/2014/main" id="{3CF19E43-62A0-4A8A-818F-DD8D22D6923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20E54D3-EA56-42BE-AED6-ED872E162397}"/>
              </a:ext>
            </a:extLst>
          </p:cNvPr>
          <p:cNvSpPr>
            <a:spLocks noGrp="1"/>
          </p:cNvSpPr>
          <p:nvPr>
            <p:ph type="sldNum" sz="quarter" idx="12"/>
          </p:nvPr>
        </p:nvSpPr>
        <p:spPr/>
        <p:txBody>
          <a:bodyPr/>
          <a:lstStyle/>
          <a:p>
            <a:fld id="{F1A06914-B3DE-4435-BBAC-EB87E3C0589F}" type="slidenum">
              <a:rPr kumimoji="1" lang="ja-JP" altLang="en-US" smtClean="0"/>
              <a:t>‹#›</a:t>
            </a:fld>
            <a:endParaRPr kumimoji="1" lang="ja-JP" altLang="en-US"/>
          </a:p>
        </p:txBody>
      </p:sp>
    </p:spTree>
    <p:extLst>
      <p:ext uri="{BB962C8B-B14F-4D97-AF65-F5344CB8AC3E}">
        <p14:creationId xmlns:p14="http://schemas.microsoft.com/office/powerpoint/2010/main" val="20997693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24F6E19-18F7-415B-95DD-999DF6B7CBA9}"/>
              </a:ext>
            </a:extLst>
          </p:cNvPr>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a:extLst>
              <a:ext uri="{FF2B5EF4-FFF2-40B4-BE49-F238E27FC236}">
                <a16:creationId xmlns:a16="http://schemas.microsoft.com/office/drawing/2014/main" id="{6A2BBA4F-7D02-4FAF-8467-AF8DA021F4CE}"/>
              </a:ext>
            </a:extLst>
          </p:cNvPr>
          <p:cNvSpPr>
            <a:spLocks noGrp="1"/>
          </p:cNvSpPr>
          <p:nvPr>
            <p:ph sz="half" idx="1"/>
          </p:nvPr>
        </p:nvSpPr>
        <p:spPr>
          <a:xfrm>
            <a:off x="681038" y="878889"/>
            <a:ext cx="4210050" cy="529807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4" name="コンテンツ プレースホルダー 3">
            <a:extLst>
              <a:ext uri="{FF2B5EF4-FFF2-40B4-BE49-F238E27FC236}">
                <a16:creationId xmlns:a16="http://schemas.microsoft.com/office/drawing/2014/main" id="{BC516E1A-2206-4112-B577-559380389D93}"/>
              </a:ext>
            </a:extLst>
          </p:cNvPr>
          <p:cNvSpPr>
            <a:spLocks noGrp="1"/>
          </p:cNvSpPr>
          <p:nvPr>
            <p:ph sz="half" idx="2"/>
          </p:nvPr>
        </p:nvSpPr>
        <p:spPr>
          <a:xfrm>
            <a:off x="5014913" y="878889"/>
            <a:ext cx="4210050" cy="5298074"/>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dirty="0"/>
          </a:p>
        </p:txBody>
      </p:sp>
      <p:sp>
        <p:nvSpPr>
          <p:cNvPr id="5" name="日付プレースホルダー 4">
            <a:extLst>
              <a:ext uri="{FF2B5EF4-FFF2-40B4-BE49-F238E27FC236}">
                <a16:creationId xmlns:a16="http://schemas.microsoft.com/office/drawing/2014/main" id="{2100047E-D438-4CA8-A352-E7E6A1F4AD1E}"/>
              </a:ext>
            </a:extLst>
          </p:cNvPr>
          <p:cNvSpPr>
            <a:spLocks noGrp="1"/>
          </p:cNvSpPr>
          <p:nvPr>
            <p:ph type="dt" sz="half" idx="10"/>
          </p:nvPr>
        </p:nvSpPr>
        <p:spPr/>
        <p:txBody>
          <a:bodyPr/>
          <a:lstStyle/>
          <a:p>
            <a:fld id="{C3804DE1-4DF5-417B-816A-9E5ADCC57287}" type="datetime1">
              <a:rPr kumimoji="1" lang="ja-JP" altLang="en-US" smtClean="0"/>
              <a:t>2024/5/20</a:t>
            </a:fld>
            <a:endParaRPr kumimoji="1" lang="ja-JP" altLang="en-US"/>
          </a:p>
        </p:txBody>
      </p:sp>
      <p:sp>
        <p:nvSpPr>
          <p:cNvPr id="6" name="フッター プレースホルダー 5">
            <a:extLst>
              <a:ext uri="{FF2B5EF4-FFF2-40B4-BE49-F238E27FC236}">
                <a16:creationId xmlns:a16="http://schemas.microsoft.com/office/drawing/2014/main" id="{7487983C-9A01-4C57-AE62-1459990A060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1EEC214-1C6F-4B4A-8428-50F6FC1710F3}"/>
              </a:ext>
            </a:extLst>
          </p:cNvPr>
          <p:cNvSpPr>
            <a:spLocks noGrp="1"/>
          </p:cNvSpPr>
          <p:nvPr>
            <p:ph type="sldNum" sz="quarter" idx="12"/>
          </p:nvPr>
        </p:nvSpPr>
        <p:spPr/>
        <p:txBody>
          <a:bodyPr/>
          <a:lstStyle/>
          <a:p>
            <a:fld id="{F1A06914-B3DE-4435-BBAC-EB87E3C0589F}" type="slidenum">
              <a:rPr kumimoji="1" lang="ja-JP" altLang="en-US" smtClean="0"/>
              <a:t>‹#›</a:t>
            </a:fld>
            <a:endParaRPr kumimoji="1" lang="ja-JP" altLang="en-US"/>
          </a:p>
        </p:txBody>
      </p:sp>
    </p:spTree>
    <p:extLst>
      <p:ext uri="{BB962C8B-B14F-4D97-AF65-F5344CB8AC3E}">
        <p14:creationId xmlns:p14="http://schemas.microsoft.com/office/powerpoint/2010/main" val="1720569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A85EF6-1E68-42DA-B760-C84056C0044F}"/>
              </a:ext>
            </a:extLst>
          </p:cNvPr>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a:extLst>
              <a:ext uri="{FF2B5EF4-FFF2-40B4-BE49-F238E27FC236}">
                <a16:creationId xmlns:a16="http://schemas.microsoft.com/office/drawing/2014/main" id="{091B20F7-1A36-47FF-AC6F-507F8D23691E}"/>
              </a:ext>
            </a:extLst>
          </p:cNvPr>
          <p:cNvSpPr>
            <a:spLocks noGrp="1"/>
          </p:cNvSpPr>
          <p:nvPr>
            <p:ph type="dt" sz="half" idx="10"/>
          </p:nvPr>
        </p:nvSpPr>
        <p:spPr/>
        <p:txBody>
          <a:bodyPr/>
          <a:lstStyle/>
          <a:p>
            <a:fld id="{539E7804-3899-4F6E-970C-72C15BC7280C}" type="datetime1">
              <a:rPr kumimoji="1" lang="ja-JP" altLang="en-US" smtClean="0"/>
              <a:t>2024/5/20</a:t>
            </a:fld>
            <a:endParaRPr kumimoji="1" lang="ja-JP" altLang="en-US"/>
          </a:p>
        </p:txBody>
      </p:sp>
      <p:sp>
        <p:nvSpPr>
          <p:cNvPr id="4" name="フッター プレースホルダー 3">
            <a:extLst>
              <a:ext uri="{FF2B5EF4-FFF2-40B4-BE49-F238E27FC236}">
                <a16:creationId xmlns:a16="http://schemas.microsoft.com/office/drawing/2014/main" id="{DC99D643-3198-40EC-AA08-F1E5A381053B}"/>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B86AE805-5DC6-4DC5-BEB9-B1FF5BAA3E98}"/>
              </a:ext>
            </a:extLst>
          </p:cNvPr>
          <p:cNvSpPr>
            <a:spLocks noGrp="1"/>
          </p:cNvSpPr>
          <p:nvPr>
            <p:ph type="sldNum" sz="quarter" idx="12"/>
          </p:nvPr>
        </p:nvSpPr>
        <p:spPr/>
        <p:txBody>
          <a:bodyPr/>
          <a:lstStyle/>
          <a:p>
            <a:fld id="{F1A06914-B3DE-4435-BBAC-EB87E3C0589F}" type="slidenum">
              <a:rPr kumimoji="1" lang="ja-JP" altLang="en-US" smtClean="0"/>
              <a:t>‹#›</a:t>
            </a:fld>
            <a:endParaRPr kumimoji="1" lang="ja-JP" altLang="en-US"/>
          </a:p>
        </p:txBody>
      </p:sp>
    </p:spTree>
    <p:extLst>
      <p:ext uri="{BB962C8B-B14F-4D97-AF65-F5344CB8AC3E}">
        <p14:creationId xmlns:p14="http://schemas.microsoft.com/office/powerpoint/2010/main" val="274753682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F1CB806-9678-422F-BE2E-8AA8F9234457}"/>
              </a:ext>
            </a:extLst>
          </p:cNvPr>
          <p:cNvSpPr>
            <a:spLocks noGrp="1"/>
          </p:cNvSpPr>
          <p:nvPr>
            <p:ph type="dt" sz="half" idx="10"/>
          </p:nvPr>
        </p:nvSpPr>
        <p:spPr/>
        <p:txBody>
          <a:bodyPr/>
          <a:lstStyle/>
          <a:p>
            <a:fld id="{13FF8F0B-5592-43BE-9CAD-EA8E9A313009}" type="datetime1">
              <a:rPr kumimoji="1" lang="ja-JP" altLang="en-US" smtClean="0"/>
              <a:t>2024/5/20</a:t>
            </a:fld>
            <a:endParaRPr kumimoji="1" lang="ja-JP" altLang="en-US"/>
          </a:p>
        </p:txBody>
      </p:sp>
      <p:sp>
        <p:nvSpPr>
          <p:cNvPr id="3" name="フッター プレースホルダー 2">
            <a:extLst>
              <a:ext uri="{FF2B5EF4-FFF2-40B4-BE49-F238E27FC236}">
                <a16:creationId xmlns:a16="http://schemas.microsoft.com/office/drawing/2014/main" id="{27A0D2F6-8548-4029-823C-49E6D0B7E3DC}"/>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56268EE-ED9D-48DF-BC90-AF1868FBA874}"/>
              </a:ext>
            </a:extLst>
          </p:cNvPr>
          <p:cNvSpPr>
            <a:spLocks noGrp="1"/>
          </p:cNvSpPr>
          <p:nvPr>
            <p:ph type="sldNum" sz="quarter" idx="12"/>
          </p:nvPr>
        </p:nvSpPr>
        <p:spPr/>
        <p:txBody>
          <a:bodyPr/>
          <a:lstStyle/>
          <a:p>
            <a:fld id="{F1A06914-B3DE-4435-BBAC-EB87E3C0589F}" type="slidenum">
              <a:rPr kumimoji="1" lang="ja-JP" altLang="en-US" smtClean="0"/>
              <a:t>‹#›</a:t>
            </a:fld>
            <a:endParaRPr kumimoji="1" lang="ja-JP" altLang="en-US"/>
          </a:p>
        </p:txBody>
      </p:sp>
    </p:spTree>
    <p:extLst>
      <p:ext uri="{BB962C8B-B14F-4D97-AF65-F5344CB8AC3E}">
        <p14:creationId xmlns:p14="http://schemas.microsoft.com/office/powerpoint/2010/main" val="428262138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テキスト プレースホルダー 2">
            <a:extLst>
              <a:ext uri="{FF2B5EF4-FFF2-40B4-BE49-F238E27FC236}">
                <a16:creationId xmlns:a16="http://schemas.microsoft.com/office/drawing/2014/main" id="{00F540C3-3C77-49D6-AAA4-EA2B3DAE5EF7}"/>
              </a:ext>
            </a:extLst>
          </p:cNvPr>
          <p:cNvSpPr>
            <a:spLocks noGrp="1"/>
          </p:cNvSpPr>
          <p:nvPr>
            <p:ph type="body" idx="1"/>
          </p:nvPr>
        </p:nvSpPr>
        <p:spPr>
          <a:xfrm>
            <a:off x="275208" y="692210"/>
            <a:ext cx="9330432" cy="5484754"/>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0499B2EA-641A-4615-B1DF-833F45587FB9}"/>
              </a:ext>
            </a:extLst>
          </p:cNvPr>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4D6111C-1E26-48B4-A559-8C91A73411BE}" type="datetime1">
              <a:rPr kumimoji="1" lang="ja-JP" altLang="en-US" smtClean="0"/>
              <a:t>2024/5/20</a:t>
            </a:fld>
            <a:endParaRPr kumimoji="1" lang="ja-JP" altLang="en-US"/>
          </a:p>
        </p:txBody>
      </p:sp>
      <p:sp>
        <p:nvSpPr>
          <p:cNvPr id="5" name="フッター プレースホルダー 4">
            <a:extLst>
              <a:ext uri="{FF2B5EF4-FFF2-40B4-BE49-F238E27FC236}">
                <a16:creationId xmlns:a16="http://schemas.microsoft.com/office/drawing/2014/main" id="{F2BFDA45-29C9-4761-8A1C-41D056DCDCDA}"/>
              </a:ext>
            </a:extLst>
          </p:cNvPr>
          <p:cNvSpPr>
            <a:spLocks noGrp="1"/>
          </p:cNvSpPr>
          <p:nvPr>
            <p:ph type="ftr" sz="quarter" idx="3"/>
          </p:nvPr>
        </p:nvSpPr>
        <p:spPr>
          <a:xfrm>
            <a:off x="3281364" y="6356353"/>
            <a:ext cx="3343275"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1D8A6895-35BA-4397-BD9A-52BA04ED4484}"/>
              </a:ext>
            </a:extLst>
          </p:cNvPr>
          <p:cNvSpPr>
            <a:spLocks noGrp="1"/>
          </p:cNvSpPr>
          <p:nvPr>
            <p:ph type="sldNum" sz="quarter" idx="4"/>
          </p:nvPr>
        </p:nvSpPr>
        <p:spPr>
          <a:xfrm>
            <a:off x="7628621" y="6440027"/>
            <a:ext cx="2228850" cy="365125"/>
          </a:xfrm>
          <a:prstGeom prst="rect">
            <a:avLst/>
          </a:prstGeom>
        </p:spPr>
        <p:txBody>
          <a:bodyPr vert="horz" lIns="91440" tIns="45720" rIns="91440" bIns="45720" rtlCol="0" anchor="ctr"/>
          <a:lstStyle>
            <a:lvl1pPr algn="r">
              <a:defRPr sz="1800">
                <a:solidFill>
                  <a:schemeClr val="tx1">
                    <a:tint val="75000"/>
                  </a:schemeClr>
                </a:solidFill>
                <a:latin typeface="Meiryo UI" panose="020B0604030504040204" pitchFamily="50" charset="-128"/>
                <a:ea typeface="Meiryo UI" panose="020B0604030504040204" pitchFamily="50" charset="-128"/>
              </a:defRPr>
            </a:lvl1pPr>
          </a:lstStyle>
          <a:p>
            <a:fld id="{F1A06914-B3DE-4435-BBAC-EB87E3C0589F}" type="slidenum">
              <a:rPr lang="ja-JP" altLang="en-US" smtClean="0"/>
              <a:pPr/>
              <a:t>‹#›</a:t>
            </a:fld>
            <a:endParaRPr lang="ja-JP" altLang="en-US"/>
          </a:p>
        </p:txBody>
      </p:sp>
      <p:sp>
        <p:nvSpPr>
          <p:cNvPr id="7" name="正方形/長方形 6"/>
          <p:cNvSpPr/>
          <p:nvPr userDrawn="1"/>
        </p:nvSpPr>
        <p:spPr>
          <a:xfrm>
            <a:off x="0" y="1"/>
            <a:ext cx="9906000" cy="504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プレースホルダー 1">
            <a:extLst>
              <a:ext uri="{FF2B5EF4-FFF2-40B4-BE49-F238E27FC236}">
                <a16:creationId xmlns:a16="http://schemas.microsoft.com/office/drawing/2014/main" id="{95033AAE-B438-4A67-A1D9-D9B49C2B5C00}"/>
              </a:ext>
            </a:extLst>
          </p:cNvPr>
          <p:cNvSpPr>
            <a:spLocks noGrp="1"/>
          </p:cNvSpPr>
          <p:nvPr>
            <p:ph type="title"/>
          </p:nvPr>
        </p:nvSpPr>
        <p:spPr>
          <a:xfrm>
            <a:off x="275208" y="23207"/>
            <a:ext cx="9330432" cy="432000"/>
          </a:xfrm>
          <a:prstGeom prst="rect">
            <a:avLst/>
          </a:prstGeom>
        </p:spPr>
        <p:txBody>
          <a:bodyPr vert="horz" lIns="91440" tIns="108000" rIns="91440" bIns="0" rtlCol="0" anchor="ctr">
            <a:noAutofit/>
          </a:bodyPr>
          <a:lstStyle/>
          <a:p>
            <a:r>
              <a:rPr kumimoji="1" lang="ja-JP" altLang="en-US" dirty="0"/>
              <a:t>マスター タイトルの書式設定</a:t>
            </a:r>
          </a:p>
        </p:txBody>
      </p:sp>
    </p:spTree>
    <p:extLst>
      <p:ext uri="{BB962C8B-B14F-4D97-AF65-F5344CB8AC3E}">
        <p14:creationId xmlns:p14="http://schemas.microsoft.com/office/powerpoint/2010/main" val="47924910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Lst>
  <p:timing>
    <p:tnLst>
      <p:par>
        <p:cTn id="1" dur="indefinite" restart="never" nodeType="tmRoot"/>
      </p:par>
    </p:tnLst>
  </p:timing>
  <p:hf hdr="0" ftr="0" dt="0"/>
  <p:txStyles>
    <p:titleStyle>
      <a:lvl1pPr algn="ctr" defTabSz="685817" rtl="0" eaLnBrk="1" latinLnBrk="0" hangingPunct="1">
        <a:lnSpc>
          <a:spcPct val="90000"/>
        </a:lnSpc>
        <a:spcBef>
          <a:spcPct val="0"/>
        </a:spcBef>
        <a:buNone/>
        <a:defRPr kumimoji="1" sz="2400" b="1" kern="1200" baseline="0">
          <a:solidFill>
            <a:schemeClr val="bg1"/>
          </a:solidFill>
          <a:latin typeface="BIZ UDゴシック" panose="020B0400000000000000" pitchFamily="49" charset="-128"/>
          <a:ea typeface="BIZ UDゴシック" panose="020B0400000000000000" pitchFamily="49" charset="-128"/>
          <a:cs typeface="+mj-cs"/>
        </a:defRPr>
      </a:lvl1pPr>
    </p:titleStyle>
    <p:bodyStyle>
      <a:lvl1pPr marL="273050" indent="-273050" algn="l" defTabSz="685817" rtl="0" eaLnBrk="1" latinLnBrk="0" hangingPunct="1">
        <a:lnSpc>
          <a:spcPct val="114000"/>
        </a:lnSpc>
        <a:spcBef>
          <a:spcPts val="750"/>
        </a:spcBef>
        <a:buFont typeface="Arial" panose="020B0604020202020204" pitchFamily="34" charset="0"/>
        <a:buChar char="•"/>
        <a:defRPr kumimoji="1" sz="2400" kern="1200" baseline="0">
          <a:solidFill>
            <a:schemeClr val="tx1"/>
          </a:solidFill>
          <a:latin typeface="BIZ UDゴシック" panose="020B0400000000000000" pitchFamily="49" charset="-128"/>
          <a:ea typeface="BIZ UDゴシック" panose="020B0400000000000000" pitchFamily="49" charset="-128"/>
          <a:cs typeface="+mn-cs"/>
        </a:defRPr>
      </a:lvl1pPr>
      <a:lvl2pPr marL="627063" indent="-284163" algn="l" defTabSz="685817" rtl="0" eaLnBrk="1" latinLnBrk="0" hangingPunct="1">
        <a:lnSpc>
          <a:spcPct val="114000"/>
        </a:lnSpc>
        <a:spcBef>
          <a:spcPts val="375"/>
        </a:spcBef>
        <a:buFont typeface="Wingdings" panose="05000000000000000000" pitchFamily="2" charset="2"/>
        <a:buChar char="Ø"/>
        <a:defRPr kumimoji="1" sz="2000" kern="1200" baseline="0">
          <a:solidFill>
            <a:schemeClr val="tx1"/>
          </a:solidFill>
          <a:latin typeface="BIZ UDゴシック" panose="020B0400000000000000" pitchFamily="49" charset="-128"/>
          <a:ea typeface="BIZ UDゴシック" panose="020B0400000000000000" pitchFamily="49" charset="-128"/>
          <a:cs typeface="+mn-cs"/>
        </a:defRPr>
      </a:lvl2pPr>
      <a:lvl3pPr marL="982663" indent="-296863" algn="l" defTabSz="685817" rtl="0" eaLnBrk="1" latinLnBrk="0" hangingPunct="1">
        <a:lnSpc>
          <a:spcPct val="114000"/>
        </a:lnSpc>
        <a:spcBef>
          <a:spcPts val="375"/>
        </a:spcBef>
        <a:buFont typeface="Wingdings" panose="05000000000000000000" pitchFamily="2" charset="2"/>
        <a:buChar char="u"/>
        <a:defRPr kumimoji="1" sz="1800" kern="1200" baseline="0">
          <a:solidFill>
            <a:schemeClr val="tx1"/>
          </a:solidFill>
          <a:latin typeface="BIZ UDゴシック" panose="020B0400000000000000" pitchFamily="49" charset="-128"/>
          <a:ea typeface="BIZ UDゴシック" panose="020B0400000000000000" pitchFamily="49" charset="-128"/>
          <a:cs typeface="+mn-cs"/>
        </a:defRPr>
      </a:lvl3pPr>
      <a:lvl4pPr marL="1255713" indent="-227013" algn="l" defTabSz="685817" rtl="0" eaLnBrk="1" latinLnBrk="0" hangingPunct="1">
        <a:lnSpc>
          <a:spcPct val="114000"/>
        </a:lnSpc>
        <a:spcBef>
          <a:spcPts val="375"/>
        </a:spcBef>
        <a:buFont typeface="Wingdings" panose="05000000000000000000" pitchFamily="2" charset="2"/>
        <a:buChar char="ü"/>
        <a:defRPr kumimoji="1" sz="1600" kern="1200" baseline="0">
          <a:solidFill>
            <a:schemeClr val="tx1"/>
          </a:solidFill>
          <a:latin typeface="BIZ UDゴシック" panose="020B0400000000000000" pitchFamily="49" charset="-128"/>
          <a:ea typeface="BIZ UDゴシック" panose="020B0400000000000000" pitchFamily="49" charset="-128"/>
          <a:cs typeface="+mn-cs"/>
        </a:defRPr>
      </a:lvl4pPr>
      <a:lvl5pPr marL="1609725" indent="-238125" algn="l" defTabSz="685817" rtl="0" eaLnBrk="1" latinLnBrk="0" hangingPunct="1">
        <a:lnSpc>
          <a:spcPct val="114000"/>
        </a:lnSpc>
        <a:spcBef>
          <a:spcPts val="375"/>
        </a:spcBef>
        <a:buFont typeface="Arial" panose="020B0604020202020204" pitchFamily="34" charset="0"/>
        <a:buChar char="•"/>
        <a:defRPr kumimoji="1" sz="1600" kern="1200" baseline="0">
          <a:solidFill>
            <a:schemeClr val="tx1"/>
          </a:solidFill>
          <a:latin typeface="BIZ UDゴシック" panose="020B0400000000000000" pitchFamily="49" charset="-128"/>
          <a:ea typeface="BIZ UDゴシック" panose="020B0400000000000000" pitchFamily="49" charset="-128"/>
          <a:cs typeface="+mn-cs"/>
        </a:defRPr>
      </a:lvl5pPr>
      <a:lvl6pPr marL="1885998" indent="-171455" algn="l" defTabSz="68581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906" indent="-171455" algn="l" defTabSz="68581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815" indent="-171455" algn="l" defTabSz="68581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723" indent="-171455" algn="l" defTabSz="685817"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17" rtl="0" eaLnBrk="1" latinLnBrk="0" hangingPunct="1">
        <a:defRPr kumimoji="1" sz="1350" kern="1200">
          <a:solidFill>
            <a:schemeClr val="tx1"/>
          </a:solidFill>
          <a:latin typeface="+mn-lt"/>
          <a:ea typeface="+mn-ea"/>
          <a:cs typeface="+mn-cs"/>
        </a:defRPr>
      </a:lvl1pPr>
      <a:lvl2pPr marL="342909" algn="l" defTabSz="685817" rtl="0" eaLnBrk="1" latinLnBrk="0" hangingPunct="1">
        <a:defRPr kumimoji="1" sz="1350" kern="1200">
          <a:solidFill>
            <a:schemeClr val="tx1"/>
          </a:solidFill>
          <a:latin typeface="+mn-lt"/>
          <a:ea typeface="+mn-ea"/>
          <a:cs typeface="+mn-cs"/>
        </a:defRPr>
      </a:lvl2pPr>
      <a:lvl3pPr marL="685817" algn="l" defTabSz="685817" rtl="0" eaLnBrk="1" latinLnBrk="0" hangingPunct="1">
        <a:defRPr kumimoji="1" sz="1350" kern="1200">
          <a:solidFill>
            <a:schemeClr val="tx1"/>
          </a:solidFill>
          <a:latin typeface="+mn-lt"/>
          <a:ea typeface="+mn-ea"/>
          <a:cs typeface="+mn-cs"/>
        </a:defRPr>
      </a:lvl3pPr>
      <a:lvl4pPr marL="1028726" algn="l" defTabSz="685817" rtl="0" eaLnBrk="1" latinLnBrk="0" hangingPunct="1">
        <a:defRPr kumimoji="1" sz="1350" kern="1200">
          <a:solidFill>
            <a:schemeClr val="tx1"/>
          </a:solidFill>
          <a:latin typeface="+mn-lt"/>
          <a:ea typeface="+mn-ea"/>
          <a:cs typeface="+mn-cs"/>
        </a:defRPr>
      </a:lvl4pPr>
      <a:lvl5pPr marL="1371634" algn="l" defTabSz="685817" rtl="0" eaLnBrk="1" latinLnBrk="0" hangingPunct="1">
        <a:defRPr kumimoji="1" sz="1350" kern="1200">
          <a:solidFill>
            <a:schemeClr val="tx1"/>
          </a:solidFill>
          <a:latin typeface="+mn-lt"/>
          <a:ea typeface="+mn-ea"/>
          <a:cs typeface="+mn-cs"/>
        </a:defRPr>
      </a:lvl5pPr>
      <a:lvl6pPr marL="1714543" algn="l" defTabSz="685817" rtl="0" eaLnBrk="1" latinLnBrk="0" hangingPunct="1">
        <a:defRPr kumimoji="1" sz="1350" kern="1200">
          <a:solidFill>
            <a:schemeClr val="tx1"/>
          </a:solidFill>
          <a:latin typeface="+mn-lt"/>
          <a:ea typeface="+mn-ea"/>
          <a:cs typeface="+mn-cs"/>
        </a:defRPr>
      </a:lvl6pPr>
      <a:lvl7pPr marL="2057451" algn="l" defTabSz="685817" rtl="0" eaLnBrk="1" latinLnBrk="0" hangingPunct="1">
        <a:defRPr kumimoji="1" sz="1350" kern="1200">
          <a:solidFill>
            <a:schemeClr val="tx1"/>
          </a:solidFill>
          <a:latin typeface="+mn-lt"/>
          <a:ea typeface="+mn-ea"/>
          <a:cs typeface="+mn-cs"/>
        </a:defRPr>
      </a:lvl7pPr>
      <a:lvl8pPr marL="2400360" algn="l" defTabSz="685817" rtl="0" eaLnBrk="1" latinLnBrk="0" hangingPunct="1">
        <a:defRPr kumimoji="1" sz="1350" kern="1200">
          <a:solidFill>
            <a:schemeClr val="tx1"/>
          </a:solidFill>
          <a:latin typeface="+mn-lt"/>
          <a:ea typeface="+mn-ea"/>
          <a:cs typeface="+mn-cs"/>
        </a:defRPr>
      </a:lvl8pPr>
      <a:lvl9pPr marL="2743269" algn="l" defTabSz="685817"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455207"/>
            <a:ext cx="9906000" cy="468337"/>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p:cNvSpPr>
            <a:spLocks noGrp="1"/>
          </p:cNvSpPr>
          <p:nvPr>
            <p:ph type="title"/>
          </p:nvPr>
        </p:nvSpPr>
        <p:spPr>
          <a:xfrm>
            <a:off x="275208" y="41494"/>
            <a:ext cx="9330432" cy="783592"/>
          </a:xfrm>
        </p:spPr>
        <p:txBody>
          <a:bodyPr/>
          <a:lstStyle/>
          <a:p>
            <a:pPr>
              <a:lnSpc>
                <a:spcPct val="130000"/>
              </a:lnSpc>
            </a:pPr>
            <a:r>
              <a:rPr lang="ja-JP" altLang="en-US" dirty="0" smtClean="0"/>
              <a:t>大阪市水道施設整備中長期計画</a:t>
            </a:r>
            <a:r>
              <a:rPr lang="en-US" altLang="ja-JP" dirty="0" smtClean="0"/>
              <a:t>―</a:t>
            </a:r>
            <a:r>
              <a:rPr lang="ja-JP" altLang="en-US" dirty="0" smtClean="0"/>
              <a:t>概要版</a:t>
            </a:r>
            <a:r>
              <a:rPr lang="en-US" altLang="ja-JP" dirty="0" smtClean="0"/>
              <a:t>―</a:t>
            </a:r>
            <a:br>
              <a:rPr lang="en-US" altLang="ja-JP" dirty="0" smtClean="0"/>
            </a:br>
            <a:r>
              <a:rPr lang="ja-JP" altLang="en-US" dirty="0" smtClean="0"/>
              <a:t>はじめに</a:t>
            </a:r>
            <a:endParaRPr kumimoji="1" lang="ja-JP" altLang="en-US" dirty="0"/>
          </a:p>
        </p:txBody>
      </p:sp>
      <p:sp>
        <p:nvSpPr>
          <p:cNvPr id="3" name="角丸四角形 2"/>
          <p:cNvSpPr/>
          <p:nvPr/>
        </p:nvSpPr>
        <p:spPr>
          <a:xfrm>
            <a:off x="118872" y="991092"/>
            <a:ext cx="2592000" cy="4320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策定の目的</a:t>
            </a:r>
            <a:endParaRPr kumimoji="1" lang="ja-JP" altLang="en-US" sz="2000" b="1" dirty="0">
              <a:solidFill>
                <a:schemeClr val="tx1"/>
              </a:solidFill>
            </a:endParaRPr>
          </a:p>
        </p:txBody>
      </p:sp>
      <p:sp>
        <p:nvSpPr>
          <p:cNvPr id="4" name="テキスト ボックス 3"/>
          <p:cNvSpPr txBox="1"/>
          <p:nvPr/>
        </p:nvSpPr>
        <p:spPr>
          <a:xfrm>
            <a:off x="192023" y="1446404"/>
            <a:ext cx="9648000" cy="2462213"/>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ja-JP" altLang="en-US" sz="1600" dirty="0" smtClean="0"/>
              <a:t>この間重点的に取り組んできた、</a:t>
            </a:r>
            <a:r>
              <a:rPr lang="ja-JP" altLang="en-US" sz="1600" dirty="0"/>
              <a:t>切迫性が指摘されている南海トラフ巨大地震発生時における１日平均給水量相当の浄水処理能力の確保と広域的な断水リスクを減少させるための基幹管路ネットワークの構築を目的と</a:t>
            </a:r>
            <a:r>
              <a:rPr lang="ja-JP" altLang="en-US" sz="1600" dirty="0" smtClean="0"/>
              <a:t>した当面の施設整備に一定の見通しがついた</a:t>
            </a:r>
            <a:endParaRPr kumimoji="1" lang="en-US" altLang="ja-JP" sz="1600" dirty="0" smtClean="0"/>
          </a:p>
          <a:p>
            <a:pPr marL="285750" indent="-285750">
              <a:spcAft>
                <a:spcPts val="600"/>
              </a:spcAft>
              <a:buFont typeface="Arial" panose="020B0604020202020204" pitchFamily="34" charset="0"/>
              <a:buChar char="•"/>
            </a:pPr>
            <a:r>
              <a:rPr lang="ja-JP" altLang="en-US" sz="1600" dirty="0"/>
              <a:t>今後、多大な期間と事業費を要する「</a:t>
            </a:r>
            <a:r>
              <a:rPr lang="ja-JP" altLang="en-US" sz="1600" dirty="0" smtClean="0"/>
              <a:t>上町</a:t>
            </a:r>
            <a:r>
              <a:rPr lang="ja-JP" altLang="en-US" sz="1600" dirty="0"/>
              <a:t>断層帯地震や大規模な風水害に</a:t>
            </a:r>
            <a:r>
              <a:rPr lang="ja-JP" altLang="en-US" sz="1600" dirty="0" smtClean="0"/>
              <a:t>向けた更なる対策」と「耐震化済み</a:t>
            </a:r>
            <a:r>
              <a:rPr lang="ja-JP" altLang="en-US" sz="1600" dirty="0"/>
              <a:t>の施設や当面</a:t>
            </a:r>
            <a:r>
              <a:rPr lang="ja-JP" altLang="en-US" sz="1600" dirty="0" smtClean="0"/>
              <a:t>の施設整備</a:t>
            </a:r>
            <a:r>
              <a:rPr lang="ja-JP" altLang="en-US" sz="1600" dirty="0"/>
              <a:t>の対象となっていない施設の経年化</a:t>
            </a:r>
            <a:r>
              <a:rPr lang="ja-JP" altLang="en-US" sz="1600" dirty="0" smtClean="0"/>
              <a:t>対策」に</a:t>
            </a:r>
            <a:r>
              <a:rPr lang="ja-JP" altLang="en-US" sz="1600" dirty="0"/>
              <a:t>本格的に取り組んで</a:t>
            </a:r>
            <a:r>
              <a:rPr lang="ja-JP" altLang="en-US" sz="1600" dirty="0" smtClean="0"/>
              <a:t>いくためには、中長期的</a:t>
            </a:r>
            <a:r>
              <a:rPr lang="ja-JP" altLang="en-US" sz="1600" dirty="0"/>
              <a:t>な視点に立ち、水道施設全体としての施設能力･機能を維持しながらそのライフサイクルを</a:t>
            </a:r>
            <a:r>
              <a:rPr lang="ja-JP" altLang="en-US" sz="1600" dirty="0" smtClean="0"/>
              <a:t>踏まえて計画的かつ効率的･効果的</a:t>
            </a:r>
            <a:r>
              <a:rPr lang="ja-JP" altLang="en-US" sz="1600" dirty="0"/>
              <a:t>に進めていくことが</a:t>
            </a:r>
            <a:r>
              <a:rPr lang="ja-JP" altLang="en-US" sz="1600" dirty="0" smtClean="0"/>
              <a:t>必要</a:t>
            </a:r>
            <a:endParaRPr lang="en-US" altLang="ja-JP" sz="1600" dirty="0" smtClean="0"/>
          </a:p>
          <a:p>
            <a:pPr marL="285750" indent="-285750">
              <a:spcAft>
                <a:spcPts val="600"/>
              </a:spcAft>
              <a:buFont typeface="Arial" panose="020B0604020202020204" pitchFamily="34" charset="0"/>
              <a:buChar char="•"/>
            </a:pPr>
            <a:r>
              <a:rPr lang="ja-JP" altLang="en-US" sz="1600" dirty="0"/>
              <a:t>このため</a:t>
            </a:r>
            <a:r>
              <a:rPr lang="ja-JP" altLang="en-US" sz="1600" dirty="0" smtClean="0"/>
              <a:t>、今後</a:t>
            </a:r>
            <a:r>
              <a:rPr lang="ja-JP" altLang="en-US" sz="1600" dirty="0"/>
              <a:t>取り組んで</a:t>
            </a:r>
            <a:r>
              <a:rPr lang="ja-JP" altLang="en-US" sz="1600" dirty="0" smtClean="0"/>
              <a:t>いく施設</a:t>
            </a:r>
            <a:r>
              <a:rPr lang="ja-JP" altLang="en-US" sz="1600" dirty="0"/>
              <a:t>整備を中長期的な視点に立ち戦略的に実施していくための基本的な考え方を明らかにする</a:t>
            </a:r>
            <a:r>
              <a:rPr lang="ja-JP" altLang="en-US" sz="1600" dirty="0" smtClean="0"/>
              <a:t>もの</a:t>
            </a:r>
            <a:endParaRPr kumimoji="1" lang="ja-JP" altLang="en-US" sz="1600" dirty="0"/>
          </a:p>
        </p:txBody>
      </p:sp>
      <p:sp>
        <p:nvSpPr>
          <p:cNvPr id="7" name="角丸四角形 6"/>
          <p:cNvSpPr/>
          <p:nvPr/>
        </p:nvSpPr>
        <p:spPr>
          <a:xfrm>
            <a:off x="118872" y="3992511"/>
            <a:ext cx="2592000" cy="4320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位置づけ・</a:t>
            </a:r>
            <a:r>
              <a:rPr kumimoji="1" lang="ja-JP" altLang="en-US" sz="2000" b="1" dirty="0" smtClean="0">
                <a:solidFill>
                  <a:schemeClr val="tx1"/>
                </a:solidFill>
              </a:rPr>
              <a:t>計画期間</a:t>
            </a:r>
            <a:endParaRPr kumimoji="1" lang="ja-JP" altLang="en-US" sz="2000" b="1" dirty="0">
              <a:solidFill>
                <a:schemeClr val="tx1"/>
              </a:solidFill>
            </a:endParaRPr>
          </a:p>
        </p:txBody>
      </p:sp>
      <p:sp>
        <p:nvSpPr>
          <p:cNvPr id="9" name="テキスト ボックス 8"/>
          <p:cNvSpPr txBox="1"/>
          <p:nvPr/>
        </p:nvSpPr>
        <p:spPr>
          <a:xfrm>
            <a:off x="192023" y="4446561"/>
            <a:ext cx="5368117" cy="1477328"/>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ja-JP" altLang="en-US" sz="1600" dirty="0" smtClean="0"/>
              <a:t>本計画は本市</a:t>
            </a:r>
            <a:r>
              <a:rPr lang="ja-JP" altLang="en-US" sz="1600" dirty="0"/>
              <a:t>の「水道事業ビジョン」を受けた水道施設整備</a:t>
            </a:r>
            <a:r>
              <a:rPr lang="ja-JP" altLang="en-US" sz="1600" dirty="0" smtClean="0"/>
              <a:t>の基本計画として位置づける</a:t>
            </a:r>
            <a:endParaRPr lang="en-US" altLang="ja-JP" sz="1600" dirty="0" smtClean="0"/>
          </a:p>
          <a:p>
            <a:pPr marL="285750" indent="-285750">
              <a:spcAft>
                <a:spcPts val="600"/>
              </a:spcAft>
              <a:buFont typeface="Arial" panose="020B0604020202020204" pitchFamily="34" charset="0"/>
              <a:buChar char="•"/>
            </a:pPr>
            <a:r>
              <a:rPr lang="ja-JP" altLang="en-US" sz="1600" dirty="0" smtClean="0"/>
              <a:t>「大阪市</a:t>
            </a:r>
            <a:r>
              <a:rPr lang="ja-JP" altLang="en-US" sz="1600" dirty="0"/>
              <a:t>水道施設基盤強化計画」は本計画を踏まえた当面のアクションプラン</a:t>
            </a:r>
            <a:r>
              <a:rPr lang="ja-JP" altLang="en-US" sz="1600" dirty="0" smtClean="0"/>
              <a:t>とする</a:t>
            </a:r>
            <a:endParaRPr lang="en-US" altLang="ja-JP" sz="1600" dirty="0"/>
          </a:p>
          <a:p>
            <a:pPr marL="285750" indent="-285750">
              <a:spcAft>
                <a:spcPts val="600"/>
              </a:spcAft>
              <a:buFont typeface="Arial" panose="020B0604020202020204" pitchFamily="34" charset="0"/>
              <a:buChar char="•"/>
            </a:pPr>
            <a:r>
              <a:rPr lang="ja-JP" altLang="en-US" sz="1600" dirty="0" smtClean="0"/>
              <a:t>計画</a:t>
            </a:r>
            <a:r>
              <a:rPr lang="ja-JP" altLang="en-US" sz="1600" dirty="0"/>
              <a:t>期間</a:t>
            </a:r>
            <a:r>
              <a:rPr lang="ja-JP" altLang="en-US" sz="1600" dirty="0" smtClean="0"/>
              <a:t>は</a:t>
            </a:r>
            <a:r>
              <a:rPr lang="en-US" altLang="ja-JP" sz="1600" dirty="0" smtClean="0"/>
              <a:t>30</a:t>
            </a:r>
            <a:r>
              <a:rPr lang="ja-JP" altLang="en-US" sz="1600" dirty="0" smtClean="0"/>
              <a:t>年間（</a:t>
            </a:r>
            <a:r>
              <a:rPr lang="en-US" altLang="ja-JP" sz="1600" dirty="0" smtClean="0"/>
              <a:t>2024(R6</a:t>
            </a:r>
            <a:r>
              <a:rPr lang="en-US" altLang="ja-JP" sz="1600" dirty="0"/>
              <a:t>)</a:t>
            </a:r>
            <a:r>
              <a:rPr lang="ja-JP" altLang="en-US" sz="1600" dirty="0" smtClean="0"/>
              <a:t>年度</a:t>
            </a:r>
            <a:r>
              <a:rPr lang="ja-JP" altLang="en-US" sz="1600" dirty="0"/>
              <a:t>～</a:t>
            </a:r>
            <a:r>
              <a:rPr lang="en-US" altLang="ja-JP" sz="1600" dirty="0" smtClean="0"/>
              <a:t>2053(R35)</a:t>
            </a:r>
            <a:r>
              <a:rPr lang="ja-JP" altLang="en-US" sz="1600" dirty="0" smtClean="0"/>
              <a:t>年度）</a:t>
            </a:r>
            <a:endParaRPr lang="en-US" altLang="ja-JP" sz="1600" dirty="0"/>
          </a:p>
        </p:txBody>
      </p:sp>
      <p:sp>
        <p:nvSpPr>
          <p:cNvPr id="11" name="テキスト ボックス 10"/>
          <p:cNvSpPr txBox="1"/>
          <p:nvPr/>
        </p:nvSpPr>
        <p:spPr>
          <a:xfrm>
            <a:off x="267215" y="6175941"/>
            <a:ext cx="5264879" cy="461665"/>
          </a:xfrm>
          <a:prstGeom prst="rect">
            <a:avLst/>
          </a:prstGeom>
          <a:noFill/>
        </p:spPr>
        <p:txBody>
          <a:bodyPr wrap="square" rtlCol="0">
            <a:spAutoFit/>
          </a:bodyPr>
          <a:lstStyle/>
          <a:p>
            <a:pPr marL="176213" indent="-176213">
              <a:spcAft>
                <a:spcPts val="600"/>
              </a:spcAft>
            </a:pPr>
            <a:r>
              <a:rPr lang="en-US" altLang="ja-JP" sz="1200" dirty="0" smtClean="0"/>
              <a:t>※	</a:t>
            </a:r>
            <a:r>
              <a:rPr lang="ja-JP" altLang="en-US" sz="1200" dirty="0" smtClean="0"/>
              <a:t>計画期間が極めて長期にわたる</a:t>
            </a:r>
            <a:r>
              <a:rPr lang="ja-JP" altLang="en-US" sz="1200" dirty="0"/>
              <a:t>ため</a:t>
            </a:r>
            <a:r>
              <a:rPr lang="ja-JP" altLang="en-US" sz="1200" dirty="0" smtClean="0"/>
              <a:t>、社会経済環境などに大きな変化が生じた際には、必要に応じて計画の内容を見直す</a:t>
            </a:r>
            <a:endParaRPr lang="en-US" altLang="ja-JP" sz="1200" dirty="0" smtClean="0"/>
          </a:p>
        </p:txBody>
      </p:sp>
      <p:sp>
        <p:nvSpPr>
          <p:cNvPr id="10" name="テキスト ボックス 9"/>
          <p:cNvSpPr txBox="1"/>
          <p:nvPr/>
        </p:nvSpPr>
        <p:spPr>
          <a:xfrm>
            <a:off x="6198300" y="6528517"/>
            <a:ext cx="3084576" cy="307777"/>
          </a:xfrm>
          <a:prstGeom prst="rect">
            <a:avLst/>
          </a:prstGeom>
          <a:noFill/>
        </p:spPr>
        <p:txBody>
          <a:bodyPr wrap="square" rtlCol="0">
            <a:spAutoFit/>
          </a:bodyPr>
          <a:lstStyle/>
          <a:p>
            <a:pPr algn="ctr">
              <a:spcAft>
                <a:spcPts val="600"/>
              </a:spcAft>
            </a:pPr>
            <a:r>
              <a:rPr lang="ja-JP" altLang="en-US" sz="1400" dirty="0" smtClean="0">
                <a:latin typeface="Meiryo UI" panose="020B0604030504040204" pitchFamily="50" charset="-128"/>
                <a:ea typeface="Meiryo UI" panose="020B0604030504040204" pitchFamily="50" charset="-128"/>
              </a:rPr>
              <a:t>本計画と他の計画等との関連性</a:t>
            </a:r>
            <a:endParaRPr kumimoji="1" lang="ja-JP" altLang="en-US" sz="1400" dirty="0">
              <a:latin typeface="Meiryo UI" panose="020B0604030504040204" pitchFamily="50" charset="-128"/>
              <a:ea typeface="Meiryo UI" panose="020B0604030504040204" pitchFamily="50" charset="-128"/>
            </a:endParaRPr>
          </a:p>
        </p:txBody>
      </p:sp>
      <p:pic>
        <p:nvPicPr>
          <p:cNvPr id="5" name="図 4" descr="水道事業ビジョン、大堺水道、グランドデザイン、2006（H18）～21世紀中葉&#10;大阪市水道経営戦略、2018（H30）～2027（R9）&#10;施設整備の考え方　大阪市水道施設整備中長期計画、2024(R6)～2053（R35）&#10;施設整備の実行計画、2018(H30)～2027(R9)" title="本計画と他の計画等との関連性"/>
          <p:cNvPicPr>
            <a:picLocks noChangeAspect="1"/>
          </p:cNvPicPr>
          <p:nvPr/>
        </p:nvPicPr>
        <p:blipFill>
          <a:blip r:embed="rId3"/>
          <a:stretch>
            <a:fillRect/>
          </a:stretch>
        </p:blipFill>
        <p:spPr>
          <a:xfrm>
            <a:off x="5537651" y="3872041"/>
            <a:ext cx="4329609" cy="2703097"/>
          </a:xfrm>
          <a:prstGeom prst="rect">
            <a:avLst/>
          </a:prstGeom>
        </p:spPr>
      </p:pic>
      <p:cxnSp>
        <p:nvCxnSpPr>
          <p:cNvPr id="13" name="直線コネクタ 12"/>
          <p:cNvCxnSpPr/>
          <p:nvPr/>
        </p:nvCxnSpPr>
        <p:spPr>
          <a:xfrm flipV="1">
            <a:off x="0" y="457200"/>
            <a:ext cx="9906000"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2" name="スライド番号プレースホルダー 11"/>
          <p:cNvSpPr>
            <a:spLocks noGrp="1"/>
          </p:cNvSpPr>
          <p:nvPr>
            <p:ph type="sldNum" sz="quarter" idx="12"/>
          </p:nvPr>
        </p:nvSpPr>
        <p:spPr/>
        <p:txBody>
          <a:bodyPr/>
          <a:lstStyle/>
          <a:p>
            <a:fld id="{F1A06914-B3DE-4435-BBAC-EB87E3C0589F}" type="slidenum">
              <a:rPr kumimoji="1" lang="ja-JP" altLang="en-US" smtClean="0"/>
              <a:t>1</a:t>
            </a:fld>
            <a:endParaRPr kumimoji="1" lang="ja-JP" altLang="en-US" dirty="0"/>
          </a:p>
        </p:txBody>
      </p:sp>
    </p:spTree>
    <p:extLst>
      <p:ext uri="{BB962C8B-B14F-4D97-AF65-F5344CB8AC3E}">
        <p14:creationId xmlns:p14="http://schemas.microsoft.com/office/powerpoint/2010/main" val="3122495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はじめに</a:t>
            </a:r>
            <a:endParaRPr kumimoji="1" lang="ja-JP" altLang="en-US" dirty="0"/>
          </a:p>
        </p:txBody>
      </p:sp>
      <p:sp>
        <p:nvSpPr>
          <p:cNvPr id="3" name="角丸四角形 2"/>
          <p:cNvSpPr/>
          <p:nvPr/>
        </p:nvSpPr>
        <p:spPr>
          <a:xfrm>
            <a:off x="118872" y="583152"/>
            <a:ext cx="2592000" cy="4320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本計画の構成</a:t>
            </a:r>
            <a:endParaRPr kumimoji="1" lang="ja-JP" altLang="en-US" sz="2000" b="1" dirty="0">
              <a:solidFill>
                <a:schemeClr val="tx1"/>
              </a:solidFill>
            </a:endParaRPr>
          </a:p>
        </p:txBody>
      </p:sp>
      <p:sp>
        <p:nvSpPr>
          <p:cNvPr id="8" name="テキスト ボックス 7"/>
          <p:cNvSpPr txBox="1"/>
          <p:nvPr/>
        </p:nvSpPr>
        <p:spPr>
          <a:xfrm>
            <a:off x="192024" y="1025016"/>
            <a:ext cx="9541912" cy="1077218"/>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kumimoji="1" lang="ja-JP" altLang="en-US" sz="1600" dirty="0" smtClean="0"/>
              <a:t>第１編で計画</a:t>
            </a:r>
            <a:r>
              <a:rPr lang="ja-JP" altLang="en-US" sz="1600" dirty="0"/>
              <a:t>策定</a:t>
            </a:r>
            <a:r>
              <a:rPr kumimoji="1" lang="ja-JP" altLang="en-US" sz="1600" dirty="0" smtClean="0"/>
              <a:t>の前提条件とこれを踏まえて設定した整備対象とする施設規模を明らかとしたうえで、第２編では地震や風水害といった危機事象に対する施設の強靭性を確保するための施設整備の計画を、第３編で</a:t>
            </a:r>
            <a:r>
              <a:rPr lang="ja-JP" altLang="en-US" sz="1600" dirty="0" smtClean="0"/>
              <a:t>は危機事象発生時</a:t>
            </a:r>
            <a:r>
              <a:rPr lang="ja-JP" altLang="en-US" sz="1600" dirty="0"/>
              <a:t>及び</a:t>
            </a:r>
            <a:r>
              <a:rPr lang="ja-JP" altLang="en-US" sz="1600" dirty="0" smtClean="0"/>
              <a:t>日常時におい</a:t>
            </a:r>
            <a:r>
              <a:rPr lang="ja-JP" altLang="en-US" sz="1600" dirty="0"/>
              <a:t>て水道施設の持つ所要</a:t>
            </a:r>
            <a:r>
              <a:rPr lang="ja-JP" altLang="en-US" sz="1600" dirty="0" smtClean="0"/>
              <a:t>の能力・機能を継続的に維持するための施設整備の計画</a:t>
            </a:r>
            <a:r>
              <a:rPr kumimoji="1" lang="ja-JP" altLang="en-US" sz="1600" dirty="0" smtClean="0"/>
              <a:t>を示す。</a:t>
            </a:r>
            <a:endParaRPr kumimoji="1" lang="ja-JP" altLang="en-US" sz="1600" dirty="0"/>
          </a:p>
        </p:txBody>
      </p:sp>
      <p:sp>
        <p:nvSpPr>
          <p:cNvPr id="20" name="楕円 19">
            <a:extLst>
              <a:ext uri="{FF2B5EF4-FFF2-40B4-BE49-F238E27FC236}">
                <a16:creationId xmlns:a16="http://schemas.microsoft.com/office/drawing/2014/main" id="{CDB2AE1F-FB77-59DA-4737-A1380E2D0259}"/>
              </a:ext>
            </a:extLst>
          </p:cNvPr>
          <p:cNvSpPr/>
          <p:nvPr/>
        </p:nvSpPr>
        <p:spPr>
          <a:xfrm>
            <a:off x="4112300" y="2081997"/>
            <a:ext cx="1584000" cy="288000"/>
          </a:xfrm>
          <a:prstGeom prst="ellipse">
            <a:avLst/>
          </a:prstGeom>
          <a:solidFill>
            <a:schemeClr val="accent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第１編</a:t>
            </a:r>
            <a:endParaRPr kumimoji="1" lang="ja-JP" altLang="en-US" sz="1400" b="1" dirty="0">
              <a:latin typeface="Meiryo UI" panose="020B0604030504040204" pitchFamily="50" charset="-128"/>
              <a:ea typeface="Meiryo UI" panose="020B0604030504040204" pitchFamily="50" charset="-128"/>
            </a:endParaRPr>
          </a:p>
        </p:txBody>
      </p:sp>
      <p:sp>
        <p:nvSpPr>
          <p:cNvPr id="19" name="正方形/長方形 18">
            <a:extLst>
              <a:ext uri="{FF2B5EF4-FFF2-40B4-BE49-F238E27FC236}">
                <a16:creationId xmlns:a16="http://schemas.microsoft.com/office/drawing/2014/main" id="{1B7B7CF5-21F6-19AC-9621-E0EE4A064151}"/>
              </a:ext>
            </a:extLst>
          </p:cNvPr>
          <p:cNvSpPr/>
          <p:nvPr/>
        </p:nvSpPr>
        <p:spPr>
          <a:xfrm>
            <a:off x="2817402" y="2345888"/>
            <a:ext cx="4176000" cy="360000"/>
          </a:xfrm>
          <a:prstGeom prst="rect">
            <a:avLst/>
          </a:prstGeom>
          <a:solidFill>
            <a:schemeClr val="bg1"/>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lumMod val="95000"/>
                    <a:lumOff val="5000"/>
                  </a:schemeClr>
                </a:solidFill>
                <a:latin typeface="Meiryo UI" panose="020B0604030504040204" pitchFamily="50" charset="-128"/>
                <a:ea typeface="Meiryo UI" panose="020B0604030504040204" pitchFamily="50" charset="-128"/>
              </a:rPr>
              <a:t>計画の前提条件と整備対象とする施設の適正規模化</a:t>
            </a:r>
            <a:endParaRPr kumimoji="1" lang="en-US" altLang="ja-JP" sz="14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15" name="楕円 14">
            <a:extLst>
              <a:ext uri="{FF2B5EF4-FFF2-40B4-BE49-F238E27FC236}">
                <a16:creationId xmlns:a16="http://schemas.microsoft.com/office/drawing/2014/main" id="{81B39C4A-FEAF-E716-7134-0D316305DB5A}"/>
              </a:ext>
            </a:extLst>
          </p:cNvPr>
          <p:cNvSpPr/>
          <p:nvPr/>
        </p:nvSpPr>
        <p:spPr>
          <a:xfrm>
            <a:off x="2269363" y="2940700"/>
            <a:ext cx="1440000" cy="288000"/>
          </a:xfrm>
          <a:prstGeom prst="ellipse">
            <a:avLst/>
          </a:prstGeom>
          <a:solidFill>
            <a:schemeClr val="accent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第</a:t>
            </a:r>
            <a:r>
              <a:rPr kumimoji="1" lang="ja-JP" altLang="en-US" sz="1400" b="1" dirty="0">
                <a:latin typeface="Meiryo UI" panose="020B0604030504040204" pitchFamily="50" charset="-128"/>
                <a:ea typeface="Meiryo UI" panose="020B0604030504040204" pitchFamily="50" charset="-128"/>
              </a:rPr>
              <a:t>２</a:t>
            </a:r>
            <a:r>
              <a:rPr kumimoji="1" lang="ja-JP" altLang="en-US" sz="1400" b="1" dirty="0" smtClean="0">
                <a:latin typeface="Meiryo UI" panose="020B0604030504040204" pitchFamily="50" charset="-128"/>
                <a:ea typeface="Meiryo UI" panose="020B0604030504040204" pitchFamily="50" charset="-128"/>
              </a:rPr>
              <a:t>編</a:t>
            </a:r>
            <a:endParaRPr kumimoji="1" lang="ja-JP" altLang="en-US" sz="1400" b="1" dirty="0">
              <a:latin typeface="Meiryo UI" panose="020B0604030504040204" pitchFamily="50" charset="-128"/>
              <a:ea typeface="Meiryo UI" panose="020B0604030504040204" pitchFamily="50" charset="-128"/>
            </a:endParaRPr>
          </a:p>
        </p:txBody>
      </p:sp>
      <p:sp>
        <p:nvSpPr>
          <p:cNvPr id="13" name="正方形/長方形 12">
            <a:extLst>
              <a:ext uri="{FF2B5EF4-FFF2-40B4-BE49-F238E27FC236}">
                <a16:creationId xmlns:a16="http://schemas.microsoft.com/office/drawing/2014/main" id="{B5566849-F362-F131-44D7-2ECE58B9FCA1}"/>
              </a:ext>
            </a:extLst>
          </p:cNvPr>
          <p:cNvSpPr/>
          <p:nvPr/>
        </p:nvSpPr>
        <p:spPr>
          <a:xfrm>
            <a:off x="1191383" y="3193370"/>
            <a:ext cx="3600000" cy="504000"/>
          </a:xfrm>
          <a:prstGeom prst="rect">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a:solidFill>
                  <a:schemeClr val="tx1">
                    <a:lumMod val="95000"/>
                    <a:lumOff val="5000"/>
                  </a:schemeClr>
                </a:solidFill>
                <a:latin typeface="Meiryo UI" panose="020B0604030504040204" pitchFamily="50" charset="-128"/>
                <a:ea typeface="Meiryo UI" panose="020B0604030504040204" pitchFamily="50" charset="-128"/>
              </a:rPr>
              <a:t>危機事象発生時における安全な水道水</a:t>
            </a:r>
            <a:r>
              <a:rPr kumimoji="1" lang="ja-JP" altLang="en-US" sz="1400" b="1" dirty="0" smtClean="0">
                <a:solidFill>
                  <a:schemeClr val="tx1">
                    <a:lumMod val="95000"/>
                    <a:lumOff val="5000"/>
                  </a:schemeClr>
                </a:solidFill>
                <a:latin typeface="Meiryo UI" panose="020B0604030504040204" pitchFamily="50" charset="-128"/>
                <a:ea typeface="Meiryo UI" panose="020B0604030504040204" pitchFamily="50" charset="-128"/>
              </a:rPr>
              <a:t>の</a:t>
            </a:r>
            <a:endParaRPr kumimoji="1" lang="en-US" altLang="ja-JP" sz="1400" b="1" dirty="0" smtClean="0">
              <a:solidFill>
                <a:schemeClr val="tx1">
                  <a:lumMod val="95000"/>
                  <a:lumOff val="5000"/>
                </a:schemeClr>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lumMod val="95000"/>
                    <a:lumOff val="5000"/>
                  </a:schemeClr>
                </a:solidFill>
                <a:latin typeface="Meiryo UI" panose="020B0604030504040204" pitchFamily="50" charset="-128"/>
                <a:ea typeface="Meiryo UI" panose="020B0604030504040204" pitchFamily="50" charset="-128"/>
              </a:rPr>
              <a:t>安定的</a:t>
            </a:r>
            <a:r>
              <a:rPr kumimoji="1" lang="ja-JP" altLang="en-US" sz="1400" b="1" dirty="0">
                <a:solidFill>
                  <a:schemeClr val="tx1">
                    <a:lumMod val="95000"/>
                    <a:lumOff val="5000"/>
                  </a:schemeClr>
                </a:solidFill>
                <a:latin typeface="Meiryo UI" panose="020B0604030504040204" pitchFamily="50" charset="-128"/>
                <a:ea typeface="Meiryo UI" panose="020B0604030504040204" pitchFamily="50" charset="-128"/>
              </a:rPr>
              <a:t>な供給に向けた</a:t>
            </a:r>
            <a:r>
              <a:rPr kumimoji="1" lang="ja-JP" altLang="en-US" sz="1400" b="1" dirty="0" smtClean="0">
                <a:solidFill>
                  <a:schemeClr val="tx1">
                    <a:lumMod val="95000"/>
                    <a:lumOff val="5000"/>
                  </a:schemeClr>
                </a:solidFill>
                <a:latin typeface="Meiryo UI" panose="020B0604030504040204" pitchFamily="50" charset="-128"/>
                <a:ea typeface="Meiryo UI" panose="020B0604030504040204" pitchFamily="50" charset="-128"/>
              </a:rPr>
              <a:t>計画</a:t>
            </a:r>
            <a:endParaRPr kumimoji="1"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16" name="楕円 15">
            <a:extLst>
              <a:ext uri="{FF2B5EF4-FFF2-40B4-BE49-F238E27FC236}">
                <a16:creationId xmlns:a16="http://schemas.microsoft.com/office/drawing/2014/main" id="{FFF7CE32-4148-0D5C-C85E-C8371EA2B471}"/>
              </a:ext>
            </a:extLst>
          </p:cNvPr>
          <p:cNvSpPr/>
          <p:nvPr/>
        </p:nvSpPr>
        <p:spPr>
          <a:xfrm>
            <a:off x="6112723" y="2940700"/>
            <a:ext cx="1440000" cy="288000"/>
          </a:xfrm>
          <a:prstGeom prst="ellipse">
            <a:avLst/>
          </a:prstGeom>
          <a:solidFill>
            <a:schemeClr val="accent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第３編</a:t>
            </a:r>
            <a:endParaRPr kumimoji="1" lang="ja-JP" altLang="en-US" sz="1400" b="1" dirty="0">
              <a:latin typeface="Meiryo UI" panose="020B0604030504040204" pitchFamily="50" charset="-128"/>
              <a:ea typeface="Meiryo UI" panose="020B0604030504040204" pitchFamily="50" charset="-128"/>
            </a:endParaRPr>
          </a:p>
        </p:txBody>
      </p:sp>
      <p:sp>
        <p:nvSpPr>
          <p:cNvPr id="14" name="正方形/長方形 13">
            <a:extLst>
              <a:ext uri="{FF2B5EF4-FFF2-40B4-BE49-F238E27FC236}">
                <a16:creationId xmlns:a16="http://schemas.microsoft.com/office/drawing/2014/main" id="{0B9DC94C-84D6-02D5-7010-6BDA4777F18A}"/>
              </a:ext>
            </a:extLst>
          </p:cNvPr>
          <p:cNvSpPr/>
          <p:nvPr/>
        </p:nvSpPr>
        <p:spPr>
          <a:xfrm>
            <a:off x="5034743" y="3193371"/>
            <a:ext cx="3600000" cy="504000"/>
          </a:xfrm>
          <a:prstGeom prst="rect">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a:solidFill>
                  <a:schemeClr val="tx1">
                    <a:lumMod val="95000"/>
                    <a:lumOff val="5000"/>
                  </a:schemeClr>
                </a:solidFill>
                <a:latin typeface="Meiryo UI" panose="020B0604030504040204" pitchFamily="50" charset="-128"/>
                <a:ea typeface="Meiryo UI" panose="020B0604030504040204" pitchFamily="50" charset="-128"/>
              </a:rPr>
              <a:t>施設の経年化を踏まえた安全な水道水</a:t>
            </a:r>
            <a:r>
              <a:rPr kumimoji="1" lang="ja-JP" altLang="en-US" sz="1400" b="1" dirty="0" smtClean="0">
                <a:solidFill>
                  <a:schemeClr val="tx1">
                    <a:lumMod val="95000"/>
                    <a:lumOff val="5000"/>
                  </a:schemeClr>
                </a:solidFill>
                <a:latin typeface="Meiryo UI" panose="020B0604030504040204" pitchFamily="50" charset="-128"/>
                <a:ea typeface="Meiryo UI" panose="020B0604030504040204" pitchFamily="50" charset="-128"/>
              </a:rPr>
              <a:t>の</a:t>
            </a:r>
            <a:endParaRPr kumimoji="1" lang="en-US" altLang="ja-JP" sz="1400" b="1" dirty="0" smtClean="0">
              <a:solidFill>
                <a:schemeClr val="tx1">
                  <a:lumMod val="95000"/>
                  <a:lumOff val="5000"/>
                </a:schemeClr>
              </a:solidFill>
              <a:latin typeface="Meiryo UI" panose="020B0604030504040204" pitchFamily="50" charset="-128"/>
              <a:ea typeface="Meiryo UI" panose="020B0604030504040204" pitchFamily="50" charset="-128"/>
            </a:endParaRPr>
          </a:p>
          <a:p>
            <a:pPr algn="ctr"/>
            <a:r>
              <a:rPr kumimoji="1" lang="ja-JP" altLang="en-US" sz="1400" b="1" dirty="0" smtClean="0">
                <a:solidFill>
                  <a:schemeClr val="tx1">
                    <a:lumMod val="95000"/>
                    <a:lumOff val="5000"/>
                  </a:schemeClr>
                </a:solidFill>
                <a:latin typeface="Meiryo UI" panose="020B0604030504040204" pitchFamily="50" charset="-128"/>
                <a:ea typeface="Meiryo UI" panose="020B0604030504040204" pitchFamily="50" charset="-128"/>
              </a:rPr>
              <a:t>安定的</a:t>
            </a:r>
            <a:r>
              <a:rPr kumimoji="1" lang="ja-JP" altLang="en-US" sz="1400" b="1" dirty="0">
                <a:solidFill>
                  <a:schemeClr val="tx1">
                    <a:lumMod val="95000"/>
                    <a:lumOff val="5000"/>
                  </a:schemeClr>
                </a:solidFill>
                <a:latin typeface="Meiryo UI" panose="020B0604030504040204" pitchFamily="50" charset="-128"/>
                <a:ea typeface="Meiryo UI" panose="020B0604030504040204" pitchFamily="50" charset="-128"/>
              </a:rPr>
              <a:t>な供給に向けた</a:t>
            </a:r>
            <a:r>
              <a:rPr kumimoji="1" lang="ja-JP" altLang="en-US" sz="1400" b="1" dirty="0" smtClean="0">
                <a:solidFill>
                  <a:schemeClr val="tx1">
                    <a:lumMod val="95000"/>
                    <a:lumOff val="5000"/>
                  </a:schemeClr>
                </a:solidFill>
                <a:latin typeface="Meiryo UI" panose="020B0604030504040204" pitchFamily="50" charset="-128"/>
                <a:ea typeface="Meiryo UI" panose="020B0604030504040204" pitchFamily="50" charset="-128"/>
              </a:rPr>
              <a:t>計画</a:t>
            </a:r>
            <a:endParaRPr kumimoji="1" lang="ja-JP" altLang="en-US" sz="1200"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12" name="楕円 11">
            <a:extLst>
              <a:ext uri="{FF2B5EF4-FFF2-40B4-BE49-F238E27FC236}">
                <a16:creationId xmlns:a16="http://schemas.microsoft.com/office/drawing/2014/main" id="{05A884ED-9F74-B1C7-F7F5-5DE377D74131}"/>
              </a:ext>
            </a:extLst>
          </p:cNvPr>
          <p:cNvSpPr/>
          <p:nvPr/>
        </p:nvSpPr>
        <p:spPr>
          <a:xfrm>
            <a:off x="4172755" y="4076699"/>
            <a:ext cx="1440000" cy="288000"/>
          </a:xfrm>
          <a:prstGeom prst="ellipse">
            <a:avLst/>
          </a:prstGeom>
          <a:solidFill>
            <a:schemeClr val="accent1">
              <a:lumMod val="75000"/>
            </a:schemeClr>
          </a:solid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latin typeface="Meiryo UI" panose="020B0604030504040204" pitchFamily="50" charset="-128"/>
                <a:ea typeface="Meiryo UI" panose="020B0604030504040204" pitchFamily="50" charset="-128"/>
              </a:rPr>
              <a:t>第４編</a:t>
            </a:r>
            <a:endParaRPr kumimoji="1" lang="ja-JP" altLang="en-US" sz="1400" b="1" dirty="0">
              <a:latin typeface="Meiryo UI" panose="020B0604030504040204" pitchFamily="50" charset="-128"/>
              <a:ea typeface="Meiryo UI" panose="020B0604030504040204" pitchFamily="50" charset="-128"/>
            </a:endParaRPr>
          </a:p>
        </p:txBody>
      </p:sp>
      <p:sp>
        <p:nvSpPr>
          <p:cNvPr id="10" name="正方形/長方形 9">
            <a:extLst>
              <a:ext uri="{FF2B5EF4-FFF2-40B4-BE49-F238E27FC236}">
                <a16:creationId xmlns:a16="http://schemas.microsoft.com/office/drawing/2014/main" id="{E50C3012-C66E-F32F-B522-39CD0DC48526}"/>
              </a:ext>
            </a:extLst>
          </p:cNvPr>
          <p:cNvSpPr/>
          <p:nvPr/>
        </p:nvSpPr>
        <p:spPr>
          <a:xfrm>
            <a:off x="2817402" y="4312119"/>
            <a:ext cx="4176000" cy="360000"/>
          </a:xfrm>
          <a:prstGeom prst="rect">
            <a:avLst/>
          </a:prstGeom>
          <a:noFill/>
          <a:ln w="190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latin typeface="Meiryo UI" panose="020B0604030504040204" pitchFamily="50" charset="-128"/>
                <a:ea typeface="Meiryo UI" panose="020B0604030504040204" pitchFamily="50" charset="-128"/>
              </a:rPr>
              <a:t>全体</a:t>
            </a:r>
            <a:r>
              <a:rPr kumimoji="1" lang="ja-JP" altLang="en-US" sz="1400" b="1" dirty="0">
                <a:solidFill>
                  <a:schemeClr val="tx1"/>
                </a:solidFill>
                <a:latin typeface="Meiryo UI" panose="020B0604030504040204" pitchFamily="50" charset="-128"/>
                <a:ea typeface="Meiryo UI" panose="020B0604030504040204" pitchFamily="50" charset="-128"/>
              </a:rPr>
              <a:t>工程表</a:t>
            </a:r>
            <a:r>
              <a:rPr kumimoji="1" lang="ja-JP" altLang="en-US" sz="1400" b="1" dirty="0" smtClean="0">
                <a:solidFill>
                  <a:schemeClr val="tx1"/>
                </a:solidFill>
                <a:latin typeface="Meiryo UI" panose="020B0604030504040204" pitchFamily="50" charset="-128"/>
                <a:ea typeface="Meiryo UI" panose="020B0604030504040204" pitchFamily="50" charset="-128"/>
              </a:rPr>
              <a:t>、</a:t>
            </a:r>
            <a:r>
              <a:rPr kumimoji="1" lang="ja-JP" altLang="en-US" sz="1400" b="1" dirty="0">
                <a:solidFill>
                  <a:schemeClr val="tx1"/>
                </a:solidFill>
                <a:latin typeface="Meiryo UI" panose="020B0604030504040204" pitchFamily="50" charset="-128"/>
                <a:ea typeface="Meiryo UI" panose="020B0604030504040204" pitchFamily="50" charset="-128"/>
              </a:rPr>
              <a:t>想定事業費</a:t>
            </a:r>
          </a:p>
        </p:txBody>
      </p:sp>
      <p:sp>
        <p:nvSpPr>
          <p:cNvPr id="35" name="テキスト ボックス 34"/>
          <p:cNvSpPr txBox="1"/>
          <p:nvPr/>
        </p:nvSpPr>
        <p:spPr>
          <a:xfrm>
            <a:off x="192024" y="4725493"/>
            <a:ext cx="9541912" cy="584775"/>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ja-JP" altLang="en-US" sz="1600" dirty="0" smtClean="0"/>
              <a:t>第２編及び第３編は、施設</a:t>
            </a:r>
            <a:r>
              <a:rPr lang="ja-JP" altLang="en-US" sz="1600" dirty="0"/>
              <a:t>整備を戦略的に実施していくうえでの考え方</a:t>
            </a:r>
            <a:r>
              <a:rPr lang="ja-JP" altLang="en-US" sz="1600" dirty="0" smtClean="0"/>
              <a:t>を示すもの</a:t>
            </a:r>
            <a:r>
              <a:rPr lang="ja-JP" altLang="en-US" sz="1600" dirty="0"/>
              <a:t>であることから、リスクマネジメントの枠組みに</a:t>
            </a:r>
            <a:r>
              <a:rPr lang="ja-JP" altLang="en-US" sz="1600" dirty="0" smtClean="0"/>
              <a:t>基づき検討し、</a:t>
            </a:r>
            <a:r>
              <a:rPr lang="ja-JP" altLang="en-US" sz="1600" dirty="0"/>
              <a:t>計画期間</a:t>
            </a:r>
            <a:r>
              <a:rPr lang="ja-JP" altLang="en-US" sz="1600" dirty="0" smtClean="0"/>
              <a:t>末のめざす姿と対策の方向性を定</a:t>
            </a:r>
            <a:r>
              <a:rPr lang="ja-JP" altLang="en-US" sz="1600" dirty="0"/>
              <a:t>め</a:t>
            </a:r>
            <a:r>
              <a:rPr lang="ja-JP" altLang="en-US" sz="1600" dirty="0" smtClean="0"/>
              <a:t>る。</a:t>
            </a:r>
            <a:endParaRPr lang="ja-JP" altLang="en-US" sz="1600" dirty="0"/>
          </a:p>
        </p:txBody>
      </p:sp>
      <p:sp>
        <p:nvSpPr>
          <p:cNvPr id="21" name="四角形: 角を丸くする 13">
            <a:extLst>
              <a:ext uri="{FF2B5EF4-FFF2-40B4-BE49-F238E27FC236}">
                <a16:creationId xmlns:a16="http://schemas.microsoft.com/office/drawing/2014/main" id="{F0896E77-5EBC-3C81-7510-68777E31B33A}"/>
              </a:ext>
            </a:extLst>
          </p:cNvPr>
          <p:cNvSpPr/>
          <p:nvPr/>
        </p:nvSpPr>
        <p:spPr>
          <a:xfrm>
            <a:off x="706582" y="5362390"/>
            <a:ext cx="8424000" cy="1296000"/>
          </a:xfrm>
          <a:prstGeom prst="roundRect">
            <a:avLst>
              <a:gd name="adj" fmla="val 11007"/>
            </a:avLst>
          </a:prstGeom>
          <a:solidFill>
            <a:schemeClr val="accent4">
              <a:lumMod val="20000"/>
              <a:lumOff val="80000"/>
            </a:schemeClr>
          </a:solidFill>
          <a:ln w="19050">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t" anchorCtr="0"/>
          <a:lstStyle/>
          <a:p>
            <a:r>
              <a:rPr kumimoji="1" lang="ja-JP" altLang="en-US" sz="1600" b="1" dirty="0" smtClean="0">
                <a:solidFill>
                  <a:srgbClr val="0070C0"/>
                </a:solidFill>
                <a:latin typeface="Meiryo UI" panose="020B0604030504040204" pitchFamily="50" charset="-128"/>
                <a:ea typeface="Meiryo UI" panose="020B0604030504040204" pitchFamily="50" charset="-128"/>
              </a:rPr>
              <a:t>リスクマネジメント</a:t>
            </a:r>
            <a:r>
              <a:rPr kumimoji="1" lang="ja-JP" altLang="en-US" sz="1600" b="1" dirty="0">
                <a:solidFill>
                  <a:srgbClr val="0070C0"/>
                </a:solidFill>
                <a:latin typeface="Meiryo UI" panose="020B0604030504040204" pitchFamily="50" charset="-128"/>
                <a:ea typeface="Meiryo UI" panose="020B0604030504040204" pitchFamily="50" charset="-128"/>
              </a:rPr>
              <a:t>の枠組み</a:t>
            </a:r>
          </a:p>
        </p:txBody>
      </p:sp>
      <p:sp>
        <p:nvSpPr>
          <p:cNvPr id="22" name="矢印: 五方向 36">
            <a:extLst>
              <a:ext uri="{FF2B5EF4-FFF2-40B4-BE49-F238E27FC236}">
                <a16:creationId xmlns:a16="http://schemas.microsoft.com/office/drawing/2014/main" id="{305BD285-C90B-221B-BE1E-1E148BE7A455}"/>
              </a:ext>
            </a:extLst>
          </p:cNvPr>
          <p:cNvSpPr/>
          <p:nvPr/>
        </p:nvSpPr>
        <p:spPr>
          <a:xfrm>
            <a:off x="870839" y="5741168"/>
            <a:ext cx="1296000" cy="792000"/>
          </a:xfrm>
          <a:prstGeom prst="homePlate">
            <a:avLst>
              <a:gd name="adj" fmla="val 24343"/>
            </a:avLst>
          </a:prstGeom>
          <a:solidFill>
            <a:schemeClr val="bg1">
              <a:lumMod val="95000"/>
            </a:schemeClr>
          </a:solidFill>
          <a:ln w="19050">
            <a:solidFill>
              <a:schemeClr val="tx1">
                <a:lumMod val="95000"/>
                <a:lumOff val="5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t"/>
          <a:lstStyle/>
          <a:p>
            <a:pPr algn="ctr">
              <a:lnSpc>
                <a:spcPct val="150000"/>
              </a:lnSpc>
            </a:pPr>
            <a:r>
              <a:rPr kumimoji="1" lang="ja-JP" altLang="en-US" sz="1600" b="1" dirty="0" smtClean="0">
                <a:solidFill>
                  <a:schemeClr val="tx1">
                    <a:lumMod val="95000"/>
                    <a:lumOff val="5000"/>
                  </a:schemeClr>
                </a:solidFill>
                <a:latin typeface="Meiryo UI" panose="020B0604030504040204" pitchFamily="50" charset="-128"/>
                <a:ea typeface="Meiryo UI" panose="020B0604030504040204" pitchFamily="50" charset="-128"/>
              </a:rPr>
              <a:t>リスク</a:t>
            </a:r>
            <a:r>
              <a:rPr kumimoji="1" lang="ja-JP" altLang="en-US" sz="1600" b="1" dirty="0">
                <a:solidFill>
                  <a:schemeClr val="tx1">
                    <a:lumMod val="95000"/>
                    <a:lumOff val="5000"/>
                  </a:schemeClr>
                </a:solidFill>
                <a:latin typeface="Meiryo UI" panose="020B0604030504040204" pitchFamily="50" charset="-128"/>
                <a:ea typeface="Meiryo UI" panose="020B0604030504040204" pitchFamily="50" charset="-128"/>
              </a:rPr>
              <a:t>特定</a:t>
            </a:r>
          </a:p>
        </p:txBody>
      </p:sp>
      <p:sp>
        <p:nvSpPr>
          <p:cNvPr id="28" name="テキスト ボックス 27"/>
          <p:cNvSpPr txBox="1"/>
          <p:nvPr/>
        </p:nvSpPr>
        <p:spPr>
          <a:xfrm>
            <a:off x="815418" y="6130101"/>
            <a:ext cx="1299653" cy="276999"/>
          </a:xfrm>
          <a:prstGeom prst="rect">
            <a:avLst/>
          </a:prstGeom>
          <a:noFill/>
        </p:spPr>
        <p:txBody>
          <a:bodyPr wrap="square" rtlCol="0">
            <a:spAutoFit/>
          </a:bodyPr>
          <a:lstStyle/>
          <a:p>
            <a:pPr algn="ctr"/>
            <a:r>
              <a:rPr kumimoji="1" lang="ja-JP" altLang="en-US" sz="1200" dirty="0" smtClean="0">
                <a:latin typeface="BIZ UDPゴシック" panose="020B0400000000000000" pitchFamily="50" charset="-128"/>
                <a:ea typeface="BIZ UDPゴシック" panose="020B0400000000000000" pitchFamily="50" charset="-128"/>
              </a:rPr>
              <a:t>何が起きるか</a:t>
            </a:r>
            <a:endParaRPr kumimoji="1" lang="ja-JP" altLang="en-US" sz="1200" dirty="0">
              <a:latin typeface="BIZ UDPゴシック" panose="020B0400000000000000" pitchFamily="50" charset="-128"/>
              <a:ea typeface="BIZ UDPゴシック" panose="020B0400000000000000" pitchFamily="50" charset="-128"/>
            </a:endParaRPr>
          </a:p>
        </p:txBody>
      </p:sp>
      <p:sp>
        <p:nvSpPr>
          <p:cNvPr id="23" name="矢印: 五方向 42">
            <a:extLst>
              <a:ext uri="{FF2B5EF4-FFF2-40B4-BE49-F238E27FC236}">
                <a16:creationId xmlns:a16="http://schemas.microsoft.com/office/drawing/2014/main" id="{DB2F47E0-8F38-60EB-6F86-2C15A07CB80C}"/>
              </a:ext>
            </a:extLst>
          </p:cNvPr>
          <p:cNvSpPr/>
          <p:nvPr/>
        </p:nvSpPr>
        <p:spPr>
          <a:xfrm>
            <a:off x="2244910" y="5751677"/>
            <a:ext cx="1296000" cy="792000"/>
          </a:xfrm>
          <a:prstGeom prst="homePlate">
            <a:avLst>
              <a:gd name="adj" fmla="val 24343"/>
            </a:avLst>
          </a:prstGeom>
          <a:solidFill>
            <a:schemeClr val="bg1">
              <a:lumMod val="95000"/>
            </a:schemeClr>
          </a:solidFill>
          <a:ln w="19050">
            <a:solidFill>
              <a:schemeClr val="tx1">
                <a:lumMod val="95000"/>
                <a:lumOff val="5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t"/>
          <a:lstStyle/>
          <a:p>
            <a:pPr algn="ctr">
              <a:lnSpc>
                <a:spcPct val="150000"/>
              </a:lnSpc>
            </a:pPr>
            <a:r>
              <a:rPr kumimoji="1" lang="ja-JP" altLang="en-US" sz="1600" b="1" dirty="0">
                <a:solidFill>
                  <a:schemeClr val="tx1">
                    <a:lumMod val="95000"/>
                    <a:lumOff val="5000"/>
                  </a:schemeClr>
                </a:solidFill>
                <a:latin typeface="Meiryo UI" panose="020B0604030504040204" pitchFamily="50" charset="-128"/>
                <a:ea typeface="Meiryo UI" panose="020B0604030504040204" pitchFamily="50" charset="-128"/>
              </a:rPr>
              <a:t>リスク分析</a:t>
            </a:r>
            <a:r>
              <a:rPr kumimoji="1" lang="ja-JP" altLang="en-US" sz="1600" b="1" dirty="0" smtClean="0">
                <a:solidFill>
                  <a:schemeClr val="tx1">
                    <a:lumMod val="95000"/>
                    <a:lumOff val="5000"/>
                  </a:schemeClr>
                </a:solidFill>
                <a:latin typeface="Meiryo UI" panose="020B0604030504040204" pitchFamily="50" charset="-128"/>
                <a:ea typeface="Meiryo UI" panose="020B0604030504040204" pitchFamily="50" charset="-128"/>
              </a:rPr>
              <a:t>①</a:t>
            </a:r>
            <a:endParaRPr kumimoji="1" lang="en-US" altLang="ja-JP" sz="16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2175721" y="6074681"/>
            <a:ext cx="1378316" cy="430887"/>
          </a:xfrm>
          <a:prstGeom prst="rect">
            <a:avLst/>
          </a:prstGeom>
          <a:noFill/>
        </p:spPr>
        <p:txBody>
          <a:bodyPr wrap="square" rtlCol="0">
            <a:spAutoFit/>
          </a:bodyPr>
          <a:lstStyle/>
          <a:p>
            <a:pPr algn="ctr"/>
            <a:r>
              <a:rPr kumimoji="1" lang="ja-JP" altLang="en-US" sz="1100" dirty="0" smtClean="0">
                <a:latin typeface="BIZ UDPゴシック" panose="020B0400000000000000" pitchFamily="50" charset="-128"/>
                <a:ea typeface="BIZ UDPゴシック" panose="020B0400000000000000" pitchFamily="50" charset="-128"/>
              </a:rPr>
              <a:t>どのくらいの規模・</a:t>
            </a:r>
            <a:endParaRPr kumimoji="1" lang="en-US" altLang="ja-JP" sz="1100" dirty="0" smtClean="0">
              <a:latin typeface="BIZ UDPゴシック" panose="020B0400000000000000" pitchFamily="50" charset="-128"/>
              <a:ea typeface="BIZ UDPゴシック" panose="020B0400000000000000" pitchFamily="50" charset="-128"/>
            </a:endParaRPr>
          </a:p>
          <a:p>
            <a:pPr algn="ctr"/>
            <a:r>
              <a:rPr kumimoji="1" lang="ja-JP" altLang="en-US" sz="1100" dirty="0" smtClean="0">
                <a:latin typeface="BIZ UDPゴシック" panose="020B0400000000000000" pitchFamily="50" charset="-128"/>
                <a:ea typeface="BIZ UDPゴシック" panose="020B0400000000000000" pitchFamily="50" charset="-128"/>
              </a:rPr>
              <a:t>確率で起きるか</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4" name="矢印: 五方向 43">
            <a:extLst>
              <a:ext uri="{FF2B5EF4-FFF2-40B4-BE49-F238E27FC236}">
                <a16:creationId xmlns:a16="http://schemas.microsoft.com/office/drawing/2014/main" id="{E73AD3F9-E4B1-D510-AFD6-2A39D85603EC}"/>
              </a:ext>
            </a:extLst>
          </p:cNvPr>
          <p:cNvSpPr/>
          <p:nvPr/>
        </p:nvSpPr>
        <p:spPr>
          <a:xfrm>
            <a:off x="3624096" y="5767651"/>
            <a:ext cx="1296000" cy="792000"/>
          </a:xfrm>
          <a:prstGeom prst="homePlate">
            <a:avLst>
              <a:gd name="adj" fmla="val 24343"/>
            </a:avLst>
          </a:prstGeom>
          <a:solidFill>
            <a:schemeClr val="bg1">
              <a:lumMod val="95000"/>
            </a:schemeClr>
          </a:solidFill>
          <a:ln w="19050">
            <a:solidFill>
              <a:schemeClr val="tx1">
                <a:lumMod val="95000"/>
                <a:lumOff val="5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t"/>
          <a:lstStyle/>
          <a:p>
            <a:pPr algn="ctr">
              <a:lnSpc>
                <a:spcPct val="150000"/>
              </a:lnSpc>
            </a:pPr>
            <a:r>
              <a:rPr kumimoji="1" lang="ja-JP" altLang="en-US" sz="1600" b="1" dirty="0">
                <a:solidFill>
                  <a:schemeClr val="tx1">
                    <a:lumMod val="95000"/>
                    <a:lumOff val="5000"/>
                  </a:schemeClr>
                </a:solidFill>
                <a:latin typeface="Meiryo UI" panose="020B0604030504040204" pitchFamily="50" charset="-128"/>
                <a:ea typeface="Meiryo UI" panose="020B0604030504040204" pitchFamily="50" charset="-128"/>
              </a:rPr>
              <a:t>リスク分析</a:t>
            </a:r>
            <a:r>
              <a:rPr kumimoji="1" lang="ja-JP" altLang="en-US" sz="1600" b="1" dirty="0" smtClean="0">
                <a:solidFill>
                  <a:schemeClr val="tx1">
                    <a:lumMod val="95000"/>
                    <a:lumOff val="5000"/>
                  </a:schemeClr>
                </a:solidFill>
                <a:latin typeface="Meiryo UI" panose="020B0604030504040204" pitchFamily="50" charset="-128"/>
                <a:ea typeface="Meiryo UI" panose="020B0604030504040204" pitchFamily="50" charset="-128"/>
              </a:rPr>
              <a:t>②</a:t>
            </a:r>
            <a:endParaRPr kumimoji="1" lang="en-US" altLang="ja-JP" sz="16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3560315" y="6074681"/>
            <a:ext cx="1378316" cy="430887"/>
          </a:xfrm>
          <a:prstGeom prst="rect">
            <a:avLst/>
          </a:prstGeom>
          <a:noFill/>
        </p:spPr>
        <p:txBody>
          <a:bodyPr wrap="square" rtlCol="0">
            <a:spAutoFit/>
          </a:bodyPr>
          <a:lstStyle/>
          <a:p>
            <a:pPr algn="ctr"/>
            <a:r>
              <a:rPr kumimoji="1" lang="ja-JP" altLang="en-US" sz="1100" dirty="0" smtClean="0">
                <a:latin typeface="BIZ UDPゴシック" panose="020B0400000000000000" pitchFamily="50" charset="-128"/>
                <a:ea typeface="BIZ UDPゴシック" panose="020B0400000000000000" pitchFamily="50" charset="-128"/>
              </a:rPr>
              <a:t>どのような影響が生じるか</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5" name="矢印: 五方向 44">
            <a:extLst>
              <a:ext uri="{FF2B5EF4-FFF2-40B4-BE49-F238E27FC236}">
                <a16:creationId xmlns:a16="http://schemas.microsoft.com/office/drawing/2014/main" id="{476D6DB3-DE23-C1EE-1EC6-5D724F513E66}"/>
              </a:ext>
            </a:extLst>
          </p:cNvPr>
          <p:cNvSpPr/>
          <p:nvPr/>
        </p:nvSpPr>
        <p:spPr>
          <a:xfrm>
            <a:off x="4998167" y="5778160"/>
            <a:ext cx="1296000" cy="792000"/>
          </a:xfrm>
          <a:prstGeom prst="homePlate">
            <a:avLst>
              <a:gd name="adj" fmla="val 24343"/>
            </a:avLst>
          </a:prstGeom>
          <a:solidFill>
            <a:schemeClr val="bg1">
              <a:lumMod val="95000"/>
            </a:schemeClr>
          </a:solidFill>
          <a:ln w="19050">
            <a:solidFill>
              <a:schemeClr val="tx1">
                <a:lumMod val="95000"/>
                <a:lumOff val="5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t"/>
          <a:lstStyle/>
          <a:p>
            <a:pPr algn="ctr">
              <a:lnSpc>
                <a:spcPct val="150000"/>
              </a:lnSpc>
            </a:pPr>
            <a:r>
              <a:rPr kumimoji="1" lang="ja-JP" altLang="en-US" sz="1600" b="1" dirty="0">
                <a:solidFill>
                  <a:schemeClr val="tx1">
                    <a:lumMod val="95000"/>
                    <a:lumOff val="5000"/>
                  </a:schemeClr>
                </a:solidFill>
                <a:latin typeface="Meiryo UI" panose="020B0604030504040204" pitchFamily="50" charset="-128"/>
                <a:ea typeface="Meiryo UI" panose="020B0604030504040204" pitchFamily="50" charset="-128"/>
              </a:rPr>
              <a:t>リスク評価</a:t>
            </a:r>
            <a:r>
              <a:rPr kumimoji="1" lang="ja-JP" altLang="en-US" sz="1600" b="1" dirty="0" smtClean="0">
                <a:solidFill>
                  <a:schemeClr val="tx1">
                    <a:lumMod val="95000"/>
                    <a:lumOff val="5000"/>
                  </a:schemeClr>
                </a:solidFill>
                <a:latin typeface="Meiryo UI" panose="020B0604030504040204" pitchFamily="50" charset="-128"/>
                <a:ea typeface="Meiryo UI" panose="020B0604030504040204" pitchFamily="50" charset="-128"/>
              </a:rPr>
              <a:t>①</a:t>
            </a:r>
            <a:endParaRPr kumimoji="1" lang="en-US" altLang="ja-JP" sz="16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4875634" y="6074681"/>
            <a:ext cx="1378316" cy="430887"/>
          </a:xfrm>
          <a:prstGeom prst="rect">
            <a:avLst/>
          </a:prstGeom>
          <a:noFill/>
        </p:spPr>
        <p:txBody>
          <a:bodyPr wrap="square" rtlCol="0">
            <a:spAutoFit/>
          </a:bodyPr>
          <a:lstStyle/>
          <a:p>
            <a:pPr algn="ctr"/>
            <a:r>
              <a:rPr kumimoji="1" lang="ja-JP" altLang="en-US" sz="1100" dirty="0" smtClean="0">
                <a:latin typeface="BIZ UDPゴシック" panose="020B0400000000000000" pitchFamily="50" charset="-128"/>
                <a:ea typeface="BIZ UDPゴシック" panose="020B0400000000000000" pitchFamily="50" charset="-128"/>
              </a:rPr>
              <a:t>どこまで</a:t>
            </a:r>
            <a:endParaRPr kumimoji="1" lang="en-US" altLang="ja-JP" sz="1100" dirty="0" smtClean="0">
              <a:latin typeface="BIZ UDPゴシック" panose="020B0400000000000000" pitchFamily="50" charset="-128"/>
              <a:ea typeface="BIZ UDPゴシック" panose="020B0400000000000000" pitchFamily="50" charset="-128"/>
            </a:endParaRPr>
          </a:p>
          <a:p>
            <a:pPr algn="ctr"/>
            <a:r>
              <a:rPr kumimoji="1" lang="ja-JP" altLang="en-US" sz="1100" dirty="0" smtClean="0">
                <a:latin typeface="BIZ UDPゴシック" panose="020B0400000000000000" pitchFamily="50" charset="-128"/>
                <a:ea typeface="BIZ UDPゴシック" panose="020B0400000000000000" pitchFamily="50" charset="-128"/>
              </a:rPr>
              <a:t>対処するのか</a:t>
            </a:r>
            <a:endParaRPr kumimoji="1" lang="ja-JP" altLang="en-US" sz="1100" dirty="0">
              <a:latin typeface="BIZ UDPゴシック" panose="020B0400000000000000" pitchFamily="50" charset="-128"/>
              <a:ea typeface="BIZ UDPゴシック" panose="020B0400000000000000" pitchFamily="50" charset="-128"/>
            </a:endParaRPr>
          </a:p>
        </p:txBody>
      </p:sp>
      <p:sp>
        <p:nvSpPr>
          <p:cNvPr id="26" name="矢印: 五方向 45">
            <a:extLst>
              <a:ext uri="{FF2B5EF4-FFF2-40B4-BE49-F238E27FC236}">
                <a16:creationId xmlns:a16="http://schemas.microsoft.com/office/drawing/2014/main" id="{AC7E21C0-7A16-2A6E-2746-7C0CDB1B1A5F}"/>
              </a:ext>
            </a:extLst>
          </p:cNvPr>
          <p:cNvSpPr/>
          <p:nvPr/>
        </p:nvSpPr>
        <p:spPr>
          <a:xfrm>
            <a:off x="6372238" y="5778160"/>
            <a:ext cx="1296000" cy="792000"/>
          </a:xfrm>
          <a:prstGeom prst="homePlate">
            <a:avLst>
              <a:gd name="adj" fmla="val 24343"/>
            </a:avLst>
          </a:prstGeom>
          <a:solidFill>
            <a:schemeClr val="bg1">
              <a:lumMod val="95000"/>
            </a:schemeClr>
          </a:solidFill>
          <a:ln w="19050">
            <a:solidFill>
              <a:schemeClr val="tx1">
                <a:lumMod val="95000"/>
                <a:lumOff val="5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t"/>
          <a:lstStyle/>
          <a:p>
            <a:pPr algn="ctr">
              <a:lnSpc>
                <a:spcPct val="150000"/>
              </a:lnSpc>
            </a:pPr>
            <a:r>
              <a:rPr kumimoji="1" lang="ja-JP" altLang="en-US" sz="1600" b="1" dirty="0">
                <a:solidFill>
                  <a:schemeClr val="tx1">
                    <a:lumMod val="95000"/>
                    <a:lumOff val="5000"/>
                  </a:schemeClr>
                </a:solidFill>
                <a:latin typeface="Meiryo UI" panose="020B0604030504040204" pitchFamily="50" charset="-128"/>
                <a:ea typeface="Meiryo UI" panose="020B0604030504040204" pitchFamily="50" charset="-128"/>
              </a:rPr>
              <a:t>リスク評価</a:t>
            </a:r>
            <a:r>
              <a:rPr kumimoji="1" lang="ja-JP" altLang="en-US" sz="1600" b="1" dirty="0" smtClean="0">
                <a:solidFill>
                  <a:schemeClr val="tx1">
                    <a:lumMod val="95000"/>
                    <a:lumOff val="5000"/>
                  </a:schemeClr>
                </a:solidFill>
                <a:latin typeface="Meiryo UI" panose="020B0604030504040204" pitchFamily="50" charset="-128"/>
                <a:ea typeface="Meiryo UI" panose="020B0604030504040204" pitchFamily="50" charset="-128"/>
              </a:rPr>
              <a:t>②</a:t>
            </a:r>
            <a:endParaRPr kumimoji="1" lang="en-US" altLang="ja-JP" sz="16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6283965" y="6074681"/>
            <a:ext cx="1378316" cy="430887"/>
          </a:xfrm>
          <a:prstGeom prst="rect">
            <a:avLst/>
          </a:prstGeom>
          <a:noFill/>
        </p:spPr>
        <p:txBody>
          <a:bodyPr wrap="square" rtlCol="0">
            <a:spAutoFit/>
          </a:bodyPr>
          <a:lstStyle/>
          <a:p>
            <a:pPr algn="ctr"/>
            <a:r>
              <a:rPr kumimoji="1" lang="ja-JP" altLang="en-US" sz="1100" dirty="0" smtClean="0">
                <a:latin typeface="BIZ UDPゴシック" panose="020B0400000000000000" pitchFamily="50" charset="-128"/>
                <a:ea typeface="BIZ UDPゴシック" panose="020B0400000000000000" pitchFamily="50" charset="-128"/>
              </a:rPr>
              <a:t>どのような優先度</a:t>
            </a:r>
            <a:endParaRPr kumimoji="1" lang="en-US" altLang="ja-JP" sz="1100" dirty="0" smtClean="0">
              <a:latin typeface="BIZ UDPゴシック" panose="020B0400000000000000" pitchFamily="50" charset="-128"/>
              <a:ea typeface="BIZ UDPゴシック" panose="020B0400000000000000" pitchFamily="50" charset="-128"/>
            </a:endParaRPr>
          </a:p>
          <a:p>
            <a:pPr algn="ctr"/>
            <a:r>
              <a:rPr kumimoji="1" lang="ja-JP" altLang="en-US" sz="1100" dirty="0" smtClean="0">
                <a:latin typeface="BIZ UDPゴシック" panose="020B0400000000000000" pitchFamily="50" charset="-128"/>
                <a:ea typeface="BIZ UDPゴシック" panose="020B0400000000000000" pitchFamily="50" charset="-128"/>
              </a:rPr>
              <a:t>で対処するのか</a:t>
            </a:r>
            <a:endParaRPr kumimoji="1" lang="en-US" altLang="ja-JP" sz="1100" dirty="0" smtClean="0">
              <a:latin typeface="BIZ UDPゴシック" panose="020B0400000000000000" pitchFamily="50" charset="-128"/>
              <a:ea typeface="BIZ UDPゴシック" panose="020B0400000000000000" pitchFamily="50" charset="-128"/>
            </a:endParaRPr>
          </a:p>
        </p:txBody>
      </p:sp>
      <p:sp>
        <p:nvSpPr>
          <p:cNvPr id="27" name="矢印: 五方向 46">
            <a:extLst>
              <a:ext uri="{FF2B5EF4-FFF2-40B4-BE49-F238E27FC236}">
                <a16:creationId xmlns:a16="http://schemas.microsoft.com/office/drawing/2014/main" id="{11D2F013-B699-6936-2CCF-12D4797F556B}"/>
              </a:ext>
            </a:extLst>
          </p:cNvPr>
          <p:cNvSpPr/>
          <p:nvPr/>
        </p:nvSpPr>
        <p:spPr>
          <a:xfrm>
            <a:off x="7746309" y="5788669"/>
            <a:ext cx="1296000" cy="792000"/>
          </a:xfrm>
          <a:prstGeom prst="homePlate">
            <a:avLst>
              <a:gd name="adj" fmla="val 24343"/>
            </a:avLst>
          </a:prstGeom>
          <a:solidFill>
            <a:schemeClr val="bg1">
              <a:lumMod val="95000"/>
            </a:schemeClr>
          </a:solidFill>
          <a:ln w="19050">
            <a:solidFill>
              <a:schemeClr val="tx1">
                <a:lumMod val="95000"/>
                <a:lumOff val="5000"/>
              </a:schemeClr>
            </a:solidFill>
          </a:ln>
        </p:spPr>
        <p:style>
          <a:lnRef idx="2">
            <a:schemeClr val="accent1">
              <a:shade val="15000"/>
            </a:schemeClr>
          </a:lnRef>
          <a:fillRef idx="1">
            <a:schemeClr val="accent1"/>
          </a:fillRef>
          <a:effectRef idx="0">
            <a:schemeClr val="accent1"/>
          </a:effectRef>
          <a:fontRef idx="minor">
            <a:schemeClr val="lt1"/>
          </a:fontRef>
        </p:style>
        <p:txBody>
          <a:bodyPr lIns="36000" rIns="36000" rtlCol="0" anchor="t"/>
          <a:lstStyle/>
          <a:p>
            <a:pPr algn="ctr">
              <a:lnSpc>
                <a:spcPct val="150000"/>
              </a:lnSpc>
            </a:pPr>
            <a:r>
              <a:rPr kumimoji="1" lang="ja-JP" altLang="en-US" sz="1600" b="1" dirty="0" smtClean="0">
                <a:solidFill>
                  <a:schemeClr val="tx1">
                    <a:lumMod val="95000"/>
                    <a:lumOff val="5000"/>
                  </a:schemeClr>
                </a:solidFill>
                <a:latin typeface="Meiryo UI" panose="020B0604030504040204" pitchFamily="50" charset="-128"/>
                <a:ea typeface="Meiryo UI" panose="020B0604030504040204" pitchFamily="50" charset="-128"/>
              </a:rPr>
              <a:t>行動計画</a:t>
            </a:r>
            <a:endParaRPr kumimoji="1" lang="ja-JP" altLang="en-US" sz="1600" b="1" dirty="0">
              <a:solidFill>
                <a:schemeClr val="tx1">
                  <a:lumMod val="95000"/>
                  <a:lumOff val="5000"/>
                </a:schemeClr>
              </a:solidFill>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7663993" y="6074681"/>
            <a:ext cx="1378316" cy="430887"/>
          </a:xfrm>
          <a:prstGeom prst="rect">
            <a:avLst/>
          </a:prstGeom>
          <a:noFill/>
        </p:spPr>
        <p:txBody>
          <a:bodyPr wrap="square" rtlCol="0">
            <a:spAutoFit/>
          </a:bodyPr>
          <a:lstStyle/>
          <a:p>
            <a:pPr algn="ctr"/>
            <a:r>
              <a:rPr kumimoji="1" lang="ja-JP" altLang="en-US" sz="1100" dirty="0" smtClean="0">
                <a:latin typeface="BIZ UDPゴシック" panose="020B0400000000000000" pitchFamily="50" charset="-128"/>
                <a:ea typeface="BIZ UDPゴシック" panose="020B0400000000000000" pitchFamily="50" charset="-128"/>
              </a:rPr>
              <a:t>具体的に</a:t>
            </a:r>
            <a:endParaRPr kumimoji="1" lang="en-US" altLang="ja-JP" sz="1100" dirty="0" smtClean="0">
              <a:latin typeface="BIZ UDPゴシック" panose="020B0400000000000000" pitchFamily="50" charset="-128"/>
              <a:ea typeface="BIZ UDPゴシック" panose="020B0400000000000000" pitchFamily="50" charset="-128"/>
            </a:endParaRPr>
          </a:p>
          <a:p>
            <a:pPr algn="ctr"/>
            <a:r>
              <a:rPr kumimoji="1" lang="ja-JP" altLang="en-US" sz="1100" dirty="0" smtClean="0">
                <a:latin typeface="BIZ UDPゴシック" panose="020B0400000000000000" pitchFamily="50" charset="-128"/>
                <a:ea typeface="BIZ UDPゴシック" panose="020B0400000000000000" pitchFamily="50" charset="-128"/>
              </a:rPr>
              <a:t>どう進めるのか</a:t>
            </a:r>
            <a:endParaRPr kumimoji="1" lang="en-US" altLang="ja-JP" sz="1100" dirty="0" smtClean="0">
              <a:latin typeface="BIZ UDPゴシック" panose="020B0400000000000000" pitchFamily="50" charset="-128"/>
              <a:ea typeface="BIZ UDPゴシック" panose="020B0400000000000000" pitchFamily="50" charset="-128"/>
            </a:endParaRPr>
          </a:p>
        </p:txBody>
      </p:sp>
      <p:cxnSp>
        <p:nvCxnSpPr>
          <p:cNvPr id="7" name="コネクタ: カギ線 24">
            <a:extLst>
              <a:ext uri="{FF2B5EF4-FFF2-40B4-BE49-F238E27FC236}">
                <a16:creationId xmlns:a16="http://schemas.microsoft.com/office/drawing/2014/main" id="{3E0F5AC2-2F7A-18DA-4F54-B5CA66820ABC}"/>
              </a:ext>
            </a:extLst>
          </p:cNvPr>
          <p:cNvCxnSpPr>
            <a:cxnSpLocks/>
            <a:stCxn id="13" idx="2"/>
            <a:endCxn id="12" idx="0"/>
          </p:cNvCxnSpPr>
          <p:nvPr/>
        </p:nvCxnSpPr>
        <p:spPr>
          <a:xfrm rot="16200000" flipH="1">
            <a:off x="3752405" y="2936348"/>
            <a:ext cx="379329" cy="1901372"/>
          </a:xfrm>
          <a:prstGeom prst="bentConnector3">
            <a:avLst>
              <a:gd name="adj1" fmla="val 23484"/>
            </a:avLst>
          </a:prstGeom>
          <a:ln w="101600">
            <a:headEnd type="none" w="med" len="med"/>
            <a:tailEnd type="triangle" w="lg" len="sm"/>
          </a:ln>
        </p:spPr>
        <p:style>
          <a:lnRef idx="1">
            <a:schemeClr val="accent1"/>
          </a:lnRef>
          <a:fillRef idx="0">
            <a:schemeClr val="accent1"/>
          </a:fillRef>
          <a:effectRef idx="0">
            <a:schemeClr val="accent1"/>
          </a:effectRef>
          <a:fontRef idx="minor">
            <a:schemeClr val="tx1"/>
          </a:fontRef>
        </p:style>
      </p:cxnSp>
      <p:cxnSp>
        <p:nvCxnSpPr>
          <p:cNvPr id="9" name="コネクタ: カギ線 28">
            <a:extLst>
              <a:ext uri="{FF2B5EF4-FFF2-40B4-BE49-F238E27FC236}">
                <a16:creationId xmlns:a16="http://schemas.microsoft.com/office/drawing/2014/main" id="{F2E18D34-0151-6812-C15E-32E4B9719CED}"/>
              </a:ext>
            </a:extLst>
          </p:cNvPr>
          <p:cNvCxnSpPr>
            <a:cxnSpLocks/>
            <a:stCxn id="14" idx="2"/>
            <a:endCxn id="12" idx="0"/>
          </p:cNvCxnSpPr>
          <p:nvPr/>
        </p:nvCxnSpPr>
        <p:spPr>
          <a:xfrm rot="5400000">
            <a:off x="5674085" y="2916041"/>
            <a:ext cx="379328" cy="1941988"/>
          </a:xfrm>
          <a:prstGeom prst="bentConnector3">
            <a:avLst>
              <a:gd name="adj1" fmla="val 23484"/>
            </a:avLst>
          </a:prstGeom>
          <a:ln w="101600">
            <a:tailEnd type="triangle" w="lg" len="sm"/>
          </a:ln>
        </p:spPr>
        <p:style>
          <a:lnRef idx="1">
            <a:schemeClr val="accent1"/>
          </a:lnRef>
          <a:fillRef idx="0">
            <a:schemeClr val="accent1"/>
          </a:fillRef>
          <a:effectRef idx="0">
            <a:schemeClr val="accent1"/>
          </a:effectRef>
          <a:fontRef idx="minor">
            <a:schemeClr val="tx1"/>
          </a:fontRef>
        </p:style>
      </p:cxnSp>
      <p:cxnSp>
        <p:nvCxnSpPr>
          <p:cNvPr id="17" name="コネクタ: カギ線 18">
            <a:extLst>
              <a:ext uri="{FF2B5EF4-FFF2-40B4-BE49-F238E27FC236}">
                <a16:creationId xmlns:a16="http://schemas.microsoft.com/office/drawing/2014/main" id="{678A23CC-E0D3-ABE3-C134-1A7B6B54C30D}"/>
              </a:ext>
            </a:extLst>
          </p:cNvPr>
          <p:cNvCxnSpPr>
            <a:cxnSpLocks/>
            <a:stCxn id="19" idx="2"/>
            <a:endCxn id="15" idx="0"/>
          </p:cNvCxnSpPr>
          <p:nvPr/>
        </p:nvCxnSpPr>
        <p:spPr>
          <a:xfrm rot="5400000">
            <a:off x="3829977" y="1865275"/>
            <a:ext cx="234812" cy="1916039"/>
          </a:xfrm>
          <a:prstGeom prst="bentConnector3">
            <a:avLst>
              <a:gd name="adj1" fmla="val 50000"/>
            </a:avLst>
          </a:prstGeom>
          <a:ln w="101600">
            <a:tailEnd type="none"/>
          </a:ln>
        </p:spPr>
        <p:style>
          <a:lnRef idx="1">
            <a:schemeClr val="accent1"/>
          </a:lnRef>
          <a:fillRef idx="0">
            <a:schemeClr val="accent1"/>
          </a:fillRef>
          <a:effectRef idx="0">
            <a:schemeClr val="accent1"/>
          </a:effectRef>
          <a:fontRef idx="minor">
            <a:schemeClr val="tx1"/>
          </a:fontRef>
        </p:style>
      </p:cxnSp>
      <p:cxnSp>
        <p:nvCxnSpPr>
          <p:cNvPr id="18" name="コネクタ: カギ線 21">
            <a:extLst>
              <a:ext uri="{FF2B5EF4-FFF2-40B4-BE49-F238E27FC236}">
                <a16:creationId xmlns:a16="http://schemas.microsoft.com/office/drawing/2014/main" id="{D0F2E46A-2E48-041E-BA40-317A77D839EC}"/>
              </a:ext>
            </a:extLst>
          </p:cNvPr>
          <p:cNvCxnSpPr>
            <a:cxnSpLocks/>
            <a:stCxn id="19" idx="2"/>
            <a:endCxn id="16" idx="0"/>
          </p:cNvCxnSpPr>
          <p:nvPr/>
        </p:nvCxnSpPr>
        <p:spPr>
          <a:xfrm rot="16200000" flipH="1">
            <a:off x="5751656" y="1859633"/>
            <a:ext cx="234812" cy="1927321"/>
          </a:xfrm>
          <a:prstGeom prst="bentConnector3">
            <a:avLst>
              <a:gd name="adj1" fmla="val 50000"/>
            </a:avLst>
          </a:prstGeom>
          <a:ln w="101600">
            <a:tailEnd type="none"/>
          </a:ln>
        </p:spPr>
        <p:style>
          <a:lnRef idx="1">
            <a:schemeClr val="accent1"/>
          </a:lnRef>
          <a:fillRef idx="0">
            <a:schemeClr val="accent1"/>
          </a:fillRef>
          <a:effectRef idx="0">
            <a:schemeClr val="accent1"/>
          </a:effectRef>
          <a:fontRef idx="minor">
            <a:schemeClr val="tx1"/>
          </a:fontRef>
        </p:style>
      </p:cxnSp>
      <p:sp>
        <p:nvSpPr>
          <p:cNvPr id="30" name="スライド番号プレースホルダー 29"/>
          <p:cNvSpPr>
            <a:spLocks noGrp="1"/>
          </p:cNvSpPr>
          <p:nvPr>
            <p:ph type="sldNum" sz="quarter" idx="12"/>
          </p:nvPr>
        </p:nvSpPr>
        <p:spPr/>
        <p:txBody>
          <a:bodyPr/>
          <a:lstStyle/>
          <a:p>
            <a:fld id="{F1A06914-B3DE-4435-BBAC-EB87E3C0589F}" type="slidenum">
              <a:rPr kumimoji="1" lang="ja-JP" altLang="en-US" smtClean="0"/>
              <a:t>2</a:t>
            </a:fld>
            <a:endParaRPr kumimoji="1" lang="ja-JP" altLang="en-US" dirty="0"/>
          </a:p>
        </p:txBody>
      </p:sp>
    </p:spTree>
    <p:extLst>
      <p:ext uri="{BB962C8B-B14F-4D97-AF65-F5344CB8AC3E}">
        <p14:creationId xmlns:p14="http://schemas.microsoft.com/office/powerpoint/2010/main" val="14304239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cs typeface="Times New Roman" panose="02020603050405020304" pitchFamily="18" charset="0"/>
              </a:rPr>
              <a:t>第１編　計画の</a:t>
            </a:r>
            <a:r>
              <a:rPr lang="ja-JP" altLang="ja-JP" dirty="0" smtClean="0">
                <a:cs typeface="Times New Roman" panose="02020603050405020304" pitchFamily="18" charset="0"/>
              </a:rPr>
              <a:t>前提</a:t>
            </a:r>
            <a:r>
              <a:rPr lang="ja-JP" altLang="ja-JP" dirty="0">
                <a:cs typeface="Times New Roman" panose="02020603050405020304" pitchFamily="18" charset="0"/>
              </a:rPr>
              <a:t>条件と整備対象とする施設の適正規模化</a:t>
            </a:r>
            <a:endParaRPr kumimoji="1" lang="ja-JP" altLang="en-US" dirty="0"/>
          </a:p>
        </p:txBody>
      </p:sp>
      <p:sp>
        <p:nvSpPr>
          <p:cNvPr id="3" name="角丸四角形 2"/>
          <p:cNvSpPr/>
          <p:nvPr/>
        </p:nvSpPr>
        <p:spPr>
          <a:xfrm>
            <a:off x="118872" y="583152"/>
            <a:ext cx="2476844" cy="4320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smtClean="0">
                <a:solidFill>
                  <a:schemeClr val="tx1"/>
                </a:solidFill>
              </a:rPr>
              <a:t>計画の</a:t>
            </a:r>
            <a:r>
              <a:rPr lang="ja-JP" altLang="ja-JP" sz="2000" b="1" dirty="0" smtClean="0">
                <a:solidFill>
                  <a:schemeClr val="tx1"/>
                </a:solidFill>
              </a:rPr>
              <a:t>前提条件</a:t>
            </a:r>
            <a:endParaRPr kumimoji="1" lang="ja-JP" altLang="en-US" sz="2400" dirty="0">
              <a:solidFill>
                <a:schemeClr val="tx1"/>
              </a:solidFill>
            </a:endParaRPr>
          </a:p>
        </p:txBody>
      </p:sp>
      <p:sp>
        <p:nvSpPr>
          <p:cNvPr id="11" name="テキスト ボックス 10"/>
          <p:cNvSpPr txBox="1"/>
          <p:nvPr/>
        </p:nvSpPr>
        <p:spPr>
          <a:xfrm>
            <a:off x="185754" y="1032376"/>
            <a:ext cx="9419886" cy="2085186"/>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ja-JP" altLang="en-US" sz="1600" dirty="0" smtClean="0"/>
              <a:t>多額</a:t>
            </a:r>
            <a:r>
              <a:rPr lang="ja-JP" altLang="en-US" sz="1600" dirty="0"/>
              <a:t>の事業費を要する水道施設の整備計画の策定に当たっては</a:t>
            </a:r>
            <a:r>
              <a:rPr lang="ja-JP" altLang="en-US" sz="1600" dirty="0" smtClean="0"/>
              <a:t>、施設</a:t>
            </a:r>
            <a:r>
              <a:rPr lang="ja-JP" altLang="en-US" sz="1600" dirty="0"/>
              <a:t>能力の水準、施設の機能に影響を及ぼす危機事象の内容及び施設更新までの期間を前提条件として設定することが</a:t>
            </a:r>
            <a:r>
              <a:rPr lang="ja-JP" altLang="en-US" sz="1600" dirty="0" smtClean="0"/>
              <a:t>必要</a:t>
            </a:r>
            <a:endParaRPr lang="ja-JP" altLang="en-US" sz="1600" dirty="0"/>
          </a:p>
          <a:p>
            <a:pPr marL="285750" indent="-285750">
              <a:spcAft>
                <a:spcPts val="600"/>
              </a:spcAft>
              <a:buFont typeface="Arial" panose="020B0604020202020204" pitchFamily="34" charset="0"/>
              <a:buChar char="•"/>
            </a:pPr>
            <a:r>
              <a:rPr lang="ja-JP" altLang="en-US" sz="1600" dirty="0"/>
              <a:t>本計画において設定したこれらの前提条件は以下の</a:t>
            </a:r>
            <a:r>
              <a:rPr lang="ja-JP" altLang="en-US" sz="1600" dirty="0" smtClean="0"/>
              <a:t>とおり</a:t>
            </a:r>
            <a:endParaRPr lang="en-US" altLang="ja-JP" sz="1600" dirty="0" smtClean="0"/>
          </a:p>
          <a:p>
            <a:pPr>
              <a:spcAft>
                <a:spcPts val="300"/>
              </a:spcAft>
              <a:tabLst>
                <a:tab pos="442913" algn="l"/>
                <a:tab pos="2241550" algn="l"/>
              </a:tabLst>
            </a:pPr>
            <a:r>
              <a:rPr lang="en-US" altLang="ja-JP" sz="1600" dirty="0"/>
              <a:t>	</a:t>
            </a:r>
            <a:r>
              <a:rPr lang="en-US" altLang="ja-JP" sz="1600" dirty="0" smtClean="0"/>
              <a:t>(1)</a:t>
            </a:r>
            <a:r>
              <a:rPr lang="ja-JP" altLang="en-US" sz="1600" dirty="0" smtClean="0"/>
              <a:t>水需要</a:t>
            </a:r>
            <a:r>
              <a:rPr lang="en-US" altLang="ja-JP" sz="1600" dirty="0" smtClean="0"/>
              <a:t>	</a:t>
            </a:r>
            <a:r>
              <a:rPr lang="ja-JP" altLang="en-US" sz="1600" dirty="0" smtClean="0"/>
              <a:t>引き続き減少傾向を示し、</a:t>
            </a:r>
            <a:r>
              <a:rPr lang="en-US" altLang="ja-JP" sz="1600" dirty="0" smtClean="0"/>
              <a:t>2045</a:t>
            </a:r>
            <a:r>
              <a:rPr lang="ja-JP" altLang="en-US" sz="1600" dirty="0" smtClean="0"/>
              <a:t>年頃の１日最大給水量は</a:t>
            </a:r>
            <a:r>
              <a:rPr lang="en-US" altLang="ja-JP" sz="1600" dirty="0" smtClean="0"/>
              <a:t>100</a:t>
            </a:r>
            <a:r>
              <a:rPr lang="ja-JP" altLang="en-US" sz="1600" dirty="0" smtClean="0"/>
              <a:t>～</a:t>
            </a:r>
            <a:r>
              <a:rPr lang="en-US" altLang="ja-JP" sz="1600" dirty="0" smtClean="0"/>
              <a:t>110</a:t>
            </a:r>
            <a:r>
              <a:rPr lang="ja-JP" altLang="en-US" sz="1600" dirty="0" smtClean="0"/>
              <a:t>万</a:t>
            </a:r>
            <a:r>
              <a:rPr lang="ja-JP" altLang="en-US" sz="1600" dirty="0"/>
              <a:t>㎥</a:t>
            </a:r>
            <a:r>
              <a:rPr lang="ja-JP" altLang="en-US" sz="1600" dirty="0" smtClean="0"/>
              <a:t>程度</a:t>
            </a:r>
            <a:endParaRPr lang="en-US" altLang="ja-JP" sz="1600" dirty="0" smtClean="0"/>
          </a:p>
          <a:p>
            <a:pPr>
              <a:spcAft>
                <a:spcPts val="300"/>
              </a:spcAft>
              <a:tabLst>
                <a:tab pos="442913" algn="l"/>
                <a:tab pos="2241550" algn="l"/>
              </a:tabLst>
            </a:pPr>
            <a:r>
              <a:rPr lang="en-US" altLang="ja-JP" sz="1600" dirty="0"/>
              <a:t>	</a:t>
            </a:r>
            <a:r>
              <a:rPr lang="en-US" altLang="ja-JP" sz="1600" dirty="0" smtClean="0"/>
              <a:t>(2)</a:t>
            </a:r>
            <a:r>
              <a:rPr lang="ja-JP" altLang="en-US" sz="1600" dirty="0" smtClean="0"/>
              <a:t>原水水質</a:t>
            </a:r>
            <a:r>
              <a:rPr lang="en-US" altLang="ja-JP" sz="1600" dirty="0" smtClean="0"/>
              <a:t>	</a:t>
            </a:r>
            <a:r>
              <a:rPr lang="ja-JP" altLang="en-US" sz="1600" dirty="0" smtClean="0"/>
              <a:t>現在と概ね同程度で推移</a:t>
            </a:r>
            <a:endParaRPr lang="en-US" altLang="ja-JP" sz="1600" dirty="0" smtClean="0"/>
          </a:p>
          <a:p>
            <a:pPr>
              <a:spcAft>
                <a:spcPts val="300"/>
              </a:spcAft>
              <a:tabLst>
                <a:tab pos="442913" algn="l"/>
                <a:tab pos="2241550" algn="l"/>
              </a:tabLst>
            </a:pPr>
            <a:r>
              <a:rPr lang="en-US" altLang="ja-JP" sz="1600" dirty="0"/>
              <a:t>	</a:t>
            </a:r>
            <a:r>
              <a:rPr lang="en-US" altLang="ja-JP" sz="1600" dirty="0" smtClean="0"/>
              <a:t>(3)</a:t>
            </a:r>
            <a:r>
              <a:rPr lang="ja-JP" altLang="en-US" sz="1600" dirty="0" smtClean="0"/>
              <a:t>想定危機事象</a:t>
            </a:r>
            <a:r>
              <a:rPr lang="en-US" altLang="ja-JP" sz="1600" dirty="0" smtClean="0"/>
              <a:t>	</a:t>
            </a:r>
            <a:r>
              <a:rPr lang="ja-JP" altLang="en-US" sz="1600" dirty="0" smtClean="0"/>
              <a:t>経営戦略</a:t>
            </a:r>
            <a:r>
              <a:rPr lang="en-US" altLang="ja-JP" sz="1600" dirty="0" smtClean="0"/>
              <a:t>【</a:t>
            </a:r>
            <a:r>
              <a:rPr lang="ja-JP" altLang="en-US" sz="1600" dirty="0" smtClean="0"/>
              <a:t>改訂版</a:t>
            </a:r>
            <a:r>
              <a:rPr lang="en-US" altLang="ja-JP" sz="1600" dirty="0" smtClean="0"/>
              <a:t>】</a:t>
            </a:r>
            <a:r>
              <a:rPr lang="ja-JP" altLang="en-US" sz="1600" dirty="0" smtClean="0"/>
              <a:t>の</a:t>
            </a:r>
            <a:r>
              <a:rPr lang="en-US" altLang="ja-JP" sz="1600" dirty="0" smtClean="0"/>
              <a:t>SWOT</a:t>
            </a:r>
            <a:r>
              <a:rPr lang="ja-JP" altLang="en-US" sz="1600" dirty="0" smtClean="0"/>
              <a:t>分析及び大阪市地域防災計画での想定に基づく</a:t>
            </a:r>
            <a:endParaRPr lang="en-US" altLang="ja-JP" sz="1600" dirty="0" smtClean="0"/>
          </a:p>
          <a:p>
            <a:pPr>
              <a:spcAft>
                <a:spcPts val="300"/>
              </a:spcAft>
              <a:tabLst>
                <a:tab pos="442913" algn="l"/>
                <a:tab pos="2241550" algn="l"/>
              </a:tabLst>
            </a:pPr>
            <a:r>
              <a:rPr lang="en-US" altLang="ja-JP" sz="1600" dirty="0"/>
              <a:t>	</a:t>
            </a:r>
            <a:r>
              <a:rPr lang="en-US" altLang="ja-JP" sz="1600" dirty="0" smtClean="0"/>
              <a:t>(4)</a:t>
            </a:r>
            <a:r>
              <a:rPr lang="ja-JP" altLang="en-US" sz="1600" dirty="0" smtClean="0"/>
              <a:t>更新サイクル</a:t>
            </a:r>
            <a:r>
              <a:rPr lang="en-US" altLang="ja-JP" sz="1600" dirty="0" smtClean="0"/>
              <a:t>	</a:t>
            </a:r>
            <a:r>
              <a:rPr lang="ja-JP" altLang="en-US" sz="1600" dirty="0" smtClean="0"/>
              <a:t>計画策定時点までの運用実績及び研究成果に基づく</a:t>
            </a:r>
            <a:endParaRPr lang="en-US" altLang="ja-JP" sz="1600" dirty="0" smtClean="0"/>
          </a:p>
        </p:txBody>
      </p:sp>
      <p:sp>
        <p:nvSpPr>
          <p:cNvPr id="10" name="角丸四角形 9"/>
          <p:cNvSpPr/>
          <p:nvPr/>
        </p:nvSpPr>
        <p:spPr>
          <a:xfrm>
            <a:off x="118872" y="3206432"/>
            <a:ext cx="4360138" cy="4320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ja-JP" sz="2000" b="1" dirty="0" smtClean="0">
                <a:solidFill>
                  <a:schemeClr val="tx1"/>
                </a:solidFill>
              </a:rPr>
              <a:t>整備</a:t>
            </a:r>
            <a:r>
              <a:rPr lang="ja-JP" altLang="ja-JP" sz="2000" b="1" dirty="0">
                <a:solidFill>
                  <a:schemeClr val="tx1"/>
                </a:solidFill>
              </a:rPr>
              <a:t>対象とする施設の適正規模化</a:t>
            </a:r>
            <a:endParaRPr kumimoji="1" lang="ja-JP" altLang="en-US" sz="2400" dirty="0">
              <a:solidFill>
                <a:schemeClr val="tx1"/>
              </a:solidFill>
            </a:endParaRPr>
          </a:p>
        </p:txBody>
      </p:sp>
      <p:sp>
        <p:nvSpPr>
          <p:cNvPr id="31" name="テキスト ボックス 30"/>
          <p:cNvSpPr txBox="1"/>
          <p:nvPr/>
        </p:nvSpPr>
        <p:spPr>
          <a:xfrm>
            <a:off x="169468" y="3654929"/>
            <a:ext cx="5409134" cy="1815882"/>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kumimoji="1" lang="ja-JP" altLang="en-US" sz="1600" dirty="0" smtClean="0"/>
              <a:t>浄水施設</a:t>
            </a:r>
            <a:r>
              <a:rPr lang="ja-JP" altLang="en-US" sz="1600" dirty="0"/>
              <a:t>の施設能力</a:t>
            </a:r>
            <a:r>
              <a:rPr kumimoji="1" lang="ja-JP" altLang="en-US" sz="1600" dirty="0" smtClean="0"/>
              <a:t>については、水需要</a:t>
            </a:r>
            <a:r>
              <a:rPr kumimoji="1" lang="en-US" altLang="ja-JP" sz="1600" baseline="30000" dirty="0" smtClean="0"/>
              <a:t>※</a:t>
            </a:r>
            <a:r>
              <a:rPr kumimoji="1" lang="ja-JP" altLang="en-US" sz="1600" dirty="0" smtClean="0"/>
              <a:t>を踏まえ、事故時や災害時にも安定供給を継続するために必要な予備力を見込</a:t>
            </a:r>
            <a:r>
              <a:rPr lang="ja-JP" altLang="en-US" sz="1600" dirty="0" smtClean="0"/>
              <a:t>んだうえで、浄水場の分散配置のメリットと現状の送配水ネットワークを安定供給に活用していく観点から、柴島浄水場で日量</a:t>
            </a:r>
            <a:r>
              <a:rPr lang="en-US" altLang="ja-JP" sz="1600" dirty="0" smtClean="0"/>
              <a:t>70</a:t>
            </a:r>
            <a:r>
              <a:rPr lang="ja-JP" altLang="en-US" sz="1600" dirty="0" smtClean="0"/>
              <a:t>万㎥、庭窪浄水場で日量</a:t>
            </a:r>
            <a:r>
              <a:rPr lang="en-US" altLang="ja-JP" sz="1600" dirty="0" smtClean="0"/>
              <a:t>48</a:t>
            </a:r>
            <a:r>
              <a:rPr lang="ja-JP" altLang="en-US" sz="1600" dirty="0" smtClean="0"/>
              <a:t>万㎥（守口市分を含む）、豊野浄水場で日量</a:t>
            </a:r>
            <a:r>
              <a:rPr lang="en-US" altLang="ja-JP" sz="1600" dirty="0" smtClean="0"/>
              <a:t>45</a:t>
            </a:r>
            <a:r>
              <a:rPr lang="ja-JP" altLang="en-US" sz="1600" dirty="0" smtClean="0"/>
              <a:t>万㎥、合計</a:t>
            </a:r>
            <a:r>
              <a:rPr lang="en-US" altLang="ja-JP" sz="1600" dirty="0" smtClean="0"/>
              <a:t>163</a:t>
            </a:r>
            <a:r>
              <a:rPr lang="ja-JP" altLang="en-US" sz="1600" dirty="0" smtClean="0"/>
              <a:t>万㎥とする</a:t>
            </a:r>
            <a:endParaRPr lang="en-US" altLang="ja-JP" sz="1600" dirty="0" smtClean="0"/>
          </a:p>
        </p:txBody>
      </p:sp>
      <p:sp>
        <p:nvSpPr>
          <p:cNvPr id="4" name="テキスト ボックス 3"/>
          <p:cNvSpPr txBox="1"/>
          <p:nvPr/>
        </p:nvSpPr>
        <p:spPr>
          <a:xfrm>
            <a:off x="475488" y="5425091"/>
            <a:ext cx="4907673" cy="461665"/>
          </a:xfrm>
          <a:prstGeom prst="rect">
            <a:avLst/>
          </a:prstGeom>
          <a:noFill/>
        </p:spPr>
        <p:txBody>
          <a:bodyPr wrap="square" rtlCol="0">
            <a:spAutoFit/>
          </a:bodyPr>
          <a:lstStyle/>
          <a:p>
            <a:pPr marL="182563" indent="-182563"/>
            <a:r>
              <a:rPr kumimoji="1" lang="en-US" altLang="ja-JP" sz="1200" dirty="0" smtClean="0"/>
              <a:t>※	2024</a:t>
            </a:r>
            <a:r>
              <a:rPr kumimoji="1" lang="ja-JP" altLang="en-US" sz="1200" dirty="0" smtClean="0"/>
              <a:t>（令和６）年度から庭窪浄水場を共同運用している守口市の水需要も含む。</a:t>
            </a:r>
            <a:endParaRPr kumimoji="1" lang="ja-JP" altLang="en-US" sz="1200" dirty="0"/>
          </a:p>
        </p:txBody>
      </p:sp>
      <p:sp>
        <p:nvSpPr>
          <p:cNvPr id="9" name="テキスト ボックス 8"/>
          <p:cNvSpPr txBox="1"/>
          <p:nvPr/>
        </p:nvSpPr>
        <p:spPr>
          <a:xfrm>
            <a:off x="5747900" y="3469290"/>
            <a:ext cx="3816000" cy="523220"/>
          </a:xfrm>
          <a:prstGeom prst="rect">
            <a:avLst/>
          </a:prstGeom>
          <a:noFill/>
        </p:spPr>
        <p:txBody>
          <a:bodyPr wrap="square" rtlCol="0">
            <a:spAutoFit/>
          </a:bodyPr>
          <a:lstStyle/>
          <a:p>
            <a:pPr algn="ctr"/>
            <a:r>
              <a:rPr lang="ja-JP" altLang="en-US" sz="1400" dirty="0" smtClean="0">
                <a:latin typeface="Meiryo UI" panose="020B0604030504040204" pitchFamily="50" charset="-128"/>
                <a:ea typeface="Meiryo UI" panose="020B0604030504040204" pitchFamily="50" charset="-128"/>
              </a:rPr>
              <a:t>浄水場における整備水準の適正規模化</a:t>
            </a:r>
            <a:endParaRPr lang="en-US" altLang="ja-JP" sz="1400" dirty="0" smtClean="0">
              <a:latin typeface="Meiryo UI" panose="020B0604030504040204" pitchFamily="50" charset="-128"/>
              <a:ea typeface="Meiryo UI" panose="020B0604030504040204" pitchFamily="50" charset="-128"/>
            </a:endParaRPr>
          </a:p>
          <a:p>
            <a:pPr algn="ctr"/>
            <a:r>
              <a:rPr lang="ja-JP" altLang="en-US" sz="1400" dirty="0" smtClean="0">
                <a:latin typeface="Meiryo UI" panose="020B0604030504040204" pitchFamily="50" charset="-128"/>
                <a:ea typeface="Meiryo UI" panose="020B0604030504040204" pitchFamily="50" charset="-128"/>
              </a:rPr>
              <a:t>（単位：万㎥、庭窪浄水場は守口市分を含む）</a:t>
            </a:r>
            <a:endParaRPr kumimoji="1" lang="ja-JP" altLang="en-US" sz="1400" dirty="0">
              <a:latin typeface="Meiryo UI" panose="020B0604030504040204" pitchFamily="50" charset="-128"/>
              <a:ea typeface="Meiryo UI" panose="020B0604030504040204" pitchFamily="50" charset="-128"/>
            </a:endParaRPr>
          </a:p>
        </p:txBody>
      </p:sp>
      <p:graphicFrame>
        <p:nvGraphicFramePr>
          <p:cNvPr id="8" name="表 7" descr="現状、柴島浄水場は118万立方メートル/日、&#10;庭窪浄水場は80万立方メートル/日（うち大阪市74.07）、&#10;豊野浄水場は45万立方メートル/日、&#10;合計243万立方メートル/日を有している。（うち大阪市237.07）&#10;将来、柴島浄水場は70万立方メートル/日、&#10;庭窪浄水場は48万立方メートル/日、&#10;豊野浄水場は45万立方メートル/日、&#10;合計163万立方メートル/日にする予定です。"/>
          <p:cNvGraphicFramePr>
            <a:graphicFrameLocks noGrp="1"/>
          </p:cNvGraphicFramePr>
          <p:nvPr>
            <p:extLst>
              <p:ext uri="{D42A27DB-BD31-4B8C-83A1-F6EECF244321}">
                <p14:modId xmlns:p14="http://schemas.microsoft.com/office/powerpoint/2010/main" val="342746496"/>
              </p:ext>
            </p:extLst>
          </p:nvPr>
        </p:nvGraphicFramePr>
        <p:xfrm>
          <a:off x="5600417" y="3991836"/>
          <a:ext cx="4104000" cy="1440000"/>
        </p:xfrm>
        <a:graphic>
          <a:graphicData uri="http://schemas.openxmlformats.org/drawingml/2006/table">
            <a:tbl>
              <a:tblPr firstRow="1" bandRow="1">
                <a:tableStyleId>{073A0DAA-6AF3-43AB-8588-CEC1D06C72B9}</a:tableStyleId>
              </a:tblPr>
              <a:tblGrid>
                <a:gridCol w="792000">
                  <a:extLst>
                    <a:ext uri="{9D8B030D-6E8A-4147-A177-3AD203B41FA5}">
                      <a16:colId xmlns:a16="http://schemas.microsoft.com/office/drawing/2014/main" val="3907495224"/>
                    </a:ext>
                  </a:extLst>
                </a:gridCol>
                <a:gridCol w="792000">
                  <a:extLst>
                    <a:ext uri="{9D8B030D-6E8A-4147-A177-3AD203B41FA5}">
                      <a16:colId xmlns:a16="http://schemas.microsoft.com/office/drawing/2014/main" val="531296115"/>
                    </a:ext>
                  </a:extLst>
                </a:gridCol>
                <a:gridCol w="792000">
                  <a:extLst>
                    <a:ext uri="{9D8B030D-6E8A-4147-A177-3AD203B41FA5}">
                      <a16:colId xmlns:a16="http://schemas.microsoft.com/office/drawing/2014/main" val="10969333"/>
                    </a:ext>
                  </a:extLst>
                </a:gridCol>
                <a:gridCol w="792000">
                  <a:extLst>
                    <a:ext uri="{9D8B030D-6E8A-4147-A177-3AD203B41FA5}">
                      <a16:colId xmlns:a16="http://schemas.microsoft.com/office/drawing/2014/main" val="1792223450"/>
                    </a:ext>
                  </a:extLst>
                </a:gridCol>
                <a:gridCol w="936000">
                  <a:extLst>
                    <a:ext uri="{9D8B030D-6E8A-4147-A177-3AD203B41FA5}">
                      <a16:colId xmlns:a16="http://schemas.microsoft.com/office/drawing/2014/main" val="892363179"/>
                    </a:ext>
                  </a:extLst>
                </a:gridCol>
              </a:tblGrid>
              <a:tr h="360000">
                <a:tc>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柴島</a:t>
                      </a:r>
                      <a:endParaRPr kumimoji="1" lang="ja-JP" altLang="en-US" sz="1400" dirty="0">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庭窪</a:t>
                      </a:r>
                      <a:endParaRPr kumimoji="1" lang="ja-JP" altLang="en-US" sz="1400" dirty="0">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豊野</a:t>
                      </a:r>
                      <a:endParaRPr kumimoji="1" lang="ja-JP" altLang="en-US" sz="1400" dirty="0">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ja-JP" altLang="en-US" sz="1400" dirty="0" smtClean="0">
                          <a:latin typeface="メイリオ" panose="020B0604030504040204" pitchFamily="50" charset="-128"/>
                          <a:ea typeface="メイリオ" panose="020B0604030504040204" pitchFamily="50" charset="-128"/>
                        </a:rPr>
                        <a:t>合計</a:t>
                      </a:r>
                      <a:endParaRPr kumimoji="1" lang="ja-JP" altLang="en-US" sz="1400" dirty="0">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3568226701"/>
                  </a:ext>
                </a:extLst>
              </a:tr>
              <a:tr h="720000">
                <a:tc>
                  <a:txBody>
                    <a:bodyPr/>
                    <a:lstStyle/>
                    <a:p>
                      <a:pPr algn="ctr"/>
                      <a:r>
                        <a:rPr kumimoji="1" lang="ja-JP" altLang="en-US" sz="1400" dirty="0" smtClean="0">
                          <a:latin typeface="メイリオ" panose="020B0604030504040204" pitchFamily="50" charset="-128"/>
                          <a:ea typeface="メイリオ" panose="020B0604030504040204" pitchFamily="50" charset="-128"/>
                        </a:rPr>
                        <a:t>現状</a:t>
                      </a:r>
                      <a:endParaRPr kumimoji="1" lang="ja-JP" altLang="en-US" sz="1400" dirty="0">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en-US" altLang="ja-JP" sz="1400" dirty="0" smtClean="0">
                          <a:latin typeface="メイリオ" panose="020B0604030504040204" pitchFamily="50" charset="-128"/>
                          <a:ea typeface="メイリオ" panose="020B0604030504040204" pitchFamily="50" charset="-128"/>
                        </a:rPr>
                        <a:t>118</a:t>
                      </a:r>
                      <a:endParaRPr kumimoji="1" lang="ja-JP" altLang="en-US" sz="1400" dirty="0">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en-US" altLang="ja-JP" sz="1400" dirty="0" smtClean="0">
                          <a:latin typeface="メイリオ" panose="020B0604030504040204" pitchFamily="50" charset="-128"/>
                          <a:ea typeface="メイリオ" panose="020B0604030504040204" pitchFamily="50" charset="-128"/>
                        </a:rPr>
                        <a:t>80</a:t>
                      </a:r>
                      <a:endParaRPr kumimoji="1" lang="en-US" altLang="ja-JP" sz="1400" dirty="0">
                        <a:latin typeface="メイリオ" panose="020B0604030504040204" pitchFamily="50" charset="-128"/>
                        <a:ea typeface="メイリオ" panose="020B0604030504040204" pitchFamily="50" charset="-128"/>
                      </a:endParaRPr>
                    </a:p>
                    <a:p>
                      <a:pPr algn="ctr"/>
                      <a:endParaRPr kumimoji="1" lang="en-US" altLang="ja-JP" sz="1400" dirty="0" smtClean="0">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en-US" altLang="ja-JP" sz="1400" dirty="0" smtClean="0">
                          <a:latin typeface="メイリオ" panose="020B0604030504040204" pitchFamily="50" charset="-128"/>
                          <a:ea typeface="メイリオ" panose="020B0604030504040204" pitchFamily="50" charset="-128"/>
                        </a:rPr>
                        <a:t>45</a:t>
                      </a:r>
                      <a:endParaRPr kumimoji="1" lang="ja-JP" altLang="en-US" sz="1400" dirty="0">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en-US" altLang="ja-JP" sz="1400" dirty="0" smtClean="0">
                          <a:latin typeface="メイリオ" panose="020B0604030504040204" pitchFamily="50" charset="-128"/>
                          <a:ea typeface="メイリオ" panose="020B0604030504040204" pitchFamily="50" charset="-128"/>
                        </a:rPr>
                        <a:t>243</a:t>
                      </a:r>
                    </a:p>
                    <a:p>
                      <a:pPr algn="ctr"/>
                      <a:endParaRPr kumimoji="1" lang="ja-JP" altLang="en-US" sz="1400" dirty="0">
                        <a:latin typeface="メイリオ" panose="020B0604030504040204" pitchFamily="50" charset="-128"/>
                        <a:ea typeface="メイリオ" panose="020B0604030504040204" pitchFamily="50" charset="-128"/>
                      </a:endParaRPr>
                    </a:p>
                  </a:txBody>
                  <a:tcPr marL="0" marR="0" marT="0" marB="0" anchor="ctr"/>
                </a:tc>
                <a:extLst>
                  <a:ext uri="{0D108BD9-81ED-4DB2-BD59-A6C34878D82A}">
                    <a16:rowId xmlns:a16="http://schemas.microsoft.com/office/drawing/2014/main" val="2192336459"/>
                  </a:ext>
                </a:extLst>
              </a:tr>
              <a:tr h="360000">
                <a:tc>
                  <a:txBody>
                    <a:bodyPr/>
                    <a:lstStyle/>
                    <a:p>
                      <a:pPr algn="ctr"/>
                      <a:r>
                        <a:rPr kumimoji="1" lang="ja-JP" altLang="en-US" sz="1400" b="1" dirty="0" smtClean="0">
                          <a:solidFill>
                            <a:srgbClr val="FF0000"/>
                          </a:solidFill>
                          <a:latin typeface="メイリオ" panose="020B0604030504040204" pitchFamily="50" charset="-128"/>
                          <a:ea typeface="メイリオ" panose="020B0604030504040204" pitchFamily="50" charset="-128"/>
                        </a:rPr>
                        <a:t>将来</a:t>
                      </a:r>
                      <a:endParaRPr kumimoji="1" lang="ja-JP" altLang="en-US" sz="1400" b="1" dirty="0">
                        <a:solidFill>
                          <a:srgbClr val="FF0000"/>
                        </a:solidFill>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en-US" altLang="ja-JP" sz="1400" b="1" dirty="0" smtClean="0">
                          <a:solidFill>
                            <a:srgbClr val="FF0000"/>
                          </a:solidFill>
                          <a:latin typeface="メイリオ" panose="020B0604030504040204" pitchFamily="50" charset="-128"/>
                          <a:ea typeface="メイリオ" panose="020B0604030504040204" pitchFamily="50" charset="-128"/>
                        </a:rPr>
                        <a:t>70</a:t>
                      </a:r>
                      <a:endParaRPr kumimoji="1" lang="ja-JP" altLang="en-US" sz="1400" b="1" dirty="0">
                        <a:solidFill>
                          <a:srgbClr val="FF0000"/>
                        </a:solidFill>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en-US" altLang="ja-JP" sz="1400" b="1" dirty="0" smtClean="0">
                          <a:solidFill>
                            <a:srgbClr val="FF0000"/>
                          </a:solidFill>
                          <a:latin typeface="メイリオ" panose="020B0604030504040204" pitchFamily="50" charset="-128"/>
                          <a:ea typeface="メイリオ" panose="020B0604030504040204" pitchFamily="50" charset="-128"/>
                        </a:rPr>
                        <a:t>48</a:t>
                      </a:r>
                      <a:endParaRPr kumimoji="1" lang="ja-JP" altLang="en-US" sz="1400" b="1" dirty="0">
                        <a:solidFill>
                          <a:srgbClr val="FF0000"/>
                        </a:solidFill>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en-US" altLang="ja-JP" sz="1400" b="1" dirty="0" smtClean="0">
                          <a:solidFill>
                            <a:srgbClr val="FF0000"/>
                          </a:solidFill>
                          <a:latin typeface="メイリオ" panose="020B0604030504040204" pitchFamily="50" charset="-128"/>
                          <a:ea typeface="メイリオ" panose="020B0604030504040204" pitchFamily="50" charset="-128"/>
                        </a:rPr>
                        <a:t>45</a:t>
                      </a:r>
                      <a:endParaRPr kumimoji="1" lang="ja-JP" altLang="en-US" sz="1400" b="1" dirty="0">
                        <a:solidFill>
                          <a:srgbClr val="FF0000"/>
                        </a:solidFill>
                        <a:latin typeface="メイリオ" panose="020B0604030504040204" pitchFamily="50" charset="-128"/>
                        <a:ea typeface="メイリオ" panose="020B0604030504040204" pitchFamily="50" charset="-128"/>
                      </a:endParaRPr>
                    </a:p>
                  </a:txBody>
                  <a:tcPr marL="0" marR="0" marT="0" marB="0" anchor="ctr"/>
                </a:tc>
                <a:tc>
                  <a:txBody>
                    <a:bodyPr/>
                    <a:lstStyle/>
                    <a:p>
                      <a:pPr algn="ctr"/>
                      <a:r>
                        <a:rPr kumimoji="1" lang="en-US" altLang="ja-JP" sz="1400" b="1" dirty="0" smtClean="0">
                          <a:solidFill>
                            <a:srgbClr val="FF0000"/>
                          </a:solidFill>
                          <a:latin typeface="メイリオ" panose="020B0604030504040204" pitchFamily="50" charset="-128"/>
                          <a:ea typeface="メイリオ" panose="020B0604030504040204" pitchFamily="50" charset="-128"/>
                        </a:rPr>
                        <a:t>163</a:t>
                      </a:r>
                    </a:p>
                  </a:txBody>
                  <a:tcPr marL="0" marR="0" marT="0" marB="0" anchor="ctr"/>
                </a:tc>
                <a:extLst>
                  <a:ext uri="{0D108BD9-81ED-4DB2-BD59-A6C34878D82A}">
                    <a16:rowId xmlns:a16="http://schemas.microsoft.com/office/drawing/2014/main" val="1051531028"/>
                  </a:ext>
                </a:extLst>
              </a:tr>
            </a:tbl>
          </a:graphicData>
        </a:graphic>
      </p:graphicFrame>
      <p:sp>
        <p:nvSpPr>
          <p:cNvPr id="7" name="テキスト ボックス 6" descr="また、配水施設や導、送、配水管といった管路においても、給水安定性の確保を最優先としたうえで、配水施設の統廃合や、複数系統化された管路網を考慮した路線の供用廃止、更新にあわせた管口径の最適化を図っていく&#10;"/>
          <p:cNvSpPr txBox="1"/>
          <p:nvPr/>
        </p:nvSpPr>
        <p:spPr>
          <a:xfrm>
            <a:off x="169468" y="5886597"/>
            <a:ext cx="9541912" cy="830997"/>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ja-JP" altLang="en-US" sz="1600" dirty="0" smtClean="0"/>
              <a:t>また、配水施設や導・送・配水管といった管路においても、給水安定性の確保を最優先としたうえで、配水施設の統廃合や、複数系統化された管路網を考慮した路線の供用廃止、更新にあわせた管口径の最適化を図っていく</a:t>
            </a:r>
            <a:endParaRPr lang="en-US" altLang="ja-JP" sz="1600" dirty="0" smtClean="0"/>
          </a:p>
        </p:txBody>
      </p:sp>
      <p:sp>
        <p:nvSpPr>
          <p:cNvPr id="30" name="スライド番号プレースホルダー 29"/>
          <p:cNvSpPr>
            <a:spLocks noGrp="1"/>
          </p:cNvSpPr>
          <p:nvPr>
            <p:ph type="sldNum" sz="quarter" idx="12"/>
          </p:nvPr>
        </p:nvSpPr>
        <p:spPr/>
        <p:txBody>
          <a:bodyPr/>
          <a:lstStyle/>
          <a:p>
            <a:fld id="{F1A06914-B3DE-4435-BBAC-EB87E3C0589F}" type="slidenum">
              <a:rPr kumimoji="1" lang="ja-JP" altLang="en-US" smtClean="0"/>
              <a:t>3</a:t>
            </a:fld>
            <a:endParaRPr kumimoji="1" lang="ja-JP" altLang="en-US"/>
          </a:p>
        </p:txBody>
      </p:sp>
      <p:sp>
        <p:nvSpPr>
          <p:cNvPr id="5" name="テキスト ボックス 4"/>
          <p:cNvSpPr txBox="1"/>
          <p:nvPr/>
        </p:nvSpPr>
        <p:spPr>
          <a:xfrm>
            <a:off x="7213646" y="4710272"/>
            <a:ext cx="720000" cy="288000"/>
          </a:xfrm>
          <a:prstGeom prst="bracketPair">
            <a:avLst/>
          </a:prstGeom>
          <a:noFill/>
          <a:ln>
            <a:solidFill>
              <a:schemeClr val="tx1"/>
            </a:solidFill>
          </a:ln>
        </p:spPr>
        <p:txBody>
          <a:bodyPr wrap="square" lIns="0" tIns="0" rIns="0" bIns="0" rtlCol="0" anchor="ctr">
            <a:noAutofit/>
          </a:bodyPr>
          <a:lstStyle/>
          <a:p>
            <a:pPr algn="ctr"/>
            <a:r>
              <a:rPr kumimoji="1" lang="ja-JP" altLang="en-US" sz="1050" dirty="0" smtClean="0">
                <a:latin typeface="Meiryo UI" panose="020B0604030504040204" pitchFamily="50" charset="-128"/>
                <a:ea typeface="Meiryo UI" panose="020B0604030504040204" pitchFamily="50" charset="-128"/>
              </a:rPr>
              <a:t>うち大阪市</a:t>
            </a:r>
            <a:endParaRPr kumimoji="1" lang="en-US" altLang="ja-JP" sz="1050" dirty="0" smtClean="0">
              <a:latin typeface="Meiryo UI" panose="020B0604030504040204" pitchFamily="50" charset="-128"/>
              <a:ea typeface="Meiryo UI" panose="020B0604030504040204" pitchFamily="50" charset="-128"/>
            </a:endParaRPr>
          </a:p>
          <a:p>
            <a:pPr algn="ctr"/>
            <a:r>
              <a:rPr lang="en-US" altLang="ja-JP" sz="1050" dirty="0" smtClean="0">
                <a:latin typeface="Meiryo UI" panose="020B0604030504040204" pitchFamily="50" charset="-128"/>
                <a:ea typeface="Meiryo UI" panose="020B0604030504040204" pitchFamily="50" charset="-128"/>
              </a:rPr>
              <a:t>74.07</a:t>
            </a:r>
            <a:endParaRPr kumimoji="1" lang="ja-JP" altLang="en-US" sz="1050" dirty="0">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8877396" y="4710272"/>
            <a:ext cx="720000" cy="288000"/>
          </a:xfrm>
          <a:prstGeom prst="bracketPair">
            <a:avLst/>
          </a:prstGeom>
          <a:noFill/>
          <a:ln>
            <a:solidFill>
              <a:schemeClr val="tx1"/>
            </a:solidFill>
          </a:ln>
        </p:spPr>
        <p:txBody>
          <a:bodyPr wrap="square" lIns="0" tIns="0" rIns="0" bIns="0" rtlCol="0" anchor="ctr">
            <a:noAutofit/>
          </a:bodyPr>
          <a:lstStyle/>
          <a:p>
            <a:pPr algn="ctr"/>
            <a:r>
              <a:rPr kumimoji="1" lang="ja-JP" altLang="en-US" sz="1050" dirty="0" smtClean="0">
                <a:latin typeface="Meiryo UI" panose="020B0604030504040204" pitchFamily="50" charset="-128"/>
                <a:ea typeface="Meiryo UI" panose="020B0604030504040204" pitchFamily="50" charset="-128"/>
              </a:rPr>
              <a:t>うち大阪市</a:t>
            </a:r>
            <a:endParaRPr kumimoji="1" lang="en-US" altLang="ja-JP" sz="1050" dirty="0" smtClean="0">
              <a:latin typeface="Meiryo UI" panose="020B0604030504040204" pitchFamily="50" charset="-128"/>
              <a:ea typeface="Meiryo UI" panose="020B0604030504040204" pitchFamily="50" charset="-128"/>
            </a:endParaRPr>
          </a:p>
          <a:p>
            <a:pPr algn="ctr"/>
            <a:r>
              <a:rPr lang="en-US" altLang="ja-JP" sz="1050" dirty="0">
                <a:latin typeface="Meiryo UI" panose="020B0604030504040204" pitchFamily="50" charset="-128"/>
                <a:ea typeface="Meiryo UI" panose="020B0604030504040204" pitchFamily="50" charset="-128"/>
              </a:rPr>
              <a:t>237</a:t>
            </a:r>
            <a:r>
              <a:rPr lang="en-US" altLang="ja-JP" sz="1050" dirty="0" smtClean="0">
                <a:latin typeface="Meiryo UI" panose="020B0604030504040204" pitchFamily="50" charset="-128"/>
                <a:ea typeface="Meiryo UI" panose="020B0604030504040204" pitchFamily="50" charset="-128"/>
              </a:rPr>
              <a:t>.07</a:t>
            </a:r>
            <a:endParaRPr kumimoji="1" lang="ja-JP" altLang="en-US" sz="105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787689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200" dirty="0" smtClean="0"/>
              <a:t>第２編　危機事象発生</a:t>
            </a:r>
            <a:r>
              <a:rPr lang="ja-JP" altLang="en-US" sz="2200" dirty="0"/>
              <a:t>時における安全な水道水の安定的な</a:t>
            </a:r>
            <a:r>
              <a:rPr lang="ja-JP" altLang="en-US" sz="2200" dirty="0" smtClean="0"/>
              <a:t>供給</a:t>
            </a:r>
            <a:r>
              <a:rPr lang="en-US" altLang="ja-JP" sz="2200" dirty="0"/>
              <a:t>【</a:t>
            </a:r>
            <a:r>
              <a:rPr lang="ja-JP" altLang="en-US" sz="2200" dirty="0"/>
              <a:t>地震</a:t>
            </a:r>
            <a:r>
              <a:rPr lang="en-US" altLang="ja-JP" sz="2200" dirty="0"/>
              <a:t>】</a:t>
            </a:r>
            <a:endParaRPr lang="ja-JP" altLang="en-US" sz="2200" dirty="0"/>
          </a:p>
        </p:txBody>
      </p:sp>
      <p:graphicFrame>
        <p:nvGraphicFramePr>
          <p:cNvPr id="4" name="表 3"/>
          <p:cNvGraphicFramePr>
            <a:graphicFrameLocks noGrp="1"/>
          </p:cNvGraphicFramePr>
          <p:nvPr>
            <p:extLst>
              <p:ext uri="{D42A27DB-BD31-4B8C-83A1-F6EECF244321}">
                <p14:modId xmlns:p14="http://schemas.microsoft.com/office/powerpoint/2010/main" val="373123487"/>
              </p:ext>
            </p:extLst>
          </p:nvPr>
        </p:nvGraphicFramePr>
        <p:xfrm>
          <a:off x="245640" y="631596"/>
          <a:ext cx="9360000" cy="624912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3450930631"/>
                    </a:ext>
                  </a:extLst>
                </a:gridCol>
                <a:gridCol w="7056000">
                  <a:extLst>
                    <a:ext uri="{9D8B030D-6E8A-4147-A177-3AD203B41FA5}">
                      <a16:colId xmlns:a16="http://schemas.microsoft.com/office/drawing/2014/main" val="2383325334"/>
                    </a:ext>
                  </a:extLst>
                </a:gridCol>
              </a:tblGrid>
              <a:tr h="1188000">
                <a:tc>
                  <a:txBody>
                    <a:bodyPr/>
                    <a:lstStyle/>
                    <a:p>
                      <a:r>
                        <a:rPr kumimoji="1" lang="ja-JP" altLang="en-US" sz="1600" dirty="0" smtClean="0"/>
                        <a:t>現状</a:t>
                      </a:r>
                      <a:endParaRPr kumimoji="1" lang="en-US" altLang="ja-JP" sz="1600" dirty="0" smtClean="0"/>
                    </a:p>
                    <a:p>
                      <a:r>
                        <a:rPr kumimoji="1" lang="en-US" altLang="ja-JP" sz="1600" dirty="0" smtClean="0"/>
                        <a:t>【</a:t>
                      </a:r>
                      <a:r>
                        <a:rPr kumimoji="1" lang="ja-JP" altLang="en-US" sz="1600" dirty="0" smtClean="0"/>
                        <a:t>リスク分析</a:t>
                      </a:r>
                      <a:r>
                        <a:rPr kumimoji="1" lang="en-US" altLang="ja-JP" sz="1600" dirty="0" smtClean="0"/>
                        <a:t>】</a:t>
                      </a:r>
                      <a:endParaRPr kumimoji="1" lang="ja-JP" altLang="en-US" sz="1600" dirty="0"/>
                    </a:p>
                  </a:txBody>
                  <a:tcPr anchor="ctr">
                    <a:solidFill>
                      <a:schemeClr val="accent2">
                        <a:lumMod val="20000"/>
                        <a:lumOff val="80000"/>
                      </a:schemeClr>
                    </a:solidFill>
                  </a:tcPr>
                </a:tc>
                <a:tc>
                  <a:txBody>
                    <a:bodyPr/>
                    <a:lstStyle/>
                    <a:p>
                      <a:pPr marL="88900" indent="-88900">
                        <a:lnSpc>
                          <a:spcPct val="110000"/>
                        </a:lnSpc>
                      </a:pPr>
                      <a:r>
                        <a:rPr lang="ja-JP" altLang="en-US" sz="1600" dirty="0" smtClean="0">
                          <a:latin typeface="BIZ UDPゴシック" panose="020B0400000000000000" pitchFamily="50" charset="-128"/>
                          <a:ea typeface="BIZ UDPゴシック" panose="020B0400000000000000" pitchFamily="50" charset="-128"/>
                        </a:rPr>
                        <a:t>南海トラフ巨大地震及び上町断層帯地震の発生時に</a:t>
                      </a:r>
                      <a:endParaRPr lang="en-US" altLang="ja-JP" sz="1600" dirty="0" smtClean="0">
                        <a:latin typeface="BIZ UDPゴシック" panose="020B0400000000000000" pitchFamily="50" charset="-128"/>
                        <a:ea typeface="BIZ UDPゴシック" panose="020B0400000000000000" pitchFamily="50" charset="-128"/>
                      </a:endParaRPr>
                    </a:p>
                    <a:p>
                      <a:pPr marL="88900" indent="-88900">
                        <a:lnSpc>
                          <a:spcPct val="110000"/>
                        </a:lnSpc>
                      </a:pPr>
                      <a:r>
                        <a:rPr lang="ja-JP" altLang="en-US" sz="1600" dirty="0" smtClean="0">
                          <a:latin typeface="BIZ UDPゴシック" panose="020B0400000000000000" pitchFamily="50" charset="-128"/>
                          <a:ea typeface="BIZ UDPゴシック" panose="020B0400000000000000" pitchFamily="50" charset="-128"/>
                        </a:rPr>
                        <a:t>・施設の損壊により、全ての１次配水ブロックにおいてブロック内全域にわたる断水が発生する可能性</a:t>
                      </a:r>
                      <a:endParaRPr lang="en-US" altLang="ja-JP" sz="1600" dirty="0" smtClean="0">
                        <a:latin typeface="BIZ UDPゴシック" panose="020B0400000000000000" pitchFamily="50" charset="-128"/>
                        <a:ea typeface="BIZ UDPゴシック" panose="020B0400000000000000" pitchFamily="50" charset="-128"/>
                      </a:endParaRPr>
                    </a:p>
                    <a:p>
                      <a:pPr marL="88900" indent="-88900">
                        <a:lnSpc>
                          <a:spcPct val="110000"/>
                        </a:lnSpc>
                      </a:pPr>
                      <a:r>
                        <a:rPr lang="ja-JP" altLang="en-US" sz="1600" dirty="0" smtClean="0">
                          <a:latin typeface="BIZ UDPゴシック" panose="020B0400000000000000" pitchFamily="50" charset="-128"/>
                          <a:ea typeface="BIZ UDPゴシック" panose="020B0400000000000000" pitchFamily="50" charset="-128"/>
                        </a:rPr>
                        <a:t>・長期かつ広範囲にわたる停電に伴う浄配水施設の機能低下により、広範囲にわたる断水が発生する可能性</a:t>
                      </a:r>
                    </a:p>
                  </a:txBody>
                  <a:tcPr anchor="ctr"/>
                </a:tc>
                <a:extLst>
                  <a:ext uri="{0D108BD9-81ED-4DB2-BD59-A6C34878D82A}">
                    <a16:rowId xmlns:a16="http://schemas.microsoft.com/office/drawing/2014/main" val="234469008"/>
                  </a:ext>
                </a:extLst>
              </a:tr>
              <a:tr h="1188000">
                <a:tc>
                  <a:txBody>
                    <a:bodyPr/>
                    <a:lstStyle/>
                    <a:p>
                      <a:r>
                        <a:rPr kumimoji="1" lang="ja-JP" altLang="en-US" sz="1600" dirty="0" smtClean="0"/>
                        <a:t>計画期間末のめざす姿</a:t>
                      </a:r>
                    </a:p>
                    <a:p>
                      <a:r>
                        <a:rPr kumimoji="1" lang="en-US" altLang="ja-JP" sz="1600" dirty="0" smtClean="0"/>
                        <a:t>【</a:t>
                      </a:r>
                      <a:r>
                        <a:rPr kumimoji="1" lang="ja-JP" altLang="en-US" sz="1600" dirty="0" smtClean="0"/>
                        <a:t>リスク評価①</a:t>
                      </a:r>
                      <a:r>
                        <a:rPr kumimoji="1" lang="en-US" altLang="ja-JP" sz="1600" dirty="0" smtClean="0"/>
                        <a:t>】</a:t>
                      </a:r>
                    </a:p>
                  </a:txBody>
                  <a:tcPr anchor="ctr">
                    <a:solidFill>
                      <a:schemeClr val="accent2">
                        <a:lumMod val="20000"/>
                        <a:lumOff val="80000"/>
                      </a:schemeClr>
                    </a:solidFill>
                  </a:tcPr>
                </a:tc>
                <a:tc>
                  <a:txBody>
                    <a:bodyPr/>
                    <a:lstStyle/>
                    <a:p>
                      <a:pPr>
                        <a:lnSpc>
                          <a:spcPct val="110000"/>
                        </a:lnSpc>
                      </a:pPr>
                      <a:r>
                        <a:rPr lang="ja-JP" altLang="en-US" sz="1600" dirty="0" smtClean="0">
                          <a:latin typeface="BIZ UDPゴシック" panose="020B0400000000000000" pitchFamily="50" charset="-128"/>
                          <a:ea typeface="BIZ UDPゴシック" panose="020B0400000000000000" pitchFamily="50" charset="-128"/>
                        </a:rPr>
                        <a:t>上町断層帯地震が発生し、長期かつ大規模な停電が発生した際にも、</a:t>
                      </a:r>
                      <a:endParaRPr lang="en-US" altLang="ja-JP" sz="1600" dirty="0" smtClean="0">
                        <a:latin typeface="BIZ UDPゴシック" panose="020B0400000000000000" pitchFamily="50" charset="-128"/>
                        <a:ea typeface="BIZ UDPゴシック" panose="020B0400000000000000" pitchFamily="50" charset="-128"/>
                      </a:endParaRPr>
                    </a:p>
                    <a:p>
                      <a:pPr>
                        <a:lnSpc>
                          <a:spcPct val="110000"/>
                        </a:lnSpc>
                      </a:pPr>
                      <a:r>
                        <a:rPr lang="ja-JP" altLang="en-US" sz="1600" dirty="0" smtClean="0">
                          <a:latin typeface="BIZ UDPゴシック" panose="020B0400000000000000" pitchFamily="50" charset="-128"/>
                          <a:ea typeface="BIZ UDPゴシック" panose="020B0400000000000000" pitchFamily="50" charset="-128"/>
                        </a:rPr>
                        <a:t>・将来の整備水準としている浄水</a:t>
                      </a:r>
                      <a:r>
                        <a:rPr kumimoji="1" lang="ja-JP" altLang="en-US" sz="1600" dirty="0" smtClean="0">
                          <a:latin typeface="BIZ UDPゴシック" panose="020B0400000000000000" pitchFamily="50" charset="-128"/>
                          <a:ea typeface="BIZ UDPゴシック" panose="020B0400000000000000" pitchFamily="50" charset="-128"/>
                        </a:rPr>
                        <a:t>処理能力</a:t>
                      </a:r>
                      <a:r>
                        <a:rPr kumimoji="1" lang="en-US" altLang="ja-JP" sz="1600" dirty="0" smtClean="0">
                          <a:latin typeface="BIZ UDPゴシック" panose="020B0400000000000000" pitchFamily="50" charset="-128"/>
                          <a:ea typeface="BIZ UDPゴシック" panose="020B0400000000000000" pitchFamily="50" charset="-128"/>
                        </a:rPr>
                        <a:t>(</a:t>
                      </a:r>
                      <a:r>
                        <a:rPr kumimoji="1" lang="ja-JP" altLang="en-US" sz="1600" dirty="0" smtClean="0">
                          <a:latin typeface="BIZ UDPゴシック" panose="020B0400000000000000" pitchFamily="50" charset="-128"/>
                          <a:ea typeface="BIZ UDPゴシック" panose="020B0400000000000000" pitchFamily="50" charset="-128"/>
                        </a:rPr>
                        <a:t>日量</a:t>
                      </a:r>
                      <a:r>
                        <a:rPr kumimoji="1" lang="en-US" altLang="ja-JP" sz="1600" dirty="0" smtClean="0">
                          <a:latin typeface="BIZ UDPゴシック" panose="020B0400000000000000" pitchFamily="50" charset="-128"/>
                          <a:ea typeface="BIZ UDPゴシック" panose="020B0400000000000000" pitchFamily="50" charset="-128"/>
                        </a:rPr>
                        <a:t>163</a:t>
                      </a:r>
                      <a:r>
                        <a:rPr kumimoji="1" lang="ja-JP" altLang="en-US" sz="1600" dirty="0" smtClean="0">
                          <a:latin typeface="BIZ UDPゴシック" panose="020B0400000000000000" pitchFamily="50" charset="-128"/>
                          <a:ea typeface="BIZ UDPゴシック" panose="020B0400000000000000" pitchFamily="50" charset="-128"/>
                        </a:rPr>
                        <a:t>万㎥</a:t>
                      </a:r>
                      <a:r>
                        <a:rPr kumimoji="1" lang="en-US" altLang="ja-JP" sz="1600" dirty="0" smtClean="0">
                          <a:latin typeface="BIZ UDPゴシック" panose="020B0400000000000000" pitchFamily="50" charset="-128"/>
                          <a:ea typeface="BIZ UDPゴシック" panose="020B0400000000000000" pitchFamily="50" charset="-128"/>
                        </a:rPr>
                        <a:t>)</a:t>
                      </a:r>
                      <a:r>
                        <a:rPr kumimoji="1" lang="ja-JP" altLang="en-US" sz="1600" dirty="0" smtClean="0">
                          <a:latin typeface="BIZ UDPゴシック" panose="020B0400000000000000" pitchFamily="50" charset="-128"/>
                          <a:ea typeface="BIZ UDPゴシック" panose="020B0400000000000000" pitchFamily="50" charset="-128"/>
                        </a:rPr>
                        <a:t>が</a:t>
                      </a:r>
                      <a:r>
                        <a:rPr lang="ja-JP" altLang="en-US" sz="1600" dirty="0" smtClean="0">
                          <a:latin typeface="BIZ UDPゴシック" panose="020B0400000000000000" pitchFamily="50" charset="-128"/>
                          <a:ea typeface="BIZ UDPゴシック" panose="020B0400000000000000" pitchFamily="50" charset="-128"/>
                        </a:rPr>
                        <a:t>確</a:t>
                      </a:r>
                      <a:r>
                        <a:rPr kumimoji="1" lang="ja-JP" altLang="en-US" sz="1600" dirty="0" smtClean="0">
                          <a:latin typeface="BIZ UDPゴシック" panose="020B0400000000000000" pitchFamily="50" charset="-128"/>
                          <a:ea typeface="BIZ UDPゴシック" panose="020B0400000000000000" pitchFamily="50" charset="-128"/>
                        </a:rPr>
                        <a:t>保</a:t>
                      </a:r>
                      <a:endParaRPr kumimoji="1" lang="en-US" altLang="ja-JP" sz="1600" dirty="0" smtClean="0">
                        <a:latin typeface="BIZ UDPゴシック" panose="020B0400000000000000" pitchFamily="50" charset="-128"/>
                        <a:ea typeface="BIZ UDPゴシック" panose="020B0400000000000000" pitchFamily="50" charset="-128"/>
                      </a:endParaRPr>
                    </a:p>
                    <a:p>
                      <a:pPr marL="92075" indent="-92075">
                        <a:lnSpc>
                          <a:spcPct val="110000"/>
                        </a:lnSpc>
                      </a:pPr>
                      <a:r>
                        <a:rPr lang="ja-JP" altLang="en-US" sz="1600" dirty="0" smtClean="0">
                          <a:latin typeface="BIZ UDPゴシック" panose="020B0400000000000000" pitchFamily="50" charset="-128"/>
                          <a:ea typeface="BIZ UDPゴシック" panose="020B0400000000000000" pitchFamily="50" charset="-128"/>
                        </a:rPr>
                        <a:t>・配水施設の所要の能力・機能が確保されるとともに、</a:t>
                      </a:r>
                      <a:r>
                        <a:rPr kumimoji="1" lang="ja-JP" altLang="en-US" sz="1600" dirty="0" smtClean="0">
                          <a:latin typeface="BIZ UDPゴシック" panose="020B0400000000000000" pitchFamily="50" charset="-128"/>
                          <a:ea typeface="BIZ UDPゴシック" panose="020B0400000000000000" pitchFamily="50" charset="-128"/>
                        </a:rPr>
                        <a:t>１次配水ブロック内の上町断層帯地震への耐震性のある基幹管路をより広範囲かつ下流側への拡大により、ブロック内における断水エリアが縮小</a:t>
                      </a:r>
                    </a:p>
                  </a:txBody>
                  <a:tcPr anchor="ctr"/>
                </a:tc>
                <a:extLst>
                  <a:ext uri="{0D108BD9-81ED-4DB2-BD59-A6C34878D82A}">
                    <a16:rowId xmlns:a16="http://schemas.microsoft.com/office/drawing/2014/main" val="888125810"/>
                  </a:ext>
                </a:extLst>
              </a:tr>
              <a:tr h="3384000">
                <a:tc>
                  <a:txBody>
                    <a:bodyPr/>
                    <a:lstStyle/>
                    <a:p>
                      <a:r>
                        <a:rPr kumimoji="1" lang="ja-JP" altLang="en-US" sz="1600" dirty="0" smtClean="0"/>
                        <a:t>対策の方向性</a:t>
                      </a:r>
                    </a:p>
                    <a:p>
                      <a:r>
                        <a:rPr kumimoji="1" lang="en-US" altLang="ja-JP" sz="1600" dirty="0" smtClean="0"/>
                        <a:t>【</a:t>
                      </a:r>
                      <a:r>
                        <a:rPr kumimoji="1" lang="ja-JP" altLang="en-US" sz="1600" dirty="0" smtClean="0"/>
                        <a:t>リスク評価②</a:t>
                      </a:r>
                      <a:r>
                        <a:rPr kumimoji="1" lang="en-US" altLang="ja-JP" sz="1600" dirty="0" smtClean="0"/>
                        <a:t>】</a:t>
                      </a:r>
                    </a:p>
                  </a:txBody>
                  <a:tcPr anchor="ctr">
                    <a:solidFill>
                      <a:schemeClr val="accent2">
                        <a:lumMod val="20000"/>
                        <a:lumOff val="80000"/>
                      </a:schemeClr>
                    </a:solidFill>
                  </a:tcPr>
                </a:tc>
                <a:tc>
                  <a:txBody>
                    <a:bodyPr/>
                    <a:lstStyle/>
                    <a:p>
                      <a:pPr>
                        <a:lnSpc>
                          <a:spcPct val="110000"/>
                        </a:lnSpc>
                      </a:pPr>
                      <a:r>
                        <a:rPr lang="ja-JP" altLang="en-US" sz="1600" dirty="0" smtClean="0">
                          <a:latin typeface="BIZ UDPゴシック" panose="020B0400000000000000" pitchFamily="50" charset="-128"/>
                          <a:ea typeface="BIZ UDPゴシック" panose="020B0400000000000000" pitchFamily="50" charset="-128"/>
                        </a:rPr>
                        <a:t>・重要度（断水エリア）と緊急度（発生確率）を踏まえ、優先順位を決定</a:t>
                      </a:r>
                      <a:endParaRPr lang="en-US" altLang="ja-JP" sz="1600" dirty="0" smtClean="0">
                        <a:latin typeface="BIZ UDPゴシック" panose="020B0400000000000000" pitchFamily="50" charset="-128"/>
                        <a:ea typeface="BIZ UDPゴシック" panose="020B0400000000000000" pitchFamily="50" charset="-128"/>
                      </a:endParaRPr>
                    </a:p>
                    <a:p>
                      <a:pPr>
                        <a:lnSpc>
                          <a:spcPct val="110000"/>
                        </a:lnSpc>
                      </a:pPr>
                      <a:r>
                        <a:rPr lang="ja-JP" altLang="en-US" sz="1600" dirty="0" smtClean="0">
                          <a:latin typeface="BIZ UDPゴシック" panose="020B0400000000000000" pitchFamily="50" charset="-128"/>
                          <a:ea typeface="BIZ UDPゴシック" panose="020B0400000000000000" pitchFamily="50" charset="-128"/>
                        </a:rPr>
                        <a:t>・優先順位を踏まえ、第１～第３フェーズに分けて対策を実施</a:t>
                      </a:r>
                      <a:endParaRPr lang="en-US" altLang="ja-JP" sz="1600" dirty="0" smtClean="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90498718"/>
                  </a:ext>
                </a:extLst>
              </a:tr>
            </a:tbl>
          </a:graphicData>
        </a:graphic>
      </p:graphicFrame>
      <p:pic>
        <p:nvPicPr>
          <p:cNvPr id="3" name="図 2" descr="第１フェーズ、南海トラフ巨大地震発生時に１次配水ブロック内全域にわたる広域断水の回避&#10;第２フェーズ、上町断層帯地震発生時に&#10;１次配水ブロック内全域にわたる広域断水の回避&#10;第３フェーズ、１次配水ブロック内における断水エリアの縮小"/>
          <p:cNvPicPr>
            <a:picLocks noChangeAspect="1"/>
          </p:cNvPicPr>
          <p:nvPr/>
        </p:nvPicPr>
        <p:blipFill>
          <a:blip r:embed="rId3"/>
          <a:stretch>
            <a:fillRect/>
          </a:stretch>
        </p:blipFill>
        <p:spPr>
          <a:xfrm>
            <a:off x="2931414" y="3890772"/>
            <a:ext cx="6420612" cy="3003804"/>
          </a:xfrm>
          <a:prstGeom prst="rect">
            <a:avLst/>
          </a:prstGeom>
        </p:spPr>
      </p:pic>
      <p:sp>
        <p:nvSpPr>
          <p:cNvPr id="77" name="スライド番号プレースホルダー 29"/>
          <p:cNvSpPr>
            <a:spLocks noGrp="1"/>
          </p:cNvSpPr>
          <p:nvPr>
            <p:ph type="sldNum" sz="quarter" idx="12"/>
          </p:nvPr>
        </p:nvSpPr>
        <p:spPr>
          <a:xfrm>
            <a:off x="7628621" y="6440027"/>
            <a:ext cx="2228850" cy="365125"/>
          </a:xfrm>
        </p:spPr>
        <p:txBody>
          <a:bodyPr/>
          <a:lstStyle/>
          <a:p>
            <a:fld id="{F1A06914-B3DE-4435-BBAC-EB87E3C0589F}" type="slidenum">
              <a:rPr kumimoji="1" lang="ja-JP" altLang="en-US" smtClean="0"/>
              <a:t>4</a:t>
            </a:fld>
            <a:endParaRPr kumimoji="1" lang="ja-JP" altLang="en-US"/>
          </a:p>
        </p:txBody>
      </p:sp>
    </p:spTree>
    <p:extLst>
      <p:ext uri="{BB962C8B-B14F-4D97-AF65-F5344CB8AC3E}">
        <p14:creationId xmlns:p14="http://schemas.microsoft.com/office/powerpoint/2010/main" val="161474759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2200" dirty="0" smtClean="0"/>
              <a:t>第２編　危機事象発生</a:t>
            </a:r>
            <a:r>
              <a:rPr lang="ja-JP" altLang="en-US" sz="2200" dirty="0"/>
              <a:t>時における安全な水道水の安定的な</a:t>
            </a:r>
            <a:r>
              <a:rPr lang="ja-JP" altLang="en-US" sz="2200" dirty="0" smtClean="0"/>
              <a:t>供給</a:t>
            </a:r>
            <a:r>
              <a:rPr lang="en-US" altLang="ja-JP" sz="2200" dirty="0"/>
              <a:t>【</a:t>
            </a:r>
            <a:r>
              <a:rPr lang="ja-JP" altLang="en-US" sz="2200" dirty="0"/>
              <a:t>地震</a:t>
            </a:r>
            <a:r>
              <a:rPr lang="en-US" altLang="ja-JP" sz="2200" dirty="0"/>
              <a:t>】</a:t>
            </a:r>
            <a:endParaRPr lang="ja-JP" altLang="en-US" sz="2200" dirty="0"/>
          </a:p>
        </p:txBody>
      </p:sp>
      <p:sp>
        <p:nvSpPr>
          <p:cNvPr id="58" name="正方形/長方形 57"/>
          <p:cNvSpPr/>
          <p:nvPr/>
        </p:nvSpPr>
        <p:spPr>
          <a:xfrm>
            <a:off x="265452" y="1387129"/>
            <a:ext cx="1224000" cy="28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latin typeface="BIZ UDPゴシック" panose="020B0400000000000000" pitchFamily="50" charset="-128"/>
                <a:ea typeface="BIZ UDPゴシック" panose="020B0400000000000000" pitchFamily="50" charset="-128"/>
              </a:rPr>
              <a:t>第３フェーズ</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64" name="テキスト ボックス 63"/>
          <p:cNvSpPr txBox="1"/>
          <p:nvPr/>
        </p:nvSpPr>
        <p:spPr>
          <a:xfrm>
            <a:off x="496431" y="1686388"/>
            <a:ext cx="2796541" cy="830997"/>
          </a:xfrm>
          <a:prstGeom prst="rect">
            <a:avLst/>
          </a:prstGeom>
          <a:noFill/>
        </p:spPr>
        <p:txBody>
          <a:bodyPr wrap="square" rtlCol="0">
            <a:spAutoFit/>
          </a:bodyPr>
          <a:lstStyle/>
          <a:p>
            <a:pPr algn="ctr"/>
            <a:r>
              <a:rPr kumimoji="1" lang="ja-JP" altLang="en-US" sz="1600" b="1" dirty="0" smtClean="0">
                <a:latin typeface="BIZ UDPゴシック" panose="020B0400000000000000" pitchFamily="50" charset="-128"/>
                <a:ea typeface="BIZ UDPゴシック" panose="020B0400000000000000" pitchFamily="50" charset="-128"/>
              </a:rPr>
              <a:t>上町断層帯地震発生時</a:t>
            </a:r>
            <a:r>
              <a:rPr lang="ja-JP" altLang="en-US" sz="1600" b="1" dirty="0">
                <a:latin typeface="BIZ UDPゴシック" panose="020B0400000000000000" pitchFamily="50" charset="-128"/>
                <a:ea typeface="BIZ UDPゴシック" panose="020B0400000000000000" pitchFamily="50" charset="-128"/>
              </a:rPr>
              <a:t>の</a:t>
            </a:r>
            <a:endParaRPr lang="en-US" altLang="ja-JP" sz="1600" b="1" dirty="0">
              <a:latin typeface="BIZ UDPゴシック" panose="020B0400000000000000" pitchFamily="50" charset="-128"/>
              <a:ea typeface="BIZ UDPゴシック" panose="020B0400000000000000" pitchFamily="50" charset="-128"/>
            </a:endParaRPr>
          </a:p>
          <a:p>
            <a:pPr algn="ctr"/>
            <a:r>
              <a:rPr lang="en-US" altLang="ja-JP" sz="1600" b="1" dirty="0">
                <a:latin typeface="BIZ UDPゴシック" panose="020B0400000000000000" pitchFamily="50" charset="-128"/>
                <a:ea typeface="BIZ UDPゴシック" panose="020B0400000000000000" pitchFamily="50" charset="-128"/>
              </a:rPr>
              <a:t>1</a:t>
            </a:r>
            <a:r>
              <a:rPr lang="ja-JP" altLang="en-US" sz="1600" b="1" dirty="0">
                <a:latin typeface="BIZ UDPゴシック" panose="020B0400000000000000" pitchFamily="50" charset="-128"/>
                <a:ea typeface="BIZ UDPゴシック" panose="020B0400000000000000" pitchFamily="50" charset="-128"/>
              </a:rPr>
              <a:t>次配水ブロック内</a:t>
            </a:r>
            <a:r>
              <a:rPr lang="ja-JP" altLang="en-US" sz="1600" b="1" dirty="0" smtClean="0">
                <a:latin typeface="BIZ UDPゴシック" panose="020B0400000000000000" pitchFamily="50" charset="-128"/>
                <a:ea typeface="BIZ UDPゴシック" panose="020B0400000000000000" pitchFamily="50" charset="-128"/>
              </a:rPr>
              <a:t>の</a:t>
            </a:r>
            <a:endParaRPr lang="en-US" altLang="ja-JP" sz="1600" b="1" dirty="0" smtClean="0">
              <a:latin typeface="BIZ UDPゴシック" panose="020B0400000000000000" pitchFamily="50" charset="-128"/>
              <a:ea typeface="BIZ UDPゴシック" panose="020B0400000000000000" pitchFamily="50" charset="-128"/>
            </a:endParaRPr>
          </a:p>
          <a:p>
            <a:pPr algn="ctr"/>
            <a:r>
              <a:rPr lang="ja-JP" altLang="en-US" sz="1600" b="1" dirty="0">
                <a:latin typeface="BIZ UDPゴシック" panose="020B0400000000000000" pitchFamily="50" charset="-128"/>
                <a:ea typeface="BIZ UDPゴシック" panose="020B0400000000000000" pitchFamily="50" charset="-128"/>
              </a:rPr>
              <a:t>断水</a:t>
            </a:r>
            <a:r>
              <a:rPr lang="ja-JP" altLang="en-US" sz="1600" b="1" dirty="0" smtClean="0">
                <a:latin typeface="BIZ UDPゴシック" panose="020B0400000000000000" pitchFamily="50" charset="-128"/>
                <a:ea typeface="BIZ UDPゴシック" panose="020B0400000000000000" pitchFamily="50" charset="-128"/>
              </a:rPr>
              <a:t>エリアの縮小</a:t>
            </a:r>
            <a:endParaRPr lang="ja-JP" altLang="en-US" sz="1600" b="1" dirty="0">
              <a:latin typeface="BIZ UDPゴシック" panose="020B0400000000000000" pitchFamily="50" charset="-128"/>
              <a:ea typeface="BIZ UDPゴシック" panose="020B0400000000000000" pitchFamily="50" charset="-128"/>
            </a:endParaRPr>
          </a:p>
        </p:txBody>
      </p:sp>
      <p:sp>
        <p:nvSpPr>
          <p:cNvPr id="59" name="正方形/長方形 58"/>
          <p:cNvSpPr/>
          <p:nvPr/>
        </p:nvSpPr>
        <p:spPr>
          <a:xfrm>
            <a:off x="265452" y="2806978"/>
            <a:ext cx="1224000" cy="28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latin typeface="BIZ UDPゴシック" panose="020B0400000000000000" pitchFamily="50" charset="-128"/>
                <a:ea typeface="BIZ UDPゴシック" panose="020B0400000000000000" pitchFamily="50" charset="-128"/>
              </a:rPr>
              <a:t>第２フェーズ</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63" name="テキスト ボックス 62"/>
          <p:cNvSpPr txBox="1"/>
          <p:nvPr/>
        </p:nvSpPr>
        <p:spPr>
          <a:xfrm>
            <a:off x="496431" y="3091578"/>
            <a:ext cx="2796541" cy="830997"/>
          </a:xfrm>
          <a:prstGeom prst="rect">
            <a:avLst/>
          </a:prstGeom>
          <a:noFill/>
        </p:spPr>
        <p:txBody>
          <a:bodyPr wrap="square" rtlCol="0">
            <a:spAutoFit/>
          </a:bodyPr>
          <a:lstStyle/>
          <a:p>
            <a:pPr algn="ctr"/>
            <a:r>
              <a:rPr kumimoji="1" lang="ja-JP" altLang="en-US" sz="1600" b="1" dirty="0" smtClean="0">
                <a:latin typeface="BIZ UDPゴシック" panose="020B0400000000000000" pitchFamily="50" charset="-128"/>
                <a:ea typeface="BIZ UDPゴシック" panose="020B0400000000000000" pitchFamily="50" charset="-128"/>
              </a:rPr>
              <a:t>上町断層帯地震発生</a:t>
            </a:r>
            <a:r>
              <a:rPr lang="ja-JP" altLang="en-US" sz="1600" b="1" dirty="0">
                <a:latin typeface="BIZ UDPゴシック" panose="020B0400000000000000" pitchFamily="50" charset="-128"/>
                <a:ea typeface="BIZ UDPゴシック" panose="020B0400000000000000" pitchFamily="50" charset="-128"/>
              </a:rPr>
              <a:t>時の</a:t>
            </a:r>
            <a:endParaRPr lang="en-US" altLang="ja-JP" sz="1600" b="1" dirty="0">
              <a:latin typeface="BIZ UDPゴシック" panose="020B0400000000000000" pitchFamily="50" charset="-128"/>
              <a:ea typeface="BIZ UDPゴシック" panose="020B0400000000000000" pitchFamily="50" charset="-128"/>
            </a:endParaRPr>
          </a:p>
          <a:p>
            <a:pPr algn="ctr"/>
            <a:r>
              <a:rPr lang="en-US" altLang="ja-JP" sz="1600" b="1" dirty="0">
                <a:latin typeface="BIZ UDPゴシック" panose="020B0400000000000000" pitchFamily="50" charset="-128"/>
                <a:ea typeface="BIZ UDPゴシック" panose="020B0400000000000000" pitchFamily="50" charset="-128"/>
              </a:rPr>
              <a:t>1</a:t>
            </a:r>
            <a:r>
              <a:rPr lang="ja-JP" altLang="en-US" sz="1600" b="1" dirty="0">
                <a:latin typeface="BIZ UDPゴシック" panose="020B0400000000000000" pitchFamily="50" charset="-128"/>
                <a:ea typeface="BIZ UDPゴシック" panose="020B0400000000000000" pitchFamily="50" charset="-128"/>
              </a:rPr>
              <a:t>次配水</a:t>
            </a:r>
            <a:r>
              <a:rPr lang="ja-JP" altLang="en-US" sz="1600" b="1" dirty="0" smtClean="0">
                <a:latin typeface="BIZ UDPゴシック" panose="020B0400000000000000" pitchFamily="50" charset="-128"/>
                <a:ea typeface="BIZ UDPゴシック" panose="020B0400000000000000" pitchFamily="50" charset="-128"/>
              </a:rPr>
              <a:t>ブロック内全域</a:t>
            </a:r>
            <a:r>
              <a:rPr lang="ja-JP" altLang="en-US" sz="1600" b="1" dirty="0">
                <a:latin typeface="BIZ UDPゴシック" panose="020B0400000000000000" pitchFamily="50" charset="-128"/>
                <a:ea typeface="BIZ UDPゴシック" panose="020B0400000000000000" pitchFamily="50" charset="-128"/>
              </a:rPr>
              <a:t>に</a:t>
            </a:r>
            <a:endParaRPr lang="en-US" altLang="ja-JP" sz="1600" b="1" dirty="0">
              <a:latin typeface="BIZ UDPゴシック" panose="020B0400000000000000" pitchFamily="50" charset="-128"/>
              <a:ea typeface="BIZ UDPゴシック" panose="020B0400000000000000" pitchFamily="50" charset="-128"/>
            </a:endParaRPr>
          </a:p>
          <a:p>
            <a:pPr algn="ctr"/>
            <a:r>
              <a:rPr lang="ja-JP" altLang="en-US" sz="1600" b="1" dirty="0">
                <a:latin typeface="BIZ UDPゴシック" panose="020B0400000000000000" pitchFamily="50" charset="-128"/>
                <a:ea typeface="BIZ UDPゴシック" panose="020B0400000000000000" pitchFamily="50" charset="-128"/>
              </a:rPr>
              <a:t>わたる広域</a:t>
            </a:r>
            <a:r>
              <a:rPr lang="ja-JP" altLang="en-US" sz="1600" b="1" dirty="0" smtClean="0">
                <a:latin typeface="BIZ UDPゴシック" panose="020B0400000000000000" pitchFamily="50" charset="-128"/>
                <a:ea typeface="BIZ UDPゴシック" panose="020B0400000000000000" pitchFamily="50" charset="-128"/>
              </a:rPr>
              <a:t>断水の回避</a:t>
            </a:r>
            <a:endParaRPr lang="ja-JP" altLang="en-US" sz="1600" b="1" dirty="0">
              <a:latin typeface="BIZ UDPゴシック" panose="020B0400000000000000" pitchFamily="50" charset="-128"/>
              <a:ea typeface="BIZ UDPゴシック" panose="020B0400000000000000" pitchFamily="50" charset="-128"/>
            </a:endParaRPr>
          </a:p>
        </p:txBody>
      </p:sp>
      <p:sp>
        <p:nvSpPr>
          <p:cNvPr id="60" name="正方形/長方形 59"/>
          <p:cNvSpPr/>
          <p:nvPr/>
        </p:nvSpPr>
        <p:spPr>
          <a:xfrm>
            <a:off x="265452" y="4199086"/>
            <a:ext cx="1224000" cy="288000"/>
          </a:xfrm>
          <a:prstGeom prst="rect">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rIns="36000" rtlCol="0" anchor="ctr"/>
          <a:lstStyle/>
          <a:p>
            <a:pPr algn="ctr"/>
            <a:r>
              <a:rPr kumimoji="1" lang="ja-JP" altLang="en-US" sz="1400" b="1" dirty="0" smtClean="0">
                <a:latin typeface="BIZ UDPゴシック" panose="020B0400000000000000" pitchFamily="50" charset="-128"/>
                <a:ea typeface="BIZ UDPゴシック" panose="020B0400000000000000" pitchFamily="50" charset="-128"/>
              </a:rPr>
              <a:t>第１フェーズ</a:t>
            </a:r>
            <a:endParaRPr kumimoji="1" lang="ja-JP" altLang="en-US" sz="1400" b="1" dirty="0">
              <a:latin typeface="BIZ UDPゴシック" panose="020B0400000000000000" pitchFamily="50" charset="-128"/>
              <a:ea typeface="BIZ UDPゴシック" panose="020B0400000000000000" pitchFamily="50" charset="-128"/>
            </a:endParaRPr>
          </a:p>
        </p:txBody>
      </p:sp>
      <p:sp>
        <p:nvSpPr>
          <p:cNvPr id="62" name="テキスト ボックス 61"/>
          <p:cNvSpPr txBox="1"/>
          <p:nvPr/>
        </p:nvSpPr>
        <p:spPr>
          <a:xfrm>
            <a:off x="496431" y="4481771"/>
            <a:ext cx="2796541" cy="830997"/>
          </a:xfrm>
          <a:prstGeom prst="rect">
            <a:avLst/>
          </a:prstGeom>
          <a:noFill/>
        </p:spPr>
        <p:txBody>
          <a:bodyPr wrap="square" rtlCol="0">
            <a:spAutoFit/>
          </a:bodyPr>
          <a:lstStyle/>
          <a:p>
            <a:pPr algn="ctr"/>
            <a:r>
              <a:rPr kumimoji="1" lang="ja-JP" altLang="en-US" sz="1600" b="1" dirty="0" smtClean="0">
                <a:latin typeface="BIZ UDPゴシック" panose="020B0400000000000000" pitchFamily="50" charset="-128"/>
                <a:ea typeface="BIZ UDPゴシック" panose="020B0400000000000000" pitchFamily="50" charset="-128"/>
              </a:rPr>
              <a:t>南海トラフ巨大地震発生時の</a:t>
            </a:r>
            <a:endParaRPr kumimoji="1" lang="en-US" altLang="ja-JP" sz="1600" b="1" dirty="0" smtClean="0">
              <a:latin typeface="BIZ UDPゴシック" panose="020B0400000000000000" pitchFamily="50" charset="-128"/>
              <a:ea typeface="BIZ UDPゴシック" panose="020B0400000000000000" pitchFamily="50" charset="-128"/>
            </a:endParaRPr>
          </a:p>
          <a:p>
            <a:pPr algn="ctr"/>
            <a:r>
              <a:rPr kumimoji="1" lang="en-US" altLang="ja-JP" sz="1600" b="1" dirty="0" smtClean="0">
                <a:latin typeface="BIZ UDPゴシック" panose="020B0400000000000000" pitchFamily="50" charset="-128"/>
                <a:ea typeface="BIZ UDPゴシック" panose="020B0400000000000000" pitchFamily="50" charset="-128"/>
              </a:rPr>
              <a:t>1</a:t>
            </a:r>
            <a:r>
              <a:rPr kumimoji="1" lang="ja-JP" altLang="en-US" sz="1600" b="1" dirty="0" smtClean="0">
                <a:latin typeface="BIZ UDPゴシック" panose="020B0400000000000000" pitchFamily="50" charset="-128"/>
                <a:ea typeface="BIZ UDPゴシック" panose="020B0400000000000000" pitchFamily="50" charset="-128"/>
              </a:rPr>
              <a:t>次配水ブロック内全域に</a:t>
            </a:r>
            <a:endParaRPr kumimoji="1" lang="en-US" altLang="ja-JP" sz="1600" b="1" dirty="0" smtClean="0">
              <a:latin typeface="BIZ UDPゴシック" panose="020B0400000000000000" pitchFamily="50" charset="-128"/>
              <a:ea typeface="BIZ UDPゴシック" panose="020B0400000000000000" pitchFamily="50" charset="-128"/>
            </a:endParaRPr>
          </a:p>
          <a:p>
            <a:pPr algn="ctr"/>
            <a:r>
              <a:rPr kumimoji="1" lang="ja-JP" altLang="en-US" sz="1600" b="1" dirty="0" smtClean="0">
                <a:latin typeface="BIZ UDPゴシック" panose="020B0400000000000000" pitchFamily="50" charset="-128"/>
                <a:ea typeface="BIZ UDPゴシック" panose="020B0400000000000000" pitchFamily="50" charset="-128"/>
              </a:rPr>
              <a:t>わたる広域断水の回避</a:t>
            </a:r>
            <a:endParaRPr kumimoji="1" lang="ja-JP" altLang="en-US" sz="1600" b="1" dirty="0">
              <a:latin typeface="BIZ UDPゴシック" panose="020B0400000000000000" pitchFamily="50" charset="-128"/>
              <a:ea typeface="BIZ UDPゴシック" panose="020B0400000000000000" pitchFamily="50" charset="-128"/>
            </a:endParaRPr>
          </a:p>
        </p:txBody>
      </p:sp>
      <p:graphicFrame>
        <p:nvGraphicFramePr>
          <p:cNvPr id="61" name="表 60"/>
          <p:cNvGraphicFramePr>
            <a:graphicFrameLocks noGrp="1"/>
          </p:cNvGraphicFramePr>
          <p:nvPr>
            <p:extLst>
              <p:ext uri="{D42A27DB-BD31-4B8C-83A1-F6EECF244321}">
                <p14:modId xmlns:p14="http://schemas.microsoft.com/office/powerpoint/2010/main" val="2603589761"/>
              </p:ext>
            </p:extLst>
          </p:nvPr>
        </p:nvGraphicFramePr>
        <p:xfrm>
          <a:off x="3307720" y="737533"/>
          <a:ext cx="6336000" cy="648000"/>
        </p:xfrm>
        <a:graphic>
          <a:graphicData uri="http://schemas.openxmlformats.org/drawingml/2006/table">
            <a:tbl>
              <a:tblPr firstRow="1" bandRow="1">
                <a:tableStyleId>{5C22544A-7EE6-4342-B048-85BDC9FD1C3A}</a:tableStyleId>
              </a:tblPr>
              <a:tblGrid>
                <a:gridCol w="3168000">
                  <a:extLst>
                    <a:ext uri="{9D8B030D-6E8A-4147-A177-3AD203B41FA5}">
                      <a16:colId xmlns:a16="http://schemas.microsoft.com/office/drawing/2014/main" val="1382202430"/>
                    </a:ext>
                  </a:extLst>
                </a:gridCol>
                <a:gridCol w="3168000">
                  <a:extLst>
                    <a:ext uri="{9D8B030D-6E8A-4147-A177-3AD203B41FA5}">
                      <a16:colId xmlns:a16="http://schemas.microsoft.com/office/drawing/2014/main" val="2437129770"/>
                    </a:ext>
                  </a:extLst>
                </a:gridCol>
              </a:tblGrid>
              <a:tr h="648000">
                <a:tc>
                  <a:txBody>
                    <a:bodyPr/>
                    <a:lstStyle/>
                    <a:p>
                      <a:pPr algn="ctr"/>
                      <a:r>
                        <a:rPr kumimoji="1" lang="ja-JP" altLang="en-US" sz="1600" dirty="0" smtClean="0">
                          <a:latin typeface="BIZ UDPゴシック" panose="020B0400000000000000" pitchFamily="50" charset="-128"/>
                          <a:ea typeface="BIZ UDPゴシック" panose="020B0400000000000000" pitchFamily="50" charset="-128"/>
                        </a:rPr>
                        <a:t>浄水処理能力の確保</a:t>
                      </a:r>
                      <a:endParaRPr kumimoji="1" lang="en-US" altLang="ja-JP" sz="1600" dirty="0" smtClean="0">
                        <a:latin typeface="BIZ UDPゴシック" panose="020B0400000000000000" pitchFamily="50" charset="-128"/>
                        <a:ea typeface="BIZ UDPゴシック" panose="020B0400000000000000" pitchFamily="50" charset="-128"/>
                      </a:endParaRPr>
                    </a:p>
                    <a:p>
                      <a:pPr algn="ctr"/>
                      <a:r>
                        <a:rPr kumimoji="1" lang="en-US" altLang="ja-JP" sz="1600" dirty="0" smtClean="0">
                          <a:latin typeface="BIZ UDPゴシック" panose="020B0400000000000000" pitchFamily="50" charset="-128"/>
                          <a:ea typeface="BIZ UDPゴシック" panose="020B0400000000000000" pitchFamily="50" charset="-128"/>
                        </a:rPr>
                        <a:t>【</a:t>
                      </a:r>
                      <a:r>
                        <a:rPr kumimoji="1" lang="ja-JP" altLang="en-US" sz="1600" dirty="0" smtClean="0">
                          <a:latin typeface="BIZ UDPゴシック" panose="020B0400000000000000" pitchFamily="50" charset="-128"/>
                          <a:ea typeface="BIZ UDPゴシック" panose="020B0400000000000000" pitchFamily="50" charset="-128"/>
                        </a:rPr>
                        <a:t>水づくり</a:t>
                      </a:r>
                      <a:r>
                        <a:rPr kumimoji="1" lang="en-US" altLang="ja-JP" sz="1600" dirty="0" smtClean="0">
                          <a:latin typeface="BIZ UDPゴシック" panose="020B0400000000000000" pitchFamily="50" charset="-128"/>
                          <a:ea typeface="BIZ UDPゴシック" panose="020B0400000000000000" pitchFamily="50" charset="-128"/>
                        </a:rPr>
                        <a:t>】</a:t>
                      </a:r>
                      <a:endParaRPr kumimoji="1" lang="ja-JP" altLang="en-US" sz="1600" dirty="0">
                        <a:latin typeface="BIZ UDPゴシック" panose="020B0400000000000000" pitchFamily="50" charset="-128"/>
                        <a:ea typeface="BIZ UDPゴシック" panose="020B0400000000000000" pitchFamily="50" charset="-128"/>
                      </a:endParaRPr>
                    </a:p>
                  </a:txBody>
                  <a:tcPr marL="144000" marR="144000" anchor="ctr"/>
                </a:tc>
                <a:tc>
                  <a:txBody>
                    <a:bodyPr/>
                    <a:lstStyle/>
                    <a:p>
                      <a:pPr algn="ctr"/>
                      <a:r>
                        <a:rPr kumimoji="1" lang="ja-JP" altLang="en-US" sz="1600" dirty="0" smtClean="0">
                          <a:latin typeface="BIZ UDPゴシック" panose="020B0400000000000000" pitchFamily="50" charset="-128"/>
                          <a:ea typeface="BIZ UDPゴシック" panose="020B0400000000000000" pitchFamily="50" charset="-128"/>
                        </a:rPr>
                        <a:t>耐震性のある配水ルートの確保</a:t>
                      </a:r>
                      <a:endParaRPr kumimoji="1" lang="en-US" altLang="ja-JP" sz="1600" dirty="0" smtClean="0">
                        <a:latin typeface="BIZ UDPゴシック" panose="020B0400000000000000" pitchFamily="50" charset="-128"/>
                        <a:ea typeface="BIZ UDPゴシック" panose="020B0400000000000000" pitchFamily="50" charset="-128"/>
                      </a:endParaRPr>
                    </a:p>
                    <a:p>
                      <a:pPr algn="ctr"/>
                      <a:r>
                        <a:rPr kumimoji="1" lang="en-US" altLang="ja-JP" sz="1600" dirty="0" smtClean="0">
                          <a:latin typeface="BIZ UDPゴシック" panose="020B0400000000000000" pitchFamily="50" charset="-128"/>
                          <a:ea typeface="BIZ UDPゴシック" panose="020B0400000000000000" pitchFamily="50" charset="-128"/>
                        </a:rPr>
                        <a:t>【</a:t>
                      </a:r>
                      <a:r>
                        <a:rPr kumimoji="1" lang="ja-JP" altLang="en-US" sz="1600" dirty="0" smtClean="0">
                          <a:latin typeface="BIZ UDPゴシック" panose="020B0400000000000000" pitchFamily="50" charset="-128"/>
                          <a:ea typeface="BIZ UDPゴシック" panose="020B0400000000000000" pitchFamily="50" charset="-128"/>
                        </a:rPr>
                        <a:t>水送り</a:t>
                      </a:r>
                      <a:r>
                        <a:rPr kumimoji="1" lang="en-US" altLang="ja-JP" sz="1600" dirty="0" smtClean="0">
                          <a:latin typeface="BIZ UDPゴシック" panose="020B0400000000000000" pitchFamily="50" charset="-128"/>
                          <a:ea typeface="BIZ UDPゴシック" panose="020B0400000000000000" pitchFamily="50" charset="-128"/>
                        </a:rPr>
                        <a:t>】</a:t>
                      </a:r>
                      <a:endParaRPr kumimoji="1" lang="ja-JP" altLang="en-US" sz="1600" dirty="0">
                        <a:latin typeface="BIZ UDPゴシック" panose="020B0400000000000000" pitchFamily="50" charset="-128"/>
                        <a:ea typeface="BIZ UDPゴシック" panose="020B0400000000000000" pitchFamily="50" charset="-128"/>
                      </a:endParaRPr>
                    </a:p>
                  </a:txBody>
                  <a:tcPr marL="144000" marR="144000" anchor="ctr"/>
                </a:tc>
                <a:extLst>
                  <a:ext uri="{0D108BD9-81ED-4DB2-BD59-A6C34878D82A}">
                    <a16:rowId xmlns:a16="http://schemas.microsoft.com/office/drawing/2014/main" val="3927255642"/>
                  </a:ext>
                </a:extLst>
              </a:tr>
            </a:tbl>
          </a:graphicData>
        </a:graphic>
      </p:graphicFrame>
      <p:sp>
        <p:nvSpPr>
          <p:cNvPr id="22" name="正方形/長方形 21"/>
          <p:cNvSpPr/>
          <p:nvPr/>
        </p:nvSpPr>
        <p:spPr>
          <a:xfrm>
            <a:off x="6581640" y="1424629"/>
            <a:ext cx="3024000" cy="100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lvl="0" defTabSz="685817">
              <a:spcAft>
                <a:spcPts val="300"/>
              </a:spcAft>
              <a:defRPr/>
            </a:pPr>
            <a:r>
              <a:rPr lang="en-US" altLang="ja-JP" sz="1400" dirty="0">
                <a:solidFill>
                  <a:schemeClr val="tx1"/>
                </a:solidFill>
                <a:latin typeface="BIZ UDPゴシック" panose="020B0400000000000000" pitchFamily="50" charset="-128"/>
                <a:ea typeface="BIZ UDPゴシック" panose="020B0400000000000000" pitchFamily="50" charset="-128"/>
              </a:rPr>
              <a:t>1</a:t>
            </a:r>
            <a:r>
              <a:rPr lang="ja-JP" altLang="en-US" sz="1400" dirty="0">
                <a:solidFill>
                  <a:schemeClr val="tx1"/>
                </a:solidFill>
                <a:latin typeface="BIZ UDPゴシック" panose="020B0400000000000000" pitchFamily="50" charset="-128"/>
                <a:ea typeface="BIZ UDPゴシック" panose="020B0400000000000000" pitchFamily="50" charset="-128"/>
              </a:rPr>
              <a:t>次配水ブロック内の上町断層帯地震への耐震性のある基幹管路</a:t>
            </a:r>
            <a:r>
              <a:rPr lang="ja-JP" altLang="en-US" sz="1400" dirty="0" smtClean="0">
                <a:solidFill>
                  <a:schemeClr val="tx1"/>
                </a:solidFill>
                <a:latin typeface="BIZ UDPゴシック" panose="020B0400000000000000" pitchFamily="50" charset="-128"/>
                <a:ea typeface="BIZ UDPゴシック" panose="020B0400000000000000" pitchFamily="50" charset="-128"/>
              </a:rPr>
              <a:t>のより</a:t>
            </a:r>
            <a:r>
              <a:rPr lang="ja-JP" altLang="en-US" sz="1400" dirty="0">
                <a:solidFill>
                  <a:schemeClr val="tx1"/>
                </a:solidFill>
                <a:latin typeface="BIZ UDPゴシック" panose="020B0400000000000000" pitchFamily="50" charset="-128"/>
                <a:ea typeface="BIZ UDPゴシック" panose="020B0400000000000000" pitchFamily="50" charset="-128"/>
              </a:rPr>
              <a:t>広範囲かつ</a:t>
            </a:r>
            <a:r>
              <a:rPr lang="ja-JP" altLang="en-US" sz="1400" dirty="0" smtClean="0">
                <a:solidFill>
                  <a:schemeClr val="tx1"/>
                </a:solidFill>
                <a:latin typeface="BIZ UDPゴシック" panose="020B0400000000000000" pitchFamily="50" charset="-128"/>
                <a:ea typeface="BIZ UDPゴシック" panose="020B0400000000000000" pitchFamily="50" charset="-128"/>
              </a:rPr>
              <a:t>下流側</a:t>
            </a:r>
            <a:r>
              <a:rPr lang="ja-JP" altLang="en-US" sz="1400" dirty="0">
                <a:solidFill>
                  <a:schemeClr val="tx1"/>
                </a:solidFill>
                <a:latin typeface="BIZ UDPゴシック" panose="020B0400000000000000" pitchFamily="50" charset="-128"/>
                <a:ea typeface="BIZ UDPゴシック" panose="020B0400000000000000" pitchFamily="50" charset="-128"/>
              </a:rPr>
              <a:t>へ</a:t>
            </a:r>
            <a:r>
              <a:rPr lang="ja-JP" altLang="en-US" sz="1400" dirty="0" smtClean="0">
                <a:solidFill>
                  <a:schemeClr val="tx1"/>
                </a:solidFill>
                <a:latin typeface="BIZ UDPゴシック" panose="020B0400000000000000" pitchFamily="50" charset="-128"/>
                <a:ea typeface="BIZ UDPゴシック" panose="020B0400000000000000" pitchFamily="50" charset="-128"/>
              </a:rPr>
              <a:t>の拡大</a:t>
            </a:r>
            <a:endParaRPr lang="ja-JP" altLang="en-US" sz="1400" dirty="0">
              <a:solidFill>
                <a:schemeClr val="tx1"/>
              </a:solidFill>
              <a:latin typeface="BIZ UDPゴシック" panose="020B0400000000000000" pitchFamily="50" charset="-128"/>
              <a:ea typeface="BIZ UDPゴシック" panose="020B0400000000000000" pitchFamily="50" charset="-128"/>
            </a:endParaRPr>
          </a:p>
          <a:p>
            <a:pPr lvl="0" algn="ctr" defTabSz="685817">
              <a:spcAft>
                <a:spcPts val="30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a:solidFill>
                  <a:schemeClr val="tx1"/>
                </a:solidFill>
                <a:latin typeface="BIZ UDPゴシック" panose="020B0400000000000000" pitchFamily="50" charset="-128"/>
                <a:ea typeface="BIZ UDPゴシック" panose="020B0400000000000000" pitchFamily="50" charset="-128"/>
              </a:rPr>
              <a:t>2053</a:t>
            </a: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a:solidFill>
                  <a:schemeClr val="tx1"/>
                </a:solidFill>
                <a:latin typeface="BIZ UDPゴシック" panose="020B0400000000000000" pitchFamily="50" charset="-128"/>
                <a:ea typeface="BIZ UDPゴシック" panose="020B0400000000000000" pitchFamily="50" charset="-128"/>
              </a:rPr>
              <a:t>R35</a:t>
            </a:r>
            <a:r>
              <a:rPr lang="ja-JP" altLang="en-US" sz="1400" dirty="0">
                <a:solidFill>
                  <a:schemeClr val="tx1"/>
                </a:solidFill>
                <a:latin typeface="BIZ UDPゴシック" panose="020B0400000000000000" pitchFamily="50" charset="-128"/>
                <a:ea typeface="BIZ UDPゴシック" panose="020B0400000000000000" pitchFamily="50" charset="-128"/>
              </a:rPr>
              <a:t>）年度末＞</a:t>
            </a:r>
          </a:p>
        </p:txBody>
      </p:sp>
      <p:sp>
        <p:nvSpPr>
          <p:cNvPr id="3" name="正方形/長方形 2"/>
          <p:cNvSpPr/>
          <p:nvPr/>
        </p:nvSpPr>
        <p:spPr>
          <a:xfrm>
            <a:off x="3352689" y="1691744"/>
            <a:ext cx="3024000" cy="100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lvl="0" defTabSz="685817">
              <a:spcAft>
                <a:spcPts val="30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上町断層帯地震に対応可能な浄水処理能力</a:t>
            </a:r>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日量</a:t>
            </a:r>
            <a:r>
              <a:rPr lang="en-US" altLang="ja-JP" sz="1400" dirty="0">
                <a:solidFill>
                  <a:schemeClr val="tx1"/>
                </a:solidFill>
                <a:latin typeface="BIZ UDPゴシック" panose="020B0400000000000000" pitchFamily="50" charset="-128"/>
                <a:ea typeface="BIZ UDPゴシック" panose="020B0400000000000000" pitchFamily="50" charset="-128"/>
              </a:rPr>
              <a:t>163</a:t>
            </a:r>
            <a:r>
              <a:rPr lang="ja-JP" altLang="en-US" sz="1400" dirty="0">
                <a:solidFill>
                  <a:schemeClr val="tx1"/>
                </a:solidFill>
                <a:latin typeface="BIZ UDPゴシック" panose="020B0400000000000000" pitchFamily="50" charset="-128"/>
                <a:ea typeface="BIZ UDPゴシック" panose="020B0400000000000000" pitchFamily="50" charset="-128"/>
              </a:rPr>
              <a:t>万㎥</a:t>
            </a:r>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の確保</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lvl="0" algn="ctr" defTabSz="685817">
              <a:spcAft>
                <a:spcPts val="30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a:solidFill>
                  <a:schemeClr val="tx1"/>
                </a:solidFill>
                <a:latin typeface="BIZ UDPゴシック" panose="020B0400000000000000" pitchFamily="50" charset="-128"/>
                <a:ea typeface="BIZ UDPゴシック" panose="020B0400000000000000" pitchFamily="50" charset="-128"/>
              </a:rPr>
              <a:t>2047</a:t>
            </a: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a:solidFill>
                  <a:schemeClr val="tx1"/>
                </a:solidFill>
                <a:latin typeface="BIZ UDPゴシック" panose="020B0400000000000000" pitchFamily="50" charset="-128"/>
                <a:ea typeface="BIZ UDPゴシック" panose="020B0400000000000000" pitchFamily="50" charset="-128"/>
              </a:rPr>
              <a:t>R29</a:t>
            </a:r>
            <a:r>
              <a:rPr lang="ja-JP" altLang="en-US" sz="1400" dirty="0">
                <a:solidFill>
                  <a:schemeClr val="tx1"/>
                </a:solidFill>
                <a:latin typeface="BIZ UDPゴシック" panose="020B0400000000000000" pitchFamily="50" charset="-128"/>
                <a:ea typeface="BIZ UDPゴシック" panose="020B0400000000000000" pitchFamily="50" charset="-128"/>
              </a:rPr>
              <a:t>）年度末＞</a:t>
            </a:r>
            <a:endParaRPr lang="en-US" altLang="ja-JP" sz="1400" dirty="0">
              <a:solidFill>
                <a:schemeClr val="tx1"/>
              </a:solidFill>
              <a:latin typeface="BIZ UDPゴシック" panose="020B0400000000000000" pitchFamily="50" charset="-128"/>
              <a:ea typeface="BIZ UDPゴシック" panose="020B0400000000000000" pitchFamily="50" charset="-128"/>
            </a:endParaRPr>
          </a:p>
        </p:txBody>
      </p:sp>
      <p:sp>
        <p:nvSpPr>
          <p:cNvPr id="23" name="正方形/長方形 22"/>
          <p:cNvSpPr/>
          <p:nvPr/>
        </p:nvSpPr>
        <p:spPr>
          <a:xfrm>
            <a:off x="6581640" y="2754576"/>
            <a:ext cx="3024000" cy="100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lvl="0" defTabSz="685817">
              <a:spcAft>
                <a:spcPts val="30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上町断層帯地震への耐震性のある</a:t>
            </a:r>
            <a:r>
              <a:rPr lang="en-US" altLang="ja-JP" sz="1400" dirty="0">
                <a:solidFill>
                  <a:schemeClr val="tx1"/>
                </a:solidFill>
                <a:latin typeface="BIZ UDPゴシック" panose="020B0400000000000000" pitchFamily="50" charset="-128"/>
                <a:ea typeface="BIZ UDPゴシック" panose="020B0400000000000000" pitchFamily="50" charset="-128"/>
              </a:rPr>
              <a:t>1</a:t>
            </a:r>
            <a:r>
              <a:rPr lang="ja-JP" altLang="en-US" sz="1400" dirty="0">
                <a:solidFill>
                  <a:schemeClr val="tx1"/>
                </a:solidFill>
                <a:latin typeface="BIZ UDPゴシック" panose="020B0400000000000000" pitchFamily="50" charset="-128"/>
                <a:ea typeface="BIZ UDPゴシック" panose="020B0400000000000000" pitchFamily="50" charset="-128"/>
              </a:rPr>
              <a:t>次配水</a:t>
            </a:r>
            <a:r>
              <a:rPr lang="ja-JP" altLang="en-US" sz="1400" dirty="0" smtClean="0">
                <a:solidFill>
                  <a:schemeClr val="tx1"/>
                </a:solidFill>
                <a:latin typeface="BIZ UDPゴシック" panose="020B0400000000000000" pitchFamily="50" charset="-128"/>
                <a:ea typeface="BIZ UDPゴシック" panose="020B0400000000000000" pitchFamily="50" charset="-128"/>
              </a:rPr>
              <a:t>ブロック内の</a:t>
            </a:r>
            <a:r>
              <a:rPr lang="ja-JP" altLang="en-US" sz="1400" dirty="0">
                <a:solidFill>
                  <a:schemeClr val="tx1"/>
                </a:solidFill>
                <a:latin typeface="BIZ UDPゴシック" panose="020B0400000000000000" pitchFamily="50" charset="-128"/>
                <a:ea typeface="BIZ UDPゴシック" panose="020B0400000000000000" pitchFamily="50" charset="-128"/>
              </a:rPr>
              <a:t>骨格を形成する基幹管路までの配水ルートの確保</a:t>
            </a:r>
          </a:p>
          <a:p>
            <a:pPr lvl="0" algn="ctr" defTabSz="685817">
              <a:spcAft>
                <a:spcPts val="30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a:solidFill>
                  <a:schemeClr val="tx1"/>
                </a:solidFill>
                <a:latin typeface="BIZ UDPゴシック" panose="020B0400000000000000" pitchFamily="50" charset="-128"/>
                <a:ea typeface="BIZ UDPゴシック" panose="020B0400000000000000" pitchFamily="50" charset="-128"/>
              </a:rPr>
              <a:t>2047</a:t>
            </a: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a:solidFill>
                  <a:schemeClr val="tx1"/>
                </a:solidFill>
                <a:latin typeface="BIZ UDPゴシック" panose="020B0400000000000000" pitchFamily="50" charset="-128"/>
                <a:ea typeface="BIZ UDPゴシック" panose="020B0400000000000000" pitchFamily="50" charset="-128"/>
              </a:rPr>
              <a:t>R29</a:t>
            </a:r>
            <a:r>
              <a:rPr lang="ja-JP" altLang="en-US" sz="1400" dirty="0">
                <a:solidFill>
                  <a:schemeClr val="tx1"/>
                </a:solidFill>
                <a:latin typeface="BIZ UDPゴシック" panose="020B0400000000000000" pitchFamily="50" charset="-128"/>
                <a:ea typeface="BIZ UDPゴシック" panose="020B0400000000000000" pitchFamily="50" charset="-128"/>
              </a:rPr>
              <a:t>）年度末＞</a:t>
            </a:r>
          </a:p>
        </p:txBody>
      </p:sp>
      <p:sp>
        <p:nvSpPr>
          <p:cNvPr id="20" name="正方形/長方形 19"/>
          <p:cNvSpPr/>
          <p:nvPr/>
        </p:nvSpPr>
        <p:spPr>
          <a:xfrm>
            <a:off x="3352689" y="2986221"/>
            <a:ext cx="3024000" cy="100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lvl="0" defTabSz="685817">
              <a:spcAft>
                <a:spcPts val="30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上町断層帯地震に対応可能な１日平均給水量相当水量</a:t>
            </a:r>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日量</a:t>
            </a:r>
            <a:r>
              <a:rPr lang="en-US" altLang="ja-JP" sz="1400" dirty="0">
                <a:solidFill>
                  <a:schemeClr val="tx1"/>
                </a:solidFill>
                <a:latin typeface="BIZ UDPゴシック" panose="020B0400000000000000" pitchFamily="50" charset="-128"/>
                <a:ea typeface="BIZ UDPゴシック" panose="020B0400000000000000" pitchFamily="50" charset="-128"/>
              </a:rPr>
              <a:t>109</a:t>
            </a:r>
            <a:r>
              <a:rPr lang="ja-JP" altLang="en-US" sz="1400" dirty="0">
                <a:solidFill>
                  <a:schemeClr val="tx1"/>
                </a:solidFill>
                <a:latin typeface="BIZ UDPゴシック" panose="020B0400000000000000" pitchFamily="50" charset="-128"/>
                <a:ea typeface="BIZ UDPゴシック" panose="020B0400000000000000" pitchFamily="50" charset="-128"/>
              </a:rPr>
              <a:t>万㎥</a:t>
            </a:r>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の浄水処理能力の確保</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lvl="0" algn="ctr" defTabSz="685817">
              <a:spcAft>
                <a:spcPts val="30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a:solidFill>
                  <a:schemeClr val="tx1"/>
                </a:solidFill>
                <a:latin typeface="BIZ UDPゴシック" panose="020B0400000000000000" pitchFamily="50" charset="-128"/>
                <a:ea typeface="BIZ UDPゴシック" panose="020B0400000000000000" pitchFamily="50" charset="-128"/>
              </a:rPr>
              <a:t>2037</a:t>
            </a: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a:solidFill>
                  <a:schemeClr val="tx1"/>
                </a:solidFill>
                <a:latin typeface="BIZ UDPゴシック" panose="020B0400000000000000" pitchFamily="50" charset="-128"/>
                <a:ea typeface="BIZ UDPゴシック" panose="020B0400000000000000" pitchFamily="50" charset="-128"/>
              </a:rPr>
              <a:t>R19</a:t>
            </a:r>
            <a:r>
              <a:rPr lang="ja-JP" altLang="en-US" sz="1400" dirty="0">
                <a:solidFill>
                  <a:schemeClr val="tx1"/>
                </a:solidFill>
                <a:latin typeface="BIZ UDPゴシック" panose="020B0400000000000000" pitchFamily="50" charset="-128"/>
                <a:ea typeface="BIZ UDPゴシック" panose="020B0400000000000000" pitchFamily="50" charset="-128"/>
              </a:rPr>
              <a:t>）年度末＞</a:t>
            </a:r>
          </a:p>
        </p:txBody>
      </p:sp>
      <p:sp>
        <p:nvSpPr>
          <p:cNvPr id="24" name="正方形/長方形 23"/>
          <p:cNvSpPr/>
          <p:nvPr/>
        </p:nvSpPr>
        <p:spPr>
          <a:xfrm>
            <a:off x="6581640" y="4086082"/>
            <a:ext cx="3024000" cy="100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lvl="0" defTabSz="685817">
              <a:spcAft>
                <a:spcPts val="30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南海トラフ巨大</a:t>
            </a:r>
            <a:r>
              <a:rPr lang="ja-JP" altLang="en-US" sz="1400" dirty="0" smtClean="0">
                <a:solidFill>
                  <a:schemeClr val="tx1"/>
                </a:solidFill>
                <a:latin typeface="BIZ UDPゴシック" panose="020B0400000000000000" pitchFamily="50" charset="-128"/>
                <a:ea typeface="BIZ UDPゴシック" panose="020B0400000000000000" pitchFamily="50" charset="-128"/>
              </a:rPr>
              <a:t>地震</a:t>
            </a:r>
            <a:r>
              <a:rPr lang="ja-JP" altLang="en-US" sz="1400" dirty="0">
                <a:solidFill>
                  <a:schemeClr val="tx1"/>
                </a:solidFill>
                <a:latin typeface="BIZ UDPゴシック" panose="020B0400000000000000" pitchFamily="50" charset="-128"/>
                <a:ea typeface="BIZ UDPゴシック" panose="020B0400000000000000" pitchFamily="50" charset="-128"/>
              </a:rPr>
              <a:t>への耐震性のある</a:t>
            </a:r>
            <a:r>
              <a:rPr lang="en-US" altLang="ja-JP" sz="1400" dirty="0">
                <a:solidFill>
                  <a:schemeClr val="tx1"/>
                </a:solidFill>
                <a:latin typeface="BIZ UDPゴシック" panose="020B0400000000000000" pitchFamily="50" charset="-128"/>
                <a:ea typeface="BIZ UDPゴシック" panose="020B0400000000000000" pitchFamily="50" charset="-128"/>
              </a:rPr>
              <a:t>1</a:t>
            </a:r>
            <a:r>
              <a:rPr lang="ja-JP" altLang="en-US" sz="1400" dirty="0">
                <a:solidFill>
                  <a:schemeClr val="tx1"/>
                </a:solidFill>
                <a:latin typeface="BIZ UDPゴシック" panose="020B0400000000000000" pitchFamily="50" charset="-128"/>
                <a:ea typeface="BIZ UDPゴシック" panose="020B0400000000000000" pitchFamily="50" charset="-128"/>
              </a:rPr>
              <a:t>次配水</a:t>
            </a:r>
            <a:r>
              <a:rPr lang="ja-JP" altLang="en-US" sz="1400" dirty="0" smtClean="0">
                <a:solidFill>
                  <a:schemeClr val="tx1"/>
                </a:solidFill>
                <a:latin typeface="BIZ UDPゴシック" panose="020B0400000000000000" pitchFamily="50" charset="-128"/>
                <a:ea typeface="BIZ UDPゴシック" panose="020B0400000000000000" pitchFamily="50" charset="-128"/>
              </a:rPr>
              <a:t>ブロック内の</a:t>
            </a:r>
            <a:r>
              <a:rPr lang="ja-JP" altLang="en-US" sz="1400" dirty="0">
                <a:solidFill>
                  <a:schemeClr val="tx1"/>
                </a:solidFill>
                <a:latin typeface="BIZ UDPゴシック" panose="020B0400000000000000" pitchFamily="50" charset="-128"/>
                <a:ea typeface="BIZ UDPゴシック" panose="020B0400000000000000" pitchFamily="50" charset="-128"/>
              </a:rPr>
              <a:t>骨格を形成する基幹管路までの配水ルートの確保</a:t>
            </a:r>
          </a:p>
          <a:p>
            <a:pPr lvl="0" algn="ctr" defTabSz="685817">
              <a:spcAft>
                <a:spcPts val="30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smtClean="0">
                <a:solidFill>
                  <a:schemeClr val="tx1"/>
                </a:solidFill>
                <a:latin typeface="BIZ UDPゴシック" panose="020B0400000000000000" pitchFamily="50" charset="-128"/>
                <a:ea typeface="BIZ UDPゴシック" panose="020B0400000000000000" pitchFamily="50" charset="-128"/>
              </a:rPr>
              <a:t>2031</a:t>
            </a:r>
            <a:r>
              <a:rPr lang="ja-JP" altLang="en-US" sz="1400" dirty="0" smtClean="0">
                <a:solidFill>
                  <a:schemeClr val="tx1"/>
                </a:solidFill>
                <a:latin typeface="BIZ UDPゴシック" panose="020B0400000000000000" pitchFamily="50" charset="-128"/>
                <a:ea typeface="BIZ UDPゴシック" panose="020B0400000000000000" pitchFamily="50" charset="-128"/>
              </a:rPr>
              <a:t>（</a:t>
            </a:r>
            <a:r>
              <a:rPr lang="en-US" altLang="ja-JP" sz="1400" dirty="0" smtClean="0">
                <a:solidFill>
                  <a:schemeClr val="tx1"/>
                </a:solidFill>
                <a:latin typeface="BIZ UDPゴシック" panose="020B0400000000000000" pitchFamily="50" charset="-128"/>
                <a:ea typeface="BIZ UDPゴシック" panose="020B0400000000000000" pitchFamily="50" charset="-128"/>
              </a:rPr>
              <a:t>R13</a:t>
            </a:r>
            <a:r>
              <a:rPr lang="ja-JP" altLang="en-US" sz="1400" dirty="0" smtClean="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年度末＞</a:t>
            </a:r>
          </a:p>
        </p:txBody>
      </p:sp>
      <p:sp>
        <p:nvSpPr>
          <p:cNvPr id="21" name="正方形/長方形 20"/>
          <p:cNvSpPr/>
          <p:nvPr/>
        </p:nvSpPr>
        <p:spPr>
          <a:xfrm>
            <a:off x="3352689" y="4386744"/>
            <a:ext cx="3024000" cy="1008000"/>
          </a:xfrm>
          <a:prstGeom prst="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2000" rIns="72000" rtlCol="0" anchor="ctr"/>
          <a:lstStyle/>
          <a:p>
            <a:pPr lvl="0" defTabSz="685817">
              <a:spcAft>
                <a:spcPts val="300"/>
              </a:spcAft>
              <a:defRPr/>
            </a:pPr>
            <a:r>
              <a:rPr lang="ja-JP" altLang="en-US" sz="1400" dirty="0" smtClean="0">
                <a:solidFill>
                  <a:schemeClr val="tx1"/>
                </a:solidFill>
                <a:latin typeface="BIZ UDPゴシック" panose="020B0400000000000000" pitchFamily="50" charset="-128"/>
                <a:ea typeface="BIZ UDPゴシック" panose="020B0400000000000000" pitchFamily="50" charset="-128"/>
              </a:rPr>
              <a:t>南海</a:t>
            </a:r>
            <a:r>
              <a:rPr lang="ja-JP" altLang="en-US" sz="1400" dirty="0">
                <a:solidFill>
                  <a:schemeClr val="tx1"/>
                </a:solidFill>
                <a:latin typeface="BIZ UDPゴシック" panose="020B0400000000000000" pitchFamily="50" charset="-128"/>
                <a:ea typeface="BIZ UDPゴシック" panose="020B0400000000000000" pitchFamily="50" charset="-128"/>
              </a:rPr>
              <a:t>トラフ巨大地震に対応可能な１日平均給水量相当水量</a:t>
            </a:r>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日量</a:t>
            </a:r>
            <a:r>
              <a:rPr lang="en-US" altLang="ja-JP" sz="1400" dirty="0">
                <a:solidFill>
                  <a:schemeClr val="tx1"/>
                </a:solidFill>
                <a:latin typeface="BIZ UDPゴシック" panose="020B0400000000000000" pitchFamily="50" charset="-128"/>
                <a:ea typeface="BIZ UDPゴシック" panose="020B0400000000000000" pitchFamily="50" charset="-128"/>
              </a:rPr>
              <a:t>109</a:t>
            </a:r>
            <a:r>
              <a:rPr lang="ja-JP" altLang="en-US" sz="1400" dirty="0">
                <a:solidFill>
                  <a:schemeClr val="tx1"/>
                </a:solidFill>
                <a:latin typeface="BIZ UDPゴシック" panose="020B0400000000000000" pitchFamily="50" charset="-128"/>
                <a:ea typeface="BIZ UDPゴシック" panose="020B0400000000000000" pitchFamily="50" charset="-128"/>
              </a:rPr>
              <a:t>万㎥</a:t>
            </a:r>
            <a:r>
              <a:rPr lang="en-US" altLang="ja-JP" sz="1400" dirty="0">
                <a:solidFill>
                  <a:schemeClr val="tx1"/>
                </a:solidFill>
                <a:latin typeface="BIZ UDPゴシック" panose="020B0400000000000000" pitchFamily="50" charset="-128"/>
                <a:ea typeface="BIZ UDPゴシック" panose="020B0400000000000000" pitchFamily="50" charset="-128"/>
              </a:rPr>
              <a:t>)</a:t>
            </a:r>
            <a:r>
              <a:rPr lang="ja-JP" altLang="en-US" sz="1400" dirty="0">
                <a:solidFill>
                  <a:schemeClr val="tx1"/>
                </a:solidFill>
                <a:latin typeface="BIZ UDPゴシック" panose="020B0400000000000000" pitchFamily="50" charset="-128"/>
                <a:ea typeface="BIZ UDPゴシック" panose="020B0400000000000000" pitchFamily="50" charset="-128"/>
              </a:rPr>
              <a:t>の浄水処理能力の確保</a:t>
            </a:r>
            <a:endParaRPr lang="en-US" altLang="ja-JP" sz="1400" dirty="0">
              <a:solidFill>
                <a:schemeClr val="tx1"/>
              </a:solidFill>
              <a:latin typeface="BIZ UDPゴシック" panose="020B0400000000000000" pitchFamily="50" charset="-128"/>
              <a:ea typeface="BIZ UDPゴシック" panose="020B0400000000000000" pitchFamily="50" charset="-128"/>
            </a:endParaRPr>
          </a:p>
          <a:p>
            <a:pPr lvl="0" algn="ctr" defTabSz="685817">
              <a:spcAft>
                <a:spcPts val="300"/>
              </a:spcAft>
              <a:defRPr/>
            </a:pPr>
            <a:r>
              <a:rPr lang="ja-JP" altLang="en-US" sz="1400" dirty="0">
                <a:solidFill>
                  <a:schemeClr val="tx1"/>
                </a:solidFill>
                <a:latin typeface="BIZ UDPゴシック" panose="020B0400000000000000" pitchFamily="50" charset="-128"/>
                <a:ea typeface="BIZ UDPゴシック" panose="020B0400000000000000" pitchFamily="50" charset="-128"/>
              </a:rPr>
              <a:t>＜</a:t>
            </a:r>
            <a:r>
              <a:rPr lang="en-US" altLang="ja-JP" sz="1400" dirty="0" smtClean="0">
                <a:solidFill>
                  <a:schemeClr val="tx1"/>
                </a:solidFill>
                <a:latin typeface="BIZ UDPゴシック" panose="020B0400000000000000" pitchFamily="50" charset="-128"/>
                <a:ea typeface="BIZ UDPゴシック" panose="020B0400000000000000" pitchFamily="50" charset="-128"/>
              </a:rPr>
              <a:t>20</a:t>
            </a:r>
            <a:r>
              <a:rPr lang="ja-JP" altLang="en-US" sz="1400" dirty="0" smtClean="0">
                <a:solidFill>
                  <a:schemeClr val="tx1"/>
                </a:solidFill>
                <a:latin typeface="BIZ UDPゴシック" panose="020B0400000000000000" pitchFamily="50" charset="-128"/>
                <a:ea typeface="BIZ UDPゴシック" panose="020B0400000000000000" pitchFamily="50" charset="-128"/>
              </a:rPr>
              <a:t>２</a:t>
            </a:r>
            <a:r>
              <a:rPr lang="en-US" altLang="ja-JP" sz="1400" dirty="0" smtClean="0">
                <a:solidFill>
                  <a:schemeClr val="tx1"/>
                </a:solidFill>
                <a:latin typeface="BIZ UDPゴシック" panose="020B0400000000000000" pitchFamily="50" charset="-128"/>
                <a:ea typeface="BIZ UDPゴシック" panose="020B0400000000000000" pitchFamily="50" charset="-128"/>
              </a:rPr>
              <a:t>4</a:t>
            </a:r>
            <a:r>
              <a:rPr lang="ja-JP" altLang="en-US" sz="1400" dirty="0" smtClean="0">
                <a:solidFill>
                  <a:schemeClr val="tx1"/>
                </a:solidFill>
                <a:latin typeface="BIZ UDPゴシック" panose="020B0400000000000000" pitchFamily="50" charset="-128"/>
                <a:ea typeface="BIZ UDPゴシック" panose="020B0400000000000000" pitchFamily="50" charset="-128"/>
              </a:rPr>
              <a:t>（</a:t>
            </a:r>
            <a:r>
              <a:rPr lang="en-US" altLang="ja-JP" sz="1400" dirty="0" smtClean="0">
                <a:solidFill>
                  <a:schemeClr val="tx1"/>
                </a:solidFill>
                <a:latin typeface="BIZ UDPゴシック" panose="020B0400000000000000" pitchFamily="50" charset="-128"/>
                <a:ea typeface="BIZ UDPゴシック" panose="020B0400000000000000" pitchFamily="50" charset="-128"/>
              </a:rPr>
              <a:t>R</a:t>
            </a:r>
            <a:r>
              <a:rPr lang="ja-JP" altLang="en-US" sz="1400" dirty="0">
                <a:solidFill>
                  <a:schemeClr val="tx1"/>
                </a:solidFill>
                <a:latin typeface="BIZ UDPゴシック" panose="020B0400000000000000" pitchFamily="50" charset="-128"/>
                <a:ea typeface="BIZ UDPゴシック" panose="020B0400000000000000" pitchFamily="50" charset="-128"/>
              </a:rPr>
              <a:t>６</a:t>
            </a:r>
            <a:r>
              <a:rPr lang="ja-JP" altLang="en-US" sz="1400" dirty="0" smtClean="0">
                <a:solidFill>
                  <a:schemeClr val="tx1"/>
                </a:solidFill>
                <a:latin typeface="BIZ UDPゴシック" panose="020B0400000000000000" pitchFamily="50" charset="-128"/>
                <a:ea typeface="BIZ UDPゴシック" panose="020B0400000000000000" pitchFamily="50" charset="-128"/>
              </a:rPr>
              <a:t>）年４月＞</a:t>
            </a:r>
            <a:endParaRPr lang="ja-JP" altLang="en-US" sz="1400" dirty="0">
              <a:solidFill>
                <a:schemeClr val="tx1"/>
              </a:solidFill>
              <a:latin typeface="BIZ UDPゴシック" panose="020B0400000000000000" pitchFamily="50" charset="-128"/>
              <a:ea typeface="BIZ UDPゴシック" panose="020B0400000000000000" pitchFamily="50" charset="-128"/>
            </a:endParaRPr>
          </a:p>
        </p:txBody>
      </p:sp>
      <p:sp>
        <p:nvSpPr>
          <p:cNvPr id="26" name="テキスト ボックス 25"/>
          <p:cNvSpPr txBox="1"/>
          <p:nvPr/>
        </p:nvSpPr>
        <p:spPr>
          <a:xfrm>
            <a:off x="166516" y="5635501"/>
            <a:ext cx="9477204" cy="634020"/>
          </a:xfrm>
          <a:prstGeom prst="rect">
            <a:avLst/>
          </a:prstGeom>
          <a:noFill/>
        </p:spPr>
        <p:txBody>
          <a:bodyPr wrap="square" rtlCol="0">
            <a:spAutoFit/>
          </a:bodyPr>
          <a:lstStyle/>
          <a:p>
            <a:pPr marL="88900" indent="-88900">
              <a:lnSpc>
                <a:spcPct val="110000"/>
              </a:lnSpc>
            </a:pPr>
            <a:r>
              <a:rPr lang="ja-JP" altLang="en-US" sz="1600" dirty="0" smtClean="0">
                <a:latin typeface="BIZ UDPゴシック" panose="020B0400000000000000" pitchFamily="50" charset="-128"/>
                <a:ea typeface="BIZ UDPゴシック" panose="020B0400000000000000" pitchFamily="50" charset="-128"/>
              </a:rPr>
              <a:t>・</a:t>
            </a:r>
            <a:r>
              <a:rPr lang="ja-JP" altLang="en-US" sz="1600" dirty="0">
                <a:latin typeface="BIZ UDPゴシック" panose="020B0400000000000000" pitchFamily="50" charset="-128"/>
                <a:ea typeface="BIZ UDPゴシック" panose="020B0400000000000000" pitchFamily="50" charset="-128"/>
              </a:rPr>
              <a:t>耐震整備</a:t>
            </a:r>
            <a:r>
              <a:rPr lang="ja-JP" altLang="en-US" sz="1600" dirty="0" smtClean="0">
                <a:latin typeface="BIZ UDPゴシック" panose="020B0400000000000000" pitchFamily="50" charset="-128"/>
                <a:ea typeface="BIZ UDPゴシック" panose="020B0400000000000000" pitchFamily="50" charset="-128"/>
              </a:rPr>
              <a:t>においては、「浄水処理能力の確保</a:t>
            </a:r>
            <a:r>
              <a:rPr lang="en-US" altLang="ja-JP" sz="1600" dirty="0" smtClean="0">
                <a:latin typeface="BIZ UDPゴシック" panose="020B0400000000000000" pitchFamily="50" charset="-128"/>
                <a:ea typeface="BIZ UDPゴシック" panose="020B0400000000000000" pitchFamily="50" charset="-128"/>
              </a:rPr>
              <a:t>【</a:t>
            </a:r>
            <a:r>
              <a:rPr lang="ja-JP" altLang="en-US" sz="1600" dirty="0" smtClean="0">
                <a:latin typeface="BIZ UDPゴシック" panose="020B0400000000000000" pitchFamily="50" charset="-128"/>
                <a:ea typeface="BIZ UDPゴシック" panose="020B0400000000000000" pitchFamily="50" charset="-128"/>
              </a:rPr>
              <a:t>水づくり</a:t>
            </a:r>
            <a:r>
              <a:rPr lang="en-US" altLang="ja-JP" sz="1600" dirty="0" smtClean="0">
                <a:latin typeface="BIZ UDPゴシック" panose="020B0400000000000000" pitchFamily="50" charset="-128"/>
                <a:ea typeface="BIZ UDPゴシック" panose="020B0400000000000000" pitchFamily="50" charset="-128"/>
              </a:rPr>
              <a:t>】</a:t>
            </a:r>
            <a:r>
              <a:rPr lang="ja-JP" altLang="en-US" sz="1600" dirty="0" smtClean="0">
                <a:latin typeface="BIZ UDPゴシック" panose="020B0400000000000000" pitchFamily="50" charset="-128"/>
                <a:ea typeface="BIZ UDPゴシック" panose="020B0400000000000000" pitchFamily="50" charset="-128"/>
              </a:rPr>
              <a:t>」と</a:t>
            </a:r>
            <a:r>
              <a:rPr lang="ja-JP" altLang="en-US" sz="1600" dirty="0">
                <a:latin typeface="BIZ UDPゴシック" panose="020B0400000000000000" pitchFamily="50" charset="-128"/>
                <a:ea typeface="BIZ UDPゴシック" panose="020B0400000000000000" pitchFamily="50" charset="-128"/>
              </a:rPr>
              <a:t>「</a:t>
            </a:r>
            <a:r>
              <a:rPr lang="ja-JP" altLang="en-US" sz="1600" dirty="0" smtClean="0">
                <a:latin typeface="BIZ UDPゴシック" panose="020B0400000000000000" pitchFamily="50" charset="-128"/>
                <a:ea typeface="BIZ UDPゴシック" panose="020B0400000000000000" pitchFamily="50" charset="-128"/>
              </a:rPr>
              <a:t>耐震性のある配水ルートの確保</a:t>
            </a:r>
            <a:r>
              <a:rPr lang="en-US" altLang="ja-JP" sz="1600" dirty="0" smtClean="0">
                <a:latin typeface="BIZ UDPゴシック" panose="020B0400000000000000" pitchFamily="50" charset="-128"/>
                <a:ea typeface="BIZ UDPゴシック" panose="020B0400000000000000" pitchFamily="50" charset="-128"/>
              </a:rPr>
              <a:t>【</a:t>
            </a:r>
            <a:r>
              <a:rPr lang="ja-JP" altLang="en-US" sz="1600" dirty="0" smtClean="0">
                <a:latin typeface="BIZ UDPゴシック" panose="020B0400000000000000" pitchFamily="50" charset="-128"/>
                <a:ea typeface="BIZ UDPゴシック" panose="020B0400000000000000" pitchFamily="50" charset="-128"/>
              </a:rPr>
              <a:t>水送り</a:t>
            </a:r>
            <a:r>
              <a:rPr lang="en-US" altLang="ja-JP" sz="1600" dirty="0" smtClean="0">
                <a:latin typeface="BIZ UDPゴシック" panose="020B0400000000000000" pitchFamily="50" charset="-128"/>
                <a:ea typeface="BIZ UDPゴシック" panose="020B0400000000000000" pitchFamily="50" charset="-128"/>
              </a:rPr>
              <a:t>】</a:t>
            </a:r>
            <a:r>
              <a:rPr lang="ja-JP" altLang="en-US" sz="1600" dirty="0" smtClean="0">
                <a:latin typeface="BIZ UDPゴシック" panose="020B0400000000000000" pitchFamily="50" charset="-128"/>
                <a:ea typeface="BIZ UDPゴシック" panose="020B0400000000000000" pitchFamily="50" charset="-128"/>
              </a:rPr>
              <a:t>」の観点から対策を実施することとし、上流側にあたる浄水処理能力の確保を先行して実施</a:t>
            </a:r>
            <a:endParaRPr lang="en-US" altLang="ja-JP" sz="1600" dirty="0" smtClean="0">
              <a:latin typeface="BIZ UDPゴシック" panose="020B0400000000000000" pitchFamily="50" charset="-128"/>
              <a:ea typeface="BIZ UDPゴシック" panose="020B0400000000000000" pitchFamily="50" charset="-128"/>
            </a:endParaRPr>
          </a:p>
        </p:txBody>
      </p:sp>
      <p:sp>
        <p:nvSpPr>
          <p:cNvPr id="55" name="山形 54"/>
          <p:cNvSpPr/>
          <p:nvPr/>
        </p:nvSpPr>
        <p:spPr>
          <a:xfrm rot="16200000">
            <a:off x="1747457" y="2345529"/>
            <a:ext cx="288000" cy="648000"/>
          </a:xfrm>
          <a:prstGeom prst="chevr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56" name="山形 55"/>
          <p:cNvSpPr/>
          <p:nvPr/>
        </p:nvSpPr>
        <p:spPr>
          <a:xfrm rot="16200000">
            <a:off x="1747726" y="3743727"/>
            <a:ext cx="288000" cy="648000"/>
          </a:xfrm>
          <a:prstGeom prst="chevron">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latin typeface="BIZ UDPゴシック" panose="020B0400000000000000" pitchFamily="50" charset="-128"/>
              <a:ea typeface="BIZ UDPゴシック" panose="020B0400000000000000" pitchFamily="50" charset="-128"/>
            </a:endParaRPr>
          </a:p>
        </p:txBody>
      </p:sp>
      <p:sp>
        <p:nvSpPr>
          <p:cNvPr id="77" name="スライド番号プレースホルダー 29"/>
          <p:cNvSpPr>
            <a:spLocks noGrp="1"/>
          </p:cNvSpPr>
          <p:nvPr>
            <p:ph type="sldNum" sz="quarter" idx="12"/>
          </p:nvPr>
        </p:nvSpPr>
        <p:spPr>
          <a:xfrm>
            <a:off x="7628621" y="6440027"/>
            <a:ext cx="2228850" cy="365125"/>
          </a:xfrm>
        </p:spPr>
        <p:txBody>
          <a:bodyPr/>
          <a:lstStyle/>
          <a:p>
            <a:fld id="{F1A06914-B3DE-4435-BBAC-EB87E3C0589F}" type="slidenum">
              <a:rPr kumimoji="1" lang="ja-JP" altLang="en-US" smtClean="0"/>
              <a:t>5</a:t>
            </a:fld>
            <a:endParaRPr kumimoji="1" lang="ja-JP" altLang="en-US"/>
          </a:p>
        </p:txBody>
      </p:sp>
      <p:sp>
        <p:nvSpPr>
          <p:cNvPr id="68" name="右矢印 67"/>
          <p:cNvSpPr/>
          <p:nvPr/>
        </p:nvSpPr>
        <p:spPr>
          <a:xfrm rot="13500000">
            <a:off x="6317324" y="2586262"/>
            <a:ext cx="288000" cy="36000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8" name="右矢印 27"/>
          <p:cNvSpPr/>
          <p:nvPr/>
        </p:nvSpPr>
        <p:spPr>
          <a:xfrm rot="19800000">
            <a:off x="6335164" y="4703106"/>
            <a:ext cx="288000" cy="36000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25" name="右矢印 24"/>
          <p:cNvSpPr/>
          <p:nvPr/>
        </p:nvSpPr>
        <p:spPr>
          <a:xfrm rot="19800000">
            <a:off x="6335165" y="3297198"/>
            <a:ext cx="288000" cy="36000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0" name="右矢印 29"/>
          <p:cNvSpPr/>
          <p:nvPr/>
        </p:nvSpPr>
        <p:spPr>
          <a:xfrm rot="19800000">
            <a:off x="6331720" y="1976514"/>
            <a:ext cx="288000" cy="36000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
        <p:nvSpPr>
          <p:cNvPr id="31" name="右矢印 30"/>
          <p:cNvSpPr/>
          <p:nvPr/>
        </p:nvSpPr>
        <p:spPr>
          <a:xfrm rot="13500000">
            <a:off x="6317323" y="3917315"/>
            <a:ext cx="288000" cy="360000"/>
          </a:xfrm>
          <a:prstGeom prst="rightArrow">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Pゴシック" panose="020B0400000000000000" pitchFamily="50" charset="-128"/>
              <a:ea typeface="BIZ UDPゴシック" panose="020B0400000000000000" pitchFamily="50" charset="-128"/>
            </a:endParaRPr>
          </a:p>
        </p:txBody>
      </p:sp>
    </p:spTree>
    <p:extLst>
      <p:ext uri="{BB962C8B-B14F-4D97-AF65-F5344CB8AC3E}">
        <p14:creationId xmlns:p14="http://schemas.microsoft.com/office/powerpoint/2010/main" val="29333123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1971" y="23207"/>
            <a:ext cx="9582263" cy="432000"/>
          </a:xfrm>
        </p:spPr>
        <p:txBody>
          <a:bodyPr/>
          <a:lstStyle/>
          <a:p>
            <a:r>
              <a:rPr lang="ja-JP" altLang="en-US" sz="2200" dirty="0" smtClean="0"/>
              <a:t>第２編　危機事象発生</a:t>
            </a:r>
            <a:r>
              <a:rPr lang="ja-JP" altLang="en-US" sz="2200" dirty="0"/>
              <a:t>時における安全な水道水の安定的な</a:t>
            </a:r>
            <a:r>
              <a:rPr lang="ja-JP" altLang="en-US" sz="2200" dirty="0" smtClean="0"/>
              <a:t>供給</a:t>
            </a:r>
            <a:r>
              <a:rPr lang="en-US" altLang="ja-JP" sz="2200" dirty="0" smtClean="0"/>
              <a:t>【</a:t>
            </a:r>
            <a:r>
              <a:rPr lang="ja-JP" altLang="en-US" sz="2200" dirty="0" smtClean="0"/>
              <a:t>風水害</a:t>
            </a:r>
            <a:r>
              <a:rPr lang="en-US" altLang="ja-JP" sz="2200" dirty="0" smtClean="0"/>
              <a:t>】</a:t>
            </a:r>
            <a:endParaRPr lang="ja-JP" altLang="en-US" sz="2200" dirty="0"/>
          </a:p>
        </p:txBody>
      </p:sp>
      <p:graphicFrame>
        <p:nvGraphicFramePr>
          <p:cNvPr id="30" name="表 29"/>
          <p:cNvGraphicFramePr>
            <a:graphicFrameLocks noGrp="1"/>
          </p:cNvGraphicFramePr>
          <p:nvPr>
            <p:extLst>
              <p:ext uri="{D42A27DB-BD31-4B8C-83A1-F6EECF244321}">
                <p14:modId xmlns:p14="http://schemas.microsoft.com/office/powerpoint/2010/main" val="60778676"/>
              </p:ext>
            </p:extLst>
          </p:nvPr>
        </p:nvGraphicFramePr>
        <p:xfrm>
          <a:off x="272014" y="679337"/>
          <a:ext cx="9432000" cy="5536560"/>
        </p:xfrm>
        <a:graphic>
          <a:graphicData uri="http://schemas.openxmlformats.org/drawingml/2006/table">
            <a:tbl>
              <a:tblPr firstRow="1" bandRow="1">
                <a:tableStyleId>{5940675A-B579-460E-94D1-54222C63F5DA}</a:tableStyleId>
              </a:tblPr>
              <a:tblGrid>
                <a:gridCol w="2304000">
                  <a:extLst>
                    <a:ext uri="{9D8B030D-6E8A-4147-A177-3AD203B41FA5}">
                      <a16:colId xmlns:a16="http://schemas.microsoft.com/office/drawing/2014/main" val="3450930631"/>
                    </a:ext>
                  </a:extLst>
                </a:gridCol>
                <a:gridCol w="7128000">
                  <a:extLst>
                    <a:ext uri="{9D8B030D-6E8A-4147-A177-3AD203B41FA5}">
                      <a16:colId xmlns:a16="http://schemas.microsoft.com/office/drawing/2014/main" val="2383325334"/>
                    </a:ext>
                  </a:extLst>
                </a:gridCol>
              </a:tblGrid>
              <a:tr h="648000">
                <a:tc>
                  <a:txBody>
                    <a:bodyPr/>
                    <a:lstStyle/>
                    <a:p>
                      <a:r>
                        <a:rPr kumimoji="1" lang="ja-JP" altLang="en-US" sz="1600" dirty="0" smtClean="0"/>
                        <a:t>現状</a:t>
                      </a:r>
                      <a:endParaRPr kumimoji="1" lang="en-US" altLang="ja-JP" sz="1600" dirty="0" smtClean="0"/>
                    </a:p>
                    <a:p>
                      <a:r>
                        <a:rPr kumimoji="1" lang="en-US" altLang="ja-JP" sz="1600" dirty="0" smtClean="0"/>
                        <a:t>【</a:t>
                      </a:r>
                      <a:r>
                        <a:rPr kumimoji="1" lang="ja-JP" altLang="en-US" sz="1600" dirty="0" smtClean="0"/>
                        <a:t>リスク分析</a:t>
                      </a:r>
                      <a:r>
                        <a:rPr kumimoji="1" lang="en-US" altLang="ja-JP" sz="1600" dirty="0" smtClean="0"/>
                        <a:t>】</a:t>
                      </a:r>
                      <a:endParaRPr kumimoji="1" lang="ja-JP" altLang="en-US" sz="1600" dirty="0"/>
                    </a:p>
                  </a:txBody>
                  <a:tcPr anchor="ctr">
                    <a:solidFill>
                      <a:schemeClr val="accent2">
                        <a:lumMod val="20000"/>
                        <a:lumOff val="80000"/>
                      </a:schemeClr>
                    </a:solidFill>
                  </a:tcPr>
                </a:tc>
                <a:tc>
                  <a:txBody>
                    <a:bodyPr/>
                    <a:lstStyle/>
                    <a:p>
                      <a:pPr marL="88900" marR="0" lvl="0" indent="-88900" algn="l" defTabSz="685817" rtl="0" eaLnBrk="1" fontAlgn="auto" latinLnBrk="0" hangingPunct="1">
                        <a:lnSpc>
                          <a:spcPct val="110000"/>
                        </a:lnSpc>
                        <a:spcBef>
                          <a:spcPts val="0"/>
                        </a:spcBef>
                        <a:spcAft>
                          <a:spcPts val="0"/>
                        </a:spcAft>
                        <a:buClrTx/>
                        <a:buSzTx/>
                        <a:buFontTx/>
                        <a:buNone/>
                        <a:tabLst/>
                        <a:defRPr/>
                      </a:pPr>
                      <a:r>
                        <a:rPr lang="ja-JP" altLang="en-US" sz="1600" dirty="0" smtClean="0">
                          <a:latin typeface="BIZ UDPゴシック" panose="020B0400000000000000" pitchFamily="50" charset="-128"/>
                          <a:ea typeface="BIZ UDPゴシック" panose="020B0400000000000000" pitchFamily="50" charset="-128"/>
                        </a:rPr>
                        <a:t>想定最大規模の河川氾濫や内水氾濫、高潮の発生時に</a:t>
                      </a:r>
                      <a:endParaRPr lang="en-US" altLang="ja-JP" sz="1600" dirty="0" smtClean="0">
                        <a:latin typeface="BIZ UDPゴシック" panose="020B0400000000000000" pitchFamily="50" charset="-128"/>
                        <a:ea typeface="BIZ UDPゴシック" panose="020B0400000000000000" pitchFamily="50" charset="-128"/>
                      </a:endParaRPr>
                    </a:p>
                    <a:p>
                      <a:pPr marL="88900" marR="0" lvl="0" indent="-88900" algn="l" defTabSz="685817" rtl="0" eaLnBrk="1" fontAlgn="auto" latinLnBrk="0" hangingPunct="1">
                        <a:lnSpc>
                          <a:spcPct val="110000"/>
                        </a:lnSpc>
                        <a:spcBef>
                          <a:spcPts val="0"/>
                        </a:spcBef>
                        <a:spcAft>
                          <a:spcPts val="0"/>
                        </a:spcAft>
                        <a:buClrTx/>
                        <a:buSzTx/>
                        <a:buFontTx/>
                        <a:buNone/>
                        <a:tabLst/>
                        <a:defRPr/>
                      </a:pPr>
                      <a:r>
                        <a:rPr lang="ja-JP" altLang="en-US" sz="1600" dirty="0" smtClean="0">
                          <a:latin typeface="BIZ UDPゴシック" panose="020B0400000000000000" pitchFamily="50" charset="-128"/>
                          <a:ea typeface="BIZ UDPゴシック" panose="020B0400000000000000" pitchFamily="50" charset="-128"/>
                        </a:rPr>
                        <a:t>・長期の断水や長期又は一時的な減水・減圧が発生する可能性</a:t>
                      </a:r>
                    </a:p>
                  </a:txBody>
                  <a:tcPr anchor="ctr"/>
                </a:tc>
                <a:extLst>
                  <a:ext uri="{0D108BD9-81ED-4DB2-BD59-A6C34878D82A}">
                    <a16:rowId xmlns:a16="http://schemas.microsoft.com/office/drawing/2014/main" val="234469008"/>
                  </a:ext>
                </a:extLst>
              </a:tr>
              <a:tr h="648000">
                <a:tc>
                  <a:txBody>
                    <a:bodyPr/>
                    <a:lstStyle/>
                    <a:p>
                      <a:r>
                        <a:rPr kumimoji="1" lang="ja-JP" altLang="en-US" sz="1600" dirty="0" smtClean="0"/>
                        <a:t>計画期間末のめざす姿</a:t>
                      </a:r>
                    </a:p>
                    <a:p>
                      <a:r>
                        <a:rPr kumimoji="1" lang="en-US" altLang="ja-JP" sz="1600" dirty="0" smtClean="0"/>
                        <a:t>【</a:t>
                      </a:r>
                      <a:r>
                        <a:rPr kumimoji="1" lang="ja-JP" altLang="en-US" sz="1600" dirty="0" smtClean="0"/>
                        <a:t>リスク評価①</a:t>
                      </a:r>
                      <a:r>
                        <a:rPr kumimoji="1" lang="en-US" altLang="ja-JP" sz="1600" dirty="0" smtClean="0"/>
                        <a:t>】</a:t>
                      </a:r>
                    </a:p>
                  </a:txBody>
                  <a:tcPr anchor="ctr">
                    <a:solidFill>
                      <a:schemeClr val="accent2">
                        <a:lumMod val="20000"/>
                        <a:lumOff val="80000"/>
                      </a:schemeClr>
                    </a:solidFill>
                  </a:tcPr>
                </a:tc>
                <a:tc>
                  <a:txBody>
                    <a:bodyPr/>
                    <a:lstStyle/>
                    <a:p>
                      <a:pPr marL="0" indent="0">
                        <a:lnSpc>
                          <a:spcPct val="110000"/>
                        </a:lnSpc>
                      </a:pPr>
                      <a:r>
                        <a:rPr lang="ja-JP" altLang="en-US" sz="1600" dirty="0" smtClean="0">
                          <a:latin typeface="BIZ UDPゴシック" panose="020B0400000000000000" pitchFamily="50" charset="-128"/>
                          <a:ea typeface="BIZ UDPゴシック" panose="020B0400000000000000" pitchFamily="50" charset="-128"/>
                        </a:rPr>
                        <a:t>緊急度（発生確率）の比較的高い河川氾濫及び内水氾濫への対策に注力することとし、想定最大規模の河川氾濫や内水氾濫の発生時における</a:t>
                      </a:r>
                      <a:endParaRPr lang="en-US" altLang="ja-JP" sz="1600" dirty="0" smtClean="0">
                        <a:latin typeface="BIZ UDPゴシック" panose="020B0400000000000000" pitchFamily="50" charset="-128"/>
                        <a:ea typeface="BIZ UDPゴシック" panose="020B0400000000000000" pitchFamily="50" charset="-128"/>
                      </a:endParaRPr>
                    </a:p>
                    <a:p>
                      <a:pPr marL="0" indent="0">
                        <a:lnSpc>
                          <a:spcPct val="110000"/>
                        </a:lnSpc>
                      </a:pPr>
                      <a:r>
                        <a:rPr lang="ja-JP" altLang="en-US" sz="1600" dirty="0" smtClean="0">
                          <a:latin typeface="BIZ UDPゴシック" panose="020B0400000000000000" pitchFamily="50" charset="-128"/>
                          <a:ea typeface="BIZ UDPゴシック" panose="020B0400000000000000" pitchFamily="50" charset="-128"/>
                        </a:rPr>
                        <a:t>・長期の断水が回避</a:t>
                      </a:r>
                      <a:endParaRPr lang="en-US" altLang="ja-JP" sz="1600" dirty="0" smtClean="0">
                        <a:latin typeface="BIZ UDPゴシック" panose="020B0400000000000000" pitchFamily="50" charset="-128"/>
                        <a:ea typeface="BIZ UDPゴシック" panose="020B0400000000000000" pitchFamily="50" charset="-128"/>
                      </a:endParaRPr>
                    </a:p>
                    <a:p>
                      <a:pPr marL="92075" indent="-92075">
                        <a:lnSpc>
                          <a:spcPct val="110000"/>
                        </a:lnSpc>
                      </a:pPr>
                      <a:r>
                        <a:rPr lang="ja-JP" altLang="en-US" sz="1600" dirty="0" smtClean="0">
                          <a:latin typeface="BIZ UDPゴシック" panose="020B0400000000000000" pitchFamily="50" charset="-128"/>
                          <a:ea typeface="BIZ UDPゴシック" panose="020B0400000000000000" pitchFamily="50" charset="-128"/>
                        </a:rPr>
                        <a:t>・長期の減水・減圧及び一時的な減水・減圧が回避又はこれらの減水・減圧が生じる期間・エリアが縮小</a:t>
                      </a:r>
                      <a:endParaRPr lang="ja-JP" altLang="en-US" sz="16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88125810"/>
                  </a:ext>
                </a:extLst>
              </a:tr>
              <a:tr h="3456000">
                <a:tc>
                  <a:txBody>
                    <a:bodyPr/>
                    <a:lstStyle/>
                    <a:p>
                      <a:r>
                        <a:rPr kumimoji="1" lang="ja-JP" altLang="en-US" sz="1600" dirty="0" smtClean="0"/>
                        <a:t>対策の方向性</a:t>
                      </a:r>
                    </a:p>
                    <a:p>
                      <a:r>
                        <a:rPr kumimoji="1" lang="en-US" altLang="ja-JP" sz="1600" dirty="0" smtClean="0"/>
                        <a:t>【</a:t>
                      </a:r>
                      <a:r>
                        <a:rPr kumimoji="1" lang="ja-JP" altLang="en-US" sz="1600" dirty="0" smtClean="0"/>
                        <a:t>リスク評価②</a:t>
                      </a:r>
                      <a:r>
                        <a:rPr kumimoji="1" lang="en-US" altLang="ja-JP" sz="1600" dirty="0" smtClean="0"/>
                        <a:t>】</a:t>
                      </a:r>
                    </a:p>
                  </a:txBody>
                  <a:tcPr anchor="ctr">
                    <a:solidFill>
                      <a:schemeClr val="accent2">
                        <a:lumMod val="20000"/>
                        <a:lumOff val="80000"/>
                      </a:schemeClr>
                    </a:solidFill>
                  </a:tcPr>
                </a:tc>
                <a:tc>
                  <a:txBody>
                    <a:bodyPr/>
                    <a:lstStyle/>
                    <a:p>
                      <a:pPr>
                        <a:lnSpc>
                          <a:spcPct val="110000"/>
                        </a:lnSpc>
                      </a:pPr>
                      <a:r>
                        <a:rPr lang="ja-JP" altLang="en-US" sz="1600" dirty="0" smtClean="0">
                          <a:latin typeface="BIZ UDPゴシック" panose="020B0400000000000000" pitchFamily="50" charset="-128"/>
                          <a:ea typeface="BIZ UDPゴシック" panose="020B0400000000000000" pitchFamily="50" charset="-128"/>
                        </a:rPr>
                        <a:t>・重要度（期間・深刻度）を踏まえ、優先順位を決定</a:t>
                      </a:r>
                      <a:endParaRPr lang="en-US" altLang="ja-JP" sz="1600" dirty="0" smtClean="0">
                        <a:latin typeface="BIZ UDPゴシック" panose="020B0400000000000000" pitchFamily="50" charset="-128"/>
                        <a:ea typeface="BIZ UDPゴシック" panose="020B0400000000000000" pitchFamily="50" charset="-128"/>
                      </a:endParaRPr>
                    </a:p>
                    <a:p>
                      <a:pPr>
                        <a:lnSpc>
                          <a:spcPct val="110000"/>
                        </a:lnSpc>
                      </a:pPr>
                      <a:r>
                        <a:rPr lang="ja-JP" altLang="en-US" sz="1600" dirty="0" smtClean="0">
                          <a:latin typeface="BIZ UDPゴシック" panose="020B0400000000000000" pitchFamily="50" charset="-128"/>
                          <a:ea typeface="BIZ UDPゴシック" panose="020B0400000000000000" pitchFamily="50" charset="-128"/>
                        </a:rPr>
                        <a:t>・優先順位を踏まえ、第１～第３フェーズに分けて対策を実施</a:t>
                      </a:r>
                      <a:endParaRPr lang="en-US" altLang="ja-JP" sz="1600" dirty="0" smtClean="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90498718"/>
                  </a:ext>
                </a:extLst>
              </a:tr>
            </a:tbl>
          </a:graphicData>
        </a:graphic>
      </p:graphicFrame>
      <p:pic>
        <p:nvPicPr>
          <p:cNvPr id="3" name="図 2" descr="第１フェーズ、河川氾濫、内水氾濫発生時に長期の断水の回避、&#10;第２フェーズ、河川氾濫、内水氾濫発生時に&#10;長期の減水、減圧の回避または期間、エリアの縮小&#10;第３フェーズ、河川氾濫、内水氾濫発生時に&#10;一時の減水、減圧の回避または期間、エリアの縮"/>
          <p:cNvPicPr>
            <a:picLocks noChangeAspect="1"/>
          </p:cNvPicPr>
          <p:nvPr/>
        </p:nvPicPr>
        <p:blipFill>
          <a:blip r:embed="rId2"/>
          <a:stretch>
            <a:fillRect/>
          </a:stretch>
        </p:blipFill>
        <p:spPr>
          <a:xfrm>
            <a:off x="2817876" y="3198914"/>
            <a:ext cx="6355080" cy="2970276"/>
          </a:xfrm>
          <a:prstGeom prst="rect">
            <a:avLst/>
          </a:prstGeom>
        </p:spPr>
      </p:pic>
      <p:sp>
        <p:nvSpPr>
          <p:cNvPr id="29" name="テキスト ボックス 28"/>
          <p:cNvSpPr txBox="1"/>
          <p:nvPr/>
        </p:nvSpPr>
        <p:spPr>
          <a:xfrm>
            <a:off x="190556" y="6210303"/>
            <a:ext cx="9360000" cy="566309"/>
          </a:xfrm>
          <a:prstGeom prst="rect">
            <a:avLst/>
          </a:prstGeom>
          <a:noFill/>
        </p:spPr>
        <p:txBody>
          <a:bodyPr wrap="square" rtlCol="0">
            <a:spAutoFit/>
          </a:bodyPr>
          <a:lstStyle/>
          <a:p>
            <a:pPr marL="88900" indent="-88900">
              <a:lnSpc>
                <a:spcPct val="110000"/>
              </a:lnSpc>
            </a:pPr>
            <a:r>
              <a:rPr lang="ja-JP" altLang="en-US" sz="1400" dirty="0" smtClean="0">
                <a:latin typeface="BIZ UDPゴシック" panose="020B0400000000000000" pitchFamily="50" charset="-128"/>
                <a:ea typeface="BIZ UDPゴシック" panose="020B0400000000000000" pitchFamily="50" charset="-128"/>
              </a:rPr>
              <a:t>・第１フェーズの対策を</a:t>
            </a:r>
            <a:r>
              <a:rPr lang="en-US" altLang="ja-JP" sz="1400" dirty="0" smtClean="0">
                <a:latin typeface="BIZ UDPゴシック" panose="020B0400000000000000" pitchFamily="50" charset="-128"/>
                <a:ea typeface="BIZ UDPゴシック" panose="020B0400000000000000" pitchFamily="50" charset="-128"/>
              </a:rPr>
              <a:t>2027</a:t>
            </a:r>
            <a:r>
              <a:rPr lang="ja-JP" altLang="en-US" sz="1400" dirty="0" smtClean="0">
                <a:latin typeface="BIZ UDPゴシック" panose="020B0400000000000000" pitchFamily="50" charset="-128"/>
                <a:ea typeface="BIZ UDPゴシック" panose="020B0400000000000000" pitchFamily="50" charset="-128"/>
              </a:rPr>
              <a:t>（</a:t>
            </a:r>
            <a:r>
              <a:rPr lang="en-US" altLang="ja-JP" sz="1400" dirty="0" smtClean="0">
                <a:latin typeface="BIZ UDPゴシック" panose="020B0400000000000000" pitchFamily="50" charset="-128"/>
                <a:ea typeface="BIZ UDPゴシック" panose="020B0400000000000000" pitchFamily="50" charset="-128"/>
              </a:rPr>
              <a:t>R9</a:t>
            </a:r>
            <a:r>
              <a:rPr lang="ja-JP" altLang="en-US" sz="1400" dirty="0" smtClean="0">
                <a:latin typeface="BIZ UDPゴシック" panose="020B0400000000000000" pitchFamily="50" charset="-128"/>
                <a:ea typeface="BIZ UDPゴシック" panose="020B0400000000000000" pitchFamily="50" charset="-128"/>
              </a:rPr>
              <a:t>）年度末まで、第２フェーズの対策を２０３７（</a:t>
            </a:r>
            <a:r>
              <a:rPr lang="en-US" altLang="ja-JP" sz="1400" dirty="0" smtClean="0">
                <a:latin typeface="BIZ UDPゴシック" panose="020B0400000000000000" pitchFamily="50" charset="-128"/>
                <a:ea typeface="BIZ UDPゴシック" panose="020B0400000000000000" pitchFamily="50" charset="-128"/>
              </a:rPr>
              <a:t>R19</a:t>
            </a:r>
            <a:r>
              <a:rPr lang="ja-JP" altLang="en-US" sz="1400" dirty="0" smtClean="0">
                <a:latin typeface="BIZ UDPゴシック" panose="020B0400000000000000" pitchFamily="50" charset="-128"/>
                <a:ea typeface="BIZ UDPゴシック" panose="020B0400000000000000" pitchFamily="50" charset="-128"/>
              </a:rPr>
              <a:t>）年度末まで、第３フェーズの対策を２０４７（</a:t>
            </a:r>
            <a:r>
              <a:rPr lang="en-US" altLang="ja-JP" sz="1400" dirty="0" smtClean="0">
                <a:latin typeface="BIZ UDPゴシック" panose="020B0400000000000000" pitchFamily="50" charset="-128"/>
                <a:ea typeface="BIZ UDPゴシック" panose="020B0400000000000000" pitchFamily="50" charset="-128"/>
              </a:rPr>
              <a:t>R29</a:t>
            </a:r>
            <a:r>
              <a:rPr lang="ja-JP" altLang="en-US" sz="1400" dirty="0" smtClean="0">
                <a:latin typeface="BIZ UDPゴシック" panose="020B0400000000000000" pitchFamily="50" charset="-128"/>
                <a:ea typeface="BIZ UDPゴシック" panose="020B0400000000000000" pitchFamily="50" charset="-128"/>
              </a:rPr>
              <a:t>）年度末までにそれぞれ実施予定</a:t>
            </a:r>
            <a:endParaRPr lang="en-US" altLang="ja-JP" sz="1400" dirty="0" smtClean="0">
              <a:latin typeface="BIZ UDPゴシック" panose="020B0400000000000000" pitchFamily="50" charset="-128"/>
              <a:ea typeface="BIZ UDPゴシック" panose="020B0400000000000000" pitchFamily="50" charset="-128"/>
            </a:endParaRPr>
          </a:p>
        </p:txBody>
      </p:sp>
      <p:sp>
        <p:nvSpPr>
          <p:cNvPr id="77" name="スライド番号プレースホルダー 29"/>
          <p:cNvSpPr>
            <a:spLocks noGrp="1"/>
          </p:cNvSpPr>
          <p:nvPr>
            <p:ph type="sldNum" sz="quarter" idx="12"/>
          </p:nvPr>
        </p:nvSpPr>
        <p:spPr>
          <a:xfrm>
            <a:off x="7628621" y="6440027"/>
            <a:ext cx="2228850" cy="365125"/>
          </a:xfrm>
        </p:spPr>
        <p:txBody>
          <a:bodyPr/>
          <a:lstStyle/>
          <a:p>
            <a:fld id="{F1A06914-B3DE-4435-BBAC-EB87E3C0589F}" type="slidenum">
              <a:rPr kumimoji="1" lang="ja-JP" altLang="en-US" smtClean="0"/>
              <a:t>6</a:t>
            </a:fld>
            <a:endParaRPr kumimoji="1" lang="ja-JP" altLang="en-US"/>
          </a:p>
        </p:txBody>
      </p:sp>
    </p:spTree>
    <p:extLst>
      <p:ext uri="{BB962C8B-B14F-4D97-AF65-F5344CB8AC3E}">
        <p14:creationId xmlns:p14="http://schemas.microsoft.com/office/powerpoint/2010/main" val="36145551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9375" y="23207"/>
            <a:ext cx="9738600" cy="432000"/>
          </a:xfrm>
        </p:spPr>
        <p:txBody>
          <a:bodyPr/>
          <a:lstStyle/>
          <a:p>
            <a:r>
              <a:rPr lang="ja-JP" altLang="en-US" sz="2200" dirty="0" smtClean="0"/>
              <a:t>第３編　施設の経年化を踏まえた安全な水道水の安定的な供給に向けた計画</a:t>
            </a:r>
            <a:endParaRPr kumimoji="1" lang="ja-JP" altLang="en-US" sz="2200" dirty="0"/>
          </a:p>
        </p:txBody>
      </p:sp>
      <p:graphicFrame>
        <p:nvGraphicFramePr>
          <p:cNvPr id="23" name="表 22"/>
          <p:cNvGraphicFramePr>
            <a:graphicFrameLocks noGrp="1"/>
          </p:cNvGraphicFramePr>
          <p:nvPr>
            <p:extLst>
              <p:ext uri="{D42A27DB-BD31-4B8C-83A1-F6EECF244321}">
                <p14:modId xmlns:p14="http://schemas.microsoft.com/office/powerpoint/2010/main" val="2031154705"/>
              </p:ext>
            </p:extLst>
          </p:nvPr>
        </p:nvGraphicFramePr>
        <p:xfrm>
          <a:off x="208844" y="620429"/>
          <a:ext cx="9396000" cy="6020448"/>
        </p:xfrm>
        <a:graphic>
          <a:graphicData uri="http://schemas.openxmlformats.org/drawingml/2006/table">
            <a:tbl>
              <a:tblPr firstRow="1" bandRow="1">
                <a:tableStyleId>{5940675A-B579-460E-94D1-54222C63F5DA}</a:tableStyleId>
              </a:tblPr>
              <a:tblGrid>
                <a:gridCol w="2232000">
                  <a:extLst>
                    <a:ext uri="{9D8B030D-6E8A-4147-A177-3AD203B41FA5}">
                      <a16:colId xmlns:a16="http://schemas.microsoft.com/office/drawing/2014/main" val="3450930631"/>
                    </a:ext>
                  </a:extLst>
                </a:gridCol>
                <a:gridCol w="7164000">
                  <a:extLst>
                    <a:ext uri="{9D8B030D-6E8A-4147-A177-3AD203B41FA5}">
                      <a16:colId xmlns:a16="http://schemas.microsoft.com/office/drawing/2014/main" val="2383325334"/>
                    </a:ext>
                  </a:extLst>
                </a:gridCol>
              </a:tblGrid>
              <a:tr h="648000">
                <a:tc>
                  <a:txBody>
                    <a:bodyPr/>
                    <a:lstStyle/>
                    <a:p>
                      <a:r>
                        <a:rPr kumimoji="1" lang="ja-JP" altLang="en-US" sz="1600" dirty="0" smtClean="0"/>
                        <a:t>現状</a:t>
                      </a:r>
                      <a:endParaRPr kumimoji="1" lang="en-US" altLang="ja-JP" sz="1600" dirty="0" smtClean="0"/>
                    </a:p>
                    <a:p>
                      <a:r>
                        <a:rPr kumimoji="1" lang="en-US" altLang="ja-JP" sz="1600" dirty="0" smtClean="0"/>
                        <a:t>【</a:t>
                      </a:r>
                      <a:r>
                        <a:rPr kumimoji="1" lang="ja-JP" altLang="en-US" sz="1600" dirty="0" smtClean="0"/>
                        <a:t>リスク分析</a:t>
                      </a:r>
                      <a:r>
                        <a:rPr kumimoji="1" lang="en-US" altLang="ja-JP" sz="1600" dirty="0" smtClean="0"/>
                        <a:t>】</a:t>
                      </a:r>
                      <a:endParaRPr kumimoji="1" lang="ja-JP" altLang="en-US" sz="1600" dirty="0"/>
                    </a:p>
                  </a:txBody>
                  <a:tcPr anchor="ctr">
                    <a:solidFill>
                      <a:schemeClr val="accent2">
                        <a:lumMod val="20000"/>
                        <a:lumOff val="80000"/>
                      </a:schemeClr>
                    </a:solidFill>
                  </a:tcPr>
                </a:tc>
                <a:tc>
                  <a:txBody>
                    <a:bodyPr/>
                    <a:lstStyle/>
                    <a:p>
                      <a:pPr marL="88900" marR="0" lvl="0" indent="-88900" algn="l" defTabSz="685817" rtl="0" eaLnBrk="1" fontAlgn="auto" latinLnBrk="0" hangingPunct="1">
                        <a:lnSpc>
                          <a:spcPct val="110000"/>
                        </a:lnSpc>
                        <a:spcBef>
                          <a:spcPts val="0"/>
                        </a:spcBef>
                        <a:spcAft>
                          <a:spcPts val="0"/>
                        </a:spcAft>
                        <a:buClrTx/>
                        <a:buSzTx/>
                        <a:buFontTx/>
                        <a:buNone/>
                        <a:tabLst/>
                        <a:defRPr/>
                      </a:pPr>
                      <a:r>
                        <a:rPr lang="ja-JP" altLang="en-US" sz="1400" dirty="0" smtClean="0">
                          <a:latin typeface="BIZ UDPゴシック" panose="020B0400000000000000" pitchFamily="50" charset="-128"/>
                          <a:ea typeface="BIZ UDPゴシック" panose="020B0400000000000000" pitchFamily="50" charset="-128"/>
                        </a:rPr>
                        <a:t>経年化対策としての更新を行わなければ、計画期間末には</a:t>
                      </a:r>
                      <a:endParaRPr lang="en-US" altLang="ja-JP" sz="1400" dirty="0" smtClean="0">
                        <a:latin typeface="BIZ UDPゴシック" panose="020B0400000000000000" pitchFamily="50" charset="-128"/>
                        <a:ea typeface="BIZ UDPゴシック" panose="020B0400000000000000" pitchFamily="50" charset="-128"/>
                      </a:endParaRPr>
                    </a:p>
                    <a:p>
                      <a:pPr marL="88900" marR="0" lvl="0" indent="-88900" algn="l" defTabSz="685817" rtl="0" eaLnBrk="1" fontAlgn="auto" latinLnBrk="0" hangingPunct="1">
                        <a:lnSpc>
                          <a:spcPct val="110000"/>
                        </a:lnSpc>
                        <a:spcBef>
                          <a:spcPts val="0"/>
                        </a:spcBef>
                        <a:spcAft>
                          <a:spcPts val="0"/>
                        </a:spcAft>
                        <a:buClrTx/>
                        <a:buSzTx/>
                        <a:buFontTx/>
                        <a:buNone/>
                        <a:tabLst/>
                        <a:defRPr/>
                      </a:pPr>
                      <a:r>
                        <a:rPr lang="ja-JP" altLang="en-US" sz="1400" dirty="0" smtClean="0">
                          <a:latin typeface="BIZ UDPゴシック" panose="020B0400000000000000" pitchFamily="50" charset="-128"/>
                          <a:ea typeface="BIZ UDPゴシック" panose="020B0400000000000000" pitchFamily="50" charset="-128"/>
                        </a:rPr>
                        <a:t>・全体の約</a:t>
                      </a:r>
                      <a:r>
                        <a:rPr lang="en-US" altLang="ja-JP" sz="1400" dirty="0" smtClean="0">
                          <a:latin typeface="BIZ UDPゴシック" panose="020B0400000000000000" pitchFamily="50" charset="-128"/>
                          <a:ea typeface="BIZ UDPゴシック" panose="020B0400000000000000" pitchFamily="50" charset="-128"/>
                        </a:rPr>
                        <a:t>95</a:t>
                      </a:r>
                      <a:r>
                        <a:rPr lang="ja-JP" altLang="en-US" sz="1400" dirty="0" smtClean="0">
                          <a:latin typeface="BIZ UDPゴシック" panose="020B0400000000000000" pitchFamily="50" charset="-128"/>
                          <a:ea typeface="BIZ UDPゴシック" panose="020B0400000000000000" pitchFamily="50" charset="-128"/>
                        </a:rPr>
                        <a:t>％の電気・機械設備が更新基準年数を超過</a:t>
                      </a:r>
                      <a:endParaRPr lang="en-US" altLang="ja-JP" sz="1400" dirty="0" smtClean="0">
                        <a:latin typeface="BIZ UDPゴシック" panose="020B0400000000000000" pitchFamily="50" charset="-128"/>
                        <a:ea typeface="BIZ UDPゴシック" panose="020B0400000000000000" pitchFamily="50" charset="-128"/>
                      </a:endParaRPr>
                    </a:p>
                    <a:p>
                      <a:pPr marL="88900" marR="0" lvl="0" indent="-88900" algn="l" defTabSz="685817" rtl="0" eaLnBrk="1" fontAlgn="auto" latinLnBrk="0" hangingPunct="1">
                        <a:lnSpc>
                          <a:spcPct val="110000"/>
                        </a:lnSpc>
                        <a:spcBef>
                          <a:spcPts val="0"/>
                        </a:spcBef>
                        <a:spcAft>
                          <a:spcPts val="0"/>
                        </a:spcAft>
                        <a:buClrTx/>
                        <a:buSzTx/>
                        <a:buFontTx/>
                        <a:buNone/>
                        <a:tabLst/>
                        <a:defRPr/>
                      </a:pPr>
                      <a:r>
                        <a:rPr lang="ja-JP" altLang="en-US" sz="1400" dirty="0" smtClean="0">
                          <a:latin typeface="BIZ UDPゴシック" panose="020B0400000000000000" pitchFamily="50" charset="-128"/>
                          <a:ea typeface="BIZ UDPゴシック" panose="020B0400000000000000" pitchFamily="50" charset="-128"/>
                        </a:rPr>
                        <a:t>・全体の約</a:t>
                      </a:r>
                      <a:r>
                        <a:rPr lang="en-US" altLang="ja-JP" sz="1400" dirty="0" smtClean="0">
                          <a:latin typeface="BIZ UDPゴシック" panose="020B0400000000000000" pitchFamily="50" charset="-128"/>
                          <a:ea typeface="BIZ UDPゴシック" panose="020B0400000000000000" pitchFamily="50" charset="-128"/>
                        </a:rPr>
                        <a:t>35</a:t>
                      </a:r>
                      <a:r>
                        <a:rPr lang="ja-JP" altLang="en-US" sz="1400" dirty="0" smtClean="0">
                          <a:latin typeface="BIZ UDPゴシック" panose="020B0400000000000000" pitchFamily="50" charset="-128"/>
                          <a:ea typeface="BIZ UDPゴシック" panose="020B0400000000000000" pitchFamily="50" charset="-128"/>
                        </a:rPr>
                        <a:t>％の管路が使用可能年数を超過</a:t>
                      </a:r>
                      <a:endParaRPr lang="en-US" altLang="ja-JP" sz="1400" dirty="0" smtClean="0">
                        <a:latin typeface="BIZ UDPゴシック" panose="020B0400000000000000" pitchFamily="50" charset="-128"/>
                        <a:ea typeface="BIZ UDPゴシック" panose="020B0400000000000000" pitchFamily="50" charset="-128"/>
                      </a:endParaRPr>
                    </a:p>
                    <a:p>
                      <a:pPr marL="88900" marR="0" lvl="0" indent="-88900" algn="l" defTabSz="685817" rtl="0" eaLnBrk="1" fontAlgn="auto" latinLnBrk="0" hangingPunct="1">
                        <a:lnSpc>
                          <a:spcPct val="110000"/>
                        </a:lnSpc>
                        <a:spcBef>
                          <a:spcPts val="0"/>
                        </a:spcBef>
                        <a:spcAft>
                          <a:spcPts val="0"/>
                        </a:spcAft>
                        <a:buClrTx/>
                        <a:buSzTx/>
                        <a:buFontTx/>
                        <a:buNone/>
                        <a:tabLst/>
                        <a:defRPr/>
                      </a:pPr>
                      <a:r>
                        <a:rPr lang="ja-JP" altLang="en-US" sz="1400" dirty="0" smtClean="0">
                          <a:latin typeface="BIZ UDPゴシック" panose="020B0400000000000000" pitchFamily="50" charset="-128"/>
                          <a:ea typeface="BIZ UDPゴシック" panose="020B0400000000000000" pitchFamily="50" charset="-128"/>
                        </a:rPr>
                        <a:t>することにより、施設の所要の能力・機能が発揮できなくなる可能性</a:t>
                      </a:r>
                      <a:endParaRPr lang="en-US" altLang="ja-JP" sz="1400" dirty="0" smtClean="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234469008"/>
                  </a:ext>
                </a:extLst>
              </a:tr>
              <a:tr h="648000">
                <a:tc>
                  <a:txBody>
                    <a:bodyPr/>
                    <a:lstStyle/>
                    <a:p>
                      <a:r>
                        <a:rPr kumimoji="1" lang="ja-JP" altLang="en-US" sz="1600" dirty="0" smtClean="0"/>
                        <a:t>計画期間末のめざす姿</a:t>
                      </a:r>
                    </a:p>
                    <a:p>
                      <a:r>
                        <a:rPr kumimoji="1" lang="en-US" altLang="ja-JP" sz="1600" dirty="0" smtClean="0"/>
                        <a:t>【</a:t>
                      </a:r>
                      <a:r>
                        <a:rPr kumimoji="1" lang="ja-JP" altLang="en-US" sz="1600" dirty="0" smtClean="0"/>
                        <a:t>リスク評価①</a:t>
                      </a:r>
                      <a:r>
                        <a:rPr kumimoji="1" lang="en-US" altLang="ja-JP" sz="1600" dirty="0" smtClean="0"/>
                        <a:t>】</a:t>
                      </a:r>
                    </a:p>
                  </a:txBody>
                  <a:tcPr anchor="ctr">
                    <a:solidFill>
                      <a:schemeClr val="accent2">
                        <a:lumMod val="20000"/>
                        <a:lumOff val="80000"/>
                      </a:schemeClr>
                    </a:solidFill>
                  </a:tcPr>
                </a:tc>
                <a:tc>
                  <a:txBody>
                    <a:bodyPr/>
                    <a:lstStyle/>
                    <a:p>
                      <a:pPr marL="88900" indent="-88900">
                        <a:lnSpc>
                          <a:spcPct val="110000"/>
                        </a:lnSpc>
                      </a:pPr>
                      <a:r>
                        <a:rPr lang="en-US" altLang="ja-JP" sz="1400" dirty="0" smtClean="0">
                          <a:latin typeface="BIZ UDPゴシック" panose="020B0400000000000000" pitchFamily="50" charset="-128"/>
                          <a:ea typeface="BIZ UDPゴシック" panose="020B0400000000000000" pitchFamily="50" charset="-128"/>
                        </a:rPr>
                        <a:t>【</a:t>
                      </a:r>
                      <a:r>
                        <a:rPr lang="ja-JP" altLang="en-US" sz="1400" dirty="0" smtClean="0">
                          <a:latin typeface="BIZ UDPゴシック" panose="020B0400000000000000" pitchFamily="50" charset="-128"/>
                          <a:ea typeface="BIZ UDPゴシック" panose="020B0400000000000000" pitchFamily="50" charset="-128"/>
                        </a:rPr>
                        <a:t>電気・機械設備</a:t>
                      </a:r>
                      <a:r>
                        <a:rPr lang="en-US" altLang="ja-JP" sz="1400" dirty="0" smtClean="0">
                          <a:latin typeface="BIZ UDPゴシック" panose="020B0400000000000000" pitchFamily="50" charset="-128"/>
                          <a:ea typeface="BIZ UDPゴシック" panose="020B0400000000000000" pitchFamily="50" charset="-128"/>
                        </a:rPr>
                        <a:t>】</a:t>
                      </a:r>
                    </a:p>
                    <a:p>
                      <a:pPr marL="88900" indent="-88900">
                        <a:lnSpc>
                          <a:spcPct val="110000"/>
                        </a:lnSpc>
                      </a:pPr>
                      <a:r>
                        <a:rPr lang="ja-JP" altLang="en-US" sz="1400" dirty="0" smtClean="0">
                          <a:latin typeface="BIZ UDPゴシック" panose="020B0400000000000000" pitchFamily="50" charset="-128"/>
                          <a:ea typeface="BIZ UDPゴシック" panose="020B0400000000000000" pitchFamily="50" charset="-128"/>
                        </a:rPr>
                        <a:t>・全ての設備の所要の能力・機能が確保</a:t>
                      </a:r>
                      <a:endParaRPr lang="en-US" altLang="ja-JP" sz="1400" dirty="0" smtClean="0">
                        <a:latin typeface="BIZ UDPゴシック" panose="020B0400000000000000" pitchFamily="50" charset="-128"/>
                        <a:ea typeface="BIZ UDPゴシック" panose="020B0400000000000000" pitchFamily="50" charset="-128"/>
                      </a:endParaRPr>
                    </a:p>
                    <a:p>
                      <a:pPr marL="88900" indent="-88900">
                        <a:lnSpc>
                          <a:spcPct val="110000"/>
                        </a:lnSpc>
                      </a:pPr>
                      <a:r>
                        <a:rPr lang="en-US" altLang="ja-JP" sz="1400" dirty="0" smtClean="0">
                          <a:latin typeface="BIZ UDPゴシック" panose="020B0400000000000000" pitchFamily="50" charset="-128"/>
                          <a:ea typeface="BIZ UDPゴシック" panose="020B0400000000000000" pitchFamily="50" charset="-128"/>
                        </a:rPr>
                        <a:t>【</a:t>
                      </a:r>
                      <a:r>
                        <a:rPr lang="ja-JP" altLang="en-US" sz="1400" dirty="0" smtClean="0">
                          <a:latin typeface="BIZ UDPゴシック" panose="020B0400000000000000" pitchFamily="50" charset="-128"/>
                          <a:ea typeface="BIZ UDPゴシック" panose="020B0400000000000000" pitchFamily="50" charset="-128"/>
                        </a:rPr>
                        <a:t>管路</a:t>
                      </a:r>
                      <a:r>
                        <a:rPr lang="en-US" altLang="ja-JP" sz="1400" dirty="0" smtClean="0">
                          <a:latin typeface="BIZ UDPゴシック" panose="020B0400000000000000" pitchFamily="50" charset="-128"/>
                          <a:ea typeface="BIZ UDPゴシック" panose="020B0400000000000000" pitchFamily="50" charset="-128"/>
                        </a:rPr>
                        <a:t>】</a:t>
                      </a:r>
                    </a:p>
                    <a:p>
                      <a:pPr marL="88900" indent="-88900">
                        <a:lnSpc>
                          <a:spcPct val="110000"/>
                        </a:lnSpc>
                      </a:pPr>
                      <a:r>
                        <a:rPr lang="ja-JP" altLang="en-US" sz="1400" dirty="0" smtClean="0">
                          <a:latin typeface="BIZ UDPゴシック" panose="020B0400000000000000" pitchFamily="50" charset="-128"/>
                          <a:ea typeface="BIZ UDPゴシック" panose="020B0400000000000000" pitchFamily="50" charset="-128"/>
                        </a:rPr>
                        <a:t>・使用可能年数を超過した管路が全体の約５％</a:t>
                      </a:r>
                      <a:endParaRPr lang="ja-JP" altLang="en-US" sz="1400" dirty="0">
                        <a:latin typeface="BIZ UDPゴシック" panose="020B0400000000000000" pitchFamily="50" charset="-128"/>
                        <a:ea typeface="BIZ UDPゴシック" panose="020B0400000000000000" pitchFamily="50" charset="-128"/>
                      </a:endParaRPr>
                    </a:p>
                  </a:txBody>
                  <a:tcPr anchor="ctr"/>
                </a:tc>
                <a:extLst>
                  <a:ext uri="{0D108BD9-81ED-4DB2-BD59-A6C34878D82A}">
                    <a16:rowId xmlns:a16="http://schemas.microsoft.com/office/drawing/2014/main" val="888125810"/>
                  </a:ext>
                </a:extLst>
              </a:tr>
              <a:tr h="3960000">
                <a:tc>
                  <a:txBody>
                    <a:bodyPr/>
                    <a:lstStyle/>
                    <a:p>
                      <a:r>
                        <a:rPr kumimoji="1" lang="ja-JP" altLang="en-US" sz="1600" dirty="0" smtClean="0"/>
                        <a:t>対策の方向性</a:t>
                      </a:r>
                    </a:p>
                    <a:p>
                      <a:r>
                        <a:rPr kumimoji="1" lang="en-US" altLang="ja-JP" sz="1600" dirty="0" smtClean="0"/>
                        <a:t>【</a:t>
                      </a:r>
                      <a:r>
                        <a:rPr kumimoji="1" lang="ja-JP" altLang="en-US" sz="1600" dirty="0" smtClean="0"/>
                        <a:t>リスク評価②</a:t>
                      </a:r>
                      <a:r>
                        <a:rPr kumimoji="1" lang="en-US" altLang="ja-JP" sz="1600" dirty="0" smtClean="0"/>
                        <a:t>】</a:t>
                      </a:r>
                    </a:p>
                  </a:txBody>
                  <a:tcPr anchor="ctr">
                    <a:solidFill>
                      <a:schemeClr val="accent2">
                        <a:lumMod val="20000"/>
                        <a:lumOff val="80000"/>
                      </a:schemeClr>
                    </a:solidFill>
                  </a:tcPr>
                </a:tc>
                <a:tc>
                  <a:txBody>
                    <a:bodyPr/>
                    <a:lstStyle/>
                    <a:p>
                      <a:pPr>
                        <a:lnSpc>
                          <a:spcPct val="110000"/>
                        </a:lnSpc>
                      </a:pPr>
                      <a:r>
                        <a:rPr lang="en-US" altLang="ja-JP" sz="1400" dirty="0" smtClean="0">
                          <a:latin typeface="BIZ UDPゴシック" panose="020B0400000000000000" pitchFamily="50" charset="-128"/>
                          <a:ea typeface="BIZ UDPゴシック" panose="020B0400000000000000" pitchFamily="50" charset="-128"/>
                        </a:rPr>
                        <a:t>【</a:t>
                      </a:r>
                      <a:r>
                        <a:rPr lang="ja-JP" altLang="en-US" sz="1400" dirty="0" smtClean="0">
                          <a:latin typeface="BIZ UDPゴシック" panose="020B0400000000000000" pitchFamily="50" charset="-128"/>
                          <a:ea typeface="BIZ UDPゴシック" panose="020B0400000000000000" pitchFamily="50" charset="-128"/>
                        </a:rPr>
                        <a:t>電気・機械設備</a:t>
                      </a:r>
                      <a:r>
                        <a:rPr lang="en-US" altLang="ja-JP" sz="1400" dirty="0" smtClean="0">
                          <a:latin typeface="BIZ UDPゴシック" panose="020B0400000000000000" pitchFamily="50" charset="-128"/>
                          <a:ea typeface="BIZ UDPゴシック" panose="020B0400000000000000" pitchFamily="50" charset="-128"/>
                        </a:rPr>
                        <a:t>】</a:t>
                      </a:r>
                    </a:p>
                    <a:p>
                      <a:pPr marL="88900" indent="-88900">
                        <a:lnSpc>
                          <a:spcPct val="110000"/>
                        </a:lnSpc>
                      </a:pPr>
                      <a:r>
                        <a:rPr lang="ja-JP" altLang="en-US" sz="1400" dirty="0" smtClean="0">
                          <a:latin typeface="BIZ UDPゴシック" panose="020B0400000000000000" pitchFamily="50" charset="-128"/>
                          <a:ea typeface="BIZ UDPゴシック" panose="020B0400000000000000" pitchFamily="50" charset="-128"/>
                        </a:rPr>
                        <a:t>・更新基準年数を超過し、点検等を踏まえ更新が必要と判断した時点で都度更新</a:t>
                      </a:r>
                      <a:endParaRPr lang="en-US" altLang="ja-JP" sz="1400" dirty="0" smtClean="0">
                        <a:latin typeface="BIZ UDPゴシック" panose="020B0400000000000000" pitchFamily="50" charset="-128"/>
                        <a:ea typeface="BIZ UDPゴシック" panose="020B0400000000000000" pitchFamily="50" charset="-128"/>
                      </a:endParaRPr>
                    </a:p>
                    <a:p>
                      <a:pPr>
                        <a:lnSpc>
                          <a:spcPct val="110000"/>
                        </a:lnSpc>
                      </a:pPr>
                      <a:r>
                        <a:rPr lang="en-US" altLang="ja-JP" sz="1400" dirty="0" smtClean="0">
                          <a:latin typeface="BIZ UDPゴシック" panose="020B0400000000000000" pitchFamily="50" charset="-128"/>
                          <a:ea typeface="BIZ UDPゴシック" panose="020B0400000000000000" pitchFamily="50" charset="-128"/>
                        </a:rPr>
                        <a:t>【</a:t>
                      </a:r>
                      <a:r>
                        <a:rPr lang="ja-JP" altLang="en-US" sz="1400" dirty="0" smtClean="0">
                          <a:latin typeface="BIZ UDPゴシック" panose="020B0400000000000000" pitchFamily="50" charset="-128"/>
                          <a:ea typeface="BIZ UDPゴシック" panose="020B0400000000000000" pitchFamily="50" charset="-128"/>
                        </a:rPr>
                        <a:t>管路</a:t>
                      </a:r>
                      <a:r>
                        <a:rPr lang="en-US" altLang="ja-JP" sz="1400" dirty="0" smtClean="0">
                          <a:latin typeface="BIZ UDPゴシック" panose="020B0400000000000000" pitchFamily="50" charset="-128"/>
                          <a:ea typeface="BIZ UDPゴシック" panose="020B0400000000000000" pitchFamily="50" charset="-128"/>
                        </a:rPr>
                        <a:t>】</a:t>
                      </a:r>
                    </a:p>
                    <a:p>
                      <a:pPr marL="92075" marR="0" lvl="0" indent="-92075" algn="l" defTabSz="685817" rtl="0" eaLnBrk="1" fontAlgn="auto" latinLnBrk="0" hangingPunct="1">
                        <a:lnSpc>
                          <a:spcPct val="110000"/>
                        </a:lnSpc>
                        <a:spcBef>
                          <a:spcPts val="0"/>
                        </a:spcBef>
                        <a:spcAft>
                          <a:spcPts val="0"/>
                        </a:spcAft>
                        <a:buClrTx/>
                        <a:buSzTx/>
                        <a:buFontTx/>
                        <a:buNone/>
                        <a:tabLst/>
                        <a:defRPr/>
                      </a:pPr>
                      <a:r>
                        <a:rPr lang="ja-JP" altLang="en-US" sz="1400" dirty="0" smtClean="0">
                          <a:latin typeface="BIZ UDPゴシック" panose="020B0400000000000000" pitchFamily="50" charset="-128"/>
                          <a:ea typeface="BIZ UDPゴシック" panose="020B0400000000000000" pitchFamily="50" charset="-128"/>
                        </a:rPr>
                        <a:t>・下図のとおり、使用可能年数超過管路等を対象とし、一定期間ごとに、水運用上の重要度を踏まえて優先順位を設定して更新</a:t>
                      </a:r>
                      <a:endParaRPr lang="en-US" altLang="ja-JP" sz="1400" dirty="0" smtClean="0">
                        <a:latin typeface="BIZ UDPゴシック" panose="020B0400000000000000" pitchFamily="50" charset="-128"/>
                        <a:ea typeface="BIZ UDPゴシック" panose="020B0400000000000000" pitchFamily="50" charset="-128"/>
                      </a:endParaRPr>
                    </a:p>
                  </a:txBody>
                  <a:tcPr/>
                </a:tc>
                <a:extLst>
                  <a:ext uri="{0D108BD9-81ED-4DB2-BD59-A6C34878D82A}">
                    <a16:rowId xmlns:a16="http://schemas.microsoft.com/office/drawing/2014/main" val="490498718"/>
                  </a:ext>
                </a:extLst>
              </a:tr>
            </a:tbl>
          </a:graphicData>
        </a:graphic>
      </p:graphicFrame>
      <p:pic>
        <p:nvPicPr>
          <p:cNvPr id="5" name="図 4" descr="使用可能年数超過管路、露出管のうち漏水多発管路及び老朽化進行管路において、&#10;優先順位①　導、送水管、優先順位②　送水機能を兼用する配水管路　優先順位③　１次配水ブロック内の主要管路、優先順位④　その他基幹管路フレーム管等、優先順位⑤　供給管路（配水管）&#10;優先順位⑥　供給管路（配水細管）"/>
          <p:cNvPicPr>
            <a:picLocks noChangeAspect="1"/>
          </p:cNvPicPr>
          <p:nvPr/>
        </p:nvPicPr>
        <p:blipFill>
          <a:blip r:embed="rId2"/>
          <a:stretch>
            <a:fillRect/>
          </a:stretch>
        </p:blipFill>
        <p:spPr>
          <a:xfrm>
            <a:off x="2448140" y="3815381"/>
            <a:ext cx="7156704" cy="2825496"/>
          </a:xfrm>
          <a:prstGeom prst="rect">
            <a:avLst/>
          </a:prstGeom>
        </p:spPr>
      </p:pic>
      <p:sp>
        <p:nvSpPr>
          <p:cNvPr id="3" name="スライド番号プレースホルダー 2"/>
          <p:cNvSpPr>
            <a:spLocks noGrp="1"/>
          </p:cNvSpPr>
          <p:nvPr>
            <p:ph type="sldNum" sz="quarter" idx="12"/>
          </p:nvPr>
        </p:nvSpPr>
        <p:spPr/>
        <p:txBody>
          <a:bodyPr/>
          <a:lstStyle/>
          <a:p>
            <a:fld id="{F1A06914-B3DE-4435-BBAC-EB87E3C0589F}" type="slidenum">
              <a:rPr kumimoji="1" lang="ja-JP" altLang="en-US" smtClean="0"/>
              <a:t>7</a:t>
            </a:fld>
            <a:endParaRPr kumimoji="1" lang="ja-JP" altLang="en-US"/>
          </a:p>
        </p:txBody>
      </p:sp>
    </p:spTree>
    <p:extLst>
      <p:ext uri="{BB962C8B-B14F-4D97-AF65-F5344CB8AC3E}">
        <p14:creationId xmlns:p14="http://schemas.microsoft.com/office/powerpoint/2010/main" val="2272807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第４編　全体工程表と想定事業費</a:t>
            </a:r>
            <a:endParaRPr kumimoji="1" lang="ja-JP" altLang="en-US" dirty="0"/>
          </a:p>
        </p:txBody>
      </p:sp>
      <p:sp>
        <p:nvSpPr>
          <p:cNvPr id="4" name="角丸四角形 3"/>
          <p:cNvSpPr/>
          <p:nvPr/>
        </p:nvSpPr>
        <p:spPr>
          <a:xfrm>
            <a:off x="118871" y="612648"/>
            <a:ext cx="1728000" cy="5040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rPr>
              <a:t>全体</a:t>
            </a:r>
            <a:r>
              <a:rPr lang="ja-JP" altLang="en-US" sz="2000" dirty="0">
                <a:solidFill>
                  <a:schemeClr val="tx1"/>
                </a:solidFill>
              </a:rPr>
              <a:t>工程表</a:t>
            </a:r>
            <a:endParaRPr kumimoji="1" lang="ja-JP" altLang="en-US" sz="2000" dirty="0">
              <a:solidFill>
                <a:schemeClr val="tx1"/>
              </a:solidFill>
            </a:endParaRPr>
          </a:p>
        </p:txBody>
      </p:sp>
      <p:pic>
        <p:nvPicPr>
          <p:cNvPr id="5" name="図 4" descr="地震対策、取浄水施設の耐震整備、柴島新系統整備　R9～R14、庭窪２系耐震化　R14～R19、柴島３系耐震化　R19 ～R29 &#10;停電対策、柴島３系施設運転用自家発整備&#10;R6～R9、柴島新系、庭窪２系施設運転用自家発整備&#10;送水管、浪速枝管新設　R9まで、巽送水管&#10;（第１）耐震化　R9まで&#10;大淀送水管（新東部幹線までＲ８～R11、大淀配水場までR11～R13）&#10;配水施設の耐震整備、柴島12～15号耐震化&#10;R7まで、巽１～３号耐震化　R6～R9&#10;大淀耐震化　R10～R18、城東耐震化　R14～R18、庭窪５，６号耐震化　R14～R19、&#10;住吉耐震化 R18～R22、住之江耐震化　R20～R24、大手前耐震化 R22～R26、巽４～８号耐震化　R27～R31、豊野１，２号耐震化　R28～R31、庭窪１，2号耐震化及び柴島16～19号耐震化　R31～34&#10;停電対策、柴島下系配水施設施設運転用自家発整備及び住吉、住之江配水場自家発燃料タンク増強　R6～R9&#10;配水本管、鋳鉄管の全面的な解消（耐震化）&#10;R13まで、１次配水ブロックの流入・供給ルート&#10;（複数のうち１条）及び重要給水施設に至る給水ルート上の非耐震管の耐震化　R14～R29 &#10;より広範囲かつ下流側の非耐震管の耐震化&#10;R30～&#10;配水支管、重要給水施設に至る給水ルート上における鋳鉄管の解消（耐震化）　R8まで&#10;重要給水施設に至る給水ルート上における非耐震管の耐震化　R9～29、給水継続の重要性の高い施設に至る給水ルート上における非耐震管の耐震化　R30～&#10;風水害対策　浪速枝管新設　R9まで&#10;巽配水場止水板設置　R7～R9、巽配水場の&#10;受変電所、自家発の耐水化、庭窪、城東、長い&#10;への止水板設置、柴島の電気設備移設　&#10;R10～R19、大淀、住之江、咲洲への止水板設置、楠葉の電気設備移設　R20～R29&#10;経年化対策、電気、機械設備、更新基準年数を超過し、点検結果等により老朽化の進行が認められた設備の更新&#10;管路、使用可能年数超過管路、露出管のうち漏水多発管路及び老朽化進行管路の更新（更新ペースは耐震化での事業量を含めて基幹管路約８ｋｍ/年、配水支管約45km/年"/>
          <p:cNvPicPr>
            <a:picLocks noChangeAspect="1"/>
          </p:cNvPicPr>
          <p:nvPr/>
        </p:nvPicPr>
        <p:blipFill>
          <a:blip r:embed="rId2"/>
          <a:stretch>
            <a:fillRect/>
          </a:stretch>
        </p:blipFill>
        <p:spPr>
          <a:xfrm>
            <a:off x="2057123" y="583621"/>
            <a:ext cx="7608174" cy="5130683"/>
          </a:xfrm>
          <a:prstGeom prst="rect">
            <a:avLst/>
          </a:prstGeom>
        </p:spPr>
      </p:pic>
      <p:sp>
        <p:nvSpPr>
          <p:cNvPr id="7" name="角丸四角形 6"/>
          <p:cNvSpPr/>
          <p:nvPr/>
        </p:nvSpPr>
        <p:spPr>
          <a:xfrm>
            <a:off x="118871" y="5715064"/>
            <a:ext cx="1728000" cy="504000"/>
          </a:xfrm>
          <a:prstGeom prst="round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dirty="0" smtClean="0">
                <a:solidFill>
                  <a:schemeClr val="tx1"/>
                </a:solidFill>
              </a:rPr>
              <a:t>想定事業費</a:t>
            </a:r>
            <a:endParaRPr kumimoji="1" lang="ja-JP" altLang="en-US" sz="2000" dirty="0">
              <a:solidFill>
                <a:schemeClr val="tx1"/>
              </a:solidFill>
            </a:endParaRPr>
          </a:p>
        </p:txBody>
      </p:sp>
      <p:sp>
        <p:nvSpPr>
          <p:cNvPr id="9" name="テキスト ボックス 8"/>
          <p:cNvSpPr txBox="1"/>
          <p:nvPr/>
        </p:nvSpPr>
        <p:spPr>
          <a:xfrm>
            <a:off x="1911984" y="5815648"/>
            <a:ext cx="7588632" cy="1017202"/>
          </a:xfrm>
          <a:prstGeom prst="rect">
            <a:avLst/>
          </a:prstGeom>
          <a:noFill/>
        </p:spPr>
        <p:txBody>
          <a:bodyPr wrap="square" tIns="0" bIns="0" rtlCol="0">
            <a:spAutoFit/>
          </a:bodyPr>
          <a:lstStyle/>
          <a:p>
            <a:pPr marL="265113" indent="-265113">
              <a:lnSpc>
                <a:spcPct val="120000"/>
              </a:lnSpc>
              <a:spcAft>
                <a:spcPts val="300"/>
              </a:spcAft>
            </a:pPr>
            <a:r>
              <a:rPr lang="ja-JP" altLang="en-US" b="1" dirty="0" smtClean="0"/>
              <a:t>３０年間の合計額：約９，２００億円（税抜）</a:t>
            </a:r>
            <a:endParaRPr lang="en-US" altLang="ja-JP" b="1" dirty="0" smtClean="0"/>
          </a:p>
          <a:p>
            <a:pPr marL="265113" indent="-265113"/>
            <a:r>
              <a:rPr lang="en-US" altLang="ja-JP" sz="1400" dirty="0" smtClean="0"/>
              <a:t>※1 </a:t>
            </a:r>
            <a:r>
              <a:rPr lang="ja-JP" altLang="en-US" sz="1400" dirty="0" smtClean="0"/>
              <a:t>現在の物価に基づき試算</a:t>
            </a:r>
            <a:endParaRPr lang="en-US" altLang="ja-JP" sz="1400" dirty="0" smtClean="0"/>
          </a:p>
          <a:p>
            <a:pPr marL="357188" indent="-357188"/>
            <a:r>
              <a:rPr lang="en-US" altLang="ja-JP" sz="1400" dirty="0" smtClean="0"/>
              <a:t>※2 </a:t>
            </a:r>
            <a:r>
              <a:rPr lang="ja-JP" altLang="en-US" sz="1400" dirty="0" smtClean="0"/>
              <a:t>設備更新にあたっては、点検整備の結果等を踏まえ、可能なものは運用継続を図るなどすることで、事業費の縮減を図る</a:t>
            </a:r>
            <a:endParaRPr lang="en-US" altLang="ja-JP" sz="1400" dirty="0" smtClean="0"/>
          </a:p>
        </p:txBody>
      </p:sp>
      <p:sp>
        <p:nvSpPr>
          <p:cNvPr id="3" name="スライド番号プレースホルダー 2"/>
          <p:cNvSpPr>
            <a:spLocks noGrp="1"/>
          </p:cNvSpPr>
          <p:nvPr>
            <p:ph type="sldNum" sz="quarter" idx="12"/>
          </p:nvPr>
        </p:nvSpPr>
        <p:spPr/>
        <p:txBody>
          <a:bodyPr/>
          <a:lstStyle/>
          <a:p>
            <a:fld id="{F1A06914-B3DE-4435-BBAC-EB87E3C0589F}" type="slidenum">
              <a:rPr kumimoji="1" lang="ja-JP" altLang="en-US" smtClean="0"/>
              <a:t>8</a:t>
            </a:fld>
            <a:endParaRPr kumimoji="1" lang="ja-JP" altLang="en-US" dirty="0"/>
          </a:p>
        </p:txBody>
      </p:sp>
    </p:spTree>
    <p:extLst>
      <p:ext uri="{BB962C8B-B14F-4D97-AF65-F5344CB8AC3E}">
        <p14:creationId xmlns:p14="http://schemas.microsoft.com/office/powerpoint/2010/main" val="1877566323"/>
      </p:ext>
    </p:extLst>
  </p:cSld>
  <p:clrMapOvr>
    <a:masterClrMapping/>
  </p:clrMapOvr>
  <p:timing>
    <p:tnLst>
      <p:par>
        <p:cTn id="1" dur="indefinite" restart="never" nodeType="tmRoot"/>
      </p:par>
    </p:tnLst>
  </p:timing>
</p:sld>
</file>

<file path=ppt/theme/theme1.xml><?xml version="1.0" encoding="utf-8"?>
<a:theme xmlns:a="http://schemas.openxmlformats.org/drawingml/2006/main" name="スライドマスタ_2023">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ユーザー定義 1">
      <a:majorFont>
        <a:latin typeface="BIZ UDゴシック"/>
        <a:ea typeface="BIZ UDゴシック"/>
        <a:cs typeface=""/>
      </a:majorFont>
      <a:minorFont>
        <a:latin typeface="BIZ UDゴシック"/>
        <a:ea typeface="BIZ UDゴシック"/>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スライドマスタ_2023" id="{550676E4-A3EA-4903-803D-643E88A181E3}" vid="{695383ED-42E8-4AE8-B552-8DF950995579}"/>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スライドマスタ_2023</Template>
  <TotalTime>1766</TotalTime>
  <Words>2003</Words>
  <PresentationFormat>A4 210 x 297 mm</PresentationFormat>
  <Paragraphs>170</Paragraphs>
  <Slides>8</Slides>
  <Notes>3</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8</vt:i4>
      </vt:variant>
    </vt:vector>
  </HeadingPairs>
  <TitlesOfParts>
    <vt:vector size="17" baseType="lpstr">
      <vt:lpstr>BIZ UDPゴシック</vt:lpstr>
      <vt:lpstr>BIZ UDゴシック</vt:lpstr>
      <vt:lpstr>Meiryo UI</vt:lpstr>
      <vt:lpstr>メイリオ</vt:lpstr>
      <vt:lpstr>游ゴシック</vt:lpstr>
      <vt:lpstr>Arial</vt:lpstr>
      <vt:lpstr>Times New Roman</vt:lpstr>
      <vt:lpstr>Wingdings</vt:lpstr>
      <vt:lpstr>スライドマスタ_2023</vt:lpstr>
      <vt:lpstr>大阪市水道施設整備中長期計画―概要版― はじめに</vt:lpstr>
      <vt:lpstr>はじめに</vt:lpstr>
      <vt:lpstr>第１編　計画の前提条件と整備対象とする施設の適正規模化</vt:lpstr>
      <vt:lpstr>第２編　危機事象発生時における安全な水道水の安定的な供給【地震】</vt:lpstr>
      <vt:lpstr>第２編　危機事象発生時における安全な水道水の安定的な供給【地震】</vt:lpstr>
      <vt:lpstr>第２編　危機事象発生時における安全な水道水の安定的な供給【風水害】</vt:lpstr>
      <vt:lpstr>第３編　施設の経年化を踏まえた安全な水道水の安定的な供給に向けた計画</vt:lpstr>
      <vt:lpstr>第４編　全体工程表と想定事業費</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2024-04-25T05:56:57Z</cp:lastPrinted>
  <dcterms:created xsi:type="dcterms:W3CDTF">2024-02-15T05:00:04Z</dcterms:created>
  <dcterms:modified xsi:type="dcterms:W3CDTF">2024-05-20T05:48:26Z</dcterms:modified>
</cp:coreProperties>
</file>