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7" r:id="rId2"/>
    <p:sldId id="258" r:id="rId3"/>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03" autoAdjust="0"/>
    <p:restoredTop sz="94424" autoAdjust="0"/>
  </p:normalViewPr>
  <p:slideViewPr>
    <p:cSldViewPr>
      <p:cViewPr varScale="1">
        <p:scale>
          <a:sx n="82" d="100"/>
          <a:sy n="82" d="100"/>
        </p:scale>
        <p:origin x="1158"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90828DBD-4D10-4B11-9823-6850C89D145F}" type="datetimeFigureOut">
              <a:rPr kumimoji="1" lang="ja-JP" altLang="en-US" smtClean="0"/>
              <a:pPr/>
              <a:t>2018/8/23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053EAD0-B3FD-4F1C-9F38-58736289FA74}"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0828DBD-4D10-4B11-9823-6850C89D145F}" type="datetimeFigureOut">
              <a:rPr kumimoji="1" lang="ja-JP" altLang="en-US" smtClean="0"/>
              <a:pPr/>
              <a:t>2018/8/23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053EAD0-B3FD-4F1C-9F38-58736289FA74}"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0828DBD-4D10-4B11-9823-6850C89D145F}" type="datetimeFigureOut">
              <a:rPr kumimoji="1" lang="ja-JP" altLang="en-US" smtClean="0"/>
              <a:pPr/>
              <a:t>2018/8/23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053EAD0-B3FD-4F1C-9F38-58736289FA74}"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0828DBD-4D10-4B11-9823-6850C89D145F}" type="datetimeFigureOut">
              <a:rPr kumimoji="1" lang="ja-JP" altLang="en-US" smtClean="0"/>
              <a:pPr/>
              <a:t>2018/8/23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053EAD0-B3FD-4F1C-9F38-58736289FA74}"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90828DBD-4D10-4B11-9823-6850C89D145F}" type="datetimeFigureOut">
              <a:rPr kumimoji="1" lang="ja-JP" altLang="en-US" smtClean="0"/>
              <a:pPr/>
              <a:t>2018/8/23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053EAD0-B3FD-4F1C-9F38-58736289FA74}"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90828DBD-4D10-4B11-9823-6850C89D145F}" type="datetimeFigureOut">
              <a:rPr kumimoji="1" lang="ja-JP" altLang="en-US" smtClean="0"/>
              <a:pPr/>
              <a:t>2018/8/23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053EAD0-B3FD-4F1C-9F38-58736289FA74}"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90828DBD-4D10-4B11-9823-6850C89D145F}" type="datetimeFigureOut">
              <a:rPr kumimoji="1" lang="ja-JP" altLang="en-US" smtClean="0"/>
              <a:pPr/>
              <a:t>2018/8/23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2053EAD0-B3FD-4F1C-9F38-58736289FA74}"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90828DBD-4D10-4B11-9823-6850C89D145F}" type="datetimeFigureOut">
              <a:rPr kumimoji="1" lang="ja-JP" altLang="en-US" smtClean="0"/>
              <a:pPr/>
              <a:t>2018/8/23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2053EAD0-B3FD-4F1C-9F38-58736289FA74}"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90828DBD-4D10-4B11-9823-6850C89D145F}" type="datetimeFigureOut">
              <a:rPr kumimoji="1" lang="ja-JP" altLang="en-US" smtClean="0"/>
              <a:pPr/>
              <a:t>2018/8/23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2053EAD0-B3FD-4F1C-9F38-58736289FA74}"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0828DBD-4D10-4B11-9823-6850C89D145F}" type="datetimeFigureOut">
              <a:rPr kumimoji="1" lang="ja-JP" altLang="en-US" smtClean="0"/>
              <a:pPr/>
              <a:t>2018/8/23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053EAD0-B3FD-4F1C-9F38-58736289FA74}"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0828DBD-4D10-4B11-9823-6850C89D145F}" type="datetimeFigureOut">
              <a:rPr kumimoji="1" lang="ja-JP" altLang="en-US" smtClean="0"/>
              <a:pPr/>
              <a:t>2018/8/23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053EAD0-B3FD-4F1C-9F38-58736289FA74}"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828DBD-4D10-4B11-9823-6850C89D145F}" type="datetimeFigureOut">
              <a:rPr kumimoji="1" lang="ja-JP" altLang="en-US" smtClean="0"/>
              <a:pPr/>
              <a:t>2018/8/23</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53EAD0-B3FD-4F1C-9F38-58736289FA74}"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476672"/>
            <a:ext cx="9657532" cy="369332"/>
          </a:xfrm>
          <a:prstGeom prst="rect">
            <a:avLst/>
          </a:prstGeom>
          <a:noFill/>
        </p:spPr>
        <p:txBody>
          <a:bodyPr wrap="square" rtlCol="0">
            <a:spAutoFit/>
          </a:bodyPr>
          <a:lstStyle/>
          <a:p>
            <a:r>
              <a:rPr lang="ja-JP" altLang="en-US" u="sng" dirty="0"/>
              <a:t>中之島４丁目未来医療国際拠点整備・運営事業に</a:t>
            </a:r>
            <a:r>
              <a:rPr lang="ja-JP" altLang="en-US" u="sng" dirty="0" smtClean="0"/>
              <a:t>係るマーケット</a:t>
            </a:r>
            <a:r>
              <a:rPr lang="ja-JP" altLang="en-US" u="sng" dirty="0"/>
              <a:t>・</a:t>
            </a:r>
            <a:r>
              <a:rPr lang="ja-JP" altLang="en-US" u="sng" dirty="0" smtClean="0"/>
              <a:t>サウンディング結果</a:t>
            </a:r>
            <a:endParaRPr kumimoji="1" lang="ja-JP" altLang="en-US" u="sng" dirty="0"/>
          </a:p>
        </p:txBody>
      </p:sp>
      <p:sp>
        <p:nvSpPr>
          <p:cNvPr id="5" name="正方形/長方形 4"/>
          <p:cNvSpPr/>
          <p:nvPr/>
        </p:nvSpPr>
        <p:spPr>
          <a:xfrm>
            <a:off x="179512" y="887513"/>
            <a:ext cx="8712968" cy="5170646"/>
          </a:xfrm>
          <a:prstGeom prst="rect">
            <a:avLst/>
          </a:prstGeom>
        </p:spPr>
        <p:txBody>
          <a:bodyPr wrap="square">
            <a:spAutoFit/>
          </a:bodyPr>
          <a:lstStyle/>
          <a:p>
            <a:pPr>
              <a:lnSpc>
                <a:spcPct val="150000"/>
              </a:lnSpc>
              <a:tabLst>
                <a:tab pos="5200650" algn="l"/>
              </a:tabLst>
            </a:pPr>
            <a:r>
              <a:rPr lang="en-US" altLang="ja-JP" sz="1200" dirty="0" smtClean="0">
                <a:latin typeface="+mn-ea"/>
              </a:rPr>
              <a:t>【</a:t>
            </a:r>
            <a:r>
              <a:rPr lang="ja-JP" altLang="en-US" sz="1200" dirty="0" smtClean="0">
                <a:latin typeface="+mn-ea"/>
              </a:rPr>
              <a:t>概要</a:t>
            </a:r>
            <a:r>
              <a:rPr lang="en-US" altLang="ja-JP" sz="1200" dirty="0" smtClean="0">
                <a:latin typeface="+mn-ea"/>
              </a:rPr>
              <a:t>】</a:t>
            </a:r>
            <a:r>
              <a:rPr lang="ja-JP" altLang="en-US" sz="1200" dirty="0" smtClean="0">
                <a:latin typeface="+mn-ea"/>
              </a:rPr>
              <a:t> </a:t>
            </a:r>
            <a:endParaRPr lang="en-US" altLang="ja-JP" sz="1200" dirty="0" smtClean="0">
              <a:latin typeface="+mn-ea"/>
            </a:endParaRPr>
          </a:p>
          <a:p>
            <a:pPr marL="108000">
              <a:lnSpc>
                <a:spcPct val="150000"/>
              </a:lnSpc>
              <a:tabLst>
                <a:tab pos="5200650" algn="l"/>
              </a:tabLst>
            </a:pPr>
            <a:r>
              <a:rPr lang="ja-JP" altLang="en-US" sz="1200" dirty="0" smtClean="0">
                <a:latin typeface="+mn-ea"/>
              </a:rPr>
              <a:t>　</a:t>
            </a:r>
            <a:r>
              <a:rPr lang="ja-JP" altLang="ja-JP" sz="1200" dirty="0" smtClean="0">
                <a:latin typeface="+mn-ea"/>
              </a:rPr>
              <a:t>中之島</a:t>
            </a:r>
            <a:r>
              <a:rPr lang="en-US" altLang="ja-JP" sz="1200" dirty="0">
                <a:latin typeface="+mn-ea"/>
              </a:rPr>
              <a:t>4</a:t>
            </a:r>
            <a:r>
              <a:rPr lang="ja-JP" altLang="ja-JP" sz="1200" dirty="0">
                <a:latin typeface="+mn-ea"/>
              </a:rPr>
              <a:t>丁目においては、再生医療国際拠点の実現に向け、「中之島</a:t>
            </a:r>
            <a:r>
              <a:rPr lang="en-US" altLang="ja-JP" sz="1200" dirty="0">
                <a:latin typeface="+mn-ea"/>
              </a:rPr>
              <a:t>4</a:t>
            </a:r>
            <a:r>
              <a:rPr lang="ja-JP" altLang="ja-JP" sz="1200" dirty="0">
                <a:latin typeface="+mn-ea"/>
              </a:rPr>
              <a:t>丁目再生医療国際拠点検討協議会</a:t>
            </a:r>
            <a:r>
              <a:rPr lang="ja-JP" altLang="ja-JP" sz="1200" dirty="0" smtClean="0">
                <a:latin typeface="+mn-ea"/>
              </a:rPr>
              <a:t>」を設置し</a:t>
            </a:r>
            <a:r>
              <a:rPr lang="ja-JP" altLang="ja-JP" sz="1200" dirty="0">
                <a:latin typeface="+mn-ea"/>
              </a:rPr>
              <a:t>、経済界並びに府・市が連携し検討を進めてきており、平成</a:t>
            </a:r>
            <a:r>
              <a:rPr lang="en-US" altLang="ja-JP" sz="1200" dirty="0">
                <a:latin typeface="+mn-ea"/>
              </a:rPr>
              <a:t>30</a:t>
            </a:r>
            <a:r>
              <a:rPr lang="ja-JP" altLang="ja-JP" sz="1200" dirty="0">
                <a:latin typeface="+mn-ea"/>
              </a:rPr>
              <a:t>年</a:t>
            </a:r>
            <a:r>
              <a:rPr lang="en-US" altLang="ja-JP" sz="1200" dirty="0">
                <a:latin typeface="+mn-ea"/>
              </a:rPr>
              <a:t>3</a:t>
            </a:r>
            <a:r>
              <a:rPr lang="ja-JP" altLang="ja-JP" sz="1200" dirty="0">
                <a:latin typeface="+mn-ea"/>
              </a:rPr>
              <a:t>月に「未来医療国際拠点基本計画（案）</a:t>
            </a:r>
            <a:r>
              <a:rPr lang="ja-JP" altLang="ja-JP" sz="1200" dirty="0" smtClean="0">
                <a:latin typeface="+mn-ea"/>
              </a:rPr>
              <a:t>」（以下「基本計画（案）」という。）を</a:t>
            </a:r>
            <a:r>
              <a:rPr lang="ja-JP" altLang="en-US" sz="1200" dirty="0" smtClean="0">
                <a:latin typeface="+mn-ea"/>
              </a:rPr>
              <a:t>取り</a:t>
            </a:r>
            <a:r>
              <a:rPr lang="ja-JP" altLang="ja-JP" sz="1200" dirty="0" smtClean="0">
                <a:latin typeface="+mn-ea"/>
              </a:rPr>
              <a:t>まとめた</a:t>
            </a:r>
            <a:r>
              <a:rPr lang="ja-JP" altLang="ja-JP" sz="1200" dirty="0">
                <a:latin typeface="+mn-ea"/>
              </a:rPr>
              <a:t>ところです。</a:t>
            </a:r>
          </a:p>
          <a:p>
            <a:pPr marL="85725" indent="-85725" eaLnBrk="0" fontAlgn="base" hangingPunct="0">
              <a:lnSpc>
                <a:spcPct val="150000"/>
              </a:lnSpc>
            </a:pPr>
            <a:r>
              <a:rPr lang="ja-JP" altLang="en-US" sz="1200" dirty="0" smtClean="0">
                <a:latin typeface="+mn-ea"/>
              </a:rPr>
              <a:t>　　</a:t>
            </a:r>
            <a:r>
              <a:rPr lang="ja-JP" altLang="ja-JP" sz="1200" dirty="0" smtClean="0">
                <a:latin typeface="+mn-ea"/>
              </a:rPr>
              <a:t>この</a:t>
            </a:r>
            <a:r>
              <a:rPr lang="ja-JP" altLang="ja-JP" sz="1200" dirty="0">
                <a:latin typeface="+mn-ea"/>
              </a:rPr>
              <a:t>基本計画（案）では、未来医療の臨床研究から実用化・産業化までを一貫して進める世界に開かれた国際的な拠点として</a:t>
            </a:r>
            <a:r>
              <a:rPr lang="ja-JP" altLang="ja-JP" sz="1200" dirty="0" smtClean="0">
                <a:latin typeface="+mn-ea"/>
              </a:rPr>
              <a:t>、「</a:t>
            </a:r>
            <a:r>
              <a:rPr lang="ja-JP" altLang="ja-JP" sz="1200" dirty="0">
                <a:latin typeface="+mn-ea"/>
              </a:rPr>
              <a:t>未来医療国際拠点」の実現を図ることとしており、我が国が世界をリードする環境を有する再生医療をベースに、大阪・関西においてオールジャパン体制での未来医療技術の産業化とその提供による国際貢献の推進</a:t>
            </a:r>
            <a:r>
              <a:rPr lang="ja-JP" altLang="ja-JP" sz="1200" dirty="0" smtClean="0">
                <a:latin typeface="+mn-ea"/>
              </a:rPr>
              <a:t>を</a:t>
            </a:r>
            <a:r>
              <a:rPr lang="ja-JP" altLang="en-US" sz="1200" dirty="0" smtClean="0">
                <a:latin typeface="+mn-ea"/>
              </a:rPr>
              <a:t>めざ</a:t>
            </a:r>
            <a:r>
              <a:rPr lang="ja-JP" altLang="ja-JP" sz="1200" dirty="0" smtClean="0">
                <a:latin typeface="+mn-ea"/>
              </a:rPr>
              <a:t>して</a:t>
            </a:r>
            <a:r>
              <a:rPr lang="ja-JP" altLang="ja-JP" sz="1200" dirty="0">
                <a:latin typeface="+mn-ea"/>
              </a:rPr>
              <a:t>います。</a:t>
            </a:r>
          </a:p>
          <a:p>
            <a:pPr marL="85725" indent="-85725" eaLnBrk="0" fontAlgn="base" hangingPunct="0">
              <a:lnSpc>
                <a:spcPct val="150000"/>
              </a:lnSpc>
            </a:pPr>
            <a:r>
              <a:rPr lang="ja-JP" altLang="en-US" sz="1200" dirty="0" smtClean="0">
                <a:latin typeface="+mn-ea"/>
              </a:rPr>
              <a:t>　　</a:t>
            </a:r>
            <a:r>
              <a:rPr lang="ja-JP" altLang="ja-JP" sz="1200" dirty="0" smtClean="0">
                <a:latin typeface="+mn-ea"/>
              </a:rPr>
              <a:t>この</a:t>
            </a:r>
            <a:r>
              <a:rPr lang="ja-JP" altLang="ja-JP" sz="1200" dirty="0">
                <a:latin typeface="+mn-ea"/>
              </a:rPr>
              <a:t>未来医療国際拠点の実現に向けて、大阪市では、中之島</a:t>
            </a:r>
            <a:r>
              <a:rPr lang="en-US" altLang="ja-JP" sz="1200" dirty="0">
                <a:latin typeface="+mn-ea"/>
              </a:rPr>
              <a:t>4</a:t>
            </a:r>
            <a:r>
              <a:rPr lang="ja-JP" altLang="ja-JP" sz="1200" dirty="0">
                <a:latin typeface="+mn-ea"/>
              </a:rPr>
              <a:t>丁目の</a:t>
            </a:r>
            <a:r>
              <a:rPr lang="ja-JP" altLang="ja-JP" sz="1200" dirty="0" smtClean="0">
                <a:latin typeface="+mn-ea"/>
              </a:rPr>
              <a:t>市有地約</a:t>
            </a:r>
            <a:r>
              <a:rPr lang="en-US" altLang="ja-JP" sz="1200" dirty="0" smtClean="0">
                <a:latin typeface="+mn-ea"/>
              </a:rPr>
              <a:t>7,970</a:t>
            </a:r>
            <a:r>
              <a:rPr lang="ja-JP" altLang="ja-JP" sz="1200" dirty="0" smtClean="0">
                <a:latin typeface="+mn-ea"/>
              </a:rPr>
              <a:t>㎡を</a:t>
            </a:r>
            <a:r>
              <a:rPr lang="ja-JP" altLang="ja-JP" sz="1200" dirty="0">
                <a:latin typeface="+mn-ea"/>
              </a:rPr>
              <a:t>対象に、民間開発事業者による建物の整備・運営を前提とした公募を検討しています。</a:t>
            </a:r>
          </a:p>
          <a:p>
            <a:pPr marL="85725">
              <a:lnSpc>
                <a:spcPct val="150000"/>
              </a:lnSpc>
            </a:pPr>
            <a:r>
              <a:rPr lang="ja-JP" altLang="en-US" sz="1200" dirty="0" smtClean="0">
                <a:latin typeface="+mn-ea"/>
              </a:rPr>
              <a:t>　</a:t>
            </a:r>
            <a:r>
              <a:rPr lang="ja-JP" altLang="ja-JP" sz="1200" dirty="0" smtClean="0">
                <a:latin typeface="+mn-ea"/>
              </a:rPr>
              <a:t>そこ</a:t>
            </a:r>
            <a:r>
              <a:rPr lang="ja-JP" altLang="ja-JP" sz="1200" dirty="0">
                <a:latin typeface="+mn-ea"/>
              </a:rPr>
              <a:t>で</a:t>
            </a:r>
            <a:r>
              <a:rPr lang="ja-JP" altLang="ja-JP" sz="1200" dirty="0" smtClean="0">
                <a:latin typeface="+mn-ea"/>
              </a:rPr>
              <a:t>、</a:t>
            </a:r>
            <a:r>
              <a:rPr lang="ja-JP" altLang="en-US" sz="1200" dirty="0" smtClean="0">
                <a:latin typeface="+mn-ea"/>
              </a:rPr>
              <a:t>民間開発事業者から幅広くご意見・ご提案を頂くことで、公募条件等の整理に活用することを目的に、マーケット・サウンディングを実施しました。</a:t>
            </a:r>
            <a:endParaRPr lang="en-US" altLang="ja-JP" sz="1200" dirty="0" smtClean="0">
              <a:latin typeface="+mn-ea"/>
            </a:endParaRPr>
          </a:p>
          <a:p>
            <a:pPr marL="85725"/>
            <a:endParaRPr lang="en-US" altLang="ja-JP" sz="1200" dirty="0" smtClean="0">
              <a:latin typeface="+mn-ea"/>
            </a:endParaRPr>
          </a:p>
          <a:p>
            <a:pPr marL="85725"/>
            <a:endParaRPr lang="en-US" altLang="ja-JP" sz="1200" dirty="0" smtClean="0">
              <a:latin typeface="+mn-ea"/>
            </a:endParaRPr>
          </a:p>
          <a:p>
            <a:pPr marL="85725" indent="-85725">
              <a:lnSpc>
                <a:spcPct val="150000"/>
              </a:lnSpc>
            </a:pPr>
            <a:r>
              <a:rPr lang="en-US" altLang="ja-JP" sz="1200" dirty="0" smtClean="0">
                <a:latin typeface="+mn-ea"/>
              </a:rPr>
              <a:t>【</a:t>
            </a:r>
            <a:r>
              <a:rPr lang="ja-JP" altLang="en-US" sz="1200" dirty="0" smtClean="0">
                <a:latin typeface="+mn-ea"/>
              </a:rPr>
              <a:t>調査票受付期間</a:t>
            </a:r>
            <a:r>
              <a:rPr lang="en-US" altLang="ja-JP" sz="1200" dirty="0" smtClean="0">
                <a:latin typeface="+mn-ea"/>
              </a:rPr>
              <a:t>】</a:t>
            </a:r>
          </a:p>
          <a:p>
            <a:pPr marL="85725">
              <a:lnSpc>
                <a:spcPct val="150000"/>
              </a:lnSpc>
            </a:pPr>
            <a:r>
              <a:rPr lang="ja-JP" altLang="en-US" sz="1200" dirty="0">
                <a:latin typeface="+mn-ea"/>
              </a:rPr>
              <a:t>　</a:t>
            </a:r>
            <a:r>
              <a:rPr lang="ja-JP" altLang="en-US" sz="1200" dirty="0" smtClean="0">
                <a:latin typeface="+mn-ea"/>
              </a:rPr>
              <a:t>平成</a:t>
            </a:r>
            <a:r>
              <a:rPr lang="en-US" altLang="ja-JP" sz="1200" dirty="0" smtClean="0">
                <a:latin typeface="+mn-ea"/>
              </a:rPr>
              <a:t>30</a:t>
            </a:r>
            <a:r>
              <a:rPr lang="ja-JP" altLang="en-US" sz="1200" dirty="0" smtClean="0">
                <a:latin typeface="+mn-ea"/>
              </a:rPr>
              <a:t>年６月</a:t>
            </a:r>
            <a:r>
              <a:rPr lang="en-US" altLang="ja-JP" sz="1200" dirty="0" smtClean="0">
                <a:latin typeface="+mn-ea"/>
              </a:rPr>
              <a:t>11</a:t>
            </a:r>
            <a:r>
              <a:rPr lang="ja-JP" altLang="en-US" sz="1200" dirty="0" smtClean="0">
                <a:latin typeface="+mn-ea"/>
              </a:rPr>
              <a:t>日（月曜日）から平成</a:t>
            </a:r>
            <a:r>
              <a:rPr lang="en-US" altLang="ja-JP" sz="1200" dirty="0" smtClean="0">
                <a:latin typeface="+mn-ea"/>
              </a:rPr>
              <a:t>30</a:t>
            </a:r>
            <a:r>
              <a:rPr lang="ja-JP" altLang="en-US" sz="1200" dirty="0" smtClean="0">
                <a:latin typeface="+mn-ea"/>
              </a:rPr>
              <a:t>年６月</a:t>
            </a:r>
            <a:r>
              <a:rPr lang="en-US" altLang="ja-JP" sz="1200" dirty="0" smtClean="0">
                <a:latin typeface="+mn-ea"/>
              </a:rPr>
              <a:t>22</a:t>
            </a:r>
            <a:r>
              <a:rPr lang="ja-JP" altLang="en-US" sz="1200" dirty="0" smtClean="0">
                <a:latin typeface="+mn-ea"/>
              </a:rPr>
              <a:t>日（金曜日）</a:t>
            </a:r>
            <a:endParaRPr lang="en-US" altLang="ja-JP" sz="1200" dirty="0" smtClean="0">
              <a:latin typeface="+mn-ea"/>
            </a:endParaRPr>
          </a:p>
          <a:p>
            <a:pPr marL="85725"/>
            <a:endParaRPr lang="en-US" altLang="ja-JP" sz="1200" dirty="0" smtClean="0">
              <a:latin typeface="+mn-ea"/>
            </a:endParaRPr>
          </a:p>
          <a:p>
            <a:pPr marL="85725"/>
            <a:endParaRPr lang="en-US" altLang="ja-JP" sz="1200" dirty="0" smtClean="0">
              <a:latin typeface="+mn-ea"/>
            </a:endParaRPr>
          </a:p>
          <a:p>
            <a:pPr>
              <a:lnSpc>
                <a:spcPct val="150000"/>
              </a:lnSpc>
              <a:tabLst>
                <a:tab pos="5200650" algn="l"/>
              </a:tabLst>
            </a:pPr>
            <a:r>
              <a:rPr lang="en-US" altLang="ja-JP" sz="1200" dirty="0" smtClean="0">
                <a:latin typeface="+mn-ea"/>
              </a:rPr>
              <a:t>【</a:t>
            </a:r>
            <a:r>
              <a:rPr lang="ja-JP" altLang="en-US" sz="1200" dirty="0" smtClean="0">
                <a:latin typeface="+mn-ea"/>
              </a:rPr>
              <a:t>ヒアリング（対話）期間</a:t>
            </a:r>
            <a:r>
              <a:rPr lang="en-US" altLang="ja-JP" sz="1200" dirty="0" smtClean="0">
                <a:latin typeface="+mn-ea"/>
              </a:rPr>
              <a:t>】</a:t>
            </a:r>
          </a:p>
          <a:p>
            <a:pPr marL="108000">
              <a:lnSpc>
                <a:spcPct val="150000"/>
              </a:lnSpc>
              <a:tabLst>
                <a:tab pos="5200650" algn="l"/>
              </a:tabLst>
            </a:pPr>
            <a:r>
              <a:rPr lang="ja-JP" altLang="en-US" sz="1200" dirty="0" smtClean="0">
                <a:latin typeface="+mn-ea"/>
              </a:rPr>
              <a:t>　平成</a:t>
            </a:r>
            <a:r>
              <a:rPr lang="en-US" altLang="ja-JP" sz="1200" dirty="0">
                <a:latin typeface="+mn-ea"/>
              </a:rPr>
              <a:t>30</a:t>
            </a:r>
            <a:r>
              <a:rPr lang="ja-JP" altLang="en-US" sz="1200" dirty="0" smtClean="0">
                <a:latin typeface="+mn-ea"/>
              </a:rPr>
              <a:t>年７月２日（月曜日）から平成</a:t>
            </a:r>
            <a:r>
              <a:rPr lang="en-US" altLang="ja-JP" sz="1200" dirty="0">
                <a:latin typeface="+mn-ea"/>
              </a:rPr>
              <a:t>30</a:t>
            </a:r>
            <a:r>
              <a:rPr lang="ja-JP" altLang="en-US" sz="1200" dirty="0" smtClean="0">
                <a:latin typeface="+mn-ea"/>
              </a:rPr>
              <a:t>年７月５日（木曜日）</a:t>
            </a:r>
            <a:endParaRPr lang="en-US" altLang="ja-JP" sz="1200" dirty="0" smtClean="0">
              <a:latin typeface="+mn-ea"/>
            </a:endParaRPr>
          </a:p>
        </p:txBody>
      </p:sp>
      <p:pic>
        <p:nvPicPr>
          <p:cNvPr id="6" name="図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6016" y="3983857"/>
            <a:ext cx="3814753" cy="2522323"/>
          </a:xfrm>
          <a:prstGeom prst="rect">
            <a:avLst/>
          </a:prstGeom>
        </p:spPr>
      </p:pic>
      <p:sp>
        <p:nvSpPr>
          <p:cNvPr id="7" name="テキスト ボックス 6"/>
          <p:cNvSpPr txBox="1"/>
          <p:nvPr/>
        </p:nvSpPr>
        <p:spPr>
          <a:xfrm>
            <a:off x="4869800" y="6551766"/>
            <a:ext cx="3660969" cy="261610"/>
          </a:xfrm>
          <a:prstGeom prst="rect">
            <a:avLst/>
          </a:prstGeom>
          <a:noFill/>
        </p:spPr>
        <p:txBody>
          <a:bodyPr wrap="square" rtlCol="0">
            <a:spAutoFit/>
          </a:bodyPr>
          <a:lstStyle/>
          <a:p>
            <a:pPr algn="ctr"/>
            <a:r>
              <a:rPr kumimoji="1" lang="ja-JP" altLang="en-US" sz="1100" dirty="0" smtClean="0"/>
              <a:t>図　調査対象用地</a:t>
            </a:r>
            <a:endParaRPr kumimoji="1" lang="ja-JP" altLang="en-US" sz="1100" dirty="0"/>
          </a:p>
        </p:txBody>
      </p:sp>
    </p:spTree>
    <p:extLst>
      <p:ext uri="{BB962C8B-B14F-4D97-AF65-F5344CB8AC3E}">
        <p14:creationId xmlns:p14="http://schemas.microsoft.com/office/powerpoint/2010/main" val="358621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852013290"/>
              </p:ext>
            </p:extLst>
          </p:nvPr>
        </p:nvGraphicFramePr>
        <p:xfrm>
          <a:off x="180852" y="1268760"/>
          <a:ext cx="8783636" cy="5472608"/>
        </p:xfrm>
        <a:graphic>
          <a:graphicData uri="http://schemas.openxmlformats.org/drawingml/2006/table">
            <a:tbl>
              <a:tblPr firstRow="1" bandRow="1">
                <a:tableStyleId>{5C22544A-7EE6-4342-B048-85BDC9FD1C3A}</a:tableStyleId>
              </a:tblPr>
              <a:tblGrid>
                <a:gridCol w="1726852"/>
                <a:gridCol w="7056784"/>
              </a:tblGrid>
              <a:tr h="295228">
                <a:tc>
                  <a:txBody>
                    <a:bodyPr/>
                    <a:lstStyle/>
                    <a:p>
                      <a:pPr algn="ctr"/>
                      <a:r>
                        <a:rPr kumimoji="1" lang="ja-JP" altLang="en-US" sz="1200" dirty="0" smtClean="0"/>
                        <a:t>項目</a:t>
                      </a:r>
                      <a:endParaRPr kumimoji="1" lang="ja-JP" altLang="en-US" sz="1200" dirty="0"/>
                    </a:p>
                  </a:txBody>
                  <a:tcPr anchor="ctr"/>
                </a:tc>
                <a:tc>
                  <a:txBody>
                    <a:bodyPr/>
                    <a:lstStyle/>
                    <a:p>
                      <a:pPr algn="ctr"/>
                      <a:r>
                        <a:rPr kumimoji="1" lang="ja-JP" altLang="en-US" sz="1200" dirty="0" smtClean="0"/>
                        <a:t>主な提案内容・意見</a:t>
                      </a:r>
                      <a:endParaRPr kumimoji="1" lang="ja-JP" altLang="en-US" sz="1200" dirty="0"/>
                    </a:p>
                  </a:txBody>
                  <a:tcPr anchor="ctr"/>
                </a:tc>
              </a:tr>
              <a:tr h="3665212">
                <a:tc>
                  <a:txBody>
                    <a:bodyPr/>
                    <a:lstStyle/>
                    <a:p>
                      <a:pPr algn="l"/>
                      <a:r>
                        <a:rPr kumimoji="1" lang="ja-JP" altLang="en-US" sz="1200" b="0" i="0" u="none" strike="noStrike" kern="1200" baseline="0" dirty="0" smtClean="0">
                          <a:solidFill>
                            <a:schemeClr val="dk1"/>
                          </a:solidFill>
                          <a:latin typeface="+mn-lt"/>
                          <a:ea typeface="+mn-ea"/>
                          <a:cs typeface="+mn-cs"/>
                        </a:rPr>
                        <a:t>ア　建築計画等</a:t>
                      </a:r>
                      <a:endParaRPr kumimoji="1" lang="ja-JP" altLang="en-US" sz="1200" dirty="0"/>
                    </a:p>
                  </a:txBody>
                  <a:tcPr anchor="ctr"/>
                </a:tc>
                <a:tc>
                  <a:txBody>
                    <a:bodyPr/>
                    <a:lstStyle/>
                    <a:p>
                      <a:pPr algn="l">
                        <a:lnSpc>
                          <a:spcPct val="100000"/>
                        </a:lnSpc>
                      </a:pPr>
                      <a:r>
                        <a:rPr kumimoji="1" lang="ja-JP" altLang="en-US" sz="1050" u="sng" dirty="0" smtClean="0"/>
                        <a:t>●敷地設定</a:t>
                      </a:r>
                      <a:endParaRPr kumimoji="1" lang="en-US" altLang="ja-JP" sz="1050" u="sng" dirty="0" smtClean="0"/>
                    </a:p>
                    <a:p>
                      <a:pPr algn="l">
                        <a:lnSpc>
                          <a:spcPct val="100000"/>
                        </a:lnSpc>
                      </a:pPr>
                      <a:r>
                        <a:rPr kumimoji="1" lang="ja-JP" altLang="en-US" sz="1050" dirty="0" smtClean="0"/>
                        <a:t>　・４件とも、「未来医療国際拠点」は、隣接市有地を活用し、東側に寄せた提案。</a:t>
                      </a:r>
                      <a:endParaRPr kumimoji="1" lang="en-US" altLang="ja-JP" sz="1050" dirty="0" smtClean="0"/>
                    </a:p>
                    <a:p>
                      <a:pPr algn="l">
                        <a:lnSpc>
                          <a:spcPct val="100000"/>
                        </a:lnSpc>
                      </a:pPr>
                      <a:r>
                        <a:rPr kumimoji="1" lang="ja-JP" altLang="en-US" sz="1050" dirty="0" smtClean="0"/>
                        <a:t>　・うち３件は、東側の「未来医療国際拠点」の提案のみであり、西側は将来の段階的な整備用地として具体的な提案はなし。</a:t>
                      </a:r>
                      <a:endParaRPr kumimoji="1" lang="en-US" altLang="ja-JP" sz="1050" dirty="0" smtClean="0"/>
                    </a:p>
                    <a:p>
                      <a:pPr algn="l">
                        <a:lnSpc>
                          <a:spcPct val="100000"/>
                        </a:lnSpc>
                      </a:pPr>
                      <a:r>
                        <a:rPr kumimoji="1" lang="ja-JP" altLang="en-US" sz="1050" dirty="0" smtClean="0"/>
                        <a:t>　・その他１件は、東側の「未来医療国際拠点」のほか、西側は複合開発としての提案あり。</a:t>
                      </a:r>
                      <a:endParaRPr kumimoji="1" lang="en-US" altLang="ja-JP" sz="1050" dirty="0" smtClean="0"/>
                    </a:p>
                    <a:p>
                      <a:pPr algn="l">
                        <a:lnSpc>
                          <a:spcPct val="100000"/>
                        </a:lnSpc>
                        <a:spcBef>
                          <a:spcPts val="600"/>
                        </a:spcBef>
                      </a:pPr>
                      <a:r>
                        <a:rPr kumimoji="1" lang="ja-JP" altLang="en-US" sz="1050" dirty="0" smtClean="0"/>
                        <a:t>　（東側に寄せる主な理由）</a:t>
                      </a:r>
                      <a:endParaRPr kumimoji="1" lang="en-US" altLang="ja-JP" sz="1050" dirty="0" smtClean="0"/>
                    </a:p>
                    <a:p>
                      <a:pPr algn="l">
                        <a:lnSpc>
                          <a:spcPct val="100000"/>
                        </a:lnSpc>
                        <a:spcBef>
                          <a:spcPts val="0"/>
                        </a:spcBef>
                      </a:pPr>
                      <a:r>
                        <a:rPr kumimoji="1" lang="ja-JP" altLang="en-US" sz="1050" dirty="0" smtClean="0"/>
                        <a:t>　　　－災害時に避難施設となる新美術館や科学館等の公共施設との医療連携がしやすい。</a:t>
                      </a:r>
                      <a:endParaRPr kumimoji="1" lang="en-US" altLang="ja-JP" sz="1050" dirty="0" smtClean="0"/>
                    </a:p>
                    <a:p>
                      <a:pPr algn="l">
                        <a:lnSpc>
                          <a:spcPct val="100000"/>
                        </a:lnSpc>
                        <a:spcBef>
                          <a:spcPts val="0"/>
                        </a:spcBef>
                      </a:pPr>
                      <a:r>
                        <a:rPr kumimoji="1" lang="ja-JP" altLang="en-US" sz="1050" dirty="0" smtClean="0"/>
                        <a:t>　　　－大阪大学中之島センターにおいて導入が予定されている、産学共創拠点との連携がしやすい。</a:t>
                      </a:r>
                      <a:endParaRPr kumimoji="1" lang="en-US" altLang="ja-JP" sz="1050" dirty="0" smtClean="0"/>
                    </a:p>
                    <a:p>
                      <a:pPr algn="l">
                        <a:lnSpc>
                          <a:spcPct val="100000"/>
                        </a:lnSpc>
                        <a:spcBef>
                          <a:spcPts val="0"/>
                        </a:spcBef>
                      </a:pPr>
                      <a:r>
                        <a:rPr kumimoji="1" lang="ja-JP" altLang="en-US" sz="1050" dirty="0" smtClean="0"/>
                        <a:t>　　　－東側の新美術館が低層の計画であることから、当該建物からの眺望の確保が可能であるとともに、周</a:t>
                      </a:r>
                      <a:endParaRPr kumimoji="1" lang="en-US" altLang="ja-JP" sz="1050" dirty="0" smtClean="0"/>
                    </a:p>
                    <a:p>
                      <a:pPr algn="l">
                        <a:lnSpc>
                          <a:spcPct val="100000"/>
                        </a:lnSpc>
                        <a:spcBef>
                          <a:spcPts val="0"/>
                        </a:spcBef>
                      </a:pPr>
                      <a:r>
                        <a:rPr kumimoji="1" lang="ja-JP" altLang="en-US" sz="1050" dirty="0" smtClean="0"/>
                        <a:t>　　　　  辺からの視認性の確保も可能であり、シンボル性の高い建物を想定した時に、都市景観上も望ましい。</a:t>
                      </a:r>
                      <a:endParaRPr kumimoji="1" lang="en-US" altLang="ja-JP" sz="1050" dirty="0" smtClean="0"/>
                    </a:p>
                    <a:p>
                      <a:pPr algn="l">
                        <a:lnSpc>
                          <a:spcPct val="100000"/>
                        </a:lnSpc>
                        <a:spcBef>
                          <a:spcPts val="0"/>
                        </a:spcBef>
                      </a:pPr>
                      <a:r>
                        <a:rPr kumimoji="1" lang="ja-JP" altLang="en-US" sz="1050" u="none" dirty="0" smtClean="0"/>
                        <a:t>　　　－車両動線の分離が可能。</a:t>
                      </a:r>
                      <a:endParaRPr kumimoji="1" lang="en-US" altLang="ja-JP" sz="1050" u="none" dirty="0" smtClean="0"/>
                    </a:p>
                    <a:p>
                      <a:pPr algn="l">
                        <a:lnSpc>
                          <a:spcPct val="100000"/>
                        </a:lnSpc>
                        <a:spcBef>
                          <a:spcPts val="600"/>
                        </a:spcBef>
                      </a:pPr>
                      <a:r>
                        <a:rPr kumimoji="1" lang="ja-JP" altLang="en-US" sz="1050" u="sng" dirty="0" smtClean="0"/>
                        <a:t>●敷地面積</a:t>
                      </a:r>
                      <a:endParaRPr kumimoji="1" lang="en-US" altLang="ja-JP" sz="1050" u="sng" dirty="0" smtClean="0"/>
                    </a:p>
                    <a:p>
                      <a:pPr algn="l">
                        <a:lnSpc>
                          <a:spcPct val="100000"/>
                        </a:lnSpc>
                      </a:pPr>
                      <a:r>
                        <a:rPr kumimoji="1" lang="ja-JP" altLang="en-US" sz="1050" dirty="0" smtClean="0"/>
                        <a:t>　・約</a:t>
                      </a:r>
                      <a:r>
                        <a:rPr kumimoji="1" lang="en-US" altLang="ja-JP" sz="1050" dirty="0" smtClean="0"/>
                        <a:t>8,000</a:t>
                      </a:r>
                      <a:r>
                        <a:rPr kumimoji="1" lang="ja-JP" altLang="en-US" sz="1050" dirty="0" smtClean="0"/>
                        <a:t>～</a:t>
                      </a:r>
                      <a:r>
                        <a:rPr kumimoji="1" lang="en-US" altLang="ja-JP" sz="1050" dirty="0" smtClean="0"/>
                        <a:t>8,600</a:t>
                      </a:r>
                      <a:r>
                        <a:rPr kumimoji="1" lang="ja-JP" altLang="en-US" sz="1050" dirty="0" smtClean="0"/>
                        <a:t>㎡</a:t>
                      </a:r>
                      <a:endParaRPr kumimoji="1" lang="en-US" altLang="ja-JP" sz="1050" dirty="0" smtClean="0"/>
                    </a:p>
                    <a:p>
                      <a:pPr algn="l">
                        <a:lnSpc>
                          <a:spcPct val="100000"/>
                        </a:lnSpc>
                        <a:spcBef>
                          <a:spcPts val="600"/>
                        </a:spcBef>
                      </a:pPr>
                      <a:r>
                        <a:rPr kumimoji="1" lang="ja-JP" altLang="en-US" sz="1050" u="sng" dirty="0" smtClean="0"/>
                        <a:t>●土地の使用権原</a:t>
                      </a:r>
                      <a:endParaRPr kumimoji="1" lang="en-US" altLang="ja-JP" sz="1050" u="sng" dirty="0" smtClean="0"/>
                    </a:p>
                    <a:p>
                      <a:pPr algn="l">
                        <a:lnSpc>
                          <a:spcPct val="100000"/>
                        </a:lnSpc>
                      </a:pPr>
                      <a:r>
                        <a:rPr kumimoji="1" lang="ja-JP" altLang="en-US" sz="1050" dirty="0" smtClean="0"/>
                        <a:t>　・４件とも「未来医療国際拠点」については、事業性の観点から、土地購入より定期借地契約　（約</a:t>
                      </a:r>
                      <a:r>
                        <a:rPr kumimoji="1" lang="en-US" altLang="ja-JP" sz="1050" dirty="0" smtClean="0"/>
                        <a:t>50</a:t>
                      </a:r>
                      <a:r>
                        <a:rPr kumimoji="1" lang="ja-JP" altLang="en-US" sz="1050" dirty="0" smtClean="0"/>
                        <a:t>～</a:t>
                      </a:r>
                      <a:r>
                        <a:rPr kumimoji="1" lang="en-US" altLang="ja-JP" sz="1050" dirty="0" smtClean="0"/>
                        <a:t>70</a:t>
                      </a:r>
                      <a:r>
                        <a:rPr kumimoji="1" lang="ja-JP" altLang="en-US" sz="1050" dirty="0" smtClean="0"/>
                        <a:t>年）</a:t>
                      </a:r>
                      <a:endParaRPr kumimoji="1" lang="en-US" altLang="ja-JP" sz="1050" dirty="0" smtClean="0"/>
                    </a:p>
                    <a:p>
                      <a:pPr algn="l">
                        <a:lnSpc>
                          <a:spcPct val="100000"/>
                        </a:lnSpc>
                      </a:pPr>
                      <a:r>
                        <a:rPr kumimoji="1" lang="ja-JP" altLang="en-US" sz="1050" dirty="0" smtClean="0"/>
                        <a:t>　　を希望。</a:t>
                      </a:r>
                      <a:endParaRPr kumimoji="1" lang="en-US" altLang="ja-JP" sz="1050" dirty="0" smtClean="0"/>
                    </a:p>
                    <a:p>
                      <a:pPr algn="l">
                        <a:lnSpc>
                          <a:spcPct val="100000"/>
                        </a:lnSpc>
                        <a:spcBef>
                          <a:spcPts val="600"/>
                        </a:spcBef>
                      </a:pPr>
                      <a:r>
                        <a:rPr kumimoji="1" lang="ja-JP" altLang="en-US" sz="1050" u="sng" dirty="0" smtClean="0"/>
                        <a:t>●容積率緩和の希望</a:t>
                      </a:r>
                      <a:endParaRPr kumimoji="1" lang="en-US" altLang="ja-JP" sz="1050" u="sng" dirty="0" smtClean="0"/>
                    </a:p>
                    <a:p>
                      <a:pPr algn="l">
                        <a:lnSpc>
                          <a:spcPct val="100000"/>
                        </a:lnSpc>
                      </a:pPr>
                      <a:r>
                        <a:rPr kumimoji="1" lang="ja-JP" altLang="en-US" sz="1050" dirty="0" smtClean="0"/>
                        <a:t>　・４件とも「未来医療国際拠点」については、スケジュールの長期化や、増床分のリスクが懸念されることから、</a:t>
                      </a:r>
                      <a:endParaRPr kumimoji="1" lang="en-US" altLang="ja-JP" sz="1050" dirty="0" smtClean="0"/>
                    </a:p>
                    <a:p>
                      <a:pPr algn="l">
                        <a:lnSpc>
                          <a:spcPct val="100000"/>
                        </a:lnSpc>
                      </a:pPr>
                      <a:r>
                        <a:rPr kumimoji="1" lang="ja-JP" altLang="en-US" sz="1050" dirty="0" smtClean="0"/>
                        <a:t>　　容積率緩和の希望無し。</a:t>
                      </a:r>
                      <a:endParaRPr kumimoji="1" lang="en-US" altLang="ja-JP" sz="1050" dirty="0" smtClean="0"/>
                    </a:p>
                  </a:txBody>
                  <a:tcPr anchor="ctr"/>
                </a:tc>
              </a:tr>
              <a:tr h="648072">
                <a:tc>
                  <a:txBody>
                    <a:bodyPr/>
                    <a:lstStyle/>
                    <a:p>
                      <a:pPr algn="l"/>
                      <a:r>
                        <a:rPr kumimoji="1" lang="ja-JP" altLang="en-US" sz="1200" dirty="0" smtClean="0"/>
                        <a:t>イ　事業収支計画</a:t>
                      </a:r>
                      <a:endParaRPr kumimoji="1" lang="ja-JP" altLang="en-US" sz="1200" dirty="0"/>
                    </a:p>
                  </a:txBody>
                  <a:tcPr anchor="ctr"/>
                </a:tc>
                <a:tc>
                  <a:txBody>
                    <a:bodyPr/>
                    <a:lstStyle/>
                    <a:p>
                      <a:pPr marL="177800" indent="-177800" algn="l">
                        <a:lnSpc>
                          <a:spcPct val="100000"/>
                        </a:lnSpc>
                      </a:pPr>
                      <a:r>
                        <a:rPr kumimoji="1" lang="ja-JP" altLang="en-US" sz="1050" dirty="0" smtClean="0"/>
                        <a:t>　・４件とも、未来医療国際拠点については、高い収益性が見込まれず、公募に際しては、借地料は低廉な価格設定とすることや、価格固定での事業者選定方式が望ましいとの見解。</a:t>
                      </a:r>
                      <a:endParaRPr kumimoji="1" lang="en-US" altLang="ja-JP" sz="1050" dirty="0" smtClean="0"/>
                    </a:p>
                  </a:txBody>
                  <a:tcPr anchor="ctr"/>
                </a:tc>
              </a:tr>
              <a:tr h="864096">
                <a:tc>
                  <a:txBody>
                    <a:bodyPr/>
                    <a:lstStyle/>
                    <a:p>
                      <a:pPr algn="l"/>
                      <a:r>
                        <a:rPr kumimoji="1" lang="ja-JP" altLang="en-US" sz="1200" dirty="0" smtClean="0"/>
                        <a:t>ウ　未来医療推進機構</a:t>
                      </a:r>
                      <a:endParaRPr kumimoji="1" lang="ja-JP" altLang="en-US" sz="1200" dirty="0"/>
                    </a:p>
                  </a:txBody>
                  <a:tcPr anchor="ctr"/>
                </a:tc>
                <a:tc>
                  <a:txBody>
                    <a:bodyPr/>
                    <a:lstStyle/>
                    <a:p>
                      <a:pPr algn="l">
                        <a:lnSpc>
                          <a:spcPct val="150000"/>
                        </a:lnSpc>
                      </a:pPr>
                      <a:r>
                        <a:rPr kumimoji="1" lang="ja-JP" altLang="en-US" sz="1050" u="sng" dirty="0" smtClean="0"/>
                        <a:t>●未来医療推進機構（準備組織）に求める情報</a:t>
                      </a:r>
                      <a:endParaRPr kumimoji="1" lang="en-US" altLang="ja-JP" sz="1050" u="sng" dirty="0" smtClean="0"/>
                    </a:p>
                    <a:p>
                      <a:pPr algn="l">
                        <a:lnSpc>
                          <a:spcPct val="100000"/>
                        </a:lnSpc>
                      </a:pPr>
                      <a:r>
                        <a:rPr kumimoji="1" lang="ja-JP" altLang="en-US" sz="1050" dirty="0" smtClean="0"/>
                        <a:t>　・拠点の各施設の詳細な情報</a:t>
                      </a:r>
                      <a:endParaRPr kumimoji="1" lang="en-US" altLang="ja-JP" sz="1050" dirty="0" smtClean="0"/>
                    </a:p>
                    <a:p>
                      <a:pPr algn="l">
                        <a:lnSpc>
                          <a:spcPct val="100000"/>
                        </a:lnSpc>
                      </a:pPr>
                      <a:r>
                        <a:rPr kumimoji="1" lang="ja-JP" altLang="en-US" sz="1050" dirty="0" smtClean="0"/>
                        <a:t>　　（各施設の役割や他の施設との関係性、事業内容など）</a:t>
                      </a:r>
                      <a:endParaRPr kumimoji="1" lang="en-US" altLang="ja-JP" sz="1050" dirty="0" smtClean="0"/>
                    </a:p>
                    <a:p>
                      <a:pPr algn="l">
                        <a:lnSpc>
                          <a:spcPct val="100000"/>
                        </a:lnSpc>
                      </a:pPr>
                      <a:r>
                        <a:rPr kumimoji="1" lang="ja-JP" altLang="en-US" sz="1050" dirty="0" smtClean="0"/>
                        <a:t>　・資金計画等機構に関するより詳細な情報　　　など</a:t>
                      </a:r>
                      <a:endParaRPr kumimoji="1" lang="en-US" altLang="ja-JP" sz="1050" dirty="0" smtClean="0"/>
                    </a:p>
                  </a:txBody>
                  <a:tcPr anchor="ctr"/>
                </a:tc>
              </a:tr>
            </a:tbl>
          </a:graphicData>
        </a:graphic>
      </p:graphicFrame>
      <p:sp>
        <p:nvSpPr>
          <p:cNvPr id="4" name="テキスト ボックス 3"/>
          <p:cNvSpPr txBox="1"/>
          <p:nvPr/>
        </p:nvSpPr>
        <p:spPr>
          <a:xfrm>
            <a:off x="53716" y="11432"/>
            <a:ext cx="1754006" cy="307777"/>
          </a:xfrm>
          <a:prstGeom prst="rect">
            <a:avLst/>
          </a:prstGeom>
          <a:noFill/>
        </p:spPr>
        <p:txBody>
          <a:bodyPr wrap="none" rtlCol="0">
            <a:spAutoFit/>
          </a:bodyPr>
          <a:lstStyle/>
          <a:p>
            <a:r>
              <a:rPr lang="ja-JP" altLang="en-US" sz="1400" dirty="0"/>
              <a:t>○</a:t>
            </a:r>
            <a:r>
              <a:rPr kumimoji="1" lang="ja-JP" altLang="en-US" sz="1400" dirty="0" smtClean="0"/>
              <a:t>調査結果について</a:t>
            </a:r>
            <a:endParaRPr kumimoji="1" lang="ja-JP" altLang="en-US" sz="1400" dirty="0"/>
          </a:p>
        </p:txBody>
      </p:sp>
      <p:sp>
        <p:nvSpPr>
          <p:cNvPr id="5" name="テキスト ボックス 4"/>
          <p:cNvSpPr txBox="1"/>
          <p:nvPr/>
        </p:nvSpPr>
        <p:spPr>
          <a:xfrm>
            <a:off x="310420" y="243225"/>
            <a:ext cx="6357831" cy="1169551"/>
          </a:xfrm>
          <a:prstGeom prst="rect">
            <a:avLst/>
          </a:prstGeom>
          <a:noFill/>
        </p:spPr>
        <p:txBody>
          <a:bodyPr wrap="none" rtlCol="0">
            <a:spAutoFit/>
          </a:bodyPr>
          <a:lstStyle/>
          <a:p>
            <a:r>
              <a:rPr lang="ja-JP" altLang="en-US" sz="1400" dirty="0" smtClean="0"/>
              <a:t>＜提案件数＞</a:t>
            </a:r>
            <a:endParaRPr lang="en-US" altLang="ja-JP" sz="1400" dirty="0" smtClean="0"/>
          </a:p>
          <a:p>
            <a:r>
              <a:rPr kumimoji="1" lang="ja-JP" altLang="en-US" sz="1400" dirty="0"/>
              <a:t>　</a:t>
            </a:r>
            <a:r>
              <a:rPr kumimoji="1" lang="ja-JP" altLang="en-US" sz="1400" dirty="0" smtClean="0"/>
              <a:t>　　４件</a:t>
            </a:r>
            <a:endParaRPr kumimoji="1" lang="en-US" altLang="ja-JP" sz="1400" dirty="0" smtClean="0"/>
          </a:p>
          <a:p>
            <a:r>
              <a:rPr lang="ja-JP" altLang="en-US" sz="1400" dirty="0"/>
              <a:t>　</a:t>
            </a:r>
            <a:r>
              <a:rPr lang="ja-JP" altLang="en-US" sz="1400" dirty="0" smtClean="0"/>
              <a:t>　　　・段階開発　（東側：「未来医療国際拠点」、西側：段階的整備用地）　　３件</a:t>
            </a:r>
            <a:endParaRPr lang="en-US" altLang="ja-JP" sz="1400" dirty="0" smtClean="0"/>
          </a:p>
          <a:p>
            <a:r>
              <a:rPr kumimoji="1" lang="ja-JP" altLang="en-US" sz="1400" dirty="0"/>
              <a:t>　</a:t>
            </a:r>
            <a:r>
              <a:rPr kumimoji="1" lang="ja-JP" altLang="en-US" sz="1400" dirty="0" smtClean="0"/>
              <a:t>　　　・</a:t>
            </a:r>
            <a:r>
              <a:rPr lang="ja-JP" altLang="en-US" sz="1400" dirty="0"/>
              <a:t>全体</a:t>
            </a:r>
            <a:r>
              <a:rPr kumimoji="1" lang="ja-JP" altLang="en-US" sz="1400" dirty="0" smtClean="0"/>
              <a:t>開発　（東側：「未来医療国際拠点」、</a:t>
            </a:r>
            <a:r>
              <a:rPr lang="ja-JP" altLang="en-US" sz="1400" dirty="0" smtClean="0"/>
              <a:t>西側：複合開発</a:t>
            </a:r>
            <a:r>
              <a:rPr kumimoji="1" lang="ja-JP" altLang="en-US" sz="1400" dirty="0" smtClean="0"/>
              <a:t>）　　　　　  　１件</a:t>
            </a:r>
            <a:endParaRPr kumimoji="1" lang="en-US" altLang="ja-JP" sz="1400" dirty="0" smtClean="0"/>
          </a:p>
          <a:p>
            <a:endParaRPr kumimoji="1" lang="ja-JP" altLang="en-US" sz="1400" dirty="0"/>
          </a:p>
        </p:txBody>
      </p:sp>
    </p:spTree>
    <p:extLst>
      <p:ext uri="{BB962C8B-B14F-4D97-AF65-F5344CB8AC3E}">
        <p14:creationId xmlns:p14="http://schemas.microsoft.com/office/powerpoint/2010/main" val="100184117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54</Words>
  <Application>Microsoft Office PowerPoint</Application>
  <PresentationFormat>画面に合わせる (4:3)</PresentationFormat>
  <Paragraphs>48</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ＭＳ Ｐゴシック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2018-08-23T01:38:40Z</dcterms:created>
  <dcterms:modified xsi:type="dcterms:W3CDTF">2018-08-23T01:38:52Z</dcterms:modified>
</cp:coreProperties>
</file>