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bookmarkIdSeed="6">
  <p:sldMasterIdLst>
    <p:sldMasterId id="2147483648" r:id="rId1"/>
  </p:sldMasterIdLst>
  <p:notesMasterIdLst>
    <p:notesMasterId r:id="rId6"/>
  </p:notesMasterIdLst>
  <p:handoutMasterIdLst>
    <p:handoutMasterId r:id="rId7"/>
  </p:handoutMasterIdLst>
  <p:sldIdLst>
    <p:sldId id="256" r:id="rId2"/>
    <p:sldId id="333" r:id="rId3"/>
    <p:sldId id="376" r:id="rId4"/>
    <p:sldId id="377" r:id="rId5"/>
  </p:sldIdLst>
  <p:sldSz cx="10080625"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7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CC"/>
    <a:srgbClr val="FF0066"/>
    <a:srgbClr val="FF0000"/>
    <a:srgbClr val="FF3300"/>
    <a:srgbClr val="003300"/>
    <a:srgbClr val="E6B9B8"/>
    <a:srgbClr val="FFFFFF"/>
    <a:srgbClr val="0066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1" autoAdjust="0"/>
    <p:restoredTop sz="94424" autoAdjust="0"/>
  </p:normalViewPr>
  <p:slideViewPr>
    <p:cSldViewPr>
      <p:cViewPr varScale="1">
        <p:scale>
          <a:sx n="74" d="100"/>
          <a:sy n="74" d="100"/>
        </p:scale>
        <p:origin x="1224" y="72"/>
      </p:cViewPr>
      <p:guideLst>
        <p:guide orient="horz" pos="2160"/>
        <p:guide pos="3175"/>
      </p:guideLst>
    </p:cSldViewPr>
  </p:slideViewPr>
  <p:notesTextViewPr>
    <p:cViewPr>
      <p:scale>
        <a:sx n="1" d="1"/>
        <a:sy n="1" d="1"/>
      </p:scale>
      <p:origin x="0" y="0"/>
    </p:cViewPr>
  </p:notesTextViewPr>
  <p:notesViewPr>
    <p:cSldViewPr>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3"/>
            <a:ext cx="2919413" cy="494981"/>
          </a:xfrm>
          <a:prstGeom prst="rect">
            <a:avLst/>
          </a:prstGeom>
        </p:spPr>
        <p:txBody>
          <a:bodyPr vert="horz" lIns="91414" tIns="45706" rIns="91414"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3"/>
            <a:ext cx="2919412" cy="494981"/>
          </a:xfrm>
          <a:prstGeom prst="rect">
            <a:avLst/>
          </a:prstGeom>
        </p:spPr>
        <p:txBody>
          <a:bodyPr vert="horz" lIns="91414" tIns="45706" rIns="91414" bIns="45706" rtlCol="0"/>
          <a:lstStyle>
            <a:lvl1pPr algn="r">
              <a:defRPr sz="1200"/>
            </a:lvl1pPr>
          </a:lstStyle>
          <a:p>
            <a:fld id="{D851D3B1-C727-4978-AF7F-81679885C77D}" type="datetimeFigureOut">
              <a:rPr kumimoji="1" lang="ja-JP" altLang="en-US" smtClean="0"/>
              <a:t>2019/8/23</a:t>
            </a:fld>
            <a:endParaRPr kumimoji="1" lang="ja-JP" altLang="en-US"/>
          </a:p>
        </p:txBody>
      </p:sp>
      <p:sp>
        <p:nvSpPr>
          <p:cNvPr id="4" name="フッター プレースホルダー 3"/>
          <p:cNvSpPr>
            <a:spLocks noGrp="1"/>
          </p:cNvSpPr>
          <p:nvPr>
            <p:ph type="ftr" sz="quarter" idx="2"/>
          </p:nvPr>
        </p:nvSpPr>
        <p:spPr>
          <a:xfrm>
            <a:off x="8" y="9371337"/>
            <a:ext cx="2919413" cy="494981"/>
          </a:xfrm>
          <a:prstGeom prst="rect">
            <a:avLst/>
          </a:prstGeom>
        </p:spPr>
        <p:txBody>
          <a:bodyPr vert="horz" lIns="91414" tIns="45706" rIns="91414"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337"/>
            <a:ext cx="2919412" cy="494981"/>
          </a:xfrm>
          <a:prstGeom prst="rect">
            <a:avLst/>
          </a:prstGeom>
        </p:spPr>
        <p:txBody>
          <a:bodyPr vert="horz" lIns="91414" tIns="45706" rIns="91414" bIns="45706" rtlCol="0" anchor="b"/>
          <a:lstStyle>
            <a:lvl1pPr algn="r">
              <a:defRPr sz="1200"/>
            </a:lvl1pPr>
          </a:lstStyle>
          <a:p>
            <a:fld id="{6C7617D8-9C87-497D-81D5-11F165C2F897}" type="slidenum">
              <a:rPr kumimoji="1" lang="ja-JP" altLang="en-US" smtClean="0"/>
              <a:t>‹#›</a:t>
            </a:fld>
            <a:endParaRPr kumimoji="1" lang="ja-JP" altLang="en-US"/>
          </a:p>
        </p:txBody>
      </p:sp>
    </p:spTree>
    <p:extLst>
      <p:ext uri="{BB962C8B-B14F-4D97-AF65-F5344CB8AC3E}">
        <p14:creationId xmlns:p14="http://schemas.microsoft.com/office/powerpoint/2010/main" val="2091341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3"/>
            <a:ext cx="2918831" cy="493316"/>
          </a:xfrm>
          <a:prstGeom prst="rect">
            <a:avLst/>
          </a:prstGeom>
        </p:spPr>
        <p:txBody>
          <a:bodyPr vert="horz" lIns="90648" tIns="45324" rIns="90648" bIns="453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83" y="3"/>
            <a:ext cx="2918831" cy="493316"/>
          </a:xfrm>
          <a:prstGeom prst="rect">
            <a:avLst/>
          </a:prstGeom>
        </p:spPr>
        <p:txBody>
          <a:bodyPr vert="horz" lIns="90648" tIns="45324" rIns="90648" bIns="45324" rtlCol="0"/>
          <a:lstStyle>
            <a:lvl1pPr algn="r">
              <a:defRPr sz="1200"/>
            </a:lvl1pPr>
          </a:lstStyle>
          <a:p>
            <a:fld id="{5515E89C-FCCB-4917-9F6F-F1B88099CD3B}" type="datetimeFigureOut">
              <a:rPr kumimoji="1" lang="ja-JP" altLang="en-US" smtClean="0"/>
              <a:pPr/>
              <a:t>2019/8/23</a:t>
            </a:fld>
            <a:endParaRPr kumimoji="1" lang="ja-JP" altLang="en-US"/>
          </a:p>
        </p:txBody>
      </p:sp>
      <p:sp>
        <p:nvSpPr>
          <p:cNvPr id="4" name="スライド イメージ プレースホルダ 3"/>
          <p:cNvSpPr>
            <a:spLocks noGrp="1" noRot="1" noChangeAspect="1"/>
          </p:cNvSpPr>
          <p:nvPr>
            <p:ph type="sldImg" idx="2"/>
          </p:nvPr>
        </p:nvSpPr>
        <p:spPr>
          <a:xfrm>
            <a:off x="650875" y="741363"/>
            <a:ext cx="5434013" cy="3697287"/>
          </a:xfrm>
          <a:prstGeom prst="rect">
            <a:avLst/>
          </a:prstGeom>
          <a:noFill/>
          <a:ln w="12700">
            <a:solidFill>
              <a:prstClr val="black"/>
            </a:solidFill>
          </a:ln>
        </p:spPr>
        <p:txBody>
          <a:bodyPr vert="horz" lIns="90648" tIns="45324" rIns="90648" bIns="45324" rtlCol="0" anchor="ctr"/>
          <a:lstStyle/>
          <a:p>
            <a:endParaRPr lang="ja-JP" altLang="en-US"/>
          </a:p>
        </p:txBody>
      </p:sp>
      <p:sp>
        <p:nvSpPr>
          <p:cNvPr id="5" name="ノート プレースホルダ 4"/>
          <p:cNvSpPr>
            <a:spLocks noGrp="1"/>
          </p:cNvSpPr>
          <p:nvPr>
            <p:ph type="body" sz="quarter" idx="3"/>
          </p:nvPr>
        </p:nvSpPr>
        <p:spPr>
          <a:xfrm>
            <a:off x="673577" y="4686504"/>
            <a:ext cx="5388610" cy="4439841"/>
          </a:xfrm>
          <a:prstGeom prst="rect">
            <a:avLst/>
          </a:prstGeom>
        </p:spPr>
        <p:txBody>
          <a:bodyPr vert="horz" lIns="90648" tIns="45324" rIns="90648" bIns="4532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8" y="9371288"/>
            <a:ext cx="2918831" cy="493316"/>
          </a:xfrm>
          <a:prstGeom prst="rect">
            <a:avLst/>
          </a:prstGeom>
        </p:spPr>
        <p:txBody>
          <a:bodyPr vert="horz" lIns="90648" tIns="45324" rIns="90648" bIns="453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83" y="9371288"/>
            <a:ext cx="2918831" cy="493316"/>
          </a:xfrm>
          <a:prstGeom prst="rect">
            <a:avLst/>
          </a:prstGeom>
        </p:spPr>
        <p:txBody>
          <a:bodyPr vert="horz" lIns="90648" tIns="45324" rIns="90648" bIns="45324" rtlCol="0" anchor="b"/>
          <a:lstStyle>
            <a:lvl1pPr algn="r">
              <a:defRPr sz="1200"/>
            </a:lvl1pPr>
          </a:lstStyle>
          <a:p>
            <a:fld id="{3B150010-4C52-414D-9043-84C02ACD88EB}" type="slidenum">
              <a:rPr kumimoji="1" lang="ja-JP" altLang="en-US" smtClean="0"/>
              <a:pPr/>
              <a:t>‹#›</a:t>
            </a:fld>
            <a:endParaRPr kumimoji="1" lang="ja-JP" altLang="en-US"/>
          </a:p>
        </p:txBody>
      </p:sp>
    </p:spTree>
    <p:extLst>
      <p:ext uri="{BB962C8B-B14F-4D97-AF65-F5344CB8AC3E}">
        <p14:creationId xmlns:p14="http://schemas.microsoft.com/office/powerpoint/2010/main" val="37906185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1pPr>
    <a:lvl2pPr marL="4572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2pPr>
    <a:lvl3pPr marL="9144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3pPr>
    <a:lvl4pPr marL="13716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4pPr>
    <a:lvl5pPr marL="18288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50875" y="741363"/>
            <a:ext cx="5434013" cy="36972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B150010-4C52-414D-9043-84C02ACD88EB}" type="slidenum">
              <a:rPr kumimoji="1" lang="ja-JP" altLang="en-US" smtClean="0"/>
              <a:pPr/>
              <a:t>0</a:t>
            </a:fld>
            <a:endParaRPr kumimoji="1" lang="ja-JP" altLang="en-US" dirty="0"/>
          </a:p>
        </p:txBody>
      </p:sp>
    </p:spTree>
    <p:extLst>
      <p:ext uri="{BB962C8B-B14F-4D97-AF65-F5344CB8AC3E}">
        <p14:creationId xmlns:p14="http://schemas.microsoft.com/office/powerpoint/2010/main" val="237285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50875" y="741363"/>
            <a:ext cx="5434013" cy="3697287"/>
          </a:xfrm>
        </p:spPr>
      </p:sp>
      <p:sp>
        <p:nvSpPr>
          <p:cNvPr id="3" name="ノート プレースホルダ 2"/>
          <p:cNvSpPr>
            <a:spLocks noGrp="1"/>
          </p:cNvSpPr>
          <p:nvPr>
            <p:ph type="body" idx="1"/>
          </p:nvPr>
        </p:nvSpPr>
        <p:spPr>
          <a:xfrm>
            <a:off x="508561" y="4677299"/>
            <a:ext cx="5718640" cy="4439841"/>
          </a:xfrm>
        </p:spPr>
        <p:txBody>
          <a:bodyPr>
            <a:normAutofit/>
          </a:bodyPr>
          <a:lstStyle/>
          <a:p>
            <a:r>
              <a:rPr kumimoji="1" lang="ja-JP" altLang="en-US" dirty="0" smtClean="0"/>
              <a:t>　まず、もと淀川区役所跡地の概要ですが、</a:t>
            </a:r>
            <a:endParaRPr kumimoji="1" lang="en-US" altLang="ja-JP" dirty="0" smtClean="0"/>
          </a:p>
          <a:p>
            <a:r>
              <a:rPr lang="ja-JP" altLang="en-US" dirty="0" smtClean="0"/>
              <a:t>　平成</a:t>
            </a:r>
            <a:r>
              <a:rPr lang="en-US" altLang="ja-JP" dirty="0" smtClean="0"/>
              <a:t>21</a:t>
            </a:r>
            <a:r>
              <a:rPr lang="ja-JP" altLang="en-US" dirty="0" smtClean="0"/>
              <a:t>年</a:t>
            </a:r>
            <a:r>
              <a:rPr lang="en-US" altLang="ja-JP" dirty="0" smtClean="0"/>
              <a:t>3</a:t>
            </a:r>
            <a:r>
              <a:rPr lang="ja-JP" altLang="en-US" dirty="0" smtClean="0"/>
              <a:t>月に区役所建替えに伴い庁舎移転しており、</a:t>
            </a:r>
            <a:endParaRPr lang="en-US" altLang="ja-JP" dirty="0" smtClean="0"/>
          </a:p>
          <a:p>
            <a:r>
              <a:rPr lang="ja-JP" altLang="en-US" dirty="0"/>
              <a:t>　</a:t>
            </a:r>
            <a:r>
              <a:rPr lang="ja-JP" altLang="en-US" b="1" u="sng" dirty="0" smtClean="0">
                <a:solidFill>
                  <a:srgbClr val="FF0000"/>
                </a:solidFill>
              </a:rPr>
              <a:t>来月で移転から</a:t>
            </a:r>
            <a:r>
              <a:rPr lang="en-US" altLang="ja-JP" b="1" u="sng" dirty="0" smtClean="0">
                <a:solidFill>
                  <a:srgbClr val="FF0000"/>
                </a:solidFill>
              </a:rPr>
              <a:t>10</a:t>
            </a:r>
            <a:r>
              <a:rPr lang="ja-JP" altLang="en-US" b="1" u="sng" dirty="0" smtClean="0">
                <a:solidFill>
                  <a:srgbClr val="FF0000"/>
                </a:solidFill>
              </a:rPr>
              <a:t>年が経過するという状況です。</a:t>
            </a:r>
            <a:endParaRPr lang="en-US" altLang="ja-JP" b="1" u="sng" dirty="0" smtClean="0">
              <a:solidFill>
                <a:srgbClr val="FF0000"/>
              </a:solidFill>
            </a:endParaRPr>
          </a:p>
          <a:p>
            <a:endParaRPr lang="en-US" altLang="ja-JP" dirty="0" smtClean="0"/>
          </a:p>
          <a:p>
            <a:r>
              <a:rPr lang="ja-JP" altLang="en-US" dirty="0" smtClean="0"/>
              <a:t>　この間地元からの要望も継続的に出ており、</a:t>
            </a:r>
            <a:endParaRPr lang="en-US" altLang="ja-JP" dirty="0" smtClean="0"/>
          </a:p>
          <a:p>
            <a:r>
              <a:rPr lang="ja-JP" altLang="en-US" dirty="0"/>
              <a:t>　</a:t>
            </a:r>
            <a:r>
              <a:rPr lang="ja-JP" altLang="en-US" dirty="0" smtClean="0"/>
              <a:t>区民意見を踏まえて、</a:t>
            </a:r>
            <a:endParaRPr lang="en-US" altLang="ja-JP" dirty="0" smtClean="0"/>
          </a:p>
          <a:p>
            <a:r>
              <a:rPr lang="ja-JP" altLang="en-US" dirty="0"/>
              <a:t>　</a:t>
            </a:r>
            <a:r>
              <a:rPr lang="ja-JP" altLang="en-US" dirty="0" smtClean="0"/>
              <a:t>淀川図書館の整備に向けた事業手法の検討をしてきました。</a:t>
            </a:r>
            <a:endParaRPr lang="en-US" altLang="ja-JP" dirty="0" smtClean="0"/>
          </a:p>
          <a:p>
            <a:endParaRPr kumimoji="1" lang="en-US" altLang="ja-JP" dirty="0" smtClean="0"/>
          </a:p>
          <a:p>
            <a:r>
              <a:rPr lang="ja-JP" altLang="en-US" dirty="0"/>
              <a:t>　</a:t>
            </a:r>
            <a:r>
              <a:rPr lang="ja-JP" altLang="en-US" dirty="0" smtClean="0"/>
              <a:t>右下の拡大図に記載のあるとおり、</a:t>
            </a:r>
            <a:endParaRPr lang="en-US" altLang="ja-JP" dirty="0" smtClean="0"/>
          </a:p>
          <a:p>
            <a:r>
              <a:rPr lang="ja-JP" altLang="en-US" dirty="0"/>
              <a:t>　</a:t>
            </a:r>
            <a:r>
              <a:rPr lang="ja-JP" altLang="en-US" dirty="0" smtClean="0"/>
              <a:t>本事業では隣接する建設局用地と水道局用地も含めた一体活用を考えており、</a:t>
            </a:r>
            <a:endParaRPr lang="en-US" altLang="ja-JP" dirty="0" smtClean="0"/>
          </a:p>
          <a:p>
            <a:r>
              <a:rPr lang="ja-JP" altLang="en-US" dirty="0"/>
              <a:t>　</a:t>
            </a:r>
            <a:r>
              <a:rPr lang="ja-JP" altLang="en-US" dirty="0" smtClean="0"/>
              <a:t>事業実施にあたっては淀川区へ所管替えを行う予定です。</a:t>
            </a:r>
            <a:endParaRPr kumimoji="1" lang="ja-JP" altLang="en-US" dirty="0"/>
          </a:p>
        </p:txBody>
      </p:sp>
      <p:sp>
        <p:nvSpPr>
          <p:cNvPr id="4" name="スライド番号プレースホルダ 3"/>
          <p:cNvSpPr>
            <a:spLocks noGrp="1"/>
          </p:cNvSpPr>
          <p:nvPr>
            <p:ph type="sldNum" sz="quarter" idx="10"/>
          </p:nvPr>
        </p:nvSpPr>
        <p:spPr/>
        <p:txBody>
          <a:bodyPr/>
          <a:lstStyle/>
          <a:p>
            <a:fld id="{3B150010-4C52-414D-9043-84C02ACD88EB}" type="slidenum">
              <a:rPr kumimoji="1" lang="ja-JP" altLang="en-US" smtClean="0"/>
              <a:pPr/>
              <a:t>1</a:t>
            </a:fld>
            <a:endParaRPr kumimoji="1" lang="ja-JP" altLang="en-US" dirty="0"/>
          </a:p>
        </p:txBody>
      </p:sp>
    </p:spTree>
    <p:extLst>
      <p:ext uri="{BB962C8B-B14F-4D97-AF65-F5344CB8AC3E}">
        <p14:creationId xmlns:p14="http://schemas.microsoft.com/office/powerpoint/2010/main" val="1236676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52463" y="741363"/>
            <a:ext cx="5430837" cy="3694112"/>
          </a:xfrm>
        </p:spPr>
      </p:sp>
      <p:sp>
        <p:nvSpPr>
          <p:cNvPr id="3" name="ノート プレースホルダ 2"/>
          <p:cNvSpPr>
            <a:spLocks noGrp="1"/>
          </p:cNvSpPr>
          <p:nvPr>
            <p:ph type="body" idx="1"/>
          </p:nvPr>
        </p:nvSpPr>
        <p:spPr>
          <a:xfrm>
            <a:off x="472557" y="4683621"/>
            <a:ext cx="5790648" cy="4439841"/>
          </a:xfrm>
        </p:spPr>
        <p:txBody>
          <a:bodyPr>
            <a:normAutofit/>
          </a:bodyPr>
          <a:lstStyle/>
          <a:p>
            <a:r>
              <a:rPr kumimoji="1" lang="ja-JP" altLang="en-US" dirty="0" smtClean="0"/>
              <a:t>　これまで説明した内容を踏まえた、</a:t>
            </a:r>
            <a:endParaRPr kumimoji="1" lang="en-US" altLang="ja-JP" dirty="0" smtClean="0"/>
          </a:p>
          <a:p>
            <a:r>
              <a:rPr lang="ja-JP" altLang="en-US" dirty="0"/>
              <a:t>　</a:t>
            </a:r>
            <a:r>
              <a:rPr kumimoji="1" lang="ja-JP" altLang="en-US" dirty="0" smtClean="0"/>
              <a:t>淀川区役所跡地における活用コンセプト案がこのページになり</a:t>
            </a:r>
            <a:r>
              <a:rPr lang="ja-JP" altLang="en-US" dirty="0" smtClean="0"/>
              <a:t>ます。</a:t>
            </a:r>
            <a:endParaRPr lang="en-US" altLang="ja-JP" dirty="0" smtClean="0"/>
          </a:p>
          <a:p>
            <a:endParaRPr kumimoji="1" lang="en-US" altLang="ja-JP" dirty="0"/>
          </a:p>
          <a:p>
            <a:r>
              <a:rPr lang="ja-JP" altLang="en-US" dirty="0"/>
              <a:t>　もと淀川区役所跡地に</a:t>
            </a:r>
            <a:r>
              <a:rPr lang="ja-JP" altLang="en-US" dirty="0" smtClean="0"/>
              <a:t>、</a:t>
            </a:r>
            <a:endParaRPr lang="en-US" altLang="ja-JP" dirty="0" smtClean="0"/>
          </a:p>
          <a:p>
            <a:r>
              <a:rPr lang="ja-JP" altLang="en-US" dirty="0"/>
              <a:t>　</a:t>
            </a:r>
            <a:r>
              <a:rPr lang="ja-JP" altLang="en-US" dirty="0" smtClean="0"/>
              <a:t>「</a:t>
            </a:r>
            <a:r>
              <a:rPr lang="ja-JP" altLang="en-US" dirty="0"/>
              <a:t>十三地区のブランド向上」</a:t>
            </a:r>
            <a:r>
              <a:rPr lang="ja-JP" altLang="en-US" dirty="0" smtClean="0"/>
              <a:t>、</a:t>
            </a:r>
            <a:endParaRPr lang="en-US" altLang="ja-JP" dirty="0" smtClean="0"/>
          </a:p>
          <a:p>
            <a:r>
              <a:rPr lang="ja-JP" altLang="en-US" dirty="0"/>
              <a:t>　</a:t>
            </a:r>
            <a:r>
              <a:rPr lang="ja-JP" altLang="en-US" dirty="0" smtClean="0"/>
              <a:t>「</a:t>
            </a:r>
            <a:r>
              <a:rPr lang="ja-JP" altLang="en-US" dirty="0"/>
              <a:t>にぎわいづくりや交流促進」</a:t>
            </a:r>
            <a:r>
              <a:rPr lang="ja-JP" altLang="en-US" dirty="0" smtClean="0"/>
              <a:t>、</a:t>
            </a:r>
            <a:endParaRPr lang="en-US" altLang="ja-JP" dirty="0" smtClean="0"/>
          </a:p>
          <a:p>
            <a:r>
              <a:rPr lang="ja-JP" altLang="en-US" dirty="0"/>
              <a:t>　</a:t>
            </a:r>
            <a:r>
              <a:rPr lang="ja-JP" altLang="en-US" dirty="0" smtClean="0"/>
              <a:t>「</a:t>
            </a:r>
            <a:r>
              <a:rPr lang="ja-JP" altLang="en-US" dirty="0"/>
              <a:t>淀川区政推進への寄与」が期待できるような複合施設</a:t>
            </a:r>
            <a:r>
              <a:rPr lang="ja-JP" altLang="en-US" dirty="0" smtClean="0"/>
              <a:t>を</a:t>
            </a:r>
            <a:endParaRPr lang="en-US" altLang="ja-JP" dirty="0" smtClean="0"/>
          </a:p>
          <a:p>
            <a:r>
              <a:rPr lang="ja-JP" altLang="en-US" dirty="0"/>
              <a:t>　</a:t>
            </a:r>
            <a:r>
              <a:rPr lang="ja-JP" altLang="en-US" dirty="0" smtClean="0"/>
              <a:t>民間事</a:t>
            </a:r>
            <a:r>
              <a:rPr lang="ja-JP" altLang="en-US" dirty="0"/>
              <a:t>業者の自由な発想とノウハウにより</a:t>
            </a:r>
            <a:r>
              <a:rPr lang="ja-JP" altLang="en-US" dirty="0" smtClean="0"/>
              <a:t>整備することとし、</a:t>
            </a:r>
            <a:endParaRPr lang="ja-JP" altLang="en-US" dirty="0"/>
          </a:p>
          <a:p>
            <a:r>
              <a:rPr lang="ja-JP" altLang="en-US" dirty="0" smtClean="0"/>
              <a:t>　</a:t>
            </a:r>
            <a:endParaRPr lang="en-US" altLang="ja-JP" dirty="0" smtClean="0"/>
          </a:p>
          <a:p>
            <a:r>
              <a:rPr lang="ja-JP" altLang="en-US" dirty="0"/>
              <a:t>　</a:t>
            </a:r>
            <a:r>
              <a:rPr lang="ja-JP" altLang="en-US" dirty="0" smtClean="0"/>
              <a:t>複合</a:t>
            </a:r>
            <a:r>
              <a:rPr lang="ja-JP" altLang="en-US" dirty="0"/>
              <a:t>施設の中に</a:t>
            </a:r>
            <a:r>
              <a:rPr lang="ja-JP" altLang="en-US" dirty="0" smtClean="0"/>
              <a:t>はこれまで市会で市長の答弁でもありました、</a:t>
            </a:r>
            <a:endParaRPr lang="en-US" altLang="ja-JP" dirty="0" smtClean="0"/>
          </a:p>
          <a:p>
            <a:r>
              <a:rPr lang="ja-JP" altLang="en-US" dirty="0"/>
              <a:t>　</a:t>
            </a:r>
            <a:r>
              <a:rPr lang="ja-JP" altLang="en-US" dirty="0" smtClean="0"/>
              <a:t>「</a:t>
            </a:r>
            <a:r>
              <a:rPr lang="ja-JP" altLang="en-US" dirty="0"/>
              <a:t>交流型ワイガヤ図書館」という新しいタイプの市立図書館を整備</a:t>
            </a:r>
            <a:r>
              <a:rPr lang="ja-JP" altLang="en-US" dirty="0" smtClean="0"/>
              <a:t>します。</a:t>
            </a:r>
            <a:endParaRPr lang="en-US" altLang="ja-JP" dirty="0" smtClean="0"/>
          </a:p>
          <a:p>
            <a:r>
              <a:rPr lang="ja-JP" altLang="en-US" dirty="0"/>
              <a:t>　</a:t>
            </a:r>
            <a:endParaRPr lang="en-US" altLang="ja-JP" dirty="0" smtClean="0"/>
          </a:p>
          <a:p>
            <a:r>
              <a:rPr lang="ja-JP" altLang="en-US" dirty="0"/>
              <a:t>　</a:t>
            </a:r>
            <a:r>
              <a:rPr lang="ja-JP" altLang="en-US" dirty="0" smtClean="0"/>
              <a:t>また、図書館周辺のフロアには</a:t>
            </a:r>
            <a:r>
              <a:rPr lang="ja-JP" altLang="en-US" dirty="0"/>
              <a:t>図書館運営へのプラス効果が期待でき</a:t>
            </a:r>
            <a:r>
              <a:rPr lang="ja-JP" altLang="en-US" dirty="0" smtClean="0"/>
              <a:t>、</a:t>
            </a:r>
            <a:endParaRPr lang="en-US" altLang="ja-JP" dirty="0" smtClean="0"/>
          </a:p>
          <a:p>
            <a:r>
              <a:rPr lang="ja-JP" altLang="en-US" dirty="0"/>
              <a:t>　</a:t>
            </a:r>
            <a:r>
              <a:rPr lang="ja-JP" altLang="en-US" dirty="0" smtClean="0"/>
              <a:t>淀川</a:t>
            </a:r>
            <a:r>
              <a:rPr lang="ja-JP" altLang="en-US" dirty="0"/>
              <a:t>区政の推進にも寄与するような様々な工夫を</a:t>
            </a:r>
            <a:r>
              <a:rPr lang="ja-JP" altLang="en-US" dirty="0" smtClean="0"/>
              <a:t>施した</a:t>
            </a:r>
            <a:endParaRPr lang="en-US" altLang="ja-JP" dirty="0" smtClean="0"/>
          </a:p>
          <a:p>
            <a:r>
              <a:rPr lang="ja-JP" altLang="en-US" dirty="0"/>
              <a:t>　</a:t>
            </a:r>
            <a:r>
              <a:rPr lang="ja-JP" altLang="en-US" dirty="0" smtClean="0"/>
              <a:t>図書館</a:t>
            </a:r>
            <a:r>
              <a:rPr lang="ja-JP" altLang="en-US" dirty="0"/>
              <a:t>との親和性があるものとなる施設計画と</a:t>
            </a:r>
            <a:r>
              <a:rPr lang="ja-JP" altLang="en-US" dirty="0" smtClean="0"/>
              <a:t>することで、</a:t>
            </a:r>
            <a:endParaRPr lang="en-US" altLang="ja-JP" dirty="0" smtClean="0"/>
          </a:p>
          <a:p>
            <a:r>
              <a:rPr lang="ja-JP" altLang="en-US" dirty="0"/>
              <a:t>　</a:t>
            </a:r>
            <a:r>
              <a:rPr lang="ja-JP" altLang="en-US" dirty="0" smtClean="0"/>
              <a:t>施設全体を活用したまちづくりへの貢献を実現します。</a:t>
            </a:r>
            <a:endParaRPr lang="en-US" altLang="ja-JP" dirty="0" smtClean="0"/>
          </a:p>
          <a:p>
            <a:endParaRPr lang="en-US" altLang="ja-JP" dirty="0"/>
          </a:p>
          <a:p>
            <a:r>
              <a:rPr lang="ja-JP" altLang="en-US" dirty="0"/>
              <a:t>　</a:t>
            </a:r>
            <a:r>
              <a:rPr lang="ja-JP" altLang="en-US" dirty="0" smtClean="0"/>
              <a:t>そのほか、放置自転車対策が課題となっている十三駅前</a:t>
            </a:r>
            <a:r>
              <a:rPr lang="ja-JP" altLang="en-US" dirty="0"/>
              <a:t>の</a:t>
            </a:r>
            <a:r>
              <a:rPr lang="ja-JP" altLang="en-US" dirty="0" smtClean="0"/>
              <a:t>路上駐輪対策として</a:t>
            </a:r>
            <a:endParaRPr lang="en-US" altLang="ja-JP" dirty="0" smtClean="0"/>
          </a:p>
          <a:p>
            <a:r>
              <a:rPr lang="ja-JP" altLang="en-US" dirty="0"/>
              <a:t>　</a:t>
            </a:r>
            <a:r>
              <a:rPr lang="ja-JP" altLang="en-US" dirty="0" smtClean="0"/>
              <a:t>駐輪</a:t>
            </a:r>
            <a:r>
              <a:rPr lang="ja-JP" altLang="en-US" dirty="0"/>
              <a:t>機能の確保</a:t>
            </a:r>
            <a:r>
              <a:rPr lang="ja-JP" altLang="en-US" dirty="0" smtClean="0"/>
              <a:t>も事業者に民設民営で提案させたいと考えております。</a:t>
            </a:r>
            <a:endParaRPr lang="en-US" altLang="ja-JP" dirty="0" smtClean="0"/>
          </a:p>
          <a:p>
            <a:endParaRPr lang="en-US" altLang="ja-JP" dirty="0" smtClean="0"/>
          </a:p>
          <a:p>
            <a:r>
              <a:rPr lang="ja-JP" altLang="en-US" b="1" dirty="0">
                <a:solidFill>
                  <a:srgbClr val="FF0000"/>
                </a:solidFill>
              </a:rPr>
              <a:t>　</a:t>
            </a:r>
            <a:r>
              <a:rPr lang="ja-JP" altLang="en-US" b="1" u="sng" dirty="0" smtClean="0">
                <a:solidFill>
                  <a:srgbClr val="FF0000"/>
                </a:solidFill>
              </a:rPr>
              <a:t>民間部分の施設については、行政側から固定した指示を出して制約するのではなく、求めるコンセプトのみを提示して、可能な限り事業者の自由な発想に任せることで、行政では考え付かないような斬新な提案を期待したいと考えています。</a:t>
            </a:r>
            <a:endParaRPr lang="ja-JP" altLang="en-US" b="1" u="sng" dirty="0">
              <a:solidFill>
                <a:srgbClr val="FF0000"/>
              </a:solidFill>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3B150010-4C52-414D-9043-84C02ACD88EB}" type="slidenum">
              <a:rPr kumimoji="1" lang="ja-JP" altLang="en-US" smtClean="0"/>
              <a:pPr/>
              <a:t>2</a:t>
            </a:fld>
            <a:endParaRPr kumimoji="1" lang="ja-JP" altLang="en-US" dirty="0"/>
          </a:p>
        </p:txBody>
      </p:sp>
    </p:spTree>
    <p:extLst>
      <p:ext uri="{BB962C8B-B14F-4D97-AF65-F5344CB8AC3E}">
        <p14:creationId xmlns:p14="http://schemas.microsoft.com/office/powerpoint/2010/main" val="4167574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35000" y="736600"/>
            <a:ext cx="5395913" cy="3671888"/>
          </a:xfrm>
        </p:spPr>
      </p:sp>
      <p:sp>
        <p:nvSpPr>
          <p:cNvPr id="3" name="ノート プレースホルダ 2"/>
          <p:cNvSpPr>
            <a:spLocks noGrp="1"/>
          </p:cNvSpPr>
          <p:nvPr>
            <p:ph type="body" idx="1"/>
          </p:nvPr>
        </p:nvSpPr>
        <p:spPr>
          <a:xfrm>
            <a:off x="415553" y="4686504"/>
            <a:ext cx="5904656" cy="4439841"/>
          </a:xfrm>
        </p:spPr>
        <p:txBody>
          <a:bodyPr>
            <a:normAutofit/>
          </a:bodyPr>
          <a:lstStyle/>
          <a:p>
            <a:r>
              <a:rPr kumimoji="1" lang="ja-JP" altLang="en-US" dirty="0" smtClean="0"/>
              <a:t>　これまでの説明の内容を踏まえて整理した公募条件が記載のとおりとなります。</a:t>
            </a:r>
            <a:endParaRPr kumimoji="1" lang="en-US" altLang="ja-JP" dirty="0" smtClean="0"/>
          </a:p>
          <a:p>
            <a:endParaRPr lang="en-US" altLang="ja-JP" dirty="0"/>
          </a:p>
          <a:p>
            <a:r>
              <a:rPr kumimoji="1" lang="ja-JP" altLang="en-US" dirty="0" smtClean="0"/>
              <a:t>　活用手法は一般定期借地方式とし、</a:t>
            </a:r>
            <a:endParaRPr kumimoji="1" lang="en-US" altLang="ja-JP" dirty="0" smtClean="0"/>
          </a:p>
          <a:p>
            <a:r>
              <a:rPr lang="ja-JP" altLang="en-US" dirty="0"/>
              <a:t>　</a:t>
            </a:r>
            <a:r>
              <a:rPr kumimoji="1" lang="ja-JP" altLang="en-US" dirty="0" smtClean="0"/>
              <a:t>借地期間は</a:t>
            </a:r>
            <a:r>
              <a:rPr kumimoji="1" lang="en-US" altLang="ja-JP" dirty="0" smtClean="0"/>
              <a:t>50</a:t>
            </a:r>
            <a:r>
              <a:rPr kumimoji="1" lang="ja-JP" altLang="en-US" dirty="0" smtClean="0"/>
              <a:t>年から</a:t>
            </a:r>
            <a:r>
              <a:rPr kumimoji="1" lang="en-US" altLang="ja-JP" dirty="0" smtClean="0"/>
              <a:t>70</a:t>
            </a:r>
            <a:r>
              <a:rPr kumimoji="1" lang="ja-JP" altLang="en-US" dirty="0" smtClean="0"/>
              <a:t>年の間で事業者に提案させたいと考えています。</a:t>
            </a:r>
            <a:endParaRPr kumimoji="1" lang="en-US" altLang="ja-JP" dirty="0" smtClean="0"/>
          </a:p>
          <a:p>
            <a:endParaRPr lang="en-US" altLang="ja-JP" dirty="0"/>
          </a:p>
          <a:p>
            <a:r>
              <a:rPr kumimoji="1" lang="ja-JP" altLang="en-US" dirty="0" smtClean="0"/>
              <a:t>　図書館については区分所有により取得し、</a:t>
            </a:r>
            <a:endParaRPr kumimoji="1" lang="en-US" altLang="ja-JP" dirty="0" smtClean="0"/>
          </a:p>
          <a:p>
            <a:r>
              <a:rPr lang="ja-JP" altLang="en-US" dirty="0"/>
              <a:t>　</a:t>
            </a:r>
            <a:r>
              <a:rPr kumimoji="1" lang="ja-JP" altLang="en-US" dirty="0" smtClean="0"/>
              <a:t>所有権を得る事で図書館施設の永続性を担保します。</a:t>
            </a:r>
            <a:endParaRPr kumimoji="1" lang="en-US" altLang="ja-JP" dirty="0" smtClean="0"/>
          </a:p>
          <a:p>
            <a:r>
              <a:rPr lang="ja-JP" altLang="en-US" dirty="0"/>
              <a:t>　</a:t>
            </a:r>
            <a:endParaRPr lang="en-US" altLang="ja-JP" dirty="0" smtClean="0"/>
          </a:p>
          <a:p>
            <a:r>
              <a:rPr kumimoji="1" lang="ja-JP" altLang="en-US" dirty="0"/>
              <a:t>　</a:t>
            </a:r>
            <a:r>
              <a:rPr kumimoji="1" lang="ja-JP" altLang="en-US" dirty="0" smtClean="0"/>
              <a:t>また、本件土地で現在</a:t>
            </a:r>
            <a:r>
              <a:rPr lang="ja-JP" altLang="en-US" dirty="0"/>
              <a:t>運営</a:t>
            </a:r>
            <a:r>
              <a:rPr lang="ja-JP" altLang="en-US" dirty="0" smtClean="0"/>
              <a:t>してる市営駐輪場の代替施設として、</a:t>
            </a:r>
            <a:endParaRPr lang="en-US" altLang="ja-JP" dirty="0" smtClean="0"/>
          </a:p>
          <a:p>
            <a:r>
              <a:rPr lang="ja-JP" altLang="en-US" dirty="0"/>
              <a:t>　</a:t>
            </a:r>
            <a:r>
              <a:rPr lang="ja-JP" altLang="en-US" dirty="0" smtClean="0"/>
              <a:t>同レベルの収容能力がある駐輪施設を民設民営で整備させます。</a:t>
            </a:r>
            <a:endParaRPr lang="en-US" altLang="ja-JP" dirty="0" smtClean="0"/>
          </a:p>
          <a:p>
            <a:endParaRPr kumimoji="1" lang="en-US" altLang="ja-JP" dirty="0"/>
          </a:p>
          <a:p>
            <a:r>
              <a:rPr lang="ja-JP" altLang="en-US" dirty="0" smtClean="0"/>
              <a:t>　事業者選定方式は二段階プロポーザル方式での実施を考えております。</a:t>
            </a:r>
            <a:endParaRPr lang="en-US" altLang="ja-JP" dirty="0" smtClean="0"/>
          </a:p>
          <a:p>
            <a:endParaRPr kumimoji="1" lang="en-US" altLang="ja-JP" dirty="0"/>
          </a:p>
          <a:p>
            <a:r>
              <a:rPr lang="ja-JP" altLang="en-US" dirty="0" smtClean="0"/>
              <a:t>　右側は事業スキームのイメージです</a:t>
            </a:r>
            <a:r>
              <a:rPr lang="ja-JP" altLang="en-US" dirty="0"/>
              <a:t>が</a:t>
            </a:r>
            <a:r>
              <a:rPr lang="ja-JP" altLang="en-US" dirty="0" smtClean="0"/>
              <a:t>、</a:t>
            </a:r>
            <a:endParaRPr lang="en-US" altLang="ja-JP" dirty="0" smtClean="0"/>
          </a:p>
          <a:p>
            <a:r>
              <a:rPr lang="ja-JP" altLang="en-US" dirty="0"/>
              <a:t>　</a:t>
            </a:r>
            <a:r>
              <a:rPr lang="ja-JP" altLang="en-US" dirty="0" smtClean="0"/>
              <a:t>借地料</a:t>
            </a:r>
            <a:r>
              <a:rPr lang="ja-JP" altLang="en-US" dirty="0"/>
              <a:t>収入により維持管理費の財源を</a:t>
            </a:r>
            <a:r>
              <a:rPr lang="ja-JP" altLang="en-US" dirty="0" smtClean="0"/>
              <a:t>確保するとともに、</a:t>
            </a:r>
            <a:endParaRPr lang="en-US" altLang="ja-JP" dirty="0" smtClean="0"/>
          </a:p>
          <a:p>
            <a:r>
              <a:rPr lang="ja-JP" altLang="en-US" dirty="0"/>
              <a:t>　定期</a:t>
            </a:r>
            <a:r>
              <a:rPr lang="ja-JP" altLang="en-US" dirty="0" smtClean="0"/>
              <a:t>借地</a:t>
            </a:r>
            <a:r>
              <a:rPr lang="ja-JP" altLang="en-US" dirty="0"/>
              <a:t>契約により民間施設も</a:t>
            </a:r>
            <a:r>
              <a:rPr lang="ja-JP" altLang="en-US" dirty="0" smtClean="0"/>
              <a:t>含めた</a:t>
            </a:r>
            <a:r>
              <a:rPr lang="ja-JP" altLang="en-US" dirty="0"/>
              <a:t>敷地</a:t>
            </a:r>
            <a:r>
              <a:rPr lang="ja-JP" altLang="en-US" dirty="0" smtClean="0"/>
              <a:t>全体の用途の調整が</a:t>
            </a:r>
            <a:r>
              <a:rPr lang="ja-JP" altLang="en-US" dirty="0"/>
              <a:t>可能と</a:t>
            </a:r>
            <a:r>
              <a:rPr lang="ja-JP" altLang="en-US" dirty="0" smtClean="0"/>
              <a:t>なることで、</a:t>
            </a:r>
            <a:endParaRPr lang="en-US" altLang="ja-JP" dirty="0" smtClean="0"/>
          </a:p>
          <a:p>
            <a:r>
              <a:rPr lang="ja-JP" altLang="en-US" dirty="0"/>
              <a:t>　</a:t>
            </a:r>
            <a:r>
              <a:rPr lang="ja-JP" altLang="en-US" dirty="0" smtClean="0"/>
              <a:t>安定的</a:t>
            </a:r>
            <a:r>
              <a:rPr lang="ja-JP" altLang="en-US" dirty="0"/>
              <a:t>な図書館運営を</a:t>
            </a:r>
            <a:r>
              <a:rPr lang="ja-JP" altLang="en-US" dirty="0" smtClean="0"/>
              <a:t>実現できます。</a:t>
            </a:r>
            <a:endParaRPr lang="ja-JP" altLang="en-US" dirty="0"/>
          </a:p>
        </p:txBody>
      </p:sp>
      <p:sp>
        <p:nvSpPr>
          <p:cNvPr id="4" name="スライド番号プレースホルダ 3"/>
          <p:cNvSpPr>
            <a:spLocks noGrp="1"/>
          </p:cNvSpPr>
          <p:nvPr>
            <p:ph type="sldNum" sz="quarter" idx="10"/>
          </p:nvPr>
        </p:nvSpPr>
        <p:spPr/>
        <p:txBody>
          <a:bodyPr/>
          <a:lstStyle/>
          <a:p>
            <a:fld id="{3B150010-4C52-414D-9043-84C02ACD88EB}" type="slidenum">
              <a:rPr kumimoji="1" lang="ja-JP" altLang="en-US" smtClean="0"/>
              <a:pPr/>
              <a:t>3</a:t>
            </a:fld>
            <a:endParaRPr kumimoji="1" lang="ja-JP" altLang="en-US" dirty="0"/>
          </a:p>
        </p:txBody>
      </p:sp>
    </p:spTree>
    <p:extLst>
      <p:ext uri="{BB962C8B-B14F-4D97-AF65-F5344CB8AC3E}">
        <p14:creationId xmlns:p14="http://schemas.microsoft.com/office/powerpoint/2010/main" val="304722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6047" y="2130432"/>
            <a:ext cx="8568531" cy="1470025"/>
          </a:xfrm>
          <a:prstGeom prst="rect">
            <a:avLst/>
          </a:prstGeo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12094" y="3886200"/>
            <a:ext cx="705643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174257A-6F40-49E3-960C-B306ACB20D2E}" type="datetime1">
              <a:rPr kumimoji="1" lang="ja-JP" altLang="en-US" smtClean="0"/>
              <a:t>2019/8/23</a:t>
            </a:fld>
            <a:endParaRPr kumimoji="1" lang="ja-JP" altLang="en-US"/>
          </a:p>
        </p:txBody>
      </p:sp>
      <p:sp>
        <p:nvSpPr>
          <p:cNvPr id="5" name="フッター プレースホルダー 4"/>
          <p:cNvSpPr>
            <a:spLocks noGrp="1"/>
          </p:cNvSpPr>
          <p:nvPr>
            <p:ph type="ftr" sz="quarter" idx="11"/>
          </p:nvPr>
        </p:nvSpPr>
        <p:spPr>
          <a:xfrm>
            <a:off x="6863257" y="1"/>
            <a:ext cx="3192198" cy="365125"/>
          </a:xfrm>
        </p:spPr>
        <p:txBody>
          <a:body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12"/>
          </p:nvPr>
        </p:nvSpPr>
        <p:spPr>
          <a:xfrm>
            <a:off x="7794836" y="6592707"/>
            <a:ext cx="2352146" cy="365125"/>
          </a:xfrm>
        </p:spPr>
        <p:txBody>
          <a:bodyPr/>
          <a:lstStyle>
            <a:lvl1pPr>
              <a:defRPr sz="1600">
                <a:latin typeface="游ゴシック" panose="020B0400000000000000" pitchFamily="50" charset="-128"/>
                <a:ea typeface="游ゴシック" panose="020B0400000000000000" pitchFamily="50" charset="-128"/>
              </a:defRPr>
            </a:lvl1pPr>
          </a:lstStyle>
          <a:p>
            <a:fld id="{67811937-AF56-49D9-A7D9-1D7C7A58C75B}" type="slidenum">
              <a:rPr lang="ja-JP" altLang="en-US" smtClean="0"/>
              <a:pPr/>
              <a:t>‹#›</a:t>
            </a:fld>
            <a:endParaRPr lang="ja-JP" altLang="en-US"/>
          </a:p>
        </p:txBody>
      </p:sp>
    </p:spTree>
    <p:extLst>
      <p:ext uri="{BB962C8B-B14F-4D97-AF65-F5344CB8AC3E}">
        <p14:creationId xmlns:p14="http://schemas.microsoft.com/office/powerpoint/2010/main" val="10127805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1" y="274638"/>
            <a:ext cx="9072563" cy="1143000"/>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CDE0A2A-551A-4798-8DD9-E504E894F2A4}" type="datetime1">
              <a:rPr kumimoji="1" lang="ja-JP" altLang="en-US" smtClean="0"/>
              <a:t>2019/8/23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35496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3" y="274645"/>
            <a:ext cx="2268141" cy="5851525"/>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4031" y="274645"/>
            <a:ext cx="6636411"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7F2D1D-520F-4D27-9DB4-EF5BA1E8FE21}" type="datetime1">
              <a:rPr kumimoji="1" lang="ja-JP" altLang="en-US" smtClean="0"/>
              <a:t>2019/8/23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51197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1" y="274638"/>
            <a:ext cx="9072563" cy="114300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39CF91-373F-49DA-9F49-AE7BC99243F1}" type="datetime1">
              <a:rPr kumimoji="1" lang="ja-JP" altLang="en-US" smtClean="0"/>
              <a:t>2019/8/23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1652522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406907"/>
            <a:ext cx="8568531" cy="1362075"/>
          </a:xfrm>
          <a:prstGeom prst="rect">
            <a:avLst/>
          </a:prstGeo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96300" y="2906713"/>
            <a:ext cx="85685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8AF7D7-0A2D-40B1-87CA-3D4EF9B886C8}" type="datetime1">
              <a:rPr kumimoji="1" lang="ja-JP" altLang="en-US" smtClean="0"/>
              <a:t>2019/8/23</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1276216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1" y="274638"/>
            <a:ext cx="9072563" cy="114300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4031" y="1600206"/>
            <a:ext cx="44522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124318" y="1600206"/>
            <a:ext cx="44522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E98C75-DFCF-416F-B8ED-C3B107231CA8}" type="datetime1">
              <a:rPr kumimoji="1" lang="ja-JP" altLang="en-US" smtClean="0"/>
              <a:t>2019/8/23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7" name="スライド番号プレースホルダー 6"/>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24346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1" y="274638"/>
            <a:ext cx="9072563" cy="1143000"/>
          </a:xfrm>
          <a:prstGeom prst="rect">
            <a:avLst/>
          </a:prstGeo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04031" y="1535113"/>
            <a:ext cx="445402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04031" y="2174875"/>
            <a:ext cx="445402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20821" y="1535113"/>
            <a:ext cx="44557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20821" y="2174875"/>
            <a:ext cx="4455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DADE1B-CC56-460E-84C7-2499FA8B11CB}" type="datetime1">
              <a:rPr kumimoji="1" lang="ja-JP" altLang="en-US" smtClean="0"/>
              <a:t>2019/8/23</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9" name="スライド番号プレースホルダー 8"/>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2381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1" y="274638"/>
            <a:ext cx="9072563" cy="1143000"/>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463CFC-466D-4852-8BB1-B537995D3C92}" type="datetime1">
              <a:rPr kumimoji="1" lang="ja-JP" altLang="en-US" smtClean="0"/>
              <a:t>2019/8/23</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5" name="スライド番号プレースホルダー 4"/>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375790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7196F1-AC28-490A-B387-AEED42EB5297}" type="datetime1">
              <a:rPr kumimoji="1" lang="ja-JP" altLang="en-US" smtClean="0"/>
              <a:t>2019/8/23</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4" name="スライド番号プレースホルダー 3"/>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1777517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2" y="273050"/>
            <a:ext cx="3316456" cy="1162050"/>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941246" y="273057"/>
            <a:ext cx="56353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04032" y="1435103"/>
            <a:ext cx="331645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67A008E-A024-4966-B98A-D1F5C7B15C71}" type="datetime1">
              <a:rPr kumimoji="1" lang="ja-JP" altLang="en-US" smtClean="0"/>
              <a:t>2019/8/23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7" name="スライド番号プレースホルダー 6"/>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87761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3" y="4800600"/>
            <a:ext cx="6048375" cy="566738"/>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75873" y="612775"/>
            <a:ext cx="604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75873" y="5367338"/>
            <a:ext cx="60483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8EB1ADD-9364-404A-94E7-96C7D77228CE}" type="datetime1">
              <a:rPr kumimoji="1" lang="ja-JP" altLang="en-US" smtClean="0"/>
              <a:t>2019/8/23</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１部　これまでの経過</a:t>
            </a:r>
            <a:endParaRPr kumimoji="1" lang="ja-JP" altLang="en-US"/>
          </a:p>
        </p:txBody>
      </p:sp>
      <p:sp>
        <p:nvSpPr>
          <p:cNvPr id="7" name="スライド番号プレースホルダー 6"/>
          <p:cNvSpPr>
            <a:spLocks noGrp="1"/>
          </p:cNvSpPr>
          <p:nvPr>
            <p:ph type="sldNum" sz="quarter" idx="12"/>
          </p:nvPr>
        </p:nvSpPr>
        <p:spPr/>
        <p:txBody>
          <a:bodyPr/>
          <a:lstStyle/>
          <a:p>
            <a:fld id="{67811937-AF56-49D9-A7D9-1D7C7A58C75B}" type="slidenum">
              <a:rPr kumimoji="1" lang="ja-JP" altLang="en-US" smtClean="0"/>
              <a:pPr/>
              <a:t>‹#›</a:t>
            </a:fld>
            <a:endParaRPr kumimoji="1" lang="ja-JP" altLang="en-US"/>
          </a:p>
        </p:txBody>
      </p:sp>
    </p:spTree>
    <p:extLst>
      <p:ext uri="{BB962C8B-B14F-4D97-AF65-F5344CB8AC3E}">
        <p14:creationId xmlns:p14="http://schemas.microsoft.com/office/powerpoint/2010/main" val="284814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504031" y="1600206"/>
            <a:ext cx="9072563"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04031" y="6356357"/>
            <a:ext cx="235214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70F58-9ED0-436C-B4A7-2907B89633BA}" type="datetime1">
              <a:rPr kumimoji="1" lang="ja-JP" altLang="en-US" smtClean="0"/>
              <a:t>2019/8/23</a:t>
            </a:fld>
            <a:endParaRPr kumimoji="1" lang="ja-JP" altLang="en-US"/>
          </a:p>
        </p:txBody>
      </p:sp>
      <p:sp>
        <p:nvSpPr>
          <p:cNvPr id="5" name="フッター プレースホルダー 4"/>
          <p:cNvSpPr>
            <a:spLocks noGrp="1"/>
          </p:cNvSpPr>
          <p:nvPr>
            <p:ph type="ftr" sz="quarter" idx="3"/>
          </p:nvPr>
        </p:nvSpPr>
        <p:spPr>
          <a:xfrm>
            <a:off x="3444214" y="6356357"/>
            <a:ext cx="319219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１部　これまでの経過</a:t>
            </a:r>
            <a:endParaRPr kumimoji="1" lang="ja-JP" altLang="en-US"/>
          </a:p>
        </p:txBody>
      </p:sp>
      <p:sp>
        <p:nvSpPr>
          <p:cNvPr id="6" name="スライド番号プレースホルダー 5"/>
          <p:cNvSpPr>
            <a:spLocks noGrp="1"/>
          </p:cNvSpPr>
          <p:nvPr>
            <p:ph type="sldNum" sz="quarter" idx="4"/>
          </p:nvPr>
        </p:nvSpPr>
        <p:spPr>
          <a:xfrm>
            <a:off x="7767942" y="6565813"/>
            <a:ext cx="2352146" cy="365125"/>
          </a:xfrm>
          <a:prstGeom prst="rect">
            <a:avLst/>
          </a:prstGeom>
        </p:spPr>
        <p:txBody>
          <a:bodyPr vert="horz" lIns="91440" tIns="45720" rIns="91440" bIns="45720" rtlCol="0" anchor="ctr"/>
          <a:lstStyle>
            <a:lvl1pPr algn="r">
              <a:defRPr sz="1600">
                <a:solidFill>
                  <a:schemeClr val="tx1"/>
                </a:solidFill>
                <a:latin typeface="游ゴシック" panose="020B0400000000000000" pitchFamily="50" charset="-128"/>
                <a:ea typeface="游ゴシック" panose="020B0400000000000000" pitchFamily="50" charset="-128"/>
              </a:defRPr>
            </a:lvl1pPr>
          </a:lstStyle>
          <a:p>
            <a:fld id="{67811937-AF56-49D9-A7D9-1D7C7A58C75B}" type="slidenum">
              <a:rPr lang="ja-JP" altLang="en-US" smtClean="0"/>
              <a:pPr/>
              <a:t>‹#›</a:t>
            </a:fld>
            <a:endParaRPr lang="ja-JP" altLang="en-US"/>
          </a:p>
        </p:txBody>
      </p:sp>
    </p:spTree>
    <p:extLst>
      <p:ext uri="{BB962C8B-B14F-4D97-AF65-F5344CB8AC3E}">
        <p14:creationId xmlns:p14="http://schemas.microsoft.com/office/powerpoint/2010/main" val="4193113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487" y="2492896"/>
            <a:ext cx="10080625" cy="1470025"/>
          </a:xfrm>
          <a:noFill/>
        </p:spPr>
        <p:txBody>
          <a:bodyPr anchor="ctr">
            <a:noAutofit/>
          </a:bodyPr>
          <a:lstStyle/>
          <a:p>
            <a:r>
              <a:rPr lang="ja-JP" altLang="en-US" sz="40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もと淀川区役所</a:t>
            </a:r>
            <a:r>
              <a:rPr lang="ja-JP" altLang="en-US" sz="4000" b="1" dirty="0" smtClean="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跡地等活用</a:t>
            </a:r>
            <a:r>
              <a:rPr lang="ja-JP" altLang="en-US" sz="40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方針</a:t>
            </a:r>
            <a:endParaRPr lang="ja-JP" altLang="en-US" sz="3200" b="1" dirty="0">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
        <p:nvSpPr>
          <p:cNvPr id="5" name="サブタイトル 4"/>
          <p:cNvSpPr>
            <a:spLocks noGrp="1"/>
          </p:cNvSpPr>
          <p:nvPr>
            <p:ph type="subTitle" idx="1"/>
          </p:nvPr>
        </p:nvSpPr>
        <p:spPr>
          <a:xfrm>
            <a:off x="0" y="5226405"/>
            <a:ext cx="10084840" cy="545082"/>
          </a:xfrm>
          <a:noFill/>
        </p:spPr>
        <p:txBody>
          <a:bodyPr lIns="0" tIns="0" rIns="0" bIns="0" anchor="ctr">
            <a:noAutofit/>
          </a:bodyPr>
          <a:lstStyle/>
          <a:p>
            <a:r>
              <a:rPr lang="ja-JP" altLang="en-US" sz="2800" b="1" dirty="0" smtClean="0">
                <a:ln w="0"/>
                <a:solidFill>
                  <a:schemeClr val="tx1"/>
                </a:solidFill>
                <a:latin typeface="游ゴシック" panose="020B0400000000000000" pitchFamily="50" charset="-128"/>
                <a:ea typeface="游ゴシック" panose="020B0400000000000000" pitchFamily="50" charset="-128"/>
              </a:rPr>
              <a:t>令和元年</a:t>
            </a:r>
            <a:r>
              <a:rPr lang="en-US" altLang="ja-JP" sz="2800" b="1" dirty="0" smtClean="0">
                <a:ln w="0"/>
                <a:solidFill>
                  <a:schemeClr val="tx1"/>
                </a:solidFill>
                <a:latin typeface="游ゴシック" panose="020B0400000000000000" pitchFamily="50" charset="-128"/>
                <a:ea typeface="游ゴシック" panose="020B0400000000000000" pitchFamily="50" charset="-128"/>
              </a:rPr>
              <a:t>6</a:t>
            </a:r>
            <a:r>
              <a:rPr lang="ja-JP" altLang="en-US" sz="2800" b="1" dirty="0" smtClean="0">
                <a:ln w="0"/>
                <a:solidFill>
                  <a:schemeClr val="tx1"/>
                </a:solidFill>
                <a:latin typeface="游ゴシック" panose="020B0400000000000000" pitchFamily="50" charset="-128"/>
                <a:ea typeface="游ゴシック" panose="020B0400000000000000" pitchFamily="50" charset="-128"/>
              </a:rPr>
              <a:t>月　淀川区</a:t>
            </a:r>
            <a:r>
              <a:rPr lang="ja-JP" altLang="en-US" sz="2800" b="1" dirty="0">
                <a:ln w="0"/>
                <a:solidFill>
                  <a:schemeClr val="tx1"/>
                </a:solidFill>
                <a:latin typeface="游ゴシック" panose="020B0400000000000000" pitchFamily="50" charset="-128"/>
                <a:ea typeface="游ゴシック" panose="020B0400000000000000" pitchFamily="50" charset="-128"/>
              </a:rPr>
              <a:t>役所</a:t>
            </a:r>
          </a:p>
        </p:txBody>
      </p:sp>
      <p:grpSp>
        <p:nvGrpSpPr>
          <p:cNvPr id="14" name="グループ化 13"/>
          <p:cNvGrpSpPr/>
          <p:nvPr/>
        </p:nvGrpSpPr>
        <p:grpSpPr>
          <a:xfrm>
            <a:off x="333459" y="3613151"/>
            <a:ext cx="9756837" cy="296793"/>
            <a:chOff x="2907559" y="5517232"/>
            <a:chExt cx="7177079" cy="296793"/>
          </a:xfrm>
        </p:grpSpPr>
        <p:sp>
          <p:nvSpPr>
            <p:cNvPr id="10" name="正方形/長方形 9"/>
            <p:cNvSpPr/>
            <p:nvPr/>
          </p:nvSpPr>
          <p:spPr>
            <a:xfrm>
              <a:off x="4536255" y="5608270"/>
              <a:ext cx="5544369" cy="205755"/>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384128" y="5517232"/>
              <a:ext cx="6700510" cy="144016"/>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flipH="1">
              <a:off x="2907559" y="5517232"/>
              <a:ext cx="7173066" cy="0"/>
            </a:xfrm>
            <a:prstGeom prst="line">
              <a:avLst/>
            </a:prstGeom>
            <a:ln w="57150">
              <a:solidFill>
                <a:srgbClr val="FF006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1145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177527" y="440859"/>
            <a:ext cx="9714522" cy="1808440"/>
          </a:xfrm>
          <a:prstGeom prst="roundRect">
            <a:avLst>
              <a:gd name="adj" fmla="val 0"/>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pPr fontAlgn="base">
              <a:spcBef>
                <a:spcPct val="0"/>
              </a:spcBef>
              <a:spcAft>
                <a:spcPct val="0"/>
              </a:spcAft>
            </a:pPr>
            <a:r>
              <a:rPr lang="en-US" altLang="ja-JP" sz="1600" b="1" dirty="0">
                <a:solidFill>
                  <a:schemeClr val="tx1"/>
                </a:solidFill>
                <a:latin typeface="游ゴシック" panose="020B0400000000000000" pitchFamily="50" charset="-128"/>
                <a:ea typeface="游ゴシック" panose="020B0400000000000000" pitchFamily="50" charset="-128"/>
              </a:rPr>
              <a:t>【</a:t>
            </a:r>
            <a:r>
              <a:rPr lang="ja-JP" altLang="en-US" sz="1600" b="1" dirty="0" smtClean="0">
                <a:solidFill>
                  <a:schemeClr val="tx1"/>
                </a:solidFill>
                <a:latin typeface="游ゴシック" panose="020B0400000000000000" pitchFamily="50" charset="-128"/>
                <a:ea typeface="游ゴシック" panose="020B0400000000000000" pitchFamily="50" charset="-128"/>
              </a:rPr>
              <a:t>もと淀川区</a:t>
            </a:r>
            <a:r>
              <a:rPr lang="ja-JP" altLang="en-US" sz="1600" b="1" dirty="0">
                <a:solidFill>
                  <a:schemeClr val="tx1"/>
                </a:solidFill>
                <a:latin typeface="游ゴシック" panose="020B0400000000000000" pitchFamily="50" charset="-128"/>
                <a:ea typeface="游ゴシック" panose="020B0400000000000000" pitchFamily="50" charset="-128"/>
              </a:rPr>
              <a:t>役所跡地の</a:t>
            </a:r>
            <a:r>
              <a:rPr lang="ja-JP" altLang="en-US" sz="1600" b="1" dirty="0" smtClean="0">
                <a:solidFill>
                  <a:schemeClr val="tx1"/>
                </a:solidFill>
                <a:latin typeface="游ゴシック" panose="020B0400000000000000" pitchFamily="50" charset="-128"/>
                <a:ea typeface="游ゴシック" panose="020B0400000000000000" pitchFamily="50" charset="-128"/>
              </a:rPr>
              <a:t>概要</a:t>
            </a:r>
            <a:r>
              <a:rPr lang="en-US" altLang="ja-JP" sz="1600" b="1" dirty="0" smtClean="0">
                <a:solidFill>
                  <a:schemeClr val="tx1"/>
                </a:solidFill>
                <a:latin typeface="游ゴシック" panose="020B0400000000000000" pitchFamily="50" charset="-128"/>
                <a:ea typeface="游ゴシック" panose="020B0400000000000000" pitchFamily="50" charset="-128"/>
              </a:rPr>
              <a:t>】</a:t>
            </a:r>
            <a:endParaRPr lang="en-US" altLang="ja-JP" sz="1600" b="1" dirty="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ja-JP" altLang="en-US" sz="1600" dirty="0" smtClean="0">
                <a:solidFill>
                  <a:schemeClr val="tx1"/>
                </a:solidFill>
                <a:latin typeface="游ゴシック" panose="020B0400000000000000" pitchFamily="50" charset="-128"/>
                <a:ea typeface="游ゴシック" panose="020B0400000000000000" pitchFamily="50" charset="-128"/>
              </a:rPr>
              <a:t>所在地：淀川区</a:t>
            </a:r>
            <a:r>
              <a:rPr lang="ja-JP" altLang="en-US" sz="1600" dirty="0">
                <a:solidFill>
                  <a:schemeClr val="tx1"/>
                </a:solidFill>
                <a:latin typeface="游ゴシック" panose="020B0400000000000000" pitchFamily="50" charset="-128"/>
                <a:ea typeface="游ゴシック" panose="020B0400000000000000" pitchFamily="50" charset="-128"/>
              </a:rPr>
              <a:t>十三東</a:t>
            </a:r>
            <a:r>
              <a:rPr lang="en-US" altLang="ja-JP" sz="1600" dirty="0">
                <a:solidFill>
                  <a:schemeClr val="tx1"/>
                </a:solidFill>
                <a:latin typeface="游ゴシック" panose="020B0400000000000000" pitchFamily="50" charset="-128"/>
                <a:ea typeface="游ゴシック" panose="020B0400000000000000" pitchFamily="50" charset="-128"/>
              </a:rPr>
              <a:t>1</a:t>
            </a:r>
            <a:r>
              <a:rPr lang="ja-JP" altLang="en-US" sz="1600" dirty="0">
                <a:solidFill>
                  <a:schemeClr val="tx1"/>
                </a:solidFill>
                <a:latin typeface="游ゴシック" panose="020B0400000000000000" pitchFamily="50" charset="-128"/>
                <a:ea typeface="游ゴシック" panose="020B0400000000000000" pitchFamily="50" charset="-128"/>
              </a:rPr>
              <a:t>丁目</a:t>
            </a:r>
            <a:r>
              <a:rPr lang="en-US" altLang="ja-JP" sz="1600" dirty="0">
                <a:solidFill>
                  <a:schemeClr val="tx1"/>
                </a:solidFill>
                <a:latin typeface="游ゴシック" panose="020B0400000000000000" pitchFamily="50" charset="-128"/>
                <a:ea typeface="游ゴシック" panose="020B0400000000000000" pitchFamily="50" charset="-128"/>
              </a:rPr>
              <a:t>21</a:t>
            </a:r>
            <a:r>
              <a:rPr lang="ja-JP" altLang="en-US" sz="1600" dirty="0">
                <a:solidFill>
                  <a:schemeClr val="tx1"/>
                </a:solidFill>
                <a:latin typeface="游ゴシック" panose="020B0400000000000000" pitchFamily="50" charset="-128"/>
                <a:ea typeface="游ゴシック" panose="020B0400000000000000" pitchFamily="50" charset="-128"/>
              </a:rPr>
              <a:t>番</a:t>
            </a:r>
            <a:r>
              <a:rPr lang="en-US" altLang="ja-JP" sz="1600" dirty="0">
                <a:solidFill>
                  <a:schemeClr val="tx1"/>
                </a:solidFill>
                <a:latin typeface="游ゴシック" panose="020B0400000000000000" pitchFamily="50" charset="-128"/>
                <a:ea typeface="游ゴシック" panose="020B0400000000000000" pitchFamily="50" charset="-128"/>
              </a:rPr>
              <a:t>3</a:t>
            </a:r>
            <a:r>
              <a:rPr lang="ja-JP" altLang="en-US" sz="1600" dirty="0">
                <a:solidFill>
                  <a:schemeClr val="tx1"/>
                </a:solidFill>
                <a:latin typeface="游ゴシック" panose="020B0400000000000000" pitchFamily="50" charset="-128"/>
                <a:ea typeface="游ゴシック" panose="020B0400000000000000" pitchFamily="50" charset="-128"/>
              </a:rPr>
              <a:t>（阪急十三駅南東約</a:t>
            </a:r>
            <a:r>
              <a:rPr lang="en-US" altLang="ja-JP" sz="1600" dirty="0">
                <a:solidFill>
                  <a:schemeClr val="tx1"/>
                </a:solidFill>
                <a:latin typeface="游ゴシック" panose="020B0400000000000000" pitchFamily="50" charset="-128"/>
                <a:ea typeface="游ゴシック" panose="020B0400000000000000" pitchFamily="50" charset="-128"/>
              </a:rPr>
              <a:t>200m</a:t>
            </a:r>
            <a:r>
              <a:rPr lang="ja-JP" altLang="en-US" sz="1600" dirty="0" smtClean="0">
                <a:solidFill>
                  <a:schemeClr val="tx1"/>
                </a:solidFill>
                <a:latin typeface="游ゴシック" panose="020B0400000000000000" pitchFamily="50" charset="-128"/>
                <a:ea typeface="游ゴシック" panose="020B0400000000000000" pitchFamily="50" charset="-128"/>
              </a:rPr>
              <a:t>）</a:t>
            </a:r>
            <a:endParaRPr lang="en-US" altLang="ja-JP" sz="1600" dirty="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ja-JP" altLang="en-US" sz="1600" dirty="0" smtClean="0">
                <a:solidFill>
                  <a:schemeClr val="tx1"/>
                </a:solidFill>
                <a:latin typeface="游ゴシック" panose="020B0400000000000000" pitchFamily="50" charset="-128"/>
                <a:ea typeface="游ゴシック" panose="020B0400000000000000" pitchFamily="50" charset="-128"/>
              </a:rPr>
              <a:t>用途</a:t>
            </a:r>
            <a:r>
              <a:rPr lang="ja-JP" altLang="en-US" sz="1600" dirty="0">
                <a:solidFill>
                  <a:schemeClr val="tx1"/>
                </a:solidFill>
                <a:latin typeface="游ゴシック" panose="020B0400000000000000" pitchFamily="50" charset="-128"/>
                <a:ea typeface="游ゴシック" panose="020B0400000000000000" pitchFamily="50" charset="-128"/>
              </a:rPr>
              <a:t>地域：商業地域</a:t>
            </a:r>
            <a:endParaRPr lang="en-US" altLang="ja-JP" sz="1600" dirty="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ja-JP" altLang="en-US" sz="1600" dirty="0" smtClean="0">
                <a:solidFill>
                  <a:schemeClr val="tx1"/>
                </a:solidFill>
                <a:latin typeface="游ゴシック" panose="020B0400000000000000" pitchFamily="50" charset="-128"/>
                <a:ea typeface="游ゴシック" panose="020B0400000000000000" pitchFamily="50" charset="-128"/>
              </a:rPr>
              <a:t>事業対象地</a:t>
            </a:r>
            <a:r>
              <a:rPr lang="ja-JP" altLang="en-US" sz="1600" dirty="0">
                <a:solidFill>
                  <a:schemeClr val="tx1"/>
                </a:solidFill>
                <a:latin typeface="游ゴシック" panose="020B0400000000000000" pitchFamily="50" charset="-128"/>
                <a:ea typeface="游ゴシック" panose="020B0400000000000000" pitchFamily="50" charset="-128"/>
              </a:rPr>
              <a:t>面積</a:t>
            </a:r>
            <a:r>
              <a:rPr lang="ja-JP" altLang="en-US" sz="1600" dirty="0" smtClean="0">
                <a:solidFill>
                  <a:schemeClr val="tx1"/>
                </a:solidFill>
                <a:latin typeface="游ゴシック" panose="020B0400000000000000" pitchFamily="50" charset="-128"/>
                <a:ea typeface="游ゴシック" panose="020B0400000000000000" pitchFamily="50" charset="-128"/>
              </a:rPr>
              <a:t>：</a:t>
            </a:r>
            <a:r>
              <a:rPr lang="en-US" altLang="ja-JP" sz="1600" dirty="0" smtClean="0">
                <a:solidFill>
                  <a:schemeClr val="tx1"/>
                </a:solidFill>
                <a:latin typeface="游ゴシック" panose="020B0400000000000000" pitchFamily="50" charset="-128"/>
                <a:ea typeface="游ゴシック" panose="020B0400000000000000" pitchFamily="50" charset="-128"/>
              </a:rPr>
              <a:t>5418.73</a:t>
            </a:r>
            <a:r>
              <a:rPr lang="ja-JP" altLang="en-US" sz="1600" dirty="0" smtClean="0">
                <a:solidFill>
                  <a:schemeClr val="tx1"/>
                </a:solidFill>
                <a:latin typeface="游ゴシック" panose="020B0400000000000000" pitchFamily="50" charset="-128"/>
                <a:ea typeface="游ゴシック" panose="020B0400000000000000" pitchFamily="50" charset="-128"/>
              </a:rPr>
              <a:t>㎡　</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ja-JP" altLang="en-US" sz="1600" dirty="0">
                <a:solidFill>
                  <a:schemeClr val="tx1"/>
                </a:solidFill>
                <a:latin typeface="游ゴシック" panose="020B0400000000000000" pitchFamily="50" charset="-128"/>
                <a:ea typeface="游ゴシック" panose="020B0400000000000000" pitchFamily="50" charset="-128"/>
              </a:rPr>
              <a:t>　</a:t>
            </a:r>
            <a:r>
              <a:rPr lang="ja-JP" altLang="en-US" sz="1600" dirty="0" smtClean="0">
                <a:solidFill>
                  <a:schemeClr val="tx1"/>
                </a:solidFill>
                <a:latin typeface="游ゴシック" panose="020B0400000000000000" pitchFamily="50" charset="-128"/>
                <a:ea typeface="游ゴシック" panose="020B0400000000000000" pitchFamily="50" charset="-128"/>
              </a:rPr>
              <a:t>　　　　　　　（内訳）もと</a:t>
            </a:r>
            <a:r>
              <a:rPr lang="ja-JP" altLang="en-US" sz="1600" dirty="0">
                <a:solidFill>
                  <a:schemeClr val="tx1"/>
                </a:solidFill>
                <a:latin typeface="游ゴシック" panose="020B0400000000000000" pitchFamily="50" charset="-128"/>
                <a:ea typeface="游ゴシック" panose="020B0400000000000000" pitchFamily="50" charset="-128"/>
              </a:rPr>
              <a:t>淀川区役所</a:t>
            </a:r>
            <a:r>
              <a:rPr lang="ja-JP" altLang="en-US" sz="1600" dirty="0" smtClean="0">
                <a:solidFill>
                  <a:schemeClr val="tx1"/>
                </a:solidFill>
                <a:latin typeface="游ゴシック" panose="020B0400000000000000" pitchFamily="50" charset="-128"/>
                <a:ea typeface="游ゴシック" panose="020B0400000000000000" pitchFamily="50" charset="-128"/>
              </a:rPr>
              <a:t>・もと</a:t>
            </a:r>
            <a:r>
              <a:rPr lang="ja-JP" altLang="en-US" sz="1600" dirty="0">
                <a:solidFill>
                  <a:schemeClr val="tx1"/>
                </a:solidFill>
                <a:latin typeface="游ゴシック" panose="020B0400000000000000" pitchFamily="50" charset="-128"/>
                <a:ea typeface="游ゴシック" panose="020B0400000000000000" pitchFamily="50" charset="-128"/>
              </a:rPr>
              <a:t>淀川区保健福祉</a:t>
            </a:r>
            <a:r>
              <a:rPr lang="ja-JP" altLang="en-US" sz="1600" dirty="0" smtClean="0">
                <a:solidFill>
                  <a:schemeClr val="tx1"/>
                </a:solidFill>
                <a:latin typeface="游ゴシック" panose="020B0400000000000000" pitchFamily="50" charset="-128"/>
                <a:ea typeface="游ゴシック" panose="020B0400000000000000" pitchFamily="50" charset="-128"/>
              </a:rPr>
              <a:t>センター跡地</a:t>
            </a:r>
            <a:r>
              <a:rPr lang="ja-JP" altLang="en-US" sz="1600" dirty="0">
                <a:solidFill>
                  <a:schemeClr val="tx1"/>
                </a:solidFill>
                <a:latin typeface="游ゴシック" panose="020B0400000000000000" pitchFamily="50" charset="-128"/>
                <a:ea typeface="游ゴシック" panose="020B0400000000000000" pitchFamily="50" charset="-128"/>
              </a:rPr>
              <a:t>　</a:t>
            </a:r>
            <a:r>
              <a:rPr lang="en-US" altLang="ja-JP" sz="1600" dirty="0" smtClean="0">
                <a:solidFill>
                  <a:schemeClr val="tx1"/>
                </a:solidFill>
                <a:latin typeface="游ゴシック" panose="020B0400000000000000" pitchFamily="50" charset="-128"/>
                <a:ea typeface="游ゴシック" panose="020B0400000000000000" pitchFamily="50" charset="-128"/>
              </a:rPr>
              <a:t>4870.61</a:t>
            </a:r>
            <a:r>
              <a:rPr lang="ja-JP" altLang="en-US" sz="1600" dirty="0" smtClean="0">
                <a:solidFill>
                  <a:schemeClr val="tx1"/>
                </a:solidFill>
                <a:latin typeface="游ゴシック" panose="020B0400000000000000" pitchFamily="50" charset="-128"/>
                <a:ea typeface="游ゴシック" panose="020B0400000000000000" pitchFamily="50" charset="-128"/>
              </a:rPr>
              <a:t>㎡</a:t>
            </a:r>
            <a:endParaRPr lang="ja-JP" altLang="en-US" sz="1600" dirty="0">
              <a:solidFill>
                <a:schemeClr val="tx1"/>
              </a:solidFill>
              <a:latin typeface="游ゴシック" panose="020B0400000000000000" pitchFamily="50" charset="-128"/>
              <a:ea typeface="游ゴシック" panose="020B0400000000000000" pitchFamily="50" charset="-128"/>
            </a:endParaRPr>
          </a:p>
          <a:p>
            <a:pPr>
              <a:spcAft>
                <a:spcPts val="0"/>
              </a:spcAft>
            </a:pPr>
            <a:r>
              <a:rPr lang="ja-JP" altLang="en-US" sz="1600" dirty="0" smtClean="0">
                <a:solidFill>
                  <a:schemeClr val="tx1"/>
                </a:solidFill>
                <a:latin typeface="游ゴシック" panose="020B0400000000000000" pitchFamily="50" charset="-128"/>
                <a:ea typeface="游ゴシック" panose="020B0400000000000000" pitchFamily="50" charset="-128"/>
              </a:rPr>
              <a:t>　　　　　　　　　　　　周辺市有地　</a:t>
            </a:r>
            <a:r>
              <a:rPr lang="en-US" altLang="ja-JP" sz="1600" dirty="0" smtClean="0">
                <a:solidFill>
                  <a:schemeClr val="tx1"/>
                </a:solidFill>
                <a:latin typeface="游ゴシック" panose="020B0400000000000000" pitchFamily="50" charset="-128"/>
                <a:ea typeface="游ゴシック" panose="020B0400000000000000" pitchFamily="50" charset="-128"/>
              </a:rPr>
              <a:t>548.12</a:t>
            </a:r>
            <a:r>
              <a:rPr lang="ja-JP" altLang="en-US" sz="1600" dirty="0" smtClean="0">
                <a:solidFill>
                  <a:schemeClr val="tx1"/>
                </a:solidFill>
                <a:latin typeface="游ゴシック" panose="020B0400000000000000" pitchFamily="50" charset="-128"/>
                <a:ea typeface="游ゴシック" panose="020B0400000000000000" pitchFamily="50" charset="-128"/>
              </a:rPr>
              <a:t>㎡</a:t>
            </a:r>
            <a:r>
              <a:rPr lang="ja-JP" altLang="ja-JP" sz="1600" b="1" u="sng" kern="1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en-US" altLang="ja-JP" sz="1600" dirty="0" smtClean="0">
                <a:solidFill>
                  <a:schemeClr val="tx1"/>
                </a:solidFill>
                <a:latin typeface="游ゴシック" panose="020B0400000000000000" pitchFamily="50" charset="-128"/>
                <a:ea typeface="游ゴシック" panose="020B0400000000000000" pitchFamily="50" charset="-128"/>
              </a:rPr>
              <a:t>※</a:t>
            </a:r>
            <a:r>
              <a:rPr lang="ja-JP" altLang="en-US" sz="1600" dirty="0" smtClean="0">
                <a:solidFill>
                  <a:schemeClr val="tx1"/>
                </a:solidFill>
                <a:latin typeface="游ゴシック" panose="020B0400000000000000" pitchFamily="50" charset="-128"/>
                <a:ea typeface="游ゴシック" panose="020B0400000000000000" pitchFamily="50" charset="-128"/>
              </a:rPr>
              <a:t>平成</a:t>
            </a:r>
            <a:r>
              <a:rPr lang="en-US" altLang="ja-JP" sz="1600" dirty="0">
                <a:solidFill>
                  <a:schemeClr val="tx1"/>
                </a:solidFill>
                <a:latin typeface="游ゴシック" panose="020B0400000000000000" pitchFamily="50" charset="-128"/>
                <a:ea typeface="游ゴシック" panose="020B0400000000000000" pitchFamily="50" charset="-128"/>
              </a:rPr>
              <a:t>21</a:t>
            </a:r>
            <a:r>
              <a:rPr lang="ja-JP" altLang="en-US" sz="1600" dirty="0" smtClean="0">
                <a:solidFill>
                  <a:schemeClr val="tx1"/>
                </a:solidFill>
                <a:latin typeface="游ゴシック" panose="020B0400000000000000" pitchFamily="50" charset="-128"/>
                <a:ea typeface="游ゴシック" panose="020B0400000000000000" pitchFamily="50" charset="-128"/>
              </a:rPr>
              <a:t>年区</a:t>
            </a:r>
            <a:r>
              <a:rPr lang="ja-JP" altLang="en-US" sz="1600" dirty="0">
                <a:solidFill>
                  <a:schemeClr val="tx1"/>
                </a:solidFill>
                <a:latin typeface="游ゴシック" panose="020B0400000000000000" pitchFamily="50" charset="-128"/>
                <a:ea typeface="游ゴシック" panose="020B0400000000000000" pitchFamily="50" charset="-128"/>
              </a:rPr>
              <a:t>役所建て替えに伴い庁舎移転（旧庁舎は残存）</a:t>
            </a:r>
            <a:endParaRPr lang="en-US" altLang="ja-JP" sz="1600" dirty="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r>
              <a:rPr lang="ja-JP" altLang="en-US" sz="1600" dirty="0">
                <a:solidFill>
                  <a:schemeClr val="tx1"/>
                </a:solidFill>
                <a:latin typeface="游ゴシック" panose="020B0400000000000000" pitchFamily="50" charset="-128"/>
                <a:ea typeface="游ゴシック" panose="020B0400000000000000" pitchFamily="50" charset="-128"/>
              </a:rPr>
              <a:t>　</a:t>
            </a:r>
            <a:r>
              <a:rPr lang="ja-JP" altLang="en-US" sz="1600" dirty="0" smtClean="0">
                <a:solidFill>
                  <a:schemeClr val="tx1"/>
                </a:solidFill>
                <a:latin typeface="游ゴシック" panose="020B0400000000000000" pitchFamily="50" charset="-128"/>
                <a:ea typeface="游ゴシック" panose="020B0400000000000000" pitchFamily="50" charset="-128"/>
              </a:rPr>
              <a:t>　　　　　</a:t>
            </a:r>
            <a:endParaRPr lang="en-US" altLang="ja-JP" sz="1600" dirty="0">
              <a:solidFill>
                <a:schemeClr val="tx1"/>
              </a:solidFill>
              <a:latin typeface="游ゴシック" panose="020B0400000000000000" pitchFamily="50" charset="-128"/>
              <a:ea typeface="游ゴシック" panose="020B0400000000000000" pitchFamily="50" charset="-128"/>
            </a:endParaRPr>
          </a:p>
          <a:p>
            <a:pPr fontAlgn="base">
              <a:spcBef>
                <a:spcPct val="0"/>
              </a:spcBef>
              <a:spcAft>
                <a:spcPct val="0"/>
              </a:spcAft>
            </a:pPr>
            <a:endParaRPr lang="en-US" altLang="ja-JP" sz="1600" dirty="0">
              <a:solidFill>
                <a:schemeClr val="tx1"/>
              </a:solidFill>
              <a:latin typeface="游ゴシック" panose="020B0400000000000000" pitchFamily="50" charset="-128"/>
              <a:ea typeface="游ゴシック" panose="020B0400000000000000" pitchFamily="50" charset="-128"/>
            </a:endParaRPr>
          </a:p>
        </p:txBody>
      </p:sp>
      <p:sp>
        <p:nvSpPr>
          <p:cNvPr id="2" name="スライド番号プレースホルダー 1"/>
          <p:cNvSpPr>
            <a:spLocks noGrp="1"/>
          </p:cNvSpPr>
          <p:nvPr>
            <p:ph type="sldNum" sz="quarter" idx="12"/>
          </p:nvPr>
        </p:nvSpPr>
        <p:spPr>
          <a:xfrm>
            <a:off x="9267382" y="6527418"/>
            <a:ext cx="870647" cy="365125"/>
          </a:xfrm>
        </p:spPr>
        <p:txBody>
          <a:bodyPr/>
          <a:lstStyle/>
          <a:p>
            <a:fld id="{67811937-AF56-49D9-A7D9-1D7C7A58C75B}" type="slidenum">
              <a:rPr kumimoji="1" lang="ja-JP" altLang="en-US" smtClean="0"/>
              <a:pPr/>
              <a:t>1</a:t>
            </a:fld>
            <a:endParaRPr kumimoji="1" lang="ja-JP" altLang="en-US" dirty="0"/>
          </a:p>
        </p:txBody>
      </p:sp>
      <p:sp>
        <p:nvSpPr>
          <p:cNvPr id="25" name="角丸四角形 24"/>
          <p:cNvSpPr/>
          <p:nvPr/>
        </p:nvSpPr>
        <p:spPr>
          <a:xfrm>
            <a:off x="179772" y="32131"/>
            <a:ext cx="3708412" cy="326262"/>
          </a:xfrm>
          <a:prstGeom prst="roundRect">
            <a:avLst>
              <a:gd name="adj" fmla="val 33761"/>
            </a:avLst>
          </a:prstGeom>
          <a:solidFill>
            <a:srgbClr val="002060"/>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base">
              <a:spcBef>
                <a:spcPct val="0"/>
              </a:spcBef>
              <a:spcAft>
                <a:spcPct val="0"/>
              </a:spcAft>
              <a:defRPr/>
            </a:pPr>
            <a:r>
              <a:rPr lang="ja-JP" altLang="en-US" b="1" dirty="0" smtClean="0">
                <a:latin typeface="游ゴシック" panose="020B0400000000000000" pitchFamily="50" charset="-128"/>
                <a:ea typeface="游ゴシック" panose="020B0400000000000000" pitchFamily="50" charset="-128"/>
              </a:rPr>
              <a:t>１．もと</a:t>
            </a:r>
            <a:r>
              <a:rPr lang="ja-JP" altLang="en-US" b="1" dirty="0">
                <a:latin typeface="游ゴシック" panose="020B0400000000000000" pitchFamily="50" charset="-128"/>
                <a:ea typeface="游ゴシック" panose="020B0400000000000000" pitchFamily="50" charset="-128"/>
              </a:rPr>
              <a:t>淀川区役所跡地について</a:t>
            </a:r>
          </a:p>
        </p:txBody>
      </p:sp>
      <p:grpSp>
        <p:nvGrpSpPr>
          <p:cNvPr id="27" name="グループ化 26"/>
          <p:cNvGrpSpPr/>
          <p:nvPr/>
        </p:nvGrpSpPr>
        <p:grpSpPr>
          <a:xfrm>
            <a:off x="4463685" y="2527142"/>
            <a:ext cx="3456947" cy="2981326"/>
            <a:chOff x="-24324" y="10327"/>
            <a:chExt cx="2806262" cy="2525749"/>
          </a:xfrm>
        </p:grpSpPr>
        <p:pic>
          <p:nvPicPr>
            <p:cNvPr id="28" name="図 27"/>
            <p:cNvPicPr>
              <a:picLocks noChangeAspect="1"/>
            </p:cNvPicPr>
            <p:nvPr/>
          </p:nvPicPr>
          <p:blipFill rotWithShape="1">
            <a:blip r:embed="rId3" cstate="print">
              <a:extLst>
                <a:ext uri="{28A0092B-C50C-407E-A947-70E740481C1C}">
                  <a14:useLocalDpi xmlns:a14="http://schemas.microsoft.com/office/drawing/2010/main" val="0"/>
                </a:ext>
              </a:extLst>
            </a:blip>
            <a:srcRect b="9996"/>
            <a:stretch/>
          </p:blipFill>
          <p:spPr>
            <a:xfrm>
              <a:off x="-24324" y="10327"/>
              <a:ext cx="2806262" cy="2525749"/>
            </a:xfrm>
            <a:prstGeom prst="rect">
              <a:avLst/>
            </a:prstGeom>
            <a:ln w="6350">
              <a:solidFill>
                <a:schemeClr val="tx1"/>
              </a:solidFill>
            </a:ln>
          </p:spPr>
        </p:pic>
        <p:sp>
          <p:nvSpPr>
            <p:cNvPr id="29" name="正方形/長方形 28"/>
            <p:cNvSpPr/>
            <p:nvPr/>
          </p:nvSpPr>
          <p:spPr>
            <a:xfrm>
              <a:off x="1324303" y="993228"/>
              <a:ext cx="194945" cy="66675"/>
            </a:xfrm>
            <a:prstGeom prst="rect">
              <a:avLst/>
            </a:prstGeom>
            <a:solidFill>
              <a:srgbClr val="D7D9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テキスト ボックス 2"/>
            <p:cNvSpPr txBox="1">
              <a:spLocks noChangeArrowheads="1"/>
            </p:cNvSpPr>
            <p:nvPr/>
          </p:nvSpPr>
          <p:spPr bwMode="auto">
            <a:xfrm rot="19838535">
              <a:off x="268014" y="394138"/>
              <a:ext cx="972912" cy="148165"/>
            </a:xfrm>
            <a:prstGeom prst="rect">
              <a:avLst/>
            </a:prstGeom>
            <a:solidFill>
              <a:srgbClr val="E1BC97"/>
            </a:solidFill>
            <a:ln w="9525">
              <a:noFill/>
              <a:miter lim="800000"/>
              <a:headEnd/>
              <a:tailEnd/>
            </a:ln>
          </p:spPr>
          <p:txBody>
            <a:bodyPr rot="0" vert="horz" wrap="square" lIns="0" tIns="0" rIns="0" bIns="0" anchor="ctr" anchorCtr="0">
              <a:noAutofit/>
            </a:bodyPr>
            <a:lstStyle/>
            <a:p>
              <a:pPr algn="ctr">
                <a:lnSpc>
                  <a:spcPts val="1000"/>
                </a:lnSpc>
                <a:spcAft>
                  <a:spcPts val="0"/>
                </a:spcAft>
              </a:pPr>
              <a:r>
                <a:rPr lang="ja-JP" sz="1050" kern="100" dirty="0">
                  <a:effectLst/>
                  <a:latin typeface="ＭＳ ゴシック" panose="020B0609070205080204" pitchFamily="49" charset="-128"/>
                  <a:ea typeface="ＭＳ 明朝" panose="02020609040205080304" pitchFamily="17" charset="-128"/>
                  <a:cs typeface="Times New Roman" panose="02020603050405020304" pitchFamily="18" charset="0"/>
                </a:rPr>
                <a:t>淀　川　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3" name="正方形/長方形 32"/>
            <p:cNvSpPr/>
            <p:nvPr/>
          </p:nvSpPr>
          <p:spPr>
            <a:xfrm>
              <a:off x="1190590" y="2210316"/>
              <a:ext cx="580030" cy="66675"/>
            </a:xfrm>
            <a:prstGeom prst="rect">
              <a:avLst/>
            </a:prstGeom>
            <a:solidFill>
              <a:srgbClr val="D7D9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フリーフォーム 34"/>
            <p:cNvSpPr/>
            <p:nvPr/>
          </p:nvSpPr>
          <p:spPr>
            <a:xfrm rot="20888512">
              <a:off x="426364" y="922705"/>
              <a:ext cx="394642" cy="958113"/>
            </a:xfrm>
            <a:custGeom>
              <a:avLst/>
              <a:gdLst>
                <a:gd name="connsiteX0" fmla="*/ 51758 w 399776"/>
                <a:gd name="connsiteY0" fmla="*/ 0 h 983411"/>
                <a:gd name="connsiteX1" fmla="*/ 0 w 399776"/>
                <a:gd name="connsiteY1" fmla="*/ 966158 h 983411"/>
                <a:gd name="connsiteX2" fmla="*/ 388188 w 399776"/>
                <a:gd name="connsiteY2" fmla="*/ 983411 h 983411"/>
                <a:gd name="connsiteX3" fmla="*/ 370936 w 399776"/>
                <a:gd name="connsiteY3" fmla="*/ 828135 h 983411"/>
                <a:gd name="connsiteX4" fmla="*/ 345056 w 399776"/>
                <a:gd name="connsiteY4" fmla="*/ 733245 h 983411"/>
                <a:gd name="connsiteX5" fmla="*/ 51758 w 399776"/>
                <a:gd name="connsiteY5" fmla="*/ 0 h 983411"/>
                <a:gd name="connsiteX0" fmla="*/ 51758 w 388188"/>
                <a:gd name="connsiteY0" fmla="*/ 0 h 983411"/>
                <a:gd name="connsiteX1" fmla="*/ 0 w 388188"/>
                <a:gd name="connsiteY1" fmla="*/ 966158 h 983411"/>
                <a:gd name="connsiteX2" fmla="*/ 388188 w 388188"/>
                <a:gd name="connsiteY2" fmla="*/ 983411 h 983411"/>
                <a:gd name="connsiteX3" fmla="*/ 370936 w 388188"/>
                <a:gd name="connsiteY3" fmla="*/ 828135 h 983411"/>
                <a:gd name="connsiteX4" fmla="*/ 345056 w 388188"/>
                <a:gd name="connsiteY4" fmla="*/ 733245 h 983411"/>
                <a:gd name="connsiteX5" fmla="*/ 51758 w 388188"/>
                <a:gd name="connsiteY5" fmla="*/ 0 h 983411"/>
                <a:gd name="connsiteX0" fmla="*/ 51758 w 388188"/>
                <a:gd name="connsiteY0" fmla="*/ 0 h 983411"/>
                <a:gd name="connsiteX1" fmla="*/ 0 w 388188"/>
                <a:gd name="connsiteY1" fmla="*/ 966158 h 983411"/>
                <a:gd name="connsiteX2" fmla="*/ 388188 w 388188"/>
                <a:gd name="connsiteY2" fmla="*/ 983411 h 983411"/>
                <a:gd name="connsiteX3" fmla="*/ 370936 w 388188"/>
                <a:gd name="connsiteY3" fmla="*/ 828135 h 983411"/>
                <a:gd name="connsiteX4" fmla="*/ 345056 w 388188"/>
                <a:gd name="connsiteY4" fmla="*/ 733245 h 983411"/>
                <a:gd name="connsiteX5" fmla="*/ 51758 w 388188"/>
                <a:gd name="connsiteY5" fmla="*/ 0 h 983411"/>
                <a:gd name="connsiteX0" fmla="*/ 68296 w 404726"/>
                <a:gd name="connsiteY0" fmla="*/ 0 h 1052658"/>
                <a:gd name="connsiteX1" fmla="*/ 0 w 404726"/>
                <a:gd name="connsiteY1" fmla="*/ 1052658 h 1052658"/>
                <a:gd name="connsiteX2" fmla="*/ 404726 w 404726"/>
                <a:gd name="connsiteY2" fmla="*/ 983411 h 1052658"/>
                <a:gd name="connsiteX3" fmla="*/ 387474 w 404726"/>
                <a:gd name="connsiteY3" fmla="*/ 828135 h 1052658"/>
                <a:gd name="connsiteX4" fmla="*/ 361594 w 404726"/>
                <a:gd name="connsiteY4" fmla="*/ 733245 h 1052658"/>
                <a:gd name="connsiteX5" fmla="*/ 68296 w 404726"/>
                <a:gd name="connsiteY5" fmla="*/ 0 h 1052658"/>
                <a:gd name="connsiteX0" fmla="*/ 68296 w 428863"/>
                <a:gd name="connsiteY0" fmla="*/ 0 h 1052658"/>
                <a:gd name="connsiteX1" fmla="*/ 0 w 428863"/>
                <a:gd name="connsiteY1" fmla="*/ 1052658 h 1052658"/>
                <a:gd name="connsiteX2" fmla="*/ 428864 w 428863"/>
                <a:gd name="connsiteY2" fmla="*/ 926551 h 1052658"/>
                <a:gd name="connsiteX3" fmla="*/ 387474 w 428863"/>
                <a:gd name="connsiteY3" fmla="*/ 828135 h 1052658"/>
                <a:gd name="connsiteX4" fmla="*/ 361594 w 428863"/>
                <a:gd name="connsiteY4" fmla="*/ 733245 h 1052658"/>
                <a:gd name="connsiteX5" fmla="*/ 68296 w 428863"/>
                <a:gd name="connsiteY5" fmla="*/ 0 h 1052658"/>
                <a:gd name="connsiteX0" fmla="*/ 70040 w 430608"/>
                <a:gd name="connsiteY0" fmla="*/ 0 h 1002321"/>
                <a:gd name="connsiteX1" fmla="*/ 0 w 430608"/>
                <a:gd name="connsiteY1" fmla="*/ 1002320 h 1002321"/>
                <a:gd name="connsiteX2" fmla="*/ 430608 w 430608"/>
                <a:gd name="connsiteY2" fmla="*/ 926551 h 1002321"/>
                <a:gd name="connsiteX3" fmla="*/ 389218 w 430608"/>
                <a:gd name="connsiteY3" fmla="*/ 828135 h 1002321"/>
                <a:gd name="connsiteX4" fmla="*/ 363338 w 430608"/>
                <a:gd name="connsiteY4" fmla="*/ 733245 h 1002321"/>
                <a:gd name="connsiteX5" fmla="*/ 70040 w 430608"/>
                <a:gd name="connsiteY5" fmla="*/ 0 h 1002321"/>
                <a:gd name="connsiteX0" fmla="*/ 70040 w 430608"/>
                <a:gd name="connsiteY0" fmla="*/ 12472 h 1014791"/>
                <a:gd name="connsiteX1" fmla="*/ 0 w 430608"/>
                <a:gd name="connsiteY1" fmla="*/ 1014792 h 1014791"/>
                <a:gd name="connsiteX2" fmla="*/ 430608 w 430608"/>
                <a:gd name="connsiteY2" fmla="*/ 939023 h 1014791"/>
                <a:gd name="connsiteX3" fmla="*/ 389218 w 430608"/>
                <a:gd name="connsiteY3" fmla="*/ 840607 h 1014791"/>
                <a:gd name="connsiteX4" fmla="*/ 136233 w 430608"/>
                <a:gd name="connsiteY4" fmla="*/ 1 h 1014791"/>
                <a:gd name="connsiteX5" fmla="*/ 70040 w 430608"/>
                <a:gd name="connsiteY5" fmla="*/ 12472 h 1014791"/>
                <a:gd name="connsiteX0" fmla="*/ 70040 w 430608"/>
                <a:gd name="connsiteY0" fmla="*/ 12471 h 1014791"/>
                <a:gd name="connsiteX1" fmla="*/ 0 w 430608"/>
                <a:gd name="connsiteY1" fmla="*/ 1014791 h 1014791"/>
                <a:gd name="connsiteX2" fmla="*/ 430608 w 430608"/>
                <a:gd name="connsiteY2" fmla="*/ 939022 h 1014791"/>
                <a:gd name="connsiteX3" fmla="*/ 136233 w 430608"/>
                <a:gd name="connsiteY3" fmla="*/ 0 h 1014791"/>
                <a:gd name="connsiteX4" fmla="*/ 70040 w 430608"/>
                <a:gd name="connsiteY4" fmla="*/ 12471 h 1014791"/>
                <a:gd name="connsiteX0" fmla="*/ 70040 w 430608"/>
                <a:gd name="connsiteY0" fmla="*/ 12471 h 1070116"/>
                <a:gd name="connsiteX1" fmla="*/ 0 w 430608"/>
                <a:gd name="connsiteY1" fmla="*/ 1014791 h 1070116"/>
                <a:gd name="connsiteX2" fmla="*/ 12645 w 430608"/>
                <a:gd name="connsiteY2" fmla="*/ 1070092 h 1070116"/>
                <a:gd name="connsiteX3" fmla="*/ 430608 w 430608"/>
                <a:gd name="connsiteY3" fmla="*/ 939022 h 1070116"/>
                <a:gd name="connsiteX4" fmla="*/ 136233 w 430608"/>
                <a:gd name="connsiteY4" fmla="*/ 0 h 1070116"/>
                <a:gd name="connsiteX5" fmla="*/ 70040 w 430608"/>
                <a:gd name="connsiteY5" fmla="*/ 12471 h 1070116"/>
                <a:gd name="connsiteX0" fmla="*/ 89225 w 430608"/>
                <a:gd name="connsiteY0" fmla="*/ 50709 h 1070116"/>
                <a:gd name="connsiteX1" fmla="*/ 0 w 430608"/>
                <a:gd name="connsiteY1" fmla="*/ 1014791 h 1070116"/>
                <a:gd name="connsiteX2" fmla="*/ 12645 w 430608"/>
                <a:gd name="connsiteY2" fmla="*/ 1070092 h 1070116"/>
                <a:gd name="connsiteX3" fmla="*/ 430608 w 430608"/>
                <a:gd name="connsiteY3" fmla="*/ 939022 h 1070116"/>
                <a:gd name="connsiteX4" fmla="*/ 136233 w 430608"/>
                <a:gd name="connsiteY4" fmla="*/ 0 h 1070116"/>
                <a:gd name="connsiteX5" fmla="*/ 89225 w 430608"/>
                <a:gd name="connsiteY5" fmla="*/ 50709 h 107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608" h="1070116">
                  <a:moveTo>
                    <a:pt x="89225" y="50709"/>
                  </a:moveTo>
                  <a:lnTo>
                    <a:pt x="0" y="1014791"/>
                  </a:lnTo>
                  <a:cubicBezTo>
                    <a:pt x="4218" y="1013411"/>
                    <a:pt x="8427" y="1071472"/>
                    <a:pt x="12645" y="1070092"/>
                  </a:cubicBezTo>
                  <a:lnTo>
                    <a:pt x="430608" y="939022"/>
                  </a:lnTo>
                  <a:lnTo>
                    <a:pt x="136233" y="0"/>
                  </a:lnTo>
                  <a:lnTo>
                    <a:pt x="89225" y="50709"/>
                  </a:lnTo>
                  <a:close/>
                </a:path>
              </a:pathLst>
            </a:custGeom>
            <a:pattFill prst="wdUpDiag">
              <a:fgClr>
                <a:schemeClr val="tx1"/>
              </a:fgClr>
              <a:bgClr>
                <a:schemeClr val="bg1"/>
              </a:bgClr>
            </a:patt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フリーフォーム 33"/>
            <p:cNvSpPr/>
            <p:nvPr/>
          </p:nvSpPr>
          <p:spPr>
            <a:xfrm>
              <a:off x="394138" y="457200"/>
              <a:ext cx="1975635" cy="1797053"/>
            </a:xfrm>
            <a:custGeom>
              <a:avLst/>
              <a:gdLst>
                <a:gd name="connsiteX0" fmla="*/ 0 w 1638300"/>
                <a:gd name="connsiteY0" fmla="*/ 0 h 1419225"/>
                <a:gd name="connsiteX1" fmla="*/ 142875 w 1638300"/>
                <a:gd name="connsiteY1" fmla="*/ 1238250 h 1419225"/>
                <a:gd name="connsiteX2" fmla="*/ 1009650 w 1638300"/>
                <a:gd name="connsiteY2" fmla="*/ 1419225 h 1419225"/>
                <a:gd name="connsiteX3" fmla="*/ 1638300 w 1638300"/>
                <a:gd name="connsiteY3" fmla="*/ 962025 h 1419225"/>
                <a:gd name="connsiteX4" fmla="*/ 0 w 1638300"/>
                <a:gd name="connsiteY4" fmla="*/ 0 h 1419225"/>
                <a:gd name="connsiteX0" fmla="*/ 0 w 1638300"/>
                <a:gd name="connsiteY0" fmla="*/ 0 h 1419225"/>
                <a:gd name="connsiteX1" fmla="*/ 71623 w 1638300"/>
                <a:gd name="connsiteY1" fmla="*/ 834489 h 1419225"/>
                <a:gd name="connsiteX2" fmla="*/ 1009650 w 1638300"/>
                <a:gd name="connsiteY2" fmla="*/ 1419225 h 1419225"/>
                <a:gd name="connsiteX3" fmla="*/ 1638300 w 1638300"/>
                <a:gd name="connsiteY3" fmla="*/ 962025 h 1419225"/>
                <a:gd name="connsiteX4" fmla="*/ 0 w 1638300"/>
                <a:gd name="connsiteY4" fmla="*/ 0 h 1419225"/>
                <a:gd name="connsiteX0" fmla="*/ 0 w 1638300"/>
                <a:gd name="connsiteY0" fmla="*/ 0 h 1330160"/>
                <a:gd name="connsiteX1" fmla="*/ 71623 w 1638300"/>
                <a:gd name="connsiteY1" fmla="*/ 745424 h 1330160"/>
                <a:gd name="connsiteX2" fmla="*/ 1009650 w 1638300"/>
                <a:gd name="connsiteY2" fmla="*/ 1330160 h 1330160"/>
                <a:gd name="connsiteX3" fmla="*/ 1638300 w 1638300"/>
                <a:gd name="connsiteY3" fmla="*/ 872960 h 1330160"/>
                <a:gd name="connsiteX4" fmla="*/ 0 w 1638300"/>
                <a:gd name="connsiteY4" fmla="*/ 0 h 1330160"/>
                <a:gd name="connsiteX0" fmla="*/ 0 w 1638300"/>
                <a:gd name="connsiteY0" fmla="*/ 142554 h 1472714"/>
                <a:gd name="connsiteX1" fmla="*/ 71623 w 1638300"/>
                <a:gd name="connsiteY1" fmla="*/ 887978 h 1472714"/>
                <a:gd name="connsiteX2" fmla="*/ 1009650 w 1638300"/>
                <a:gd name="connsiteY2" fmla="*/ 1472714 h 1472714"/>
                <a:gd name="connsiteX3" fmla="*/ 1638300 w 1638300"/>
                <a:gd name="connsiteY3" fmla="*/ 1015514 h 1472714"/>
                <a:gd name="connsiteX4" fmla="*/ 65314 w 1638300"/>
                <a:gd name="connsiteY4" fmla="*/ 0 h 1472714"/>
                <a:gd name="connsiteX5" fmla="*/ 0 w 1638300"/>
                <a:gd name="connsiteY5" fmla="*/ 142554 h 1472714"/>
                <a:gd name="connsiteX0" fmla="*/ 0 w 1638300"/>
                <a:gd name="connsiteY0" fmla="*/ 547610 h 1877770"/>
                <a:gd name="connsiteX1" fmla="*/ 71623 w 1638300"/>
                <a:gd name="connsiteY1" fmla="*/ 1293034 h 1877770"/>
                <a:gd name="connsiteX2" fmla="*/ 1009650 w 1638300"/>
                <a:gd name="connsiteY2" fmla="*/ 1877770 h 1877770"/>
                <a:gd name="connsiteX3" fmla="*/ 1638300 w 1638300"/>
                <a:gd name="connsiteY3" fmla="*/ 1420570 h 1877770"/>
                <a:gd name="connsiteX4" fmla="*/ 795647 w 1638300"/>
                <a:gd name="connsiteY4" fmla="*/ 30946 h 1877770"/>
                <a:gd name="connsiteX5" fmla="*/ 65314 w 1638300"/>
                <a:gd name="connsiteY5" fmla="*/ 405056 h 1877770"/>
                <a:gd name="connsiteX6" fmla="*/ 0 w 1638300"/>
                <a:gd name="connsiteY6" fmla="*/ 547610 h 1877770"/>
                <a:gd name="connsiteX0" fmla="*/ 0 w 1638300"/>
                <a:gd name="connsiteY0" fmla="*/ 547610 h 1795322"/>
                <a:gd name="connsiteX1" fmla="*/ 71623 w 1638300"/>
                <a:gd name="connsiteY1" fmla="*/ 1293034 h 1795322"/>
                <a:gd name="connsiteX2" fmla="*/ 997775 w 1638300"/>
                <a:gd name="connsiteY2" fmla="*/ 1795322 h 1795322"/>
                <a:gd name="connsiteX3" fmla="*/ 1638300 w 1638300"/>
                <a:gd name="connsiteY3" fmla="*/ 1420570 h 1795322"/>
                <a:gd name="connsiteX4" fmla="*/ 795647 w 1638300"/>
                <a:gd name="connsiteY4" fmla="*/ 30946 h 1795322"/>
                <a:gd name="connsiteX5" fmla="*/ 65314 w 1638300"/>
                <a:gd name="connsiteY5" fmla="*/ 405056 h 1795322"/>
                <a:gd name="connsiteX6" fmla="*/ 0 w 1638300"/>
                <a:gd name="connsiteY6" fmla="*/ 547610 h 1795322"/>
                <a:gd name="connsiteX0" fmla="*/ 0 w 1638300"/>
                <a:gd name="connsiteY0" fmla="*/ 547610 h 1795322"/>
                <a:gd name="connsiteX1" fmla="*/ 71623 w 1638300"/>
                <a:gd name="connsiteY1" fmla="*/ 1293034 h 1795322"/>
                <a:gd name="connsiteX2" fmla="*/ 795647 w 1638300"/>
                <a:gd name="connsiteY2" fmla="*/ 1336579 h 1795322"/>
                <a:gd name="connsiteX3" fmla="*/ 997775 w 1638300"/>
                <a:gd name="connsiteY3" fmla="*/ 1795322 h 1795322"/>
                <a:gd name="connsiteX4" fmla="*/ 1638300 w 1638300"/>
                <a:gd name="connsiteY4" fmla="*/ 1420570 h 1795322"/>
                <a:gd name="connsiteX5" fmla="*/ 795647 w 1638300"/>
                <a:gd name="connsiteY5" fmla="*/ 30946 h 1795322"/>
                <a:gd name="connsiteX6" fmla="*/ 65314 w 1638300"/>
                <a:gd name="connsiteY6" fmla="*/ 405056 h 1795322"/>
                <a:gd name="connsiteX7" fmla="*/ 0 w 1638300"/>
                <a:gd name="connsiteY7" fmla="*/ 547610 h 1795322"/>
                <a:gd name="connsiteX0" fmla="*/ 0 w 1638300"/>
                <a:gd name="connsiteY0" fmla="*/ 547610 h 1795322"/>
                <a:gd name="connsiteX1" fmla="*/ 71623 w 1638300"/>
                <a:gd name="connsiteY1" fmla="*/ 1293034 h 1795322"/>
                <a:gd name="connsiteX2" fmla="*/ 219694 w 1638300"/>
                <a:gd name="connsiteY2" fmla="*/ 1580134 h 1795322"/>
                <a:gd name="connsiteX3" fmla="*/ 795647 w 1638300"/>
                <a:gd name="connsiteY3" fmla="*/ 1336579 h 1795322"/>
                <a:gd name="connsiteX4" fmla="*/ 997775 w 1638300"/>
                <a:gd name="connsiteY4" fmla="*/ 1795322 h 1795322"/>
                <a:gd name="connsiteX5" fmla="*/ 1638300 w 1638300"/>
                <a:gd name="connsiteY5" fmla="*/ 1420570 h 1795322"/>
                <a:gd name="connsiteX6" fmla="*/ 795647 w 1638300"/>
                <a:gd name="connsiteY6" fmla="*/ 30946 h 1795322"/>
                <a:gd name="connsiteX7" fmla="*/ 65314 w 1638300"/>
                <a:gd name="connsiteY7" fmla="*/ 405056 h 1795322"/>
                <a:gd name="connsiteX8" fmla="*/ 0 w 1638300"/>
                <a:gd name="connsiteY8" fmla="*/ 547610 h 1795322"/>
                <a:gd name="connsiteX0" fmla="*/ 0 w 1947058"/>
                <a:gd name="connsiteY0" fmla="*/ 547610 h 1795322"/>
                <a:gd name="connsiteX1" fmla="*/ 71623 w 1947058"/>
                <a:gd name="connsiteY1" fmla="*/ 1293034 h 1795322"/>
                <a:gd name="connsiteX2" fmla="*/ 219694 w 1947058"/>
                <a:gd name="connsiteY2" fmla="*/ 1580134 h 1795322"/>
                <a:gd name="connsiteX3" fmla="*/ 795647 w 1947058"/>
                <a:gd name="connsiteY3" fmla="*/ 1336579 h 1795322"/>
                <a:gd name="connsiteX4" fmla="*/ 997775 w 1947058"/>
                <a:gd name="connsiteY4" fmla="*/ 1795322 h 1795322"/>
                <a:gd name="connsiteX5" fmla="*/ 1947058 w 1947058"/>
                <a:gd name="connsiteY5" fmla="*/ 1243002 h 1795322"/>
                <a:gd name="connsiteX6" fmla="*/ 795647 w 1947058"/>
                <a:gd name="connsiteY6" fmla="*/ 30946 h 1795322"/>
                <a:gd name="connsiteX7" fmla="*/ 65314 w 1947058"/>
                <a:gd name="connsiteY7" fmla="*/ 405056 h 1795322"/>
                <a:gd name="connsiteX8" fmla="*/ 0 w 1947058"/>
                <a:gd name="connsiteY8" fmla="*/ 547610 h 1795322"/>
                <a:gd name="connsiteX0" fmla="*/ 0 w 1947629"/>
                <a:gd name="connsiteY0" fmla="*/ 519024 h 1766736"/>
                <a:gd name="connsiteX1" fmla="*/ 71623 w 1947629"/>
                <a:gd name="connsiteY1" fmla="*/ 1264448 h 1766736"/>
                <a:gd name="connsiteX2" fmla="*/ 219694 w 1947629"/>
                <a:gd name="connsiteY2" fmla="*/ 1551548 h 1766736"/>
                <a:gd name="connsiteX3" fmla="*/ 795647 w 1947629"/>
                <a:gd name="connsiteY3" fmla="*/ 1307993 h 1766736"/>
                <a:gd name="connsiteX4" fmla="*/ 997775 w 1947629"/>
                <a:gd name="connsiteY4" fmla="*/ 1766736 h 1766736"/>
                <a:gd name="connsiteX5" fmla="*/ 1947058 w 1947629"/>
                <a:gd name="connsiteY5" fmla="*/ 1214416 h 1766736"/>
                <a:gd name="connsiteX6" fmla="*/ 932284 w 1947629"/>
                <a:gd name="connsiteY6" fmla="*/ 220909 h 1766736"/>
                <a:gd name="connsiteX7" fmla="*/ 795647 w 1947629"/>
                <a:gd name="connsiteY7" fmla="*/ 2360 h 1766736"/>
                <a:gd name="connsiteX8" fmla="*/ 65314 w 1947629"/>
                <a:gd name="connsiteY8" fmla="*/ 376470 h 1766736"/>
                <a:gd name="connsiteX9" fmla="*/ 0 w 1947629"/>
                <a:gd name="connsiteY9" fmla="*/ 519024 h 1766736"/>
                <a:gd name="connsiteX0" fmla="*/ 0 w 1948467"/>
                <a:gd name="connsiteY0" fmla="*/ 517339 h 1765051"/>
                <a:gd name="connsiteX1" fmla="*/ 71623 w 1948467"/>
                <a:gd name="connsiteY1" fmla="*/ 1262763 h 1765051"/>
                <a:gd name="connsiteX2" fmla="*/ 219694 w 1948467"/>
                <a:gd name="connsiteY2" fmla="*/ 1549863 h 1765051"/>
                <a:gd name="connsiteX3" fmla="*/ 795647 w 1948467"/>
                <a:gd name="connsiteY3" fmla="*/ 1306308 h 1765051"/>
                <a:gd name="connsiteX4" fmla="*/ 997775 w 1948467"/>
                <a:gd name="connsiteY4" fmla="*/ 1765051 h 1765051"/>
                <a:gd name="connsiteX5" fmla="*/ 1947058 w 1948467"/>
                <a:gd name="connsiteY5" fmla="*/ 1212731 h 1765051"/>
                <a:gd name="connsiteX6" fmla="*/ 1128205 w 1948467"/>
                <a:gd name="connsiteY6" fmla="*/ 604231 h 1765051"/>
                <a:gd name="connsiteX7" fmla="*/ 932284 w 1948467"/>
                <a:gd name="connsiteY7" fmla="*/ 219224 h 1765051"/>
                <a:gd name="connsiteX8" fmla="*/ 795647 w 1948467"/>
                <a:gd name="connsiteY8" fmla="*/ 675 h 1765051"/>
                <a:gd name="connsiteX9" fmla="*/ 65314 w 1948467"/>
                <a:gd name="connsiteY9" fmla="*/ 374785 h 1765051"/>
                <a:gd name="connsiteX10" fmla="*/ 0 w 1948467"/>
                <a:gd name="connsiteY10" fmla="*/ 517339 h 1765051"/>
                <a:gd name="connsiteX0" fmla="*/ 0 w 1953794"/>
                <a:gd name="connsiteY0" fmla="*/ 517339 h 1765051"/>
                <a:gd name="connsiteX1" fmla="*/ 71623 w 1953794"/>
                <a:gd name="connsiteY1" fmla="*/ 1262763 h 1765051"/>
                <a:gd name="connsiteX2" fmla="*/ 219694 w 1953794"/>
                <a:gd name="connsiteY2" fmla="*/ 1549863 h 1765051"/>
                <a:gd name="connsiteX3" fmla="*/ 795647 w 1953794"/>
                <a:gd name="connsiteY3" fmla="*/ 1306308 h 1765051"/>
                <a:gd name="connsiteX4" fmla="*/ 997775 w 1953794"/>
                <a:gd name="connsiteY4" fmla="*/ 1765051 h 1765051"/>
                <a:gd name="connsiteX5" fmla="*/ 1947058 w 1953794"/>
                <a:gd name="connsiteY5" fmla="*/ 1212731 h 1765051"/>
                <a:gd name="connsiteX6" fmla="*/ 1460880 w 1953794"/>
                <a:gd name="connsiteY6" fmla="*/ 427758 h 1765051"/>
                <a:gd name="connsiteX7" fmla="*/ 1128205 w 1953794"/>
                <a:gd name="connsiteY7" fmla="*/ 604231 h 1765051"/>
                <a:gd name="connsiteX8" fmla="*/ 932284 w 1953794"/>
                <a:gd name="connsiteY8" fmla="*/ 219224 h 1765051"/>
                <a:gd name="connsiteX9" fmla="*/ 795647 w 1953794"/>
                <a:gd name="connsiteY9" fmla="*/ 675 h 1765051"/>
                <a:gd name="connsiteX10" fmla="*/ 65314 w 1953794"/>
                <a:gd name="connsiteY10" fmla="*/ 374785 h 1765051"/>
                <a:gd name="connsiteX11" fmla="*/ 0 w 1953794"/>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50795 w 1947058"/>
                <a:gd name="connsiteY6" fmla="*/ 677270 h 1764376"/>
                <a:gd name="connsiteX7" fmla="*/ 1460880 w 1947058"/>
                <a:gd name="connsiteY7" fmla="*/ 427083 h 1764376"/>
                <a:gd name="connsiteX8" fmla="*/ 1128205 w 1947058"/>
                <a:gd name="connsiteY8" fmla="*/ 603556 h 1764376"/>
                <a:gd name="connsiteX9" fmla="*/ 932284 w 1947058"/>
                <a:gd name="connsiteY9" fmla="*/ 218549 h 1764376"/>
                <a:gd name="connsiteX10" fmla="*/ 795647 w 1947058"/>
                <a:gd name="connsiteY10" fmla="*/ 0 h 1764376"/>
                <a:gd name="connsiteX11" fmla="*/ 65314 w 1947058"/>
                <a:gd name="connsiteY11" fmla="*/ 374110 h 1764376"/>
                <a:gd name="connsiteX12" fmla="*/ 0 w 1947058"/>
                <a:gd name="connsiteY12" fmla="*/ 516664 h 1764376"/>
                <a:gd name="connsiteX0" fmla="*/ 0 w 1959707"/>
                <a:gd name="connsiteY0" fmla="*/ 516664 h 1764376"/>
                <a:gd name="connsiteX1" fmla="*/ 71623 w 1959707"/>
                <a:gd name="connsiteY1" fmla="*/ 1262088 h 1764376"/>
                <a:gd name="connsiteX2" fmla="*/ 219694 w 1959707"/>
                <a:gd name="connsiteY2" fmla="*/ 1549188 h 1764376"/>
                <a:gd name="connsiteX3" fmla="*/ 795647 w 1959707"/>
                <a:gd name="connsiteY3" fmla="*/ 1305633 h 1764376"/>
                <a:gd name="connsiteX4" fmla="*/ 997775 w 1959707"/>
                <a:gd name="connsiteY4" fmla="*/ 1764376 h 1764376"/>
                <a:gd name="connsiteX5" fmla="*/ 1947058 w 1959707"/>
                <a:gd name="connsiteY5" fmla="*/ 1212056 h 1764376"/>
                <a:gd name="connsiteX6" fmla="*/ 1211375 w 1959707"/>
                <a:gd name="connsiteY6" fmla="*/ 873322 h 1764376"/>
                <a:gd name="connsiteX7" fmla="*/ 1650795 w 1959707"/>
                <a:gd name="connsiteY7" fmla="*/ 677270 h 1764376"/>
                <a:gd name="connsiteX8" fmla="*/ 1460880 w 1959707"/>
                <a:gd name="connsiteY8" fmla="*/ 427083 h 1764376"/>
                <a:gd name="connsiteX9" fmla="*/ 1128205 w 1959707"/>
                <a:gd name="connsiteY9" fmla="*/ 603556 h 1764376"/>
                <a:gd name="connsiteX10" fmla="*/ 932284 w 1959707"/>
                <a:gd name="connsiteY10" fmla="*/ 218549 h 1764376"/>
                <a:gd name="connsiteX11" fmla="*/ 795647 w 1959707"/>
                <a:gd name="connsiteY11" fmla="*/ 0 h 1764376"/>
                <a:gd name="connsiteX12" fmla="*/ 65314 w 1959707"/>
                <a:gd name="connsiteY12" fmla="*/ 374110 h 1764376"/>
                <a:gd name="connsiteX13" fmla="*/ 0 w 1959707"/>
                <a:gd name="connsiteY13"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128205 w 1954426"/>
                <a:gd name="connsiteY10" fmla="*/ 603556 h 1764376"/>
                <a:gd name="connsiteX11" fmla="*/ 932284 w 1954426"/>
                <a:gd name="connsiteY11" fmla="*/ 218549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336386 w 1954426"/>
                <a:gd name="connsiteY10" fmla="*/ 318725 h 1764376"/>
                <a:gd name="connsiteX11" fmla="*/ 932284 w 1954426"/>
                <a:gd name="connsiteY11" fmla="*/ 218549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366248 w 1954426"/>
                <a:gd name="connsiteY9" fmla="*/ 457025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087013 w 1954426"/>
                <a:gd name="connsiteY8" fmla="*/ 576650 h 1764376"/>
                <a:gd name="connsiteX9" fmla="*/ 1366248 w 1954426"/>
                <a:gd name="connsiteY9" fmla="*/ 457025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61048"/>
                <a:gd name="connsiteY0" fmla="*/ 516664 h 1764376"/>
                <a:gd name="connsiteX1" fmla="*/ 71623 w 1961048"/>
                <a:gd name="connsiteY1" fmla="*/ 1262088 h 1764376"/>
                <a:gd name="connsiteX2" fmla="*/ 219694 w 1961048"/>
                <a:gd name="connsiteY2" fmla="*/ 1549188 h 1764376"/>
                <a:gd name="connsiteX3" fmla="*/ 795647 w 1961048"/>
                <a:gd name="connsiteY3" fmla="*/ 1305633 h 1764376"/>
                <a:gd name="connsiteX4" fmla="*/ 997775 w 1961048"/>
                <a:gd name="connsiteY4" fmla="*/ 1764376 h 1764376"/>
                <a:gd name="connsiteX5" fmla="*/ 1947058 w 1961048"/>
                <a:gd name="connsiteY5" fmla="*/ 1212056 h 1764376"/>
                <a:gd name="connsiteX6" fmla="*/ 1633367 w 1961048"/>
                <a:gd name="connsiteY6" fmla="*/ 671881 h 1764376"/>
                <a:gd name="connsiteX7" fmla="*/ 1211375 w 1961048"/>
                <a:gd name="connsiteY7" fmla="*/ 873322 h 1764376"/>
                <a:gd name="connsiteX8" fmla="*/ 1087013 w 1961048"/>
                <a:gd name="connsiteY8" fmla="*/ 576650 h 1764376"/>
                <a:gd name="connsiteX9" fmla="*/ 1366248 w 1961048"/>
                <a:gd name="connsiteY9" fmla="*/ 457025 h 1764376"/>
                <a:gd name="connsiteX10" fmla="*/ 1336386 w 1961048"/>
                <a:gd name="connsiteY10" fmla="*/ 318725 h 1764376"/>
                <a:gd name="connsiteX11" fmla="*/ 1039444 w 1961048"/>
                <a:gd name="connsiteY11" fmla="*/ 408781 h 1764376"/>
                <a:gd name="connsiteX12" fmla="*/ 795647 w 1961048"/>
                <a:gd name="connsiteY12" fmla="*/ 0 h 1764376"/>
                <a:gd name="connsiteX13" fmla="*/ 65314 w 1961048"/>
                <a:gd name="connsiteY13" fmla="*/ 374110 h 1764376"/>
                <a:gd name="connsiteX14" fmla="*/ 0 w 196104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46268 w 1947058"/>
                <a:gd name="connsiteY13" fmla="*/ 393379 h 1764376"/>
                <a:gd name="connsiteX14" fmla="*/ 0 w 1947058"/>
                <a:gd name="connsiteY14" fmla="*/ 516664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15" fmla="*/ 0 w 1994687"/>
                <a:gd name="connsiteY15" fmla="*/ 512187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15" fmla="*/ 0 w 1994687"/>
                <a:gd name="connsiteY15" fmla="*/ 512187 h 1764376"/>
                <a:gd name="connsiteX0" fmla="*/ 0 w 2113758"/>
                <a:gd name="connsiteY0" fmla="*/ 993752 h 1764376"/>
                <a:gd name="connsiteX1" fmla="*/ 238323 w 2113758"/>
                <a:gd name="connsiteY1" fmla="*/ 1262088 h 1764376"/>
                <a:gd name="connsiteX2" fmla="*/ 386394 w 2113758"/>
                <a:gd name="connsiteY2" fmla="*/ 1549188 h 1764376"/>
                <a:gd name="connsiteX3" fmla="*/ 962347 w 2113758"/>
                <a:gd name="connsiteY3" fmla="*/ 1305633 h 1764376"/>
                <a:gd name="connsiteX4" fmla="*/ 1164475 w 2113758"/>
                <a:gd name="connsiteY4" fmla="*/ 1764376 h 1764376"/>
                <a:gd name="connsiteX5" fmla="*/ 2113758 w 2113758"/>
                <a:gd name="connsiteY5" fmla="*/ 1212056 h 1764376"/>
                <a:gd name="connsiteX6" fmla="*/ 1800067 w 2113758"/>
                <a:gd name="connsiteY6" fmla="*/ 671881 h 1764376"/>
                <a:gd name="connsiteX7" fmla="*/ 1378075 w 2113758"/>
                <a:gd name="connsiteY7" fmla="*/ 873322 h 1764376"/>
                <a:gd name="connsiteX8" fmla="*/ 1253713 w 2113758"/>
                <a:gd name="connsiteY8" fmla="*/ 576650 h 1764376"/>
                <a:gd name="connsiteX9" fmla="*/ 1532948 w 2113758"/>
                <a:gd name="connsiteY9" fmla="*/ 457025 h 1764376"/>
                <a:gd name="connsiteX10" fmla="*/ 1443806 w 2113758"/>
                <a:gd name="connsiteY10" fmla="*/ 277316 h 1764376"/>
                <a:gd name="connsiteX11" fmla="*/ 1206144 w 2113758"/>
                <a:gd name="connsiteY11" fmla="*/ 408781 h 1764376"/>
                <a:gd name="connsiteX12" fmla="*/ 962347 w 2113758"/>
                <a:gd name="connsiteY12" fmla="*/ 0 h 1764376"/>
                <a:gd name="connsiteX13" fmla="*/ 212968 w 2113758"/>
                <a:gd name="connsiteY13" fmla="*/ 393379 h 1764376"/>
                <a:gd name="connsiteX14" fmla="*/ 166700 w 2113758"/>
                <a:gd name="connsiteY14" fmla="*/ 516664 h 1764376"/>
                <a:gd name="connsiteX15" fmla="*/ 0 w 2113758"/>
                <a:gd name="connsiteY15" fmla="*/ 993752 h 1764376"/>
                <a:gd name="connsiteX0" fmla="*/ 14316 w 1947058"/>
                <a:gd name="connsiteY0" fmla="*/ 937123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46268 w 1947058"/>
                <a:gd name="connsiteY13" fmla="*/ 393379 h 1764376"/>
                <a:gd name="connsiteX14" fmla="*/ 0 w 1947058"/>
                <a:gd name="connsiteY14" fmla="*/ 516664 h 1764376"/>
                <a:gd name="connsiteX15" fmla="*/ 14316 w 1947058"/>
                <a:gd name="connsiteY15" fmla="*/ 937123 h 1764376"/>
                <a:gd name="connsiteX0" fmla="*/ 42893 w 1975635"/>
                <a:gd name="connsiteY0" fmla="*/ 937123 h 1764376"/>
                <a:gd name="connsiteX1" fmla="*/ 100200 w 1975635"/>
                <a:gd name="connsiteY1" fmla="*/ 1262088 h 1764376"/>
                <a:gd name="connsiteX2" fmla="*/ 248271 w 1975635"/>
                <a:gd name="connsiteY2" fmla="*/ 1549188 h 1764376"/>
                <a:gd name="connsiteX3" fmla="*/ 824224 w 1975635"/>
                <a:gd name="connsiteY3" fmla="*/ 1305633 h 1764376"/>
                <a:gd name="connsiteX4" fmla="*/ 1026352 w 1975635"/>
                <a:gd name="connsiteY4" fmla="*/ 1764376 h 1764376"/>
                <a:gd name="connsiteX5" fmla="*/ 1975635 w 1975635"/>
                <a:gd name="connsiteY5" fmla="*/ 1212056 h 1764376"/>
                <a:gd name="connsiteX6" fmla="*/ 1661944 w 1975635"/>
                <a:gd name="connsiteY6" fmla="*/ 671881 h 1764376"/>
                <a:gd name="connsiteX7" fmla="*/ 1239952 w 1975635"/>
                <a:gd name="connsiteY7" fmla="*/ 873322 h 1764376"/>
                <a:gd name="connsiteX8" fmla="*/ 1115590 w 1975635"/>
                <a:gd name="connsiteY8" fmla="*/ 576650 h 1764376"/>
                <a:gd name="connsiteX9" fmla="*/ 1394825 w 1975635"/>
                <a:gd name="connsiteY9" fmla="*/ 457025 h 1764376"/>
                <a:gd name="connsiteX10" fmla="*/ 1305683 w 1975635"/>
                <a:gd name="connsiteY10" fmla="*/ 277316 h 1764376"/>
                <a:gd name="connsiteX11" fmla="*/ 1068021 w 1975635"/>
                <a:gd name="connsiteY11" fmla="*/ 408781 h 1764376"/>
                <a:gd name="connsiteX12" fmla="*/ 824224 w 1975635"/>
                <a:gd name="connsiteY12" fmla="*/ 0 h 1764376"/>
                <a:gd name="connsiteX13" fmla="*/ 74845 w 1975635"/>
                <a:gd name="connsiteY13" fmla="*/ 393379 h 1764376"/>
                <a:gd name="connsiteX14" fmla="*/ 0 w 1975635"/>
                <a:gd name="connsiteY14" fmla="*/ 502655 h 1764376"/>
                <a:gd name="connsiteX15" fmla="*/ 42893 w 1975635"/>
                <a:gd name="connsiteY15" fmla="*/ 937123 h 1764376"/>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39952 w 1975635"/>
                <a:gd name="connsiteY7" fmla="*/ 906679 h 1797733"/>
                <a:gd name="connsiteX8" fmla="*/ 1115590 w 1975635"/>
                <a:gd name="connsiteY8" fmla="*/ 61000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39952 w 1975635"/>
                <a:gd name="connsiteY7" fmla="*/ 906679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82912 w 1975635"/>
                <a:gd name="connsiteY7" fmla="*/ 897495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47781 w 1975635"/>
                <a:gd name="connsiteY6" fmla="*/ 662628 h 1797733"/>
                <a:gd name="connsiteX7" fmla="*/ 1282912 w 1975635"/>
                <a:gd name="connsiteY7" fmla="*/ 897495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47781 w 1975635"/>
                <a:gd name="connsiteY6" fmla="*/ 662628 h 1797733"/>
                <a:gd name="connsiteX7" fmla="*/ 1278247 w 1975635"/>
                <a:gd name="connsiteY7" fmla="*/ 878779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75635" h="1797733">
                  <a:moveTo>
                    <a:pt x="42893" y="970480"/>
                  </a:moveTo>
                  <a:lnTo>
                    <a:pt x="100200" y="1295445"/>
                  </a:lnTo>
                  <a:lnTo>
                    <a:pt x="248271" y="1582545"/>
                  </a:lnTo>
                  <a:lnTo>
                    <a:pt x="824224" y="1338990"/>
                  </a:lnTo>
                  <a:lnTo>
                    <a:pt x="1026352" y="1797733"/>
                  </a:lnTo>
                  <a:lnTo>
                    <a:pt x="1975635" y="1245413"/>
                  </a:lnTo>
                  <a:lnTo>
                    <a:pt x="1647781" y="662628"/>
                  </a:lnTo>
                  <a:lnTo>
                    <a:pt x="1278247" y="878779"/>
                  </a:lnTo>
                  <a:lnTo>
                    <a:pt x="1125200" y="653117"/>
                  </a:lnTo>
                  <a:lnTo>
                    <a:pt x="1394825" y="490382"/>
                  </a:lnTo>
                  <a:lnTo>
                    <a:pt x="1305683" y="310673"/>
                  </a:lnTo>
                  <a:lnTo>
                    <a:pt x="1068021" y="442138"/>
                  </a:lnTo>
                  <a:lnTo>
                    <a:pt x="795709" y="0"/>
                  </a:lnTo>
                  <a:lnTo>
                    <a:pt x="74845" y="426736"/>
                  </a:lnTo>
                  <a:lnTo>
                    <a:pt x="0" y="536012"/>
                  </a:lnTo>
                  <a:lnTo>
                    <a:pt x="42893" y="970480"/>
                  </a:lnTo>
                  <a:close/>
                </a:path>
              </a:pathLst>
            </a:cu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3" name="グループ化 2"/>
          <p:cNvGrpSpPr/>
          <p:nvPr/>
        </p:nvGrpSpPr>
        <p:grpSpPr>
          <a:xfrm>
            <a:off x="211046" y="2783384"/>
            <a:ext cx="3870401" cy="2627214"/>
            <a:chOff x="6693881" y="588437"/>
            <a:chExt cx="3040595" cy="2149358"/>
          </a:xfrm>
        </p:grpSpPr>
        <p:grpSp>
          <p:nvGrpSpPr>
            <p:cNvPr id="26" name="グループ化 25"/>
            <p:cNvGrpSpPr/>
            <p:nvPr/>
          </p:nvGrpSpPr>
          <p:grpSpPr>
            <a:xfrm>
              <a:off x="6693881" y="588437"/>
              <a:ext cx="3040595" cy="2149358"/>
              <a:chOff x="0" y="0"/>
              <a:chExt cx="3520440" cy="2428875"/>
            </a:xfrm>
          </p:grpSpPr>
          <p:grpSp>
            <p:nvGrpSpPr>
              <p:cNvPr id="36" name="グループ化 35"/>
              <p:cNvGrpSpPr/>
              <p:nvPr/>
            </p:nvGrpSpPr>
            <p:grpSpPr>
              <a:xfrm>
                <a:off x="0" y="0"/>
                <a:ext cx="3520440" cy="2428875"/>
                <a:chOff x="0" y="0"/>
                <a:chExt cx="3520440" cy="2428875"/>
              </a:xfrm>
            </p:grpSpPr>
            <p:pic>
              <p:nvPicPr>
                <p:cNvPr id="39" name="図 38"/>
                <p:cNvPicPr>
                  <a:picLocks noChangeAspect="1"/>
                </p:cNvPicPr>
                <p:nvPr/>
              </p:nvPicPr>
              <p:blipFill rotWithShape="1">
                <a:blip r:embed="rId4" cstate="print">
                  <a:extLst>
                    <a:ext uri="{28A0092B-C50C-407E-A947-70E740481C1C}">
                      <a14:useLocalDpi xmlns:a14="http://schemas.microsoft.com/office/drawing/2010/main" val="0"/>
                    </a:ext>
                  </a:extLst>
                </a:blip>
                <a:srcRect r="14257" b="40804"/>
                <a:stretch/>
              </p:blipFill>
              <p:spPr bwMode="auto">
                <a:xfrm>
                  <a:off x="0" y="0"/>
                  <a:ext cx="3520440" cy="2428875"/>
                </a:xfrm>
                <a:prstGeom prst="rect">
                  <a:avLst/>
                </a:prstGeom>
                <a:ln w="6350"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
              <p:nvSpPr>
                <p:cNvPr id="40" name="テキスト ボックス 2"/>
                <p:cNvSpPr txBox="1">
                  <a:spLocks noChangeArrowheads="1"/>
                </p:cNvSpPr>
                <p:nvPr/>
              </p:nvSpPr>
              <p:spPr bwMode="auto">
                <a:xfrm>
                  <a:off x="739092" y="242839"/>
                  <a:ext cx="528793" cy="274903"/>
                </a:xfrm>
                <a:prstGeom prst="rect">
                  <a:avLst/>
                </a:prstGeom>
                <a:solidFill>
                  <a:srgbClr val="FFFFFF"/>
                </a:solidFill>
                <a:ln w="9525">
                  <a:noFill/>
                  <a:miter lim="800000"/>
                  <a:headEnd/>
                  <a:tailEnd/>
                </a:ln>
              </p:spPr>
              <p:txBody>
                <a:bodyPr rot="0" vert="horz" wrap="square" lIns="0" tIns="0" rIns="0" bIns="0" anchor="ctr" anchorCtr="0">
                  <a:noAutofit/>
                </a:bodyPr>
                <a:lstStyle/>
                <a:p>
                  <a:pPr algn="ctr">
                    <a:lnSpc>
                      <a:spcPts val="800"/>
                    </a:lnSpc>
                    <a:spcAft>
                      <a:spcPts val="0"/>
                    </a:spcAft>
                  </a:pPr>
                  <a:r>
                    <a:rPr lang="ja-JP" sz="700" kern="100" dirty="0">
                      <a:effectLst/>
                      <a:latin typeface="Century" panose="02040604050505020304" pitchFamily="18" charset="0"/>
                      <a:ea typeface="Meiryo UI" panose="020B0604030504040204" pitchFamily="50" charset="-128"/>
                      <a:cs typeface="Times New Roman" panose="02020603050405020304" pitchFamily="18" charset="0"/>
                    </a:rPr>
                    <a:t>阪急</a:t>
                  </a:r>
                  <a:r>
                    <a:rPr lang="ja-JP" sz="700" kern="100" dirty="0" smtClean="0">
                      <a:effectLst/>
                      <a:latin typeface="Century" panose="02040604050505020304" pitchFamily="18" charset="0"/>
                      <a:ea typeface="Meiryo UI" panose="020B0604030504040204" pitchFamily="50" charset="-128"/>
                      <a:cs typeface="Times New Roman" panose="02020603050405020304" pitchFamily="18" charset="0"/>
                    </a:rPr>
                    <a:t>電鉄</a:t>
                  </a:r>
                  <a:endParaRPr lang="en-US" altLang="ja-JP" sz="700" kern="100" dirty="0" smtClean="0">
                    <a:effectLst/>
                    <a:latin typeface="Century" panose="02040604050505020304" pitchFamily="18" charset="0"/>
                    <a:ea typeface="Meiryo UI" panose="020B0604030504040204" pitchFamily="50" charset="-128"/>
                    <a:cs typeface="Times New Roman" panose="02020603050405020304" pitchFamily="18" charset="0"/>
                  </a:endParaRPr>
                </a:p>
                <a:p>
                  <a:pPr algn="ctr">
                    <a:lnSpc>
                      <a:spcPts val="800"/>
                    </a:lnSpc>
                    <a:spcAft>
                      <a:spcPts val="0"/>
                    </a:spcAft>
                  </a:pPr>
                  <a:r>
                    <a:rPr lang="ja-JP" sz="800" kern="100" dirty="0" smtClean="0">
                      <a:effectLst/>
                      <a:latin typeface="Century" panose="02040604050505020304" pitchFamily="18" charset="0"/>
                      <a:ea typeface="Meiryo UI" panose="020B0604030504040204" pitchFamily="50" charset="-128"/>
                      <a:cs typeface="Times New Roman" panose="02020603050405020304" pitchFamily="18" charset="0"/>
                    </a:rPr>
                    <a:t>十三駅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1" name="テキスト ボックス 2"/>
                <p:cNvSpPr txBox="1">
                  <a:spLocks noChangeArrowheads="1"/>
                </p:cNvSpPr>
                <p:nvPr/>
              </p:nvSpPr>
              <p:spPr bwMode="auto">
                <a:xfrm rot="19838535">
                  <a:off x="2340591" y="375314"/>
                  <a:ext cx="322875" cy="96362"/>
                </a:xfrm>
                <a:prstGeom prst="rect">
                  <a:avLst/>
                </a:prstGeom>
                <a:solidFill>
                  <a:srgbClr val="E1BC97"/>
                </a:solidFill>
                <a:ln w="9525">
                  <a:noFill/>
                  <a:miter lim="800000"/>
                  <a:headEnd/>
                  <a:tailEnd/>
                </a:ln>
              </p:spPr>
              <p:txBody>
                <a:bodyPr rot="0" vert="horz" wrap="square" lIns="0" tIns="0" rIns="0" bIns="0" anchor="ctr" anchorCtr="0">
                  <a:noAutofit/>
                </a:bodyPr>
                <a:lstStyle/>
                <a:p>
                  <a:pPr algn="ctr">
                    <a:lnSpc>
                      <a:spcPts val="800"/>
                    </a:lnSpc>
                    <a:spcAft>
                      <a:spcPts val="0"/>
                    </a:spcAft>
                  </a:pPr>
                  <a:r>
                    <a:rPr lang="ja-JP" sz="700" kern="100" dirty="0">
                      <a:effectLst/>
                      <a:latin typeface="ＭＳ ゴシック" panose="020B0609070205080204" pitchFamily="49" charset="-128"/>
                      <a:ea typeface="ＭＳ 明朝" panose="02020609040205080304" pitchFamily="17" charset="-128"/>
                      <a:cs typeface="Times New Roman" panose="02020603050405020304" pitchFamily="18" charset="0"/>
                    </a:rPr>
                    <a:t>淀川通</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2" name="正方形/長方形 41"/>
                <p:cNvSpPr/>
                <p:nvPr/>
              </p:nvSpPr>
              <p:spPr>
                <a:xfrm>
                  <a:off x="1823603" y="1374824"/>
                  <a:ext cx="842753" cy="102644"/>
                </a:xfrm>
                <a:prstGeom prst="rect">
                  <a:avLst/>
                </a:prstGeom>
                <a:solidFill>
                  <a:srgbClr val="FEF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3" name="正方形/長方形 42"/>
                <p:cNvSpPr/>
                <p:nvPr/>
              </p:nvSpPr>
              <p:spPr>
                <a:xfrm>
                  <a:off x="77153" y="734999"/>
                  <a:ext cx="407921" cy="76397"/>
                </a:xfrm>
                <a:prstGeom prst="rect">
                  <a:avLst/>
                </a:prstGeom>
                <a:solidFill>
                  <a:srgbClr val="FEF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4" name="正方形/長方形 43"/>
                <p:cNvSpPr/>
                <p:nvPr/>
              </p:nvSpPr>
              <p:spPr>
                <a:xfrm>
                  <a:off x="1580488" y="878910"/>
                  <a:ext cx="437989" cy="68239"/>
                </a:xfrm>
                <a:prstGeom prst="rect">
                  <a:avLst/>
                </a:prstGeom>
                <a:solidFill>
                  <a:srgbClr val="FEF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5" name="正方形/長方形 44"/>
                <p:cNvSpPr/>
                <p:nvPr/>
              </p:nvSpPr>
              <p:spPr>
                <a:xfrm>
                  <a:off x="652218" y="1736414"/>
                  <a:ext cx="463184" cy="78935"/>
                </a:xfrm>
                <a:prstGeom prst="rect">
                  <a:avLst/>
                </a:prstGeom>
                <a:solidFill>
                  <a:srgbClr val="FEF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7" name="フリーフォーム 36"/>
              <p:cNvSpPr/>
              <p:nvPr/>
            </p:nvSpPr>
            <p:spPr>
              <a:xfrm>
                <a:off x="1671851" y="887105"/>
                <a:ext cx="557694" cy="506269"/>
              </a:xfrm>
              <a:custGeom>
                <a:avLst/>
                <a:gdLst>
                  <a:gd name="connsiteX0" fmla="*/ 0 w 1638300"/>
                  <a:gd name="connsiteY0" fmla="*/ 0 h 1419225"/>
                  <a:gd name="connsiteX1" fmla="*/ 142875 w 1638300"/>
                  <a:gd name="connsiteY1" fmla="*/ 1238250 h 1419225"/>
                  <a:gd name="connsiteX2" fmla="*/ 1009650 w 1638300"/>
                  <a:gd name="connsiteY2" fmla="*/ 1419225 h 1419225"/>
                  <a:gd name="connsiteX3" fmla="*/ 1638300 w 1638300"/>
                  <a:gd name="connsiteY3" fmla="*/ 962025 h 1419225"/>
                  <a:gd name="connsiteX4" fmla="*/ 0 w 1638300"/>
                  <a:gd name="connsiteY4" fmla="*/ 0 h 1419225"/>
                  <a:gd name="connsiteX0" fmla="*/ 0 w 1638300"/>
                  <a:gd name="connsiteY0" fmla="*/ 0 h 1419225"/>
                  <a:gd name="connsiteX1" fmla="*/ 71623 w 1638300"/>
                  <a:gd name="connsiteY1" fmla="*/ 834489 h 1419225"/>
                  <a:gd name="connsiteX2" fmla="*/ 1009650 w 1638300"/>
                  <a:gd name="connsiteY2" fmla="*/ 1419225 h 1419225"/>
                  <a:gd name="connsiteX3" fmla="*/ 1638300 w 1638300"/>
                  <a:gd name="connsiteY3" fmla="*/ 962025 h 1419225"/>
                  <a:gd name="connsiteX4" fmla="*/ 0 w 1638300"/>
                  <a:gd name="connsiteY4" fmla="*/ 0 h 1419225"/>
                  <a:gd name="connsiteX0" fmla="*/ 0 w 1638300"/>
                  <a:gd name="connsiteY0" fmla="*/ 0 h 1330160"/>
                  <a:gd name="connsiteX1" fmla="*/ 71623 w 1638300"/>
                  <a:gd name="connsiteY1" fmla="*/ 745424 h 1330160"/>
                  <a:gd name="connsiteX2" fmla="*/ 1009650 w 1638300"/>
                  <a:gd name="connsiteY2" fmla="*/ 1330160 h 1330160"/>
                  <a:gd name="connsiteX3" fmla="*/ 1638300 w 1638300"/>
                  <a:gd name="connsiteY3" fmla="*/ 872960 h 1330160"/>
                  <a:gd name="connsiteX4" fmla="*/ 0 w 1638300"/>
                  <a:gd name="connsiteY4" fmla="*/ 0 h 1330160"/>
                  <a:gd name="connsiteX0" fmla="*/ 0 w 1638300"/>
                  <a:gd name="connsiteY0" fmla="*/ 142554 h 1472714"/>
                  <a:gd name="connsiteX1" fmla="*/ 71623 w 1638300"/>
                  <a:gd name="connsiteY1" fmla="*/ 887978 h 1472714"/>
                  <a:gd name="connsiteX2" fmla="*/ 1009650 w 1638300"/>
                  <a:gd name="connsiteY2" fmla="*/ 1472714 h 1472714"/>
                  <a:gd name="connsiteX3" fmla="*/ 1638300 w 1638300"/>
                  <a:gd name="connsiteY3" fmla="*/ 1015514 h 1472714"/>
                  <a:gd name="connsiteX4" fmla="*/ 65314 w 1638300"/>
                  <a:gd name="connsiteY4" fmla="*/ 0 h 1472714"/>
                  <a:gd name="connsiteX5" fmla="*/ 0 w 1638300"/>
                  <a:gd name="connsiteY5" fmla="*/ 142554 h 1472714"/>
                  <a:gd name="connsiteX0" fmla="*/ 0 w 1638300"/>
                  <a:gd name="connsiteY0" fmla="*/ 547610 h 1877770"/>
                  <a:gd name="connsiteX1" fmla="*/ 71623 w 1638300"/>
                  <a:gd name="connsiteY1" fmla="*/ 1293034 h 1877770"/>
                  <a:gd name="connsiteX2" fmla="*/ 1009650 w 1638300"/>
                  <a:gd name="connsiteY2" fmla="*/ 1877770 h 1877770"/>
                  <a:gd name="connsiteX3" fmla="*/ 1638300 w 1638300"/>
                  <a:gd name="connsiteY3" fmla="*/ 1420570 h 1877770"/>
                  <a:gd name="connsiteX4" fmla="*/ 795647 w 1638300"/>
                  <a:gd name="connsiteY4" fmla="*/ 30946 h 1877770"/>
                  <a:gd name="connsiteX5" fmla="*/ 65314 w 1638300"/>
                  <a:gd name="connsiteY5" fmla="*/ 405056 h 1877770"/>
                  <a:gd name="connsiteX6" fmla="*/ 0 w 1638300"/>
                  <a:gd name="connsiteY6" fmla="*/ 547610 h 1877770"/>
                  <a:gd name="connsiteX0" fmla="*/ 0 w 1638300"/>
                  <a:gd name="connsiteY0" fmla="*/ 547610 h 1795322"/>
                  <a:gd name="connsiteX1" fmla="*/ 71623 w 1638300"/>
                  <a:gd name="connsiteY1" fmla="*/ 1293034 h 1795322"/>
                  <a:gd name="connsiteX2" fmla="*/ 997775 w 1638300"/>
                  <a:gd name="connsiteY2" fmla="*/ 1795322 h 1795322"/>
                  <a:gd name="connsiteX3" fmla="*/ 1638300 w 1638300"/>
                  <a:gd name="connsiteY3" fmla="*/ 1420570 h 1795322"/>
                  <a:gd name="connsiteX4" fmla="*/ 795647 w 1638300"/>
                  <a:gd name="connsiteY4" fmla="*/ 30946 h 1795322"/>
                  <a:gd name="connsiteX5" fmla="*/ 65314 w 1638300"/>
                  <a:gd name="connsiteY5" fmla="*/ 405056 h 1795322"/>
                  <a:gd name="connsiteX6" fmla="*/ 0 w 1638300"/>
                  <a:gd name="connsiteY6" fmla="*/ 547610 h 1795322"/>
                  <a:gd name="connsiteX0" fmla="*/ 0 w 1638300"/>
                  <a:gd name="connsiteY0" fmla="*/ 547610 h 1795322"/>
                  <a:gd name="connsiteX1" fmla="*/ 71623 w 1638300"/>
                  <a:gd name="connsiteY1" fmla="*/ 1293034 h 1795322"/>
                  <a:gd name="connsiteX2" fmla="*/ 795647 w 1638300"/>
                  <a:gd name="connsiteY2" fmla="*/ 1336579 h 1795322"/>
                  <a:gd name="connsiteX3" fmla="*/ 997775 w 1638300"/>
                  <a:gd name="connsiteY3" fmla="*/ 1795322 h 1795322"/>
                  <a:gd name="connsiteX4" fmla="*/ 1638300 w 1638300"/>
                  <a:gd name="connsiteY4" fmla="*/ 1420570 h 1795322"/>
                  <a:gd name="connsiteX5" fmla="*/ 795647 w 1638300"/>
                  <a:gd name="connsiteY5" fmla="*/ 30946 h 1795322"/>
                  <a:gd name="connsiteX6" fmla="*/ 65314 w 1638300"/>
                  <a:gd name="connsiteY6" fmla="*/ 405056 h 1795322"/>
                  <a:gd name="connsiteX7" fmla="*/ 0 w 1638300"/>
                  <a:gd name="connsiteY7" fmla="*/ 547610 h 1795322"/>
                  <a:gd name="connsiteX0" fmla="*/ 0 w 1638300"/>
                  <a:gd name="connsiteY0" fmla="*/ 547610 h 1795322"/>
                  <a:gd name="connsiteX1" fmla="*/ 71623 w 1638300"/>
                  <a:gd name="connsiteY1" fmla="*/ 1293034 h 1795322"/>
                  <a:gd name="connsiteX2" fmla="*/ 219694 w 1638300"/>
                  <a:gd name="connsiteY2" fmla="*/ 1580134 h 1795322"/>
                  <a:gd name="connsiteX3" fmla="*/ 795647 w 1638300"/>
                  <a:gd name="connsiteY3" fmla="*/ 1336579 h 1795322"/>
                  <a:gd name="connsiteX4" fmla="*/ 997775 w 1638300"/>
                  <a:gd name="connsiteY4" fmla="*/ 1795322 h 1795322"/>
                  <a:gd name="connsiteX5" fmla="*/ 1638300 w 1638300"/>
                  <a:gd name="connsiteY5" fmla="*/ 1420570 h 1795322"/>
                  <a:gd name="connsiteX6" fmla="*/ 795647 w 1638300"/>
                  <a:gd name="connsiteY6" fmla="*/ 30946 h 1795322"/>
                  <a:gd name="connsiteX7" fmla="*/ 65314 w 1638300"/>
                  <a:gd name="connsiteY7" fmla="*/ 405056 h 1795322"/>
                  <a:gd name="connsiteX8" fmla="*/ 0 w 1638300"/>
                  <a:gd name="connsiteY8" fmla="*/ 547610 h 1795322"/>
                  <a:gd name="connsiteX0" fmla="*/ 0 w 1947058"/>
                  <a:gd name="connsiteY0" fmla="*/ 547610 h 1795322"/>
                  <a:gd name="connsiteX1" fmla="*/ 71623 w 1947058"/>
                  <a:gd name="connsiteY1" fmla="*/ 1293034 h 1795322"/>
                  <a:gd name="connsiteX2" fmla="*/ 219694 w 1947058"/>
                  <a:gd name="connsiteY2" fmla="*/ 1580134 h 1795322"/>
                  <a:gd name="connsiteX3" fmla="*/ 795647 w 1947058"/>
                  <a:gd name="connsiteY3" fmla="*/ 1336579 h 1795322"/>
                  <a:gd name="connsiteX4" fmla="*/ 997775 w 1947058"/>
                  <a:gd name="connsiteY4" fmla="*/ 1795322 h 1795322"/>
                  <a:gd name="connsiteX5" fmla="*/ 1947058 w 1947058"/>
                  <a:gd name="connsiteY5" fmla="*/ 1243002 h 1795322"/>
                  <a:gd name="connsiteX6" fmla="*/ 795647 w 1947058"/>
                  <a:gd name="connsiteY6" fmla="*/ 30946 h 1795322"/>
                  <a:gd name="connsiteX7" fmla="*/ 65314 w 1947058"/>
                  <a:gd name="connsiteY7" fmla="*/ 405056 h 1795322"/>
                  <a:gd name="connsiteX8" fmla="*/ 0 w 1947058"/>
                  <a:gd name="connsiteY8" fmla="*/ 547610 h 1795322"/>
                  <a:gd name="connsiteX0" fmla="*/ 0 w 1947629"/>
                  <a:gd name="connsiteY0" fmla="*/ 519024 h 1766736"/>
                  <a:gd name="connsiteX1" fmla="*/ 71623 w 1947629"/>
                  <a:gd name="connsiteY1" fmla="*/ 1264448 h 1766736"/>
                  <a:gd name="connsiteX2" fmla="*/ 219694 w 1947629"/>
                  <a:gd name="connsiteY2" fmla="*/ 1551548 h 1766736"/>
                  <a:gd name="connsiteX3" fmla="*/ 795647 w 1947629"/>
                  <a:gd name="connsiteY3" fmla="*/ 1307993 h 1766736"/>
                  <a:gd name="connsiteX4" fmla="*/ 997775 w 1947629"/>
                  <a:gd name="connsiteY4" fmla="*/ 1766736 h 1766736"/>
                  <a:gd name="connsiteX5" fmla="*/ 1947058 w 1947629"/>
                  <a:gd name="connsiteY5" fmla="*/ 1214416 h 1766736"/>
                  <a:gd name="connsiteX6" fmla="*/ 932284 w 1947629"/>
                  <a:gd name="connsiteY6" fmla="*/ 220909 h 1766736"/>
                  <a:gd name="connsiteX7" fmla="*/ 795647 w 1947629"/>
                  <a:gd name="connsiteY7" fmla="*/ 2360 h 1766736"/>
                  <a:gd name="connsiteX8" fmla="*/ 65314 w 1947629"/>
                  <a:gd name="connsiteY8" fmla="*/ 376470 h 1766736"/>
                  <a:gd name="connsiteX9" fmla="*/ 0 w 1947629"/>
                  <a:gd name="connsiteY9" fmla="*/ 519024 h 1766736"/>
                  <a:gd name="connsiteX0" fmla="*/ 0 w 1948467"/>
                  <a:gd name="connsiteY0" fmla="*/ 517339 h 1765051"/>
                  <a:gd name="connsiteX1" fmla="*/ 71623 w 1948467"/>
                  <a:gd name="connsiteY1" fmla="*/ 1262763 h 1765051"/>
                  <a:gd name="connsiteX2" fmla="*/ 219694 w 1948467"/>
                  <a:gd name="connsiteY2" fmla="*/ 1549863 h 1765051"/>
                  <a:gd name="connsiteX3" fmla="*/ 795647 w 1948467"/>
                  <a:gd name="connsiteY3" fmla="*/ 1306308 h 1765051"/>
                  <a:gd name="connsiteX4" fmla="*/ 997775 w 1948467"/>
                  <a:gd name="connsiteY4" fmla="*/ 1765051 h 1765051"/>
                  <a:gd name="connsiteX5" fmla="*/ 1947058 w 1948467"/>
                  <a:gd name="connsiteY5" fmla="*/ 1212731 h 1765051"/>
                  <a:gd name="connsiteX6" fmla="*/ 1128205 w 1948467"/>
                  <a:gd name="connsiteY6" fmla="*/ 604231 h 1765051"/>
                  <a:gd name="connsiteX7" fmla="*/ 932284 w 1948467"/>
                  <a:gd name="connsiteY7" fmla="*/ 219224 h 1765051"/>
                  <a:gd name="connsiteX8" fmla="*/ 795647 w 1948467"/>
                  <a:gd name="connsiteY8" fmla="*/ 675 h 1765051"/>
                  <a:gd name="connsiteX9" fmla="*/ 65314 w 1948467"/>
                  <a:gd name="connsiteY9" fmla="*/ 374785 h 1765051"/>
                  <a:gd name="connsiteX10" fmla="*/ 0 w 1948467"/>
                  <a:gd name="connsiteY10" fmla="*/ 517339 h 1765051"/>
                  <a:gd name="connsiteX0" fmla="*/ 0 w 1953794"/>
                  <a:gd name="connsiteY0" fmla="*/ 517339 h 1765051"/>
                  <a:gd name="connsiteX1" fmla="*/ 71623 w 1953794"/>
                  <a:gd name="connsiteY1" fmla="*/ 1262763 h 1765051"/>
                  <a:gd name="connsiteX2" fmla="*/ 219694 w 1953794"/>
                  <a:gd name="connsiteY2" fmla="*/ 1549863 h 1765051"/>
                  <a:gd name="connsiteX3" fmla="*/ 795647 w 1953794"/>
                  <a:gd name="connsiteY3" fmla="*/ 1306308 h 1765051"/>
                  <a:gd name="connsiteX4" fmla="*/ 997775 w 1953794"/>
                  <a:gd name="connsiteY4" fmla="*/ 1765051 h 1765051"/>
                  <a:gd name="connsiteX5" fmla="*/ 1947058 w 1953794"/>
                  <a:gd name="connsiteY5" fmla="*/ 1212731 h 1765051"/>
                  <a:gd name="connsiteX6" fmla="*/ 1460880 w 1953794"/>
                  <a:gd name="connsiteY6" fmla="*/ 427758 h 1765051"/>
                  <a:gd name="connsiteX7" fmla="*/ 1128205 w 1953794"/>
                  <a:gd name="connsiteY7" fmla="*/ 604231 h 1765051"/>
                  <a:gd name="connsiteX8" fmla="*/ 932284 w 1953794"/>
                  <a:gd name="connsiteY8" fmla="*/ 219224 h 1765051"/>
                  <a:gd name="connsiteX9" fmla="*/ 795647 w 1953794"/>
                  <a:gd name="connsiteY9" fmla="*/ 675 h 1765051"/>
                  <a:gd name="connsiteX10" fmla="*/ 65314 w 1953794"/>
                  <a:gd name="connsiteY10" fmla="*/ 374785 h 1765051"/>
                  <a:gd name="connsiteX11" fmla="*/ 0 w 1953794"/>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7339 h 1765051"/>
                  <a:gd name="connsiteX1" fmla="*/ 71623 w 1947058"/>
                  <a:gd name="connsiteY1" fmla="*/ 1262763 h 1765051"/>
                  <a:gd name="connsiteX2" fmla="*/ 219694 w 1947058"/>
                  <a:gd name="connsiteY2" fmla="*/ 1549863 h 1765051"/>
                  <a:gd name="connsiteX3" fmla="*/ 795647 w 1947058"/>
                  <a:gd name="connsiteY3" fmla="*/ 1306308 h 1765051"/>
                  <a:gd name="connsiteX4" fmla="*/ 997775 w 1947058"/>
                  <a:gd name="connsiteY4" fmla="*/ 1765051 h 1765051"/>
                  <a:gd name="connsiteX5" fmla="*/ 1947058 w 1947058"/>
                  <a:gd name="connsiteY5" fmla="*/ 1212731 h 1765051"/>
                  <a:gd name="connsiteX6" fmla="*/ 1460880 w 1947058"/>
                  <a:gd name="connsiteY6" fmla="*/ 427758 h 1765051"/>
                  <a:gd name="connsiteX7" fmla="*/ 1128205 w 1947058"/>
                  <a:gd name="connsiteY7" fmla="*/ 604231 h 1765051"/>
                  <a:gd name="connsiteX8" fmla="*/ 932284 w 1947058"/>
                  <a:gd name="connsiteY8" fmla="*/ 219224 h 1765051"/>
                  <a:gd name="connsiteX9" fmla="*/ 795647 w 1947058"/>
                  <a:gd name="connsiteY9" fmla="*/ 675 h 1765051"/>
                  <a:gd name="connsiteX10" fmla="*/ 65314 w 1947058"/>
                  <a:gd name="connsiteY10" fmla="*/ 374785 h 1765051"/>
                  <a:gd name="connsiteX11" fmla="*/ 0 w 1947058"/>
                  <a:gd name="connsiteY11" fmla="*/ 517339 h 1765051"/>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460880 w 1947058"/>
                  <a:gd name="connsiteY6" fmla="*/ 427083 h 1764376"/>
                  <a:gd name="connsiteX7" fmla="*/ 1128205 w 1947058"/>
                  <a:gd name="connsiteY7" fmla="*/ 603556 h 1764376"/>
                  <a:gd name="connsiteX8" fmla="*/ 932284 w 1947058"/>
                  <a:gd name="connsiteY8" fmla="*/ 218549 h 1764376"/>
                  <a:gd name="connsiteX9" fmla="*/ 795647 w 1947058"/>
                  <a:gd name="connsiteY9" fmla="*/ 0 h 1764376"/>
                  <a:gd name="connsiteX10" fmla="*/ 65314 w 1947058"/>
                  <a:gd name="connsiteY10" fmla="*/ 374110 h 1764376"/>
                  <a:gd name="connsiteX11" fmla="*/ 0 w 1947058"/>
                  <a:gd name="connsiteY11"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50795 w 1947058"/>
                  <a:gd name="connsiteY6" fmla="*/ 677270 h 1764376"/>
                  <a:gd name="connsiteX7" fmla="*/ 1460880 w 1947058"/>
                  <a:gd name="connsiteY7" fmla="*/ 427083 h 1764376"/>
                  <a:gd name="connsiteX8" fmla="*/ 1128205 w 1947058"/>
                  <a:gd name="connsiteY8" fmla="*/ 603556 h 1764376"/>
                  <a:gd name="connsiteX9" fmla="*/ 932284 w 1947058"/>
                  <a:gd name="connsiteY9" fmla="*/ 218549 h 1764376"/>
                  <a:gd name="connsiteX10" fmla="*/ 795647 w 1947058"/>
                  <a:gd name="connsiteY10" fmla="*/ 0 h 1764376"/>
                  <a:gd name="connsiteX11" fmla="*/ 65314 w 1947058"/>
                  <a:gd name="connsiteY11" fmla="*/ 374110 h 1764376"/>
                  <a:gd name="connsiteX12" fmla="*/ 0 w 1947058"/>
                  <a:gd name="connsiteY12" fmla="*/ 516664 h 1764376"/>
                  <a:gd name="connsiteX0" fmla="*/ 0 w 1959707"/>
                  <a:gd name="connsiteY0" fmla="*/ 516664 h 1764376"/>
                  <a:gd name="connsiteX1" fmla="*/ 71623 w 1959707"/>
                  <a:gd name="connsiteY1" fmla="*/ 1262088 h 1764376"/>
                  <a:gd name="connsiteX2" fmla="*/ 219694 w 1959707"/>
                  <a:gd name="connsiteY2" fmla="*/ 1549188 h 1764376"/>
                  <a:gd name="connsiteX3" fmla="*/ 795647 w 1959707"/>
                  <a:gd name="connsiteY3" fmla="*/ 1305633 h 1764376"/>
                  <a:gd name="connsiteX4" fmla="*/ 997775 w 1959707"/>
                  <a:gd name="connsiteY4" fmla="*/ 1764376 h 1764376"/>
                  <a:gd name="connsiteX5" fmla="*/ 1947058 w 1959707"/>
                  <a:gd name="connsiteY5" fmla="*/ 1212056 h 1764376"/>
                  <a:gd name="connsiteX6" fmla="*/ 1211375 w 1959707"/>
                  <a:gd name="connsiteY6" fmla="*/ 873322 h 1764376"/>
                  <a:gd name="connsiteX7" fmla="*/ 1650795 w 1959707"/>
                  <a:gd name="connsiteY7" fmla="*/ 677270 h 1764376"/>
                  <a:gd name="connsiteX8" fmla="*/ 1460880 w 1959707"/>
                  <a:gd name="connsiteY8" fmla="*/ 427083 h 1764376"/>
                  <a:gd name="connsiteX9" fmla="*/ 1128205 w 1959707"/>
                  <a:gd name="connsiteY9" fmla="*/ 603556 h 1764376"/>
                  <a:gd name="connsiteX10" fmla="*/ 932284 w 1959707"/>
                  <a:gd name="connsiteY10" fmla="*/ 218549 h 1764376"/>
                  <a:gd name="connsiteX11" fmla="*/ 795647 w 1959707"/>
                  <a:gd name="connsiteY11" fmla="*/ 0 h 1764376"/>
                  <a:gd name="connsiteX12" fmla="*/ 65314 w 1959707"/>
                  <a:gd name="connsiteY12" fmla="*/ 374110 h 1764376"/>
                  <a:gd name="connsiteX13" fmla="*/ 0 w 1959707"/>
                  <a:gd name="connsiteY13"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128205 w 1954426"/>
                  <a:gd name="connsiteY10" fmla="*/ 603556 h 1764376"/>
                  <a:gd name="connsiteX11" fmla="*/ 932284 w 1954426"/>
                  <a:gd name="connsiteY11" fmla="*/ 218549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336386 w 1954426"/>
                  <a:gd name="connsiteY10" fmla="*/ 318725 h 1764376"/>
                  <a:gd name="connsiteX11" fmla="*/ 932284 w 1954426"/>
                  <a:gd name="connsiteY11" fmla="*/ 218549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460880 w 1954426"/>
                  <a:gd name="connsiteY9" fmla="*/ 427083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650795 w 1954426"/>
                  <a:gd name="connsiteY8" fmla="*/ 677270 h 1764376"/>
                  <a:gd name="connsiteX9" fmla="*/ 1366248 w 1954426"/>
                  <a:gd name="connsiteY9" fmla="*/ 457025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54426"/>
                  <a:gd name="connsiteY0" fmla="*/ 516664 h 1764376"/>
                  <a:gd name="connsiteX1" fmla="*/ 71623 w 1954426"/>
                  <a:gd name="connsiteY1" fmla="*/ 1262088 h 1764376"/>
                  <a:gd name="connsiteX2" fmla="*/ 219694 w 1954426"/>
                  <a:gd name="connsiteY2" fmla="*/ 1549188 h 1764376"/>
                  <a:gd name="connsiteX3" fmla="*/ 795647 w 1954426"/>
                  <a:gd name="connsiteY3" fmla="*/ 1305633 h 1764376"/>
                  <a:gd name="connsiteX4" fmla="*/ 997775 w 1954426"/>
                  <a:gd name="connsiteY4" fmla="*/ 1764376 h 1764376"/>
                  <a:gd name="connsiteX5" fmla="*/ 1947058 w 1954426"/>
                  <a:gd name="connsiteY5" fmla="*/ 1212056 h 1764376"/>
                  <a:gd name="connsiteX6" fmla="*/ 1336040 w 1954426"/>
                  <a:gd name="connsiteY6" fmla="*/ 992141 h 1764376"/>
                  <a:gd name="connsiteX7" fmla="*/ 1211375 w 1954426"/>
                  <a:gd name="connsiteY7" fmla="*/ 873322 h 1764376"/>
                  <a:gd name="connsiteX8" fmla="*/ 1087013 w 1954426"/>
                  <a:gd name="connsiteY8" fmla="*/ 576650 h 1764376"/>
                  <a:gd name="connsiteX9" fmla="*/ 1366248 w 1954426"/>
                  <a:gd name="connsiteY9" fmla="*/ 457025 h 1764376"/>
                  <a:gd name="connsiteX10" fmla="*/ 1336386 w 1954426"/>
                  <a:gd name="connsiteY10" fmla="*/ 318725 h 1764376"/>
                  <a:gd name="connsiteX11" fmla="*/ 1039444 w 1954426"/>
                  <a:gd name="connsiteY11" fmla="*/ 408781 h 1764376"/>
                  <a:gd name="connsiteX12" fmla="*/ 795647 w 1954426"/>
                  <a:gd name="connsiteY12" fmla="*/ 0 h 1764376"/>
                  <a:gd name="connsiteX13" fmla="*/ 65314 w 1954426"/>
                  <a:gd name="connsiteY13" fmla="*/ 374110 h 1764376"/>
                  <a:gd name="connsiteX14" fmla="*/ 0 w 1954426"/>
                  <a:gd name="connsiteY14" fmla="*/ 516664 h 1764376"/>
                  <a:gd name="connsiteX0" fmla="*/ 0 w 1961048"/>
                  <a:gd name="connsiteY0" fmla="*/ 516664 h 1764376"/>
                  <a:gd name="connsiteX1" fmla="*/ 71623 w 1961048"/>
                  <a:gd name="connsiteY1" fmla="*/ 1262088 h 1764376"/>
                  <a:gd name="connsiteX2" fmla="*/ 219694 w 1961048"/>
                  <a:gd name="connsiteY2" fmla="*/ 1549188 h 1764376"/>
                  <a:gd name="connsiteX3" fmla="*/ 795647 w 1961048"/>
                  <a:gd name="connsiteY3" fmla="*/ 1305633 h 1764376"/>
                  <a:gd name="connsiteX4" fmla="*/ 997775 w 1961048"/>
                  <a:gd name="connsiteY4" fmla="*/ 1764376 h 1764376"/>
                  <a:gd name="connsiteX5" fmla="*/ 1947058 w 1961048"/>
                  <a:gd name="connsiteY5" fmla="*/ 1212056 h 1764376"/>
                  <a:gd name="connsiteX6" fmla="*/ 1633367 w 1961048"/>
                  <a:gd name="connsiteY6" fmla="*/ 671881 h 1764376"/>
                  <a:gd name="connsiteX7" fmla="*/ 1211375 w 1961048"/>
                  <a:gd name="connsiteY7" fmla="*/ 873322 h 1764376"/>
                  <a:gd name="connsiteX8" fmla="*/ 1087013 w 1961048"/>
                  <a:gd name="connsiteY8" fmla="*/ 576650 h 1764376"/>
                  <a:gd name="connsiteX9" fmla="*/ 1366248 w 1961048"/>
                  <a:gd name="connsiteY9" fmla="*/ 457025 h 1764376"/>
                  <a:gd name="connsiteX10" fmla="*/ 1336386 w 1961048"/>
                  <a:gd name="connsiteY10" fmla="*/ 318725 h 1764376"/>
                  <a:gd name="connsiteX11" fmla="*/ 1039444 w 1961048"/>
                  <a:gd name="connsiteY11" fmla="*/ 408781 h 1764376"/>
                  <a:gd name="connsiteX12" fmla="*/ 795647 w 1961048"/>
                  <a:gd name="connsiteY12" fmla="*/ 0 h 1764376"/>
                  <a:gd name="connsiteX13" fmla="*/ 65314 w 1961048"/>
                  <a:gd name="connsiteY13" fmla="*/ 374110 h 1764376"/>
                  <a:gd name="connsiteX14" fmla="*/ 0 w 196104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336386 w 1947058"/>
                  <a:gd name="connsiteY10" fmla="*/ 318725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65314 w 1947058"/>
                  <a:gd name="connsiteY13" fmla="*/ 374110 h 1764376"/>
                  <a:gd name="connsiteX14" fmla="*/ 0 w 1947058"/>
                  <a:gd name="connsiteY14" fmla="*/ 516664 h 1764376"/>
                  <a:gd name="connsiteX0" fmla="*/ 0 w 1947058"/>
                  <a:gd name="connsiteY0" fmla="*/ 516664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46268 w 1947058"/>
                  <a:gd name="connsiteY13" fmla="*/ 393379 h 1764376"/>
                  <a:gd name="connsiteX14" fmla="*/ 0 w 1947058"/>
                  <a:gd name="connsiteY14" fmla="*/ 516664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15" fmla="*/ 0 w 1994687"/>
                  <a:gd name="connsiteY15" fmla="*/ 512187 h 1764376"/>
                  <a:gd name="connsiteX0" fmla="*/ 0 w 1994687"/>
                  <a:gd name="connsiteY0" fmla="*/ 512187 h 1764376"/>
                  <a:gd name="connsiteX1" fmla="*/ 119252 w 1994687"/>
                  <a:gd name="connsiteY1" fmla="*/ 1262088 h 1764376"/>
                  <a:gd name="connsiteX2" fmla="*/ 267323 w 1994687"/>
                  <a:gd name="connsiteY2" fmla="*/ 1549188 h 1764376"/>
                  <a:gd name="connsiteX3" fmla="*/ 843276 w 1994687"/>
                  <a:gd name="connsiteY3" fmla="*/ 1305633 h 1764376"/>
                  <a:gd name="connsiteX4" fmla="*/ 1045404 w 1994687"/>
                  <a:gd name="connsiteY4" fmla="*/ 1764376 h 1764376"/>
                  <a:gd name="connsiteX5" fmla="*/ 1994687 w 1994687"/>
                  <a:gd name="connsiteY5" fmla="*/ 1212056 h 1764376"/>
                  <a:gd name="connsiteX6" fmla="*/ 1680996 w 1994687"/>
                  <a:gd name="connsiteY6" fmla="*/ 671881 h 1764376"/>
                  <a:gd name="connsiteX7" fmla="*/ 1259004 w 1994687"/>
                  <a:gd name="connsiteY7" fmla="*/ 873322 h 1764376"/>
                  <a:gd name="connsiteX8" fmla="*/ 1134642 w 1994687"/>
                  <a:gd name="connsiteY8" fmla="*/ 576650 h 1764376"/>
                  <a:gd name="connsiteX9" fmla="*/ 1413877 w 1994687"/>
                  <a:gd name="connsiteY9" fmla="*/ 457025 h 1764376"/>
                  <a:gd name="connsiteX10" fmla="*/ 1324735 w 1994687"/>
                  <a:gd name="connsiteY10" fmla="*/ 277316 h 1764376"/>
                  <a:gd name="connsiteX11" fmla="*/ 1087073 w 1994687"/>
                  <a:gd name="connsiteY11" fmla="*/ 408781 h 1764376"/>
                  <a:gd name="connsiteX12" fmla="*/ 843276 w 1994687"/>
                  <a:gd name="connsiteY12" fmla="*/ 0 h 1764376"/>
                  <a:gd name="connsiteX13" fmla="*/ 93897 w 1994687"/>
                  <a:gd name="connsiteY13" fmla="*/ 393379 h 1764376"/>
                  <a:gd name="connsiteX14" fmla="*/ 47629 w 1994687"/>
                  <a:gd name="connsiteY14" fmla="*/ 516664 h 1764376"/>
                  <a:gd name="connsiteX15" fmla="*/ 0 w 1994687"/>
                  <a:gd name="connsiteY15" fmla="*/ 512187 h 1764376"/>
                  <a:gd name="connsiteX0" fmla="*/ 0 w 2113758"/>
                  <a:gd name="connsiteY0" fmla="*/ 993752 h 1764376"/>
                  <a:gd name="connsiteX1" fmla="*/ 238323 w 2113758"/>
                  <a:gd name="connsiteY1" fmla="*/ 1262088 h 1764376"/>
                  <a:gd name="connsiteX2" fmla="*/ 386394 w 2113758"/>
                  <a:gd name="connsiteY2" fmla="*/ 1549188 h 1764376"/>
                  <a:gd name="connsiteX3" fmla="*/ 962347 w 2113758"/>
                  <a:gd name="connsiteY3" fmla="*/ 1305633 h 1764376"/>
                  <a:gd name="connsiteX4" fmla="*/ 1164475 w 2113758"/>
                  <a:gd name="connsiteY4" fmla="*/ 1764376 h 1764376"/>
                  <a:gd name="connsiteX5" fmla="*/ 2113758 w 2113758"/>
                  <a:gd name="connsiteY5" fmla="*/ 1212056 h 1764376"/>
                  <a:gd name="connsiteX6" fmla="*/ 1800067 w 2113758"/>
                  <a:gd name="connsiteY6" fmla="*/ 671881 h 1764376"/>
                  <a:gd name="connsiteX7" fmla="*/ 1378075 w 2113758"/>
                  <a:gd name="connsiteY7" fmla="*/ 873322 h 1764376"/>
                  <a:gd name="connsiteX8" fmla="*/ 1253713 w 2113758"/>
                  <a:gd name="connsiteY8" fmla="*/ 576650 h 1764376"/>
                  <a:gd name="connsiteX9" fmla="*/ 1532948 w 2113758"/>
                  <a:gd name="connsiteY9" fmla="*/ 457025 h 1764376"/>
                  <a:gd name="connsiteX10" fmla="*/ 1443806 w 2113758"/>
                  <a:gd name="connsiteY10" fmla="*/ 277316 h 1764376"/>
                  <a:gd name="connsiteX11" fmla="*/ 1206144 w 2113758"/>
                  <a:gd name="connsiteY11" fmla="*/ 408781 h 1764376"/>
                  <a:gd name="connsiteX12" fmla="*/ 962347 w 2113758"/>
                  <a:gd name="connsiteY12" fmla="*/ 0 h 1764376"/>
                  <a:gd name="connsiteX13" fmla="*/ 212968 w 2113758"/>
                  <a:gd name="connsiteY13" fmla="*/ 393379 h 1764376"/>
                  <a:gd name="connsiteX14" fmla="*/ 166700 w 2113758"/>
                  <a:gd name="connsiteY14" fmla="*/ 516664 h 1764376"/>
                  <a:gd name="connsiteX15" fmla="*/ 0 w 2113758"/>
                  <a:gd name="connsiteY15" fmla="*/ 993752 h 1764376"/>
                  <a:gd name="connsiteX0" fmla="*/ 14316 w 1947058"/>
                  <a:gd name="connsiteY0" fmla="*/ 937123 h 1764376"/>
                  <a:gd name="connsiteX1" fmla="*/ 71623 w 1947058"/>
                  <a:gd name="connsiteY1" fmla="*/ 1262088 h 1764376"/>
                  <a:gd name="connsiteX2" fmla="*/ 219694 w 1947058"/>
                  <a:gd name="connsiteY2" fmla="*/ 1549188 h 1764376"/>
                  <a:gd name="connsiteX3" fmla="*/ 795647 w 1947058"/>
                  <a:gd name="connsiteY3" fmla="*/ 1305633 h 1764376"/>
                  <a:gd name="connsiteX4" fmla="*/ 997775 w 1947058"/>
                  <a:gd name="connsiteY4" fmla="*/ 1764376 h 1764376"/>
                  <a:gd name="connsiteX5" fmla="*/ 1947058 w 1947058"/>
                  <a:gd name="connsiteY5" fmla="*/ 1212056 h 1764376"/>
                  <a:gd name="connsiteX6" fmla="*/ 1633367 w 1947058"/>
                  <a:gd name="connsiteY6" fmla="*/ 671881 h 1764376"/>
                  <a:gd name="connsiteX7" fmla="*/ 1211375 w 1947058"/>
                  <a:gd name="connsiteY7" fmla="*/ 873322 h 1764376"/>
                  <a:gd name="connsiteX8" fmla="*/ 1087013 w 1947058"/>
                  <a:gd name="connsiteY8" fmla="*/ 576650 h 1764376"/>
                  <a:gd name="connsiteX9" fmla="*/ 1366248 w 1947058"/>
                  <a:gd name="connsiteY9" fmla="*/ 457025 h 1764376"/>
                  <a:gd name="connsiteX10" fmla="*/ 1277106 w 1947058"/>
                  <a:gd name="connsiteY10" fmla="*/ 277316 h 1764376"/>
                  <a:gd name="connsiteX11" fmla="*/ 1039444 w 1947058"/>
                  <a:gd name="connsiteY11" fmla="*/ 408781 h 1764376"/>
                  <a:gd name="connsiteX12" fmla="*/ 795647 w 1947058"/>
                  <a:gd name="connsiteY12" fmla="*/ 0 h 1764376"/>
                  <a:gd name="connsiteX13" fmla="*/ 46268 w 1947058"/>
                  <a:gd name="connsiteY13" fmla="*/ 393379 h 1764376"/>
                  <a:gd name="connsiteX14" fmla="*/ 0 w 1947058"/>
                  <a:gd name="connsiteY14" fmla="*/ 516664 h 1764376"/>
                  <a:gd name="connsiteX15" fmla="*/ 14316 w 1947058"/>
                  <a:gd name="connsiteY15" fmla="*/ 937123 h 1764376"/>
                  <a:gd name="connsiteX0" fmla="*/ 42893 w 1975635"/>
                  <a:gd name="connsiteY0" fmla="*/ 937123 h 1764376"/>
                  <a:gd name="connsiteX1" fmla="*/ 100200 w 1975635"/>
                  <a:gd name="connsiteY1" fmla="*/ 1262088 h 1764376"/>
                  <a:gd name="connsiteX2" fmla="*/ 248271 w 1975635"/>
                  <a:gd name="connsiteY2" fmla="*/ 1549188 h 1764376"/>
                  <a:gd name="connsiteX3" fmla="*/ 824224 w 1975635"/>
                  <a:gd name="connsiteY3" fmla="*/ 1305633 h 1764376"/>
                  <a:gd name="connsiteX4" fmla="*/ 1026352 w 1975635"/>
                  <a:gd name="connsiteY4" fmla="*/ 1764376 h 1764376"/>
                  <a:gd name="connsiteX5" fmla="*/ 1975635 w 1975635"/>
                  <a:gd name="connsiteY5" fmla="*/ 1212056 h 1764376"/>
                  <a:gd name="connsiteX6" fmla="*/ 1661944 w 1975635"/>
                  <a:gd name="connsiteY6" fmla="*/ 671881 h 1764376"/>
                  <a:gd name="connsiteX7" fmla="*/ 1239952 w 1975635"/>
                  <a:gd name="connsiteY7" fmla="*/ 873322 h 1764376"/>
                  <a:gd name="connsiteX8" fmla="*/ 1115590 w 1975635"/>
                  <a:gd name="connsiteY8" fmla="*/ 576650 h 1764376"/>
                  <a:gd name="connsiteX9" fmla="*/ 1394825 w 1975635"/>
                  <a:gd name="connsiteY9" fmla="*/ 457025 h 1764376"/>
                  <a:gd name="connsiteX10" fmla="*/ 1305683 w 1975635"/>
                  <a:gd name="connsiteY10" fmla="*/ 277316 h 1764376"/>
                  <a:gd name="connsiteX11" fmla="*/ 1068021 w 1975635"/>
                  <a:gd name="connsiteY11" fmla="*/ 408781 h 1764376"/>
                  <a:gd name="connsiteX12" fmla="*/ 824224 w 1975635"/>
                  <a:gd name="connsiteY12" fmla="*/ 0 h 1764376"/>
                  <a:gd name="connsiteX13" fmla="*/ 74845 w 1975635"/>
                  <a:gd name="connsiteY13" fmla="*/ 393379 h 1764376"/>
                  <a:gd name="connsiteX14" fmla="*/ 0 w 1975635"/>
                  <a:gd name="connsiteY14" fmla="*/ 502655 h 1764376"/>
                  <a:gd name="connsiteX15" fmla="*/ 42893 w 1975635"/>
                  <a:gd name="connsiteY15" fmla="*/ 937123 h 1764376"/>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39952 w 1975635"/>
                  <a:gd name="connsiteY7" fmla="*/ 906679 h 1797733"/>
                  <a:gd name="connsiteX8" fmla="*/ 1115590 w 1975635"/>
                  <a:gd name="connsiteY8" fmla="*/ 61000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39952 w 1975635"/>
                  <a:gd name="connsiteY7" fmla="*/ 906679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61944 w 1975635"/>
                  <a:gd name="connsiteY6" fmla="*/ 705238 h 1797733"/>
                  <a:gd name="connsiteX7" fmla="*/ 1282912 w 1975635"/>
                  <a:gd name="connsiteY7" fmla="*/ 897495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47781 w 1975635"/>
                  <a:gd name="connsiteY6" fmla="*/ 662628 h 1797733"/>
                  <a:gd name="connsiteX7" fmla="*/ 1282912 w 1975635"/>
                  <a:gd name="connsiteY7" fmla="*/ 897495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 name="connsiteX0" fmla="*/ 42893 w 1975635"/>
                  <a:gd name="connsiteY0" fmla="*/ 970480 h 1797733"/>
                  <a:gd name="connsiteX1" fmla="*/ 100200 w 1975635"/>
                  <a:gd name="connsiteY1" fmla="*/ 1295445 h 1797733"/>
                  <a:gd name="connsiteX2" fmla="*/ 248271 w 1975635"/>
                  <a:gd name="connsiteY2" fmla="*/ 1582545 h 1797733"/>
                  <a:gd name="connsiteX3" fmla="*/ 824224 w 1975635"/>
                  <a:gd name="connsiteY3" fmla="*/ 1338990 h 1797733"/>
                  <a:gd name="connsiteX4" fmla="*/ 1026352 w 1975635"/>
                  <a:gd name="connsiteY4" fmla="*/ 1797733 h 1797733"/>
                  <a:gd name="connsiteX5" fmla="*/ 1975635 w 1975635"/>
                  <a:gd name="connsiteY5" fmla="*/ 1245413 h 1797733"/>
                  <a:gd name="connsiteX6" fmla="*/ 1647781 w 1975635"/>
                  <a:gd name="connsiteY6" fmla="*/ 662628 h 1797733"/>
                  <a:gd name="connsiteX7" fmla="*/ 1278247 w 1975635"/>
                  <a:gd name="connsiteY7" fmla="*/ 878779 h 1797733"/>
                  <a:gd name="connsiteX8" fmla="*/ 1125200 w 1975635"/>
                  <a:gd name="connsiteY8" fmla="*/ 653117 h 1797733"/>
                  <a:gd name="connsiteX9" fmla="*/ 1394825 w 1975635"/>
                  <a:gd name="connsiteY9" fmla="*/ 490382 h 1797733"/>
                  <a:gd name="connsiteX10" fmla="*/ 1305683 w 1975635"/>
                  <a:gd name="connsiteY10" fmla="*/ 310673 h 1797733"/>
                  <a:gd name="connsiteX11" fmla="*/ 1068021 w 1975635"/>
                  <a:gd name="connsiteY11" fmla="*/ 442138 h 1797733"/>
                  <a:gd name="connsiteX12" fmla="*/ 795709 w 1975635"/>
                  <a:gd name="connsiteY12" fmla="*/ 0 h 1797733"/>
                  <a:gd name="connsiteX13" fmla="*/ 74845 w 1975635"/>
                  <a:gd name="connsiteY13" fmla="*/ 426736 h 1797733"/>
                  <a:gd name="connsiteX14" fmla="*/ 0 w 1975635"/>
                  <a:gd name="connsiteY14" fmla="*/ 536012 h 1797733"/>
                  <a:gd name="connsiteX15" fmla="*/ 42893 w 1975635"/>
                  <a:gd name="connsiteY15" fmla="*/ 970480 h 179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75635" h="1797733">
                    <a:moveTo>
                      <a:pt x="42893" y="970480"/>
                    </a:moveTo>
                    <a:lnTo>
                      <a:pt x="100200" y="1295445"/>
                    </a:lnTo>
                    <a:lnTo>
                      <a:pt x="248271" y="1582545"/>
                    </a:lnTo>
                    <a:lnTo>
                      <a:pt x="824224" y="1338990"/>
                    </a:lnTo>
                    <a:lnTo>
                      <a:pt x="1026352" y="1797733"/>
                    </a:lnTo>
                    <a:lnTo>
                      <a:pt x="1975635" y="1245413"/>
                    </a:lnTo>
                    <a:lnTo>
                      <a:pt x="1647781" y="662628"/>
                    </a:lnTo>
                    <a:lnTo>
                      <a:pt x="1278247" y="878779"/>
                    </a:lnTo>
                    <a:lnTo>
                      <a:pt x="1125200" y="653117"/>
                    </a:lnTo>
                    <a:lnTo>
                      <a:pt x="1394825" y="490382"/>
                    </a:lnTo>
                    <a:lnTo>
                      <a:pt x="1305683" y="310673"/>
                    </a:lnTo>
                    <a:lnTo>
                      <a:pt x="1068021" y="442138"/>
                    </a:lnTo>
                    <a:lnTo>
                      <a:pt x="795709" y="0"/>
                    </a:lnTo>
                    <a:lnTo>
                      <a:pt x="74845" y="426736"/>
                    </a:lnTo>
                    <a:lnTo>
                      <a:pt x="0" y="536012"/>
                    </a:lnTo>
                    <a:lnTo>
                      <a:pt x="42893" y="970480"/>
                    </a:lnTo>
                    <a:close/>
                  </a:path>
                </a:pathLst>
              </a:custGeom>
              <a:pattFill prst="pct50">
                <a:fgClr>
                  <a:schemeClr val="tx1"/>
                </a:fgClr>
                <a:bgClr>
                  <a:schemeClr val="bg1"/>
                </a:bgClr>
              </a:patt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46" name="正方形/長方形 45"/>
            <p:cNvSpPr/>
            <p:nvPr/>
          </p:nvSpPr>
          <p:spPr>
            <a:xfrm>
              <a:off x="9327805" y="1029051"/>
              <a:ext cx="406670" cy="83275"/>
            </a:xfrm>
            <a:prstGeom prst="rect">
              <a:avLst/>
            </a:prstGeom>
            <a:solidFill>
              <a:srgbClr val="FEFEE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47" name="線吹き出し 1 (枠付き) 46"/>
          <p:cNvSpPr/>
          <p:nvPr/>
        </p:nvSpPr>
        <p:spPr>
          <a:xfrm>
            <a:off x="6470472" y="5660060"/>
            <a:ext cx="3264627" cy="611199"/>
          </a:xfrm>
          <a:prstGeom prst="borderCallout1">
            <a:avLst>
              <a:gd name="adj1" fmla="val -1081"/>
              <a:gd name="adj2" fmla="val 47399"/>
              <a:gd name="adj3" fmla="val -237377"/>
              <a:gd name="adj4" fmla="val -1459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05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もと淀川区役所</a:t>
            </a:r>
            <a:r>
              <a:rPr lang="ja-JP" sz="105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・もと</a:t>
            </a:r>
            <a:r>
              <a:rPr lang="ja-JP" sz="105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淀川区保健福祉センター跡地</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en-US" sz="105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4,870.61</a:t>
            </a:r>
            <a:r>
              <a:rPr lang="ja-JP" sz="105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 </a:t>
            </a:r>
            <a:endParaRPr 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8" name="線吹き出し 1 (枠付き) 47"/>
          <p:cNvSpPr/>
          <p:nvPr/>
        </p:nvSpPr>
        <p:spPr>
          <a:xfrm>
            <a:off x="4351592" y="5652301"/>
            <a:ext cx="1889513" cy="644196"/>
          </a:xfrm>
          <a:prstGeom prst="borderCallout1">
            <a:avLst>
              <a:gd name="adj1" fmla="val -1412"/>
              <a:gd name="adj2" fmla="val 49306"/>
              <a:gd name="adj3" fmla="val -183263"/>
              <a:gd name="adj4" fmla="val 48516"/>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050" b="1"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その他市有</a:t>
            </a:r>
            <a:r>
              <a:rPr lang="ja-JP" sz="105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地区分</a:t>
            </a:r>
            <a:r>
              <a:rPr lang="ja-JP" altLang="en-US" sz="1050" b="1"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050" b="1" kern="100" dirty="0" smtClean="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548.12</a:t>
            </a:r>
            <a:r>
              <a:rPr lang="ja-JP" sz="105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・建設局所管用地 </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376.67</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ja-JP" altLang="en-US" sz="1050"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水道</a:t>
            </a:r>
            <a:r>
              <a:rPr lang="ja-JP" sz="105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局所管</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用地</a:t>
            </a:r>
            <a:r>
              <a:rPr lang="ja-JP" altLang="en-US" sz="1050"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a:t>
            </a:r>
            <a:r>
              <a:rPr lang="en-US"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7</a:t>
            </a:r>
            <a:r>
              <a:rPr lang="en-US" alt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1.45</a:t>
            </a:r>
            <a:r>
              <a:rPr lang="ja-JP" sz="1050"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05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49" name="正方形/長方形 48"/>
          <p:cNvSpPr/>
          <p:nvPr/>
        </p:nvSpPr>
        <p:spPr>
          <a:xfrm>
            <a:off x="47454" y="2475607"/>
            <a:ext cx="1332127" cy="307777"/>
          </a:xfrm>
          <a:prstGeom prst="rect">
            <a:avLst/>
          </a:prstGeom>
        </p:spPr>
        <p:txBody>
          <a:bodyPr wrap="square">
            <a:spAutoFit/>
          </a:bodyPr>
          <a:lstStyle/>
          <a:p>
            <a:r>
              <a:rPr lang="ja-JP" altLang="en-US" sz="1400" dirty="0" smtClean="0">
                <a:ea typeface="游ゴシック" panose="020B0400000000000000" pitchFamily="50" charset="-128"/>
                <a:cs typeface="Times New Roman" panose="02020603050405020304" pitchFamily="18" charset="0"/>
              </a:rPr>
              <a:t>（広域図）</a:t>
            </a:r>
            <a:endParaRPr lang="ja-JP" altLang="en-US" sz="1400" dirty="0"/>
          </a:p>
        </p:txBody>
      </p:sp>
      <p:sp>
        <p:nvSpPr>
          <p:cNvPr id="50" name="正方形/長方形 49"/>
          <p:cNvSpPr/>
          <p:nvPr/>
        </p:nvSpPr>
        <p:spPr>
          <a:xfrm>
            <a:off x="4259448" y="2285781"/>
            <a:ext cx="1332127" cy="307777"/>
          </a:xfrm>
          <a:prstGeom prst="rect">
            <a:avLst/>
          </a:prstGeom>
        </p:spPr>
        <p:txBody>
          <a:bodyPr wrap="square">
            <a:spAutoFit/>
          </a:bodyPr>
          <a:lstStyle/>
          <a:p>
            <a:r>
              <a:rPr lang="ja-JP" altLang="en-US" sz="1400" dirty="0" smtClean="0">
                <a:ea typeface="游ゴシック" panose="020B0400000000000000" pitchFamily="50" charset="-128"/>
                <a:cs typeface="Times New Roman" panose="02020603050405020304" pitchFamily="18" charset="0"/>
              </a:rPr>
              <a:t>（拡大図）</a:t>
            </a:r>
            <a:endParaRPr lang="ja-JP" altLang="en-US" sz="1400" dirty="0"/>
          </a:p>
        </p:txBody>
      </p:sp>
      <p:sp>
        <p:nvSpPr>
          <p:cNvPr id="4" name="右中かっこ 3"/>
          <p:cNvSpPr/>
          <p:nvPr/>
        </p:nvSpPr>
        <p:spPr>
          <a:xfrm rot="5400000">
            <a:off x="6265205" y="5510526"/>
            <a:ext cx="155992" cy="1931370"/>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正方形/長方形 50"/>
          <p:cNvSpPr/>
          <p:nvPr/>
        </p:nvSpPr>
        <p:spPr>
          <a:xfrm>
            <a:off x="4804082" y="6549102"/>
            <a:ext cx="3402892" cy="338554"/>
          </a:xfrm>
          <a:prstGeom prst="rect">
            <a:avLst/>
          </a:prstGeom>
        </p:spPr>
        <p:txBody>
          <a:bodyPr wrap="square">
            <a:spAutoFit/>
          </a:bodyPr>
          <a:lstStyle/>
          <a:p>
            <a:r>
              <a:rPr lang="ja-JP" altLang="en-US" sz="1600" b="1" dirty="0" smtClean="0">
                <a:latin typeface="游ゴシック" panose="020B0400000000000000" pitchFamily="50" charset="-128"/>
                <a:ea typeface="游ゴシック" panose="020B0400000000000000" pitchFamily="50" charset="-128"/>
                <a:cs typeface="Times New Roman" panose="02020603050405020304" pitchFamily="18" charset="0"/>
              </a:rPr>
              <a:t>事業対象地合計面積　</a:t>
            </a:r>
            <a:r>
              <a:rPr lang="en-US" altLang="ja-JP" sz="1600" b="1" dirty="0" smtClean="0">
                <a:latin typeface="游ゴシック" panose="020B0400000000000000" pitchFamily="50" charset="-128"/>
                <a:ea typeface="游ゴシック" panose="020B0400000000000000" pitchFamily="50" charset="-128"/>
                <a:cs typeface="Times New Roman" panose="02020603050405020304" pitchFamily="18" charset="0"/>
              </a:rPr>
              <a:t>5418.73</a:t>
            </a:r>
            <a:r>
              <a:rPr lang="ja-JP" altLang="en-US" sz="1600" b="1" dirty="0" smtClean="0">
                <a:latin typeface="游ゴシック" panose="020B0400000000000000" pitchFamily="50" charset="-128"/>
                <a:ea typeface="游ゴシック" panose="020B0400000000000000" pitchFamily="50" charset="-128"/>
                <a:cs typeface="Times New Roman" panose="02020603050405020304" pitchFamily="18" charset="0"/>
              </a:rPr>
              <a:t>㎡</a:t>
            </a:r>
            <a:endParaRPr lang="ja-JP" altLang="en-US" sz="1600" b="1" dirty="0">
              <a:latin typeface="游ゴシック" panose="020B0400000000000000" pitchFamily="50" charset="-128"/>
              <a:ea typeface="游ゴシック" panose="020B0400000000000000" pitchFamily="50" charset="-128"/>
            </a:endParaRPr>
          </a:p>
        </p:txBody>
      </p:sp>
      <p:sp>
        <p:nvSpPr>
          <p:cNvPr id="52" name="線吹き出し 1 (枠付き) 51"/>
          <p:cNvSpPr/>
          <p:nvPr/>
        </p:nvSpPr>
        <p:spPr>
          <a:xfrm>
            <a:off x="2517915" y="4509168"/>
            <a:ext cx="1045877" cy="251314"/>
          </a:xfrm>
          <a:prstGeom prst="borderCallout1">
            <a:avLst>
              <a:gd name="adj1" fmla="val -2624"/>
              <a:gd name="adj2" fmla="val 513"/>
              <a:gd name="adj3" fmla="val -180326"/>
              <a:gd name="adj4" fmla="val -1444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事業対象地</a:t>
            </a:r>
            <a:endParaRPr lang="ja-JP" sz="16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6" name="図 5"/>
          <p:cNvPicPr>
            <a:picLocks noChangeAspect="1"/>
          </p:cNvPicPr>
          <p:nvPr/>
        </p:nvPicPr>
        <p:blipFill>
          <a:blip r:embed="rId5"/>
          <a:stretch>
            <a:fillRect/>
          </a:stretch>
        </p:blipFill>
        <p:spPr>
          <a:xfrm rot="-1740000">
            <a:off x="5896609" y="3128933"/>
            <a:ext cx="133638" cy="291368"/>
          </a:xfrm>
          <a:prstGeom prst="rect">
            <a:avLst/>
          </a:prstGeom>
          <a:pattFill prst="ltUpDiag">
            <a:fgClr>
              <a:schemeClr val="accent1"/>
            </a:fgClr>
            <a:bgClr>
              <a:srgbClr val="FF0000"/>
            </a:bgClr>
          </a:pattFill>
        </p:spPr>
      </p:pic>
      <p:sp>
        <p:nvSpPr>
          <p:cNvPr id="53" name="線吹き出し 1 (枠付き) 52"/>
          <p:cNvSpPr/>
          <p:nvPr/>
        </p:nvSpPr>
        <p:spPr>
          <a:xfrm>
            <a:off x="8098743" y="2527142"/>
            <a:ext cx="1716102" cy="361050"/>
          </a:xfrm>
          <a:prstGeom prst="borderCallout1">
            <a:avLst>
              <a:gd name="adj1" fmla="val 62431"/>
              <a:gd name="adj2" fmla="val -1253"/>
              <a:gd name="adj3" fmla="val 198509"/>
              <a:gd name="adj4" fmla="val -122162"/>
            </a:avLst>
          </a:prstGeom>
          <a:solidFill>
            <a:schemeClr val="bg1"/>
          </a:solidFill>
          <a:ln w="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105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臨時駐輪場（一時利用）</a:t>
            </a:r>
            <a:endParaRPr lang="en-US" altLang="ja-JP" sz="1050" kern="100" dirty="0" smtClean="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Aft>
                <a:spcPts val="0"/>
              </a:spcAft>
            </a:pPr>
            <a:r>
              <a:rPr lang="en-US" altLang="ja-JP" sz="1050"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kern="100" dirty="0" smtClean="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区役所跡地敷地内</a:t>
            </a:r>
            <a:endParaRPr lang="ja-JP" sz="105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4285237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54563" y="899807"/>
            <a:ext cx="9444044" cy="5862752"/>
          </a:xfrm>
          <a:prstGeom prst="rect">
            <a:avLst/>
          </a:prstGeom>
          <a:solidFill>
            <a:schemeClr val="accent2">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15" name="図 14" descr="虹　夢ちゃん(虹のみ)"/>
          <p:cNvPicPr/>
          <p:nvPr/>
        </p:nvPicPr>
        <p:blipFill>
          <a:blip r:embed="rId3">
            <a:extLst>
              <a:ext uri="{28A0092B-C50C-407E-A947-70E740481C1C}">
                <a14:useLocalDpi xmlns:a14="http://schemas.microsoft.com/office/drawing/2010/main" val="0"/>
              </a:ext>
            </a:extLst>
          </a:blip>
          <a:srcRect/>
          <a:stretch>
            <a:fillRect/>
          </a:stretch>
        </p:blipFill>
        <p:spPr bwMode="auto">
          <a:xfrm>
            <a:off x="2938160" y="1740211"/>
            <a:ext cx="6746527" cy="4979438"/>
          </a:xfrm>
          <a:prstGeom prst="rect">
            <a:avLst/>
          </a:prstGeom>
          <a:noFill/>
        </p:spPr>
      </p:pic>
      <p:sp>
        <p:nvSpPr>
          <p:cNvPr id="3" name="スライド番号プレースホルダー 2"/>
          <p:cNvSpPr>
            <a:spLocks noGrp="1"/>
          </p:cNvSpPr>
          <p:nvPr>
            <p:ph type="sldNum" sz="quarter" idx="12"/>
          </p:nvPr>
        </p:nvSpPr>
        <p:spPr>
          <a:xfrm>
            <a:off x="7794836" y="6563981"/>
            <a:ext cx="2352146" cy="365125"/>
          </a:xfrm>
        </p:spPr>
        <p:txBody>
          <a:bodyPr/>
          <a:lstStyle/>
          <a:p>
            <a:fld id="{67811937-AF56-49D9-A7D9-1D7C7A58C75B}" type="slidenum">
              <a:rPr kumimoji="1" lang="ja-JP" altLang="en-US" smtClean="0"/>
              <a:pPr/>
              <a:t>2</a:t>
            </a:fld>
            <a:endParaRPr kumimoji="1" lang="ja-JP" altLang="en-US" dirty="0"/>
          </a:p>
        </p:txBody>
      </p:sp>
      <p:sp>
        <p:nvSpPr>
          <p:cNvPr id="6" name="角丸四角形 5"/>
          <p:cNvSpPr/>
          <p:nvPr/>
        </p:nvSpPr>
        <p:spPr>
          <a:xfrm>
            <a:off x="254563" y="62229"/>
            <a:ext cx="3014564" cy="383570"/>
          </a:xfrm>
          <a:prstGeom prst="roundRect">
            <a:avLst>
              <a:gd name="adj" fmla="val 33761"/>
            </a:avLst>
          </a:prstGeom>
          <a:solidFill>
            <a:srgbClr val="002060"/>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base">
              <a:spcBef>
                <a:spcPct val="0"/>
              </a:spcBef>
              <a:spcAft>
                <a:spcPct val="0"/>
              </a:spcAft>
              <a:defRPr/>
            </a:pPr>
            <a:r>
              <a:rPr lang="ja-JP" altLang="en-US" b="1" dirty="0" smtClean="0">
                <a:latin typeface="游ゴシック" panose="020B0400000000000000" pitchFamily="50" charset="-128"/>
                <a:ea typeface="游ゴシック" panose="020B0400000000000000" pitchFamily="50" charset="-128"/>
              </a:rPr>
              <a:t>２．</a:t>
            </a:r>
            <a:r>
              <a:rPr lang="ja-JP" altLang="en-US" b="1" dirty="0">
                <a:latin typeface="游ゴシック" panose="020B0400000000000000" pitchFamily="50" charset="-128"/>
                <a:ea typeface="游ゴシック" panose="020B0400000000000000" pitchFamily="50" charset="-128"/>
              </a:rPr>
              <a:t>事業の</a:t>
            </a:r>
            <a:r>
              <a:rPr lang="ja-JP" altLang="en-US" b="1" dirty="0" smtClean="0">
                <a:latin typeface="游ゴシック" panose="020B0400000000000000" pitchFamily="50" charset="-128"/>
                <a:ea typeface="游ゴシック" panose="020B0400000000000000" pitchFamily="50" charset="-128"/>
              </a:rPr>
              <a:t>コンセプト</a:t>
            </a:r>
            <a:endParaRPr lang="ja-JP" altLang="en-US" b="1" dirty="0">
              <a:latin typeface="游ゴシック" panose="020B0400000000000000" pitchFamily="50" charset="-128"/>
              <a:ea typeface="游ゴシック" panose="020B0400000000000000" pitchFamily="50" charset="-128"/>
            </a:endParaRPr>
          </a:p>
        </p:txBody>
      </p:sp>
      <p:sp>
        <p:nvSpPr>
          <p:cNvPr id="19" name="コンテンツ プレースホルダー 2"/>
          <p:cNvSpPr txBox="1">
            <a:spLocks/>
          </p:cNvSpPr>
          <p:nvPr/>
        </p:nvSpPr>
        <p:spPr>
          <a:xfrm>
            <a:off x="731589" y="1814207"/>
            <a:ext cx="7261052" cy="4833794"/>
          </a:xfrm>
          <a:prstGeom prst="rect">
            <a:avLst/>
          </a:prstGeom>
          <a:solidFill>
            <a:sysClr val="window" lastClr="FFFFFF">
              <a:alpha val="80000"/>
            </a:sysClr>
          </a:solidFill>
          <a:ln w="25400" cmpd="thickThin">
            <a:noFill/>
          </a:ln>
        </p:spPr>
        <p:txBody>
          <a:bodyPr vert="horz" wrap="square" lIns="37470" tIns="37470" rIns="37470" bIns="37470" rtlCol="0" anchor="ctr" anchorCtr="1">
            <a:noAutofit/>
          </a:bodyPr>
          <a:lstStyle/>
          <a:p>
            <a:pPr indent="104775">
              <a:lnSpc>
                <a:spcPct val="115000"/>
              </a:lnSpc>
              <a:spcAft>
                <a:spcPts val="0"/>
              </a:spcAft>
            </a:pPr>
            <a:r>
              <a:rPr lang="en-US" sz="1600" b="1" u="none" strike="noStrike" kern="1200" dirty="0">
                <a:solidFill>
                  <a:srgbClr val="FF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22225" algn="ctr">
              <a:lnSpc>
                <a:spcPct val="115000"/>
              </a:lnSpc>
              <a:spcAft>
                <a:spcPts val="0"/>
              </a:spcAft>
            </a:pPr>
            <a:r>
              <a:rPr lang="en-US" sz="400" b="1"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indent="90170">
              <a:lnSpc>
                <a:spcPct val="115000"/>
              </a:lnSpc>
              <a:spcAft>
                <a:spcPts val="0"/>
              </a:spcAft>
            </a:pPr>
            <a:r>
              <a:rPr lang="en-US" sz="1400" b="1" u="none" strike="noStrike" kern="1200" dirty="0">
                <a:solidFill>
                  <a:srgbClr val="000000"/>
                </a:solidFill>
                <a:effectLst/>
                <a:latin typeface="游ゴシック" panose="020B0400000000000000" pitchFamily="50" charset="-128"/>
                <a:ea typeface="Meiryo UI" panose="020B0604030504040204" pitchFamily="50" charset="-128"/>
                <a:cs typeface="Times New Roman" panose="02020603050405020304" pitchFamily="18" charset="0"/>
              </a:rPr>
              <a:t> </a:t>
            </a:r>
            <a:endParaRPr lang="ja-JP" sz="1400" dirty="0">
              <a:effectLst/>
              <a:latin typeface="Times New Roman" panose="02020603050405020304" pitchFamily="18" charset="0"/>
              <a:ea typeface="Meiryo UI" panose="020B0604030504040204" pitchFamily="50" charset="-128"/>
            </a:endParaRPr>
          </a:p>
          <a:p>
            <a:pPr marL="89535">
              <a:lnSpc>
                <a:spcPct val="115000"/>
              </a:lnSpc>
              <a:spcAft>
                <a:spcPts val="0"/>
              </a:spcAft>
            </a:pPr>
            <a:r>
              <a:rPr lang="en-US" sz="1400" dirty="0">
                <a:effectLst/>
                <a:latin typeface="游ゴシック" panose="020B0400000000000000" pitchFamily="50" charset="-128"/>
                <a:ea typeface="Meiryo UI" panose="020B0604030504040204" pitchFamily="50" charset="-128"/>
              </a:rPr>
              <a:t> </a:t>
            </a:r>
            <a:endParaRPr lang="ja-JP" sz="1400" dirty="0">
              <a:effectLst/>
              <a:latin typeface="Times New Roman" panose="02020603050405020304" pitchFamily="18" charset="0"/>
              <a:ea typeface="Meiryo UI" panose="020B0604030504040204" pitchFamily="50" charset="-128"/>
            </a:endParaRPr>
          </a:p>
        </p:txBody>
      </p:sp>
      <p:sp>
        <p:nvSpPr>
          <p:cNvPr id="21" name="正方形/長方形 20"/>
          <p:cNvSpPr/>
          <p:nvPr/>
        </p:nvSpPr>
        <p:spPr>
          <a:xfrm>
            <a:off x="254563" y="512577"/>
            <a:ext cx="9444044" cy="387230"/>
          </a:xfrm>
          <a:prstGeom prst="rect">
            <a:avLst/>
          </a:prstGeom>
          <a:solidFill>
            <a:srgbClr val="00206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5000"/>
              </a:lnSpc>
              <a:spcAft>
                <a:spcPts val="0"/>
              </a:spcAft>
            </a:pPr>
            <a:r>
              <a:rPr lang="ja-JP" sz="1600" b="1" kern="100" dirty="0">
                <a:effectLst/>
                <a:ea typeface="游ゴシック" panose="020B0400000000000000" pitchFamily="50" charset="-128"/>
                <a:cs typeface="Times New Roman" panose="02020603050405020304" pitchFamily="18" charset="0"/>
              </a:rPr>
              <a:t>民間事業者の自由な提案による複合施設（全体部分）</a:t>
            </a:r>
            <a:endParaRPr lang="ja-JP" sz="1100" kern="100" dirty="0">
              <a:effectLst/>
              <a:ea typeface="ＭＳ 明朝" panose="02020609040205080304" pitchFamily="17" charset="-128"/>
              <a:cs typeface="Times New Roman" panose="02020603050405020304" pitchFamily="18" charset="0"/>
            </a:endParaRPr>
          </a:p>
        </p:txBody>
      </p:sp>
      <p:sp>
        <p:nvSpPr>
          <p:cNvPr id="22" name="正方形/長方形 21"/>
          <p:cNvSpPr/>
          <p:nvPr/>
        </p:nvSpPr>
        <p:spPr>
          <a:xfrm>
            <a:off x="728279" y="1723789"/>
            <a:ext cx="7261052" cy="2593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R="40005" algn="ctr">
              <a:lnSpc>
                <a:spcPct val="115000"/>
              </a:lnSpc>
              <a:spcAft>
                <a:spcPts val="0"/>
              </a:spcAft>
            </a:pPr>
            <a:r>
              <a:rPr lang="ja-JP" sz="1600" b="1" kern="1200" dirty="0">
                <a:solidFill>
                  <a:srgbClr val="FFFFFF"/>
                </a:solidFill>
                <a:effectLst/>
                <a:latin typeface="Times New Roman" panose="02020603050405020304" pitchFamily="18" charset="0"/>
                <a:ea typeface="游ゴシック" panose="020B0400000000000000" pitchFamily="50" charset="-128"/>
                <a:cs typeface="Times New Roman" panose="02020603050405020304" pitchFamily="18" charset="0"/>
              </a:rPr>
              <a:t>複合施設内の</a:t>
            </a:r>
            <a:r>
              <a:rPr lang="ja-JP" sz="1600" b="1" kern="1200" dirty="0" smtClean="0">
                <a:solidFill>
                  <a:srgbClr val="FFFFFF"/>
                </a:solidFill>
                <a:effectLst/>
                <a:latin typeface="Times New Roman" panose="02020603050405020304" pitchFamily="18" charset="0"/>
                <a:ea typeface="游ゴシック" panose="020B0400000000000000" pitchFamily="50" charset="-128"/>
                <a:cs typeface="Times New Roman" panose="02020603050405020304" pitchFamily="18" charset="0"/>
              </a:rPr>
              <a:t>図書館</a:t>
            </a:r>
            <a:r>
              <a:rPr lang="ja-JP" altLang="en-US" sz="1600" b="1" kern="1200" dirty="0" smtClean="0">
                <a:solidFill>
                  <a:srgbClr val="FFFFFF"/>
                </a:solidFill>
                <a:effectLst/>
                <a:latin typeface="Times New Roman" panose="02020603050405020304" pitchFamily="18" charset="0"/>
                <a:ea typeface="游ゴシック" panose="020B0400000000000000" pitchFamily="50" charset="-128"/>
                <a:cs typeface="Times New Roman" panose="02020603050405020304" pitchFamily="18" charset="0"/>
              </a:rPr>
              <a:t>周辺の空間</a:t>
            </a:r>
            <a:endParaRPr lang="ja-JP" sz="1400" dirty="0">
              <a:effectLst/>
              <a:latin typeface="Times New Roman" panose="02020603050405020304" pitchFamily="18" charset="0"/>
              <a:ea typeface="Meiryo UI" panose="020B0604030504040204" pitchFamily="50" charset="-128"/>
            </a:endParaRPr>
          </a:p>
        </p:txBody>
      </p:sp>
      <p:sp>
        <p:nvSpPr>
          <p:cNvPr id="23" name="コンテンツ プレースホルダー 2"/>
          <p:cNvSpPr txBox="1">
            <a:spLocks/>
          </p:cNvSpPr>
          <p:nvPr/>
        </p:nvSpPr>
        <p:spPr>
          <a:xfrm>
            <a:off x="431800" y="874766"/>
            <a:ext cx="8271149" cy="914400"/>
          </a:xfrm>
          <a:prstGeom prst="rect">
            <a:avLst/>
          </a:prstGeom>
          <a:noFill/>
          <a:ln w="25400" cmpd="thickThin">
            <a:noFill/>
          </a:ln>
        </p:spPr>
        <p:txBody>
          <a:bodyPr vert="horz" wrap="square" lIns="37470" tIns="37470" rIns="37470" bIns="37470" rtlCol="0" anchor="ctr" anchorCtr="1">
            <a:noAutofit/>
          </a:bodyPr>
          <a:lstStyle/>
          <a:p>
            <a:pPr marL="89535">
              <a:lnSpc>
                <a:spcPct val="115000"/>
              </a:lnSpc>
              <a:spcAft>
                <a:spcPts val="0"/>
              </a:spcAft>
            </a:pPr>
            <a:r>
              <a:rPr lang="ja-JP" sz="1600" b="1" dirty="0">
                <a:solidFill>
                  <a:srgbClr val="002060"/>
                </a:solidFill>
                <a:effectLst/>
                <a:latin typeface="游ゴシック" panose="020B0400000000000000" pitchFamily="50" charset="-128"/>
                <a:ea typeface="游ゴシック" panose="020B0400000000000000" pitchFamily="50" charset="-128"/>
                <a:cs typeface="Meiryo UI" panose="020B0604030504040204" pitchFamily="50" charset="-128"/>
              </a:rPr>
              <a:t>・十三地区のブランド向上、にぎわいづくりや交流促進につながるような民間複合施設</a:t>
            </a:r>
            <a:endParaRPr lang="ja-JP" sz="1600" b="1" dirty="0">
              <a:effectLst/>
              <a:latin typeface="游ゴシック" panose="020B0400000000000000" pitchFamily="50" charset="-128"/>
              <a:ea typeface="游ゴシック" panose="020B0400000000000000" pitchFamily="50" charset="-128"/>
            </a:endParaRPr>
          </a:p>
          <a:p>
            <a:pPr marL="89535">
              <a:lnSpc>
                <a:spcPct val="115000"/>
              </a:lnSpc>
              <a:spcAft>
                <a:spcPts val="0"/>
              </a:spcAft>
            </a:pPr>
            <a:r>
              <a:rPr lang="ja-JP" sz="1600" b="1" dirty="0">
                <a:solidFill>
                  <a:srgbClr val="002060"/>
                </a:solidFill>
                <a:effectLst/>
                <a:latin typeface="游ゴシック" panose="020B0400000000000000" pitchFamily="50" charset="-128"/>
                <a:ea typeface="游ゴシック" panose="020B0400000000000000" pitchFamily="50" charset="-128"/>
                <a:cs typeface="Meiryo UI" panose="020B0604030504040204" pitchFamily="50" charset="-128"/>
              </a:rPr>
              <a:t>・内部には新たな淀川図書館を整備し、図書館をとりまく空間にも工夫をほどこす</a:t>
            </a:r>
            <a:endParaRPr lang="ja-JP" sz="1600" b="1" dirty="0">
              <a:effectLst/>
              <a:latin typeface="游ゴシック" panose="020B0400000000000000" pitchFamily="50" charset="-128"/>
              <a:ea typeface="游ゴシック" panose="020B0400000000000000" pitchFamily="50" charset="-128"/>
            </a:endParaRPr>
          </a:p>
        </p:txBody>
      </p:sp>
      <p:grpSp>
        <p:nvGrpSpPr>
          <p:cNvPr id="11" name="グループ化 10"/>
          <p:cNvGrpSpPr/>
          <p:nvPr/>
        </p:nvGrpSpPr>
        <p:grpSpPr>
          <a:xfrm>
            <a:off x="5067227" y="2111520"/>
            <a:ext cx="4432999" cy="3659649"/>
            <a:chOff x="3006749" y="-1086548"/>
            <a:chExt cx="3145376" cy="3575768"/>
          </a:xfrm>
        </p:grpSpPr>
        <p:sp>
          <p:nvSpPr>
            <p:cNvPr id="12" name="コンテンツ プレースホルダー 2"/>
            <p:cNvSpPr txBox="1">
              <a:spLocks/>
            </p:cNvSpPr>
            <p:nvPr/>
          </p:nvSpPr>
          <p:spPr>
            <a:xfrm>
              <a:off x="3006749" y="-1086548"/>
              <a:ext cx="3145376" cy="3575768"/>
            </a:xfrm>
            <a:prstGeom prst="rect">
              <a:avLst/>
            </a:prstGeom>
            <a:solidFill>
              <a:schemeClr val="accent5">
                <a:lumMod val="40000"/>
                <a:lumOff val="60000"/>
              </a:schemeClr>
            </a:solidFill>
            <a:ln w="25400" cmpd="thickThin">
              <a:solidFill>
                <a:srgbClr val="FF9900"/>
              </a:solidFill>
            </a:ln>
          </p:spPr>
          <p:txBody>
            <a:bodyPr vert="horz" wrap="square" lIns="74939" tIns="36000" rIns="74939" bIns="74939" rtlCol="0" anchor="t" anchorCtr="1">
              <a:noAutofit/>
            </a:bodyPr>
            <a:lstStyle/>
            <a:p>
              <a:pPr algn="ctr">
                <a:lnSpc>
                  <a:spcPct val="115000"/>
                </a:lnSpc>
                <a:spcAft>
                  <a:spcPts val="0"/>
                </a:spcAft>
              </a:pPr>
              <a:r>
                <a:rPr lang="ja-JP" sz="1400" b="1"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子どもから大人まで多様なひとが自然に集い、</a:t>
              </a:r>
              <a:endParaRPr lang="ja-JP" dirty="0">
                <a:effectLst/>
                <a:latin typeface="Times New Roman" panose="02020603050405020304" pitchFamily="18" charset="0"/>
                <a:ea typeface="Meiryo UI" panose="020B0604030504040204" pitchFamily="50" charset="-128"/>
              </a:endParaRPr>
            </a:p>
            <a:p>
              <a:pPr algn="ctr">
                <a:lnSpc>
                  <a:spcPct val="115000"/>
                </a:lnSpc>
                <a:spcAft>
                  <a:spcPts val="0"/>
                </a:spcAft>
              </a:pPr>
              <a:r>
                <a:rPr lang="ja-JP" sz="1400" b="1"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交流の輪が広がり、人が繋がる</a:t>
              </a:r>
              <a:endParaRPr lang="ja-JP" dirty="0">
                <a:effectLst/>
                <a:latin typeface="Times New Roman" panose="02020603050405020304" pitchFamily="18" charset="0"/>
                <a:ea typeface="Meiryo UI" panose="020B0604030504040204" pitchFamily="50" charset="-128"/>
              </a:endParaRPr>
            </a:p>
            <a:p>
              <a:pPr algn="ctr">
                <a:lnSpc>
                  <a:spcPct val="115000"/>
                </a:lnSpc>
                <a:spcAft>
                  <a:spcPts val="0"/>
                </a:spcAft>
              </a:pPr>
              <a:r>
                <a:rPr lang="ja-JP" b="1" kern="1200" dirty="0">
                  <a:solidFill>
                    <a:srgbClr val="FF0000"/>
                  </a:solidFill>
                  <a:effectLst/>
                  <a:latin typeface="Times New Roman" panose="02020603050405020304" pitchFamily="18" charset="0"/>
                  <a:ea typeface="游ゴシック" panose="020B0400000000000000" pitchFamily="50" charset="-128"/>
                  <a:cs typeface="Times New Roman" panose="02020603050405020304" pitchFamily="18" charset="0"/>
                </a:rPr>
                <a:t>【交流型ワイガヤ図書館】</a:t>
              </a:r>
              <a:endParaRPr lang="ja-JP" dirty="0">
                <a:effectLst/>
                <a:latin typeface="Times New Roman" panose="02020603050405020304" pitchFamily="18" charset="0"/>
                <a:ea typeface="Meiryo UI" panose="020B0604030504040204" pitchFamily="50" charset="-128"/>
              </a:endParaRPr>
            </a:p>
          </p:txBody>
        </p:sp>
        <p:sp>
          <p:nvSpPr>
            <p:cNvPr id="13" name="コンテンツ プレースホルダー 2"/>
            <p:cNvSpPr txBox="1">
              <a:spLocks/>
            </p:cNvSpPr>
            <p:nvPr/>
          </p:nvSpPr>
          <p:spPr>
            <a:xfrm>
              <a:off x="3120342" y="-254369"/>
              <a:ext cx="2918188" cy="1231186"/>
            </a:xfrm>
            <a:prstGeom prst="rect">
              <a:avLst/>
            </a:prstGeom>
            <a:solidFill>
              <a:sysClr val="window" lastClr="FFFFFF"/>
            </a:solidFill>
            <a:ln w="25400" cmpd="thickThin">
              <a:noFill/>
            </a:ln>
          </p:spPr>
          <p:txBody>
            <a:bodyPr vert="horz" lIns="37470" tIns="37470" rIns="37470" bIns="37470" rtlCol="0" anchor="ctr" anchorCtr="1">
              <a:noAutofit/>
            </a:bodyPr>
            <a:lstStyle/>
            <a:p>
              <a:pPr>
                <a:lnSpc>
                  <a:spcPct val="115000"/>
                </a:lnSpc>
                <a:spcAft>
                  <a:spcPts val="0"/>
                </a:spcAft>
              </a:pPr>
              <a:r>
                <a:rPr lang="ja-JP" sz="1400" b="1" u="sng" kern="1200" dirty="0">
                  <a:solidFill>
                    <a:srgbClr val="1F497D"/>
                  </a:solidFill>
                  <a:effectLst/>
                  <a:latin typeface="Times New Roman" panose="02020603050405020304" pitchFamily="18" charset="0"/>
                  <a:ea typeface="游ゴシック" panose="020B0400000000000000" pitchFamily="50" charset="-128"/>
                  <a:cs typeface="Times New Roman" panose="02020603050405020304" pitchFamily="18" charset="0"/>
                </a:rPr>
                <a:t>お互いの顔が見える</a:t>
              </a:r>
              <a:endParaRPr lang="ja-JP" dirty="0">
                <a:effectLst/>
                <a:latin typeface="Times New Roman" panose="02020603050405020304" pitchFamily="18" charset="0"/>
                <a:ea typeface="Meiryo UI" panose="020B0604030504040204" pitchFamily="50" charset="-128"/>
              </a:endParaRPr>
            </a:p>
            <a:p>
              <a:pPr>
                <a:lnSpc>
                  <a:spcPct val="115000"/>
                </a:lnSpc>
                <a:spcAft>
                  <a:spcPts val="0"/>
                </a:spcAft>
              </a:pPr>
              <a:r>
                <a:rPr lang="ja-JP" sz="1400"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・赤ちゃんが泣いても気にならない</a:t>
              </a:r>
              <a:endParaRPr lang="ja-JP" dirty="0">
                <a:effectLst/>
                <a:latin typeface="Times New Roman" panose="02020603050405020304" pitchFamily="18" charset="0"/>
                <a:ea typeface="Meiryo UI" panose="020B0604030504040204" pitchFamily="50" charset="-128"/>
              </a:endParaRPr>
            </a:p>
            <a:p>
              <a:pPr>
                <a:lnSpc>
                  <a:spcPct val="115000"/>
                </a:lnSpc>
                <a:spcAft>
                  <a:spcPts val="0"/>
                </a:spcAft>
              </a:pPr>
              <a:r>
                <a:rPr lang="ja-JP" sz="1400"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・ワイガヤ交流､読み聞かせ､子どもの遊び場</a:t>
              </a:r>
              <a:endParaRPr lang="ja-JP" dirty="0">
                <a:effectLst/>
                <a:latin typeface="Times New Roman" panose="02020603050405020304" pitchFamily="18" charset="0"/>
                <a:ea typeface="Meiryo UI" panose="020B0604030504040204" pitchFamily="50" charset="-128"/>
              </a:endParaRPr>
            </a:p>
            <a:p>
              <a:pPr>
                <a:lnSpc>
                  <a:spcPct val="115000"/>
                </a:lnSpc>
                <a:spcAft>
                  <a:spcPts val="0"/>
                </a:spcAft>
              </a:pPr>
              <a:r>
                <a:rPr lang="ja-JP" sz="1400"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・利用者同士、運営スタッフと利用者の交流</a:t>
              </a:r>
              <a:endParaRPr lang="ja-JP" dirty="0">
                <a:effectLst/>
                <a:latin typeface="Times New Roman" panose="02020603050405020304" pitchFamily="18" charset="0"/>
                <a:ea typeface="Meiryo UI" panose="020B0604030504040204" pitchFamily="50" charset="-128"/>
              </a:endParaRPr>
            </a:p>
          </p:txBody>
        </p:sp>
        <p:sp>
          <p:nvSpPr>
            <p:cNvPr id="14" name="コンテンツ プレースホルダー 2"/>
            <p:cNvSpPr txBox="1">
              <a:spLocks/>
            </p:cNvSpPr>
            <p:nvPr/>
          </p:nvSpPr>
          <p:spPr>
            <a:xfrm>
              <a:off x="3140459" y="1062872"/>
              <a:ext cx="2918188" cy="1178672"/>
            </a:xfrm>
            <a:prstGeom prst="rect">
              <a:avLst/>
            </a:prstGeom>
            <a:solidFill>
              <a:sysClr val="window" lastClr="FFFFFF"/>
            </a:solidFill>
            <a:ln w="25400" cmpd="thickThin">
              <a:noFill/>
            </a:ln>
          </p:spPr>
          <p:txBody>
            <a:bodyPr vert="horz" lIns="37470" tIns="37470" rIns="216000" bIns="37470" rtlCol="0" anchor="ctr" anchorCtr="1">
              <a:noAutofit/>
            </a:bodyPr>
            <a:lstStyle/>
            <a:p>
              <a:pPr marL="363538" indent="-95250">
                <a:lnSpc>
                  <a:spcPct val="115000"/>
                </a:lnSpc>
                <a:spcAft>
                  <a:spcPts val="0"/>
                </a:spcAft>
              </a:pPr>
              <a:r>
                <a:rPr lang="ja-JP" sz="1400" b="1" u="sng" kern="1200" dirty="0" smtClean="0">
                  <a:solidFill>
                    <a:srgbClr val="1F497D"/>
                  </a:solidFill>
                  <a:effectLst/>
                  <a:latin typeface="Times New Roman" panose="02020603050405020304" pitchFamily="18" charset="0"/>
                  <a:ea typeface="游ゴシック" panose="020B0400000000000000" pitchFamily="50" charset="-128"/>
                  <a:cs typeface="Times New Roman" panose="02020603050405020304" pitchFamily="18" charset="0"/>
                </a:rPr>
                <a:t>多様</a:t>
              </a:r>
              <a:r>
                <a:rPr lang="ja-JP" sz="1400" b="1" u="sng" kern="1200" dirty="0">
                  <a:solidFill>
                    <a:srgbClr val="1F497D"/>
                  </a:solidFill>
                  <a:effectLst/>
                  <a:latin typeface="Times New Roman" panose="02020603050405020304" pitchFamily="18" charset="0"/>
                  <a:ea typeface="游ゴシック" panose="020B0400000000000000" pitchFamily="50" charset="-128"/>
                  <a:cs typeface="Times New Roman" panose="02020603050405020304" pitchFamily="18" charset="0"/>
                </a:rPr>
                <a:t>なユーザーが集い賑わう</a:t>
              </a:r>
              <a:endParaRPr lang="ja-JP" dirty="0">
                <a:effectLst/>
                <a:latin typeface="Times New Roman" panose="02020603050405020304" pitchFamily="18" charset="0"/>
                <a:ea typeface="Meiryo UI" panose="020B0604030504040204" pitchFamily="50" charset="-128"/>
              </a:endParaRPr>
            </a:p>
            <a:p>
              <a:pPr marL="363538" indent="-95250">
                <a:lnSpc>
                  <a:spcPct val="115000"/>
                </a:lnSpc>
                <a:spcAft>
                  <a:spcPts val="0"/>
                </a:spcAft>
              </a:pPr>
              <a:r>
                <a:rPr lang="ja-JP" sz="1400" kern="1200" dirty="0" smtClean="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t>
              </a:r>
              <a:r>
                <a:rPr lang="ja-JP" altLang="en-US" sz="1400" kern="1200" dirty="0" smtClean="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子育て世代</a:t>
              </a:r>
              <a:r>
                <a:rPr lang="ja-JP" sz="1400" kern="1200" dirty="0" smtClean="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t>
              </a:r>
              <a:r>
                <a:rPr lang="ja-JP" sz="1400"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ビジネスパーソン・学生、子ども、カップル等、多様なユーザーが集う</a:t>
              </a:r>
              <a:endParaRPr lang="ja-JP" dirty="0">
                <a:effectLst/>
                <a:latin typeface="Times New Roman" panose="02020603050405020304" pitchFamily="18" charset="0"/>
                <a:ea typeface="Meiryo UI" panose="020B0604030504040204" pitchFamily="50" charset="-128"/>
              </a:endParaRPr>
            </a:p>
            <a:p>
              <a:pPr marL="363538" indent="-95250">
                <a:lnSpc>
                  <a:spcPct val="115000"/>
                </a:lnSpc>
                <a:spcAft>
                  <a:spcPts val="0"/>
                </a:spcAft>
              </a:pPr>
              <a:r>
                <a:rPr lang="ja-JP" sz="1400" kern="120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・民間施設併設による市民サービスの充実　</a:t>
              </a:r>
              <a:endParaRPr lang="ja-JP" dirty="0">
                <a:effectLst/>
                <a:latin typeface="Times New Roman" panose="02020603050405020304" pitchFamily="18" charset="0"/>
                <a:ea typeface="Meiryo UI" panose="020B0604030504040204" pitchFamily="50" charset="-128"/>
              </a:endParaRPr>
            </a:p>
          </p:txBody>
        </p:sp>
      </p:grpSp>
      <p:sp>
        <p:nvSpPr>
          <p:cNvPr id="16" name="正方形/長方形 15"/>
          <p:cNvSpPr/>
          <p:nvPr/>
        </p:nvSpPr>
        <p:spPr>
          <a:xfrm>
            <a:off x="1514249" y="3302095"/>
            <a:ext cx="2771610" cy="2414817"/>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ja-JP" sz="1400" b="1" kern="100" dirty="0">
                <a:solidFill>
                  <a:srgbClr val="000000"/>
                </a:solidFill>
                <a:effectLst/>
                <a:ea typeface="游ゴシック" panose="020B0400000000000000" pitchFamily="50" charset="-128"/>
                <a:cs typeface="Times New Roman" panose="02020603050405020304" pitchFamily="18" charset="0"/>
              </a:rPr>
              <a:t>「淀川区将来ビジョン</a:t>
            </a:r>
            <a:r>
              <a:rPr lang="en-US" sz="1400" b="1" kern="100" dirty="0">
                <a:solidFill>
                  <a:srgbClr val="000000"/>
                </a:solidFill>
                <a:effectLst/>
                <a:ea typeface="游ゴシック" panose="020B0400000000000000" pitchFamily="50" charset="-128"/>
                <a:cs typeface="Times New Roman" panose="02020603050405020304" pitchFamily="18" charset="0"/>
              </a:rPr>
              <a:t>2022</a:t>
            </a:r>
            <a:r>
              <a:rPr lang="ja-JP" sz="1400" b="1" kern="100" dirty="0">
                <a:solidFill>
                  <a:srgbClr val="000000"/>
                </a:solidFill>
                <a:effectLst/>
                <a:ea typeface="游ゴシック" panose="020B0400000000000000" pitchFamily="50" charset="-128"/>
                <a:cs typeface="Times New Roman" panose="02020603050405020304" pitchFamily="18" charset="0"/>
              </a:rPr>
              <a:t>」</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b="1" kern="100" dirty="0">
                <a:solidFill>
                  <a:srgbClr val="000000"/>
                </a:solidFill>
                <a:effectLst/>
                <a:ea typeface="游ゴシック" panose="020B0400000000000000" pitchFamily="50" charset="-128"/>
                <a:cs typeface="Times New Roman" panose="02020603050405020304" pitchFamily="18" charset="0"/>
              </a:rPr>
              <a:t>における主な区の経営課題</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en-US" sz="1200" b="1" kern="100" dirty="0">
                <a:solidFill>
                  <a:srgbClr val="000000"/>
                </a:solidFill>
                <a:effectLst/>
                <a:latin typeface="游ゴシック" panose="020B0400000000000000" pitchFamily="50" charset="-128"/>
                <a:ea typeface="ＭＳ 明朝" panose="02020609040205080304" pitchFamily="17" charset="-128"/>
                <a:cs typeface="Times New Roman" panose="02020603050405020304" pitchFamily="18" charset="0"/>
              </a:rPr>
              <a:t> </a:t>
            </a:r>
            <a:r>
              <a:rPr lang="ja-JP" sz="1400" kern="100" dirty="0" smtClean="0">
                <a:solidFill>
                  <a:srgbClr val="000000"/>
                </a:solidFill>
                <a:effectLst/>
                <a:ea typeface="游ゴシック" panose="020B0400000000000000" pitchFamily="50" charset="-128"/>
                <a:cs typeface="Times New Roman" panose="02020603050405020304" pitchFamily="18" charset="0"/>
              </a:rPr>
              <a:t>防災</a:t>
            </a:r>
            <a:r>
              <a:rPr lang="ja-JP" sz="1400" kern="100" dirty="0">
                <a:solidFill>
                  <a:srgbClr val="000000"/>
                </a:solidFill>
                <a:effectLst/>
                <a:ea typeface="游ゴシック" panose="020B0400000000000000" pitchFamily="50" charset="-128"/>
                <a:cs typeface="Times New Roman" panose="02020603050405020304" pitchFamily="18" charset="0"/>
              </a:rPr>
              <a:t>対策</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防犯対策</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地域福祉の推進</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学校教育支援</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子育て支援地域</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コミュニティの活性化</a:t>
            </a:r>
            <a:endParaRPr lang="ja-JP" sz="1100" kern="100" dirty="0">
              <a:effectLst/>
              <a:ea typeface="ＭＳ 明朝" panose="02020609040205080304" pitchFamily="17" charset="-128"/>
              <a:cs typeface="Times New Roman" panose="02020603050405020304" pitchFamily="18" charset="0"/>
            </a:endParaRPr>
          </a:p>
          <a:p>
            <a:pPr algn="ctr">
              <a:lnSpc>
                <a:spcPct val="115000"/>
              </a:lnSpc>
              <a:spcAft>
                <a:spcPts val="0"/>
              </a:spcAft>
            </a:pPr>
            <a:r>
              <a:rPr lang="ja-JP" sz="1400" kern="100" dirty="0">
                <a:solidFill>
                  <a:srgbClr val="000000"/>
                </a:solidFill>
                <a:effectLst/>
                <a:ea typeface="游ゴシック" panose="020B0400000000000000" pitchFamily="50" charset="-128"/>
                <a:cs typeface="Times New Roman" panose="02020603050405020304" pitchFamily="18" charset="0"/>
              </a:rPr>
              <a:t>多様な協働の推進</a:t>
            </a:r>
            <a:endParaRPr lang="ja-JP" sz="1100" kern="100" dirty="0">
              <a:effectLst/>
              <a:ea typeface="ＭＳ 明朝" panose="02020609040205080304" pitchFamily="17" charset="-128"/>
              <a:cs typeface="Times New Roman" panose="02020603050405020304" pitchFamily="18" charset="0"/>
            </a:endParaRPr>
          </a:p>
        </p:txBody>
      </p:sp>
      <p:sp>
        <p:nvSpPr>
          <p:cNvPr id="18" name="正方形/長方形 17"/>
          <p:cNvSpPr/>
          <p:nvPr/>
        </p:nvSpPr>
        <p:spPr>
          <a:xfrm>
            <a:off x="774915" y="2063877"/>
            <a:ext cx="4266361" cy="1077218"/>
          </a:xfrm>
          <a:prstGeom prst="rect">
            <a:avLst/>
          </a:prstGeom>
        </p:spPr>
        <p:txBody>
          <a:bodyPr wrap="square">
            <a:spAutoFit/>
          </a:bodyPr>
          <a:lstStyle/>
          <a:p>
            <a:r>
              <a:rPr lang="ja-JP" altLang="en-US" sz="1600" b="1" dirty="0" smtClean="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図書館周辺の空間には</a:t>
            </a:r>
            <a:r>
              <a:rPr lang="ja-JP" altLang="en-US" sz="1600" b="1"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図書館運営へのプラス効果が期待でき、淀川区政の推進にも寄与するような様々な工夫を</a:t>
            </a:r>
            <a:r>
              <a:rPr lang="ja-JP" altLang="en-US" sz="1600" b="1" dirty="0" smtClean="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施した、図書館</a:t>
            </a:r>
            <a:r>
              <a:rPr lang="ja-JP" altLang="en-US" sz="1600" b="1"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との親和性があるような施設を配置</a:t>
            </a:r>
          </a:p>
        </p:txBody>
      </p:sp>
      <p:sp>
        <p:nvSpPr>
          <p:cNvPr id="24" name="正方形/長方形 23"/>
          <p:cNvSpPr/>
          <p:nvPr/>
        </p:nvSpPr>
        <p:spPr>
          <a:xfrm>
            <a:off x="728279" y="5877912"/>
            <a:ext cx="7264361" cy="277430"/>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R="40005" algn="ctr">
              <a:lnSpc>
                <a:spcPct val="115000"/>
              </a:lnSpc>
              <a:spcAft>
                <a:spcPts val="0"/>
              </a:spcAft>
            </a:pPr>
            <a:r>
              <a:rPr lang="ja-JP" altLang="en-US" sz="1400" b="1" kern="1200" dirty="0" smtClean="0">
                <a:solidFill>
                  <a:srgbClr val="FFFFFF"/>
                </a:solidFill>
                <a:effectLst/>
                <a:latin typeface="Times New Roman" panose="02020603050405020304" pitchFamily="18" charset="0"/>
                <a:ea typeface="游ゴシック" panose="020B0400000000000000" pitchFamily="50" charset="-128"/>
                <a:cs typeface="Times New Roman" panose="02020603050405020304" pitchFamily="18" charset="0"/>
              </a:rPr>
              <a:t>駅前立地に適応した駐輪場施設の整備</a:t>
            </a:r>
            <a:endParaRPr lang="ja-JP" sz="1200" dirty="0">
              <a:effectLst/>
              <a:latin typeface="Times New Roman" panose="02020603050405020304" pitchFamily="18" charset="0"/>
              <a:ea typeface="Meiryo UI" panose="020B0604030504040204" pitchFamily="50" charset="-128"/>
            </a:endParaRPr>
          </a:p>
        </p:txBody>
      </p:sp>
      <p:sp>
        <p:nvSpPr>
          <p:cNvPr id="26" name="正方形/長方形 25"/>
          <p:cNvSpPr/>
          <p:nvPr/>
        </p:nvSpPr>
        <p:spPr>
          <a:xfrm>
            <a:off x="728279" y="6107114"/>
            <a:ext cx="7264360" cy="584775"/>
          </a:xfrm>
          <a:prstGeom prst="rect">
            <a:avLst/>
          </a:prstGeom>
        </p:spPr>
        <p:txBody>
          <a:bodyPr wrap="square">
            <a:spAutoFit/>
          </a:bodyPr>
          <a:lstStyle/>
          <a:p>
            <a:r>
              <a:rPr lang="ja-JP" altLang="en-US" sz="1600" b="1" dirty="0" smtClean="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十三駅前の路上駐輪対策として、既存駐輪場機能の確保は必須であり、事業者の自由な発想による民設民営の駐輪場を整備</a:t>
            </a:r>
            <a:endParaRPr lang="ja-JP" altLang="en-US" sz="1600" b="1"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endParaRPr>
          </a:p>
        </p:txBody>
      </p:sp>
      <p:pic>
        <p:nvPicPr>
          <p:cNvPr id="17" name="図 16" descr="1　基本形（ネーム入り）名刺用"/>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3596" y="4270929"/>
            <a:ext cx="935355" cy="1420495"/>
          </a:xfrm>
          <a:prstGeom prst="rect">
            <a:avLst/>
          </a:prstGeom>
          <a:noFill/>
        </p:spPr>
      </p:pic>
    </p:spTree>
    <p:extLst>
      <p:ext uri="{BB962C8B-B14F-4D97-AF65-F5344CB8AC3E}">
        <p14:creationId xmlns:p14="http://schemas.microsoft.com/office/powerpoint/2010/main" val="262407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7811937-AF56-49D9-A7D9-1D7C7A58C75B}" type="slidenum">
              <a:rPr kumimoji="1" lang="ja-JP" altLang="en-US" smtClean="0"/>
              <a:pPr/>
              <a:t>3</a:t>
            </a:fld>
            <a:endParaRPr kumimoji="1" lang="ja-JP" altLang="en-US" dirty="0"/>
          </a:p>
        </p:txBody>
      </p:sp>
      <p:sp>
        <p:nvSpPr>
          <p:cNvPr id="6" name="角丸四角形 5"/>
          <p:cNvSpPr/>
          <p:nvPr/>
        </p:nvSpPr>
        <p:spPr>
          <a:xfrm>
            <a:off x="107794" y="92937"/>
            <a:ext cx="2745383" cy="360039"/>
          </a:xfrm>
          <a:prstGeom prst="roundRect">
            <a:avLst>
              <a:gd name="adj" fmla="val 33761"/>
            </a:avLst>
          </a:prstGeom>
          <a:solidFill>
            <a:srgbClr val="002060"/>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base">
              <a:spcBef>
                <a:spcPct val="0"/>
              </a:spcBef>
              <a:spcAft>
                <a:spcPct val="0"/>
              </a:spcAft>
              <a:defRPr/>
            </a:pPr>
            <a:r>
              <a:rPr lang="ja-JP" altLang="en-US" b="1" dirty="0" smtClean="0">
                <a:latin typeface="游ゴシック" panose="020B0400000000000000" pitchFamily="50" charset="-128"/>
                <a:ea typeface="游ゴシック" panose="020B0400000000000000" pitchFamily="50" charset="-128"/>
              </a:rPr>
              <a:t>３．公募条件の概要</a:t>
            </a:r>
            <a:endParaRPr lang="ja-JP" altLang="en-US" b="1" dirty="0">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5977287" y="3977960"/>
            <a:ext cx="576064" cy="23716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游ゴシック" panose="020B0400000000000000" pitchFamily="50" charset="-128"/>
                <a:ea typeface="游ゴシック" panose="020B0400000000000000" pitchFamily="50" charset="-128"/>
              </a:rPr>
              <a:t>大阪市</a:t>
            </a:r>
            <a:endParaRPr kumimoji="1"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9236729" y="3972667"/>
            <a:ext cx="576064" cy="2371619"/>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游ゴシック" panose="020B0400000000000000" pitchFamily="50" charset="-128"/>
                <a:ea typeface="游ゴシック" panose="020B0400000000000000" pitchFamily="50" charset="-128"/>
              </a:rPr>
              <a:t>事業予定者</a:t>
            </a:r>
            <a:endParaRPr kumimoji="1"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10" name="右矢印 9"/>
          <p:cNvSpPr/>
          <p:nvPr/>
        </p:nvSpPr>
        <p:spPr>
          <a:xfrm>
            <a:off x="6716774" y="5618197"/>
            <a:ext cx="232834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游ゴシック" panose="020B0400000000000000" pitchFamily="50" charset="-128"/>
                <a:ea typeface="游ゴシック" panose="020B0400000000000000" pitchFamily="50" charset="-128"/>
              </a:rPr>
              <a:t>修繕費・管理費</a:t>
            </a:r>
            <a:endParaRPr kumimoji="1" lang="ja-JP" altLang="en-US" dirty="0">
              <a:latin typeface="游ゴシック" panose="020B0400000000000000" pitchFamily="50" charset="-128"/>
              <a:ea typeface="游ゴシック" panose="020B0400000000000000" pitchFamily="50" charset="-128"/>
            </a:endParaRPr>
          </a:p>
        </p:txBody>
      </p:sp>
      <p:sp>
        <p:nvSpPr>
          <p:cNvPr id="12" name="左矢印 11"/>
          <p:cNvSpPr/>
          <p:nvPr/>
        </p:nvSpPr>
        <p:spPr>
          <a:xfrm>
            <a:off x="6691994" y="4178621"/>
            <a:ext cx="2328340" cy="1357047"/>
          </a:xfrm>
          <a:prstGeom prst="leftArrow">
            <a:avLst>
              <a:gd name="adj1" fmla="val 68660"/>
              <a:gd name="adj2" fmla="val 313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游ゴシック" panose="020B0400000000000000" pitchFamily="50" charset="-128"/>
                <a:ea typeface="游ゴシック" panose="020B0400000000000000" pitchFamily="50" charset="-128"/>
              </a:rPr>
              <a:t>借地料</a:t>
            </a:r>
            <a:endParaRPr lang="ja-JP" altLang="en-US" b="1" dirty="0">
              <a:latin typeface="游ゴシック" panose="020B0400000000000000" pitchFamily="50" charset="-128"/>
              <a:ea typeface="游ゴシック" panose="020B0400000000000000" pitchFamily="50" charset="-128"/>
            </a:endParaRPr>
          </a:p>
        </p:txBody>
      </p:sp>
      <p:sp>
        <p:nvSpPr>
          <p:cNvPr id="14" name="スライド番号プレースホルダー 2"/>
          <p:cNvSpPr txBox="1">
            <a:spLocks/>
          </p:cNvSpPr>
          <p:nvPr/>
        </p:nvSpPr>
        <p:spPr>
          <a:xfrm>
            <a:off x="5690553" y="550137"/>
            <a:ext cx="4248472" cy="504276"/>
          </a:xfrm>
          <a:prstGeom prst="rect">
            <a:avLst/>
          </a:prstGeom>
        </p:spPr>
        <p:txBody>
          <a:bodyPr vert="horz" lIns="91440" tIns="45720" rIns="91440" bIns="45720" rtlCol="0" anchor="ctr"/>
          <a:lstStyle>
            <a:defPPr>
              <a:defRPr lang="ja-JP"/>
            </a:defPPr>
            <a:lvl1pPr marL="0" algn="r" defTabSz="914400" rtl="0" eaLnBrk="1" latinLnBrk="0" hangingPunct="1">
              <a:defRPr kumimoji="1" sz="1600" kern="1200">
                <a:solidFill>
                  <a:schemeClr val="tx1"/>
                </a:solidFill>
                <a:latin typeface="游ゴシック" panose="020B0400000000000000" pitchFamily="50" charset="-128"/>
                <a:ea typeface="游ゴシック" panose="020B0400000000000000"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b="1" dirty="0" smtClean="0"/>
              <a:t>【</a:t>
            </a:r>
            <a:r>
              <a:rPr lang="ja-JP" altLang="en-US" b="1" dirty="0" smtClean="0"/>
              <a:t>事業スキームのイメージ</a:t>
            </a:r>
            <a:r>
              <a:rPr lang="en-US" altLang="ja-JP" b="1" dirty="0" smtClean="0"/>
              <a:t>】</a:t>
            </a:r>
            <a:endParaRPr lang="ja-JP" altLang="en-US" b="1" dirty="0"/>
          </a:p>
        </p:txBody>
      </p:sp>
      <p:pic>
        <p:nvPicPr>
          <p:cNvPr id="4" name="図 3"/>
          <p:cNvPicPr>
            <a:picLocks noChangeAspect="1"/>
          </p:cNvPicPr>
          <p:nvPr/>
        </p:nvPicPr>
        <p:blipFill>
          <a:blip r:embed="rId3"/>
          <a:stretch>
            <a:fillRect/>
          </a:stretch>
        </p:blipFill>
        <p:spPr>
          <a:xfrm>
            <a:off x="5688106" y="901301"/>
            <a:ext cx="4385030" cy="2853803"/>
          </a:xfrm>
          <a:prstGeom prst="rect">
            <a:avLst/>
          </a:prstGeom>
        </p:spPr>
      </p:pic>
      <p:graphicFrame>
        <p:nvGraphicFramePr>
          <p:cNvPr id="15" name="表 14"/>
          <p:cNvGraphicFramePr>
            <a:graphicFrameLocks noGrp="1"/>
          </p:cNvGraphicFramePr>
          <p:nvPr>
            <p:extLst>
              <p:ext uri="{D42A27DB-BD31-4B8C-83A1-F6EECF244321}">
                <p14:modId xmlns:p14="http://schemas.microsoft.com/office/powerpoint/2010/main" val="233708911"/>
              </p:ext>
            </p:extLst>
          </p:nvPr>
        </p:nvGraphicFramePr>
        <p:xfrm>
          <a:off x="79650" y="609553"/>
          <a:ext cx="5547055" cy="5983154"/>
        </p:xfrm>
        <a:graphic>
          <a:graphicData uri="http://schemas.openxmlformats.org/drawingml/2006/table">
            <a:tbl>
              <a:tblPr firstRow="1" firstCol="1" bandRow="1">
                <a:tableStyleId>{8EC20E35-A176-4012-BC5E-935CFFF8708E}</a:tableStyleId>
              </a:tblPr>
              <a:tblGrid>
                <a:gridCol w="1214568">
                  <a:extLst>
                    <a:ext uri="{9D8B030D-6E8A-4147-A177-3AD203B41FA5}">
                      <a16:colId xmlns="" xmlns:a16="http://schemas.microsoft.com/office/drawing/2014/main" val="20000"/>
                    </a:ext>
                  </a:extLst>
                </a:gridCol>
                <a:gridCol w="4332487">
                  <a:extLst>
                    <a:ext uri="{9D8B030D-6E8A-4147-A177-3AD203B41FA5}">
                      <a16:colId xmlns="" xmlns:a16="http://schemas.microsoft.com/office/drawing/2014/main" val="20001"/>
                    </a:ext>
                  </a:extLst>
                </a:gridCol>
              </a:tblGrid>
              <a:tr h="281594">
                <a:tc>
                  <a:txBody>
                    <a:bodyPr/>
                    <a:lstStyle/>
                    <a:p>
                      <a:pPr algn="ctr">
                        <a:spcAft>
                          <a:spcPts val="0"/>
                        </a:spcAft>
                      </a:pPr>
                      <a:r>
                        <a:rPr lang="ja-JP" altLang="en-US" sz="1600" kern="100" dirty="0" smtClean="0">
                          <a:effectLst/>
                          <a:latin typeface="游ゴシック" panose="020B0400000000000000" pitchFamily="50" charset="-128"/>
                          <a:ea typeface="游ゴシック" panose="020B0400000000000000" pitchFamily="50" charset="-128"/>
                        </a:rPr>
                        <a:t>項目</a:t>
                      </a:r>
                      <a:endParaRPr lang="ja-JP" sz="16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49736" marR="497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600" kern="100" dirty="0" smtClean="0">
                          <a:effectLst/>
                          <a:latin typeface="游ゴシック" panose="020B0400000000000000" pitchFamily="50" charset="-128"/>
                          <a:ea typeface="游ゴシック" panose="020B0400000000000000" pitchFamily="50" charset="-128"/>
                          <a:cs typeface="+mn-cs"/>
                        </a:rPr>
                        <a:t>公募条件等</a:t>
                      </a:r>
                      <a:endParaRPr lang="ja-JP" sz="16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49736" marR="497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58493">
                <a:tc>
                  <a:txBody>
                    <a:bodyPr/>
                    <a:lstStyle/>
                    <a:p>
                      <a:pPr algn="ctr">
                        <a:spcAft>
                          <a:spcPts val="0"/>
                        </a:spcAft>
                      </a:pPr>
                      <a:r>
                        <a:rPr lang="ja-JP" altLang="en-US" sz="1600" b="1" kern="100" dirty="0" smtClean="0">
                          <a:solidFill>
                            <a:schemeClr val="tx1"/>
                          </a:solidFill>
                          <a:effectLst/>
                          <a:latin typeface="游ゴシック" panose="020B0400000000000000" pitchFamily="50" charset="-128"/>
                          <a:ea typeface="游ゴシック" panose="020B0400000000000000" pitchFamily="50" charset="-128"/>
                        </a:rPr>
                        <a:t>全体計画</a:t>
                      </a:r>
                      <a:endParaRPr lang="ja-JP" sz="1600" b="1" kern="100" dirty="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indent="0" algn="just">
                        <a:spcAft>
                          <a:spcPts val="600"/>
                        </a:spcAft>
                        <a:buFont typeface="Arial" panose="020B0604020202020204" pitchFamily="34" charset="0"/>
                        <a:buNone/>
                      </a:pPr>
                      <a:r>
                        <a:rPr lang="ja-JP" altLang="en-US" sz="160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敷地全体を活用し、事業コンセプトを実現</a:t>
                      </a:r>
                      <a:endParaRPr lang="en-US" altLang="ja-JP" sz="160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0" indent="0" algn="just">
                        <a:spcAft>
                          <a:spcPts val="600"/>
                        </a:spcAft>
                        <a:buFont typeface="Arial" panose="020B0604020202020204" pitchFamily="34" charset="0"/>
                        <a:buNone/>
                      </a:pPr>
                      <a:r>
                        <a:rPr lang="ja-JP" altLang="en-US" sz="160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rPr>
                        <a:t>合築・分棟などの配置計画は指定しない</a:t>
                      </a:r>
                    </a:p>
                  </a:txBody>
                  <a:tcPr marL="49736" marR="49736"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374766">
                <a:tc>
                  <a:txBody>
                    <a:bodyPr/>
                    <a:lstStyle/>
                    <a:p>
                      <a:pPr algn="ctr">
                        <a:spcAft>
                          <a:spcPts val="0"/>
                        </a:spcAft>
                      </a:pPr>
                      <a:r>
                        <a:rPr lang="ja-JP" altLang="en-US" sz="1600" b="1" kern="100" dirty="0" smtClean="0">
                          <a:solidFill>
                            <a:schemeClr val="tx1"/>
                          </a:solidFill>
                          <a:effectLst/>
                          <a:latin typeface="游ゴシック" panose="020B0400000000000000" pitchFamily="50" charset="-128"/>
                          <a:ea typeface="游ゴシック" panose="020B0400000000000000" pitchFamily="50" charset="-128"/>
                        </a:rPr>
                        <a:t>活用手法</a:t>
                      </a:r>
                      <a:endParaRPr lang="en-US" altLang="ja-JP" sz="1600" b="1" kern="100" dirty="0" smtClean="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fontAlgn="base">
                        <a:spcBef>
                          <a:spcPct val="0"/>
                        </a:spcBef>
                        <a:spcAft>
                          <a:spcPts val="600"/>
                        </a:spcAft>
                        <a:defRPr/>
                      </a:pPr>
                      <a:r>
                        <a:rPr lang="ja-JP" altLang="en-US" sz="1600" b="1" u="sng" dirty="0" smtClean="0">
                          <a:solidFill>
                            <a:schemeClr val="tx1"/>
                          </a:solidFill>
                          <a:latin typeface="游ゴシック" panose="020B0400000000000000" pitchFamily="50" charset="-128"/>
                          <a:ea typeface="游ゴシック" panose="020B0400000000000000" pitchFamily="50" charset="-128"/>
                        </a:rPr>
                        <a:t>一般定期借地方式</a:t>
                      </a:r>
                      <a:endParaRPr lang="en-US" altLang="ja-JP" sz="1600" b="1" u="sng"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dirty="0" smtClean="0">
                          <a:solidFill>
                            <a:schemeClr val="tx1"/>
                          </a:solidFill>
                          <a:latin typeface="游ゴシック" panose="020B0400000000000000" pitchFamily="50" charset="-128"/>
                          <a:ea typeface="游ゴシック" panose="020B0400000000000000" pitchFamily="50" charset="-128"/>
                        </a:rPr>
                        <a:t>・</a:t>
                      </a:r>
                      <a:r>
                        <a:rPr lang="ja-JP" altLang="en-US" sz="1600" b="0" kern="100" dirty="0" smtClean="0">
                          <a:solidFill>
                            <a:schemeClr val="dk1"/>
                          </a:solidFill>
                          <a:effectLst/>
                          <a:latin typeface="游ゴシック" panose="020B0400000000000000" pitchFamily="50" charset="-128"/>
                          <a:ea typeface="游ゴシック" panose="020B0400000000000000" pitchFamily="50" charset="-128"/>
                          <a:cs typeface="Times New Roman" panose="02020603050405020304" pitchFamily="18" charset="0"/>
                        </a:rPr>
                        <a:t>既存施設は事業者負担により撤去</a:t>
                      </a:r>
                      <a:endParaRPr lang="en-US" altLang="ja-JP" sz="1600" b="0" kern="100" dirty="0" smtClean="0">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dirty="0" smtClean="0">
                          <a:solidFill>
                            <a:schemeClr val="tx1"/>
                          </a:solidFill>
                          <a:latin typeface="游ゴシック" panose="020B0400000000000000" pitchFamily="50" charset="-128"/>
                          <a:ea typeface="游ゴシック" panose="020B0400000000000000" pitchFamily="50" charset="-128"/>
                        </a:rPr>
                        <a:t>・借地期間は</a:t>
                      </a:r>
                      <a:r>
                        <a:rPr lang="en-US" altLang="ja-JP" sz="1600" dirty="0" smtClean="0">
                          <a:solidFill>
                            <a:schemeClr val="tx1"/>
                          </a:solidFill>
                          <a:latin typeface="游ゴシック" panose="020B0400000000000000" pitchFamily="50" charset="-128"/>
                          <a:ea typeface="游ゴシック" panose="020B0400000000000000" pitchFamily="50" charset="-128"/>
                        </a:rPr>
                        <a:t>50</a:t>
                      </a:r>
                      <a:r>
                        <a:rPr lang="ja-JP" altLang="en-US" sz="1600" dirty="0" smtClean="0">
                          <a:solidFill>
                            <a:schemeClr val="tx1"/>
                          </a:solidFill>
                          <a:latin typeface="游ゴシック" panose="020B0400000000000000" pitchFamily="50" charset="-128"/>
                          <a:ea typeface="游ゴシック" panose="020B0400000000000000" pitchFamily="50" charset="-128"/>
                        </a:rPr>
                        <a:t>年～</a:t>
                      </a:r>
                      <a:r>
                        <a:rPr lang="en-US" altLang="ja-JP" sz="1600" dirty="0" smtClean="0">
                          <a:solidFill>
                            <a:schemeClr val="tx1"/>
                          </a:solidFill>
                          <a:latin typeface="游ゴシック" panose="020B0400000000000000" pitchFamily="50" charset="-128"/>
                          <a:ea typeface="游ゴシック" panose="020B0400000000000000" pitchFamily="50" charset="-128"/>
                        </a:rPr>
                        <a:t>70</a:t>
                      </a:r>
                      <a:r>
                        <a:rPr lang="ja-JP" altLang="en-US" sz="1600" dirty="0" smtClean="0">
                          <a:solidFill>
                            <a:schemeClr val="tx1"/>
                          </a:solidFill>
                          <a:latin typeface="游ゴシック" panose="020B0400000000000000" pitchFamily="50" charset="-128"/>
                          <a:ea typeface="游ゴシック" panose="020B0400000000000000" pitchFamily="50" charset="-128"/>
                        </a:rPr>
                        <a:t>年の間で事業者が提案</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marL="174625" marR="0" lvl="0" indent="-80963" algn="l" defTabSz="914400" rtl="0" eaLnBrk="1" fontAlgn="base" latinLnBrk="0" hangingPunct="1">
                        <a:lnSpc>
                          <a:spcPct val="100000"/>
                        </a:lnSpc>
                        <a:spcBef>
                          <a:spcPct val="0"/>
                        </a:spcBef>
                        <a:spcAft>
                          <a:spcPts val="600"/>
                        </a:spcAft>
                        <a:buClrTx/>
                        <a:buSzTx/>
                        <a:buFontTx/>
                        <a:buNone/>
                        <a:tabLst/>
                        <a:defRPr/>
                      </a:pPr>
                      <a:r>
                        <a:rPr lang="ja-JP" altLang="en-US" sz="1600" dirty="0" smtClean="0">
                          <a:solidFill>
                            <a:schemeClr val="tx1"/>
                          </a:solidFill>
                          <a:latin typeface="游ゴシック" panose="020B0400000000000000" pitchFamily="50" charset="-128"/>
                          <a:ea typeface="游ゴシック" panose="020B0400000000000000" pitchFamily="50" charset="-128"/>
                        </a:rPr>
                        <a:t>　</a:t>
                      </a:r>
                      <a:r>
                        <a:rPr lang="en-US" altLang="ja-JP" sz="1600" dirty="0" smtClean="0">
                          <a:solidFill>
                            <a:schemeClr val="tx1"/>
                          </a:solidFill>
                          <a:latin typeface="游ゴシック" panose="020B0400000000000000" pitchFamily="50" charset="-128"/>
                          <a:ea typeface="游ゴシック" panose="020B0400000000000000" pitchFamily="50" charset="-128"/>
                        </a:rPr>
                        <a:t>※</a:t>
                      </a:r>
                      <a:r>
                        <a:rPr lang="ja-JP" altLang="en-US" sz="1600" dirty="0" smtClean="0">
                          <a:solidFill>
                            <a:schemeClr val="tx1"/>
                          </a:solidFill>
                          <a:latin typeface="游ゴシック" panose="020B0400000000000000" pitchFamily="50" charset="-128"/>
                          <a:ea typeface="游ゴシック" panose="020B0400000000000000" pitchFamily="50" charset="-128"/>
                        </a:rPr>
                        <a:t>図書館の運営可能期間は最低</a:t>
                      </a:r>
                      <a:r>
                        <a:rPr lang="en-US" altLang="ja-JP" sz="1600" dirty="0" smtClean="0">
                          <a:solidFill>
                            <a:schemeClr val="tx1"/>
                          </a:solidFill>
                          <a:latin typeface="游ゴシック" panose="020B0400000000000000" pitchFamily="50" charset="-128"/>
                          <a:ea typeface="游ゴシック" panose="020B0400000000000000" pitchFamily="50" charset="-128"/>
                        </a:rPr>
                        <a:t>50</a:t>
                      </a:r>
                      <a:r>
                        <a:rPr lang="ja-JP" altLang="en-US" sz="1600" dirty="0" smtClean="0">
                          <a:solidFill>
                            <a:schemeClr val="tx1"/>
                          </a:solidFill>
                          <a:latin typeface="游ゴシック" panose="020B0400000000000000" pitchFamily="50" charset="-128"/>
                          <a:ea typeface="游ゴシック" panose="020B0400000000000000" pitchFamily="50" charset="-128"/>
                        </a:rPr>
                        <a:t>年確保</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dirty="0" smtClean="0">
                          <a:solidFill>
                            <a:schemeClr val="tx1"/>
                          </a:solidFill>
                          <a:latin typeface="游ゴシック" panose="020B0400000000000000" pitchFamily="50" charset="-128"/>
                          <a:ea typeface="游ゴシック" panose="020B0400000000000000" pitchFamily="50" charset="-128"/>
                        </a:rPr>
                        <a:t>・期間終了後は更地で本市に返還。</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txBody>
                  <a:tcPr marL="49736" marR="49736"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529134">
                <a:tc rowSpan="2">
                  <a:txBody>
                    <a:bodyPr/>
                    <a:lstStyle/>
                    <a:p>
                      <a:pPr algn="ctr">
                        <a:spcAft>
                          <a:spcPts val="0"/>
                        </a:spcAft>
                      </a:pPr>
                      <a:r>
                        <a:rPr lang="ja-JP" altLang="en-US" sz="1600" b="1" kern="100" dirty="0" smtClean="0">
                          <a:solidFill>
                            <a:schemeClr val="tx1"/>
                          </a:solidFill>
                          <a:effectLst/>
                          <a:latin typeface="游ゴシック" panose="020B0400000000000000" pitchFamily="50" charset="-128"/>
                          <a:ea typeface="游ゴシック" panose="020B0400000000000000" pitchFamily="50" charset="-128"/>
                        </a:rPr>
                        <a:t>図書館</a:t>
                      </a:r>
                      <a:endParaRPr lang="en-US" altLang="ja-JP" sz="1600" b="1" kern="100" dirty="0" smtClean="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fontAlgn="base">
                        <a:spcBef>
                          <a:spcPct val="0"/>
                        </a:spcBef>
                        <a:spcAft>
                          <a:spcPts val="600"/>
                        </a:spcAft>
                        <a:defRPr/>
                      </a:pPr>
                      <a:r>
                        <a:rPr lang="ja-JP" altLang="en-US" sz="1600" b="1" u="sng" dirty="0" smtClean="0">
                          <a:solidFill>
                            <a:schemeClr val="tx1"/>
                          </a:solidFill>
                          <a:latin typeface="游ゴシック" panose="020B0400000000000000" pitchFamily="50" charset="-128"/>
                          <a:ea typeface="游ゴシック" panose="020B0400000000000000" pitchFamily="50" charset="-128"/>
                        </a:rPr>
                        <a:t>必要面積：</a:t>
                      </a:r>
                      <a:r>
                        <a:rPr lang="en-US" altLang="ja-JP" sz="1600" b="1" u="sng" dirty="0" smtClean="0">
                          <a:solidFill>
                            <a:schemeClr val="tx1"/>
                          </a:solidFill>
                          <a:latin typeface="游ゴシック" panose="020B0400000000000000" pitchFamily="50" charset="-128"/>
                          <a:ea typeface="游ゴシック" panose="020B0400000000000000" pitchFamily="50" charset="-128"/>
                        </a:rPr>
                        <a:t>1,000</a:t>
                      </a:r>
                      <a:r>
                        <a:rPr lang="ja-JP" altLang="en-US" sz="1600" b="1" u="sng" dirty="0" smtClean="0">
                          <a:solidFill>
                            <a:schemeClr val="tx1"/>
                          </a:solidFill>
                          <a:latin typeface="游ゴシック" panose="020B0400000000000000" pitchFamily="50" charset="-128"/>
                          <a:ea typeface="游ゴシック" panose="020B0400000000000000" pitchFamily="50" charset="-128"/>
                        </a:rPr>
                        <a:t>㎡程度</a:t>
                      </a:r>
                      <a:endParaRPr lang="en-US" altLang="ja-JP" sz="1600" b="1" u="sng"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１フロアで整備（内装も事業者が整備）</a:t>
                      </a:r>
                      <a:endParaRPr kumimoji="1" lang="en-US" altLang="ja-JP" sz="16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txBody>
                  <a:tcPr marL="49736" marR="49736"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1223609">
                <a:tc vMerge="1">
                  <a:txBody>
                    <a:bodyPr/>
                    <a:lstStyle/>
                    <a:p>
                      <a:pPr algn="ctr">
                        <a:spcAft>
                          <a:spcPts val="0"/>
                        </a:spcAft>
                      </a:pPr>
                      <a:endParaRPr lang="en-US" altLang="ja-JP" sz="1400" b="1" kern="100" dirty="0" smtClean="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b="1" u="sng" dirty="0" smtClean="0">
                          <a:solidFill>
                            <a:schemeClr val="tx1"/>
                          </a:solidFill>
                          <a:latin typeface="游ゴシック" panose="020B0400000000000000" pitchFamily="50" charset="-128"/>
                          <a:ea typeface="游ゴシック" panose="020B0400000000000000" pitchFamily="50" charset="-128"/>
                        </a:rPr>
                        <a:t>区分所有による取得</a:t>
                      </a:r>
                      <a:endParaRPr lang="en-US" altLang="ja-JP" sz="1600" b="1" u="sng"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b="0" u="none" dirty="0" smtClean="0">
                          <a:solidFill>
                            <a:schemeClr val="tx1"/>
                          </a:solidFill>
                          <a:latin typeface="游ゴシック" panose="020B0400000000000000" pitchFamily="50" charset="-128"/>
                          <a:ea typeface="游ゴシック" panose="020B0400000000000000" pitchFamily="50" charset="-128"/>
                        </a:rPr>
                        <a:t>・大阪市が区分所有として取得</a:t>
                      </a:r>
                      <a:endParaRPr lang="en-US" altLang="ja-JP" sz="1600" b="0" u="none"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ja-JP" altLang="en-US" sz="1600" b="0" u="none" dirty="0" smtClean="0">
                          <a:solidFill>
                            <a:schemeClr val="tx1"/>
                          </a:solidFill>
                          <a:latin typeface="游ゴシック" panose="020B0400000000000000" pitchFamily="50" charset="-128"/>
                          <a:ea typeface="游ゴシック" panose="020B0400000000000000" pitchFamily="50" charset="-128"/>
                        </a:rPr>
                        <a:t>（土地は自己借地権）</a:t>
                      </a:r>
                      <a:endParaRPr lang="en-US" altLang="ja-JP" sz="1600" b="0" u="none" dirty="0" smtClean="0">
                        <a:solidFill>
                          <a:schemeClr val="tx1"/>
                        </a:solidFill>
                        <a:latin typeface="游ゴシック" panose="020B0400000000000000" pitchFamily="50" charset="-128"/>
                        <a:ea typeface="游ゴシック" panose="020B0400000000000000" pitchFamily="50" charset="-128"/>
                      </a:endParaRPr>
                    </a:p>
                    <a:p>
                      <a:pPr marL="174625" marR="0" lvl="0" indent="-174625" algn="l" defTabSz="914400" rtl="0" eaLnBrk="1" fontAlgn="base" latinLnBrk="0" hangingPunct="1">
                        <a:lnSpc>
                          <a:spcPct val="100000"/>
                        </a:lnSpc>
                        <a:spcBef>
                          <a:spcPct val="0"/>
                        </a:spcBef>
                        <a:spcAft>
                          <a:spcPts val="600"/>
                        </a:spcAft>
                        <a:buClrTx/>
                        <a:buSzTx/>
                        <a:buFontTx/>
                        <a:buNone/>
                        <a:tabLst/>
                        <a:defRPr/>
                      </a:pPr>
                      <a:r>
                        <a:rPr lang="en-US" altLang="ja-JP" sz="1600" b="0" u="none" dirty="0" smtClean="0">
                          <a:solidFill>
                            <a:schemeClr val="tx1"/>
                          </a:solidFill>
                          <a:latin typeface="游ゴシック" panose="020B0400000000000000" pitchFamily="50" charset="-128"/>
                          <a:ea typeface="游ゴシック" panose="020B0400000000000000" pitchFamily="50" charset="-128"/>
                        </a:rPr>
                        <a:t>※</a:t>
                      </a:r>
                      <a:r>
                        <a:rPr lang="ja-JP" altLang="en-US" sz="1600" b="0" u="none" dirty="0" smtClean="0">
                          <a:solidFill>
                            <a:schemeClr val="tx1"/>
                          </a:solidFill>
                          <a:latin typeface="游ゴシック" panose="020B0400000000000000" pitchFamily="50" charset="-128"/>
                          <a:ea typeface="游ゴシック" panose="020B0400000000000000" pitchFamily="50" charset="-128"/>
                        </a:rPr>
                        <a:t>竣工から財産取得手続き完了までの間は使用貸借契約による使用となる場合がある</a:t>
                      </a:r>
                      <a:endParaRPr lang="en-US" altLang="ja-JP" sz="1600" b="0" u="none" dirty="0" smtClean="0">
                        <a:solidFill>
                          <a:schemeClr val="tx1"/>
                        </a:solidFill>
                        <a:latin typeface="游ゴシック" panose="020B0400000000000000" pitchFamily="50" charset="-128"/>
                        <a:ea typeface="游ゴシック" panose="020B0400000000000000" pitchFamily="50" charset="-128"/>
                      </a:endParaRPr>
                    </a:p>
                  </a:txBody>
                  <a:tcPr marL="49736" marR="49736"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r h="959689">
                <a:tc>
                  <a:txBody>
                    <a:bodyPr/>
                    <a:lstStyle/>
                    <a:p>
                      <a:pPr algn="ctr">
                        <a:spcAft>
                          <a:spcPts val="0"/>
                        </a:spcAft>
                      </a:pPr>
                      <a:r>
                        <a:rPr lang="ja-JP" altLang="en-US" sz="1600" b="1" kern="100" dirty="0" smtClean="0">
                          <a:solidFill>
                            <a:schemeClr val="tx1"/>
                          </a:solidFill>
                          <a:effectLst/>
                          <a:latin typeface="游ゴシック" panose="020B0400000000000000" pitchFamily="50" charset="-128"/>
                          <a:ea typeface="游ゴシック" panose="020B0400000000000000" pitchFamily="50" charset="-128"/>
                        </a:rPr>
                        <a:t>駐輪場</a:t>
                      </a:r>
                      <a:endParaRPr lang="en-US" altLang="ja-JP" sz="1600" b="1" kern="100" dirty="0" smtClean="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lvl="0" fontAlgn="base">
                        <a:spcBef>
                          <a:spcPct val="0"/>
                        </a:spcBef>
                        <a:spcAft>
                          <a:spcPts val="600"/>
                        </a:spcAft>
                        <a:defRPr/>
                      </a:pPr>
                      <a:r>
                        <a:rPr lang="ja-JP" altLang="en-US" sz="1600" b="1" u="sng" dirty="0" smtClean="0">
                          <a:solidFill>
                            <a:schemeClr val="tx1"/>
                          </a:solidFill>
                          <a:latin typeface="游ゴシック" panose="020B0400000000000000" pitchFamily="50" charset="-128"/>
                          <a:ea typeface="游ゴシック" panose="020B0400000000000000" pitchFamily="50" charset="-128"/>
                        </a:rPr>
                        <a:t>設置運営：民設民営</a:t>
                      </a:r>
                      <a:endParaRPr lang="en-US" altLang="ja-JP" sz="1600" b="1" u="sng" dirty="0" smtClean="0">
                        <a:solidFill>
                          <a:schemeClr val="tx1"/>
                        </a:solidFill>
                        <a:latin typeface="游ゴシック" panose="020B0400000000000000" pitchFamily="50" charset="-128"/>
                        <a:ea typeface="游ゴシック" panose="020B0400000000000000" pitchFamily="50" charset="-128"/>
                      </a:endParaRPr>
                    </a:p>
                    <a:p>
                      <a:pPr marL="174625" lvl="0" indent="-174625" fontAlgn="base">
                        <a:spcBef>
                          <a:spcPct val="0"/>
                        </a:spcBef>
                        <a:spcAft>
                          <a:spcPts val="600"/>
                        </a:spcAft>
                        <a:defRPr/>
                      </a:pPr>
                      <a:r>
                        <a:rPr lang="ja-JP" altLang="en-US" sz="1600" dirty="0" smtClean="0">
                          <a:solidFill>
                            <a:schemeClr val="tx1"/>
                          </a:solidFill>
                          <a:latin typeface="游ゴシック" panose="020B0400000000000000" pitchFamily="50" charset="-128"/>
                          <a:ea typeface="游ゴシック" panose="020B0400000000000000" pitchFamily="50" charset="-128"/>
                        </a:rPr>
                        <a:t>・附置義務とは別に、自転車</a:t>
                      </a:r>
                      <a:r>
                        <a:rPr lang="en-US" altLang="ja-JP" sz="1600" dirty="0" smtClean="0">
                          <a:solidFill>
                            <a:schemeClr val="tx1"/>
                          </a:solidFill>
                          <a:latin typeface="游ゴシック" panose="020B0400000000000000" pitchFamily="50" charset="-128"/>
                          <a:ea typeface="游ゴシック" panose="020B0400000000000000" pitchFamily="50" charset="-128"/>
                        </a:rPr>
                        <a:t>350</a:t>
                      </a:r>
                      <a:r>
                        <a:rPr lang="ja-JP" altLang="en-US" sz="1600" dirty="0" smtClean="0">
                          <a:solidFill>
                            <a:schemeClr val="tx1"/>
                          </a:solidFill>
                          <a:latin typeface="游ゴシック" panose="020B0400000000000000" pitchFamily="50" charset="-128"/>
                          <a:ea typeface="游ゴシック" panose="020B0400000000000000" pitchFamily="50" charset="-128"/>
                        </a:rPr>
                        <a:t>台分の収容能力確保</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marL="0" lvl="0" indent="0" fontAlgn="base">
                        <a:spcBef>
                          <a:spcPct val="0"/>
                        </a:spcBef>
                        <a:spcAft>
                          <a:spcPts val="600"/>
                        </a:spcAft>
                        <a:defRPr/>
                      </a:pPr>
                      <a:r>
                        <a:rPr lang="ja-JP" altLang="en-US" sz="1600" dirty="0" smtClean="0">
                          <a:solidFill>
                            <a:schemeClr val="tx1"/>
                          </a:solidFill>
                          <a:latin typeface="游ゴシック" panose="020B0400000000000000" pitchFamily="50" charset="-128"/>
                          <a:ea typeface="游ゴシック" panose="020B0400000000000000" pitchFamily="50" charset="-128"/>
                        </a:rPr>
                        <a:t>・既存の使用者に配慮した使用料や配置</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txBody>
                  <a:tcPr marL="49736" marR="49736"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5"/>
                  </a:ext>
                </a:extLst>
              </a:tr>
              <a:tr h="242644">
                <a:tc>
                  <a:txBody>
                    <a:bodyPr/>
                    <a:lstStyle/>
                    <a:p>
                      <a:pPr algn="ctr">
                        <a:spcAft>
                          <a:spcPts val="0"/>
                        </a:spcAft>
                      </a:pPr>
                      <a:r>
                        <a:rPr lang="ja-JP" altLang="en-US" sz="1600" b="1" kern="100" dirty="0" smtClean="0">
                          <a:solidFill>
                            <a:schemeClr val="tx1"/>
                          </a:solidFill>
                          <a:effectLst/>
                          <a:latin typeface="游ゴシック" panose="020B0400000000000000" pitchFamily="50" charset="-128"/>
                          <a:ea typeface="游ゴシック" panose="020B0400000000000000" pitchFamily="50" charset="-128"/>
                        </a:rPr>
                        <a:t>事業者選定</a:t>
                      </a:r>
                      <a:endParaRPr lang="en-US" altLang="ja-JP" sz="1600" b="1" kern="100" dirty="0" smtClean="0">
                        <a:solidFill>
                          <a:schemeClr val="tx1"/>
                        </a:solidFill>
                        <a:effectLst/>
                        <a:latin typeface="游ゴシック" panose="020B0400000000000000" pitchFamily="50" charset="-128"/>
                        <a:ea typeface="游ゴシック" panose="020B0400000000000000" pitchFamily="50" charset="-128"/>
                      </a:endParaRPr>
                    </a:p>
                  </a:txBody>
                  <a:tcPr marL="49736" marR="49736" marT="504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174625" lvl="0" indent="-174625" fontAlgn="base">
                        <a:spcBef>
                          <a:spcPct val="0"/>
                        </a:spcBef>
                        <a:spcAft>
                          <a:spcPts val="600"/>
                        </a:spcAft>
                        <a:defRPr/>
                      </a:pPr>
                      <a:r>
                        <a:rPr lang="ja-JP" altLang="en-US" sz="1600" b="1" u="sng" dirty="0" smtClean="0">
                          <a:solidFill>
                            <a:schemeClr val="tx1"/>
                          </a:solidFill>
                          <a:latin typeface="游ゴシック" panose="020B0400000000000000" pitchFamily="50" charset="-128"/>
                          <a:ea typeface="游ゴシック" panose="020B0400000000000000" pitchFamily="50" charset="-128"/>
                        </a:rPr>
                        <a:t>二段階審査方式（プロポーザル型）</a:t>
                      </a:r>
                      <a:endParaRPr lang="en-US" altLang="ja-JP" sz="1600" b="1" u="sng" dirty="0" smtClean="0">
                        <a:solidFill>
                          <a:schemeClr val="tx1"/>
                        </a:solidFill>
                        <a:latin typeface="游ゴシック" panose="020B0400000000000000" pitchFamily="50" charset="-128"/>
                        <a:ea typeface="游ゴシック" panose="020B0400000000000000" pitchFamily="50" charset="-128"/>
                      </a:endParaRPr>
                    </a:p>
                  </a:txBody>
                  <a:tcPr marL="49736" marR="49736" marT="36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722544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552</Words>
  <Application>Microsoft Office PowerPoint</Application>
  <PresentationFormat>ユーザー設定</PresentationFormat>
  <Paragraphs>155</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ＭＳ Ｐゴシック</vt:lpstr>
      <vt:lpstr>ＭＳ ゴシック</vt:lpstr>
      <vt:lpstr>ＭＳ 明朝</vt:lpstr>
      <vt:lpstr>游ゴシック</vt:lpstr>
      <vt:lpstr>Arial</vt:lpstr>
      <vt:lpstr>Calibri</vt:lpstr>
      <vt:lpstr>Century</vt:lpstr>
      <vt:lpstr>Times New Roman</vt:lpstr>
      <vt:lpstr>Office ​​テーマ</vt:lpstr>
      <vt:lpstr>もと淀川区役所跡地等活用方針</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2019-08-23T06:21:15Z</dcterms:created>
  <dcterms:modified xsi:type="dcterms:W3CDTF">2019-08-23T06:21:15Z</dcterms:modified>
</cp:coreProperties>
</file>