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7"/>
  </p:notesMasterIdLst>
  <p:sldIdLst>
    <p:sldId id="257" r:id="rId2"/>
    <p:sldId id="262" r:id="rId3"/>
    <p:sldId id="266" r:id="rId4"/>
    <p:sldId id="267" r:id="rId5"/>
    <p:sldId id="265" r:id="rId6"/>
  </p:sldIdLst>
  <p:sldSz cx="12192000" cy="6858000"/>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3D67C4F7-6764-408F-9B99-5C587DFACAF5}" type="datetimeFigureOut">
              <a:rPr kumimoji="1" lang="ja-JP" altLang="en-US" smtClean="0"/>
              <a:t>2019/9/27</a:t>
            </a:fld>
            <a:endParaRPr kumimoji="1" lang="ja-JP" altLang="en-US"/>
          </a:p>
        </p:txBody>
      </p:sp>
      <p:sp>
        <p:nvSpPr>
          <p:cNvPr id="4" name="スライド イメージ プレースホルダー 3"/>
          <p:cNvSpPr>
            <a:spLocks noGrp="1" noRot="1" noChangeAspect="1"/>
          </p:cNvSpPr>
          <p:nvPr>
            <p:ph type="sldImg" idx="2"/>
          </p:nvPr>
        </p:nvSpPr>
        <p:spPr>
          <a:xfrm>
            <a:off x="406400" y="1233488"/>
            <a:ext cx="5922963" cy="33321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51388"/>
            <a:ext cx="5389563" cy="38877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736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7363"/>
            <a:ext cx="2919412" cy="495300"/>
          </a:xfrm>
          <a:prstGeom prst="rect">
            <a:avLst/>
          </a:prstGeom>
        </p:spPr>
        <p:txBody>
          <a:bodyPr vert="horz" lIns="91440" tIns="45720" rIns="91440" bIns="45720" rtlCol="0" anchor="b"/>
          <a:lstStyle>
            <a:lvl1pPr algn="r">
              <a:defRPr sz="1200"/>
            </a:lvl1pPr>
          </a:lstStyle>
          <a:p>
            <a:fld id="{AC6510F1-4870-4E5C-94B9-94386E86BC9F}" type="slidenum">
              <a:rPr kumimoji="1" lang="ja-JP" altLang="en-US" smtClean="0"/>
              <a:t>‹#›</a:t>
            </a:fld>
            <a:endParaRPr kumimoji="1" lang="ja-JP" altLang="en-US"/>
          </a:p>
        </p:txBody>
      </p:sp>
    </p:spTree>
    <p:extLst>
      <p:ext uri="{BB962C8B-B14F-4D97-AF65-F5344CB8AC3E}">
        <p14:creationId xmlns:p14="http://schemas.microsoft.com/office/powerpoint/2010/main" val="6574625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C6510F1-4870-4E5C-94B9-94386E86BC9F}" type="slidenum">
              <a:rPr kumimoji="1" lang="ja-JP" altLang="en-US" smtClean="0"/>
              <a:t>1</a:t>
            </a:fld>
            <a:endParaRPr kumimoji="1" lang="ja-JP" altLang="en-US"/>
          </a:p>
        </p:txBody>
      </p:sp>
    </p:spTree>
    <p:extLst>
      <p:ext uri="{BB962C8B-B14F-4D97-AF65-F5344CB8AC3E}">
        <p14:creationId xmlns:p14="http://schemas.microsoft.com/office/powerpoint/2010/main" val="3605873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C6510F1-4870-4E5C-94B9-94386E86BC9F}" type="slidenum">
              <a:rPr kumimoji="1" lang="ja-JP" altLang="en-US" smtClean="0"/>
              <a:t>2</a:t>
            </a:fld>
            <a:endParaRPr kumimoji="1" lang="ja-JP" altLang="en-US"/>
          </a:p>
        </p:txBody>
      </p:sp>
    </p:spTree>
    <p:extLst>
      <p:ext uri="{BB962C8B-B14F-4D97-AF65-F5344CB8AC3E}">
        <p14:creationId xmlns:p14="http://schemas.microsoft.com/office/powerpoint/2010/main" val="1924512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4CC63D9-3021-42D2-84A9-6C5BC51FBDEC}" type="datetimeFigureOut">
              <a:rPr kumimoji="1" lang="ja-JP" altLang="en-US" smtClean="0"/>
              <a:t>2019/9/27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289DC8-E7EE-4844-AFC8-492E0720B19D}" type="slidenum">
              <a:rPr kumimoji="1" lang="ja-JP" altLang="en-US" smtClean="0"/>
              <a:t>‹#›</a:t>
            </a:fld>
            <a:endParaRPr kumimoji="1" lang="ja-JP" altLang="en-US"/>
          </a:p>
        </p:txBody>
      </p:sp>
    </p:spTree>
    <p:extLst>
      <p:ext uri="{BB962C8B-B14F-4D97-AF65-F5344CB8AC3E}">
        <p14:creationId xmlns:p14="http://schemas.microsoft.com/office/powerpoint/2010/main" val="913014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4CC63D9-3021-42D2-84A9-6C5BC51FBDEC}" type="datetimeFigureOut">
              <a:rPr kumimoji="1" lang="ja-JP" altLang="en-US" smtClean="0"/>
              <a:t>2019/9/27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289DC8-E7EE-4844-AFC8-492E0720B19D}" type="slidenum">
              <a:rPr kumimoji="1" lang="ja-JP" altLang="en-US" smtClean="0"/>
              <a:t>‹#›</a:t>
            </a:fld>
            <a:endParaRPr kumimoji="1" lang="ja-JP" altLang="en-US"/>
          </a:p>
        </p:txBody>
      </p:sp>
    </p:spTree>
    <p:extLst>
      <p:ext uri="{BB962C8B-B14F-4D97-AF65-F5344CB8AC3E}">
        <p14:creationId xmlns:p14="http://schemas.microsoft.com/office/powerpoint/2010/main" val="577182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4CC63D9-3021-42D2-84A9-6C5BC51FBDEC}" type="datetimeFigureOut">
              <a:rPr kumimoji="1" lang="ja-JP" altLang="en-US" smtClean="0"/>
              <a:t>2019/9/27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289DC8-E7EE-4844-AFC8-492E0720B19D}" type="slidenum">
              <a:rPr kumimoji="1" lang="ja-JP" altLang="en-US" smtClean="0"/>
              <a:t>‹#›</a:t>
            </a:fld>
            <a:endParaRPr kumimoji="1" lang="ja-JP" altLang="en-US"/>
          </a:p>
        </p:txBody>
      </p:sp>
    </p:spTree>
    <p:extLst>
      <p:ext uri="{BB962C8B-B14F-4D97-AF65-F5344CB8AC3E}">
        <p14:creationId xmlns:p14="http://schemas.microsoft.com/office/powerpoint/2010/main" val="3541542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4CC63D9-3021-42D2-84A9-6C5BC51FBDEC}" type="datetimeFigureOut">
              <a:rPr kumimoji="1" lang="ja-JP" altLang="en-US" smtClean="0"/>
              <a:t>2019/9/27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289DC8-E7EE-4844-AFC8-492E0720B19D}" type="slidenum">
              <a:rPr kumimoji="1" lang="ja-JP" altLang="en-US" smtClean="0"/>
              <a:t>‹#›</a:t>
            </a:fld>
            <a:endParaRPr kumimoji="1" lang="ja-JP" altLang="en-US"/>
          </a:p>
        </p:txBody>
      </p:sp>
    </p:spTree>
    <p:extLst>
      <p:ext uri="{BB962C8B-B14F-4D97-AF65-F5344CB8AC3E}">
        <p14:creationId xmlns:p14="http://schemas.microsoft.com/office/powerpoint/2010/main" val="2974167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4CC63D9-3021-42D2-84A9-6C5BC51FBDEC}" type="datetimeFigureOut">
              <a:rPr kumimoji="1" lang="ja-JP" altLang="en-US" smtClean="0"/>
              <a:t>2019/9/27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289DC8-E7EE-4844-AFC8-492E0720B19D}" type="slidenum">
              <a:rPr kumimoji="1" lang="ja-JP" altLang="en-US" smtClean="0"/>
              <a:t>‹#›</a:t>
            </a:fld>
            <a:endParaRPr kumimoji="1" lang="ja-JP" altLang="en-US"/>
          </a:p>
        </p:txBody>
      </p:sp>
    </p:spTree>
    <p:extLst>
      <p:ext uri="{BB962C8B-B14F-4D97-AF65-F5344CB8AC3E}">
        <p14:creationId xmlns:p14="http://schemas.microsoft.com/office/powerpoint/2010/main" val="3861929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4CC63D9-3021-42D2-84A9-6C5BC51FBDEC}" type="datetimeFigureOut">
              <a:rPr kumimoji="1" lang="ja-JP" altLang="en-US" smtClean="0"/>
              <a:t>2019/9/27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289DC8-E7EE-4844-AFC8-492E0720B19D}" type="slidenum">
              <a:rPr kumimoji="1" lang="ja-JP" altLang="en-US" smtClean="0"/>
              <a:t>‹#›</a:t>
            </a:fld>
            <a:endParaRPr kumimoji="1" lang="ja-JP" altLang="en-US"/>
          </a:p>
        </p:txBody>
      </p:sp>
    </p:spTree>
    <p:extLst>
      <p:ext uri="{BB962C8B-B14F-4D97-AF65-F5344CB8AC3E}">
        <p14:creationId xmlns:p14="http://schemas.microsoft.com/office/powerpoint/2010/main" val="579973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4CC63D9-3021-42D2-84A9-6C5BC51FBDEC}" type="datetimeFigureOut">
              <a:rPr kumimoji="1" lang="ja-JP" altLang="en-US" smtClean="0"/>
              <a:t>2019/9/27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3289DC8-E7EE-4844-AFC8-492E0720B19D}" type="slidenum">
              <a:rPr kumimoji="1" lang="ja-JP" altLang="en-US" smtClean="0"/>
              <a:t>‹#›</a:t>
            </a:fld>
            <a:endParaRPr kumimoji="1" lang="ja-JP" altLang="en-US"/>
          </a:p>
        </p:txBody>
      </p:sp>
    </p:spTree>
    <p:extLst>
      <p:ext uri="{BB962C8B-B14F-4D97-AF65-F5344CB8AC3E}">
        <p14:creationId xmlns:p14="http://schemas.microsoft.com/office/powerpoint/2010/main" val="3380920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4CC63D9-3021-42D2-84A9-6C5BC51FBDEC}" type="datetimeFigureOut">
              <a:rPr kumimoji="1" lang="ja-JP" altLang="en-US" smtClean="0"/>
              <a:t>2019/9/27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3289DC8-E7EE-4844-AFC8-492E0720B19D}" type="slidenum">
              <a:rPr kumimoji="1" lang="ja-JP" altLang="en-US" smtClean="0"/>
              <a:t>‹#›</a:t>
            </a:fld>
            <a:endParaRPr kumimoji="1" lang="ja-JP" altLang="en-US"/>
          </a:p>
        </p:txBody>
      </p:sp>
    </p:spTree>
    <p:extLst>
      <p:ext uri="{BB962C8B-B14F-4D97-AF65-F5344CB8AC3E}">
        <p14:creationId xmlns:p14="http://schemas.microsoft.com/office/powerpoint/2010/main" val="1939769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4CC63D9-3021-42D2-84A9-6C5BC51FBDEC}" type="datetimeFigureOut">
              <a:rPr kumimoji="1" lang="ja-JP" altLang="en-US" smtClean="0"/>
              <a:t>2019/9/27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3289DC8-E7EE-4844-AFC8-492E0720B19D}" type="slidenum">
              <a:rPr kumimoji="1" lang="ja-JP" altLang="en-US" smtClean="0"/>
              <a:t>‹#›</a:t>
            </a:fld>
            <a:endParaRPr kumimoji="1" lang="ja-JP" altLang="en-US"/>
          </a:p>
        </p:txBody>
      </p:sp>
    </p:spTree>
    <p:extLst>
      <p:ext uri="{BB962C8B-B14F-4D97-AF65-F5344CB8AC3E}">
        <p14:creationId xmlns:p14="http://schemas.microsoft.com/office/powerpoint/2010/main" val="4222619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4CC63D9-3021-42D2-84A9-6C5BC51FBDEC}" type="datetimeFigureOut">
              <a:rPr kumimoji="1" lang="ja-JP" altLang="en-US" smtClean="0"/>
              <a:t>2019/9/27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289DC8-E7EE-4844-AFC8-492E0720B19D}" type="slidenum">
              <a:rPr kumimoji="1" lang="ja-JP" altLang="en-US" smtClean="0"/>
              <a:t>‹#›</a:t>
            </a:fld>
            <a:endParaRPr kumimoji="1" lang="ja-JP" altLang="en-US"/>
          </a:p>
        </p:txBody>
      </p:sp>
    </p:spTree>
    <p:extLst>
      <p:ext uri="{BB962C8B-B14F-4D97-AF65-F5344CB8AC3E}">
        <p14:creationId xmlns:p14="http://schemas.microsoft.com/office/powerpoint/2010/main" val="4083156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4CC63D9-3021-42D2-84A9-6C5BC51FBDEC}" type="datetimeFigureOut">
              <a:rPr kumimoji="1" lang="ja-JP" altLang="en-US" smtClean="0"/>
              <a:t>2019/9/27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289DC8-E7EE-4844-AFC8-492E0720B19D}" type="slidenum">
              <a:rPr kumimoji="1" lang="ja-JP" altLang="en-US" smtClean="0"/>
              <a:t>‹#›</a:t>
            </a:fld>
            <a:endParaRPr kumimoji="1" lang="ja-JP" altLang="en-US"/>
          </a:p>
        </p:txBody>
      </p:sp>
    </p:spTree>
    <p:extLst>
      <p:ext uri="{BB962C8B-B14F-4D97-AF65-F5344CB8AC3E}">
        <p14:creationId xmlns:p14="http://schemas.microsoft.com/office/powerpoint/2010/main" val="3403389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CC63D9-3021-42D2-84A9-6C5BC51FBDEC}" type="datetimeFigureOut">
              <a:rPr kumimoji="1" lang="ja-JP" altLang="en-US" smtClean="0"/>
              <a:t>2019/9/27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1636829" y="6492875"/>
            <a:ext cx="555171" cy="365125"/>
          </a:xfrm>
          <a:prstGeom prst="rect">
            <a:avLst/>
          </a:prstGeom>
        </p:spPr>
        <p:txBody>
          <a:bodyPr vert="horz" lIns="91440" tIns="45720" rIns="91440" bIns="45720" rtlCol="0" anchor="ctr"/>
          <a:lstStyle>
            <a:lvl1pPr algn="r">
              <a:defRPr sz="2000">
                <a:solidFill>
                  <a:schemeClr val="tx1"/>
                </a:solidFill>
              </a:defRPr>
            </a:lvl1pPr>
          </a:lstStyle>
          <a:p>
            <a:fld id="{4633934A-26D8-4EA6-8D76-CA97A875D890}" type="slidenum">
              <a:rPr lang="ja-JP" altLang="en-US" smtClean="0"/>
              <a:pPr/>
              <a:t>‹#›</a:t>
            </a:fld>
            <a:endParaRPr lang="ja-JP" altLang="en-US" dirty="0"/>
          </a:p>
        </p:txBody>
      </p:sp>
    </p:spTree>
    <p:extLst>
      <p:ext uri="{BB962C8B-B14F-4D97-AF65-F5344CB8AC3E}">
        <p14:creationId xmlns:p14="http://schemas.microsoft.com/office/powerpoint/2010/main" val="1710296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061883" y="6027390"/>
            <a:ext cx="5607422" cy="5782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大阪市</a:t>
            </a:r>
            <a:endParaRPr kumimoji="1" lang="en-US" altLang="ja-JP" dirty="0" smtClean="0">
              <a:latin typeface="Meiryo UI" panose="020B0604030504040204" pitchFamily="50" charset="-128"/>
              <a:ea typeface="Meiryo UI" panose="020B0604030504040204" pitchFamily="50" charset="-128"/>
            </a:endParaRPr>
          </a:p>
        </p:txBody>
      </p:sp>
      <p:sp>
        <p:nvSpPr>
          <p:cNvPr id="5" name="正方形/長方形 4"/>
          <p:cNvSpPr/>
          <p:nvPr/>
        </p:nvSpPr>
        <p:spPr>
          <a:xfrm>
            <a:off x="76199" y="5993744"/>
            <a:ext cx="1891553" cy="578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土地所有権</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2061882" y="4569476"/>
            <a:ext cx="5607423" cy="624169"/>
          </a:xfrm>
          <a:prstGeom prst="rect">
            <a:avLst/>
          </a:prstGeom>
          <a:solidFill>
            <a:schemeClr val="tx1">
              <a:lumMod val="85000"/>
              <a:lumOff val="1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　　　　　　　　　　　　　　事業者</a:t>
            </a:r>
            <a:endParaRPr kumimoji="1" lang="en-US" altLang="ja-JP" dirty="0" smtClean="0">
              <a:latin typeface="Meiryo UI" panose="020B0604030504040204" pitchFamily="50" charset="-128"/>
              <a:ea typeface="Meiryo UI" panose="020B0604030504040204" pitchFamily="50" charset="-128"/>
            </a:endParaRPr>
          </a:p>
        </p:txBody>
      </p:sp>
      <p:sp>
        <p:nvSpPr>
          <p:cNvPr id="7" name="正方形/長方形 6"/>
          <p:cNvSpPr/>
          <p:nvPr/>
        </p:nvSpPr>
        <p:spPr>
          <a:xfrm>
            <a:off x="2317377" y="4683777"/>
            <a:ext cx="2084294" cy="4415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大阪市（準共有）</a:t>
            </a:r>
            <a:endParaRPr kumimoji="1" lang="en-US" altLang="ja-JP" dirty="0" smtClean="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125504" y="745608"/>
            <a:ext cx="6302188" cy="403412"/>
          </a:xfrm>
          <a:prstGeom prst="rect">
            <a:avLst/>
          </a:prstGeom>
          <a:solidFill>
            <a:schemeClr val="accent4">
              <a:lumMod val="20000"/>
              <a:lumOff val="8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Meiryo UI" panose="020B0604030504040204" pitchFamily="50" charset="-128"/>
                <a:ea typeface="Meiryo UI" panose="020B0604030504040204" pitchFamily="50" charset="-128"/>
              </a:rPr>
              <a:t>第三者へ建物を譲渡しないことを前提とした場合</a:t>
            </a:r>
            <a:endParaRPr kumimoji="1" lang="en-US" altLang="ja-JP" dirty="0" smtClean="0">
              <a:solidFill>
                <a:schemeClr val="tx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2653554" y="1840841"/>
            <a:ext cx="4096388" cy="223221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Meiryo UI" panose="020B0604030504040204" pitchFamily="50" charset="-128"/>
                <a:ea typeface="Meiryo UI" panose="020B0604030504040204" pitchFamily="50" charset="-128"/>
              </a:rPr>
              <a:t>民間施設</a:t>
            </a:r>
            <a:endParaRPr kumimoji="1" lang="en-US" altLang="ja-JP" dirty="0" smtClean="0">
              <a:solidFill>
                <a:schemeClr val="bg1"/>
              </a:solidFill>
              <a:latin typeface="Meiryo UI" panose="020B0604030504040204" pitchFamily="50" charset="-128"/>
              <a:ea typeface="Meiryo UI" panose="020B0604030504040204" pitchFamily="50" charset="-128"/>
            </a:endParaRPr>
          </a:p>
          <a:p>
            <a:pPr algn="ctr"/>
            <a:r>
              <a:rPr lang="ja-JP" altLang="en-US" dirty="0">
                <a:solidFill>
                  <a:schemeClr val="bg1"/>
                </a:solidFill>
                <a:latin typeface="Meiryo UI" panose="020B0604030504040204" pitchFamily="50" charset="-128"/>
                <a:ea typeface="Meiryo UI" panose="020B0604030504040204" pitchFamily="50" charset="-128"/>
              </a:rPr>
              <a:t>（区分所有</a:t>
            </a:r>
            <a:r>
              <a:rPr lang="ja-JP" altLang="en-US" dirty="0" smtClean="0">
                <a:solidFill>
                  <a:schemeClr val="bg1"/>
                </a:solidFill>
                <a:latin typeface="Meiryo UI" panose="020B0604030504040204" pitchFamily="50" charset="-128"/>
                <a:ea typeface="Meiryo UI" panose="020B0604030504040204" pitchFamily="50" charset="-128"/>
              </a:rPr>
              <a:t>）</a:t>
            </a:r>
            <a:endParaRPr kumimoji="1" lang="en-US" altLang="ja-JP" dirty="0" smtClean="0">
              <a:solidFill>
                <a:schemeClr val="bg1"/>
              </a:solidFill>
              <a:latin typeface="Meiryo UI" panose="020B0604030504040204" pitchFamily="50" charset="-128"/>
              <a:ea typeface="Meiryo UI" panose="020B0604030504040204" pitchFamily="50" charset="-128"/>
            </a:endParaRPr>
          </a:p>
          <a:p>
            <a:pPr algn="ctr"/>
            <a:endParaRPr lang="en-US" altLang="ja-JP" dirty="0">
              <a:solidFill>
                <a:schemeClr val="bg1"/>
              </a:solidFill>
              <a:latin typeface="Meiryo UI" panose="020B0604030504040204" pitchFamily="50" charset="-128"/>
              <a:ea typeface="Meiryo UI" panose="020B0604030504040204" pitchFamily="50" charset="-128"/>
            </a:endParaRPr>
          </a:p>
          <a:p>
            <a:pPr algn="ctr"/>
            <a:endParaRPr kumimoji="1" lang="en-US" altLang="ja-JP" dirty="0" smtClean="0">
              <a:solidFill>
                <a:schemeClr val="bg1"/>
              </a:solidFill>
              <a:latin typeface="Meiryo UI" panose="020B0604030504040204" pitchFamily="50" charset="-128"/>
              <a:ea typeface="Meiryo UI" panose="020B0604030504040204" pitchFamily="50" charset="-128"/>
            </a:endParaRPr>
          </a:p>
          <a:p>
            <a:pPr algn="ctr"/>
            <a:endParaRPr lang="en-US" altLang="ja-JP" dirty="0">
              <a:solidFill>
                <a:schemeClr val="bg1"/>
              </a:solidFill>
              <a:latin typeface="Meiryo UI" panose="020B0604030504040204" pitchFamily="50" charset="-128"/>
              <a:ea typeface="Meiryo UI" panose="020B0604030504040204" pitchFamily="50" charset="-128"/>
            </a:endParaRPr>
          </a:p>
          <a:p>
            <a:pPr algn="ctr"/>
            <a:endParaRPr kumimoji="1" lang="en-US" altLang="ja-JP" dirty="0" smtClean="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0" y="2412341"/>
            <a:ext cx="2097740" cy="945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latin typeface="Meiryo UI" panose="020B0604030504040204" pitchFamily="50" charset="-128"/>
                <a:ea typeface="Meiryo UI" panose="020B0604030504040204" pitchFamily="50" charset="-128"/>
              </a:rPr>
              <a:t>事業者の</a:t>
            </a:r>
            <a:endParaRPr lang="en-US" altLang="ja-JP" b="1" dirty="0" smtClean="0">
              <a:solidFill>
                <a:schemeClr val="tx1"/>
              </a:solidFill>
              <a:latin typeface="Meiryo UI" panose="020B0604030504040204" pitchFamily="50" charset="-128"/>
              <a:ea typeface="Meiryo UI" panose="020B0604030504040204" pitchFamily="50" charset="-128"/>
            </a:endParaRPr>
          </a:p>
          <a:p>
            <a:pPr algn="ctr"/>
            <a:r>
              <a:rPr lang="ja-JP" altLang="en-US" b="1" dirty="0" smtClean="0">
                <a:solidFill>
                  <a:schemeClr val="tx1"/>
                </a:solidFill>
                <a:latin typeface="Meiryo UI" panose="020B0604030504040204" pitchFamily="50" charset="-128"/>
                <a:ea typeface="Meiryo UI" panose="020B0604030504040204" pitchFamily="50" charset="-128"/>
              </a:rPr>
              <a:t>提案による</a:t>
            </a:r>
            <a:r>
              <a:rPr kumimoji="1" lang="ja-JP" altLang="en-US" b="1" dirty="0" smtClean="0">
                <a:solidFill>
                  <a:schemeClr val="tx1"/>
                </a:solidFill>
                <a:latin typeface="Meiryo UI" panose="020B0604030504040204" pitchFamily="50" charset="-128"/>
                <a:ea typeface="Meiryo UI" panose="020B0604030504040204" pitchFamily="50" charset="-128"/>
              </a:rPr>
              <a:t>建物</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76199" y="4615421"/>
            <a:ext cx="1891553" cy="578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借地権</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12" name="上矢印 11"/>
          <p:cNvSpPr/>
          <p:nvPr/>
        </p:nvSpPr>
        <p:spPr>
          <a:xfrm>
            <a:off x="2525803" y="5297859"/>
            <a:ext cx="4679576" cy="591671"/>
          </a:xfrm>
          <a:prstGeom prst="upArrow">
            <a:avLst>
              <a:gd name="adj1" fmla="val 76437"/>
              <a:gd name="adj2" fmla="val 50000"/>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002060"/>
                </a:solidFill>
                <a:latin typeface="Meiryo UI" panose="020B0604030504040204" pitchFamily="50" charset="-128"/>
                <a:ea typeface="Meiryo UI" panose="020B0604030504040204" pitchFamily="50" charset="-128"/>
              </a:rPr>
              <a:t>一般定期借地契約</a:t>
            </a:r>
            <a:endParaRPr kumimoji="1" lang="ja-JP" altLang="en-US" dirty="0">
              <a:solidFill>
                <a:srgbClr val="002060"/>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7839633" y="4403349"/>
            <a:ext cx="4137213" cy="1002368"/>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Meiryo UI" panose="020B0604030504040204" pitchFamily="50" charset="-128"/>
                <a:ea typeface="Meiryo UI" panose="020B0604030504040204" pitchFamily="50" charset="-128"/>
              </a:rPr>
              <a:t>＜借地権登記＞（事業者・大阪市）</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区分建物の専有</a:t>
            </a:r>
            <a:r>
              <a:rPr lang="ja-JP" altLang="en-US" dirty="0">
                <a:solidFill>
                  <a:schemeClr val="tx1"/>
                </a:solidFill>
                <a:latin typeface="Meiryo UI" panose="020B0604030504040204" pitchFamily="50" charset="-128"/>
                <a:ea typeface="Meiryo UI" panose="020B0604030504040204" pitchFamily="50" charset="-128"/>
              </a:rPr>
              <a:t>面積</a:t>
            </a:r>
            <a:r>
              <a:rPr lang="ja-JP" altLang="en-US" dirty="0" smtClean="0">
                <a:solidFill>
                  <a:schemeClr val="tx1"/>
                </a:solidFill>
                <a:latin typeface="Meiryo UI" panose="020B0604030504040204" pitchFamily="50" charset="-128"/>
                <a:ea typeface="Meiryo UI" panose="020B0604030504040204" pitchFamily="50" charset="-128"/>
              </a:rPr>
              <a:t>に応じた借地権の割合を登記</a:t>
            </a:r>
            <a:r>
              <a:rPr kumimoji="1" lang="ja-JP" altLang="en-US" dirty="0" smtClean="0">
                <a:solidFill>
                  <a:schemeClr val="tx1"/>
                </a:solidFill>
                <a:latin typeface="Meiryo UI" panose="020B0604030504040204" pitchFamily="50" charset="-128"/>
                <a:ea typeface="Meiryo UI" panose="020B0604030504040204" pitchFamily="50" charset="-128"/>
              </a:rPr>
              <a:t>（大阪市は自己借地権）</a:t>
            </a:r>
            <a:endParaRPr kumimoji="1" lang="en-US" altLang="ja-JP" dirty="0" smtClean="0">
              <a:solidFill>
                <a:schemeClr val="tx1"/>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7839632" y="2208112"/>
            <a:ext cx="4137213" cy="1354236"/>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Meiryo UI" panose="020B0604030504040204" pitchFamily="50" charset="-128"/>
                <a:ea typeface="Meiryo UI" panose="020B0604030504040204" pitchFamily="50" charset="-128"/>
              </a:rPr>
              <a:t>＜所有権登記＞（事業者・大阪市）</a:t>
            </a:r>
            <a:endParaRPr lang="en-US" altLang="ja-JP" dirty="0" smtClean="0">
              <a:solidFill>
                <a:schemeClr val="tx1"/>
              </a:solidFill>
              <a:latin typeface="Meiryo UI" panose="020B0604030504040204" pitchFamily="50" charset="-128"/>
              <a:ea typeface="Meiryo UI" panose="020B0604030504040204" pitchFamily="50" charset="-128"/>
            </a:endParaRPr>
          </a:p>
          <a:p>
            <a:pPr marL="93663" indent="-93663"/>
            <a:r>
              <a:rPr lang="ja-JP" altLang="en-US" dirty="0" smtClean="0">
                <a:solidFill>
                  <a:schemeClr val="tx1"/>
                </a:solidFill>
                <a:latin typeface="Meiryo UI" panose="020B0604030504040204" pitchFamily="50" charset="-128"/>
                <a:ea typeface="Meiryo UI" panose="020B0604030504040204" pitchFamily="50" charset="-128"/>
              </a:rPr>
              <a:t>・区分建物の専有</a:t>
            </a:r>
            <a:r>
              <a:rPr lang="ja-JP" altLang="en-US" dirty="0">
                <a:solidFill>
                  <a:schemeClr val="tx1"/>
                </a:solidFill>
                <a:latin typeface="Meiryo UI" panose="020B0604030504040204" pitchFamily="50" charset="-128"/>
                <a:ea typeface="Meiryo UI" panose="020B0604030504040204" pitchFamily="50" charset="-128"/>
              </a:rPr>
              <a:t>面積</a:t>
            </a:r>
            <a:r>
              <a:rPr lang="ja-JP" altLang="en-US" dirty="0" smtClean="0">
                <a:solidFill>
                  <a:schemeClr val="tx1"/>
                </a:solidFill>
                <a:latin typeface="Meiryo UI" panose="020B0604030504040204" pitchFamily="50" charset="-128"/>
                <a:ea typeface="Meiryo UI" panose="020B0604030504040204" pitchFamily="50" charset="-128"/>
              </a:rPr>
              <a:t>に応じた所有権の割合を登記</a:t>
            </a:r>
            <a:endParaRPr lang="en-US" altLang="ja-JP" dirty="0" smtClean="0">
              <a:solidFill>
                <a:schemeClr val="tx1"/>
              </a:solidFill>
              <a:latin typeface="Meiryo UI" panose="020B0604030504040204" pitchFamily="50" charset="-128"/>
              <a:ea typeface="Meiryo UI" panose="020B0604030504040204" pitchFamily="50" charset="-128"/>
            </a:endParaRPr>
          </a:p>
          <a:p>
            <a:pPr marL="93663" indent="-93663"/>
            <a:r>
              <a:rPr kumimoji="1" lang="ja-JP" altLang="en-US" dirty="0" smtClean="0">
                <a:solidFill>
                  <a:schemeClr val="tx1"/>
                </a:solidFill>
                <a:latin typeface="Meiryo UI" panose="020B0604030504040204" pitchFamily="50" charset="-128"/>
                <a:ea typeface="Meiryo UI" panose="020B0604030504040204" pitchFamily="50" charset="-128"/>
              </a:rPr>
              <a:t>・敷地利用権は借地権</a:t>
            </a:r>
            <a:endParaRPr kumimoji="1" lang="en-US" altLang="ja-JP" dirty="0" smtClean="0">
              <a:solidFill>
                <a:schemeClr val="tx1"/>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0" y="0"/>
            <a:ext cx="12191999"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bg1"/>
                </a:solidFill>
                <a:latin typeface="Meiryo UI" panose="020B0604030504040204" pitchFamily="50" charset="-128"/>
                <a:ea typeface="Meiryo UI" panose="020B0604030504040204" pitchFamily="50" charset="-128"/>
              </a:rPr>
              <a:t>借地権及び賃料の取り扱いについて（借地権について）</a:t>
            </a:r>
            <a:endParaRPr kumimoji="1" lang="ja-JP" altLang="en-US" b="1" dirty="0">
              <a:solidFill>
                <a:schemeClr val="bg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6521823" y="406493"/>
            <a:ext cx="5576045" cy="1094255"/>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latin typeface="Meiryo UI" panose="020B0604030504040204" pitchFamily="50" charset="-128"/>
                <a:ea typeface="Meiryo UI" panose="020B0604030504040204" pitchFamily="50" charset="-128"/>
              </a:rPr>
              <a:t>施設建設後に事業者が図書館施設とその専有面積割合による借地権持ち分を大阪市へ売却し、大阪市は自己借地権を取得</a:t>
            </a:r>
            <a:endParaRPr kumimoji="1" lang="en-US" altLang="ja-JP" sz="1600" dirty="0" smtClean="0">
              <a:solidFill>
                <a:schemeClr val="tx1"/>
              </a:solidFill>
              <a:latin typeface="Meiryo UI" panose="020B0604030504040204" pitchFamily="50" charset="-128"/>
              <a:ea typeface="Meiryo UI" panose="020B0604030504040204" pitchFamily="50" charset="-128"/>
            </a:endParaRPr>
          </a:p>
        </p:txBody>
      </p:sp>
      <p:cxnSp>
        <p:nvCxnSpPr>
          <p:cNvPr id="18" name="直線矢印コネクタ 17"/>
          <p:cNvCxnSpPr/>
          <p:nvPr/>
        </p:nvCxnSpPr>
        <p:spPr>
          <a:xfrm flipH="1" flipV="1">
            <a:off x="4316113" y="3813839"/>
            <a:ext cx="1398898" cy="895407"/>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4618375" y="4153433"/>
            <a:ext cx="2719472" cy="311829"/>
          </a:xfrm>
          <a:prstGeom prst="rect">
            <a:avLst/>
          </a:prstGeom>
          <a:solidFill>
            <a:schemeClr val="bg1"/>
          </a:solidFill>
          <a:ln w="28575">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Meiryo UI" panose="020B0604030504040204" pitchFamily="50" charset="-128"/>
                <a:ea typeface="Meiryo UI" panose="020B0604030504040204" pitchFamily="50" charset="-128"/>
              </a:rPr>
              <a:t>借地権付き建物売買契約</a:t>
            </a:r>
            <a:endParaRPr kumimoji="1" lang="en-US" altLang="ja-JP" dirty="0" smtClean="0">
              <a:solidFill>
                <a:schemeClr val="tx1"/>
              </a:solidFill>
              <a:latin typeface="Meiryo UI" panose="020B0604030504040204" pitchFamily="50" charset="-128"/>
              <a:ea typeface="Meiryo UI" panose="020B0604030504040204" pitchFamily="50" charset="-128"/>
            </a:endParaRPr>
          </a:p>
        </p:txBody>
      </p:sp>
      <p:cxnSp>
        <p:nvCxnSpPr>
          <p:cNvPr id="20" name="直線矢印コネクタ 19"/>
          <p:cNvCxnSpPr/>
          <p:nvPr/>
        </p:nvCxnSpPr>
        <p:spPr>
          <a:xfrm flipH="1">
            <a:off x="3226423" y="3824338"/>
            <a:ext cx="627067" cy="991695"/>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2317377" y="4175822"/>
            <a:ext cx="1913572" cy="289440"/>
          </a:xfrm>
          <a:prstGeom prst="rect">
            <a:avLst/>
          </a:prstGeom>
          <a:solidFill>
            <a:schemeClr val="bg1"/>
          </a:solidFill>
          <a:ln w="28575">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Meiryo UI" panose="020B0604030504040204" pitchFamily="50" charset="-128"/>
                <a:ea typeface="Meiryo UI" panose="020B0604030504040204" pitchFamily="50" charset="-128"/>
              </a:rPr>
              <a:t>自己借地権取得</a:t>
            </a:r>
            <a:endParaRPr kumimoji="1" lang="en-US" altLang="ja-JP" dirty="0" smtClean="0">
              <a:solidFill>
                <a:schemeClr val="tx1"/>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2814764" y="3101447"/>
            <a:ext cx="2579090" cy="63201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Meiryo UI" panose="020B0604030504040204" pitchFamily="50" charset="-128"/>
                <a:ea typeface="Meiryo UI" panose="020B0604030504040204" pitchFamily="50" charset="-128"/>
              </a:rPr>
              <a:t>大阪市</a:t>
            </a:r>
            <a:endParaRPr lang="en-US" altLang="ja-JP" dirty="0" smtClean="0">
              <a:solidFill>
                <a:schemeClr val="tx1"/>
              </a:solidFill>
              <a:latin typeface="Meiryo UI" panose="020B0604030504040204" pitchFamily="50" charset="-128"/>
              <a:ea typeface="Meiryo UI" panose="020B0604030504040204" pitchFamily="50" charset="-128"/>
            </a:endParaRPr>
          </a:p>
          <a:p>
            <a:pPr algn="ctr"/>
            <a:r>
              <a:rPr lang="en-US" altLang="ja-JP" dirty="0" smtClean="0">
                <a:solidFill>
                  <a:schemeClr val="tx1"/>
                </a:solidFill>
                <a:latin typeface="Meiryo UI" panose="020B0604030504040204" pitchFamily="50" charset="-128"/>
                <a:ea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rPr>
              <a:t>図書館施設・</a:t>
            </a:r>
            <a:r>
              <a:rPr kumimoji="1" lang="ja-JP" altLang="en-US" dirty="0" smtClean="0">
                <a:solidFill>
                  <a:schemeClr val="tx1"/>
                </a:solidFill>
                <a:latin typeface="Meiryo UI" panose="020B0604030504040204" pitchFamily="50" charset="-128"/>
                <a:ea typeface="Meiryo UI" panose="020B0604030504040204" pitchFamily="50" charset="-128"/>
              </a:rPr>
              <a:t>区分所有</a:t>
            </a:r>
            <a:r>
              <a:rPr kumimoji="1" lang="en-US" altLang="ja-JP" dirty="0" smtClean="0">
                <a:solidFill>
                  <a:schemeClr val="tx1"/>
                </a:solidFill>
                <a:latin typeface="Meiryo UI" panose="020B0604030504040204" pitchFamily="50" charset="-128"/>
                <a:ea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fld id="{53289DC8-E7EE-4844-AFC8-492E0720B19D}" type="slidenum">
              <a:rPr kumimoji="1" lang="ja-JP" altLang="en-US" smtClean="0"/>
              <a:t>1</a:t>
            </a:fld>
            <a:endParaRPr kumimoji="1" lang="ja-JP" altLang="en-US"/>
          </a:p>
        </p:txBody>
      </p:sp>
    </p:spTree>
    <p:extLst>
      <p:ext uri="{BB962C8B-B14F-4D97-AF65-F5344CB8AC3E}">
        <p14:creationId xmlns:p14="http://schemas.microsoft.com/office/powerpoint/2010/main" val="1809994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2056797" y="3205485"/>
            <a:ext cx="5607423" cy="624169"/>
          </a:xfrm>
          <a:prstGeom prst="rect">
            <a:avLst/>
          </a:prstGeom>
          <a:solidFill>
            <a:schemeClr val="tx1">
              <a:lumMod val="85000"/>
              <a:lumOff val="1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Meiryo UI" panose="020B0604030504040204" pitchFamily="50" charset="-128"/>
                <a:ea typeface="Meiryo UI" panose="020B0604030504040204" pitchFamily="50" charset="-128"/>
              </a:rPr>
              <a:t>本市が認める</a:t>
            </a:r>
            <a:r>
              <a:rPr lang="ja-JP" altLang="en-US" dirty="0" smtClean="0">
                <a:solidFill>
                  <a:schemeClr val="bg1"/>
                </a:solidFill>
                <a:latin typeface="Meiryo UI" panose="020B0604030504040204" pitchFamily="50" charset="-128"/>
                <a:ea typeface="Meiryo UI" panose="020B0604030504040204" pitchFamily="50" charset="-128"/>
              </a:rPr>
              <a:t>者</a:t>
            </a:r>
            <a:endParaRPr lang="en-US" altLang="ja-JP" dirty="0" smtClean="0">
              <a:solidFill>
                <a:schemeClr val="bg1"/>
              </a:solidFill>
              <a:latin typeface="Meiryo UI" panose="020B0604030504040204" pitchFamily="50" charset="-128"/>
              <a:ea typeface="Meiryo UI" panose="020B0604030504040204" pitchFamily="50" charset="-128"/>
            </a:endParaRPr>
          </a:p>
          <a:p>
            <a:pPr algn="ctr"/>
            <a:r>
              <a:rPr lang="ja-JP" altLang="en-US" dirty="0" smtClean="0">
                <a:solidFill>
                  <a:schemeClr val="bg1"/>
                </a:solidFill>
                <a:latin typeface="Meiryo UI" panose="020B0604030504040204" pitchFamily="50" charset="-128"/>
                <a:ea typeface="Meiryo UI" panose="020B0604030504040204" pitchFamily="50" charset="-128"/>
              </a:rPr>
              <a:t>（</a:t>
            </a:r>
            <a:r>
              <a:rPr lang="ja-JP" altLang="en-US" dirty="0">
                <a:solidFill>
                  <a:schemeClr val="bg1"/>
                </a:solidFill>
                <a:latin typeface="Meiryo UI" panose="020B0604030504040204" pitchFamily="50" charset="-128"/>
                <a:ea typeface="Meiryo UI" panose="020B0604030504040204" pitchFamily="50" charset="-128"/>
              </a:rPr>
              <a:t>事</a:t>
            </a:r>
            <a:r>
              <a:rPr lang="ja-JP" altLang="en-US" dirty="0" smtClean="0">
                <a:solidFill>
                  <a:schemeClr val="bg1"/>
                </a:solidFill>
                <a:latin typeface="Meiryo UI" panose="020B0604030504040204" pitchFamily="50" charset="-128"/>
                <a:ea typeface="Meiryo UI" panose="020B0604030504040204" pitchFamily="50" charset="-128"/>
              </a:rPr>
              <a:t>業者</a:t>
            </a:r>
            <a:r>
              <a:rPr lang="ja-JP" altLang="en-US" dirty="0">
                <a:solidFill>
                  <a:schemeClr val="bg1"/>
                </a:solidFill>
                <a:latin typeface="Meiryo UI" panose="020B0604030504040204" pitchFamily="50" charset="-128"/>
                <a:ea typeface="Meiryo UI" panose="020B0604030504040204" pitchFamily="50" charset="-128"/>
              </a:rPr>
              <a:t>と第三者に</a:t>
            </a:r>
            <a:r>
              <a:rPr lang="ja-JP" altLang="en-US" dirty="0" smtClean="0">
                <a:solidFill>
                  <a:schemeClr val="bg1"/>
                </a:solidFill>
                <a:latin typeface="Meiryo UI" panose="020B0604030504040204" pitchFamily="50" charset="-128"/>
                <a:ea typeface="Meiryo UI" panose="020B0604030504040204" pitchFamily="50" charset="-128"/>
              </a:rPr>
              <a:t>よる準</a:t>
            </a:r>
            <a:r>
              <a:rPr lang="ja-JP" altLang="en-US" dirty="0">
                <a:solidFill>
                  <a:schemeClr val="bg1"/>
                </a:solidFill>
                <a:latin typeface="Meiryo UI" panose="020B0604030504040204" pitchFamily="50" charset="-128"/>
                <a:ea typeface="Meiryo UI" panose="020B0604030504040204" pitchFamily="50" charset="-128"/>
              </a:rPr>
              <a:t>共有</a:t>
            </a:r>
            <a:r>
              <a:rPr lang="ja-JP" altLang="en-US" dirty="0" smtClean="0">
                <a:solidFill>
                  <a:schemeClr val="bg1"/>
                </a:solidFill>
                <a:latin typeface="Meiryo UI" panose="020B0604030504040204" pitchFamily="50" charset="-128"/>
                <a:ea typeface="Meiryo UI" panose="020B0604030504040204" pitchFamily="50" charset="-128"/>
              </a:rPr>
              <a:t>の</a:t>
            </a:r>
            <a:r>
              <a:rPr lang="ja-JP" altLang="en-US" dirty="0">
                <a:solidFill>
                  <a:schemeClr val="bg1"/>
                </a:solidFill>
                <a:latin typeface="Meiryo UI" panose="020B0604030504040204" pitchFamily="50" charset="-128"/>
                <a:ea typeface="Meiryo UI" panose="020B0604030504040204" pitchFamily="50" charset="-128"/>
              </a:rPr>
              <a:t>場合も含む）</a:t>
            </a:r>
            <a:endParaRPr lang="en-US" altLang="ja-JP" dirty="0">
              <a:solidFill>
                <a:schemeClr val="bg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2093260" y="6087033"/>
            <a:ext cx="5607422" cy="5782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大阪市</a:t>
            </a:r>
            <a:endParaRPr kumimoji="1" lang="en-US" altLang="ja-JP" dirty="0" smtClean="0">
              <a:latin typeface="Meiryo UI" panose="020B0604030504040204" pitchFamily="50" charset="-128"/>
              <a:ea typeface="Meiryo UI" panose="020B0604030504040204" pitchFamily="50" charset="-128"/>
            </a:endParaRPr>
          </a:p>
        </p:txBody>
      </p:sp>
      <p:sp>
        <p:nvSpPr>
          <p:cNvPr id="5" name="正方形/長方形 4"/>
          <p:cNvSpPr/>
          <p:nvPr/>
        </p:nvSpPr>
        <p:spPr>
          <a:xfrm>
            <a:off x="107577" y="6087033"/>
            <a:ext cx="1891553" cy="578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土地所有権</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2093260" y="4662765"/>
            <a:ext cx="5607423" cy="624169"/>
          </a:xfrm>
          <a:prstGeom prst="rect">
            <a:avLst/>
          </a:prstGeom>
          <a:solidFill>
            <a:schemeClr val="tx1">
              <a:lumMod val="85000"/>
              <a:lumOff val="1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事業者</a:t>
            </a:r>
            <a:endParaRPr kumimoji="1" lang="en-US" altLang="ja-JP" dirty="0" smtClean="0">
              <a:latin typeface="Meiryo UI" panose="020B0604030504040204" pitchFamily="50" charset="-128"/>
              <a:ea typeface="Meiryo UI" panose="020B0604030504040204" pitchFamily="50" charset="-128"/>
            </a:endParaRPr>
          </a:p>
        </p:txBody>
      </p:sp>
      <p:sp>
        <p:nvSpPr>
          <p:cNvPr id="8" name="正方形/長方形 7"/>
          <p:cNvSpPr/>
          <p:nvPr/>
        </p:nvSpPr>
        <p:spPr>
          <a:xfrm>
            <a:off x="67235" y="80683"/>
            <a:ext cx="6548718" cy="403412"/>
          </a:xfrm>
          <a:prstGeom prst="rect">
            <a:avLst/>
          </a:prstGeom>
          <a:solidFill>
            <a:schemeClr val="accent4">
              <a:lumMod val="20000"/>
              <a:lumOff val="8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Meiryo UI" panose="020B0604030504040204" pitchFamily="50" charset="-128"/>
                <a:ea typeface="Meiryo UI" panose="020B0604030504040204" pitchFamily="50" charset="-128"/>
              </a:rPr>
              <a:t>分譲マンション等、第三者へ区分建物を譲渡することを前提とする場合</a:t>
            </a:r>
            <a:endParaRPr kumimoji="1" lang="en-US" altLang="ja-JP" dirty="0" smtClean="0">
              <a:solidFill>
                <a:schemeClr val="tx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2353235" y="701068"/>
            <a:ext cx="4535712" cy="223221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Meiryo UI" panose="020B0604030504040204" pitchFamily="50" charset="-128"/>
                <a:ea typeface="Meiryo UI" panose="020B0604030504040204" pitchFamily="50" charset="-128"/>
              </a:rPr>
              <a:t>　　　分譲マンション等</a:t>
            </a:r>
            <a:r>
              <a:rPr lang="ja-JP" altLang="en-US" dirty="0" smtClean="0">
                <a:solidFill>
                  <a:schemeClr val="bg1"/>
                </a:solidFill>
                <a:latin typeface="Meiryo UI" panose="020B0604030504040204" pitchFamily="50" charset="-128"/>
                <a:ea typeface="Meiryo UI" panose="020B0604030504040204" pitchFamily="50" charset="-128"/>
              </a:rPr>
              <a:t>（</a:t>
            </a:r>
            <a:r>
              <a:rPr lang="ja-JP" altLang="en-US" dirty="0">
                <a:solidFill>
                  <a:schemeClr val="bg1"/>
                </a:solidFill>
                <a:latin typeface="Meiryo UI" panose="020B0604030504040204" pitchFamily="50" charset="-128"/>
                <a:ea typeface="Meiryo UI" panose="020B0604030504040204" pitchFamily="50" charset="-128"/>
              </a:rPr>
              <a:t>区分所有</a:t>
            </a:r>
            <a:r>
              <a:rPr lang="ja-JP" altLang="en-US" dirty="0" smtClean="0">
                <a:solidFill>
                  <a:schemeClr val="bg1"/>
                </a:solidFill>
                <a:latin typeface="Meiryo UI" panose="020B0604030504040204" pitchFamily="50" charset="-128"/>
                <a:ea typeface="Meiryo UI" panose="020B0604030504040204" pitchFamily="50" charset="-128"/>
              </a:rPr>
              <a:t>）</a:t>
            </a:r>
            <a:endParaRPr kumimoji="1" lang="en-US" altLang="ja-JP" dirty="0" smtClean="0">
              <a:solidFill>
                <a:schemeClr val="bg1"/>
              </a:solidFill>
              <a:latin typeface="Meiryo UI" panose="020B0604030504040204" pitchFamily="50" charset="-128"/>
              <a:ea typeface="Meiryo UI" panose="020B0604030504040204" pitchFamily="50" charset="-128"/>
            </a:endParaRPr>
          </a:p>
          <a:p>
            <a:pPr algn="ctr"/>
            <a:endParaRPr lang="en-US" altLang="ja-JP" dirty="0">
              <a:solidFill>
                <a:schemeClr val="bg1"/>
              </a:solidFill>
              <a:latin typeface="Meiryo UI" panose="020B0604030504040204" pitchFamily="50" charset="-128"/>
              <a:ea typeface="Meiryo UI" panose="020B0604030504040204" pitchFamily="50" charset="-128"/>
            </a:endParaRPr>
          </a:p>
          <a:p>
            <a:pPr algn="ctr"/>
            <a:endParaRPr kumimoji="1" lang="en-US" altLang="ja-JP" dirty="0" smtClean="0">
              <a:solidFill>
                <a:schemeClr val="bg1"/>
              </a:solidFill>
              <a:latin typeface="Meiryo UI" panose="020B0604030504040204" pitchFamily="50" charset="-128"/>
              <a:ea typeface="Meiryo UI" panose="020B0604030504040204" pitchFamily="50" charset="-128"/>
            </a:endParaRPr>
          </a:p>
          <a:p>
            <a:pPr algn="ctr"/>
            <a:endParaRPr lang="en-US" altLang="ja-JP" dirty="0">
              <a:solidFill>
                <a:schemeClr val="bg1"/>
              </a:solidFill>
              <a:latin typeface="Meiryo UI" panose="020B0604030504040204" pitchFamily="50" charset="-128"/>
              <a:ea typeface="Meiryo UI" panose="020B0604030504040204" pitchFamily="50" charset="-128"/>
            </a:endParaRPr>
          </a:p>
          <a:p>
            <a:pPr algn="ctr"/>
            <a:endParaRPr kumimoji="1" lang="en-US" altLang="ja-JP" dirty="0" smtClean="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139005" y="1272568"/>
            <a:ext cx="2097740" cy="945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latin typeface="Meiryo UI" panose="020B0604030504040204" pitchFamily="50" charset="-128"/>
                <a:ea typeface="Meiryo UI" panose="020B0604030504040204" pitchFamily="50" charset="-128"/>
              </a:rPr>
              <a:t>事業者の</a:t>
            </a:r>
            <a:endParaRPr lang="en-US" altLang="ja-JP" b="1" dirty="0" smtClean="0">
              <a:solidFill>
                <a:schemeClr val="tx1"/>
              </a:solidFill>
              <a:latin typeface="Meiryo UI" panose="020B0604030504040204" pitchFamily="50" charset="-128"/>
              <a:ea typeface="Meiryo UI" panose="020B0604030504040204" pitchFamily="50" charset="-128"/>
            </a:endParaRPr>
          </a:p>
          <a:p>
            <a:pPr algn="ctr"/>
            <a:r>
              <a:rPr lang="ja-JP" altLang="en-US" b="1" dirty="0" smtClean="0">
                <a:solidFill>
                  <a:schemeClr val="tx1"/>
                </a:solidFill>
                <a:latin typeface="Meiryo UI" panose="020B0604030504040204" pitchFamily="50" charset="-128"/>
                <a:ea typeface="Meiryo UI" panose="020B0604030504040204" pitchFamily="50" charset="-128"/>
              </a:rPr>
              <a:t>提案による</a:t>
            </a:r>
            <a:r>
              <a:rPr kumimoji="1" lang="ja-JP" altLang="en-US" b="1" dirty="0" smtClean="0">
                <a:solidFill>
                  <a:schemeClr val="tx1"/>
                </a:solidFill>
                <a:latin typeface="Meiryo UI" panose="020B0604030504040204" pitchFamily="50" charset="-128"/>
                <a:ea typeface="Meiryo UI" panose="020B0604030504040204" pitchFamily="50" charset="-128"/>
              </a:rPr>
              <a:t>建物</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107577" y="4708710"/>
            <a:ext cx="1891553" cy="578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借地権</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12" name="上矢印 11"/>
          <p:cNvSpPr/>
          <p:nvPr/>
        </p:nvSpPr>
        <p:spPr>
          <a:xfrm>
            <a:off x="2557181" y="5391148"/>
            <a:ext cx="4679576" cy="591671"/>
          </a:xfrm>
          <a:prstGeom prst="upArrow">
            <a:avLst>
              <a:gd name="adj1" fmla="val 76437"/>
              <a:gd name="adj2" fmla="val 50000"/>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002060"/>
                </a:solidFill>
                <a:latin typeface="Meiryo UI" panose="020B0604030504040204" pitchFamily="50" charset="-128"/>
                <a:ea typeface="Meiryo UI" panose="020B0604030504040204" pitchFamily="50" charset="-128"/>
              </a:rPr>
              <a:t>一般定期借地契約</a:t>
            </a:r>
            <a:endParaRPr kumimoji="1" lang="ja-JP" altLang="en-US" dirty="0">
              <a:solidFill>
                <a:srgbClr val="002060"/>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7036677" y="1252232"/>
            <a:ext cx="5050490" cy="1058473"/>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Meiryo UI" panose="020B0604030504040204" pitchFamily="50" charset="-128"/>
                <a:ea typeface="Meiryo UI" panose="020B0604030504040204" pitchFamily="50" charset="-128"/>
              </a:rPr>
              <a:t>＜所有権登記＞（区分建物</a:t>
            </a:r>
            <a:r>
              <a:rPr lang="ja-JP" altLang="en-US" dirty="0">
                <a:solidFill>
                  <a:schemeClr val="tx1"/>
                </a:solidFill>
                <a:latin typeface="Meiryo UI" panose="020B0604030504040204" pitchFamily="50" charset="-128"/>
                <a:ea typeface="Meiryo UI" panose="020B0604030504040204" pitchFamily="50" charset="-128"/>
              </a:rPr>
              <a:t>取得</a:t>
            </a:r>
            <a:r>
              <a:rPr lang="ja-JP" altLang="en-US" dirty="0" smtClean="0">
                <a:solidFill>
                  <a:schemeClr val="tx1"/>
                </a:solidFill>
                <a:latin typeface="Meiryo UI" panose="020B0604030504040204" pitchFamily="50" charset="-128"/>
                <a:ea typeface="Meiryo UI" panose="020B0604030504040204" pitchFamily="50" charset="-128"/>
              </a:rPr>
              <a:t>者・大阪市）</a:t>
            </a:r>
            <a:endParaRPr lang="en-US" altLang="ja-JP" dirty="0" smtClean="0">
              <a:solidFill>
                <a:schemeClr val="tx1"/>
              </a:solidFill>
              <a:latin typeface="Meiryo UI" panose="020B0604030504040204" pitchFamily="50" charset="-128"/>
              <a:ea typeface="Meiryo UI" panose="020B0604030504040204" pitchFamily="50" charset="-128"/>
            </a:endParaRPr>
          </a:p>
          <a:p>
            <a:pPr marL="93663" indent="-93663"/>
            <a:r>
              <a:rPr lang="ja-JP" altLang="en-US" dirty="0" smtClean="0">
                <a:solidFill>
                  <a:schemeClr val="tx1"/>
                </a:solidFill>
                <a:latin typeface="Meiryo UI" panose="020B0604030504040204" pitchFamily="50" charset="-128"/>
                <a:ea typeface="Meiryo UI" panose="020B0604030504040204" pitchFamily="50" charset="-128"/>
              </a:rPr>
              <a:t>・区分建物の専有</a:t>
            </a:r>
            <a:r>
              <a:rPr lang="ja-JP" altLang="en-US" dirty="0">
                <a:solidFill>
                  <a:schemeClr val="tx1"/>
                </a:solidFill>
                <a:latin typeface="Meiryo UI" panose="020B0604030504040204" pitchFamily="50" charset="-128"/>
                <a:ea typeface="Meiryo UI" panose="020B0604030504040204" pitchFamily="50" charset="-128"/>
              </a:rPr>
              <a:t>面積</a:t>
            </a:r>
            <a:r>
              <a:rPr lang="ja-JP" altLang="en-US" dirty="0" smtClean="0">
                <a:solidFill>
                  <a:schemeClr val="tx1"/>
                </a:solidFill>
                <a:latin typeface="Meiryo UI" panose="020B0604030504040204" pitchFamily="50" charset="-128"/>
                <a:ea typeface="Meiryo UI" panose="020B0604030504040204" pitchFamily="50" charset="-128"/>
              </a:rPr>
              <a:t>に応じた所有権の割合を登記</a:t>
            </a:r>
            <a:endParaRPr lang="en-US" altLang="ja-JP" dirty="0" smtClean="0">
              <a:solidFill>
                <a:schemeClr val="tx1"/>
              </a:solidFill>
              <a:latin typeface="Meiryo UI" panose="020B0604030504040204" pitchFamily="50" charset="-128"/>
              <a:ea typeface="Meiryo UI" panose="020B0604030504040204" pitchFamily="50" charset="-128"/>
            </a:endParaRPr>
          </a:p>
          <a:p>
            <a:pPr marL="93663" indent="-93663"/>
            <a:r>
              <a:rPr kumimoji="1" lang="ja-JP" altLang="en-US" dirty="0" smtClean="0">
                <a:solidFill>
                  <a:schemeClr val="tx1"/>
                </a:solidFill>
                <a:latin typeface="Meiryo UI" panose="020B0604030504040204" pitchFamily="50" charset="-128"/>
                <a:ea typeface="Meiryo UI" panose="020B0604030504040204" pitchFamily="50" charset="-128"/>
              </a:rPr>
              <a:t>・敷地利用権は転借地権</a:t>
            </a:r>
            <a:endParaRPr kumimoji="1" lang="en-US" altLang="ja-JP" dirty="0" smtClean="0">
              <a:solidFill>
                <a:schemeClr val="tx1"/>
              </a:solidFill>
              <a:latin typeface="Meiryo UI" panose="020B0604030504040204" pitchFamily="50" charset="-128"/>
              <a:ea typeface="Meiryo UI" panose="020B0604030504040204" pitchFamily="50" charset="-128"/>
            </a:endParaRPr>
          </a:p>
        </p:txBody>
      </p:sp>
      <p:cxnSp>
        <p:nvCxnSpPr>
          <p:cNvPr id="19" name="直線矢印コネクタ 18"/>
          <p:cNvCxnSpPr/>
          <p:nvPr/>
        </p:nvCxnSpPr>
        <p:spPr>
          <a:xfrm flipV="1">
            <a:off x="5083939" y="1506071"/>
            <a:ext cx="344261" cy="1757793"/>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H="1" flipV="1">
            <a:off x="3892615" y="2265664"/>
            <a:ext cx="548576" cy="988794"/>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23" name="正方形/長方形 22"/>
          <p:cNvSpPr/>
          <p:nvPr/>
        </p:nvSpPr>
        <p:spPr>
          <a:xfrm>
            <a:off x="3316234" y="2760888"/>
            <a:ext cx="3161469" cy="317405"/>
          </a:xfrm>
          <a:prstGeom prst="rect">
            <a:avLst/>
          </a:prstGeom>
          <a:solidFill>
            <a:schemeClr val="bg1"/>
          </a:solidFill>
          <a:ln w="28575">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Meiryo UI" panose="020B0604030504040204" pitchFamily="50" charset="-128"/>
                <a:ea typeface="Meiryo UI" panose="020B0604030504040204" pitchFamily="50" charset="-128"/>
              </a:rPr>
              <a:t>転借地権付き建物売買契約</a:t>
            </a:r>
            <a:endParaRPr kumimoji="1" lang="en-US" altLang="ja-JP" dirty="0" smtClean="0">
              <a:solidFill>
                <a:schemeClr val="tx1"/>
              </a:solidFill>
              <a:latin typeface="Meiryo UI" panose="020B0604030504040204" pitchFamily="50" charset="-128"/>
              <a:ea typeface="Meiryo UI" panose="020B0604030504040204" pitchFamily="50" charset="-128"/>
            </a:endParaRPr>
          </a:p>
        </p:txBody>
      </p:sp>
      <p:sp>
        <p:nvSpPr>
          <p:cNvPr id="26" name="上矢印 25"/>
          <p:cNvSpPr/>
          <p:nvPr/>
        </p:nvSpPr>
        <p:spPr>
          <a:xfrm>
            <a:off x="2500965" y="3950450"/>
            <a:ext cx="4679576" cy="591671"/>
          </a:xfrm>
          <a:prstGeom prst="upArrow">
            <a:avLst>
              <a:gd name="adj1" fmla="val 76437"/>
              <a:gd name="adj2" fmla="val 50000"/>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u="sng" dirty="0" smtClean="0">
                <a:solidFill>
                  <a:srgbClr val="002060"/>
                </a:solidFill>
                <a:latin typeface="Meiryo UI" panose="020B0604030504040204" pitchFamily="50" charset="-128"/>
                <a:ea typeface="Meiryo UI" panose="020B0604030504040204" pitchFamily="50" charset="-128"/>
              </a:rPr>
              <a:t>転借</a:t>
            </a:r>
            <a:r>
              <a:rPr kumimoji="1" lang="ja-JP" altLang="en-US" b="1" dirty="0" smtClean="0">
                <a:solidFill>
                  <a:srgbClr val="002060"/>
                </a:solidFill>
                <a:latin typeface="Meiryo UI" panose="020B0604030504040204" pitchFamily="50" charset="-128"/>
                <a:ea typeface="Meiryo UI" panose="020B0604030504040204" pitchFamily="50" charset="-128"/>
              </a:rPr>
              <a:t>地権設定</a:t>
            </a:r>
            <a:endParaRPr kumimoji="1" lang="ja-JP" altLang="en-US" b="1" dirty="0">
              <a:solidFill>
                <a:srgbClr val="002060"/>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139215" y="3205485"/>
            <a:ext cx="1891553" cy="578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転借地権</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20" name="正方形/長方形 19"/>
          <p:cNvSpPr/>
          <p:nvPr/>
        </p:nvSpPr>
        <p:spPr>
          <a:xfrm>
            <a:off x="7871011" y="4496638"/>
            <a:ext cx="4137213" cy="1002368"/>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Meiryo UI" panose="020B0604030504040204" pitchFamily="50" charset="-128"/>
                <a:ea typeface="Meiryo UI" panose="020B0604030504040204" pitchFamily="50" charset="-128"/>
              </a:rPr>
              <a:t>＜借地権登記＞（事業者）</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大阪市が所有する敷地全体を事業者が賃借し、借地権登記</a:t>
            </a:r>
            <a:endParaRPr kumimoji="1" lang="en-US" altLang="ja-JP" dirty="0" smtClean="0">
              <a:solidFill>
                <a:schemeClr val="tx1"/>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7838623" y="2985742"/>
            <a:ext cx="4260742" cy="1220868"/>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Meiryo UI" panose="020B0604030504040204" pitchFamily="50" charset="-128"/>
                <a:ea typeface="Meiryo UI" panose="020B0604030504040204" pitchFamily="50" charset="-128"/>
              </a:rPr>
              <a:t>＜転借地権登記＞（本市が認める者）</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本市が認める者が事業者より</a:t>
            </a:r>
            <a:r>
              <a:rPr kumimoji="1" lang="ja-JP" altLang="en-US" dirty="0" smtClean="0">
                <a:solidFill>
                  <a:schemeClr val="tx1"/>
                </a:solidFill>
                <a:latin typeface="Meiryo UI" panose="020B0604030504040204" pitchFamily="50" charset="-128"/>
                <a:ea typeface="Meiryo UI" panose="020B0604030504040204" pitchFamily="50" charset="-128"/>
              </a:rPr>
              <a:t>転借し、転借地権</a:t>
            </a:r>
            <a:r>
              <a:rPr lang="ja-JP" altLang="en-US" dirty="0">
                <a:solidFill>
                  <a:schemeClr val="tx1"/>
                </a:solidFill>
                <a:latin typeface="Meiryo UI" panose="020B0604030504040204" pitchFamily="50" charset="-128"/>
                <a:ea typeface="Meiryo UI" panose="020B0604030504040204" pitchFamily="50" charset="-128"/>
              </a:rPr>
              <a:t>を登記（事</a:t>
            </a:r>
            <a:r>
              <a:rPr lang="ja-JP" altLang="en-US" dirty="0" smtClean="0">
                <a:solidFill>
                  <a:schemeClr val="tx1"/>
                </a:solidFill>
                <a:latin typeface="Meiryo UI" panose="020B0604030504040204" pitchFamily="50" charset="-128"/>
                <a:ea typeface="Meiryo UI" panose="020B0604030504040204" pitchFamily="50" charset="-128"/>
              </a:rPr>
              <a:t>業者</a:t>
            </a:r>
            <a:r>
              <a:rPr lang="ja-JP" altLang="en-US" dirty="0">
                <a:solidFill>
                  <a:schemeClr val="tx1"/>
                </a:solidFill>
                <a:latin typeface="Meiryo UI" panose="020B0604030504040204" pitchFamily="50" charset="-128"/>
                <a:ea typeface="Meiryo UI" panose="020B0604030504040204" pitchFamily="50" charset="-128"/>
              </a:rPr>
              <a:t>と第三者による準共有の場合も含む</a:t>
            </a:r>
            <a:r>
              <a:rPr lang="ja-JP" altLang="en-US" dirty="0" smtClean="0">
                <a:solidFill>
                  <a:schemeClr val="tx1"/>
                </a:solidFill>
                <a:latin typeface="Meiryo UI" panose="020B0604030504040204" pitchFamily="50" charset="-128"/>
                <a:ea typeface="Meiryo UI" panose="020B0604030504040204" pitchFamily="50" charset="-128"/>
              </a:rPr>
              <a:t>）</a:t>
            </a:r>
            <a:endParaRPr lang="ja-JP" altLang="en-US" dirty="0">
              <a:solidFill>
                <a:schemeClr val="tx1"/>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6728015" y="-62821"/>
            <a:ext cx="5463985" cy="711782"/>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latin typeface="Meiryo UI" panose="020B0604030504040204" pitchFamily="50" charset="-128"/>
                <a:ea typeface="Meiryo UI" panose="020B0604030504040204" pitchFamily="50" charset="-128"/>
              </a:rPr>
              <a:t>事業者が転借地権を設定</a:t>
            </a:r>
            <a:r>
              <a:rPr lang="ja-JP" altLang="en-US" sz="1600" dirty="0">
                <a:solidFill>
                  <a:schemeClr val="tx1"/>
                </a:solidFill>
                <a:latin typeface="Meiryo UI" panose="020B0604030504040204" pitchFamily="50" charset="-128"/>
                <a:ea typeface="Meiryo UI" panose="020B0604030504040204" pitchFamily="50" charset="-128"/>
              </a:rPr>
              <a:t>し、施設建設後に図書館</a:t>
            </a:r>
            <a:r>
              <a:rPr kumimoji="1" lang="ja-JP" altLang="en-US" sz="1600" dirty="0" smtClean="0">
                <a:solidFill>
                  <a:schemeClr val="tx1"/>
                </a:solidFill>
                <a:latin typeface="Meiryo UI" panose="020B0604030504040204" pitchFamily="50" charset="-128"/>
                <a:ea typeface="Meiryo UI" panose="020B0604030504040204" pitchFamily="50" charset="-128"/>
              </a:rPr>
              <a:t>施設とその専有面積割合による転借地権持ち分を大阪市へ売却</a:t>
            </a:r>
            <a:endParaRPr kumimoji="1" lang="en-US" altLang="ja-JP" sz="1600" dirty="0" smtClean="0">
              <a:solidFill>
                <a:schemeClr val="tx1"/>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7871011" y="5626928"/>
            <a:ext cx="4228354" cy="1231072"/>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本件の場合は、公募開始時に公表した協定書（案）及び各種契約書（案）ではなく、これらの形態</a:t>
            </a:r>
            <a:r>
              <a:rPr lang="ja-JP" altLang="en-US" sz="1400" dirty="0">
                <a:solidFill>
                  <a:schemeClr val="tx1"/>
                </a:solidFill>
                <a:latin typeface="Meiryo UI" panose="020B0604030504040204" pitchFamily="50" charset="-128"/>
                <a:ea typeface="Meiryo UI" panose="020B0604030504040204" pitchFamily="50" charset="-128"/>
              </a:rPr>
              <a:t>に沿った協定書（案）及び各種契約書（案</a:t>
            </a:r>
            <a:r>
              <a:rPr lang="ja-JP" altLang="en-US" sz="1400" dirty="0" smtClean="0">
                <a:solidFill>
                  <a:schemeClr val="tx1"/>
                </a:solidFill>
                <a:latin typeface="Meiryo UI" panose="020B0604030504040204" pitchFamily="50" charset="-128"/>
                <a:ea typeface="Meiryo UI" panose="020B0604030504040204" pitchFamily="50" charset="-128"/>
              </a:rPr>
              <a:t>）を本市が指定します。</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2500965" y="1621417"/>
            <a:ext cx="2579090" cy="63201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Meiryo UI" panose="020B0604030504040204" pitchFamily="50" charset="-128"/>
                <a:ea typeface="Meiryo UI" panose="020B0604030504040204" pitchFamily="50" charset="-128"/>
              </a:rPr>
              <a:t>大阪市</a:t>
            </a:r>
            <a:endParaRPr lang="en-US" altLang="ja-JP" dirty="0" smtClean="0">
              <a:solidFill>
                <a:schemeClr val="tx1"/>
              </a:solidFill>
              <a:latin typeface="Meiryo UI" panose="020B0604030504040204" pitchFamily="50" charset="-128"/>
              <a:ea typeface="Meiryo UI" panose="020B0604030504040204" pitchFamily="50" charset="-128"/>
            </a:endParaRPr>
          </a:p>
          <a:p>
            <a:pPr algn="ctr"/>
            <a:r>
              <a:rPr lang="en-US" altLang="ja-JP" dirty="0" smtClean="0">
                <a:solidFill>
                  <a:schemeClr val="tx1"/>
                </a:solidFill>
                <a:latin typeface="Meiryo UI" panose="020B0604030504040204" pitchFamily="50" charset="-128"/>
                <a:ea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rPr>
              <a:t>図書館施設・</a:t>
            </a:r>
            <a:r>
              <a:rPr kumimoji="1" lang="ja-JP" altLang="en-US" dirty="0" smtClean="0">
                <a:solidFill>
                  <a:schemeClr val="tx1"/>
                </a:solidFill>
                <a:latin typeface="Meiryo UI" panose="020B0604030504040204" pitchFamily="50" charset="-128"/>
                <a:ea typeface="Meiryo UI" panose="020B0604030504040204" pitchFamily="50" charset="-128"/>
              </a:rPr>
              <a:t>区分所有</a:t>
            </a:r>
            <a:r>
              <a:rPr kumimoji="1" lang="en-US" altLang="ja-JP" dirty="0" smtClean="0">
                <a:solidFill>
                  <a:schemeClr val="tx1"/>
                </a:solidFill>
                <a:latin typeface="Meiryo UI" panose="020B0604030504040204" pitchFamily="50" charset="-128"/>
                <a:ea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fld id="{53289DC8-E7EE-4844-AFC8-492E0720B19D}" type="slidenum">
              <a:rPr kumimoji="1" lang="ja-JP" altLang="en-US" smtClean="0"/>
              <a:t>2</a:t>
            </a:fld>
            <a:endParaRPr kumimoji="1" lang="ja-JP" altLang="en-US"/>
          </a:p>
        </p:txBody>
      </p:sp>
    </p:spTree>
    <p:extLst>
      <p:ext uri="{BB962C8B-B14F-4D97-AF65-F5344CB8AC3E}">
        <p14:creationId xmlns:p14="http://schemas.microsoft.com/office/powerpoint/2010/main" val="3970502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0681" y="583795"/>
            <a:ext cx="5233605" cy="403412"/>
          </a:xfrm>
          <a:prstGeom prst="rect">
            <a:avLst/>
          </a:prstGeom>
          <a:solidFill>
            <a:schemeClr val="accent4">
              <a:lumMod val="20000"/>
              <a:lumOff val="8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Meiryo UI" panose="020B0604030504040204" pitchFamily="50" charset="-128"/>
                <a:ea typeface="Meiryo UI" panose="020B0604030504040204" pitchFamily="50" charset="-128"/>
              </a:rPr>
              <a:t>定期借地契約締結から大阪市の図書館施設取得まで</a:t>
            </a:r>
            <a:endParaRPr kumimoji="1" lang="en-US" altLang="ja-JP" dirty="0" smtClean="0">
              <a:solidFill>
                <a:schemeClr val="tx1"/>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0" y="0"/>
            <a:ext cx="12191999"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bg1"/>
                </a:solidFill>
                <a:latin typeface="Meiryo UI" panose="020B0604030504040204" pitchFamily="50" charset="-128"/>
                <a:ea typeface="Meiryo UI" panose="020B0604030504040204" pitchFamily="50" charset="-128"/>
              </a:rPr>
              <a:t>借地権及び賃料の取り扱いについて</a:t>
            </a:r>
            <a:r>
              <a:rPr lang="ja-JP" altLang="en-US" b="1" dirty="0" smtClean="0">
                <a:solidFill>
                  <a:schemeClr val="bg1"/>
                </a:solidFill>
                <a:latin typeface="Meiryo UI" panose="020B0604030504040204" pitchFamily="50" charset="-128"/>
                <a:ea typeface="Meiryo UI" panose="020B0604030504040204" pitchFamily="50" charset="-128"/>
              </a:rPr>
              <a:t>（賃料について</a:t>
            </a:r>
            <a:r>
              <a:rPr lang="ja-JP" altLang="en-US" b="1" dirty="0">
                <a:solidFill>
                  <a:schemeClr val="bg1"/>
                </a:solidFill>
                <a:latin typeface="Meiryo UI" panose="020B0604030504040204" pitchFamily="50" charset="-128"/>
                <a:ea typeface="Meiryo UI" panose="020B0604030504040204" pitchFamily="50" charset="-128"/>
              </a:rPr>
              <a:t>）</a:t>
            </a:r>
          </a:p>
        </p:txBody>
      </p:sp>
      <p:sp>
        <p:nvSpPr>
          <p:cNvPr id="24" name="正方形/長方形 23"/>
          <p:cNvSpPr/>
          <p:nvPr/>
        </p:nvSpPr>
        <p:spPr>
          <a:xfrm>
            <a:off x="1793103" y="4227633"/>
            <a:ext cx="9616887" cy="61645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大阪市</a:t>
            </a:r>
            <a:endParaRPr kumimoji="1" lang="en-US" altLang="ja-JP" b="1" dirty="0" smtClean="0">
              <a:latin typeface="Meiryo UI" panose="020B0604030504040204" pitchFamily="50" charset="-128"/>
              <a:ea typeface="Meiryo UI" panose="020B0604030504040204" pitchFamily="50" charset="-128"/>
            </a:endParaRPr>
          </a:p>
        </p:txBody>
      </p:sp>
      <p:sp>
        <p:nvSpPr>
          <p:cNvPr id="26" name="正方形/長方形 25"/>
          <p:cNvSpPr/>
          <p:nvPr/>
        </p:nvSpPr>
        <p:spPr>
          <a:xfrm>
            <a:off x="349157" y="4227135"/>
            <a:ext cx="1492623" cy="578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賃貸人</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1817442" y="2077827"/>
            <a:ext cx="9596718" cy="638589"/>
          </a:xfrm>
          <a:prstGeom prst="rect">
            <a:avLst/>
          </a:prstGeom>
          <a:solidFill>
            <a:schemeClr val="tx1">
              <a:lumMod val="85000"/>
              <a:lumOff val="1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事業者</a:t>
            </a:r>
            <a:endParaRPr kumimoji="1" lang="en-US" altLang="ja-JP" b="1" dirty="0" smtClean="0">
              <a:latin typeface="Meiryo UI" panose="020B0604030504040204" pitchFamily="50" charset="-128"/>
              <a:ea typeface="Meiryo UI" panose="020B0604030504040204" pitchFamily="50" charset="-128"/>
            </a:endParaRPr>
          </a:p>
        </p:txBody>
      </p:sp>
      <p:sp>
        <p:nvSpPr>
          <p:cNvPr id="37" name="正方形/長方形 36"/>
          <p:cNvSpPr/>
          <p:nvPr/>
        </p:nvSpPr>
        <p:spPr>
          <a:xfrm>
            <a:off x="349157" y="2138690"/>
            <a:ext cx="1443946" cy="578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賃借人</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54" name="正方形/長方形 53"/>
          <p:cNvSpPr/>
          <p:nvPr/>
        </p:nvSpPr>
        <p:spPr>
          <a:xfrm>
            <a:off x="5583437" y="577541"/>
            <a:ext cx="6473854" cy="3609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記載の数字は便宜上のイメージであり、実際の公募条件には関係ありません</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64" name="正方形/長方形 63"/>
          <p:cNvSpPr/>
          <p:nvPr/>
        </p:nvSpPr>
        <p:spPr>
          <a:xfrm>
            <a:off x="110681" y="1058850"/>
            <a:ext cx="11299309" cy="5140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Meiryo UI" panose="020B0604030504040204" pitchFamily="50" charset="-128"/>
                <a:ea typeface="Meiryo UI" panose="020B0604030504040204" pitchFamily="50" charset="-128"/>
              </a:rPr>
              <a:t>事業者が大阪市に事業者</a:t>
            </a:r>
            <a:r>
              <a:rPr lang="ja-JP" altLang="en-US" sz="1600" dirty="0">
                <a:solidFill>
                  <a:schemeClr val="tx1"/>
                </a:solidFill>
                <a:latin typeface="Meiryo UI" panose="020B0604030504040204" pitchFamily="50" charset="-128"/>
                <a:ea typeface="Meiryo UI" panose="020B0604030504040204" pitchFamily="50" charset="-128"/>
              </a:rPr>
              <a:t>負担賃料（提案賃料</a:t>
            </a:r>
            <a:r>
              <a:rPr lang="ja-JP" altLang="en-US" sz="1600" dirty="0" smtClean="0">
                <a:solidFill>
                  <a:schemeClr val="tx1"/>
                </a:solidFill>
                <a:latin typeface="Meiryo UI" panose="020B0604030504040204" pitchFamily="50" charset="-128"/>
                <a:ea typeface="Meiryo UI" panose="020B0604030504040204" pitchFamily="50" charset="-128"/>
              </a:rPr>
              <a:t>）を支払います。</a:t>
            </a:r>
            <a:endParaRPr lang="en-US" altLang="ja-JP" sz="1600" dirty="0" smtClean="0">
              <a:solidFill>
                <a:schemeClr val="tx1"/>
              </a:solidFill>
              <a:latin typeface="Meiryo UI" panose="020B0604030504040204" pitchFamily="50" charset="-128"/>
              <a:ea typeface="Meiryo UI" panose="020B0604030504040204" pitchFamily="50" charset="-128"/>
            </a:endParaRPr>
          </a:p>
        </p:txBody>
      </p:sp>
      <p:sp>
        <p:nvSpPr>
          <p:cNvPr id="65" name="正方形/長方形 64"/>
          <p:cNvSpPr/>
          <p:nvPr/>
        </p:nvSpPr>
        <p:spPr>
          <a:xfrm>
            <a:off x="446344" y="5478435"/>
            <a:ext cx="11299309" cy="11641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定期</a:t>
            </a:r>
            <a:r>
              <a:rPr lang="ja-JP" altLang="en-US" sz="1600" dirty="0">
                <a:solidFill>
                  <a:schemeClr val="tx1"/>
                </a:solidFill>
                <a:latin typeface="Meiryo UI" panose="020B0604030504040204" pitchFamily="50" charset="-128"/>
                <a:ea typeface="Meiryo UI" panose="020B0604030504040204" pitchFamily="50" charset="-128"/>
              </a:rPr>
              <a:t>借地権設定契約から令和</a:t>
            </a:r>
            <a:r>
              <a:rPr lang="en-US" altLang="ja-JP" sz="1600" dirty="0">
                <a:solidFill>
                  <a:schemeClr val="tx1"/>
                </a:solidFill>
                <a:latin typeface="Meiryo UI" panose="020B0604030504040204" pitchFamily="50" charset="-128"/>
                <a:ea typeface="Meiryo UI" panose="020B0604030504040204" pitchFamily="50" charset="-128"/>
              </a:rPr>
              <a:t>3</a:t>
            </a:r>
            <a:r>
              <a:rPr lang="ja-JP" altLang="en-US" sz="1600" dirty="0">
                <a:solidFill>
                  <a:schemeClr val="tx1"/>
                </a:solidFill>
                <a:latin typeface="Meiryo UI" panose="020B0604030504040204" pitchFamily="50" charset="-128"/>
                <a:ea typeface="Meiryo UI" panose="020B0604030504040204" pitchFamily="50" charset="-128"/>
              </a:rPr>
              <a:t>年</a:t>
            </a:r>
            <a:r>
              <a:rPr lang="en-US" altLang="ja-JP" sz="1600" dirty="0">
                <a:solidFill>
                  <a:schemeClr val="tx1"/>
                </a:solidFill>
                <a:latin typeface="Meiryo UI" panose="020B0604030504040204" pitchFamily="50" charset="-128"/>
                <a:ea typeface="Meiryo UI" panose="020B0604030504040204" pitchFamily="50" charset="-128"/>
              </a:rPr>
              <a:t>3</a:t>
            </a:r>
            <a:r>
              <a:rPr lang="ja-JP" altLang="en-US" sz="1600" dirty="0">
                <a:solidFill>
                  <a:schemeClr val="tx1"/>
                </a:solidFill>
                <a:latin typeface="Meiryo UI" panose="020B0604030504040204" pitchFamily="50" charset="-128"/>
                <a:ea typeface="Meiryo UI" panose="020B0604030504040204" pitchFamily="50" charset="-128"/>
              </a:rPr>
              <a:t>月</a:t>
            </a:r>
            <a:r>
              <a:rPr lang="en-US" altLang="ja-JP" sz="1600" dirty="0">
                <a:solidFill>
                  <a:schemeClr val="tx1"/>
                </a:solidFill>
                <a:latin typeface="Meiryo UI" panose="020B0604030504040204" pitchFamily="50" charset="-128"/>
                <a:ea typeface="Meiryo UI" panose="020B0604030504040204" pitchFamily="50" charset="-128"/>
              </a:rPr>
              <a:t>31</a:t>
            </a:r>
            <a:r>
              <a:rPr lang="ja-JP" altLang="en-US" sz="1600" dirty="0">
                <a:solidFill>
                  <a:schemeClr val="tx1"/>
                </a:solidFill>
                <a:latin typeface="Meiryo UI" panose="020B0604030504040204" pitchFamily="50" charset="-128"/>
                <a:ea typeface="Meiryo UI" panose="020B0604030504040204" pitchFamily="50" charset="-128"/>
              </a:rPr>
              <a:t>日までの間は、本件土地内の建設局用地及び水道局用地（大阪市淀川区十三東</a:t>
            </a:r>
            <a:r>
              <a:rPr lang="en-US" altLang="ja-JP" sz="1600" dirty="0">
                <a:solidFill>
                  <a:schemeClr val="tx1"/>
                </a:solidFill>
                <a:latin typeface="Meiryo UI" panose="020B0604030504040204" pitchFamily="50" charset="-128"/>
                <a:ea typeface="Meiryo UI" panose="020B0604030504040204" pitchFamily="50" charset="-128"/>
              </a:rPr>
              <a:t>1</a:t>
            </a:r>
            <a:r>
              <a:rPr lang="ja-JP" altLang="en-US" sz="1600" dirty="0">
                <a:solidFill>
                  <a:schemeClr val="tx1"/>
                </a:solidFill>
                <a:latin typeface="Meiryo UI" panose="020B0604030504040204" pitchFamily="50" charset="-128"/>
                <a:ea typeface="Meiryo UI" panose="020B0604030504040204" pitchFamily="50" charset="-128"/>
              </a:rPr>
              <a:t>丁目</a:t>
            </a:r>
            <a:r>
              <a:rPr lang="en-US" altLang="ja-JP" sz="1600" dirty="0">
                <a:solidFill>
                  <a:schemeClr val="tx1"/>
                </a:solidFill>
                <a:latin typeface="Meiryo UI" panose="020B0604030504040204" pitchFamily="50" charset="-128"/>
                <a:ea typeface="Meiryo UI" panose="020B0604030504040204" pitchFamily="50" charset="-128"/>
              </a:rPr>
              <a:t>21</a:t>
            </a:r>
            <a:r>
              <a:rPr lang="ja-JP" altLang="en-US" sz="1600" dirty="0">
                <a:solidFill>
                  <a:schemeClr val="tx1"/>
                </a:solidFill>
                <a:latin typeface="Meiryo UI" panose="020B0604030504040204" pitchFamily="50" charset="-128"/>
                <a:ea typeface="Meiryo UI" panose="020B0604030504040204" pitchFamily="50" charset="-128"/>
              </a:rPr>
              <a:t>番</a:t>
            </a:r>
            <a:r>
              <a:rPr lang="en-US" altLang="ja-JP" sz="1600" dirty="0">
                <a:solidFill>
                  <a:schemeClr val="tx1"/>
                </a:solidFill>
                <a:latin typeface="Meiryo UI" panose="020B0604030504040204" pitchFamily="50" charset="-128"/>
                <a:ea typeface="Meiryo UI" panose="020B0604030504040204" pitchFamily="50" charset="-128"/>
              </a:rPr>
              <a:t>5</a:t>
            </a:r>
            <a:r>
              <a:rPr lang="ja-JP" altLang="en-US" sz="1600" dirty="0">
                <a:solidFill>
                  <a:schemeClr val="tx1"/>
                </a:solidFill>
                <a:latin typeface="Meiryo UI" panose="020B0604030504040204" pitchFamily="50" charset="-128"/>
                <a:ea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rPr>
              <a:t>45</a:t>
            </a:r>
            <a:r>
              <a:rPr lang="ja-JP" altLang="en-US" sz="1600" dirty="0">
                <a:solidFill>
                  <a:schemeClr val="tx1"/>
                </a:solidFill>
                <a:latin typeface="Meiryo UI" panose="020B0604030504040204" pitchFamily="50" charset="-128"/>
                <a:ea typeface="Meiryo UI" panose="020B0604030504040204" pitchFamily="50" charset="-128"/>
              </a:rPr>
              <a:t>番</a:t>
            </a:r>
            <a:r>
              <a:rPr lang="en-US" altLang="ja-JP" sz="1600" dirty="0" smtClean="0">
                <a:solidFill>
                  <a:schemeClr val="tx1"/>
                </a:solidFill>
                <a:latin typeface="Meiryo UI" panose="020B0604030504040204" pitchFamily="50" charset="-128"/>
                <a:ea typeface="Meiryo UI" panose="020B0604030504040204" pitchFamily="50" charset="-128"/>
              </a:rPr>
              <a:t>2</a:t>
            </a:r>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において本市が指定管理者制度により現行の駐輪場を運営するため、これらの土地について同期間中は定期借地権設定範囲の対象外と</a:t>
            </a:r>
            <a:r>
              <a:rPr lang="ja-JP" altLang="en-US" sz="1600" dirty="0" smtClean="0">
                <a:solidFill>
                  <a:schemeClr val="tx1"/>
                </a:solidFill>
                <a:latin typeface="Meiryo UI" panose="020B0604030504040204" pitchFamily="50" charset="-128"/>
                <a:ea typeface="Meiryo UI" panose="020B0604030504040204" pitchFamily="50" charset="-128"/>
              </a:rPr>
              <a:t>しますが、賃貸借期</a:t>
            </a:r>
            <a:r>
              <a:rPr lang="ja-JP" altLang="en-US" sz="1600" dirty="0">
                <a:solidFill>
                  <a:schemeClr val="tx1"/>
                </a:solidFill>
                <a:latin typeface="Meiryo UI" panose="020B0604030504040204" pitchFamily="50" charset="-128"/>
                <a:ea typeface="Meiryo UI" panose="020B0604030504040204" pitchFamily="50" charset="-128"/>
              </a:rPr>
              <a:t>間中の事業予定者の定期借地権の設定範囲や持分割合の変更は事業者負担賃料に影響しないものとします</a:t>
            </a:r>
            <a:r>
              <a:rPr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110681" y="1705359"/>
            <a:ext cx="3558988" cy="369332"/>
          </a:xfrm>
          <a:prstGeom prst="rect">
            <a:avLst/>
          </a:prstGeom>
        </p:spPr>
        <p:txBody>
          <a:bodyPr wrap="none">
            <a:spAutoFit/>
          </a:bodyPr>
          <a:lstStyle/>
          <a:p>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土地の賃料</a:t>
            </a:r>
            <a:r>
              <a:rPr lang="en-US" altLang="ja-JP" b="1" dirty="0" smtClean="0">
                <a:latin typeface="Meiryo UI" panose="020B0604030504040204" pitchFamily="50" charset="-128"/>
                <a:ea typeface="Meiryo UI" panose="020B0604030504040204" pitchFamily="50" charset="-128"/>
              </a:rPr>
              <a:t>100</a:t>
            </a:r>
            <a:r>
              <a:rPr lang="ja-JP" altLang="en-US" b="1" dirty="0">
                <a:latin typeface="Meiryo UI" panose="020B0604030504040204" pitchFamily="50" charset="-128"/>
                <a:ea typeface="Meiryo UI" panose="020B0604030504040204" pitchFamily="50" charset="-128"/>
              </a:rPr>
              <a:t> （提案賃料） </a:t>
            </a:r>
            <a:r>
              <a:rPr lang="en-US" altLang="ja-JP" b="1" dirty="0" smtClean="0">
                <a:latin typeface="Meiryo UI" panose="020B0604030504040204" pitchFamily="50" charset="-128"/>
                <a:ea typeface="Meiryo UI" panose="020B0604030504040204" pitchFamily="50" charset="-128"/>
              </a:rPr>
              <a:t>】</a:t>
            </a:r>
            <a:endParaRPr lang="ja-JP" altLang="en-US" b="1" dirty="0"/>
          </a:p>
        </p:txBody>
      </p:sp>
      <p:sp>
        <p:nvSpPr>
          <p:cNvPr id="67" name="下矢印 66"/>
          <p:cNvSpPr/>
          <p:nvPr/>
        </p:nvSpPr>
        <p:spPr>
          <a:xfrm>
            <a:off x="3009291" y="2971242"/>
            <a:ext cx="6860424" cy="884495"/>
          </a:xfrm>
          <a:prstGeom prst="downArrow">
            <a:avLst>
              <a:gd name="adj1" fmla="val 77939"/>
              <a:gd name="adj2" fmla="val 50000"/>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Meiryo UI" panose="020B0604030504040204" pitchFamily="50" charset="-128"/>
                <a:ea typeface="Meiryo UI" panose="020B0604030504040204" pitchFamily="50" charset="-128"/>
              </a:rPr>
              <a:t>事業者</a:t>
            </a:r>
            <a:r>
              <a:rPr lang="ja-JP" altLang="en-US" dirty="0" smtClean="0">
                <a:solidFill>
                  <a:schemeClr val="bg1"/>
                </a:solidFill>
                <a:latin typeface="Meiryo UI" panose="020B0604030504040204" pitchFamily="50" charset="-128"/>
                <a:ea typeface="Meiryo UI" panose="020B0604030504040204" pitchFamily="50" charset="-128"/>
              </a:rPr>
              <a:t>負担賃料（</a:t>
            </a:r>
            <a:r>
              <a:rPr lang="en-US" altLang="ja-JP" dirty="0">
                <a:solidFill>
                  <a:schemeClr val="bg1"/>
                </a:solidFill>
                <a:latin typeface="Meiryo UI" panose="020B0604030504040204" pitchFamily="50" charset="-128"/>
                <a:ea typeface="Meiryo UI" panose="020B0604030504040204" pitchFamily="50" charset="-128"/>
              </a:rPr>
              <a:t>100</a:t>
            </a:r>
            <a:r>
              <a:rPr lang="ja-JP" altLang="en-US" dirty="0" smtClean="0">
                <a:solidFill>
                  <a:schemeClr val="bg1"/>
                </a:solidFill>
                <a:latin typeface="Meiryo UI" panose="020B0604030504040204" pitchFamily="50" charset="-128"/>
                <a:ea typeface="Meiryo UI" panose="020B0604030504040204" pitchFamily="50" charset="-128"/>
              </a:rPr>
              <a:t>）を支払い</a:t>
            </a:r>
            <a:endParaRPr lang="ja-JP" altLang="en-US" dirty="0">
              <a:solidFill>
                <a:schemeClr val="bg1"/>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53289DC8-E7EE-4844-AFC8-492E0720B19D}" type="slidenum">
              <a:rPr kumimoji="1" lang="ja-JP" altLang="en-US" smtClean="0"/>
              <a:t>3</a:t>
            </a:fld>
            <a:endParaRPr kumimoji="1" lang="ja-JP" altLang="en-US"/>
          </a:p>
        </p:txBody>
      </p:sp>
    </p:spTree>
    <p:extLst>
      <p:ext uri="{BB962C8B-B14F-4D97-AF65-F5344CB8AC3E}">
        <p14:creationId xmlns:p14="http://schemas.microsoft.com/office/powerpoint/2010/main" val="367565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9420" y="583053"/>
            <a:ext cx="5464017" cy="640835"/>
          </a:xfrm>
          <a:prstGeom prst="rect">
            <a:avLst/>
          </a:prstGeom>
          <a:solidFill>
            <a:schemeClr val="accent4">
              <a:lumMod val="20000"/>
              <a:lumOff val="8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Meiryo UI" panose="020B0604030504040204" pitchFamily="50" charset="-128"/>
                <a:ea typeface="Meiryo UI" panose="020B0604030504040204" pitchFamily="50" charset="-128"/>
              </a:rPr>
              <a:t>　大阪市</a:t>
            </a:r>
            <a:r>
              <a:rPr lang="ja-JP" altLang="en-US" dirty="0">
                <a:solidFill>
                  <a:schemeClr val="tx1"/>
                </a:solidFill>
                <a:latin typeface="Meiryo UI" panose="020B0604030504040204" pitchFamily="50" charset="-128"/>
                <a:ea typeface="Meiryo UI" panose="020B0604030504040204" pitchFamily="50" charset="-128"/>
              </a:rPr>
              <a:t>の図書館施設</a:t>
            </a:r>
            <a:r>
              <a:rPr lang="ja-JP" altLang="en-US" dirty="0" smtClean="0">
                <a:solidFill>
                  <a:schemeClr val="tx1"/>
                </a:solidFill>
                <a:latin typeface="Meiryo UI" panose="020B0604030504040204" pitchFamily="50" charset="-128"/>
                <a:ea typeface="Meiryo UI" panose="020B0604030504040204" pitchFamily="50" charset="-128"/>
              </a:rPr>
              <a:t>取得</a:t>
            </a:r>
            <a:r>
              <a:rPr lang="ja-JP" altLang="en-US" dirty="0">
                <a:solidFill>
                  <a:schemeClr val="tx1"/>
                </a:solidFill>
                <a:latin typeface="Meiryo UI" panose="020B0604030504040204" pitchFamily="50" charset="-128"/>
                <a:ea typeface="Meiryo UI" panose="020B0604030504040204" pitchFamily="50" charset="-128"/>
              </a:rPr>
              <a:t>以降</a:t>
            </a:r>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（第三者へ建物を譲渡しないことを前提とした場合）</a:t>
            </a:r>
            <a:endParaRPr kumimoji="1" lang="en-US" altLang="ja-JP" dirty="0" smtClean="0">
              <a:solidFill>
                <a:schemeClr val="tx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1915222" y="5040587"/>
            <a:ext cx="9616887" cy="5782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大阪市</a:t>
            </a:r>
            <a:endParaRPr kumimoji="1" lang="en-US" altLang="ja-JP" b="1" dirty="0" smtClean="0">
              <a:latin typeface="Meiryo UI" panose="020B0604030504040204" pitchFamily="50" charset="-128"/>
              <a:ea typeface="Meiryo UI" panose="020B0604030504040204" pitchFamily="50" charset="-128"/>
            </a:endParaRPr>
          </a:p>
        </p:txBody>
      </p:sp>
      <p:sp>
        <p:nvSpPr>
          <p:cNvPr id="26" name="正方形/長方形 25"/>
          <p:cNvSpPr/>
          <p:nvPr/>
        </p:nvSpPr>
        <p:spPr>
          <a:xfrm>
            <a:off x="489433" y="5040587"/>
            <a:ext cx="1492623" cy="578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賃貸人</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1855484" y="2810888"/>
            <a:ext cx="9596718" cy="638589"/>
          </a:xfrm>
          <a:prstGeom prst="rect">
            <a:avLst/>
          </a:prstGeom>
          <a:solidFill>
            <a:schemeClr val="tx1">
              <a:lumMod val="85000"/>
              <a:lumOff val="1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　　　　　　　　　　　　　　　　</a:t>
            </a:r>
            <a:r>
              <a:rPr kumimoji="1" lang="ja-JP" altLang="en-US" b="1" dirty="0" smtClean="0">
                <a:latin typeface="Meiryo UI" panose="020B0604030504040204" pitchFamily="50" charset="-128"/>
                <a:ea typeface="Meiryo UI" panose="020B0604030504040204" pitchFamily="50" charset="-128"/>
              </a:rPr>
              <a:t>事業者</a:t>
            </a:r>
            <a:endParaRPr kumimoji="1" lang="en-US" altLang="ja-JP" b="1" dirty="0" smtClean="0">
              <a:latin typeface="Meiryo UI" panose="020B0604030504040204" pitchFamily="50" charset="-128"/>
              <a:ea typeface="Meiryo UI" panose="020B0604030504040204" pitchFamily="50" charset="-128"/>
            </a:endParaRPr>
          </a:p>
        </p:txBody>
      </p:sp>
      <p:sp>
        <p:nvSpPr>
          <p:cNvPr id="29" name="正方形/長方形 28"/>
          <p:cNvSpPr/>
          <p:nvPr/>
        </p:nvSpPr>
        <p:spPr>
          <a:xfrm>
            <a:off x="2022945" y="2912045"/>
            <a:ext cx="2084294" cy="4415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大阪市</a:t>
            </a:r>
            <a:endParaRPr kumimoji="1" lang="en-US" altLang="ja-JP" dirty="0" smtClean="0">
              <a:solidFill>
                <a:schemeClr val="tx1"/>
              </a:solidFill>
              <a:latin typeface="Meiryo UI" panose="020B0604030504040204" pitchFamily="50" charset="-128"/>
              <a:ea typeface="Meiryo UI" panose="020B0604030504040204" pitchFamily="50" charset="-128"/>
            </a:endParaRPr>
          </a:p>
        </p:txBody>
      </p:sp>
      <p:sp>
        <p:nvSpPr>
          <p:cNvPr id="37" name="正方形/長方形 36"/>
          <p:cNvSpPr/>
          <p:nvPr/>
        </p:nvSpPr>
        <p:spPr>
          <a:xfrm>
            <a:off x="439262" y="2836202"/>
            <a:ext cx="1443946" cy="578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賃借人</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48" name="正方形/長方形 47"/>
          <p:cNvSpPr/>
          <p:nvPr/>
        </p:nvSpPr>
        <p:spPr>
          <a:xfrm>
            <a:off x="93251" y="1358582"/>
            <a:ext cx="12072579" cy="8514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大阪市負担賃料も含めた土地全体の</a:t>
            </a:r>
            <a:r>
              <a:rPr lang="ja-JP" altLang="en-US" sz="1600" dirty="0" smtClean="0">
                <a:solidFill>
                  <a:schemeClr val="tx1"/>
                </a:solidFill>
                <a:latin typeface="Meiryo UI" panose="020B0604030504040204" pitchFamily="50" charset="-128"/>
                <a:ea typeface="Meiryo UI" panose="020B0604030504040204" pitchFamily="50" charset="-128"/>
              </a:rPr>
              <a:t>賃料を、</a:t>
            </a:r>
            <a:r>
              <a:rPr kumimoji="1" lang="ja-JP" altLang="en-US" sz="1600" dirty="0" smtClean="0">
                <a:solidFill>
                  <a:schemeClr val="tx1"/>
                </a:solidFill>
                <a:latin typeface="Meiryo UI" panose="020B0604030504040204" pitchFamily="50" charset="-128"/>
                <a:ea typeface="Meiryo UI" panose="020B0604030504040204" pitchFamily="50" charset="-128"/>
              </a:rPr>
              <a:t>事業者が一括して大阪市に対して支払うものと</a:t>
            </a:r>
            <a:r>
              <a:rPr lang="ja-JP" altLang="en-US" sz="1600" dirty="0" smtClean="0">
                <a:solidFill>
                  <a:schemeClr val="tx1"/>
                </a:solidFill>
                <a:latin typeface="Meiryo UI" panose="020B0604030504040204" pitchFamily="50" charset="-128"/>
                <a:ea typeface="Meiryo UI" panose="020B0604030504040204" pitchFamily="50" charset="-128"/>
              </a:rPr>
              <a:t>しま</a:t>
            </a:r>
            <a:r>
              <a:rPr lang="ja-JP" altLang="en-US" sz="1600" dirty="0">
                <a:solidFill>
                  <a:schemeClr val="tx1"/>
                </a:solidFill>
                <a:latin typeface="Meiryo UI" panose="020B0604030504040204" pitchFamily="50" charset="-128"/>
                <a:ea typeface="Meiryo UI" panose="020B0604030504040204" pitchFamily="50" charset="-128"/>
              </a:rPr>
              <a:t>す</a:t>
            </a:r>
            <a:r>
              <a:rPr kumimoji="1" lang="ja-JP" altLang="en-US" sz="1600" dirty="0" smtClean="0">
                <a:solidFill>
                  <a:schemeClr val="tx1"/>
                </a:solidFill>
                <a:latin typeface="Meiryo UI" panose="020B0604030504040204" pitchFamily="50" charset="-128"/>
                <a:ea typeface="Meiryo UI" panose="020B0604030504040204" pitchFamily="50" charset="-128"/>
              </a:rPr>
              <a:t>が、事業者が有する大阪市負担賃料債権は大阪市の土地全体の賃料債権と相殺し、</a:t>
            </a:r>
            <a:r>
              <a:rPr lang="ja-JP" altLang="en-US" sz="1600" u="sng" dirty="0">
                <a:solidFill>
                  <a:srgbClr val="FF0000"/>
                </a:solidFill>
                <a:latin typeface="Meiryo UI" panose="020B0604030504040204" pitchFamily="50" charset="-128"/>
                <a:ea typeface="Meiryo UI" panose="020B0604030504040204" pitchFamily="50" charset="-128"/>
              </a:rPr>
              <a:t>事業者の実際の大阪市への支払いは事業者負担賃料（提案賃料）</a:t>
            </a:r>
            <a:r>
              <a:rPr lang="ja-JP" altLang="en-US" sz="1600" u="sng" dirty="0" smtClean="0">
                <a:solidFill>
                  <a:srgbClr val="FF0000"/>
                </a:solidFill>
                <a:latin typeface="Meiryo UI" panose="020B0604030504040204" pitchFamily="50" charset="-128"/>
                <a:ea typeface="Meiryo UI" panose="020B0604030504040204" pitchFamily="50" charset="-128"/>
              </a:rPr>
              <a:t>のみとな</a:t>
            </a:r>
            <a:r>
              <a:rPr lang="ja-JP" altLang="en-US" sz="1600" u="sng" dirty="0">
                <a:solidFill>
                  <a:srgbClr val="FF0000"/>
                </a:solidFill>
                <a:latin typeface="Meiryo UI" panose="020B0604030504040204" pitchFamily="50" charset="-128"/>
                <a:ea typeface="Meiryo UI" panose="020B0604030504040204" pitchFamily="50" charset="-128"/>
              </a:rPr>
              <a:t>り</a:t>
            </a:r>
            <a:r>
              <a:rPr lang="ja-JP" altLang="en-US" sz="1600" u="sng" dirty="0" smtClean="0">
                <a:solidFill>
                  <a:srgbClr val="FF0000"/>
                </a:solidFill>
                <a:latin typeface="Meiryo UI" panose="020B0604030504040204" pitchFamily="50" charset="-128"/>
                <a:ea typeface="Meiryo UI" panose="020B0604030504040204" pitchFamily="50" charset="-128"/>
              </a:rPr>
              <a:t>、大阪市の図書館施設取得前と同額となります。</a:t>
            </a:r>
            <a:endParaRPr lang="en-US" altLang="ja-JP" sz="1600" u="sng" dirty="0">
              <a:solidFill>
                <a:srgbClr val="FF0000"/>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7460343" y="661014"/>
            <a:ext cx="4596948" cy="582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記載の数字は便宜上のイメージであり、実際の公募条件には関係ありません</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193299" y="2356219"/>
            <a:ext cx="9182930" cy="369332"/>
          </a:xfrm>
          <a:prstGeom prst="rect">
            <a:avLst/>
          </a:prstGeom>
        </p:spPr>
        <p:txBody>
          <a:bodyPr wrap="square">
            <a:spAutoFit/>
          </a:bodyPr>
          <a:lstStyle/>
          <a:p>
            <a:r>
              <a:rPr lang="en-US" altLang="ja-JP" b="1" dirty="0" smtClean="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大阪市の図書館施設取得</a:t>
            </a:r>
            <a:r>
              <a:rPr lang="ja-JP" altLang="en-US" b="1" dirty="0" smtClean="0">
                <a:latin typeface="Meiryo UI" panose="020B0604030504040204" pitchFamily="50" charset="-128"/>
                <a:ea typeface="Meiryo UI" panose="020B0604030504040204" pitchFamily="50" charset="-128"/>
              </a:rPr>
              <a:t>以降は土地</a:t>
            </a:r>
            <a:r>
              <a:rPr lang="ja-JP" altLang="en-US" b="1" dirty="0">
                <a:latin typeface="Meiryo UI" panose="020B0604030504040204" pitchFamily="50" charset="-128"/>
                <a:ea typeface="Meiryo UI" panose="020B0604030504040204" pitchFamily="50" charset="-128"/>
              </a:rPr>
              <a:t>の</a:t>
            </a:r>
            <a:r>
              <a:rPr lang="ja-JP" altLang="en-US" b="1" dirty="0" smtClean="0">
                <a:latin typeface="Meiryo UI" panose="020B0604030504040204" pitchFamily="50" charset="-128"/>
                <a:ea typeface="Meiryo UI" panose="020B0604030504040204" pitchFamily="50" charset="-128"/>
              </a:rPr>
              <a:t>賃料は</a:t>
            </a:r>
            <a:r>
              <a:rPr lang="ja-JP" altLang="en-US" b="1" dirty="0">
                <a:latin typeface="Meiryo UI" panose="020B0604030504040204" pitchFamily="50" charset="-128"/>
                <a:ea typeface="Meiryo UI" panose="020B0604030504040204" pitchFamily="50" charset="-128"/>
              </a:rPr>
              <a:t>大阪市</a:t>
            </a:r>
            <a:r>
              <a:rPr lang="ja-JP" altLang="en-US" b="1" dirty="0" smtClean="0">
                <a:latin typeface="Meiryo UI" panose="020B0604030504040204" pitchFamily="50" charset="-128"/>
                <a:ea typeface="Meiryo UI" panose="020B0604030504040204" pitchFamily="50" charset="-128"/>
              </a:rPr>
              <a:t>負担賃料を上乗せし、</a:t>
            </a:r>
            <a:r>
              <a:rPr lang="en-US" altLang="ja-JP" b="1" dirty="0" smtClean="0">
                <a:latin typeface="Meiryo UI" panose="020B0604030504040204" pitchFamily="50" charset="-128"/>
                <a:ea typeface="Meiryo UI" panose="020B0604030504040204" pitchFamily="50" charset="-128"/>
              </a:rPr>
              <a:t>110</a:t>
            </a:r>
            <a:r>
              <a:rPr lang="ja-JP" altLang="en-US" b="1" dirty="0" smtClean="0">
                <a:latin typeface="Meiryo UI" panose="020B0604030504040204" pitchFamily="50" charset="-128"/>
                <a:ea typeface="Meiryo UI" panose="020B0604030504040204" pitchFamily="50" charset="-128"/>
              </a:rPr>
              <a:t>へ変更</a:t>
            </a:r>
            <a:r>
              <a:rPr lang="en-US" altLang="ja-JP" b="1" dirty="0" smtClean="0">
                <a:latin typeface="Meiryo UI" panose="020B0604030504040204" pitchFamily="50" charset="-128"/>
                <a:ea typeface="Meiryo UI" panose="020B0604030504040204" pitchFamily="50" charset="-128"/>
              </a:rPr>
              <a:t>】</a:t>
            </a:r>
            <a:endParaRPr lang="ja-JP" altLang="en-US" b="1" dirty="0"/>
          </a:p>
        </p:txBody>
      </p:sp>
      <p:sp>
        <p:nvSpPr>
          <p:cNvPr id="9" name="スライド番号プレースホルダー 8"/>
          <p:cNvSpPr>
            <a:spLocks noGrp="1"/>
          </p:cNvSpPr>
          <p:nvPr>
            <p:ph type="sldNum" sz="quarter" idx="12"/>
          </p:nvPr>
        </p:nvSpPr>
        <p:spPr/>
        <p:txBody>
          <a:bodyPr/>
          <a:lstStyle/>
          <a:p>
            <a:fld id="{53289DC8-E7EE-4844-AFC8-492E0720B19D}" type="slidenum">
              <a:rPr kumimoji="1" lang="ja-JP" altLang="en-US" smtClean="0"/>
              <a:t>4</a:t>
            </a:fld>
            <a:endParaRPr kumimoji="1" lang="ja-JP" altLang="en-US"/>
          </a:p>
        </p:txBody>
      </p:sp>
      <p:sp>
        <p:nvSpPr>
          <p:cNvPr id="19" name="下矢印 18"/>
          <p:cNvSpPr/>
          <p:nvPr/>
        </p:nvSpPr>
        <p:spPr>
          <a:xfrm>
            <a:off x="3591226" y="3598984"/>
            <a:ext cx="8600774" cy="1269063"/>
          </a:xfrm>
          <a:prstGeom prst="downArrow">
            <a:avLst>
              <a:gd name="adj1" fmla="val 77939"/>
              <a:gd name="adj2" fmla="val 50000"/>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Meiryo UI" panose="020B0604030504040204" pitchFamily="50" charset="-128"/>
                <a:ea typeface="Meiryo UI" panose="020B0604030504040204" pitchFamily="50" charset="-128"/>
              </a:rPr>
              <a:t>土地</a:t>
            </a:r>
            <a:r>
              <a:rPr lang="ja-JP" altLang="en-US" dirty="0">
                <a:solidFill>
                  <a:schemeClr val="bg1"/>
                </a:solidFill>
                <a:latin typeface="Meiryo UI" panose="020B0604030504040204" pitchFamily="50" charset="-128"/>
                <a:ea typeface="Meiryo UI" panose="020B0604030504040204" pitchFamily="50" charset="-128"/>
              </a:rPr>
              <a:t>全体の賃料（</a:t>
            </a:r>
            <a:r>
              <a:rPr lang="en-US" altLang="ja-JP" dirty="0">
                <a:solidFill>
                  <a:schemeClr val="bg1"/>
                </a:solidFill>
                <a:latin typeface="Meiryo UI" panose="020B0604030504040204" pitchFamily="50" charset="-128"/>
                <a:ea typeface="Meiryo UI" panose="020B0604030504040204" pitchFamily="50" charset="-128"/>
              </a:rPr>
              <a:t>110</a:t>
            </a:r>
            <a:r>
              <a:rPr lang="ja-JP" altLang="en-US" dirty="0">
                <a:solidFill>
                  <a:schemeClr val="bg1"/>
                </a:solidFill>
                <a:latin typeface="Meiryo UI" panose="020B0604030504040204" pitchFamily="50" charset="-128"/>
                <a:ea typeface="Meiryo UI" panose="020B0604030504040204" pitchFamily="50" charset="-128"/>
              </a:rPr>
              <a:t>）</a:t>
            </a:r>
            <a:r>
              <a:rPr lang="en-US" altLang="ja-JP" dirty="0" smtClean="0">
                <a:solidFill>
                  <a:schemeClr val="bg1"/>
                </a:solidFill>
                <a:latin typeface="Meiryo UI" panose="020B0604030504040204" pitchFamily="50" charset="-128"/>
                <a:ea typeface="Meiryo UI" panose="020B0604030504040204" pitchFamily="50" charset="-128"/>
              </a:rPr>
              <a:t>-</a:t>
            </a:r>
            <a:r>
              <a:rPr lang="ja-JP" altLang="en-US" dirty="0">
                <a:solidFill>
                  <a:schemeClr val="bg1"/>
                </a:solidFill>
                <a:latin typeface="Meiryo UI" panose="020B0604030504040204" pitchFamily="50" charset="-128"/>
                <a:ea typeface="Meiryo UI" panose="020B0604030504040204" pitchFamily="50" charset="-128"/>
              </a:rPr>
              <a:t>大阪市</a:t>
            </a:r>
            <a:r>
              <a:rPr lang="ja-JP" altLang="en-US" dirty="0" smtClean="0">
                <a:solidFill>
                  <a:schemeClr val="bg1"/>
                </a:solidFill>
                <a:latin typeface="Meiryo UI" panose="020B0604030504040204" pitchFamily="50" charset="-128"/>
                <a:ea typeface="Meiryo UI" panose="020B0604030504040204" pitchFamily="50" charset="-128"/>
              </a:rPr>
              <a:t>負担賃料債権（</a:t>
            </a:r>
            <a:r>
              <a:rPr lang="en-US" altLang="ja-JP" dirty="0">
                <a:solidFill>
                  <a:schemeClr val="bg1"/>
                </a:solidFill>
                <a:latin typeface="Meiryo UI" panose="020B0604030504040204" pitchFamily="50" charset="-128"/>
                <a:ea typeface="Meiryo UI" panose="020B0604030504040204" pitchFamily="50" charset="-128"/>
              </a:rPr>
              <a:t>10</a:t>
            </a:r>
            <a:r>
              <a:rPr lang="ja-JP" altLang="en-US" dirty="0">
                <a:solidFill>
                  <a:schemeClr val="bg1"/>
                </a:solidFill>
                <a:latin typeface="Meiryo UI" panose="020B0604030504040204" pitchFamily="50" charset="-128"/>
                <a:ea typeface="Meiryo UI" panose="020B0604030504040204" pitchFamily="50" charset="-128"/>
              </a:rPr>
              <a:t>）</a:t>
            </a:r>
            <a:endParaRPr lang="en-US" altLang="ja-JP" dirty="0">
              <a:solidFill>
                <a:schemeClr val="bg1"/>
              </a:solidFill>
              <a:latin typeface="Meiryo UI" panose="020B0604030504040204" pitchFamily="50" charset="-128"/>
              <a:ea typeface="Meiryo UI" panose="020B0604030504040204" pitchFamily="50" charset="-128"/>
            </a:endParaRPr>
          </a:p>
          <a:p>
            <a:pPr algn="ctr"/>
            <a:r>
              <a:rPr lang="ja-JP" altLang="en-US" dirty="0">
                <a:solidFill>
                  <a:schemeClr val="bg1"/>
                </a:solidFill>
                <a:latin typeface="Meiryo UI" panose="020B0604030504040204" pitchFamily="50" charset="-128"/>
                <a:ea typeface="Meiryo UI" panose="020B0604030504040204" pitchFamily="50" charset="-128"/>
              </a:rPr>
              <a:t>⇒</a:t>
            </a:r>
            <a:r>
              <a:rPr lang="ja-JP" altLang="en-US" b="1" u="sng" dirty="0">
                <a:solidFill>
                  <a:schemeClr val="bg1"/>
                </a:solidFill>
                <a:latin typeface="Meiryo UI" panose="020B0604030504040204" pitchFamily="50" charset="-128"/>
                <a:ea typeface="Meiryo UI" panose="020B0604030504040204" pitchFamily="50" charset="-128"/>
              </a:rPr>
              <a:t>事業者の実際の大阪市への支払い（</a:t>
            </a:r>
            <a:r>
              <a:rPr lang="en-US" altLang="ja-JP" b="1" u="sng" dirty="0">
                <a:solidFill>
                  <a:schemeClr val="bg1"/>
                </a:solidFill>
                <a:latin typeface="Meiryo UI" panose="020B0604030504040204" pitchFamily="50" charset="-128"/>
                <a:ea typeface="Meiryo UI" panose="020B0604030504040204" pitchFamily="50" charset="-128"/>
              </a:rPr>
              <a:t>100</a:t>
            </a:r>
            <a:r>
              <a:rPr lang="ja-JP" altLang="en-US" b="1" u="sng" dirty="0" smtClean="0">
                <a:solidFill>
                  <a:schemeClr val="bg1"/>
                </a:solidFill>
                <a:latin typeface="Meiryo UI" panose="020B0604030504040204" pitchFamily="50" charset="-128"/>
                <a:ea typeface="Meiryo UI" panose="020B0604030504040204" pitchFamily="50" charset="-128"/>
              </a:rPr>
              <a:t>）</a:t>
            </a:r>
            <a:endParaRPr lang="en-US" altLang="ja-JP" b="1" u="sng" dirty="0">
              <a:solidFill>
                <a:schemeClr val="bg1"/>
              </a:solidFill>
              <a:latin typeface="Meiryo UI" panose="020B0604030504040204" pitchFamily="50" charset="-128"/>
              <a:ea typeface="Meiryo UI" panose="020B0604030504040204" pitchFamily="50" charset="-128"/>
            </a:endParaRPr>
          </a:p>
        </p:txBody>
      </p:sp>
      <p:sp>
        <p:nvSpPr>
          <p:cNvPr id="7" name="角丸四角形吹き出し 6"/>
          <p:cNvSpPr/>
          <p:nvPr/>
        </p:nvSpPr>
        <p:spPr>
          <a:xfrm>
            <a:off x="10072336" y="4585095"/>
            <a:ext cx="1968969" cy="662286"/>
          </a:xfrm>
          <a:prstGeom prst="wedgeRoundRectCallout">
            <a:avLst>
              <a:gd name="adj1" fmla="val -46811"/>
              <a:gd name="adj2" fmla="val -11031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事業者の実際の</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大阪市への支払いは</a:t>
            </a:r>
            <a:r>
              <a:rPr kumimoji="1" lang="en-US" altLang="ja-JP" sz="1400" dirty="0" smtClean="0">
                <a:solidFill>
                  <a:schemeClr val="tx1"/>
                </a:solidFill>
                <a:latin typeface="Meiryo UI" panose="020B0604030504040204" pitchFamily="50" charset="-128"/>
                <a:ea typeface="Meiryo UI" panose="020B0604030504040204" pitchFamily="50" charset="-128"/>
              </a:rPr>
              <a:t>100</a:t>
            </a:r>
            <a:r>
              <a:rPr kumimoji="1" lang="ja-JP" altLang="en-US" sz="1400" dirty="0" smtClean="0">
                <a:solidFill>
                  <a:schemeClr val="tx1"/>
                </a:solidFill>
                <a:latin typeface="Meiryo UI" panose="020B0604030504040204" pitchFamily="50" charset="-128"/>
                <a:ea typeface="Meiryo UI" panose="020B0604030504040204" pitchFamily="50" charset="-128"/>
              </a:rPr>
              <a:t>のまま</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63207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38753" y="6166755"/>
            <a:ext cx="9616887" cy="5782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大阪市</a:t>
            </a:r>
            <a:endParaRPr kumimoji="1" lang="en-US" altLang="ja-JP" b="1" dirty="0" smtClean="0">
              <a:latin typeface="Meiryo UI" panose="020B0604030504040204" pitchFamily="50" charset="-128"/>
              <a:ea typeface="Meiryo UI" panose="020B0604030504040204" pitchFamily="50" charset="-128"/>
            </a:endParaRPr>
          </a:p>
        </p:txBody>
      </p:sp>
      <p:sp>
        <p:nvSpPr>
          <p:cNvPr id="5" name="正方形/長方形 4"/>
          <p:cNvSpPr/>
          <p:nvPr/>
        </p:nvSpPr>
        <p:spPr>
          <a:xfrm>
            <a:off x="312964" y="6166755"/>
            <a:ext cx="1492623" cy="578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賃貸人</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1699643" y="4059688"/>
            <a:ext cx="9596718" cy="638589"/>
          </a:xfrm>
          <a:prstGeom prst="rect">
            <a:avLst/>
          </a:prstGeom>
          <a:solidFill>
            <a:schemeClr val="tx1">
              <a:lumMod val="85000"/>
              <a:lumOff val="1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事業者</a:t>
            </a:r>
            <a:endParaRPr kumimoji="1" lang="en-US" altLang="ja-JP" b="1" dirty="0" smtClean="0">
              <a:latin typeface="Meiryo UI" panose="020B0604030504040204" pitchFamily="50" charset="-128"/>
              <a:ea typeface="Meiryo UI" panose="020B0604030504040204" pitchFamily="50" charset="-128"/>
            </a:endParaRPr>
          </a:p>
        </p:txBody>
      </p:sp>
      <p:sp>
        <p:nvSpPr>
          <p:cNvPr id="41" name="正方形/長方形 40"/>
          <p:cNvSpPr/>
          <p:nvPr/>
        </p:nvSpPr>
        <p:spPr>
          <a:xfrm>
            <a:off x="294807" y="4165605"/>
            <a:ext cx="1443946" cy="578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賃借人</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33" name="正方形/長方形 32"/>
          <p:cNvSpPr/>
          <p:nvPr/>
        </p:nvSpPr>
        <p:spPr>
          <a:xfrm>
            <a:off x="1671919" y="2420160"/>
            <a:ext cx="9596718" cy="638589"/>
          </a:xfrm>
          <a:prstGeom prst="rect">
            <a:avLst/>
          </a:prstGeom>
          <a:solidFill>
            <a:schemeClr val="tx1">
              <a:lumMod val="85000"/>
              <a:lumOff val="1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bg1"/>
                </a:solidFill>
                <a:latin typeface="Meiryo UI" panose="020B0604030504040204" pitchFamily="50" charset="-128"/>
                <a:ea typeface="Meiryo UI" panose="020B0604030504040204" pitchFamily="50" charset="-128"/>
              </a:rPr>
              <a:t>　　　　　　　　　　分譲</a:t>
            </a:r>
            <a:r>
              <a:rPr lang="ja-JP" altLang="en-US" dirty="0">
                <a:solidFill>
                  <a:schemeClr val="bg1"/>
                </a:solidFill>
                <a:latin typeface="Meiryo UI" panose="020B0604030504040204" pitchFamily="50" charset="-128"/>
                <a:ea typeface="Meiryo UI" panose="020B0604030504040204" pitchFamily="50" charset="-128"/>
              </a:rPr>
              <a:t>マンション</a:t>
            </a:r>
            <a:r>
              <a:rPr lang="ja-JP" altLang="en-US" dirty="0" smtClean="0">
                <a:solidFill>
                  <a:schemeClr val="bg1"/>
                </a:solidFill>
                <a:latin typeface="Meiryo UI" panose="020B0604030504040204" pitchFamily="50" charset="-128"/>
                <a:ea typeface="Meiryo UI" panose="020B0604030504040204" pitchFamily="50" charset="-128"/>
              </a:rPr>
              <a:t>等の各区分所有者</a:t>
            </a:r>
            <a:endParaRPr kumimoji="1" lang="en-US" altLang="ja-JP" b="1" dirty="0" smtClean="0">
              <a:latin typeface="Meiryo UI" panose="020B0604030504040204" pitchFamily="50" charset="-128"/>
              <a:ea typeface="Meiryo UI" panose="020B0604030504040204" pitchFamily="50" charset="-128"/>
            </a:endParaRPr>
          </a:p>
        </p:txBody>
      </p:sp>
      <p:sp>
        <p:nvSpPr>
          <p:cNvPr id="35" name="正方形/長方形 34"/>
          <p:cNvSpPr/>
          <p:nvPr/>
        </p:nvSpPr>
        <p:spPr>
          <a:xfrm>
            <a:off x="8870800" y="2513830"/>
            <a:ext cx="2084294" cy="4415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大阪市</a:t>
            </a:r>
            <a:endParaRPr kumimoji="1" lang="en-US" altLang="ja-JP" dirty="0" smtClean="0">
              <a:solidFill>
                <a:schemeClr val="tx1"/>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255697" y="2445474"/>
            <a:ext cx="1443946" cy="578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転借人</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44" name="正方形/長方形 43"/>
          <p:cNvSpPr/>
          <p:nvPr/>
        </p:nvSpPr>
        <p:spPr>
          <a:xfrm>
            <a:off x="246131" y="1351451"/>
            <a:ext cx="11625572" cy="5341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Meiryo UI" panose="020B0604030504040204" pitchFamily="50" charset="-128"/>
                <a:ea typeface="Meiryo UI" panose="020B0604030504040204" pitchFamily="50" charset="-128"/>
              </a:rPr>
              <a:t>土地</a:t>
            </a:r>
            <a:r>
              <a:rPr lang="ja-JP" altLang="en-US" sz="1600" dirty="0">
                <a:solidFill>
                  <a:schemeClr val="tx1"/>
                </a:solidFill>
                <a:latin typeface="Meiryo UI" panose="020B0604030504040204" pitchFamily="50" charset="-128"/>
                <a:ea typeface="Meiryo UI" panose="020B0604030504040204" pitchFamily="50" charset="-128"/>
              </a:rPr>
              <a:t>全体の</a:t>
            </a:r>
            <a:r>
              <a:rPr lang="ja-JP" altLang="en-US" sz="1600" dirty="0" smtClean="0">
                <a:solidFill>
                  <a:schemeClr val="tx1"/>
                </a:solidFill>
                <a:latin typeface="Meiryo UI" panose="020B0604030504040204" pitchFamily="50" charset="-128"/>
                <a:ea typeface="Meiryo UI" panose="020B0604030504040204" pitchFamily="50" charset="-128"/>
              </a:rPr>
              <a:t>賃料を、</a:t>
            </a:r>
            <a:r>
              <a:rPr kumimoji="1" lang="ja-JP" altLang="en-US" sz="1600" dirty="0" smtClean="0">
                <a:solidFill>
                  <a:schemeClr val="tx1"/>
                </a:solidFill>
                <a:latin typeface="Meiryo UI" panose="020B0604030504040204" pitchFamily="50" charset="-128"/>
                <a:ea typeface="Meiryo UI" panose="020B0604030504040204" pitchFamily="50" charset="-128"/>
              </a:rPr>
              <a:t>事業者が一括して大阪市に対して支払うものとなりますが、大阪市が負担する転借地料と相殺し、</a:t>
            </a:r>
            <a:r>
              <a:rPr kumimoji="1" lang="ja-JP" altLang="en-US" sz="1600" u="sng" dirty="0" smtClean="0">
                <a:solidFill>
                  <a:srgbClr val="FF0000"/>
                </a:solidFill>
                <a:latin typeface="Meiryo UI" panose="020B0604030504040204" pitchFamily="50" charset="-128"/>
                <a:ea typeface="Meiryo UI" panose="020B0604030504040204" pitchFamily="50" charset="-128"/>
              </a:rPr>
              <a:t>事業者の実際の大阪市への支払いは事業者負担賃料（提案賃料）のみとなります。</a:t>
            </a:r>
            <a:endParaRPr kumimoji="1" lang="en-US" altLang="ja-JP" sz="1600" u="sng" dirty="0" smtClean="0">
              <a:solidFill>
                <a:srgbClr val="FF0000"/>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119420" y="583053"/>
            <a:ext cx="7196025" cy="640835"/>
          </a:xfrm>
          <a:prstGeom prst="rect">
            <a:avLst/>
          </a:prstGeom>
          <a:solidFill>
            <a:schemeClr val="accent4">
              <a:lumMod val="20000"/>
              <a:lumOff val="8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Meiryo UI" panose="020B0604030504040204" pitchFamily="50" charset="-128"/>
                <a:ea typeface="Meiryo UI" panose="020B0604030504040204" pitchFamily="50" charset="-128"/>
              </a:rPr>
              <a:t>　大阪市</a:t>
            </a:r>
            <a:r>
              <a:rPr lang="ja-JP" altLang="en-US" dirty="0">
                <a:solidFill>
                  <a:schemeClr val="tx1"/>
                </a:solidFill>
                <a:latin typeface="Meiryo UI" panose="020B0604030504040204" pitchFamily="50" charset="-128"/>
                <a:ea typeface="Meiryo UI" panose="020B0604030504040204" pitchFamily="50" charset="-128"/>
              </a:rPr>
              <a:t>の図書館施設</a:t>
            </a:r>
            <a:r>
              <a:rPr lang="ja-JP" altLang="en-US" dirty="0" smtClean="0">
                <a:solidFill>
                  <a:schemeClr val="tx1"/>
                </a:solidFill>
                <a:latin typeface="Meiryo UI" panose="020B0604030504040204" pitchFamily="50" charset="-128"/>
                <a:ea typeface="Meiryo UI" panose="020B0604030504040204" pitchFamily="50" charset="-128"/>
              </a:rPr>
              <a:t>取得</a:t>
            </a:r>
            <a:r>
              <a:rPr lang="ja-JP" altLang="en-US" dirty="0">
                <a:solidFill>
                  <a:schemeClr val="tx1"/>
                </a:solidFill>
                <a:latin typeface="Meiryo UI" panose="020B0604030504040204" pitchFamily="50" charset="-128"/>
                <a:ea typeface="Meiryo UI" panose="020B0604030504040204" pitchFamily="50" charset="-128"/>
              </a:rPr>
              <a:t>以降</a:t>
            </a:r>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（分譲マンション等、第三者へ区分建物を譲渡することを前提とする場合）</a:t>
            </a:r>
            <a:endParaRPr kumimoji="1" lang="en-US" altLang="ja-JP" dirty="0" smtClean="0">
              <a:solidFill>
                <a:schemeClr val="tx1"/>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7460343" y="661014"/>
            <a:ext cx="4596948" cy="582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記載の数字は便宜上のイメージであり、実際の公募条件には関係ありません</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10" name="下矢印 9"/>
          <p:cNvSpPr/>
          <p:nvPr/>
        </p:nvSpPr>
        <p:spPr>
          <a:xfrm>
            <a:off x="2486830" y="4799342"/>
            <a:ext cx="7966896" cy="1269063"/>
          </a:xfrm>
          <a:prstGeom prst="downArrow">
            <a:avLst>
              <a:gd name="adj1" fmla="val 77939"/>
              <a:gd name="adj2" fmla="val 50000"/>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Meiryo UI" panose="020B0604030504040204" pitchFamily="50" charset="-128"/>
                <a:ea typeface="Meiryo UI" panose="020B0604030504040204" pitchFamily="50" charset="-128"/>
              </a:rPr>
              <a:t>土地</a:t>
            </a:r>
            <a:r>
              <a:rPr lang="ja-JP" altLang="en-US" dirty="0">
                <a:solidFill>
                  <a:schemeClr val="bg1"/>
                </a:solidFill>
                <a:latin typeface="Meiryo UI" panose="020B0604030504040204" pitchFamily="50" charset="-128"/>
                <a:ea typeface="Meiryo UI" panose="020B0604030504040204" pitchFamily="50" charset="-128"/>
              </a:rPr>
              <a:t>全体の賃料（</a:t>
            </a:r>
            <a:r>
              <a:rPr lang="en-US" altLang="ja-JP" dirty="0">
                <a:solidFill>
                  <a:schemeClr val="bg1"/>
                </a:solidFill>
                <a:latin typeface="Meiryo UI" panose="020B0604030504040204" pitchFamily="50" charset="-128"/>
                <a:ea typeface="Meiryo UI" panose="020B0604030504040204" pitchFamily="50" charset="-128"/>
              </a:rPr>
              <a:t>110</a:t>
            </a:r>
            <a:r>
              <a:rPr lang="ja-JP" altLang="en-US" dirty="0">
                <a:solidFill>
                  <a:schemeClr val="bg1"/>
                </a:solidFill>
                <a:latin typeface="Meiryo UI" panose="020B0604030504040204" pitchFamily="50" charset="-128"/>
                <a:ea typeface="Meiryo UI" panose="020B0604030504040204" pitchFamily="50" charset="-128"/>
              </a:rPr>
              <a:t>）</a:t>
            </a:r>
            <a:r>
              <a:rPr lang="en-US" altLang="ja-JP" dirty="0">
                <a:solidFill>
                  <a:schemeClr val="bg1"/>
                </a:solidFill>
                <a:latin typeface="Meiryo UI" panose="020B0604030504040204" pitchFamily="50" charset="-128"/>
                <a:ea typeface="Meiryo UI" panose="020B0604030504040204" pitchFamily="50" charset="-128"/>
              </a:rPr>
              <a:t>-</a:t>
            </a:r>
            <a:r>
              <a:rPr lang="ja-JP" altLang="en-US" dirty="0">
                <a:solidFill>
                  <a:schemeClr val="bg1"/>
                </a:solidFill>
                <a:latin typeface="Meiryo UI" panose="020B0604030504040204" pitchFamily="50" charset="-128"/>
                <a:ea typeface="Meiryo UI" panose="020B0604030504040204" pitchFamily="50" charset="-128"/>
              </a:rPr>
              <a:t>大阪市</a:t>
            </a:r>
            <a:r>
              <a:rPr lang="ja-JP" altLang="en-US" dirty="0" smtClean="0">
                <a:solidFill>
                  <a:schemeClr val="bg1"/>
                </a:solidFill>
                <a:latin typeface="Meiryo UI" panose="020B0604030504040204" pitchFamily="50" charset="-128"/>
                <a:ea typeface="Meiryo UI" panose="020B0604030504040204" pitchFamily="50" charset="-128"/>
              </a:rPr>
              <a:t>転借地料（</a:t>
            </a:r>
            <a:r>
              <a:rPr lang="en-US" altLang="ja-JP" dirty="0">
                <a:solidFill>
                  <a:schemeClr val="bg1"/>
                </a:solidFill>
                <a:latin typeface="Meiryo UI" panose="020B0604030504040204" pitchFamily="50" charset="-128"/>
                <a:ea typeface="Meiryo UI" panose="020B0604030504040204" pitchFamily="50" charset="-128"/>
              </a:rPr>
              <a:t>10</a:t>
            </a:r>
            <a:r>
              <a:rPr lang="ja-JP" altLang="en-US" dirty="0">
                <a:solidFill>
                  <a:schemeClr val="bg1"/>
                </a:solidFill>
                <a:latin typeface="Meiryo UI" panose="020B0604030504040204" pitchFamily="50" charset="-128"/>
                <a:ea typeface="Meiryo UI" panose="020B0604030504040204" pitchFamily="50" charset="-128"/>
              </a:rPr>
              <a:t>）</a:t>
            </a:r>
            <a:endParaRPr lang="en-US" altLang="ja-JP" dirty="0">
              <a:solidFill>
                <a:schemeClr val="bg1"/>
              </a:solidFill>
              <a:latin typeface="Meiryo UI" panose="020B0604030504040204" pitchFamily="50" charset="-128"/>
              <a:ea typeface="Meiryo UI" panose="020B0604030504040204" pitchFamily="50" charset="-128"/>
            </a:endParaRPr>
          </a:p>
          <a:p>
            <a:pPr algn="ctr"/>
            <a:r>
              <a:rPr lang="ja-JP" altLang="en-US" dirty="0">
                <a:solidFill>
                  <a:schemeClr val="bg1"/>
                </a:solidFill>
                <a:latin typeface="Meiryo UI" panose="020B0604030504040204" pitchFamily="50" charset="-128"/>
                <a:ea typeface="Meiryo UI" panose="020B0604030504040204" pitchFamily="50" charset="-128"/>
              </a:rPr>
              <a:t>⇒</a:t>
            </a:r>
            <a:r>
              <a:rPr lang="ja-JP" altLang="en-US" b="1" u="sng" dirty="0">
                <a:solidFill>
                  <a:schemeClr val="bg1"/>
                </a:solidFill>
                <a:latin typeface="Meiryo UI" panose="020B0604030504040204" pitchFamily="50" charset="-128"/>
                <a:ea typeface="Meiryo UI" panose="020B0604030504040204" pitchFamily="50" charset="-128"/>
              </a:rPr>
              <a:t>事業者の実際の大阪市への支払い（</a:t>
            </a:r>
            <a:r>
              <a:rPr lang="en-US" altLang="ja-JP" b="1" u="sng" dirty="0">
                <a:solidFill>
                  <a:schemeClr val="bg1"/>
                </a:solidFill>
                <a:latin typeface="Meiryo UI" panose="020B0604030504040204" pitchFamily="50" charset="-128"/>
                <a:ea typeface="Meiryo UI" panose="020B0604030504040204" pitchFamily="50" charset="-128"/>
              </a:rPr>
              <a:t>100</a:t>
            </a:r>
            <a:r>
              <a:rPr lang="ja-JP" altLang="en-US" b="1" u="sng" dirty="0" smtClean="0">
                <a:solidFill>
                  <a:schemeClr val="bg1"/>
                </a:solidFill>
                <a:latin typeface="Meiryo UI" panose="020B0604030504040204" pitchFamily="50" charset="-128"/>
                <a:ea typeface="Meiryo UI" panose="020B0604030504040204" pitchFamily="50" charset="-128"/>
              </a:rPr>
              <a:t>）</a:t>
            </a:r>
            <a:endParaRPr lang="en-US" altLang="ja-JP" b="1" u="sng" dirty="0">
              <a:solidFill>
                <a:schemeClr val="bg1"/>
              </a:solidFill>
              <a:latin typeface="Meiryo UI" panose="020B0604030504040204" pitchFamily="50" charset="-128"/>
              <a:ea typeface="Meiryo UI" panose="020B0604030504040204" pitchFamily="50" charset="-128"/>
            </a:endParaRPr>
          </a:p>
        </p:txBody>
      </p:sp>
      <p:sp>
        <p:nvSpPr>
          <p:cNvPr id="29" name="下矢印 28"/>
          <p:cNvSpPr/>
          <p:nvPr/>
        </p:nvSpPr>
        <p:spPr>
          <a:xfrm>
            <a:off x="9122585" y="3116300"/>
            <a:ext cx="1529332" cy="897836"/>
          </a:xfrm>
          <a:prstGeom prst="downArrow">
            <a:avLst>
              <a:gd name="adj1" fmla="val 77939"/>
              <a:gd name="adj2" fmla="val 50000"/>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Meiryo UI" panose="020B0604030504040204" pitchFamily="50" charset="-128"/>
                <a:ea typeface="Meiryo UI" panose="020B0604030504040204" pitchFamily="50" charset="-128"/>
              </a:rPr>
              <a:t>転借地料</a:t>
            </a:r>
            <a:endParaRPr lang="en-US" altLang="ja-JP" dirty="0">
              <a:latin typeface="Meiryo UI" panose="020B0604030504040204" pitchFamily="50" charset="-128"/>
              <a:ea typeface="Meiryo UI" panose="020B0604030504040204" pitchFamily="50" charset="-128"/>
            </a:endParaRPr>
          </a:p>
          <a:p>
            <a:pPr algn="ctr"/>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10</a:t>
            </a:r>
            <a:r>
              <a:rPr lang="ja-JP" altLang="en-US" dirty="0" smtClean="0">
                <a:latin typeface="Meiryo UI" panose="020B0604030504040204" pitchFamily="50" charset="-128"/>
                <a:ea typeface="Meiryo UI" panose="020B0604030504040204" pitchFamily="50" charset="-128"/>
              </a:rPr>
              <a:t>）</a:t>
            </a:r>
            <a:endParaRPr lang="ja-JP" altLang="en-US" dirty="0">
              <a:latin typeface="Meiryo UI" panose="020B0604030504040204" pitchFamily="50" charset="-128"/>
              <a:ea typeface="Meiryo UI" panose="020B0604030504040204" pitchFamily="50" charset="-128"/>
            </a:endParaRPr>
          </a:p>
        </p:txBody>
      </p:sp>
      <p:sp>
        <p:nvSpPr>
          <p:cNvPr id="30" name="下矢印 29"/>
          <p:cNvSpPr/>
          <p:nvPr/>
        </p:nvSpPr>
        <p:spPr>
          <a:xfrm>
            <a:off x="3023805" y="3129641"/>
            <a:ext cx="3652765" cy="884495"/>
          </a:xfrm>
          <a:prstGeom prst="downArrow">
            <a:avLst>
              <a:gd name="adj1" fmla="val 77939"/>
              <a:gd name="adj2" fmla="val 50000"/>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Meiryo UI" panose="020B0604030504040204" pitchFamily="50" charset="-128"/>
                <a:ea typeface="Meiryo UI" panose="020B0604030504040204" pitchFamily="50" charset="-128"/>
              </a:rPr>
              <a:t>転借地料</a:t>
            </a:r>
            <a:endParaRPr lang="ja-JP" altLang="en-US" dirty="0">
              <a:latin typeface="Meiryo UI" panose="020B0604030504040204" pitchFamily="50" charset="-128"/>
              <a:ea typeface="Meiryo UI" panose="020B0604030504040204" pitchFamily="50" charset="-128"/>
            </a:endParaRPr>
          </a:p>
        </p:txBody>
      </p:sp>
      <p:cxnSp>
        <p:nvCxnSpPr>
          <p:cNvPr id="27" name="直線矢印コネクタ 26"/>
          <p:cNvCxnSpPr/>
          <p:nvPr/>
        </p:nvCxnSpPr>
        <p:spPr>
          <a:xfrm flipH="1">
            <a:off x="8870801" y="3686629"/>
            <a:ext cx="941081" cy="1248228"/>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1" name="円/楕円 30"/>
          <p:cNvSpPr/>
          <p:nvPr/>
        </p:nvSpPr>
        <p:spPr>
          <a:xfrm>
            <a:off x="8795432" y="4138435"/>
            <a:ext cx="1016450" cy="359331"/>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相殺</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38" name="正方形/長方形 37"/>
          <p:cNvSpPr/>
          <p:nvPr/>
        </p:nvSpPr>
        <p:spPr>
          <a:xfrm>
            <a:off x="80735" y="2022215"/>
            <a:ext cx="9182930" cy="369332"/>
          </a:xfrm>
          <a:prstGeom prst="rect">
            <a:avLst/>
          </a:prstGeom>
        </p:spPr>
        <p:txBody>
          <a:bodyPr wrap="square">
            <a:spAutoFit/>
          </a:bodyPr>
          <a:lstStyle/>
          <a:p>
            <a:r>
              <a:rPr lang="en-US" altLang="ja-JP" b="1" dirty="0" smtClean="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大阪市の図書館施設取得</a:t>
            </a:r>
            <a:r>
              <a:rPr lang="ja-JP" altLang="en-US" b="1" dirty="0" smtClean="0">
                <a:latin typeface="Meiryo UI" panose="020B0604030504040204" pitchFamily="50" charset="-128"/>
                <a:ea typeface="Meiryo UI" panose="020B0604030504040204" pitchFamily="50" charset="-128"/>
              </a:rPr>
              <a:t>以降は土地</a:t>
            </a:r>
            <a:r>
              <a:rPr lang="ja-JP" altLang="en-US" b="1" dirty="0">
                <a:latin typeface="Meiryo UI" panose="020B0604030504040204" pitchFamily="50" charset="-128"/>
                <a:ea typeface="Meiryo UI" panose="020B0604030504040204" pitchFamily="50" charset="-128"/>
              </a:rPr>
              <a:t>の</a:t>
            </a:r>
            <a:r>
              <a:rPr lang="ja-JP" altLang="en-US" b="1" dirty="0" smtClean="0">
                <a:latin typeface="Meiryo UI" panose="020B0604030504040204" pitchFamily="50" charset="-128"/>
                <a:ea typeface="Meiryo UI" panose="020B0604030504040204" pitchFamily="50" charset="-128"/>
              </a:rPr>
              <a:t>賃料は</a:t>
            </a:r>
            <a:r>
              <a:rPr lang="ja-JP" altLang="en-US" b="1" dirty="0">
                <a:latin typeface="Meiryo UI" panose="020B0604030504040204" pitchFamily="50" charset="-128"/>
                <a:ea typeface="Meiryo UI" panose="020B0604030504040204" pitchFamily="50" charset="-128"/>
              </a:rPr>
              <a:t>大阪市</a:t>
            </a:r>
            <a:r>
              <a:rPr lang="ja-JP" altLang="en-US" b="1" dirty="0" smtClean="0">
                <a:latin typeface="Meiryo UI" panose="020B0604030504040204" pitchFamily="50" charset="-128"/>
                <a:ea typeface="Meiryo UI" panose="020B0604030504040204" pitchFamily="50" charset="-128"/>
              </a:rPr>
              <a:t>負担賃料を上乗せし、</a:t>
            </a:r>
            <a:r>
              <a:rPr lang="en-US" altLang="ja-JP" b="1" dirty="0" smtClean="0">
                <a:latin typeface="Meiryo UI" panose="020B0604030504040204" pitchFamily="50" charset="-128"/>
                <a:ea typeface="Meiryo UI" panose="020B0604030504040204" pitchFamily="50" charset="-128"/>
              </a:rPr>
              <a:t>110</a:t>
            </a:r>
            <a:r>
              <a:rPr lang="ja-JP" altLang="en-US" b="1" dirty="0" smtClean="0">
                <a:latin typeface="Meiryo UI" panose="020B0604030504040204" pitchFamily="50" charset="-128"/>
                <a:ea typeface="Meiryo UI" panose="020B0604030504040204" pitchFamily="50" charset="-128"/>
              </a:rPr>
              <a:t>へ変更</a:t>
            </a:r>
            <a:r>
              <a:rPr lang="en-US" altLang="ja-JP" b="1" dirty="0" smtClean="0">
                <a:latin typeface="Meiryo UI" panose="020B0604030504040204" pitchFamily="50" charset="-128"/>
                <a:ea typeface="Meiryo UI" panose="020B0604030504040204" pitchFamily="50" charset="-128"/>
              </a:rPr>
              <a:t>】</a:t>
            </a:r>
            <a:endParaRPr lang="ja-JP" altLang="en-US" b="1" dirty="0"/>
          </a:p>
        </p:txBody>
      </p:sp>
      <p:sp>
        <p:nvSpPr>
          <p:cNvPr id="24" name="スライド番号プレースホルダー 23"/>
          <p:cNvSpPr>
            <a:spLocks noGrp="1"/>
          </p:cNvSpPr>
          <p:nvPr>
            <p:ph type="sldNum" sz="quarter" idx="12"/>
          </p:nvPr>
        </p:nvSpPr>
        <p:spPr/>
        <p:txBody>
          <a:bodyPr/>
          <a:lstStyle/>
          <a:p>
            <a:fld id="{53289DC8-E7EE-4844-AFC8-492E0720B19D}" type="slidenum">
              <a:rPr kumimoji="1" lang="ja-JP" altLang="en-US" smtClean="0"/>
              <a:t>5</a:t>
            </a:fld>
            <a:endParaRPr kumimoji="1" lang="ja-JP" altLang="en-US"/>
          </a:p>
        </p:txBody>
      </p:sp>
    </p:spTree>
    <p:extLst>
      <p:ext uri="{BB962C8B-B14F-4D97-AF65-F5344CB8AC3E}">
        <p14:creationId xmlns:p14="http://schemas.microsoft.com/office/powerpoint/2010/main" val="7190776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849</Words>
  <Application>Microsoft Office PowerPoint</Application>
  <PresentationFormat>ワイド画面</PresentationFormat>
  <Paragraphs>101</Paragraphs>
  <Slides>5</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Meiryo UI</vt:lpstr>
      <vt:lpstr>ＭＳ Ｐゴシック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2019-09-25T13:51:01Z</dcterms:created>
  <dcterms:modified xsi:type="dcterms:W3CDTF">2019-09-27T05:26:22Z</dcterms:modified>
</cp:coreProperties>
</file>