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1" saveSubsetFonts="1">
  <p:sldMasterIdLst>
    <p:sldMasterId id="2147483648" r:id="rId1"/>
    <p:sldMasterId id="2147483726" r:id="rId2"/>
  </p:sldMasterIdLst>
  <p:notesMasterIdLst>
    <p:notesMasterId r:id="rId22"/>
  </p:notesMasterIdLst>
  <p:handoutMasterIdLst>
    <p:handoutMasterId r:id="rId23"/>
  </p:handoutMasterIdLst>
  <p:sldIdLst>
    <p:sldId id="1165" r:id="rId3"/>
    <p:sldId id="1166" r:id="rId4"/>
    <p:sldId id="1167" r:id="rId5"/>
    <p:sldId id="1206" r:id="rId6"/>
    <p:sldId id="1152" r:id="rId7"/>
    <p:sldId id="1149" r:id="rId8"/>
    <p:sldId id="1150" r:id="rId9"/>
    <p:sldId id="1151" r:id="rId10"/>
    <p:sldId id="1133" r:id="rId11"/>
    <p:sldId id="1134" r:id="rId12"/>
    <p:sldId id="1135" r:id="rId13"/>
    <p:sldId id="1136" r:id="rId14"/>
    <p:sldId id="1137" r:id="rId15"/>
    <p:sldId id="1138" r:id="rId16"/>
    <p:sldId id="1109" r:id="rId17"/>
    <p:sldId id="1171" r:id="rId18"/>
    <p:sldId id="1163" r:id="rId19"/>
    <p:sldId id="1107" r:id="rId20"/>
    <p:sldId id="1108" r:id="rId21"/>
  </p:sldIdLst>
  <p:sldSz cx="9144000" cy="5143500" type="screen16x9"/>
  <p:notesSz cx="7102475" cy="10233025"/>
  <p:custShowLst>
    <p:custShow name="Ｒ２市長会見版" id="0">
      <p:sldLst>
        <p:sld r:id="rId3"/>
        <p:sld r:id="rId4"/>
        <p:sld r:id="rId5"/>
        <p:sld r:id="rId6"/>
        <p:sld r:id="rId7"/>
        <p:sld r:id="rId8"/>
        <p:sld r:id="rId9"/>
        <p:sld r:id="rId13"/>
        <p:sld r:id="rId14"/>
        <p:sld r:id="rId15"/>
        <p:sld r:id="rId16"/>
        <p:sld r:id="rId17"/>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7" autoAdjust="0"/>
    <p:restoredTop sz="90108" autoAdjust="0"/>
  </p:normalViewPr>
  <p:slideViewPr>
    <p:cSldViewPr snapToGrid="0">
      <p:cViewPr varScale="1">
        <p:scale>
          <a:sx n="65" d="100"/>
          <a:sy n="65" d="100"/>
        </p:scale>
        <p:origin x="90" y="90"/>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222"/>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0"/>
            <a:ext cx="3079175" cy="511570"/>
          </a:xfrm>
          <a:prstGeom prst="rect">
            <a:avLst/>
          </a:prstGeom>
        </p:spPr>
        <p:txBody>
          <a:bodyPr vert="horz" lIns="94500" tIns="47247" rIns="94500" bIns="47247" rtlCol="0"/>
          <a:lstStyle>
            <a:lvl1pPr algn="l" eaLnBrk="1" hangingPunct="1">
              <a:defRPr sz="1200">
                <a:latin typeface="Arial" charset="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a:xfrm>
            <a:off x="4023313" y="0"/>
            <a:ext cx="3077518" cy="511570"/>
          </a:xfrm>
          <a:prstGeom prst="rect">
            <a:avLst/>
          </a:prstGeom>
        </p:spPr>
        <p:txBody>
          <a:bodyPr vert="horz" lIns="94500" tIns="47247" rIns="94500" bIns="47247"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pPr>
                <a:defRPr/>
              </a:pPr>
              <a:t>2020/2/6</a:t>
            </a:fld>
            <a:endParaRPr lang="ja-JP" altLang="en-US"/>
          </a:p>
        </p:txBody>
      </p:sp>
      <p:sp>
        <p:nvSpPr>
          <p:cNvPr id="4" name="フッター プレースホルダー 3"/>
          <p:cNvSpPr>
            <a:spLocks noGrp="1"/>
          </p:cNvSpPr>
          <p:nvPr>
            <p:ph type="ftr" sz="quarter" idx="2"/>
          </p:nvPr>
        </p:nvSpPr>
        <p:spPr>
          <a:xfrm>
            <a:off x="16" y="9719838"/>
            <a:ext cx="3079175" cy="511569"/>
          </a:xfrm>
          <a:prstGeom prst="rect">
            <a:avLst/>
          </a:prstGeom>
        </p:spPr>
        <p:txBody>
          <a:bodyPr vert="horz" lIns="94500" tIns="47247" rIns="94500" bIns="47247"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4023313" y="9719838"/>
            <a:ext cx="3077518" cy="511569"/>
          </a:xfrm>
          <a:prstGeom prst="rect">
            <a:avLst/>
          </a:prstGeom>
        </p:spPr>
        <p:txBody>
          <a:bodyPr vert="horz" wrap="square" lIns="94500" tIns="47247" rIns="94500" bIns="47247" numCol="1" anchor="b" anchorCtr="0" compatLnSpc="1">
            <a:prstTxWarp prst="textNoShape">
              <a:avLst/>
            </a:prstTxWarp>
          </a:bodyPr>
          <a:lstStyle>
            <a:lvl1pPr algn="r" eaLnBrk="1" hangingPunct="1">
              <a:defRPr sz="1200"/>
            </a:lvl1pPr>
          </a:lstStyle>
          <a:p>
            <a:pPr>
              <a:defRPr/>
            </a:pPr>
            <a:fld id="{7260A5CC-5D47-46FF-A804-BA4E424BCDE3}" type="slidenum">
              <a:rPr lang="ja-JP" altLang="en-US"/>
              <a:pPr>
                <a:defRPr/>
              </a:pPr>
              <a:t>‹#›</a:t>
            </a:fld>
            <a:endParaRPr lang="ja-JP" altLang="en-US"/>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6" y="0"/>
            <a:ext cx="3079175" cy="511570"/>
          </a:xfrm>
          <a:prstGeom prst="rect">
            <a:avLst/>
          </a:prstGeom>
          <a:noFill/>
          <a:ln w="9525">
            <a:noFill/>
            <a:miter lim="800000"/>
            <a:headEnd/>
            <a:tailEnd/>
          </a:ln>
          <a:effectLst/>
        </p:spPr>
        <p:txBody>
          <a:bodyPr vert="horz" wrap="square" lIns="94420" tIns="47212" rIns="94420" bIns="47212"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4023313" y="0"/>
            <a:ext cx="3077518" cy="511570"/>
          </a:xfrm>
          <a:prstGeom prst="rect">
            <a:avLst/>
          </a:prstGeom>
          <a:noFill/>
          <a:ln w="9525">
            <a:noFill/>
            <a:miter lim="800000"/>
            <a:headEnd/>
            <a:tailEnd/>
          </a:ln>
          <a:effectLst/>
        </p:spPr>
        <p:txBody>
          <a:bodyPr vert="horz" wrap="square" lIns="94420" tIns="47212" rIns="94420" bIns="47212"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141288" y="768350"/>
            <a:ext cx="6819900"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8923" y="4860728"/>
            <a:ext cx="5684630" cy="4604126"/>
          </a:xfrm>
          <a:prstGeom prst="rect">
            <a:avLst/>
          </a:prstGeom>
          <a:noFill/>
          <a:ln w="9525">
            <a:noFill/>
            <a:miter lim="800000"/>
            <a:headEnd/>
            <a:tailEnd/>
          </a:ln>
          <a:effectLst/>
        </p:spPr>
        <p:txBody>
          <a:bodyPr vert="horz" wrap="square" lIns="94420" tIns="47212" rIns="94420" bIns="472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16" y="9719838"/>
            <a:ext cx="3079175" cy="511569"/>
          </a:xfrm>
          <a:prstGeom prst="rect">
            <a:avLst/>
          </a:prstGeom>
          <a:noFill/>
          <a:ln w="9525">
            <a:noFill/>
            <a:miter lim="800000"/>
            <a:headEnd/>
            <a:tailEnd/>
          </a:ln>
          <a:effectLst/>
        </p:spPr>
        <p:txBody>
          <a:bodyPr vert="horz" wrap="square" lIns="94420" tIns="47212" rIns="94420" bIns="47212"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4023313" y="9719838"/>
            <a:ext cx="3077518" cy="511569"/>
          </a:xfrm>
          <a:prstGeom prst="rect">
            <a:avLst/>
          </a:prstGeom>
          <a:noFill/>
          <a:ln w="9525">
            <a:noFill/>
            <a:miter lim="800000"/>
            <a:headEnd/>
            <a:tailEnd/>
          </a:ln>
          <a:effectLst/>
        </p:spPr>
        <p:txBody>
          <a:bodyPr vert="horz" wrap="square" lIns="94420" tIns="47212" rIns="94420" bIns="47212" numCol="1" anchor="b" anchorCtr="0" compatLnSpc="1">
            <a:prstTxWarp prst="textNoShape">
              <a:avLst/>
            </a:prstTxWarp>
          </a:bodyPr>
          <a:lstStyle>
            <a:lvl1pPr algn="r" eaLnBrk="1" hangingPunct="1">
              <a:defRPr sz="1200"/>
            </a:lvl1pPr>
          </a:lstStyle>
          <a:p>
            <a:pPr>
              <a:defRPr/>
            </a:pPr>
            <a:fld id="{F74BB4A6-2A10-49A9-8427-7D1EF49CCD12}" type="slidenum">
              <a:rPr lang="en-US" altLang="ja-JP"/>
              <a:pPr>
                <a:defRPr/>
              </a:pPr>
              <a:t>‹#›</a:t>
            </a:fld>
            <a:endParaRPr lang="en-US" altLang="ja-JP"/>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53975" y="274638"/>
            <a:ext cx="6521450" cy="3668712"/>
          </a:xfrm>
          <a:ln/>
        </p:spPr>
      </p:sp>
      <p:sp>
        <p:nvSpPr>
          <p:cNvPr id="39939" name="ノート プレースホルダ 2"/>
          <p:cNvSpPr>
            <a:spLocks noGrp="1"/>
          </p:cNvSpPr>
          <p:nvPr>
            <p:ph type="body" idx="1"/>
          </p:nvPr>
        </p:nvSpPr>
        <p:spPr>
          <a:xfrm>
            <a:off x="666044" y="5198702"/>
            <a:ext cx="5538783" cy="272619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700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7720" indent="-262431" defTabSz="84700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0152" indent="-209005" defTabSz="84700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08582" indent="-209005" defTabSz="84700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42301" indent="-209005" defTabSz="84700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94876"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7450"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0030"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52604"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ea typeface="ＭＳ Ｐゴシック" panose="020B0600070205080204" pitchFamily="50" charset="-128"/>
              </a:rPr>
              <a:pPr>
                <a:spcBef>
                  <a:spcPct val="0"/>
                </a:spcBef>
              </a:pPr>
              <a:t>31</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64893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latin typeface="Arial" panose="020B0604020202020204" pitchFamily="34" charset="0"/>
            </a:endParaRPr>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5DEA49-56D6-47F9-87FE-53EBBE51A054}" type="slidenum">
              <a:rPr lang="en-US" altLang="ja-JP" smtClean="0">
                <a:solidFill>
                  <a:srgbClr val="000000"/>
                </a:solidFill>
              </a:rPr>
              <a:pPr/>
              <a:t>40</a:t>
            </a:fld>
            <a:endParaRPr lang="en-US" altLang="ja-JP" smtClean="0">
              <a:solidFill>
                <a:srgbClr val="000000"/>
              </a:solidFill>
            </a:endParaRPr>
          </a:p>
        </p:txBody>
      </p:sp>
    </p:spTree>
    <p:extLst>
      <p:ext uri="{BB962C8B-B14F-4D97-AF65-F5344CB8AC3E}">
        <p14:creationId xmlns:p14="http://schemas.microsoft.com/office/powerpoint/2010/main" val="251698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101600" y="282575"/>
            <a:ext cx="6713538" cy="3776663"/>
          </a:xfrm>
          <a:ln/>
        </p:spPr>
      </p:sp>
      <p:sp>
        <p:nvSpPr>
          <p:cNvPr id="7171" name="ノート プレースホルダ 2"/>
          <p:cNvSpPr>
            <a:spLocks noGrp="1"/>
          </p:cNvSpPr>
          <p:nvPr>
            <p:ph type="body" idx="1"/>
          </p:nvPr>
        </p:nvSpPr>
        <p:spPr>
          <a:xfrm>
            <a:off x="694930" y="5352312"/>
            <a:ext cx="5779038" cy="280675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88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8364" indent="-284702" defTabSz="87688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55079" indent="-226136" defTabSz="87688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18741" indent="-226136" defTabSz="87688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82397" indent="-226136" defTabSz="87688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50942" indent="-226136" defTabSz="87688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19480" indent="-226136" defTabSz="87688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88016" indent="-226136" defTabSz="87688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56557" indent="-226136" defTabSz="87688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E0CAB9AC-697E-4947-9579-76B95B991D92}" type="slidenum">
              <a:rPr lang="en-US" altLang="ja-JP" sz="1100">
                <a:solidFill>
                  <a:srgbClr val="000000"/>
                </a:solidFill>
                <a:ea typeface="ＭＳ Ｐゴシック" panose="020B0600070205080204" pitchFamily="50" charset="-128"/>
              </a:rPr>
              <a:pPr>
                <a:spcBef>
                  <a:spcPct val="0"/>
                </a:spcBef>
              </a:pPr>
              <a:t>41</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69761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122238" y="285750"/>
            <a:ext cx="6816725" cy="3833813"/>
          </a:xfrm>
          <a:ln/>
        </p:spPr>
      </p:sp>
      <p:sp>
        <p:nvSpPr>
          <p:cNvPr id="11267"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11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35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6820" indent="-278973" defTabSz="89435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2304" indent="-223179" defTabSz="89435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1787" indent="-223179" defTabSz="89435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47994" indent="-223179" defTabSz="89435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20603"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3220"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65838"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38448"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F0B0B5D-909A-4B6E-B8F7-A5A73C70515E}" type="slidenum">
              <a:rPr lang="en-US" altLang="ja-JP" sz="1200">
                <a:solidFill>
                  <a:srgbClr val="000000"/>
                </a:solidFill>
                <a:ea typeface="ＭＳ Ｐゴシック" panose="020B0600070205080204" pitchFamily="50" charset="-128"/>
              </a:rPr>
              <a:pPr>
                <a:spcBef>
                  <a:spcPct val="0"/>
                </a:spcBef>
              </a:pPr>
              <a:t>42</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65758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122238" y="285750"/>
            <a:ext cx="6816725" cy="3833813"/>
          </a:xfrm>
          <a:ln/>
        </p:spPr>
      </p:sp>
      <p:sp>
        <p:nvSpPr>
          <p:cNvPr id="11267"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11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35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6820" indent="-278973" defTabSz="89435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2304" indent="-223179" defTabSz="89435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1787" indent="-223179" defTabSz="89435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47994" indent="-223179" defTabSz="89435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20603"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3220"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65838"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38448" indent="-223179" defTabSz="89435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F0B0B5D-909A-4B6E-B8F7-A5A73C70515E}" type="slidenum">
              <a:rPr lang="en-US" altLang="ja-JP" sz="1200">
                <a:solidFill>
                  <a:srgbClr val="000000"/>
                </a:solidFill>
                <a:ea typeface="ＭＳ Ｐゴシック" panose="020B0600070205080204" pitchFamily="50" charset="-128"/>
              </a:rPr>
              <a:pPr>
                <a:spcBef>
                  <a:spcPct val="0"/>
                </a:spcBef>
              </a:pPr>
              <a:t>43</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937767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a:xfrm>
            <a:off x="53975" y="274638"/>
            <a:ext cx="6519863" cy="3667125"/>
          </a:xfrm>
          <a:ln/>
        </p:spPr>
      </p:sp>
      <p:sp>
        <p:nvSpPr>
          <p:cNvPr id="13315" name="ノート プレースホルダ 2"/>
          <p:cNvSpPr>
            <a:spLocks noGrp="1"/>
          </p:cNvSpPr>
          <p:nvPr>
            <p:ph type="body" idx="1"/>
          </p:nvPr>
        </p:nvSpPr>
        <p:spPr>
          <a:xfrm>
            <a:off x="665280" y="5198048"/>
            <a:ext cx="5539723" cy="272650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133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899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9443" indent="-264823" defTabSz="84899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4866" indent="-211857" defTabSz="84899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11045" indent="-211857" defTabSz="84899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44107" indent="-211857" defTabSz="84899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92744" indent="-211857" defTabSz="8489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1392" indent="-211857" defTabSz="8489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90024" indent="-211857" defTabSz="8489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38664" indent="-211857" defTabSz="8489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98929B96-F6AE-4716-9C52-CA3E78AAF1C0}" type="slidenum">
              <a:rPr lang="en-US" altLang="ja-JP" sz="1100">
                <a:solidFill>
                  <a:srgbClr val="000000"/>
                </a:solidFill>
                <a:ea typeface="ＭＳ Ｐゴシック" panose="020B0600070205080204" pitchFamily="50" charset="-128"/>
              </a:rPr>
              <a:pPr>
                <a:spcBef>
                  <a:spcPct val="0"/>
                </a:spcBef>
              </a:pPr>
              <a:t>44</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29401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a:xfrm>
            <a:off x="-57150" y="271463"/>
            <a:ext cx="8129588" cy="4573587"/>
          </a:xfrm>
          <a:ln/>
        </p:spPr>
      </p:sp>
      <p:sp>
        <p:nvSpPr>
          <p:cNvPr id="4099" name="ノート プレースホルダ 2"/>
          <p:cNvSpPr>
            <a:spLocks noGrp="1"/>
          </p:cNvSpPr>
          <p:nvPr>
            <p:ph type="body" idx="1"/>
          </p:nvPr>
        </p:nvSpPr>
        <p:spPr>
          <a:xfrm>
            <a:off x="549200" y="4936289"/>
            <a:ext cx="7087358" cy="581868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a:spcBef>
                <a:spcPts val="222"/>
              </a:spcBef>
            </a:pPr>
            <a:endParaRPr lang="ja-JP" altLang="en-US" dirty="0" smtClean="0"/>
          </a:p>
        </p:txBody>
      </p:sp>
      <p:sp>
        <p:nvSpPr>
          <p:cNvPr id="4100" name="スライド番号プレースホルダ 3"/>
          <p:cNvSpPr>
            <a:spLocks noGrp="1"/>
          </p:cNvSpPr>
          <p:nvPr>
            <p:ph type="sldNum" sz="quarter" idx="5"/>
          </p:nvPr>
        </p:nvSpPr>
        <p:spPr>
          <a:xfrm>
            <a:off x="4375580" y="10289555"/>
            <a:ext cx="3345607" cy="5432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9663" eaLnBrk="0" hangingPunct="0">
              <a:spcBef>
                <a:spcPct val="30000"/>
              </a:spcBef>
              <a:defRPr kumimoji="1" sz="1000">
                <a:solidFill>
                  <a:schemeClr val="tx1"/>
                </a:solidFill>
                <a:latin typeface="Arial" charset="0"/>
                <a:ea typeface="ＭＳ Ｐ明朝" pitchFamily="18" charset="-128"/>
              </a:defRPr>
            </a:lvl1pPr>
            <a:lvl2pPr marL="822111" indent="-316192" defTabSz="969663" eaLnBrk="0" hangingPunct="0">
              <a:spcBef>
                <a:spcPct val="30000"/>
              </a:spcBef>
              <a:defRPr kumimoji="1" sz="1000">
                <a:solidFill>
                  <a:schemeClr val="tx1"/>
                </a:solidFill>
                <a:latin typeface="Arial" charset="0"/>
                <a:ea typeface="ＭＳ Ｐ明朝" pitchFamily="18" charset="-128"/>
              </a:defRPr>
            </a:lvl2pPr>
            <a:lvl3pPr marL="1264784" indent="-252958" defTabSz="969663" eaLnBrk="0" hangingPunct="0">
              <a:spcBef>
                <a:spcPct val="30000"/>
              </a:spcBef>
              <a:defRPr kumimoji="1" sz="1000">
                <a:solidFill>
                  <a:schemeClr val="tx1"/>
                </a:solidFill>
                <a:latin typeface="Arial" charset="0"/>
                <a:ea typeface="ＭＳ Ｐ明朝" pitchFamily="18" charset="-128"/>
              </a:defRPr>
            </a:lvl3pPr>
            <a:lvl4pPr marL="1770695" indent="-252958" defTabSz="969663" eaLnBrk="0" hangingPunct="0">
              <a:spcBef>
                <a:spcPct val="30000"/>
              </a:spcBef>
              <a:defRPr kumimoji="1" sz="1000">
                <a:solidFill>
                  <a:schemeClr val="tx1"/>
                </a:solidFill>
                <a:latin typeface="Arial" charset="0"/>
                <a:ea typeface="ＭＳ Ｐ明朝" pitchFamily="18" charset="-128"/>
              </a:defRPr>
            </a:lvl4pPr>
            <a:lvl5pPr marL="2276610" indent="-252958" defTabSz="969663" eaLnBrk="0" hangingPunct="0">
              <a:spcBef>
                <a:spcPct val="30000"/>
              </a:spcBef>
              <a:defRPr kumimoji="1" sz="1000">
                <a:solidFill>
                  <a:schemeClr val="tx1"/>
                </a:solidFill>
                <a:latin typeface="Arial" charset="0"/>
                <a:ea typeface="ＭＳ Ｐ明朝" pitchFamily="18" charset="-128"/>
              </a:defRPr>
            </a:lvl5pPr>
            <a:lvl6pPr marL="2782525" indent="-252958" defTabSz="969663" eaLnBrk="0" fontAlgn="base" hangingPunct="0">
              <a:spcBef>
                <a:spcPct val="30000"/>
              </a:spcBef>
              <a:spcAft>
                <a:spcPct val="0"/>
              </a:spcAft>
              <a:defRPr kumimoji="1" sz="1000">
                <a:solidFill>
                  <a:schemeClr val="tx1"/>
                </a:solidFill>
                <a:latin typeface="Arial" charset="0"/>
                <a:ea typeface="ＭＳ Ｐ明朝" pitchFamily="18" charset="-128"/>
              </a:defRPr>
            </a:lvl6pPr>
            <a:lvl7pPr marL="3288433" indent="-252958" defTabSz="969663" eaLnBrk="0" fontAlgn="base" hangingPunct="0">
              <a:spcBef>
                <a:spcPct val="30000"/>
              </a:spcBef>
              <a:spcAft>
                <a:spcPct val="0"/>
              </a:spcAft>
              <a:defRPr kumimoji="1" sz="1000">
                <a:solidFill>
                  <a:schemeClr val="tx1"/>
                </a:solidFill>
                <a:latin typeface="Arial" charset="0"/>
                <a:ea typeface="ＭＳ Ｐ明朝" pitchFamily="18" charset="-128"/>
              </a:defRPr>
            </a:lvl7pPr>
            <a:lvl8pPr marL="3794351" indent="-252958" defTabSz="969663" eaLnBrk="0" fontAlgn="base" hangingPunct="0">
              <a:spcBef>
                <a:spcPct val="30000"/>
              </a:spcBef>
              <a:spcAft>
                <a:spcPct val="0"/>
              </a:spcAft>
              <a:defRPr kumimoji="1" sz="1000">
                <a:solidFill>
                  <a:schemeClr val="tx1"/>
                </a:solidFill>
                <a:latin typeface="Arial" charset="0"/>
                <a:ea typeface="ＭＳ Ｐ明朝" pitchFamily="18" charset="-128"/>
              </a:defRPr>
            </a:lvl8pPr>
            <a:lvl9pPr marL="4300260" indent="-252958" defTabSz="969663" eaLnBrk="0" fontAlgn="base" hangingPunct="0">
              <a:spcBef>
                <a:spcPct val="30000"/>
              </a:spcBef>
              <a:spcAft>
                <a:spcPct val="0"/>
              </a:spcAft>
              <a:defRPr kumimoji="1" sz="1000">
                <a:solidFill>
                  <a:schemeClr val="tx1"/>
                </a:solidFill>
                <a:latin typeface="Arial" charset="0"/>
                <a:ea typeface="ＭＳ Ｐ明朝" pitchFamily="18" charset="-128"/>
              </a:defRPr>
            </a:lvl9pPr>
          </a:lstStyle>
          <a:p>
            <a:pPr eaLnBrk="1" hangingPunct="1">
              <a:spcBef>
                <a:spcPct val="0"/>
              </a:spcBef>
            </a:pPr>
            <a:fld id="{C3A3B3D9-6DC4-4352-8AED-E79A4B444428}" type="slidenum">
              <a:rPr lang="en-US" altLang="ja-JP" sz="1200">
                <a:ea typeface="ＭＳ Ｐゴシック" charset="-128"/>
              </a:rPr>
              <a:pPr eaLnBrk="1" hangingPunct="1">
                <a:spcBef>
                  <a:spcPct val="0"/>
                </a:spcBef>
              </a:pPr>
              <a:t>45</a:t>
            </a:fld>
            <a:endParaRPr lang="en-US" altLang="ja-JP" sz="1200">
              <a:ea typeface="ＭＳ Ｐゴシック" charset="-128"/>
            </a:endParaRPr>
          </a:p>
        </p:txBody>
      </p:sp>
    </p:spTree>
    <p:extLst>
      <p:ext uri="{BB962C8B-B14F-4D97-AF65-F5344CB8AC3E}">
        <p14:creationId xmlns:p14="http://schemas.microsoft.com/office/powerpoint/2010/main" val="20583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74BB4A6-2A10-49A9-8427-7D1EF49CCD12}" type="slidenum">
              <a:rPr lang="en-US" altLang="ja-JP" smtClean="0"/>
              <a:pPr>
                <a:defRPr/>
              </a:pPr>
              <a:t>46</a:t>
            </a:fld>
            <a:endParaRPr lang="en-US" altLang="ja-JP"/>
          </a:p>
        </p:txBody>
      </p:sp>
    </p:spTree>
    <p:extLst>
      <p:ext uri="{BB962C8B-B14F-4D97-AF65-F5344CB8AC3E}">
        <p14:creationId xmlns:p14="http://schemas.microsoft.com/office/powerpoint/2010/main" val="2537768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xfrm>
            <a:off x="7938" y="315913"/>
            <a:ext cx="7205662" cy="4052887"/>
          </a:xfrm>
          <a:ln/>
        </p:spPr>
      </p:sp>
      <p:sp>
        <p:nvSpPr>
          <p:cNvPr id="5123" name="ノート プレースホルダ 2"/>
          <p:cNvSpPr>
            <a:spLocks noGrp="1"/>
          </p:cNvSpPr>
          <p:nvPr>
            <p:ph type="body" idx="1"/>
          </p:nvPr>
        </p:nvSpPr>
        <p:spPr>
          <a:xfrm>
            <a:off x="723900" y="5495929"/>
            <a:ext cx="5408613" cy="297021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673" indent="-28564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2573" indent="-22851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9601" indent="-22851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6630" indent="-22851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3663" indent="-2285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0690" indent="-2285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7720" indent="-2285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4749" indent="-22851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4871490F-31F3-498D-839C-5E63FE53595A}" type="slidenum">
              <a:rPr lang="en-US" altLang="ja-JP" sz="1200">
                <a:ea typeface="ＭＳ Ｐゴシック" panose="020B0600070205080204" pitchFamily="50" charset="-128"/>
              </a:rPr>
              <a:pPr>
                <a:spcBef>
                  <a:spcPct val="0"/>
                </a:spcBef>
              </a:pPr>
              <a:t>47</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3894473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xfrm>
            <a:off x="198438" y="293688"/>
            <a:ext cx="7018337" cy="3948112"/>
          </a:xfrm>
          <a:ln/>
        </p:spPr>
      </p:sp>
      <p:sp>
        <p:nvSpPr>
          <p:cNvPr id="53251" name="ノート プレースホルダ 2"/>
          <p:cNvSpPr>
            <a:spLocks noGrp="1"/>
          </p:cNvSpPr>
          <p:nvPr>
            <p:ph type="body" idx="1"/>
          </p:nvPr>
        </p:nvSpPr>
        <p:spPr>
          <a:xfrm>
            <a:off x="739673" y="5591617"/>
            <a:ext cx="6159335" cy="293294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532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60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93392" indent="-304103" defTabSz="92760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221516" indent="-242943" defTabSz="92760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710801" indent="-242943" defTabSz="92760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200084" indent="-242943" defTabSz="92760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689374" indent="-242943" defTabSz="92760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178658" indent="-242943" defTabSz="92760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667943" indent="-242943" defTabSz="92760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4157227" indent="-242943" defTabSz="92760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245AA489-8D25-4A83-A004-B1881E929024}" type="slidenum">
              <a:rPr lang="en-US" altLang="ja-JP" sz="1200">
                <a:solidFill>
                  <a:srgbClr val="000000"/>
                </a:solidFill>
                <a:ea typeface="ＭＳ Ｐゴシック" panose="020B0600070205080204" pitchFamily="50" charset="-128"/>
              </a:rPr>
              <a:pPr>
                <a:spcBef>
                  <a:spcPct val="0"/>
                </a:spcBef>
              </a:pPr>
              <a:t>48</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32258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ChangeArrowheads="1" noTextEdit="1"/>
          </p:cNvSpPr>
          <p:nvPr>
            <p:ph type="sldImg"/>
          </p:nvPr>
        </p:nvSpPr>
        <p:spPr>
          <a:xfrm>
            <a:off x="125413" y="285750"/>
            <a:ext cx="6815137" cy="3833813"/>
          </a:xfrm>
          <a:noFill/>
          <a:ln cap="flat">
            <a:headEnd type="none" w="med" len="med"/>
            <a:tailEnd type="none" w="med" len="med"/>
          </a:ln>
        </p:spPr>
      </p:sp>
      <p:sp>
        <p:nvSpPr>
          <p:cNvPr id="5123" name="ノート プレースホルダ 2"/>
          <p:cNvSpPr>
            <a:spLocks noGrp="1" noChangeArrowheads="1"/>
          </p:cNvSpPr>
          <p:nvPr>
            <p:ph type="body" idx="1"/>
          </p:nvPr>
        </p:nvSpPr>
        <p:spPr>
          <a:xfrm>
            <a:off x="708922" y="5431136"/>
            <a:ext cx="5903270" cy="2848772"/>
          </a:xfrm>
          <a:noFill/>
          <a:ln cap="flat" algn="ctr">
            <a:solidFill>
              <a:srgbClr val="000000"/>
            </a:solidFill>
            <a:miter lim="800000"/>
            <a:headEnd type="none" w="med" len="med"/>
            <a:tailEnd type="none" w="med" len="med"/>
          </a:ln>
        </p:spPr>
        <p:txBody>
          <a:bodyPr/>
          <a:lstStyle/>
          <a:p>
            <a:endParaRPr lang="ja-JP" altLang="ja-JP" dirty="0" smtClean="0"/>
          </a:p>
        </p:txBody>
      </p:sp>
      <p:sp>
        <p:nvSpPr>
          <p:cNvPr id="5124" name="スライド番号プレースホルダ 3"/>
          <p:cNvSpPr>
            <a:spLocks noChangeArrowheads="1"/>
          </p:cNvSpPr>
          <p:nvPr/>
        </p:nvSpPr>
        <p:spPr bwMode="auto">
          <a:xfrm>
            <a:off x="4023306" y="9719826"/>
            <a:ext cx="3077518" cy="511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36" tIns="47267" rIns="94536" bIns="47267" anchor="b"/>
          <a:lstStyle>
            <a:lvl1pPr defTabSz="869950">
              <a:spcBef>
                <a:spcPct val="30000"/>
              </a:spcBef>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1pPr>
            <a:lvl2pPr marL="742950" indent="-285750" defTabSz="869950">
              <a:spcBef>
                <a:spcPct val="30000"/>
              </a:spcBef>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2pPr>
            <a:lvl3pPr marL="1143000" indent="-228600" defTabSz="869950">
              <a:spcBef>
                <a:spcPct val="30000"/>
              </a:spcBef>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3pPr>
            <a:lvl4pPr marL="1600200" indent="-228600" defTabSz="869950">
              <a:spcBef>
                <a:spcPct val="30000"/>
              </a:spcBef>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4pPr>
            <a:lvl5pPr marL="2057400" indent="-228600" defTabSz="869950">
              <a:spcBef>
                <a:spcPct val="30000"/>
              </a:spcBef>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5pPr>
            <a:lvl6pPr marL="2514600" indent="-228600" defTabSz="869950"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6pPr>
            <a:lvl7pPr marL="2971800" indent="-228600" defTabSz="869950"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7pPr>
            <a:lvl8pPr marL="3429000" indent="-228600" defTabSz="869950"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8pPr>
            <a:lvl9pPr marL="3886200" indent="-228600" defTabSz="869950" eaLnBrk="0" fontAlgn="base" hangingPunct="0">
              <a:spcBef>
                <a:spcPct val="30000"/>
              </a:spcBef>
              <a:spcAft>
                <a:spcPct val="0"/>
              </a:spcAft>
              <a:buSzPct val="100000"/>
              <a:defRPr kumimoji="1" sz="1000">
                <a:solidFill>
                  <a:schemeClr val="tx1"/>
                </a:solidFill>
                <a:latin typeface="Arial" panose="020B0604020202020204" pitchFamily="34" charset="0"/>
                <a:ea typeface="ＭＳ Ｐ明朝" panose="02020600040205080304" pitchFamily="18" charset="-128"/>
                <a:cs typeface="Arial" panose="020B0604020202020204" pitchFamily="34" charset="0"/>
              </a:defRPr>
            </a:lvl9pPr>
          </a:lstStyle>
          <a:p>
            <a:pPr algn="r">
              <a:spcBef>
                <a:spcPct val="0"/>
              </a:spcBef>
            </a:pPr>
            <a:fld id="{1747ACBD-A32C-4ECF-A8D6-064FADD20AB4}" type="slidenum">
              <a:rPr lang="en-US" altLang="ja-JP" sz="1200">
                <a:ea typeface="ＭＳ Ｐゴシック" panose="020B0600070205080204" pitchFamily="50" charset="-128"/>
              </a:rPr>
              <a:pPr algn="r">
                <a:spcBef>
                  <a:spcPct val="0"/>
                </a:spcBef>
              </a:pPr>
              <a:t>49</a:t>
            </a:fld>
            <a:endParaRPr lang="en-US" altLang="ja-JP" sz="1200">
              <a:ea typeface="ＭＳ Ｐゴシック" panose="020B0600070205080204" pitchFamily="50" charset="-128"/>
            </a:endParaRPr>
          </a:p>
        </p:txBody>
      </p:sp>
    </p:spTree>
    <p:extLst>
      <p:ext uri="{BB962C8B-B14F-4D97-AF65-F5344CB8AC3E}">
        <p14:creationId xmlns:p14="http://schemas.microsoft.com/office/powerpoint/2010/main" val="86479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53975" y="274638"/>
            <a:ext cx="6521450" cy="3668712"/>
          </a:xfrm>
          <a:ln/>
        </p:spPr>
      </p:sp>
      <p:sp>
        <p:nvSpPr>
          <p:cNvPr id="39939" name="ノート プレースホルダ 2"/>
          <p:cNvSpPr>
            <a:spLocks noGrp="1"/>
          </p:cNvSpPr>
          <p:nvPr>
            <p:ph type="body" idx="1"/>
          </p:nvPr>
        </p:nvSpPr>
        <p:spPr>
          <a:xfrm>
            <a:off x="666044" y="5198702"/>
            <a:ext cx="5538783" cy="272619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700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7720" indent="-262431" defTabSz="84700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0152" indent="-209005" defTabSz="84700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08582" indent="-209005" defTabSz="84700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42301" indent="-209005" defTabSz="84700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94876"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7450"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0030"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52604" indent="-209005" defTabSz="84700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ea typeface="ＭＳ Ｐゴシック" panose="020B0600070205080204" pitchFamily="50" charset="-128"/>
              </a:rPr>
              <a:pPr>
                <a:spcBef>
                  <a:spcPct val="0"/>
                </a:spcBef>
              </a:pPr>
              <a:t>32</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88759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42863" y="273050"/>
            <a:ext cx="6473825" cy="3641725"/>
          </a:xfrm>
          <a:ln/>
        </p:spPr>
      </p:sp>
      <p:sp>
        <p:nvSpPr>
          <p:cNvPr id="39939" name="ノート プレースホルダ 2"/>
          <p:cNvSpPr>
            <a:spLocks noGrp="1"/>
          </p:cNvSpPr>
          <p:nvPr>
            <p:ph type="body" idx="1"/>
          </p:nvPr>
        </p:nvSpPr>
        <p:spPr>
          <a:xfrm>
            <a:off x="659064" y="5160494"/>
            <a:ext cx="5480657" cy="270616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964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1651" indent="-260149" defTabSz="83964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0845" indent="-207181" defTabSz="83964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5464" indent="-207181" defTabSz="83964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5412" indent="-207181" defTabSz="83964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74053" indent="-207181" defTabSz="83964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22693" indent="-207181" defTabSz="83964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71331" indent="-207181" defTabSz="83964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19970" indent="-207181" defTabSz="83964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ea typeface="ＭＳ Ｐゴシック" panose="020B0600070205080204" pitchFamily="50" charset="-128"/>
              </a:rPr>
              <a:pPr>
                <a:spcBef>
                  <a:spcPct val="0"/>
                </a:spcBef>
              </a:pPr>
              <a:t>33</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7820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61913" y="252413"/>
            <a:ext cx="6015038" cy="3382962"/>
          </a:xfrm>
          <a:ln/>
        </p:spPr>
      </p:sp>
      <p:sp>
        <p:nvSpPr>
          <p:cNvPr id="25603" name="ノート プレースホルダ 2"/>
          <p:cNvSpPr>
            <a:spLocks noGrp="1"/>
          </p:cNvSpPr>
          <p:nvPr>
            <p:ph type="body" idx="1"/>
          </p:nvPr>
        </p:nvSpPr>
        <p:spPr>
          <a:xfrm>
            <a:off x="590785" y="4792894"/>
            <a:ext cx="4922201" cy="251373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76">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33839" indent="-240068" defTabSz="769976">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73450" indent="-191763" defTabSz="769976">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71612" indent="-191763" defTabSz="769976">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63919" indent="-191763" defTabSz="769976">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85506" indent="-191763" defTabSz="76997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07087" indent="-191763" defTabSz="76997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28671" indent="-191763" defTabSz="76997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50254" indent="-191763" defTabSz="769976"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ea typeface="ＭＳ Ｐゴシック" panose="020B0600070205080204" pitchFamily="50" charset="-128"/>
              </a:rPr>
              <a:pPr>
                <a:spcBef>
                  <a:spcPct val="0"/>
                </a:spcBef>
              </a:pPr>
              <a:t>34</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252388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23813" y="260350"/>
            <a:ext cx="6199188" cy="3487738"/>
          </a:xfrm>
          <a:ln/>
        </p:spPr>
      </p:sp>
      <p:sp>
        <p:nvSpPr>
          <p:cNvPr id="25603" name="ノート プレースホルダ 2"/>
          <p:cNvSpPr>
            <a:spLocks noGrp="1"/>
          </p:cNvSpPr>
          <p:nvPr>
            <p:ph type="body" idx="1"/>
          </p:nvPr>
        </p:nvSpPr>
        <p:spPr>
          <a:xfrm>
            <a:off x="617270" y="4940818"/>
            <a:ext cx="5142907" cy="259132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841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57252" indent="-248935" defTabSz="79841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09404" indent="-198847" defTabSz="79841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22270" indent="-198847" defTabSz="79841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29068" indent="-198847" defTabSz="79841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66225" indent="-198847" defTabSz="7984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03375" indent="-198847" defTabSz="7984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40527" indent="-198847" defTabSz="7984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577684" indent="-198847" defTabSz="79841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ea typeface="ＭＳ Ｐゴシック" panose="020B0600070205080204" pitchFamily="50" charset="-128"/>
              </a:rPr>
              <a:pPr>
                <a:spcBef>
                  <a:spcPct val="0"/>
                </a:spcBef>
              </a:pPr>
              <a:t>35</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101026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xfrm>
            <a:off x="-33338" y="258763"/>
            <a:ext cx="6154738" cy="3462337"/>
          </a:xfrm>
          <a:ln/>
        </p:spPr>
      </p:sp>
      <p:sp>
        <p:nvSpPr>
          <p:cNvPr id="21507" name="ノート プレースホルダ 2"/>
          <p:cNvSpPr>
            <a:spLocks noGrp="1"/>
          </p:cNvSpPr>
          <p:nvPr>
            <p:ph type="body" idx="1"/>
          </p:nvPr>
        </p:nvSpPr>
        <p:spPr>
          <a:xfrm>
            <a:off x="610805" y="4901484"/>
            <a:ext cx="5088936" cy="25722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78724">
              <a:defRPr/>
            </a:pPr>
            <a:endParaRPr lang="ja-JP" altLang="en-US" dirty="0" smtClean="0">
              <a:latin typeface="Arial" panose="020B0604020202020204" pitchFamily="34" charset="0"/>
            </a:endParaRPr>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1641">
              <a:defRPr kumimoji="1">
                <a:solidFill>
                  <a:schemeClr val="tx1"/>
                </a:solidFill>
                <a:latin typeface="Arial" panose="020B0604020202020204" pitchFamily="34" charset="0"/>
                <a:ea typeface="ＭＳ Ｐゴシック" panose="020B0600070205080204" pitchFamily="50" charset="-128"/>
              </a:defRPr>
            </a:lvl1pPr>
            <a:lvl2pPr marL="683282" indent="-258863" defTabSz="791641">
              <a:defRPr kumimoji="1">
                <a:solidFill>
                  <a:schemeClr val="tx1"/>
                </a:solidFill>
                <a:latin typeface="Arial" panose="020B0604020202020204" pitchFamily="34" charset="0"/>
                <a:ea typeface="ＭＳ Ｐゴシック" panose="020B0600070205080204" pitchFamily="50" charset="-128"/>
              </a:defRPr>
            </a:lvl2pPr>
            <a:lvl3pPr marL="1052010" indent="-207693" defTabSz="791641">
              <a:defRPr kumimoji="1">
                <a:solidFill>
                  <a:schemeClr val="tx1"/>
                </a:solidFill>
                <a:latin typeface="Arial" panose="020B0604020202020204" pitchFamily="34" charset="0"/>
                <a:ea typeface="ＭＳ Ｐゴシック" panose="020B0600070205080204" pitchFamily="50" charset="-128"/>
              </a:defRPr>
            </a:lvl3pPr>
            <a:lvl4pPr marL="1473417" indent="-207693" defTabSz="791641">
              <a:defRPr kumimoji="1">
                <a:solidFill>
                  <a:schemeClr val="tx1"/>
                </a:solidFill>
                <a:latin typeface="Arial" panose="020B0604020202020204" pitchFamily="34" charset="0"/>
                <a:ea typeface="ＭＳ Ｐゴシック" panose="020B0600070205080204" pitchFamily="50" charset="-128"/>
              </a:defRPr>
            </a:lvl4pPr>
            <a:lvl5pPr marL="1896327" indent="-207693" defTabSz="791641">
              <a:defRPr kumimoji="1">
                <a:solidFill>
                  <a:schemeClr val="tx1"/>
                </a:solidFill>
                <a:latin typeface="Arial" panose="020B0604020202020204" pitchFamily="34" charset="0"/>
                <a:ea typeface="ＭＳ Ｐゴシック" panose="020B0600070205080204" pitchFamily="50" charset="-128"/>
              </a:defRPr>
            </a:lvl5pPr>
            <a:lvl6pPr marL="2329773" indent="-207693" defTabSz="7916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63219" indent="-207693" defTabSz="7916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96664" indent="-207693" defTabSz="7916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30113" indent="-207693" defTabSz="7916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76FEDF7-3D1F-4127-83EF-C119123077DA}" type="slidenum">
              <a:rPr lang="en-US" altLang="ja-JP" smtClean="0"/>
              <a:pPr/>
              <a:t>36</a:t>
            </a:fld>
            <a:endParaRPr lang="en-US" altLang="ja-JP" smtClean="0"/>
          </a:p>
        </p:txBody>
      </p:sp>
    </p:spTree>
    <p:extLst>
      <p:ext uri="{BB962C8B-B14F-4D97-AF65-F5344CB8AC3E}">
        <p14:creationId xmlns:p14="http://schemas.microsoft.com/office/powerpoint/2010/main" val="39071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xfrm>
            <a:off x="-22225" y="260350"/>
            <a:ext cx="6199188" cy="3487738"/>
          </a:xfrm>
          <a:ln/>
        </p:spPr>
      </p:sp>
      <p:sp>
        <p:nvSpPr>
          <p:cNvPr id="35843" name="ノート プレースホルダ 2"/>
          <p:cNvSpPr>
            <a:spLocks noGrp="1"/>
          </p:cNvSpPr>
          <p:nvPr>
            <p:ph type="body" idx="1"/>
          </p:nvPr>
        </p:nvSpPr>
        <p:spPr>
          <a:xfrm>
            <a:off x="617270" y="4937762"/>
            <a:ext cx="5142907" cy="259132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78724">
              <a:defRPr/>
            </a:pPr>
            <a:endParaRPr lang="ja-JP" altLang="en-US" dirty="0" smtClean="0">
              <a:latin typeface="Arial" panose="020B0604020202020204" pitchFamily="34" charset="0"/>
            </a:endParaRPr>
          </a:p>
        </p:txBody>
      </p:sp>
      <p:sp>
        <p:nvSpPr>
          <p:cNvPr id="358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8527">
              <a:defRPr kumimoji="1">
                <a:solidFill>
                  <a:schemeClr val="tx1"/>
                </a:solidFill>
                <a:latin typeface="Arial" panose="020B0604020202020204" pitchFamily="34" charset="0"/>
                <a:ea typeface="ＭＳ Ｐゴシック" panose="020B0600070205080204" pitchFamily="50" charset="-128"/>
              </a:defRPr>
            </a:lvl1pPr>
            <a:lvl2pPr marL="689225" indent="-261116" defTabSz="798527">
              <a:defRPr kumimoji="1">
                <a:solidFill>
                  <a:schemeClr val="tx1"/>
                </a:solidFill>
                <a:latin typeface="Arial" panose="020B0604020202020204" pitchFamily="34" charset="0"/>
                <a:ea typeface="ＭＳ Ｐゴシック" panose="020B0600070205080204" pitchFamily="50" charset="-128"/>
              </a:defRPr>
            </a:lvl2pPr>
            <a:lvl3pPr marL="1061162" indent="-209498" defTabSz="798527">
              <a:defRPr kumimoji="1">
                <a:solidFill>
                  <a:schemeClr val="tx1"/>
                </a:solidFill>
                <a:latin typeface="Arial" panose="020B0604020202020204" pitchFamily="34" charset="0"/>
                <a:ea typeface="ＭＳ Ｐゴシック" panose="020B0600070205080204" pitchFamily="50" charset="-128"/>
              </a:defRPr>
            </a:lvl3pPr>
            <a:lvl4pPr marL="1486238" indent="-209498" defTabSz="798527">
              <a:defRPr kumimoji="1">
                <a:solidFill>
                  <a:schemeClr val="tx1"/>
                </a:solidFill>
                <a:latin typeface="Arial" panose="020B0604020202020204" pitchFamily="34" charset="0"/>
                <a:ea typeface="ＭＳ Ｐゴシック" panose="020B0600070205080204" pitchFamily="50" charset="-128"/>
              </a:defRPr>
            </a:lvl4pPr>
            <a:lvl5pPr marL="1912830" indent="-209498" defTabSz="798527">
              <a:defRPr kumimoji="1">
                <a:solidFill>
                  <a:schemeClr val="tx1"/>
                </a:solidFill>
                <a:latin typeface="Arial" panose="020B0604020202020204" pitchFamily="34" charset="0"/>
                <a:ea typeface="ＭＳ Ｐゴシック" panose="020B0600070205080204" pitchFamily="50" charset="-128"/>
              </a:defRPr>
            </a:lvl5pPr>
            <a:lvl6pPr marL="2350044" indent="-209498" defTabSz="7985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87259" indent="-209498" defTabSz="7985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24475" indent="-209498" defTabSz="7985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61694" indent="-209498" defTabSz="79852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7D4D7DA-5BF4-4B3A-B198-F4F95A284269}" type="slidenum">
              <a:rPr lang="en-US" altLang="ja-JP" smtClean="0"/>
              <a:pPr/>
              <a:t>37</a:t>
            </a:fld>
            <a:endParaRPr lang="en-US" altLang="ja-JP" smtClean="0"/>
          </a:p>
        </p:txBody>
      </p:sp>
    </p:spTree>
    <p:extLst>
      <p:ext uri="{BB962C8B-B14F-4D97-AF65-F5344CB8AC3E}">
        <p14:creationId xmlns:p14="http://schemas.microsoft.com/office/powerpoint/2010/main" val="289460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xfrm>
            <a:off x="-22225" y="260350"/>
            <a:ext cx="6199188" cy="3487738"/>
          </a:xfrm>
          <a:ln/>
        </p:spPr>
      </p:sp>
      <p:sp>
        <p:nvSpPr>
          <p:cNvPr id="35843" name="ノート プレースホルダ 2"/>
          <p:cNvSpPr>
            <a:spLocks noGrp="1"/>
          </p:cNvSpPr>
          <p:nvPr>
            <p:ph type="body" idx="1"/>
          </p:nvPr>
        </p:nvSpPr>
        <p:spPr>
          <a:xfrm>
            <a:off x="617270" y="4937761"/>
            <a:ext cx="5142907" cy="259132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78724">
              <a:defRPr/>
            </a:pPr>
            <a:endParaRPr lang="ja-JP" altLang="en-US" dirty="0" smtClean="0">
              <a:latin typeface="Arial" panose="020B0604020202020204" pitchFamily="34" charset="0"/>
            </a:endParaRPr>
          </a:p>
        </p:txBody>
      </p:sp>
      <p:sp>
        <p:nvSpPr>
          <p:cNvPr id="358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8588">
              <a:defRPr kumimoji="1">
                <a:solidFill>
                  <a:schemeClr val="tx1"/>
                </a:solidFill>
                <a:latin typeface="Arial" panose="020B0604020202020204" pitchFamily="34" charset="0"/>
                <a:ea typeface="ＭＳ Ｐゴシック" panose="020B0600070205080204" pitchFamily="50" charset="-128"/>
              </a:defRPr>
            </a:lvl1pPr>
            <a:lvl2pPr marL="689277" indent="-261137" defTabSz="798588">
              <a:defRPr kumimoji="1">
                <a:solidFill>
                  <a:schemeClr val="tx1"/>
                </a:solidFill>
                <a:latin typeface="Arial" panose="020B0604020202020204" pitchFamily="34" charset="0"/>
                <a:ea typeface="ＭＳ Ｐゴシック" panose="020B0600070205080204" pitchFamily="50" charset="-128"/>
              </a:defRPr>
            </a:lvl2pPr>
            <a:lvl3pPr marL="1061244" indent="-209515" defTabSz="798588">
              <a:defRPr kumimoji="1">
                <a:solidFill>
                  <a:schemeClr val="tx1"/>
                </a:solidFill>
                <a:latin typeface="Arial" panose="020B0604020202020204" pitchFamily="34" charset="0"/>
                <a:ea typeface="ＭＳ Ｐゴシック" panose="020B0600070205080204" pitchFamily="50" charset="-128"/>
              </a:defRPr>
            </a:lvl3pPr>
            <a:lvl4pPr marL="1486351" indent="-209515" defTabSz="798588">
              <a:defRPr kumimoji="1">
                <a:solidFill>
                  <a:schemeClr val="tx1"/>
                </a:solidFill>
                <a:latin typeface="Arial" panose="020B0604020202020204" pitchFamily="34" charset="0"/>
                <a:ea typeface="ＭＳ Ｐゴシック" panose="020B0600070205080204" pitchFamily="50" charset="-128"/>
              </a:defRPr>
            </a:lvl4pPr>
            <a:lvl5pPr marL="1912973" indent="-209515" defTabSz="798588">
              <a:defRPr kumimoji="1">
                <a:solidFill>
                  <a:schemeClr val="tx1"/>
                </a:solidFill>
                <a:latin typeface="Arial" panose="020B0604020202020204" pitchFamily="34" charset="0"/>
                <a:ea typeface="ＭＳ Ｐゴシック" panose="020B0600070205080204" pitchFamily="50" charset="-128"/>
              </a:defRPr>
            </a:lvl5pPr>
            <a:lvl6pPr marL="2350222" indent="-209515" defTabSz="79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787469" indent="-209515" defTabSz="79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24719" indent="-209515" defTabSz="79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661971" indent="-209515" defTabSz="7985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7D4D7DA-5BF4-4B3A-B198-F4F95A284269}" type="slidenum">
              <a:rPr lang="en-US" altLang="ja-JP" smtClean="0"/>
              <a:pPr/>
              <a:t>38</a:t>
            </a:fld>
            <a:endParaRPr lang="en-US" altLang="ja-JP" smtClean="0"/>
          </a:p>
        </p:txBody>
      </p:sp>
    </p:spTree>
    <p:extLst>
      <p:ext uri="{BB962C8B-B14F-4D97-AF65-F5344CB8AC3E}">
        <p14:creationId xmlns:p14="http://schemas.microsoft.com/office/powerpoint/2010/main" val="301973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xfrm>
            <a:off x="134938" y="287338"/>
            <a:ext cx="6869112" cy="3863975"/>
          </a:xfrm>
          <a:ln/>
        </p:spPr>
      </p:sp>
      <p:sp>
        <p:nvSpPr>
          <p:cNvPr id="17411" name="ノート プレースホルダ 2"/>
          <p:cNvSpPr>
            <a:spLocks noGrp="1"/>
          </p:cNvSpPr>
          <p:nvPr>
            <p:ph type="body" idx="1"/>
          </p:nvPr>
        </p:nvSpPr>
        <p:spPr>
          <a:xfrm>
            <a:off x="717220" y="5472012"/>
            <a:ext cx="5964555" cy="28683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63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3440" indent="-282276" defTabSz="90263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5519" indent="-226480" defTabSz="90263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6681" indent="-226480" defTabSz="90263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66202" indent="-226480" defTabSz="90263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38854" indent="-226480" defTabSz="90263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11500" indent="-226480" defTabSz="90263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84152" indent="-226480" defTabSz="90263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56801" indent="-226480" defTabSz="90263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CC59124-9007-4E0B-9A8B-056A5A9CA6F5}" type="slidenum">
              <a:rPr lang="en-US" altLang="ja-JP" sz="1200">
                <a:solidFill>
                  <a:srgbClr val="000000"/>
                </a:solidFill>
                <a:ea typeface="ＭＳ Ｐゴシック" panose="020B0600070205080204" pitchFamily="50" charset="-128"/>
              </a:rPr>
              <a:pPr>
                <a:spcBef>
                  <a:spcPct val="0"/>
                </a:spcBef>
              </a:pPr>
              <a:t>39</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35439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63" indent="0" algn="ctr">
              <a:buNone/>
              <a:defRPr/>
            </a:lvl2pPr>
            <a:lvl3pPr marL="778926" indent="0" algn="ctr">
              <a:buNone/>
              <a:defRPr/>
            </a:lvl3pPr>
            <a:lvl4pPr marL="1168391" indent="0" algn="ctr">
              <a:buNone/>
              <a:defRPr/>
            </a:lvl4pPr>
            <a:lvl5pPr marL="1557854" indent="0" algn="ctr">
              <a:buNone/>
              <a:defRPr/>
            </a:lvl5pPr>
            <a:lvl6pPr marL="1947319" indent="0" algn="ctr">
              <a:buNone/>
              <a:defRPr/>
            </a:lvl6pPr>
            <a:lvl7pPr marL="2336781" indent="0" algn="ctr">
              <a:buNone/>
              <a:defRPr/>
            </a:lvl7pPr>
            <a:lvl8pPr marL="2726245" indent="0" algn="ctr">
              <a:buNone/>
              <a:defRPr/>
            </a:lvl8pPr>
            <a:lvl9pPr marL="311571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6318-E86B-42AD-AF42-ED616E2D8C8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709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2A6DFE-F54F-4128-9E40-107F8062F8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2170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63" indent="0">
              <a:buNone/>
              <a:defRPr sz="1600"/>
            </a:lvl2pPr>
            <a:lvl3pPr marL="778926" indent="0">
              <a:buNone/>
              <a:defRPr sz="1300"/>
            </a:lvl3pPr>
            <a:lvl4pPr marL="1168391" indent="0">
              <a:buNone/>
              <a:defRPr sz="1200"/>
            </a:lvl4pPr>
            <a:lvl5pPr marL="1557854" indent="0">
              <a:buNone/>
              <a:defRPr sz="1200"/>
            </a:lvl5pPr>
            <a:lvl6pPr marL="1947319" indent="0">
              <a:buNone/>
              <a:defRPr sz="1200"/>
            </a:lvl6pPr>
            <a:lvl7pPr marL="2336781" indent="0">
              <a:buNone/>
              <a:defRPr sz="1200"/>
            </a:lvl7pPr>
            <a:lvl8pPr marL="2726245" indent="0">
              <a:buNone/>
              <a:defRPr sz="1200"/>
            </a:lvl8pPr>
            <a:lvl9pPr marL="3115710" indent="0">
              <a:buNone/>
              <a:defRPr sz="12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EBCE8E-F832-49EB-8DE0-1DA51C29E6D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11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A2AA85-88CD-43FD-BD77-286365D50E3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292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151334"/>
            <a:ext cx="4040187" cy="479822"/>
          </a:xfrm>
        </p:spPr>
        <p:txBody>
          <a:bodyPr anchor="b"/>
          <a:lstStyle>
            <a:lvl1pPr marL="0" indent="0">
              <a:buNone/>
              <a:defRPr sz="2000" b="1"/>
            </a:lvl1pPr>
            <a:lvl2pPr marL="389463" indent="0">
              <a:buNone/>
              <a:defRPr sz="1700" b="1"/>
            </a:lvl2pPr>
            <a:lvl3pPr marL="778926" indent="0">
              <a:buNone/>
              <a:defRPr sz="1600" b="1"/>
            </a:lvl3pPr>
            <a:lvl4pPr marL="1168391" indent="0">
              <a:buNone/>
              <a:defRPr sz="1300" b="1"/>
            </a:lvl4pPr>
            <a:lvl5pPr marL="1557854" indent="0">
              <a:buNone/>
              <a:defRPr sz="1300" b="1"/>
            </a:lvl5pPr>
            <a:lvl6pPr marL="1947319" indent="0">
              <a:buNone/>
              <a:defRPr sz="1300" b="1"/>
            </a:lvl6pPr>
            <a:lvl7pPr marL="2336781" indent="0">
              <a:buNone/>
              <a:defRPr sz="1300" b="1"/>
            </a:lvl7pPr>
            <a:lvl8pPr marL="2726245" indent="0">
              <a:buNone/>
              <a:defRPr sz="1300" b="1"/>
            </a:lvl8pPr>
            <a:lvl9pPr marL="3115710" indent="0">
              <a:buNone/>
              <a:defRPr sz="13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8" y="1151334"/>
            <a:ext cx="4041775" cy="479822"/>
          </a:xfrm>
        </p:spPr>
        <p:txBody>
          <a:bodyPr anchor="b"/>
          <a:lstStyle>
            <a:lvl1pPr marL="0" indent="0">
              <a:buNone/>
              <a:defRPr sz="2000" b="1"/>
            </a:lvl1pPr>
            <a:lvl2pPr marL="389463" indent="0">
              <a:buNone/>
              <a:defRPr sz="1700" b="1"/>
            </a:lvl2pPr>
            <a:lvl3pPr marL="778926" indent="0">
              <a:buNone/>
              <a:defRPr sz="1600" b="1"/>
            </a:lvl3pPr>
            <a:lvl4pPr marL="1168391" indent="0">
              <a:buNone/>
              <a:defRPr sz="1300" b="1"/>
            </a:lvl4pPr>
            <a:lvl5pPr marL="1557854" indent="0">
              <a:buNone/>
              <a:defRPr sz="1300" b="1"/>
            </a:lvl5pPr>
            <a:lvl6pPr marL="1947319" indent="0">
              <a:buNone/>
              <a:defRPr sz="1300" b="1"/>
            </a:lvl6pPr>
            <a:lvl7pPr marL="2336781" indent="0">
              <a:buNone/>
              <a:defRPr sz="1300" b="1"/>
            </a:lvl7pPr>
            <a:lvl8pPr marL="2726245" indent="0">
              <a:buNone/>
              <a:defRPr sz="1300" b="1"/>
            </a:lvl8pPr>
            <a:lvl9pPr marL="3115710" indent="0">
              <a:buNone/>
              <a:defRPr sz="13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8"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5C38E1-FCC7-4B98-9F57-6E7B7A80117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1143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1566EC-36E7-41C2-9635-1E9E77046E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7375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DC08CF-5D3A-4190-ACB4-23C3B233614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2156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8"/>
            <a:ext cx="3008313" cy="871537"/>
          </a:xfrm>
        </p:spPr>
        <p:txBody>
          <a:bodyPr anchor="b"/>
          <a:lstStyle>
            <a:lvl1pPr algn="l">
              <a:defRPr sz="17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63" indent="0">
              <a:buNone/>
              <a:defRPr sz="1000"/>
            </a:lvl2pPr>
            <a:lvl3pPr marL="778926" indent="0">
              <a:buNone/>
              <a:defRPr sz="800"/>
            </a:lvl3pPr>
            <a:lvl4pPr marL="1168391" indent="0">
              <a:buNone/>
              <a:defRPr sz="700"/>
            </a:lvl4pPr>
            <a:lvl5pPr marL="1557854" indent="0">
              <a:buNone/>
              <a:defRPr sz="700"/>
            </a:lvl5pPr>
            <a:lvl6pPr marL="1947319" indent="0">
              <a:buNone/>
              <a:defRPr sz="700"/>
            </a:lvl6pPr>
            <a:lvl7pPr marL="2336781" indent="0">
              <a:buNone/>
              <a:defRPr sz="700"/>
            </a:lvl7pPr>
            <a:lvl8pPr marL="2726245" indent="0">
              <a:buNone/>
              <a:defRPr sz="700"/>
            </a:lvl8pPr>
            <a:lvl9pPr marL="3115710"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F7F55D-E4FE-4FA1-ABD2-9D0C8FA538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3020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63" indent="0">
              <a:buNone/>
              <a:defRPr sz="2400"/>
            </a:lvl2pPr>
            <a:lvl3pPr marL="778926" indent="0">
              <a:buNone/>
              <a:defRPr sz="2000"/>
            </a:lvl3pPr>
            <a:lvl4pPr marL="1168391" indent="0">
              <a:buNone/>
              <a:defRPr sz="1700"/>
            </a:lvl4pPr>
            <a:lvl5pPr marL="1557854" indent="0">
              <a:buNone/>
              <a:defRPr sz="1700"/>
            </a:lvl5pPr>
            <a:lvl6pPr marL="1947319" indent="0">
              <a:buNone/>
              <a:defRPr sz="1700"/>
            </a:lvl6pPr>
            <a:lvl7pPr marL="2336781" indent="0">
              <a:buNone/>
              <a:defRPr sz="1700"/>
            </a:lvl7pPr>
            <a:lvl8pPr marL="2726245" indent="0">
              <a:buNone/>
              <a:defRPr sz="1700"/>
            </a:lvl8pPr>
            <a:lvl9pPr marL="3115710" indent="0">
              <a:buNone/>
              <a:defRPr sz="1700"/>
            </a:lvl9pPr>
          </a:lstStyle>
          <a:p>
            <a:pPr lvl="0"/>
            <a:endParaRPr lang="ja-JP" altLang="en-US" noProof="0" smtClean="0"/>
          </a:p>
        </p:txBody>
      </p:sp>
      <p:sp>
        <p:nvSpPr>
          <p:cNvPr id="4" name="テキスト プレースホルダ 3"/>
          <p:cNvSpPr>
            <a:spLocks noGrp="1"/>
          </p:cNvSpPr>
          <p:nvPr>
            <p:ph type="body" sz="half" idx="2"/>
          </p:nvPr>
        </p:nvSpPr>
        <p:spPr>
          <a:xfrm>
            <a:off x="1792287" y="4025503"/>
            <a:ext cx="5486400" cy="603647"/>
          </a:xfrm>
        </p:spPr>
        <p:txBody>
          <a:bodyPr/>
          <a:lstStyle>
            <a:lvl1pPr marL="0" indent="0">
              <a:buNone/>
              <a:defRPr sz="1200"/>
            </a:lvl1pPr>
            <a:lvl2pPr marL="389463" indent="0">
              <a:buNone/>
              <a:defRPr sz="1000"/>
            </a:lvl2pPr>
            <a:lvl3pPr marL="778926" indent="0">
              <a:buNone/>
              <a:defRPr sz="800"/>
            </a:lvl3pPr>
            <a:lvl4pPr marL="1168391" indent="0">
              <a:buNone/>
              <a:defRPr sz="700"/>
            </a:lvl4pPr>
            <a:lvl5pPr marL="1557854" indent="0">
              <a:buNone/>
              <a:defRPr sz="700"/>
            </a:lvl5pPr>
            <a:lvl6pPr marL="1947319" indent="0">
              <a:buNone/>
              <a:defRPr sz="700"/>
            </a:lvl6pPr>
            <a:lvl7pPr marL="2336781" indent="0">
              <a:buNone/>
              <a:defRPr sz="700"/>
            </a:lvl7pPr>
            <a:lvl8pPr marL="2726245" indent="0">
              <a:buNone/>
              <a:defRPr sz="700"/>
            </a:lvl8pPr>
            <a:lvl9pPr marL="3115710"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6711A-574E-4D5E-9A4A-1DA05D333B5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9755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A1E854-6A02-49F8-ADE7-EB54ACF90D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9951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9A3DBC-7793-4D4E-8719-601CA3533A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2854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smtClean="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vl1pPr>
          </a:lstStyle>
          <a:p>
            <a:pPr>
              <a:defRPr/>
            </a:pPr>
            <a:fld id="{55BD0814-9702-45D6-91BE-7A9ABF1780D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mj-lt"/>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3" tIns="38947" rIns="77893" bIns="38947"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3" tIns="38947" rIns="77893" bIns="3894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3" tIns="38947" rIns="77893" bIns="38947"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3" tIns="38947" rIns="77893" bIns="38947" numCol="1" anchor="t" anchorCtr="0" compatLnSpc="1">
            <a:prstTxWarp prst="textNoShape">
              <a:avLst/>
            </a:prstTxWarp>
          </a:bodyPr>
          <a:lstStyle>
            <a:lvl1pPr algn="ctr" eaLnBrk="1" hangingPunct="1">
              <a:defRPr sz="120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3" tIns="38947" rIns="77893" bIns="38947" numCol="1" anchor="t" anchorCtr="0" compatLnSpc="1">
            <a:prstTxWarp prst="textNoShape">
              <a:avLst/>
            </a:prstTxWarp>
          </a:bodyPr>
          <a:lstStyle>
            <a:lvl1pPr algn="r" eaLnBrk="1" hangingPunct="1">
              <a:defRPr sz="1200"/>
            </a:lvl1pPr>
          </a:lstStyle>
          <a:p>
            <a:pPr>
              <a:defRPr/>
            </a:pPr>
            <a:fld id="{C249D95E-708C-4580-B98B-5AF69F2F074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77928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ctr" rtl="0" eaLnBrk="0" fontAlgn="base" hangingPunct="0">
        <a:spcBef>
          <a:spcPct val="0"/>
        </a:spcBef>
        <a:spcAft>
          <a:spcPct val="0"/>
        </a:spcAft>
        <a:defRPr kumimoji="1" sz="3700">
          <a:solidFill>
            <a:schemeClr val="tx2"/>
          </a:solidFill>
          <a:latin typeface="+mj-lt"/>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63" algn="ctr" rtl="0" fontAlgn="base">
        <a:spcBef>
          <a:spcPct val="0"/>
        </a:spcBef>
        <a:spcAft>
          <a:spcPct val="0"/>
        </a:spcAft>
        <a:defRPr kumimoji="1" sz="3700">
          <a:solidFill>
            <a:schemeClr val="tx2"/>
          </a:solidFill>
          <a:latin typeface="Arial" charset="0"/>
          <a:ea typeface="ＭＳ Ｐゴシック" pitchFamily="50" charset="-128"/>
        </a:defRPr>
      </a:lvl6pPr>
      <a:lvl7pPr marL="778926" algn="ctr" rtl="0" fontAlgn="base">
        <a:spcBef>
          <a:spcPct val="0"/>
        </a:spcBef>
        <a:spcAft>
          <a:spcPct val="0"/>
        </a:spcAft>
        <a:defRPr kumimoji="1" sz="3700">
          <a:solidFill>
            <a:schemeClr val="tx2"/>
          </a:solidFill>
          <a:latin typeface="Arial" charset="0"/>
          <a:ea typeface="ＭＳ Ｐゴシック" pitchFamily="50" charset="-128"/>
        </a:defRPr>
      </a:lvl7pPr>
      <a:lvl8pPr marL="1168391" algn="ctr" rtl="0" fontAlgn="base">
        <a:spcBef>
          <a:spcPct val="0"/>
        </a:spcBef>
        <a:spcAft>
          <a:spcPct val="0"/>
        </a:spcAft>
        <a:defRPr kumimoji="1" sz="3700">
          <a:solidFill>
            <a:schemeClr val="tx2"/>
          </a:solidFill>
          <a:latin typeface="Arial" charset="0"/>
          <a:ea typeface="ＭＳ Ｐゴシック" pitchFamily="50" charset="-128"/>
        </a:defRPr>
      </a:lvl8pPr>
      <a:lvl9pPr marL="1557854"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7338" indent="-287338" algn="l" rtl="0" eaLnBrk="0" fontAlgn="base" hangingPunct="0">
        <a:spcBef>
          <a:spcPct val="20000"/>
        </a:spcBef>
        <a:spcAft>
          <a:spcPct val="0"/>
        </a:spcAft>
        <a:buChar char="•"/>
        <a:defRPr kumimoji="1" sz="2800">
          <a:solidFill>
            <a:schemeClr val="tx1"/>
          </a:solidFill>
          <a:latin typeface="+mn-lt"/>
          <a:ea typeface="+mn-ea"/>
          <a:cs typeface="+mn-cs"/>
        </a:defRPr>
      </a:lvl1pPr>
      <a:lvl2pPr marL="628650" indent="-238125" algn="l" rtl="0" eaLnBrk="0" fontAlgn="base" hangingPunct="0">
        <a:spcBef>
          <a:spcPct val="20000"/>
        </a:spcBef>
        <a:spcAft>
          <a:spcPct val="0"/>
        </a:spcAft>
        <a:buChar char="–"/>
        <a:defRPr kumimoji="1" sz="2400">
          <a:solidFill>
            <a:schemeClr val="tx1"/>
          </a:solidFill>
          <a:latin typeface="+mn-lt"/>
          <a:ea typeface="+mn-ea"/>
        </a:defRPr>
      </a:lvl2pPr>
      <a:lvl3pPr marL="969963" indent="-190500" algn="l" rtl="0" eaLnBrk="0" fontAlgn="base" hangingPunct="0">
        <a:spcBef>
          <a:spcPct val="20000"/>
        </a:spcBef>
        <a:spcAft>
          <a:spcPct val="0"/>
        </a:spcAft>
        <a:buChar char="•"/>
        <a:defRPr kumimoji="1" sz="2000">
          <a:solidFill>
            <a:schemeClr val="tx1"/>
          </a:solidFill>
          <a:latin typeface="+mn-lt"/>
          <a:ea typeface="+mn-ea"/>
        </a:defRPr>
      </a:lvl3pPr>
      <a:lvl4pPr marL="1358900" indent="-190500" algn="l" rtl="0" eaLnBrk="0" fontAlgn="base" hangingPunct="0">
        <a:spcBef>
          <a:spcPct val="20000"/>
        </a:spcBef>
        <a:spcAft>
          <a:spcPct val="0"/>
        </a:spcAft>
        <a:buChar char="–"/>
        <a:defRPr kumimoji="1" sz="1700">
          <a:solidFill>
            <a:schemeClr val="tx1"/>
          </a:solidFill>
          <a:latin typeface="+mn-lt"/>
          <a:ea typeface="+mn-ea"/>
        </a:defRPr>
      </a:lvl4pPr>
      <a:lvl5pPr marL="1749425" indent="-190500" algn="l" rtl="0" eaLnBrk="0" fontAlgn="base" hangingPunct="0">
        <a:spcBef>
          <a:spcPct val="20000"/>
        </a:spcBef>
        <a:spcAft>
          <a:spcPct val="0"/>
        </a:spcAft>
        <a:buChar char="»"/>
        <a:defRPr kumimoji="1" sz="1700">
          <a:solidFill>
            <a:schemeClr val="tx1"/>
          </a:solidFill>
          <a:latin typeface="+mn-lt"/>
          <a:ea typeface="+mn-ea"/>
        </a:defRPr>
      </a:lvl5pPr>
      <a:lvl6pPr marL="2142050" indent="-194731" algn="l" rtl="0" fontAlgn="base">
        <a:spcBef>
          <a:spcPct val="20000"/>
        </a:spcBef>
        <a:spcAft>
          <a:spcPct val="0"/>
        </a:spcAft>
        <a:buChar char="»"/>
        <a:defRPr kumimoji="1" sz="1700">
          <a:solidFill>
            <a:schemeClr val="tx1"/>
          </a:solidFill>
          <a:latin typeface="+mn-lt"/>
          <a:ea typeface="+mn-ea"/>
        </a:defRPr>
      </a:lvl6pPr>
      <a:lvl7pPr marL="2531513" indent="-194731" algn="l" rtl="0" fontAlgn="base">
        <a:spcBef>
          <a:spcPct val="20000"/>
        </a:spcBef>
        <a:spcAft>
          <a:spcPct val="0"/>
        </a:spcAft>
        <a:buChar char="»"/>
        <a:defRPr kumimoji="1" sz="1700">
          <a:solidFill>
            <a:schemeClr val="tx1"/>
          </a:solidFill>
          <a:latin typeface="+mn-lt"/>
          <a:ea typeface="+mn-ea"/>
        </a:defRPr>
      </a:lvl7pPr>
      <a:lvl8pPr marL="2920978" indent="-194731" algn="l" rtl="0" fontAlgn="base">
        <a:spcBef>
          <a:spcPct val="20000"/>
        </a:spcBef>
        <a:spcAft>
          <a:spcPct val="0"/>
        </a:spcAft>
        <a:buChar char="»"/>
        <a:defRPr kumimoji="1" sz="1700">
          <a:solidFill>
            <a:schemeClr val="tx1"/>
          </a:solidFill>
          <a:latin typeface="+mn-lt"/>
          <a:ea typeface="+mn-ea"/>
        </a:defRPr>
      </a:lvl8pPr>
      <a:lvl9pPr marL="3310443" indent="-194731"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26" rtl="0" eaLnBrk="1" latinLnBrk="0" hangingPunct="1">
        <a:defRPr kumimoji="1" sz="1600" kern="1200">
          <a:solidFill>
            <a:schemeClr val="tx1"/>
          </a:solidFill>
          <a:latin typeface="+mn-lt"/>
          <a:ea typeface="+mn-ea"/>
          <a:cs typeface="+mn-cs"/>
        </a:defRPr>
      </a:lvl1pPr>
      <a:lvl2pPr marL="389463" algn="l" defTabSz="778926" rtl="0" eaLnBrk="1" latinLnBrk="0" hangingPunct="1">
        <a:defRPr kumimoji="1" sz="1600" kern="1200">
          <a:solidFill>
            <a:schemeClr val="tx1"/>
          </a:solidFill>
          <a:latin typeface="+mn-lt"/>
          <a:ea typeface="+mn-ea"/>
          <a:cs typeface="+mn-cs"/>
        </a:defRPr>
      </a:lvl2pPr>
      <a:lvl3pPr marL="778926" algn="l" defTabSz="778926" rtl="0" eaLnBrk="1" latinLnBrk="0" hangingPunct="1">
        <a:defRPr kumimoji="1" sz="1600" kern="1200">
          <a:solidFill>
            <a:schemeClr val="tx1"/>
          </a:solidFill>
          <a:latin typeface="+mn-lt"/>
          <a:ea typeface="+mn-ea"/>
          <a:cs typeface="+mn-cs"/>
        </a:defRPr>
      </a:lvl3pPr>
      <a:lvl4pPr marL="1168391" algn="l" defTabSz="778926" rtl="0" eaLnBrk="1" latinLnBrk="0" hangingPunct="1">
        <a:defRPr kumimoji="1" sz="1600" kern="1200">
          <a:solidFill>
            <a:schemeClr val="tx1"/>
          </a:solidFill>
          <a:latin typeface="+mn-lt"/>
          <a:ea typeface="+mn-ea"/>
          <a:cs typeface="+mn-cs"/>
        </a:defRPr>
      </a:lvl4pPr>
      <a:lvl5pPr marL="1557854" algn="l" defTabSz="778926" rtl="0" eaLnBrk="1" latinLnBrk="0" hangingPunct="1">
        <a:defRPr kumimoji="1" sz="1600" kern="1200">
          <a:solidFill>
            <a:schemeClr val="tx1"/>
          </a:solidFill>
          <a:latin typeface="+mn-lt"/>
          <a:ea typeface="+mn-ea"/>
          <a:cs typeface="+mn-cs"/>
        </a:defRPr>
      </a:lvl5pPr>
      <a:lvl6pPr marL="1947319" algn="l" defTabSz="778926" rtl="0" eaLnBrk="1" latinLnBrk="0" hangingPunct="1">
        <a:defRPr kumimoji="1" sz="1600" kern="1200">
          <a:solidFill>
            <a:schemeClr val="tx1"/>
          </a:solidFill>
          <a:latin typeface="+mn-lt"/>
          <a:ea typeface="+mn-ea"/>
          <a:cs typeface="+mn-cs"/>
        </a:defRPr>
      </a:lvl6pPr>
      <a:lvl7pPr marL="2336781" algn="l" defTabSz="778926" rtl="0" eaLnBrk="1" latinLnBrk="0" hangingPunct="1">
        <a:defRPr kumimoji="1" sz="1600" kern="1200">
          <a:solidFill>
            <a:schemeClr val="tx1"/>
          </a:solidFill>
          <a:latin typeface="+mn-lt"/>
          <a:ea typeface="+mn-ea"/>
          <a:cs typeface="+mn-cs"/>
        </a:defRPr>
      </a:lvl7pPr>
      <a:lvl8pPr marL="2726245" algn="l" defTabSz="778926" rtl="0" eaLnBrk="1" latinLnBrk="0" hangingPunct="1">
        <a:defRPr kumimoji="1" sz="1600" kern="1200">
          <a:solidFill>
            <a:schemeClr val="tx1"/>
          </a:solidFill>
          <a:latin typeface="+mn-lt"/>
          <a:ea typeface="+mn-ea"/>
          <a:cs typeface="+mn-cs"/>
        </a:defRPr>
      </a:lvl8pPr>
      <a:lvl9pPr marL="3115710" algn="l" defTabSz="778926"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86061" y="489266"/>
            <a:ext cx="8885817" cy="45062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solidFill>
                <a:schemeClr val="tx1"/>
              </a:solidFill>
            </a:endParaRPr>
          </a:p>
        </p:txBody>
      </p:sp>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児童虐待防止対策の</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充実①</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0" name="Rectangle 4"/>
          <p:cNvSpPr>
            <a:spLocks noChangeArrowheads="1"/>
          </p:cNvSpPr>
          <p:nvPr/>
        </p:nvSpPr>
        <p:spPr bwMode="auto">
          <a:xfrm>
            <a:off x="6871146" y="32695"/>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2" name="スライド番号プレースホルダー 1"/>
          <p:cNvSpPr>
            <a:spLocks noGrp="1"/>
          </p:cNvSpPr>
          <p:nvPr>
            <p:ph type="sldNum" sz="quarter" idx="12"/>
          </p:nvPr>
        </p:nvSpPr>
        <p:spPr>
          <a:xfrm>
            <a:off x="6989439" y="4786404"/>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31</a:t>
            </a:fld>
            <a:endParaRPr lang="en-US" altLang="ja-JP" sz="2000" b="1" dirty="0">
              <a:effectLst>
                <a:outerShdw blurRad="38100" dist="38100" dir="2700000" algn="tl">
                  <a:srgbClr val="000000">
                    <a:alpha val="43137"/>
                  </a:srgbClr>
                </a:outerShdw>
              </a:effectLst>
            </a:endParaRPr>
          </a:p>
        </p:txBody>
      </p:sp>
      <p:sp>
        <p:nvSpPr>
          <p:cNvPr id="78" name="正方形/長方形 77"/>
          <p:cNvSpPr/>
          <p:nvPr/>
        </p:nvSpPr>
        <p:spPr>
          <a:xfrm>
            <a:off x="468085" y="586751"/>
            <a:ext cx="8084899" cy="4309219"/>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2000" b="1" dirty="0" smtClean="0">
                <a:latin typeface="Meiryo UI" panose="020B0604030504040204" pitchFamily="50" charset="-128"/>
                <a:ea typeface="Meiryo UI" panose="020B0604030504040204" pitchFamily="50" charset="-128"/>
              </a:rPr>
              <a:t>　　　　　　　　　　　</a:t>
            </a:r>
            <a:r>
              <a:rPr lang="ja-JP" altLang="en-US" sz="3600" b="1" dirty="0" smtClean="0">
                <a:latin typeface="Meiryo UI" panose="020B0604030504040204" pitchFamily="50" charset="-128"/>
                <a:ea typeface="Meiryo UI" panose="020B0604030504040204" pitchFamily="50" charset="-128"/>
              </a:rPr>
              <a:t>重大な児童虐待ゼロ</a:t>
            </a:r>
            <a:endParaRPr lang="en-US" altLang="ja-JP" sz="2000" b="1" dirty="0">
              <a:latin typeface="Meiryo UI" panose="020B0604030504040204" pitchFamily="50" charset="-128"/>
              <a:ea typeface="Meiryo UI" panose="020B0604030504040204" pitchFamily="50" charset="-128"/>
            </a:endParaRPr>
          </a:p>
          <a:p>
            <a:endParaRPr lang="en-US" altLang="ja-JP" sz="1050" b="1" dirty="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rPr>
              <a:t>課題</a:t>
            </a:r>
            <a:endParaRPr lang="en-US" altLang="ja-JP" sz="1600" b="1" u="sng"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小さな</a:t>
            </a:r>
            <a:r>
              <a:rPr lang="ja-JP" altLang="en-US" sz="1600" b="1" dirty="0" smtClean="0">
                <a:latin typeface="Meiryo UI" panose="020B0604030504040204" pitchFamily="50" charset="-128"/>
                <a:ea typeface="Meiryo UI" panose="020B0604030504040204" pitchFamily="50" charset="-128"/>
              </a:rPr>
              <a:t>虐待の</a:t>
            </a:r>
            <a:r>
              <a:rPr lang="ja-JP" altLang="en-US" sz="1600" b="1" dirty="0">
                <a:latin typeface="Meiryo UI" panose="020B0604030504040204" pitchFamily="50" charset="-128"/>
                <a:ea typeface="Meiryo UI" panose="020B0604030504040204" pitchFamily="50" charset="-128"/>
              </a:rPr>
              <a:t>芽を見逃さず早期</a:t>
            </a:r>
            <a:r>
              <a:rPr lang="ja-JP" altLang="en-US" sz="1600" b="1" dirty="0" smtClean="0">
                <a:latin typeface="Meiryo UI" panose="020B0604030504040204" pitchFamily="50" charset="-128"/>
                <a:ea typeface="Meiryo UI" panose="020B0604030504040204" pitchFamily="50" charset="-128"/>
              </a:rPr>
              <a:t>発見・早期対応に</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つなげる必要性</a:t>
            </a:r>
            <a:endParaRPr lang="en-US" altLang="ja-JP" sz="1600" b="1" dirty="0" smtClean="0">
              <a:latin typeface="Meiryo UI" panose="020B0604030504040204" pitchFamily="50" charset="-128"/>
              <a:ea typeface="Meiryo UI" panose="020B0604030504040204" pitchFamily="50" charset="-128"/>
            </a:endParaRPr>
          </a:p>
          <a:p>
            <a:endParaRPr lang="en-US" altLang="ja-JP" sz="1600" b="1" u="sng"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rPr>
              <a:t>児童</a:t>
            </a:r>
            <a:r>
              <a:rPr lang="ja-JP" altLang="en-US" sz="1600" b="1" u="sng" dirty="0">
                <a:latin typeface="Meiryo UI" panose="020B0604030504040204" pitchFamily="50" charset="-128"/>
                <a:ea typeface="Meiryo UI" panose="020B0604030504040204" pitchFamily="50" charset="-128"/>
              </a:rPr>
              <a:t>虐待の</a:t>
            </a:r>
            <a:r>
              <a:rPr lang="ja-JP" altLang="en-US" sz="1600" b="1" u="sng" dirty="0" smtClean="0">
                <a:latin typeface="Meiryo UI" panose="020B0604030504040204" pitchFamily="50" charset="-128"/>
                <a:ea typeface="Meiryo UI" panose="020B0604030504040204" pitchFamily="50" charset="-128"/>
              </a:rPr>
              <a:t>発生予防・早期発見のための取組みを強化</a:t>
            </a:r>
            <a:endParaRPr lang="en-US" altLang="ja-JP" sz="1600" b="1" u="sng"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○区役所における妊娠期から子育て期にわたる</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切れ目のない支援の強化</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○支援を必要とする妊婦への支援の強化</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○相談・支援につながりやすい</a:t>
            </a:r>
            <a:r>
              <a:rPr lang="ja-JP" altLang="en-US" sz="1600" b="1" dirty="0">
                <a:latin typeface="Meiryo UI" panose="020B0604030504040204" pitchFamily="50" charset="-128"/>
                <a:ea typeface="Meiryo UI" panose="020B0604030504040204" pitchFamily="50" charset="-128"/>
              </a:rPr>
              <a:t>仕組</a:t>
            </a:r>
            <a:r>
              <a:rPr lang="ja-JP" altLang="en-US" sz="1600" b="1" dirty="0" smtClean="0">
                <a:latin typeface="Meiryo UI" panose="020B0604030504040204" pitchFamily="50" charset="-128"/>
                <a:ea typeface="Meiryo UI" panose="020B0604030504040204" pitchFamily="50" charset="-128"/>
              </a:rPr>
              <a:t>み</a:t>
            </a:r>
            <a:endParaRPr lang="en-US" altLang="ja-JP" sz="1600" b="1" dirty="0" smtClean="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a:t>
            </a:r>
            <a:r>
              <a:rPr lang="ja-JP" altLang="en-US" sz="1600" b="1" u="sng" dirty="0" smtClean="0">
                <a:latin typeface="Meiryo UI" panose="020B0604030504040204" pitchFamily="50" charset="-128"/>
                <a:ea typeface="Meiryo UI" panose="020B0604030504040204" pitchFamily="50" charset="-128"/>
              </a:rPr>
              <a:t>児童虐待発生時に迅速・的確な対応をするための取組みを強化</a:t>
            </a:r>
            <a:endParaRPr lang="en-US" altLang="ja-JP" sz="1600" b="1" u="sng"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○医療機関・保育施設等との連携強化</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○こども相談センターの機能強化</a:t>
            </a:r>
            <a:endParaRPr lang="en-US" altLang="ja-JP" sz="1600" b="1" dirty="0">
              <a:latin typeface="Meiryo UI" panose="020B0604030504040204" pitchFamily="50" charset="-128"/>
              <a:ea typeface="Meiryo UI" panose="020B0604030504040204" pitchFamily="50" charset="-128"/>
            </a:endParaRPr>
          </a:p>
          <a:p>
            <a:endParaRPr lang="en-US" altLang="ja-JP" sz="2000" b="1" dirty="0" smtClean="0">
              <a:latin typeface="Meiryo UI" panose="020B0604030504040204" pitchFamily="50" charset="-128"/>
              <a:ea typeface="Meiryo UI" panose="020B0604030504040204" pitchFamily="50" charset="-128"/>
            </a:endParaRPr>
          </a:p>
        </p:txBody>
      </p:sp>
      <p:sp>
        <p:nvSpPr>
          <p:cNvPr id="4" name="下矢印 3"/>
          <p:cNvSpPr/>
          <p:nvPr/>
        </p:nvSpPr>
        <p:spPr>
          <a:xfrm>
            <a:off x="3794247" y="1185982"/>
            <a:ext cx="772990" cy="276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5"/>
          <p:cNvSpPr>
            <a:spLocks noChangeArrowheads="1"/>
          </p:cNvSpPr>
          <p:nvPr/>
        </p:nvSpPr>
        <p:spPr bwMode="auto">
          <a:xfrm>
            <a:off x="6404343" y="1541241"/>
            <a:ext cx="1958987" cy="307404"/>
          </a:xfrm>
          <a:prstGeom prst="rect">
            <a:avLst/>
          </a:prstGeom>
          <a:noFill/>
          <a:ln w="9525">
            <a:noFill/>
            <a:miter lim="800000"/>
            <a:headEnd/>
            <a:tailEnd/>
          </a:ln>
        </p:spPr>
        <p:txBody>
          <a:bodyPr lIns="77929" tIns="38964" rIns="77929" bIns="38964" numCol="1" spcCol="0"/>
          <a:lstStyle/>
          <a:p>
            <a:pPr eaLnBrk="1" hangingPunct="1">
              <a:spcBef>
                <a:spcPts val="170"/>
              </a:spcBef>
              <a:spcAft>
                <a:spcPts val="170"/>
              </a:spcAft>
              <a:defRPr/>
            </a:pPr>
            <a:r>
              <a:rPr lang="ja-JP" altLang="en-US" sz="1200" b="1" dirty="0" smtClean="0">
                <a:solidFill>
                  <a:srgbClr val="000000"/>
                </a:solidFill>
                <a:latin typeface="Meiryo UI" panose="020B0604030504040204" pitchFamily="50" charset="-128"/>
                <a:ea typeface="Meiryo UI" panose="020B0604030504040204" pitchFamily="50" charset="-128"/>
              </a:rPr>
              <a:t>こども相談センターにおける児童虐待相談件数の推移</a:t>
            </a:r>
            <a:endParaRPr lang="en-US" altLang="ja-JP" sz="2000" b="1" dirty="0" smtClean="0">
              <a:solidFill>
                <a:srgbClr val="000000"/>
              </a:solidFill>
              <a:latin typeface="Meiryo UI" panose="020B0604030504040204" pitchFamily="50" charset="-128"/>
              <a:ea typeface="Meiryo UI" panose="020B0604030504040204" pitchFamily="50" charset="-128"/>
            </a:endParaRPr>
          </a:p>
        </p:txBody>
      </p:sp>
      <p:sp>
        <p:nvSpPr>
          <p:cNvPr id="16" name="Rectangle 5"/>
          <p:cNvSpPr>
            <a:spLocks noChangeArrowheads="1"/>
          </p:cNvSpPr>
          <p:nvPr/>
        </p:nvSpPr>
        <p:spPr bwMode="auto">
          <a:xfrm>
            <a:off x="6146915" y="1357285"/>
            <a:ext cx="826391" cy="238094"/>
          </a:xfrm>
          <a:prstGeom prst="rect">
            <a:avLst/>
          </a:prstGeom>
          <a:noFill/>
          <a:ln w="9525">
            <a:noFill/>
            <a:miter lim="800000"/>
            <a:headEnd/>
            <a:tailEnd/>
          </a:ln>
        </p:spPr>
        <p:txBody>
          <a:bodyPr lIns="77929" tIns="38964" rIns="77929" bIns="38964" numCol="1" spcCol="0"/>
          <a:lstStyle/>
          <a:p>
            <a:r>
              <a:rPr lang="en-US" altLang="ja-JP"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参考</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3"/>
          <a:srcRect t="13322" r="12243"/>
          <a:stretch/>
        </p:blipFill>
        <p:spPr>
          <a:xfrm>
            <a:off x="6146915" y="1956632"/>
            <a:ext cx="2200303" cy="2744029"/>
          </a:xfrm>
          <a:prstGeom prst="rect">
            <a:avLst/>
          </a:prstGeom>
          <a:ln w="12700">
            <a:solidFill>
              <a:schemeClr val="tx1"/>
            </a:solidFill>
          </a:ln>
        </p:spPr>
      </p:pic>
      <p:sp>
        <p:nvSpPr>
          <p:cNvPr id="17" name="下矢印 16"/>
          <p:cNvSpPr/>
          <p:nvPr/>
        </p:nvSpPr>
        <p:spPr>
          <a:xfrm>
            <a:off x="3794247" y="1908853"/>
            <a:ext cx="772990" cy="276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26455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7854" y="3536216"/>
            <a:ext cx="739987" cy="93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a:defRPr/>
            </a:pPr>
            <a:r>
              <a:rPr lang="ja-JP" altLang="en-US" sz="28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こどもの貧困に対する取組み</a:t>
            </a:r>
          </a:p>
        </p:txBody>
      </p:sp>
      <p:sp>
        <p:nvSpPr>
          <p:cNvPr id="14" name="角丸四角形 13"/>
          <p:cNvSpPr/>
          <p:nvPr/>
        </p:nvSpPr>
        <p:spPr>
          <a:xfrm>
            <a:off x="224009" y="1318602"/>
            <a:ext cx="8331200" cy="4318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eaLnBrk="1" hangingPunct="1">
              <a:lnSpc>
                <a:spcPts val="2284"/>
              </a:lnSpc>
              <a:defRPr/>
            </a:pPr>
            <a:r>
              <a:rPr lang="ja-JP" altLang="en-US" sz="1600" dirty="0">
                <a:solidFill>
                  <a:srgbClr val="000000"/>
                </a:solidFill>
                <a:ea typeface="HGP創英角ｺﾞｼｯｸUB"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令和２</a:t>
            </a:r>
            <a:r>
              <a:rPr lang="ja-JP" altLang="ja-JP" sz="1600" dirty="0" smtClean="0">
                <a:solidFill>
                  <a:srgbClr val="000000"/>
                </a:solidFill>
                <a:latin typeface="HGP創英角ｺﾞｼｯｸUB" panose="020B0900000000000000" pitchFamily="50" charset="-128"/>
                <a:ea typeface="HGP創英角ｺﾞｼｯｸUB" panose="020B0900000000000000" pitchFamily="50" charset="-128"/>
              </a:rPr>
              <a:t>年度</a:t>
            </a:r>
            <a:r>
              <a:rPr lang="ja-JP" altLang="ja-JP"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こどもの貧困対策</a:t>
            </a:r>
            <a:r>
              <a:rPr lang="zh-TW" altLang="en-US" sz="1600" dirty="0">
                <a:solidFill>
                  <a:srgbClr val="000000"/>
                </a:solidFill>
                <a:latin typeface="HGP創英角ｺﾞｼｯｸUB" panose="020B0900000000000000" pitchFamily="50" charset="-128"/>
                <a:ea typeface="HGP創英角ｺﾞｼｯｸUB" panose="020B0900000000000000" pitchFamily="50" charset="-128"/>
              </a:rPr>
              <a:t>関連</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事業</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１２</a:t>
            </a:r>
            <a:r>
              <a:rPr lang="zh-TW" altLang="en-US" sz="1600" dirty="0" smtClean="0">
                <a:solidFill>
                  <a:srgbClr val="000000"/>
                </a:solidFill>
                <a:latin typeface="HGP創英角ｺﾞｼｯｸUB" panose="020B0900000000000000" pitchFamily="50" charset="-128"/>
                <a:ea typeface="HGP創英角ｺﾞｼｯｸUB" panose="020B0900000000000000" pitchFamily="50" charset="-128"/>
              </a:rPr>
              <a:t>億</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２，</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９</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００</a:t>
            </a:r>
            <a:r>
              <a:rPr lang="zh-TW" altLang="en-US" sz="1600" dirty="0" smtClean="0">
                <a:solidFill>
                  <a:srgbClr val="000000"/>
                </a:solidFill>
                <a:latin typeface="HGP創英角ｺﾞｼｯｸUB" panose="020B0900000000000000" pitchFamily="50" charset="-128"/>
                <a:ea typeface="HGP創英角ｺﾞｼｯｸUB" panose="020B0900000000000000" pitchFamily="50" charset="-128"/>
              </a:rPr>
              <a:t>万円</a:t>
            </a:r>
            <a:endParaRPr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4344"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25" name="AutoShape 6"/>
          <p:cNvSpPr>
            <a:spLocks noChangeArrowheads="1"/>
          </p:cNvSpPr>
          <p:nvPr/>
        </p:nvSpPr>
        <p:spPr bwMode="auto">
          <a:xfrm>
            <a:off x="180356" y="534559"/>
            <a:ext cx="8820000" cy="68940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a:defRPr/>
            </a:pPr>
            <a:r>
              <a:rPr lang="ja-JP" altLang="en-US" b="1" dirty="0">
                <a:solidFill>
                  <a:srgbClr val="000099"/>
                </a:solidFill>
                <a:latin typeface="Arial" charset="0"/>
              </a:rPr>
              <a:t>すべてのこどもや青少年が、生まれ育った環境にかかわらず、自らの未来に希望を持って前向きに取り組みながら成長し、活躍できる社会を大阪のまちの力を結集して実現</a:t>
            </a:r>
            <a:endParaRPr lang="en-US" altLang="ja-JP" b="1" dirty="0">
              <a:solidFill>
                <a:srgbClr val="000099"/>
              </a:solidFill>
              <a:latin typeface="Arial" charset="0"/>
            </a:endParaRPr>
          </a:p>
        </p:txBody>
      </p:sp>
      <p:sp>
        <p:nvSpPr>
          <p:cNvPr id="13" name="角丸四角形 12"/>
          <p:cNvSpPr/>
          <p:nvPr/>
        </p:nvSpPr>
        <p:spPr>
          <a:xfrm>
            <a:off x="243925" y="3199724"/>
            <a:ext cx="8805863" cy="38100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sz="2000" b="1" dirty="0" smtClean="0">
                <a:solidFill>
                  <a:srgbClr val="000000"/>
                </a:solidFill>
              </a:rPr>
              <a:t>○　</a:t>
            </a:r>
            <a:r>
              <a:rPr lang="ja-JP" altLang="en-US" sz="2000" b="1" dirty="0">
                <a:solidFill>
                  <a:srgbClr val="000000"/>
                </a:solidFill>
              </a:rPr>
              <a:t>区の実情を踏まえた取組みや顕著な課題に対する取組み</a:t>
            </a:r>
            <a:r>
              <a:rPr lang="ja-JP" altLang="en-US" sz="1400" b="1" dirty="0" smtClean="0">
                <a:solidFill>
                  <a:srgbClr val="000000"/>
                </a:solidFill>
              </a:rPr>
              <a:t>　</a:t>
            </a:r>
            <a:r>
              <a:rPr lang="ja-JP" altLang="en-US" sz="1200" dirty="0" smtClean="0">
                <a:solidFill>
                  <a:srgbClr val="000000"/>
                </a:solidFill>
                <a:latin typeface="ＭＳ ゴシック" pitchFamily="49" charset="-128"/>
                <a:ea typeface="ＭＳ ゴシック" pitchFamily="49" charset="-128"/>
              </a:rPr>
              <a:t>　　　　　　　</a:t>
            </a:r>
            <a:endParaRPr lang="en-US" altLang="ja-JP" sz="1200" dirty="0" smtClean="0">
              <a:solidFill>
                <a:srgbClr val="000000"/>
              </a:solidFill>
              <a:latin typeface="ＭＳ ゴシック" pitchFamily="49" charset="-128"/>
              <a:ea typeface="ＭＳ ゴシック" pitchFamily="49" charset="-128"/>
            </a:endParaRPr>
          </a:p>
          <a:p>
            <a:pPr marL="180000">
              <a:lnSpc>
                <a:spcPct val="150000"/>
              </a:lnSpc>
              <a:defRPr/>
            </a:pPr>
            <a:r>
              <a:rPr lang="ja-JP" altLang="en-US" sz="1200" dirty="0">
                <a:solidFill>
                  <a:srgbClr val="000000"/>
                </a:solidFill>
                <a:latin typeface="ＭＳ ゴシック" pitchFamily="49" charset="-128"/>
                <a:ea typeface="ＭＳ ゴシック" pitchFamily="49" charset="-128"/>
              </a:rPr>
              <a:t>　　</a:t>
            </a:r>
            <a:endParaRPr lang="ja-JP" altLang="en-US" dirty="0">
              <a:solidFill>
                <a:srgbClr val="000000"/>
              </a:solidFill>
            </a:endParaRPr>
          </a:p>
        </p:txBody>
      </p:sp>
      <p:sp>
        <p:nvSpPr>
          <p:cNvPr id="15" name="角丸四角形 14"/>
          <p:cNvSpPr/>
          <p:nvPr/>
        </p:nvSpPr>
        <p:spPr>
          <a:xfrm>
            <a:off x="222787" y="3582292"/>
            <a:ext cx="8966200" cy="4729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smtClean="0">
                <a:solidFill>
                  <a:srgbClr val="000000"/>
                </a:solidFill>
              </a:rPr>
              <a:t>　</a:t>
            </a:r>
            <a:r>
              <a:rPr lang="ja-JP" altLang="en-US" sz="1600" b="1" dirty="0" smtClean="0">
                <a:solidFill>
                  <a:srgbClr val="000000"/>
                </a:solidFill>
              </a:rPr>
              <a:t>■　学習習慣の定着・居場所づくり　　　　　　　　　　　　　　　　　　  　 （４億１，４００万円）</a:t>
            </a:r>
            <a:endParaRPr lang="en-US" altLang="ja-JP" sz="1600" b="1" dirty="0" smtClean="0">
              <a:solidFill>
                <a:srgbClr val="000000"/>
              </a:solidFill>
            </a:endParaRPr>
          </a:p>
        </p:txBody>
      </p:sp>
      <p:sp>
        <p:nvSpPr>
          <p:cNvPr id="26" name="角丸四角形 25"/>
          <p:cNvSpPr/>
          <p:nvPr/>
        </p:nvSpPr>
        <p:spPr>
          <a:xfrm>
            <a:off x="-727075" y="2813962"/>
            <a:ext cx="8804275" cy="38986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sz="1600" b="1" dirty="0" smtClean="0">
                <a:solidFill>
                  <a:srgbClr val="000000"/>
                </a:solidFill>
                <a:latin typeface="ＭＳ Ｐゴシック"/>
              </a:rPr>
              <a:t>　　　　　　　　　　　　　　　　　　</a:t>
            </a:r>
            <a:r>
              <a:rPr lang="ja-JP" altLang="en-US" sz="1600" b="1" dirty="0">
                <a:solidFill>
                  <a:srgbClr val="000000"/>
                </a:solidFill>
                <a:latin typeface="ＭＳ Ｐゴシック"/>
              </a:rPr>
              <a:t>　　　　　　　　　　　　　　　　　　　　　　</a:t>
            </a:r>
            <a:r>
              <a:rPr lang="ja-JP" altLang="en-US" sz="1600" b="1" dirty="0" smtClean="0">
                <a:solidFill>
                  <a:srgbClr val="000000"/>
                </a:solidFill>
                <a:latin typeface="ＭＳ Ｐゴシック"/>
              </a:rPr>
              <a:t>　　　</a:t>
            </a:r>
            <a:r>
              <a:rPr lang="ja-JP" altLang="en-US" sz="1600" b="1" dirty="0">
                <a:solidFill>
                  <a:srgbClr val="000000"/>
                </a:solidFill>
                <a:latin typeface="ＭＳ Ｐゴシック"/>
              </a:rPr>
              <a:t>　</a:t>
            </a:r>
            <a:endParaRPr lang="en-US" altLang="ja-JP" sz="1600" b="1" dirty="0">
              <a:solidFill>
                <a:srgbClr val="000000"/>
              </a:solidFill>
              <a:latin typeface="ＭＳ Ｐゴシック"/>
            </a:endParaRPr>
          </a:p>
        </p:txBody>
      </p:sp>
      <p:sp>
        <p:nvSpPr>
          <p:cNvPr id="28" name="角丸四角形 27"/>
          <p:cNvSpPr/>
          <p:nvPr/>
        </p:nvSpPr>
        <p:spPr>
          <a:xfrm>
            <a:off x="243925" y="2287119"/>
            <a:ext cx="8985250" cy="619252"/>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rgbClr val="000000"/>
                </a:solidFill>
              </a:rPr>
              <a:t>　</a:t>
            </a:r>
            <a:r>
              <a:rPr lang="ja-JP" altLang="en-US" sz="1600" b="1" dirty="0" smtClean="0">
                <a:solidFill>
                  <a:srgbClr val="000000"/>
                </a:solidFill>
              </a:rPr>
              <a:t>■</a:t>
            </a:r>
            <a:r>
              <a:rPr lang="ja-JP" altLang="en-US" sz="1600" b="1" dirty="0">
                <a:solidFill>
                  <a:srgbClr val="000000"/>
                </a:solidFill>
              </a:rPr>
              <a:t>　</a:t>
            </a:r>
            <a:r>
              <a:rPr lang="ja-JP" altLang="en-US" sz="1600" b="1" dirty="0" smtClean="0">
                <a:solidFill>
                  <a:srgbClr val="000000"/>
                </a:solidFill>
              </a:rPr>
              <a:t>大阪市こどもサポートネット事業　　　　　　　　　　　　　　　　　　　</a:t>
            </a:r>
            <a:r>
              <a:rPr lang="ja-JP" altLang="en-US" sz="1600" b="1" dirty="0" smtClean="0">
                <a:solidFill>
                  <a:srgbClr val="000000"/>
                </a:solidFill>
                <a:latin typeface="ＭＳ Ｐゴシック"/>
              </a:rPr>
              <a:t>（６億１，６００万円）</a:t>
            </a:r>
          </a:p>
          <a:p>
            <a:pPr marL="351450" indent="-171450">
              <a:lnSpc>
                <a:spcPts val="2000"/>
              </a:lnSpc>
              <a:buFont typeface="Wingdings" panose="05000000000000000000" pitchFamily="2" charset="2"/>
              <a:buChar char="Ø"/>
              <a:defRPr/>
            </a:pPr>
            <a:r>
              <a:rPr lang="ja-JP" altLang="en-US" sz="1400" spc="-50" dirty="0">
                <a:solidFill>
                  <a:srgbClr val="000000"/>
                </a:solidFill>
                <a:latin typeface="+mj-ea"/>
                <a:ea typeface="+mj-ea"/>
              </a:rPr>
              <a:t> </a:t>
            </a:r>
            <a:r>
              <a:rPr lang="ja-JP" altLang="en-US" sz="1400" spc="-50" dirty="0" smtClean="0">
                <a:solidFill>
                  <a:srgbClr val="000000"/>
                </a:solidFill>
                <a:latin typeface="ＭＳ ゴシック" panose="020B0609070205080204" pitchFamily="49" charset="-128"/>
                <a:ea typeface="ＭＳ ゴシック" panose="020B0609070205080204" pitchFamily="49" charset="-128"/>
              </a:rPr>
              <a:t>課題を抱えるこどもやその世帯を学校・区役所・地域の連携で支える仕組みを</a:t>
            </a:r>
            <a:r>
              <a:rPr lang="ja-JP" altLang="en-US" sz="1400" spc="-50" dirty="0" smtClean="0">
                <a:solidFill>
                  <a:schemeClr val="tx1"/>
                </a:solidFill>
                <a:latin typeface="ＭＳ ゴシック" panose="020B0609070205080204" pitchFamily="49" charset="-128"/>
                <a:ea typeface="ＭＳ ゴシック" panose="020B0609070205080204" pitchFamily="49" charset="-128"/>
              </a:rPr>
              <a:t>全区に拡充して実施</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243925" y="1818859"/>
            <a:ext cx="8985250" cy="345341"/>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sz="2000" b="1" dirty="0" smtClean="0">
                <a:solidFill>
                  <a:srgbClr val="000000"/>
                </a:solidFill>
              </a:rPr>
              <a:t>○　</a:t>
            </a:r>
            <a:r>
              <a:rPr lang="ja-JP" altLang="en-US" sz="2000" b="1" spc="-60" dirty="0" smtClean="0">
                <a:solidFill>
                  <a:srgbClr val="000000"/>
                </a:solidFill>
              </a:rPr>
              <a:t>地域・大学等教育機関・企業・行政の協働により社会全体で支える仕組みづくり</a:t>
            </a:r>
          </a:p>
        </p:txBody>
      </p:sp>
      <p:sp>
        <p:nvSpPr>
          <p:cNvPr id="20" name="角丸四角形 19"/>
          <p:cNvSpPr/>
          <p:nvPr/>
        </p:nvSpPr>
        <p:spPr>
          <a:xfrm>
            <a:off x="20383" y="231431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7" name="角丸四角形 16"/>
          <p:cNvSpPr/>
          <p:nvPr/>
        </p:nvSpPr>
        <p:spPr>
          <a:xfrm>
            <a:off x="222787" y="3926647"/>
            <a:ext cx="8966200" cy="4729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smtClean="0">
                <a:solidFill>
                  <a:srgbClr val="000000"/>
                </a:solidFill>
              </a:rPr>
              <a:t>　</a:t>
            </a:r>
            <a:r>
              <a:rPr lang="ja-JP" altLang="en-US" sz="1600" b="1" dirty="0" smtClean="0">
                <a:solidFill>
                  <a:srgbClr val="000000"/>
                </a:solidFill>
              </a:rPr>
              <a:t>■　高校中退者への</a:t>
            </a:r>
            <a:r>
              <a:rPr lang="ja-JP" altLang="en-US" sz="1600" b="1" dirty="0">
                <a:solidFill>
                  <a:srgbClr val="000000"/>
                </a:solidFill>
              </a:rPr>
              <a:t>支援策</a:t>
            </a:r>
            <a:r>
              <a:rPr lang="ja-JP" altLang="en-US" sz="1600" b="1" dirty="0" smtClean="0">
                <a:solidFill>
                  <a:srgbClr val="000000"/>
                </a:solidFill>
              </a:rPr>
              <a:t>　　　　　　　　　　　　　　　　 　　　　　  　   （　　２，４００万円）</a:t>
            </a:r>
            <a:endParaRPr lang="en-US" altLang="ja-JP" sz="1600" b="1" dirty="0" smtClean="0">
              <a:solidFill>
                <a:srgbClr val="000000"/>
              </a:solidFill>
            </a:endParaRPr>
          </a:p>
        </p:txBody>
      </p:sp>
      <p:sp>
        <p:nvSpPr>
          <p:cNvPr id="21" name="角丸四角形 20"/>
          <p:cNvSpPr/>
          <p:nvPr/>
        </p:nvSpPr>
        <p:spPr>
          <a:xfrm>
            <a:off x="211770" y="2840444"/>
            <a:ext cx="8966200" cy="4729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smtClean="0">
                <a:solidFill>
                  <a:srgbClr val="000000"/>
                </a:solidFill>
              </a:rPr>
              <a:t>　</a:t>
            </a:r>
            <a:r>
              <a:rPr lang="ja-JP" altLang="en-US" sz="1600" b="1" dirty="0" smtClean="0">
                <a:solidFill>
                  <a:srgbClr val="000000"/>
                </a:solidFill>
              </a:rPr>
              <a:t>■　</a:t>
            </a:r>
            <a:r>
              <a:rPr lang="ja-JP" altLang="en-US" sz="1600" b="1" dirty="0">
                <a:solidFill>
                  <a:srgbClr val="000000"/>
                </a:solidFill>
              </a:rPr>
              <a:t>こども支援ネットワーク事業　</a:t>
            </a:r>
            <a:r>
              <a:rPr lang="ja-JP" altLang="en-US" sz="1600" b="1" dirty="0" smtClean="0">
                <a:solidFill>
                  <a:srgbClr val="000000"/>
                </a:solidFill>
              </a:rPr>
              <a:t>　　　　　　　　　　　　　　　　 　　　　</a:t>
            </a:r>
            <a:r>
              <a:rPr lang="ja-JP" altLang="en-US" sz="1600" b="1" dirty="0">
                <a:solidFill>
                  <a:srgbClr val="000000"/>
                </a:solidFill>
              </a:rPr>
              <a:t> </a:t>
            </a:r>
            <a:r>
              <a:rPr lang="ja-JP" altLang="en-US" sz="1600" b="1" dirty="0" smtClean="0">
                <a:solidFill>
                  <a:srgbClr val="000000"/>
                </a:solidFill>
              </a:rPr>
              <a:t> （　　１，３００万円）</a:t>
            </a:r>
            <a:endParaRPr lang="en-US" altLang="ja-JP" sz="1600" b="1" dirty="0" smtClean="0">
              <a:solidFill>
                <a:srgbClr val="000000"/>
              </a:solidFill>
            </a:endParaRPr>
          </a:p>
        </p:txBody>
      </p:sp>
      <p:sp>
        <p:nvSpPr>
          <p:cNvPr id="16" name="角丸四角形 15"/>
          <p:cNvSpPr/>
          <p:nvPr/>
        </p:nvSpPr>
        <p:spPr>
          <a:xfrm>
            <a:off x="213123" y="4258275"/>
            <a:ext cx="8966200" cy="4729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smtClean="0">
                <a:solidFill>
                  <a:srgbClr val="000000"/>
                </a:solidFill>
              </a:rPr>
              <a:t>　</a:t>
            </a:r>
            <a:r>
              <a:rPr lang="ja-JP" altLang="en-US" sz="1600" b="1" dirty="0" smtClean="0">
                <a:solidFill>
                  <a:srgbClr val="000000"/>
                </a:solidFill>
              </a:rPr>
              <a:t>■　</a:t>
            </a:r>
            <a:r>
              <a:rPr lang="ja-JP" altLang="en-US" sz="1600" b="1" dirty="0">
                <a:solidFill>
                  <a:srgbClr val="000000"/>
                </a:solidFill>
              </a:rPr>
              <a:t>ひとり親世帯への支援策</a:t>
            </a:r>
            <a:r>
              <a:rPr lang="ja-JP" altLang="en-US" sz="1600" b="1" dirty="0" smtClean="0">
                <a:solidFill>
                  <a:srgbClr val="000000"/>
                </a:solidFill>
              </a:rPr>
              <a:t>　　　　　　　　　　　　　　　　 　　　　　  　 （１億３，６００万円</a:t>
            </a:r>
            <a:r>
              <a:rPr lang="ja-JP" altLang="en-US" sz="1600" b="1" dirty="0">
                <a:solidFill>
                  <a:srgbClr val="000000"/>
                </a:solidFill>
              </a:rPr>
              <a:t>）</a:t>
            </a:r>
            <a:endParaRPr lang="en-US" altLang="ja-JP" sz="1600" b="1" dirty="0" smtClean="0">
              <a:solidFill>
                <a:srgbClr val="000000"/>
              </a:solidFill>
            </a:endParaRPr>
          </a:p>
        </p:txBody>
      </p:sp>
      <p:sp>
        <p:nvSpPr>
          <p:cNvPr id="19" name="角丸四角形 18"/>
          <p:cNvSpPr/>
          <p:nvPr/>
        </p:nvSpPr>
        <p:spPr>
          <a:xfrm>
            <a:off x="211770" y="4611199"/>
            <a:ext cx="8966200" cy="4729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smtClean="0">
                <a:solidFill>
                  <a:srgbClr val="000000"/>
                </a:solidFill>
              </a:rPr>
              <a:t>　</a:t>
            </a:r>
            <a:r>
              <a:rPr lang="ja-JP" altLang="en-US" sz="1600" b="1" dirty="0" smtClean="0">
                <a:solidFill>
                  <a:srgbClr val="000000"/>
                </a:solidFill>
              </a:rPr>
              <a:t>■　養育費確保のトータルサポート事業　　　　　　　　　 　　　　　  　</a:t>
            </a:r>
            <a:r>
              <a:rPr lang="ja-JP" altLang="en-US" sz="1600" b="1" dirty="0">
                <a:solidFill>
                  <a:srgbClr val="000000"/>
                </a:solidFill>
              </a:rPr>
              <a:t> </a:t>
            </a:r>
            <a:r>
              <a:rPr lang="ja-JP" altLang="en-US" sz="1600" b="1" dirty="0" smtClean="0">
                <a:solidFill>
                  <a:srgbClr val="000000"/>
                </a:solidFill>
              </a:rPr>
              <a:t> （　　２，３００万円）　　など</a:t>
            </a:r>
            <a:endParaRPr lang="en-US" altLang="ja-JP" sz="1600" b="1" dirty="0" smtClean="0">
              <a:solidFill>
                <a:srgbClr val="000000"/>
              </a:solidFill>
            </a:endParaRPr>
          </a:p>
        </p:txBody>
      </p:sp>
      <p:sp>
        <p:nvSpPr>
          <p:cNvPr id="22" name="スライド番号プレースホルダ 3"/>
          <p:cNvSpPr txBox="1">
            <a:spLocks noGrp="1"/>
          </p:cNvSpPr>
          <p:nvPr/>
        </p:nvSpPr>
        <p:spPr bwMode="auto">
          <a:xfrm>
            <a:off x="6986336" y="478631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rPr>
              <a:pPr algn="r" eaLnBrk="1" hangingPunct="1">
                <a:defRPr/>
              </a:pPr>
              <a:t>40</a:t>
            </a:fld>
            <a:endParaRPr lang="en-US" altLang="ja-JP" sz="20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91095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2"/>
            <a:ext cx="9145588" cy="75600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smtClean="0">
                <a:solidFill>
                  <a:srgbClr val="FFFFFF"/>
                </a:solidFill>
                <a:effectLst>
                  <a:outerShdw blurRad="38100" dist="38100" dir="2700000" algn="tl">
                    <a:srgbClr val="000000">
                      <a:alpha val="43137"/>
                    </a:srgbClr>
                  </a:outerShdw>
                </a:effectLst>
                <a:ea typeface="HG創英角ｺﾞｼｯｸUB" pitchFamily="49" charset="-128"/>
              </a:rPr>
              <a:t>安心</a:t>
            </a:r>
            <a:r>
              <a:rPr lang="ja-JP" altLang="en-US" sz="2400" dirty="0">
                <a:solidFill>
                  <a:srgbClr val="FFFFFF"/>
                </a:solidFill>
                <a:effectLst>
                  <a:outerShdw blurRad="38100" dist="38100" dir="2700000" algn="tl">
                    <a:srgbClr val="000000">
                      <a:alpha val="43137"/>
                    </a:srgbClr>
                  </a:outerShdw>
                </a:effectLst>
                <a:ea typeface="HG創英角ｺﾞｼｯｸUB" pitchFamily="49" charset="-128"/>
              </a:rPr>
              <a:t>してこどもを生み、育てられるよう支援</a:t>
            </a:r>
            <a:r>
              <a:rPr lang="ja-JP" altLang="en-US" sz="2400" dirty="0" smtClean="0">
                <a:solidFill>
                  <a:srgbClr val="FFFFFF"/>
                </a:solidFill>
                <a:effectLst>
                  <a:outerShdw blurRad="38100" dist="38100" dir="2700000" algn="tl">
                    <a:srgbClr val="000000">
                      <a:alpha val="43137"/>
                    </a:srgbClr>
                  </a:outerShdw>
                </a:effectLst>
                <a:ea typeface="HG創英角ｺﾞｼｯｸUB" pitchFamily="49" charset="-128"/>
              </a:rPr>
              <a:t>する</a:t>
            </a:r>
            <a:endParaRPr lang="en-US" altLang="ja-JP" sz="2400" dirty="0" smtClean="0">
              <a:solidFill>
                <a:srgbClr val="FFFFFF"/>
              </a:solidFill>
              <a:effectLst>
                <a:outerShdw blurRad="38100" dist="38100" dir="2700000" algn="tl">
                  <a:srgbClr val="000000">
                    <a:alpha val="43137"/>
                  </a:srgbClr>
                </a:outerShdw>
              </a:effectLst>
              <a:ea typeface="HG創英角ｺﾞｼｯｸUB" pitchFamily="49" charset="-128"/>
            </a:endParaRPr>
          </a:p>
          <a:p>
            <a:pPr eaLnBrk="1" hangingPunct="1">
              <a:defRPr/>
            </a:pPr>
            <a:r>
              <a:rPr lang="ja-JP" altLang="en-US" sz="2400" dirty="0" smtClean="0">
                <a:solidFill>
                  <a:srgbClr val="FFFFFF"/>
                </a:solidFill>
                <a:effectLst>
                  <a:outerShdw blurRad="38100" dist="38100" dir="2700000" algn="tl">
                    <a:srgbClr val="000000">
                      <a:alpha val="43137"/>
                    </a:srgbClr>
                  </a:outerShdw>
                </a:effectLst>
                <a:ea typeface="HG創英角ｺﾞｼｯｸUB" pitchFamily="49" charset="-128"/>
              </a:rPr>
              <a:t>仕組み</a:t>
            </a:r>
            <a:r>
              <a:rPr lang="ja-JP" altLang="en-US" sz="2400" dirty="0">
                <a:solidFill>
                  <a:srgbClr val="FFFFFF"/>
                </a:solidFill>
                <a:effectLst>
                  <a:outerShdw blurRad="38100" dist="38100" dir="2700000" algn="tl">
                    <a:srgbClr val="000000">
                      <a:alpha val="43137"/>
                    </a:srgbClr>
                  </a:outerShdw>
                </a:effectLst>
                <a:ea typeface="HG創英角ｺﾞｼｯｸUB" pitchFamily="49" charset="-128"/>
              </a:rPr>
              <a:t>の</a:t>
            </a:r>
            <a:r>
              <a:rPr lang="ja-JP" altLang="en-US" sz="2400" dirty="0" smtClean="0">
                <a:solidFill>
                  <a:srgbClr val="FFFFFF"/>
                </a:solidFill>
                <a:effectLst>
                  <a:outerShdw blurRad="38100" dist="38100" dir="2700000" algn="tl">
                    <a:srgbClr val="000000">
                      <a:alpha val="43137"/>
                    </a:srgbClr>
                  </a:outerShdw>
                </a:effectLst>
                <a:ea typeface="HG創英角ｺﾞｼｯｸUB" pitchFamily="49" charset="-128"/>
              </a:rPr>
              <a:t>充実①</a:t>
            </a:r>
            <a:endParaRPr lang="ja-JP" altLang="en-US" sz="24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6148"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6" name="Rectangle 5"/>
          <p:cNvSpPr>
            <a:spLocks noChangeArrowheads="1"/>
          </p:cNvSpPr>
          <p:nvPr/>
        </p:nvSpPr>
        <p:spPr bwMode="auto">
          <a:xfrm>
            <a:off x="370093" y="4107431"/>
            <a:ext cx="6903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こども医療費助成</a:t>
            </a:r>
            <a:r>
              <a:rPr lang="ja-JP" altLang="en-US" sz="1600" b="1" dirty="0" smtClean="0">
                <a:solidFill>
                  <a:srgbClr val="000000"/>
                </a:solidFill>
                <a:latin typeface="ＭＳ Ｐゴシック" panose="020B0600070205080204" pitchFamily="50" charset="-128"/>
              </a:rPr>
              <a:t>事業 　　　　　　　　</a:t>
            </a:r>
            <a:r>
              <a:rPr lang="ja-JP" altLang="en-US" sz="1600" b="1" dirty="0" smtClean="0">
                <a:latin typeface="ＭＳ Ｐゴシック" panose="020B0600070205080204" pitchFamily="50" charset="-128"/>
              </a:rPr>
              <a:t>　　（８９億</a:t>
            </a:r>
            <a:r>
              <a:rPr lang="ja-JP" altLang="en-US" sz="1600" b="1" dirty="0">
                <a:latin typeface="ＭＳ Ｐゴシック" panose="020B0600070205080204" pitchFamily="50" charset="-128"/>
              </a:rPr>
              <a:t>８，２００</a:t>
            </a:r>
            <a:r>
              <a:rPr lang="ja-JP" altLang="en-US" sz="1600" b="1" dirty="0" smtClean="0">
                <a:latin typeface="ＭＳ Ｐゴシック" panose="020B0600070205080204" pitchFamily="50" charset="-128"/>
              </a:rPr>
              <a:t>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１８歳までの</a:t>
            </a:r>
            <a:r>
              <a:rPr lang="ja-JP" altLang="ja-JP" sz="1400" dirty="0">
                <a:solidFill>
                  <a:srgbClr val="000000"/>
                </a:solidFill>
              </a:rPr>
              <a:t>こども</a:t>
            </a:r>
            <a:r>
              <a:rPr lang="ja-JP" altLang="en-US" sz="1400" dirty="0">
                <a:solidFill>
                  <a:srgbClr val="000000"/>
                </a:solidFill>
              </a:rPr>
              <a:t>が</a:t>
            </a:r>
            <a:r>
              <a:rPr lang="ja-JP" altLang="ja-JP" sz="1400" dirty="0">
                <a:solidFill>
                  <a:srgbClr val="000000"/>
                </a:solidFill>
              </a:rPr>
              <a:t>医療</a:t>
            </a:r>
            <a:r>
              <a:rPr lang="ja-JP" altLang="en-US" sz="1400" dirty="0">
                <a:solidFill>
                  <a:srgbClr val="000000"/>
                </a:solidFill>
              </a:rPr>
              <a:t>機関等</a:t>
            </a:r>
            <a:r>
              <a:rPr lang="ja-JP" altLang="en-US" sz="1400" dirty="0" smtClean="0">
                <a:solidFill>
                  <a:srgbClr val="000000"/>
                </a:solidFill>
              </a:rPr>
              <a:t>で受診した際の自己負担の一部</a:t>
            </a:r>
            <a:r>
              <a:rPr lang="ja-JP" altLang="ja-JP" sz="1400" dirty="0" smtClean="0">
                <a:solidFill>
                  <a:srgbClr val="000000"/>
                </a:solidFill>
              </a:rPr>
              <a:t>を助成</a:t>
            </a:r>
          </a:p>
          <a:p>
            <a:pPr marL="214763" eaLnBrk="1" hangingPunct="1">
              <a:lnSpc>
                <a:spcPct val="150000"/>
              </a:lnSpc>
              <a:spcBef>
                <a:spcPts val="170"/>
              </a:spcBef>
              <a:spcAft>
                <a:spcPts val="170"/>
              </a:spcAft>
              <a:defRPr/>
            </a:pPr>
            <a:endParaRPr lang="ja-JP" altLang="ja-JP" sz="1400" dirty="0">
              <a:solidFill>
                <a:srgbClr val="000000"/>
              </a:solidFill>
            </a:endParaRPr>
          </a:p>
          <a:p>
            <a:pPr marL="214763" eaLnBrk="1" hangingPunct="1">
              <a:spcBef>
                <a:spcPts val="170"/>
              </a:spcBef>
              <a:spcAft>
                <a:spcPts val="170"/>
              </a:spcAft>
              <a:buFont typeface="Wingdings" pitchFamily="2" charset="2"/>
              <a:buChar char="Ø"/>
              <a:defRPr/>
            </a:pPr>
            <a:endParaRPr lang="en-US" altLang="ja-JP" sz="1600" dirty="0">
              <a:solidFill>
                <a:srgbClr val="000000"/>
              </a:solidFill>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solidFill>
                <a:srgbClr val="000000"/>
              </a:solidFill>
              <a:latin typeface="ＭＳ Ｐゴシック" panose="020B0600070205080204" pitchFamily="50" charset="-128"/>
            </a:endParaRPr>
          </a:p>
        </p:txBody>
      </p:sp>
      <p:sp>
        <p:nvSpPr>
          <p:cNvPr id="17" name="Rectangle 5"/>
          <p:cNvSpPr>
            <a:spLocks noChangeArrowheads="1"/>
          </p:cNvSpPr>
          <p:nvPr/>
        </p:nvSpPr>
        <p:spPr bwMode="auto">
          <a:xfrm>
            <a:off x="355853" y="1314564"/>
            <a:ext cx="8058593" cy="125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妊産婦健康診査事業　  　　　　　 　　　  </a:t>
            </a:r>
            <a:r>
              <a:rPr lang="ja-JP" altLang="en-US" sz="1600" b="1" dirty="0" smtClean="0">
                <a:latin typeface="ＭＳ Ｐゴシック" panose="020B0600070205080204" pitchFamily="50" charset="-128"/>
              </a:rPr>
              <a:t>（２７億７，２００万円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妊婦健康診査の公費負担額を拡充</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・多胎妊娠の場合、受診券を２枚追加することにより、多胎妊婦１人あたりの</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公費負担額を１２０，４８０円から１２７，９８０円に拡充</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a:t>
            </a:r>
            <a:endParaRPr lang="en-US" altLang="ja-JP" sz="1400" dirty="0" smtClean="0">
              <a:latin typeface="ＭＳ Ｐゴシック" pitchFamily="50" charset="-128"/>
              <a:ea typeface="ＭＳ Ｐゴシック" charset="-128"/>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336" y="1355773"/>
            <a:ext cx="1607638" cy="1340368"/>
          </a:xfrm>
          <a:prstGeom prst="rect">
            <a:avLst/>
          </a:prstGeom>
        </p:spPr>
      </p:pic>
      <p:sp>
        <p:nvSpPr>
          <p:cNvPr id="19" name="Rectangle 5"/>
          <p:cNvSpPr>
            <a:spLocks noChangeArrowheads="1"/>
          </p:cNvSpPr>
          <p:nvPr/>
        </p:nvSpPr>
        <p:spPr bwMode="auto">
          <a:xfrm>
            <a:off x="355853" y="2742913"/>
            <a:ext cx="8612981" cy="116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lvl="0"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smtClean="0">
                <a:latin typeface="ＭＳ Ｐゴシック" panose="020B0600070205080204" pitchFamily="50" charset="-128"/>
              </a:rPr>
              <a:t>４歳児</a:t>
            </a:r>
            <a:r>
              <a:rPr lang="ja-JP" altLang="en-US" sz="1600" b="1" dirty="0">
                <a:latin typeface="ＭＳ Ｐゴシック" panose="020B0600070205080204" pitchFamily="50" charset="-128"/>
              </a:rPr>
              <a:t>訪問</a:t>
            </a:r>
            <a:r>
              <a:rPr lang="ja-JP" altLang="en-US" sz="1600" b="1" dirty="0" smtClean="0">
                <a:latin typeface="ＭＳ Ｐゴシック" panose="020B0600070205080204" pitchFamily="50" charset="-128"/>
              </a:rPr>
              <a:t>事業</a:t>
            </a:r>
            <a:r>
              <a:rPr lang="ja-JP" altLang="en-US" sz="1600" b="1" dirty="0">
                <a:latin typeface="ＭＳ Ｐゴシック" panose="020B0600070205080204" pitchFamily="50" charset="-128"/>
              </a:rPr>
              <a:t>　</a:t>
            </a:r>
            <a:r>
              <a:rPr lang="ja-JP" altLang="en-US" sz="1600" b="1" dirty="0" smtClean="0">
                <a:latin typeface="ＭＳ Ｐゴシック" panose="020B0600070205080204" pitchFamily="50" charset="-128"/>
              </a:rPr>
              <a:t>　　　　　　　　　　 　　　（　１億１，３００万円</a:t>
            </a:r>
            <a:r>
              <a:rPr lang="ja-JP" altLang="en-US" sz="1600" b="1" dirty="0">
                <a:latin typeface="ＭＳ Ｐゴシック" panose="020B0600070205080204" pitchFamily="50" charset="-128"/>
              </a:rPr>
              <a:t>）</a:t>
            </a:r>
            <a:endParaRPr lang="en-US" altLang="ja-JP" sz="1600" b="1" dirty="0">
              <a:latin typeface="ＭＳ Ｐゴシック" panose="020B0600070205080204" pitchFamily="50" charset="-128"/>
            </a:endParaRPr>
          </a:p>
          <a:p>
            <a:pPr marL="214763" lvl="0" eaLnBrk="1" hangingPunct="1">
              <a:spcBef>
                <a:spcPts val="170"/>
              </a:spcBef>
              <a:spcAft>
                <a:spcPts val="170"/>
              </a:spcAft>
              <a:buFont typeface="Wingdings" pitchFamily="2" charset="2"/>
              <a:buChar char="Ø"/>
              <a:defRPr/>
            </a:pPr>
            <a:r>
              <a:rPr lang="ja-JP" altLang="en-US" sz="1400" dirty="0">
                <a:latin typeface="ＭＳ Ｐゴシック" pitchFamily="50" charset="-128"/>
                <a:ea typeface="ＭＳ Ｐゴシック" charset="-128"/>
              </a:rPr>
              <a:t>　「大阪市版ネウボラ」</a:t>
            </a:r>
            <a:r>
              <a:rPr lang="ja-JP" altLang="en-US" sz="1400">
                <a:latin typeface="ＭＳ Ｐゴシック" pitchFamily="50" charset="-128"/>
                <a:ea typeface="ＭＳ Ｐゴシック" charset="-128"/>
              </a:rPr>
              <a:t>の</a:t>
            </a:r>
            <a:r>
              <a:rPr lang="ja-JP" altLang="en-US" sz="1400" smtClean="0">
                <a:latin typeface="ＭＳ Ｐゴシック" pitchFamily="50" charset="-128"/>
                <a:ea typeface="ＭＳ Ｐゴシック" charset="-128"/>
              </a:rPr>
              <a:t>取組み</a:t>
            </a:r>
            <a:r>
              <a:rPr lang="ja-JP" altLang="en-US" sz="1400" dirty="0">
                <a:latin typeface="ＭＳ Ｐゴシック" pitchFamily="50" charset="-128"/>
                <a:ea typeface="ＭＳ Ｐゴシック" charset="-128"/>
              </a:rPr>
              <a:t>の一環として、本務職員等を活用して</a:t>
            </a:r>
            <a:endParaRPr lang="en-US" altLang="ja-JP" sz="1400" dirty="0" smtClean="0">
              <a:latin typeface="ＭＳ Ｐゴシック" pitchFamily="50" charset="-128"/>
              <a:ea typeface="ＭＳ Ｐゴシック" charset="-128"/>
            </a:endParaRPr>
          </a:p>
          <a:p>
            <a:pPr marL="214763" lvl="0" eaLnBrk="1" hangingPunct="1">
              <a:spcBef>
                <a:spcPts val="170"/>
              </a:spcBef>
              <a:spcAft>
                <a:spcPts val="170"/>
              </a:spcAft>
              <a:defRPr/>
            </a:pPr>
            <a:r>
              <a:rPr lang="ja-JP" altLang="en-US" sz="1400" dirty="0" smtClean="0">
                <a:latin typeface="ＭＳ Ｐゴシック" pitchFamily="50" charset="-128"/>
                <a:ea typeface="ＭＳ Ｐゴシック" charset="-128"/>
              </a:rPr>
              <a:t>　　全ての４歳児を</a:t>
            </a:r>
            <a:r>
              <a:rPr lang="ja-JP" altLang="en-US" sz="1400" dirty="0">
                <a:latin typeface="ＭＳ Ｐゴシック" pitchFamily="50" charset="-128"/>
                <a:ea typeface="ＭＳ Ｐゴシック" charset="-128"/>
              </a:rPr>
              <a:t>対象</a:t>
            </a:r>
            <a:r>
              <a:rPr lang="ja-JP" altLang="en-US" sz="1400" dirty="0" smtClean="0">
                <a:latin typeface="ＭＳ Ｐゴシック" pitchFamily="50" charset="-128"/>
                <a:ea typeface="ＭＳ Ｐゴシック" charset="-128"/>
              </a:rPr>
              <a:t>に家庭</a:t>
            </a:r>
            <a:r>
              <a:rPr lang="ja-JP" altLang="en-US" sz="1400" dirty="0">
                <a:latin typeface="ＭＳ Ｐゴシック" pitchFamily="50" charset="-128"/>
                <a:ea typeface="ＭＳ Ｐゴシック" charset="-128"/>
              </a:rPr>
              <a:t>等へ訪問し</a:t>
            </a:r>
            <a:r>
              <a:rPr lang="ja-JP" altLang="en-US" sz="1400" dirty="0" smtClean="0">
                <a:latin typeface="ＭＳ Ｐゴシック" pitchFamily="50" charset="-128"/>
                <a:ea typeface="ＭＳ Ｐゴシック" charset="-128"/>
              </a:rPr>
              <a:t>、状況把握を含め健康教育や</a:t>
            </a:r>
            <a:endParaRPr lang="en-US" altLang="ja-JP" sz="1400" dirty="0" smtClean="0">
              <a:latin typeface="ＭＳ Ｐゴシック" pitchFamily="50" charset="-128"/>
              <a:ea typeface="ＭＳ Ｐゴシック" charset="-128"/>
            </a:endParaRPr>
          </a:p>
          <a:p>
            <a:pPr marL="214763" lvl="0" eaLnBrk="1" hangingPunct="1">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子育て相談などを実施</a:t>
            </a:r>
            <a:endParaRPr lang="en-US" altLang="ja-JP" sz="1600" dirty="0" smtClean="0">
              <a:latin typeface="ＭＳ Ｐゴシック" pitchFamily="50" charset="-128"/>
              <a:ea typeface="ＭＳ Ｐゴシック" charset="-128"/>
            </a:endParaRPr>
          </a:p>
          <a:p>
            <a:pPr eaLnBrk="1" hangingPunct="1">
              <a:spcBef>
                <a:spcPts val="175"/>
              </a:spcBef>
              <a:spcAft>
                <a:spcPts val="175"/>
              </a:spcAft>
              <a:defRPr/>
            </a:pPr>
            <a:r>
              <a:rPr lang="ja-JP" altLang="en-US" sz="1600" b="1" dirty="0" smtClean="0">
                <a:solidFill>
                  <a:srgbClr val="000000"/>
                </a:solidFill>
                <a:latin typeface="ＭＳ Ｐゴシック" panose="020B0600070205080204" pitchFamily="50" charset="-128"/>
              </a:rPr>
              <a:t>　</a:t>
            </a:r>
            <a:endParaRPr lang="ja-JP" altLang="en-US" sz="1600" b="1" dirty="0">
              <a:solidFill>
                <a:srgbClr val="000000"/>
              </a:solidFill>
              <a:latin typeface="ＭＳ Ｐゴシック" panose="020B0600070205080204" pitchFamily="50" charset="-128"/>
            </a:endParaRPr>
          </a:p>
        </p:txBody>
      </p:sp>
      <p:sp>
        <p:nvSpPr>
          <p:cNvPr id="20" name="角丸四角形 19"/>
          <p:cNvSpPr/>
          <p:nvPr/>
        </p:nvSpPr>
        <p:spPr>
          <a:xfrm>
            <a:off x="104891" y="1344567"/>
            <a:ext cx="265202" cy="284121"/>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algn="ctr">
              <a:defRPr/>
            </a:pPr>
            <a:r>
              <a:rPr lang="ja-JP" altLang="en-US" b="1" dirty="0">
                <a:solidFill>
                  <a:schemeClr val="tx1"/>
                </a:solidFill>
                <a:latin typeface="HG丸ｺﾞｼｯｸM-PRO" pitchFamily="50" charset="-128"/>
                <a:ea typeface="HG丸ｺﾞｼｯｸM-PRO" pitchFamily="50" charset="-128"/>
              </a:rPr>
              <a:t>拡</a:t>
            </a:r>
          </a:p>
        </p:txBody>
      </p:sp>
      <p:sp>
        <p:nvSpPr>
          <p:cNvPr id="22" name="AutoShape 6"/>
          <p:cNvSpPr>
            <a:spLocks noChangeArrowheads="1"/>
          </p:cNvSpPr>
          <p:nvPr/>
        </p:nvSpPr>
        <p:spPr bwMode="auto">
          <a:xfrm>
            <a:off x="162971" y="801267"/>
            <a:ext cx="8805863" cy="40537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4175" indent="-4286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4700" indent="-9207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3638" indent="-1397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4163" indent="-18891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defRPr/>
            </a:pP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妊娠期</a:t>
            </a: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から子育て期までの切れ目ない支援の充実</a:t>
            </a:r>
          </a:p>
        </p:txBody>
      </p:sp>
      <p:sp>
        <p:nvSpPr>
          <p:cNvPr id="12" name="角丸四角形 11"/>
          <p:cNvSpPr/>
          <p:nvPr/>
        </p:nvSpPr>
        <p:spPr>
          <a:xfrm>
            <a:off x="81168" y="276857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3" name="スライド番号プレースホルダー 2"/>
          <p:cNvSpPr>
            <a:spLocks noGrp="1"/>
          </p:cNvSpPr>
          <p:nvPr>
            <p:ph type="sldNum" sz="quarter" idx="12"/>
          </p:nvPr>
        </p:nvSpPr>
        <p:spPr>
          <a:xfrm>
            <a:off x="6986336" y="4791818"/>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41</a:t>
            </a:fld>
            <a:endParaRPr lang="en-US" altLang="ja-JP" sz="2000" b="1" dirty="0">
              <a:effectLst>
                <a:outerShdw blurRad="38100" dist="38100" dir="2700000" algn="tl">
                  <a:srgbClr val="000000">
                    <a:alpha val="43137"/>
                  </a:srgbClr>
                </a:outerShdw>
              </a:effectLst>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630" y="3084181"/>
            <a:ext cx="1608463" cy="1324426"/>
          </a:xfrm>
          <a:prstGeom prst="rect">
            <a:avLst/>
          </a:prstGeom>
        </p:spPr>
      </p:pic>
    </p:spTree>
    <p:extLst>
      <p:ext uri="{BB962C8B-B14F-4D97-AF65-F5344CB8AC3E}">
        <p14:creationId xmlns:p14="http://schemas.microsoft.com/office/powerpoint/2010/main" val="29685152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2"/>
            <a:ext cx="9145588" cy="750325"/>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a:solidFill>
                  <a:srgbClr val="FFFFFF"/>
                </a:solidFill>
                <a:effectLst>
                  <a:outerShdw blurRad="38100" dist="38100" dir="2700000" algn="tl">
                    <a:srgbClr val="000000">
                      <a:alpha val="43137"/>
                    </a:srgbClr>
                  </a:outerShdw>
                </a:effectLst>
                <a:ea typeface="HG創英角ｺﾞｼｯｸUB" pitchFamily="49" charset="-128"/>
              </a:rPr>
              <a:t>安心してこどもを生み、育てられるよう支援する</a:t>
            </a:r>
            <a:endParaRPr lang="en-US" altLang="ja-JP" sz="2400" dirty="0">
              <a:solidFill>
                <a:srgbClr val="FFFFFF"/>
              </a:solidFill>
              <a:effectLst>
                <a:outerShdw blurRad="38100" dist="38100" dir="2700000" algn="tl">
                  <a:srgbClr val="000000">
                    <a:alpha val="43137"/>
                  </a:srgbClr>
                </a:outerShdw>
              </a:effectLst>
              <a:ea typeface="HG創英角ｺﾞｼｯｸUB" pitchFamily="49" charset="-128"/>
            </a:endParaRPr>
          </a:p>
          <a:p>
            <a:pPr eaLnBrk="1" hangingPunct="1">
              <a:defRPr/>
            </a:pPr>
            <a:r>
              <a:rPr lang="ja-JP" altLang="en-US" sz="2400" dirty="0">
                <a:solidFill>
                  <a:srgbClr val="FFFFFF"/>
                </a:solidFill>
                <a:effectLst>
                  <a:outerShdw blurRad="38100" dist="38100" dir="2700000" algn="tl">
                    <a:srgbClr val="000000">
                      <a:alpha val="43137"/>
                    </a:srgbClr>
                  </a:outerShdw>
                </a:effectLst>
                <a:ea typeface="HG創英角ｺﾞｼｯｸUB" pitchFamily="49" charset="-128"/>
              </a:rPr>
              <a:t>仕組みの</a:t>
            </a:r>
            <a:r>
              <a:rPr lang="ja-JP" altLang="en-US" sz="2400" dirty="0" smtClean="0">
                <a:solidFill>
                  <a:srgbClr val="FFFFFF"/>
                </a:solidFill>
                <a:effectLst>
                  <a:outerShdw blurRad="38100" dist="38100" dir="2700000" algn="tl">
                    <a:srgbClr val="000000">
                      <a:alpha val="43137"/>
                    </a:srgbClr>
                  </a:outerShdw>
                </a:effectLst>
                <a:ea typeface="HG創英角ｺﾞｼｯｸUB" pitchFamily="49" charset="-128"/>
              </a:rPr>
              <a:t>充実②</a:t>
            </a:r>
            <a:endParaRPr lang="ja-JP" altLang="en-US" sz="24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248"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21" name="AutoShape 6"/>
          <p:cNvSpPr>
            <a:spLocks noChangeArrowheads="1"/>
          </p:cNvSpPr>
          <p:nvPr/>
        </p:nvSpPr>
        <p:spPr bwMode="auto">
          <a:xfrm>
            <a:off x="165978" y="816944"/>
            <a:ext cx="8805863" cy="440091"/>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30" tIns="38964" rIns="77930" bIns="38964" anchor="ctr"/>
          <a:lstStyle/>
          <a:p>
            <a:pPr algn="ctr" eaLnBrk="1" hangingPunct="1">
              <a:defRPr/>
            </a:pP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安心・安全な子育て環境の整備や、多様な保育ニーズに対応するための取組み</a:t>
            </a:r>
          </a:p>
        </p:txBody>
      </p:sp>
      <p:sp>
        <p:nvSpPr>
          <p:cNvPr id="8" name="Rectangle 5"/>
          <p:cNvSpPr>
            <a:spLocks noChangeArrowheads="1"/>
          </p:cNvSpPr>
          <p:nvPr/>
        </p:nvSpPr>
        <p:spPr bwMode="auto">
          <a:xfrm>
            <a:off x="251757" y="1312745"/>
            <a:ext cx="7481132" cy="16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smtClean="0">
                <a:latin typeface="ＭＳ Ｐゴシック" panose="020B0600070205080204" pitchFamily="50" charset="-128"/>
              </a:rPr>
              <a:t>未就学児のお散歩</a:t>
            </a:r>
            <a:r>
              <a:rPr lang="ja-JP" altLang="en-US" sz="1600" b="1" dirty="0">
                <a:latin typeface="ＭＳ Ｐゴシック" panose="020B0600070205080204" pitchFamily="50" charset="-128"/>
              </a:rPr>
              <a:t>時</a:t>
            </a:r>
            <a:r>
              <a:rPr lang="ja-JP" altLang="en-US" sz="1600" b="1" dirty="0" smtClean="0">
                <a:latin typeface="ＭＳ Ｐゴシック" panose="020B0600070205080204" pitchFamily="50" charset="-128"/>
              </a:rPr>
              <a:t>等における安全対策　（６億３，５００万円）</a:t>
            </a:r>
            <a:endParaRPr lang="en-US" altLang="ja-JP" sz="1600" b="1" dirty="0">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保育施設等で</a:t>
            </a:r>
            <a:r>
              <a:rPr lang="ja-JP" altLang="en-US" sz="1400" dirty="0" smtClean="0">
                <a:latin typeface="ＭＳ Ｐゴシック" pitchFamily="50" charset="-128"/>
                <a:ea typeface="ＭＳ Ｐゴシック" charset="-128"/>
              </a:rPr>
              <a:t>、お</a:t>
            </a:r>
            <a:r>
              <a:rPr lang="ja-JP" altLang="en-US" sz="1400" dirty="0">
                <a:latin typeface="ＭＳ Ｐゴシック" pitchFamily="50" charset="-128"/>
                <a:ea typeface="ＭＳ Ｐゴシック" charset="-128"/>
              </a:rPr>
              <a:t>散歩</a:t>
            </a:r>
            <a:r>
              <a:rPr lang="ja-JP" altLang="en-US" sz="1400" dirty="0" smtClean="0">
                <a:latin typeface="ＭＳ Ｐゴシック" pitchFamily="50" charset="-128"/>
                <a:ea typeface="ＭＳ Ｐゴシック" charset="-128"/>
              </a:rPr>
              <a:t>時</a:t>
            </a:r>
            <a:r>
              <a:rPr lang="ja-JP" altLang="en-US" sz="1400" dirty="0">
                <a:latin typeface="ＭＳ Ｐゴシック" pitchFamily="50" charset="-128"/>
                <a:ea typeface="ＭＳ Ｐゴシック" charset="-128"/>
              </a:rPr>
              <a:t>の見守り等を</a:t>
            </a:r>
            <a:r>
              <a:rPr lang="ja-JP" altLang="en-US" sz="1400" dirty="0" smtClean="0">
                <a:latin typeface="ＭＳ Ｐゴシック" pitchFamily="50" charset="-128"/>
                <a:ea typeface="ＭＳ Ｐゴシック" charset="-128"/>
              </a:rPr>
              <a:t>する保育支援者の配置に</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latin typeface="ＭＳ Ｐゴシック" pitchFamily="50" charset="-128"/>
                <a:ea typeface="ＭＳ Ｐゴシック" charset="-128"/>
              </a:rPr>
              <a:t>　　 必要な経費を補助</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t>　</a:t>
            </a:r>
            <a:r>
              <a:rPr lang="ja-JP" altLang="en-US" sz="1400" dirty="0" smtClean="0"/>
              <a:t>　　・</a:t>
            </a:r>
            <a:r>
              <a:rPr lang="ja-JP" altLang="en-US" sz="1400" dirty="0"/>
              <a:t>対象施設：民間保育所・認定こども園・地域型保育事業</a:t>
            </a:r>
          </a:p>
          <a:p>
            <a:pPr marL="214763" eaLnBrk="1" hangingPunct="1">
              <a:spcBef>
                <a:spcPts val="170"/>
              </a:spcBef>
              <a:spcAft>
                <a:spcPts val="170"/>
              </a:spcAft>
              <a:defRPr/>
            </a:pPr>
            <a:r>
              <a:rPr lang="ja-JP" altLang="en-US" sz="1400" dirty="0" smtClean="0"/>
              <a:t>　　　・</a:t>
            </a:r>
            <a:r>
              <a:rPr lang="ja-JP" altLang="en-US" sz="1400" dirty="0"/>
              <a:t>補助額：保育</a:t>
            </a:r>
            <a:r>
              <a:rPr lang="ja-JP" altLang="en-US" sz="1400" dirty="0" smtClean="0"/>
              <a:t>施設等１か所</a:t>
            </a:r>
            <a:r>
              <a:rPr lang="ja-JP" altLang="en-US" sz="1400" dirty="0"/>
              <a:t>あたり月額５万円</a:t>
            </a:r>
          </a:p>
          <a:p>
            <a:pPr marL="214763" eaLnBrk="1" hangingPunct="1">
              <a:spcBef>
                <a:spcPts val="170"/>
              </a:spcBef>
              <a:spcAft>
                <a:spcPts val="170"/>
              </a:spcAft>
              <a:buFont typeface="Wingdings" pitchFamily="2" charset="2"/>
              <a:buChar char="Ø"/>
              <a:defRPr/>
            </a:pPr>
            <a:r>
              <a:rPr lang="ja-JP" altLang="en-US" sz="1600" dirty="0" smtClean="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緊急安全点検にて抽出された</a:t>
            </a:r>
            <a:r>
              <a:rPr lang="ja-JP" altLang="en-US" sz="1400" dirty="0">
                <a:latin typeface="ＭＳ Ｐゴシック" pitchFamily="50" charset="-128"/>
                <a:ea typeface="ＭＳ Ｐゴシック" charset="-128"/>
              </a:rPr>
              <a:t>対策必要</a:t>
            </a:r>
            <a:r>
              <a:rPr lang="ja-JP" altLang="en-US" sz="1400" dirty="0" smtClean="0">
                <a:solidFill>
                  <a:srgbClr val="000000"/>
                </a:solidFill>
                <a:latin typeface="ＭＳ Ｐゴシック" pitchFamily="50" charset="-128"/>
                <a:ea typeface="ＭＳ Ｐゴシック" charset="-128"/>
              </a:rPr>
              <a:t>箇所や、本市が管理</a:t>
            </a:r>
            <a:r>
              <a:rPr lang="ja-JP" altLang="en-US" sz="1400" dirty="0">
                <a:solidFill>
                  <a:srgbClr val="000000"/>
                </a:solidFill>
                <a:latin typeface="ＭＳ Ｐゴシック" pitchFamily="50" charset="-128"/>
                <a:ea typeface="ＭＳ Ｐゴシック" charset="-128"/>
              </a:rPr>
              <a:t>する幹線道路</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rgbClr val="000000"/>
                </a:solidFill>
                <a:latin typeface="ＭＳ Ｐゴシック" pitchFamily="50" charset="-128"/>
                <a:ea typeface="ＭＳ Ｐゴシック" charset="-128"/>
              </a:rPr>
              <a:t>　　</a:t>
            </a: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の信号交差点を対象に、防護柵設置等の交通安全</a:t>
            </a:r>
            <a:r>
              <a:rPr lang="ja-JP" altLang="en-US" sz="1400" dirty="0" smtClean="0">
                <a:latin typeface="ＭＳ Ｐゴシック" pitchFamily="50" charset="-128"/>
                <a:ea typeface="ＭＳ Ｐゴシック" charset="-128"/>
              </a:rPr>
              <a:t>施設整備</a:t>
            </a:r>
            <a:r>
              <a:rPr lang="ja-JP" altLang="en-US" sz="1400" dirty="0" smtClean="0">
                <a:solidFill>
                  <a:srgbClr val="000000"/>
                </a:solidFill>
                <a:latin typeface="ＭＳ Ｐゴシック" pitchFamily="50" charset="-128"/>
                <a:ea typeface="ＭＳ Ｐゴシック" charset="-128"/>
              </a:rPr>
              <a:t>を実施</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buFont typeface="Wingdings" pitchFamily="2" charset="2"/>
              <a:buChar char="Ø"/>
              <a:defRPr/>
            </a:pPr>
            <a:endParaRPr lang="ja-JP" altLang="ja-JP" sz="1400" dirty="0">
              <a:solidFill>
                <a:srgbClr val="000000"/>
              </a:solidFill>
            </a:endParaRPr>
          </a:p>
          <a:p>
            <a:pPr marL="214763" eaLnBrk="1" hangingPunct="1">
              <a:spcBef>
                <a:spcPts val="170"/>
              </a:spcBef>
              <a:spcAft>
                <a:spcPts val="170"/>
              </a:spcAft>
              <a:buFont typeface="Wingdings" pitchFamily="2" charset="2"/>
              <a:buChar char="Ø"/>
              <a:defRPr/>
            </a:pPr>
            <a:endParaRPr lang="en-US" altLang="ja-JP" sz="1600" dirty="0">
              <a:solidFill>
                <a:srgbClr val="000000"/>
              </a:solidFill>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solidFill>
                <a:srgbClr val="000000"/>
              </a:solidFill>
              <a:latin typeface="ＭＳ Ｐゴシック" panose="020B0600070205080204" pitchFamily="50" charset="-128"/>
            </a:endParaRPr>
          </a:p>
        </p:txBody>
      </p:sp>
      <p:sp>
        <p:nvSpPr>
          <p:cNvPr id="12" name="Rectangle 5"/>
          <p:cNvSpPr>
            <a:spLocks noChangeArrowheads="1"/>
          </p:cNvSpPr>
          <p:nvPr/>
        </p:nvSpPr>
        <p:spPr bwMode="auto">
          <a:xfrm>
            <a:off x="251756" y="3657935"/>
            <a:ext cx="7695621" cy="3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休日保育支援事業 　　　　　　　　　　　　　　　（　　</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１，４００万円）</a:t>
            </a:r>
            <a:endParaRPr lang="en-US" altLang="ja-JP" sz="1600" b="1" dirty="0">
              <a:solidFill>
                <a:srgbClr val="000000"/>
              </a:solidFill>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市内全域における市民の利用ニーズに対応するため、休日保育の実施に</a:t>
            </a:r>
            <a:endParaRPr lang="en-US" altLang="ja-JP" sz="1400" dirty="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rgbClr val="000000"/>
                </a:solidFill>
                <a:latin typeface="ＭＳ Ｐゴシック" pitchFamily="50" charset="-128"/>
                <a:ea typeface="ＭＳ Ｐゴシック" charset="-128"/>
              </a:rPr>
              <a:t>　　</a:t>
            </a:r>
            <a:r>
              <a:rPr lang="ja-JP" altLang="en-US" sz="600" dirty="0" smtClean="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係る保育士の</a:t>
            </a:r>
            <a:r>
              <a:rPr lang="ja-JP" altLang="en-US" sz="1400" dirty="0">
                <a:solidFill>
                  <a:srgbClr val="000000"/>
                </a:solidFill>
                <a:latin typeface="ＭＳ Ｐゴシック" pitchFamily="50" charset="-128"/>
                <a:ea typeface="ＭＳ Ｐゴシック" charset="-128"/>
              </a:rPr>
              <a:t>確保に必要な経費を補助</a:t>
            </a:r>
            <a:endParaRPr lang="en-US" altLang="ja-JP" sz="1400" dirty="0"/>
          </a:p>
          <a:p>
            <a:pPr marL="214763" eaLnBrk="1" hangingPunct="1">
              <a:spcBef>
                <a:spcPts val="170"/>
              </a:spcBef>
              <a:spcAft>
                <a:spcPts val="170"/>
              </a:spcAft>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・対象施設：民間の休日保育実施保育所等（８か所）</a:t>
            </a:r>
            <a:endParaRPr lang="ja-JP" altLang="ja-JP" sz="1400" dirty="0">
              <a:solidFill>
                <a:srgbClr val="000000"/>
              </a:solidFill>
            </a:endParaRPr>
          </a:p>
          <a:p>
            <a:pPr marL="214763" eaLnBrk="1" hangingPunct="1">
              <a:spcBef>
                <a:spcPts val="170"/>
              </a:spcBef>
              <a:spcAft>
                <a:spcPts val="170"/>
              </a:spcAft>
              <a:buFont typeface="Wingdings" pitchFamily="2" charset="2"/>
              <a:buChar char="Ø"/>
              <a:defRPr/>
            </a:pPr>
            <a:endParaRPr lang="en-US" altLang="ja-JP" sz="1600" dirty="0">
              <a:solidFill>
                <a:srgbClr val="000000"/>
              </a:solidFill>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solidFill>
                <a:srgbClr val="000000"/>
              </a:solidFill>
              <a:latin typeface="ＭＳ Ｐゴシック" panose="020B0600070205080204" pitchFamily="50" charset="-128"/>
            </a:endParaRPr>
          </a:p>
        </p:txBody>
      </p:sp>
      <p:sp>
        <p:nvSpPr>
          <p:cNvPr id="13" name="角丸四角形 12"/>
          <p:cNvSpPr/>
          <p:nvPr/>
        </p:nvSpPr>
        <p:spPr>
          <a:xfrm>
            <a:off x="23201" y="369162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15" name="角丸四角形 14"/>
          <p:cNvSpPr/>
          <p:nvPr/>
        </p:nvSpPr>
        <p:spPr>
          <a:xfrm>
            <a:off x="21516" y="134684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正方形/長方形 2"/>
          <p:cNvSpPr/>
          <p:nvPr/>
        </p:nvSpPr>
        <p:spPr>
          <a:xfrm>
            <a:off x="6292632" y="3029764"/>
            <a:ext cx="2679209" cy="246221"/>
          </a:xfrm>
          <a:prstGeom prst="rect">
            <a:avLst/>
          </a:prstGeom>
          <a:noFill/>
        </p:spPr>
        <p:txBody>
          <a:bodyPr wrap="square">
            <a:spAutoFit/>
          </a:bodyPr>
          <a:lstStyle/>
          <a:p>
            <a:pPr algn="ctr"/>
            <a:r>
              <a:rPr lang="ja-JP" altLang="en-US" sz="1000" dirty="0" smtClean="0"/>
              <a:t>交通安全施設整備イメージ（車両用防護柵）</a:t>
            </a:r>
            <a:endParaRPr lang="ja-JP" altLang="en-US" sz="1000" dirty="0"/>
          </a:p>
        </p:txBody>
      </p:sp>
      <p:grpSp>
        <p:nvGrpSpPr>
          <p:cNvPr id="2" name="グループ化 1"/>
          <p:cNvGrpSpPr/>
          <p:nvPr/>
        </p:nvGrpSpPr>
        <p:grpSpPr>
          <a:xfrm>
            <a:off x="6529841" y="1575821"/>
            <a:ext cx="2157984" cy="1438656"/>
            <a:chOff x="6854073" y="1502513"/>
            <a:chExt cx="2157984" cy="1438656"/>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073" y="1502513"/>
              <a:ext cx="2157984" cy="1438656"/>
            </a:xfrm>
            <a:prstGeom prst="rect">
              <a:avLst/>
            </a:prstGeom>
          </p:spPr>
        </p:pic>
        <p:sp>
          <p:nvSpPr>
            <p:cNvPr id="27" name="フリーフォーム 26"/>
            <p:cNvSpPr/>
            <p:nvPr/>
          </p:nvSpPr>
          <p:spPr>
            <a:xfrm>
              <a:off x="7510463" y="2071742"/>
              <a:ext cx="961301" cy="148470"/>
            </a:xfrm>
            <a:custGeom>
              <a:avLst/>
              <a:gdLst>
                <a:gd name="connsiteX0" fmla="*/ 0 w 902493"/>
                <a:gd name="connsiteY0" fmla="*/ 159544 h 159544"/>
                <a:gd name="connsiteX1" fmla="*/ 495300 w 902493"/>
                <a:gd name="connsiteY1" fmla="*/ 69056 h 159544"/>
                <a:gd name="connsiteX2" fmla="*/ 902493 w 902493"/>
                <a:gd name="connsiteY2" fmla="*/ 2381 h 159544"/>
                <a:gd name="connsiteX3" fmla="*/ 900112 w 902493"/>
                <a:gd name="connsiteY3" fmla="*/ 0 h 159544"/>
                <a:gd name="connsiteX0" fmla="*/ 0 w 902493"/>
                <a:gd name="connsiteY0" fmla="*/ 173831 h 173831"/>
                <a:gd name="connsiteX1" fmla="*/ 495300 w 902493"/>
                <a:gd name="connsiteY1" fmla="*/ 69056 h 173831"/>
                <a:gd name="connsiteX2" fmla="*/ 902493 w 902493"/>
                <a:gd name="connsiteY2" fmla="*/ 2381 h 173831"/>
                <a:gd name="connsiteX3" fmla="*/ 900112 w 902493"/>
                <a:gd name="connsiteY3" fmla="*/ 0 h 173831"/>
                <a:gd name="connsiteX0" fmla="*/ 0 w 902493"/>
                <a:gd name="connsiteY0" fmla="*/ 161925 h 161925"/>
                <a:gd name="connsiteX1" fmla="*/ 495300 w 902493"/>
                <a:gd name="connsiteY1" fmla="*/ 69056 h 161925"/>
                <a:gd name="connsiteX2" fmla="*/ 902493 w 902493"/>
                <a:gd name="connsiteY2" fmla="*/ 2381 h 161925"/>
                <a:gd name="connsiteX3" fmla="*/ 900112 w 902493"/>
                <a:gd name="connsiteY3" fmla="*/ 0 h 161925"/>
                <a:gd name="connsiteX0" fmla="*/ 0 w 895350"/>
                <a:gd name="connsiteY0" fmla="*/ 145256 h 145256"/>
                <a:gd name="connsiteX1" fmla="*/ 488157 w 895350"/>
                <a:gd name="connsiteY1" fmla="*/ 69056 h 145256"/>
                <a:gd name="connsiteX2" fmla="*/ 895350 w 895350"/>
                <a:gd name="connsiteY2" fmla="*/ 2381 h 145256"/>
                <a:gd name="connsiteX3" fmla="*/ 892969 w 895350"/>
                <a:gd name="connsiteY3" fmla="*/ 0 h 145256"/>
                <a:gd name="connsiteX0" fmla="*/ 0 w 895350"/>
                <a:gd name="connsiteY0" fmla="*/ 152400 h 152400"/>
                <a:gd name="connsiteX1" fmla="*/ 488157 w 895350"/>
                <a:gd name="connsiteY1" fmla="*/ 69056 h 152400"/>
                <a:gd name="connsiteX2" fmla="*/ 895350 w 895350"/>
                <a:gd name="connsiteY2" fmla="*/ 2381 h 152400"/>
                <a:gd name="connsiteX3" fmla="*/ 892969 w 895350"/>
                <a:gd name="connsiteY3" fmla="*/ 0 h 152400"/>
                <a:gd name="connsiteX0" fmla="*/ 0 w 895350"/>
                <a:gd name="connsiteY0" fmla="*/ 152400 h 152400"/>
                <a:gd name="connsiteX1" fmla="*/ 488157 w 895350"/>
                <a:gd name="connsiteY1" fmla="*/ 69056 h 152400"/>
                <a:gd name="connsiteX2" fmla="*/ 895350 w 895350"/>
                <a:gd name="connsiteY2" fmla="*/ 2381 h 152400"/>
                <a:gd name="connsiteX3" fmla="*/ 892969 w 895350"/>
                <a:gd name="connsiteY3" fmla="*/ 0 h 152400"/>
                <a:gd name="connsiteX0" fmla="*/ 0 w 895350"/>
                <a:gd name="connsiteY0" fmla="*/ 158719 h 158719"/>
                <a:gd name="connsiteX1" fmla="*/ 488157 w 895350"/>
                <a:gd name="connsiteY1" fmla="*/ 69056 h 158719"/>
                <a:gd name="connsiteX2" fmla="*/ 895350 w 895350"/>
                <a:gd name="connsiteY2" fmla="*/ 2381 h 158719"/>
                <a:gd name="connsiteX3" fmla="*/ 892969 w 895350"/>
                <a:gd name="connsiteY3" fmla="*/ 0 h 158719"/>
                <a:gd name="connsiteX0" fmla="*/ 0 w 895350"/>
                <a:gd name="connsiteY0" fmla="*/ 158719 h 158719"/>
                <a:gd name="connsiteX1" fmla="*/ 455134 w 895350"/>
                <a:gd name="connsiteY1" fmla="*/ 75375 h 158719"/>
                <a:gd name="connsiteX2" fmla="*/ 895350 w 895350"/>
                <a:gd name="connsiteY2" fmla="*/ 2381 h 158719"/>
                <a:gd name="connsiteX3" fmla="*/ 892969 w 895350"/>
                <a:gd name="connsiteY3" fmla="*/ 0 h 158719"/>
                <a:gd name="connsiteX0" fmla="*/ 0 w 895350"/>
                <a:gd name="connsiteY0" fmla="*/ 156338 h 156338"/>
                <a:gd name="connsiteX1" fmla="*/ 455134 w 895350"/>
                <a:gd name="connsiteY1" fmla="*/ 72994 h 156338"/>
                <a:gd name="connsiteX2" fmla="*/ 895350 w 895350"/>
                <a:gd name="connsiteY2" fmla="*/ 0 h 156338"/>
                <a:gd name="connsiteX3" fmla="*/ 888566 w 895350"/>
                <a:gd name="connsiteY3" fmla="*/ 3939 h 156338"/>
                <a:gd name="connsiteX0" fmla="*/ 0 w 890941"/>
                <a:gd name="connsiteY0" fmla="*/ 204501 h 204501"/>
                <a:gd name="connsiteX1" fmla="*/ 450725 w 890941"/>
                <a:gd name="connsiteY1" fmla="*/ 72994 h 204501"/>
                <a:gd name="connsiteX2" fmla="*/ 890941 w 890941"/>
                <a:gd name="connsiteY2" fmla="*/ 0 h 204501"/>
                <a:gd name="connsiteX3" fmla="*/ 884157 w 890941"/>
                <a:gd name="connsiteY3" fmla="*/ 3939 h 204501"/>
                <a:gd name="connsiteX0" fmla="*/ 0 w 890941"/>
                <a:gd name="connsiteY0" fmla="*/ 204501 h 204501"/>
                <a:gd name="connsiteX1" fmla="*/ 450725 w 890941"/>
                <a:gd name="connsiteY1" fmla="*/ 72994 h 204501"/>
                <a:gd name="connsiteX2" fmla="*/ 890941 w 890941"/>
                <a:gd name="connsiteY2" fmla="*/ 0 h 204501"/>
                <a:gd name="connsiteX3" fmla="*/ 884157 w 890941"/>
                <a:gd name="connsiteY3" fmla="*/ 3939 h 204501"/>
              </a:gdLst>
              <a:ahLst/>
              <a:cxnLst>
                <a:cxn ang="0">
                  <a:pos x="connsiteX0" y="connsiteY0"/>
                </a:cxn>
                <a:cxn ang="0">
                  <a:pos x="connsiteX1" y="connsiteY1"/>
                </a:cxn>
                <a:cxn ang="0">
                  <a:pos x="connsiteX2" y="connsiteY2"/>
                </a:cxn>
                <a:cxn ang="0">
                  <a:pos x="connsiteX3" y="connsiteY3"/>
                </a:cxn>
              </a:cxnLst>
              <a:rect l="l" t="t" r="r" b="b"/>
              <a:pathLst>
                <a:path w="890941" h="204501">
                  <a:moveTo>
                    <a:pt x="0" y="204501"/>
                  </a:moveTo>
                  <a:cubicBezTo>
                    <a:pt x="150242" y="160665"/>
                    <a:pt x="302235" y="107077"/>
                    <a:pt x="450725" y="72994"/>
                  </a:cubicBezTo>
                  <a:cubicBezTo>
                    <a:pt x="599215" y="38911"/>
                    <a:pt x="818702" y="11509"/>
                    <a:pt x="890941" y="0"/>
                  </a:cubicBezTo>
                  <a:lnTo>
                    <a:pt x="884157" y="3939"/>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7500938" y="2004583"/>
              <a:ext cx="970826" cy="143382"/>
            </a:xfrm>
            <a:custGeom>
              <a:avLst/>
              <a:gdLst>
                <a:gd name="connsiteX0" fmla="*/ 0 w 902493"/>
                <a:gd name="connsiteY0" fmla="*/ 159544 h 159544"/>
                <a:gd name="connsiteX1" fmla="*/ 495300 w 902493"/>
                <a:gd name="connsiteY1" fmla="*/ 69056 h 159544"/>
                <a:gd name="connsiteX2" fmla="*/ 902493 w 902493"/>
                <a:gd name="connsiteY2" fmla="*/ 2381 h 159544"/>
                <a:gd name="connsiteX3" fmla="*/ 900112 w 902493"/>
                <a:gd name="connsiteY3" fmla="*/ 0 h 159544"/>
                <a:gd name="connsiteX0" fmla="*/ 0 w 902493"/>
                <a:gd name="connsiteY0" fmla="*/ 173831 h 173831"/>
                <a:gd name="connsiteX1" fmla="*/ 495300 w 902493"/>
                <a:gd name="connsiteY1" fmla="*/ 69056 h 173831"/>
                <a:gd name="connsiteX2" fmla="*/ 902493 w 902493"/>
                <a:gd name="connsiteY2" fmla="*/ 2381 h 173831"/>
                <a:gd name="connsiteX3" fmla="*/ 900112 w 902493"/>
                <a:gd name="connsiteY3" fmla="*/ 0 h 173831"/>
                <a:gd name="connsiteX0" fmla="*/ 0 w 902493"/>
                <a:gd name="connsiteY0" fmla="*/ 161925 h 161925"/>
                <a:gd name="connsiteX1" fmla="*/ 495300 w 902493"/>
                <a:gd name="connsiteY1" fmla="*/ 69056 h 161925"/>
                <a:gd name="connsiteX2" fmla="*/ 902493 w 902493"/>
                <a:gd name="connsiteY2" fmla="*/ 2381 h 161925"/>
                <a:gd name="connsiteX3" fmla="*/ 900112 w 902493"/>
                <a:gd name="connsiteY3" fmla="*/ 0 h 161925"/>
                <a:gd name="connsiteX0" fmla="*/ 0 w 895350"/>
                <a:gd name="connsiteY0" fmla="*/ 145256 h 145256"/>
                <a:gd name="connsiteX1" fmla="*/ 488157 w 895350"/>
                <a:gd name="connsiteY1" fmla="*/ 69056 h 145256"/>
                <a:gd name="connsiteX2" fmla="*/ 895350 w 895350"/>
                <a:gd name="connsiteY2" fmla="*/ 2381 h 145256"/>
                <a:gd name="connsiteX3" fmla="*/ 892969 w 895350"/>
                <a:gd name="connsiteY3" fmla="*/ 0 h 145256"/>
                <a:gd name="connsiteX0" fmla="*/ 0 w 895350"/>
                <a:gd name="connsiteY0" fmla="*/ 152400 h 152400"/>
                <a:gd name="connsiteX1" fmla="*/ 488157 w 895350"/>
                <a:gd name="connsiteY1" fmla="*/ 69056 h 152400"/>
                <a:gd name="connsiteX2" fmla="*/ 895350 w 895350"/>
                <a:gd name="connsiteY2" fmla="*/ 2381 h 152400"/>
                <a:gd name="connsiteX3" fmla="*/ 892969 w 895350"/>
                <a:gd name="connsiteY3" fmla="*/ 0 h 152400"/>
                <a:gd name="connsiteX0" fmla="*/ 0 w 895350"/>
                <a:gd name="connsiteY0" fmla="*/ 152400 h 152400"/>
                <a:gd name="connsiteX1" fmla="*/ 488157 w 895350"/>
                <a:gd name="connsiteY1" fmla="*/ 69056 h 152400"/>
                <a:gd name="connsiteX2" fmla="*/ 895350 w 895350"/>
                <a:gd name="connsiteY2" fmla="*/ 2381 h 152400"/>
                <a:gd name="connsiteX3" fmla="*/ 892969 w 895350"/>
                <a:gd name="connsiteY3" fmla="*/ 0 h 152400"/>
                <a:gd name="connsiteX0" fmla="*/ 0 w 895350"/>
                <a:gd name="connsiteY0" fmla="*/ 158719 h 158719"/>
                <a:gd name="connsiteX1" fmla="*/ 488157 w 895350"/>
                <a:gd name="connsiteY1" fmla="*/ 69056 h 158719"/>
                <a:gd name="connsiteX2" fmla="*/ 895350 w 895350"/>
                <a:gd name="connsiteY2" fmla="*/ 2381 h 158719"/>
                <a:gd name="connsiteX3" fmla="*/ 892969 w 895350"/>
                <a:gd name="connsiteY3" fmla="*/ 0 h 158719"/>
                <a:gd name="connsiteX0" fmla="*/ 0 w 895350"/>
                <a:gd name="connsiteY0" fmla="*/ 158719 h 158719"/>
                <a:gd name="connsiteX1" fmla="*/ 455134 w 895350"/>
                <a:gd name="connsiteY1" fmla="*/ 75375 h 158719"/>
                <a:gd name="connsiteX2" fmla="*/ 895350 w 895350"/>
                <a:gd name="connsiteY2" fmla="*/ 2381 h 158719"/>
                <a:gd name="connsiteX3" fmla="*/ 892969 w 895350"/>
                <a:gd name="connsiteY3" fmla="*/ 0 h 158719"/>
                <a:gd name="connsiteX0" fmla="*/ 0 w 895350"/>
                <a:gd name="connsiteY0" fmla="*/ 156338 h 156338"/>
                <a:gd name="connsiteX1" fmla="*/ 455134 w 895350"/>
                <a:gd name="connsiteY1" fmla="*/ 72994 h 156338"/>
                <a:gd name="connsiteX2" fmla="*/ 895350 w 895350"/>
                <a:gd name="connsiteY2" fmla="*/ 0 h 156338"/>
                <a:gd name="connsiteX3" fmla="*/ 888566 w 895350"/>
                <a:gd name="connsiteY3" fmla="*/ 3939 h 156338"/>
                <a:gd name="connsiteX0" fmla="*/ 0 w 895350"/>
                <a:gd name="connsiteY0" fmla="*/ 156338 h 156338"/>
                <a:gd name="connsiteX1" fmla="*/ 459640 w 895350"/>
                <a:gd name="connsiteY1" fmla="*/ 53040 h 156338"/>
                <a:gd name="connsiteX2" fmla="*/ 895350 w 895350"/>
                <a:gd name="connsiteY2" fmla="*/ 0 h 156338"/>
                <a:gd name="connsiteX3" fmla="*/ 888566 w 895350"/>
                <a:gd name="connsiteY3" fmla="*/ 3939 h 156338"/>
                <a:gd name="connsiteX0" fmla="*/ 0 w 895350"/>
                <a:gd name="connsiteY0" fmla="*/ 156338 h 156338"/>
                <a:gd name="connsiteX1" fmla="*/ 459640 w 895350"/>
                <a:gd name="connsiteY1" fmla="*/ 53040 h 156338"/>
                <a:gd name="connsiteX2" fmla="*/ 895350 w 895350"/>
                <a:gd name="connsiteY2" fmla="*/ 0 h 156338"/>
                <a:gd name="connsiteX3" fmla="*/ 888566 w 895350"/>
                <a:gd name="connsiteY3" fmla="*/ 3939 h 156338"/>
              </a:gdLst>
              <a:ahLst/>
              <a:cxnLst>
                <a:cxn ang="0">
                  <a:pos x="connsiteX0" y="connsiteY0"/>
                </a:cxn>
                <a:cxn ang="0">
                  <a:pos x="connsiteX1" y="connsiteY1"/>
                </a:cxn>
                <a:cxn ang="0">
                  <a:pos x="connsiteX2" y="connsiteY2"/>
                </a:cxn>
                <a:cxn ang="0">
                  <a:pos x="connsiteX3" y="connsiteY3"/>
                </a:cxn>
              </a:cxnLst>
              <a:rect l="l" t="t" r="r" b="b"/>
              <a:pathLst>
                <a:path w="895350" h="156338">
                  <a:moveTo>
                    <a:pt x="0" y="156338"/>
                  </a:moveTo>
                  <a:cubicBezTo>
                    <a:pt x="153213" y="121905"/>
                    <a:pt x="310415" y="79096"/>
                    <a:pt x="459640" y="53040"/>
                  </a:cubicBezTo>
                  <a:cubicBezTo>
                    <a:pt x="608865" y="26984"/>
                    <a:pt x="823862" y="8184"/>
                    <a:pt x="895350" y="0"/>
                  </a:cubicBezTo>
                  <a:lnTo>
                    <a:pt x="888566" y="3939"/>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7499726" y="2147966"/>
              <a:ext cx="972038" cy="158363"/>
            </a:xfrm>
            <a:custGeom>
              <a:avLst/>
              <a:gdLst>
                <a:gd name="connsiteX0" fmla="*/ 0 w 902493"/>
                <a:gd name="connsiteY0" fmla="*/ 159544 h 159544"/>
                <a:gd name="connsiteX1" fmla="*/ 495300 w 902493"/>
                <a:gd name="connsiteY1" fmla="*/ 69056 h 159544"/>
                <a:gd name="connsiteX2" fmla="*/ 902493 w 902493"/>
                <a:gd name="connsiteY2" fmla="*/ 2381 h 159544"/>
                <a:gd name="connsiteX3" fmla="*/ 900112 w 902493"/>
                <a:gd name="connsiteY3" fmla="*/ 0 h 159544"/>
                <a:gd name="connsiteX0" fmla="*/ 0 w 902493"/>
                <a:gd name="connsiteY0" fmla="*/ 173831 h 173831"/>
                <a:gd name="connsiteX1" fmla="*/ 495300 w 902493"/>
                <a:gd name="connsiteY1" fmla="*/ 69056 h 173831"/>
                <a:gd name="connsiteX2" fmla="*/ 902493 w 902493"/>
                <a:gd name="connsiteY2" fmla="*/ 2381 h 173831"/>
                <a:gd name="connsiteX3" fmla="*/ 900112 w 902493"/>
                <a:gd name="connsiteY3" fmla="*/ 0 h 173831"/>
                <a:gd name="connsiteX0" fmla="*/ 0 w 902493"/>
                <a:gd name="connsiteY0" fmla="*/ 161925 h 161925"/>
                <a:gd name="connsiteX1" fmla="*/ 495300 w 902493"/>
                <a:gd name="connsiteY1" fmla="*/ 69056 h 161925"/>
                <a:gd name="connsiteX2" fmla="*/ 902493 w 902493"/>
                <a:gd name="connsiteY2" fmla="*/ 2381 h 161925"/>
                <a:gd name="connsiteX3" fmla="*/ 900112 w 902493"/>
                <a:gd name="connsiteY3" fmla="*/ 0 h 161925"/>
                <a:gd name="connsiteX0" fmla="*/ 0 w 895350"/>
                <a:gd name="connsiteY0" fmla="*/ 145256 h 145256"/>
                <a:gd name="connsiteX1" fmla="*/ 488157 w 895350"/>
                <a:gd name="connsiteY1" fmla="*/ 69056 h 145256"/>
                <a:gd name="connsiteX2" fmla="*/ 895350 w 895350"/>
                <a:gd name="connsiteY2" fmla="*/ 2381 h 145256"/>
                <a:gd name="connsiteX3" fmla="*/ 892969 w 895350"/>
                <a:gd name="connsiteY3" fmla="*/ 0 h 145256"/>
                <a:gd name="connsiteX0" fmla="*/ 0 w 895350"/>
                <a:gd name="connsiteY0" fmla="*/ 152400 h 152400"/>
                <a:gd name="connsiteX1" fmla="*/ 488157 w 895350"/>
                <a:gd name="connsiteY1" fmla="*/ 69056 h 152400"/>
                <a:gd name="connsiteX2" fmla="*/ 895350 w 895350"/>
                <a:gd name="connsiteY2" fmla="*/ 2381 h 152400"/>
                <a:gd name="connsiteX3" fmla="*/ 892969 w 895350"/>
                <a:gd name="connsiteY3" fmla="*/ 0 h 152400"/>
                <a:gd name="connsiteX0" fmla="*/ 0 w 895350"/>
                <a:gd name="connsiteY0" fmla="*/ 152400 h 152400"/>
                <a:gd name="connsiteX1" fmla="*/ 488157 w 895350"/>
                <a:gd name="connsiteY1" fmla="*/ 69056 h 152400"/>
                <a:gd name="connsiteX2" fmla="*/ 895350 w 895350"/>
                <a:gd name="connsiteY2" fmla="*/ 2381 h 152400"/>
                <a:gd name="connsiteX3" fmla="*/ 892969 w 895350"/>
                <a:gd name="connsiteY3" fmla="*/ 0 h 152400"/>
                <a:gd name="connsiteX0" fmla="*/ 0 w 895350"/>
                <a:gd name="connsiteY0" fmla="*/ 158719 h 158719"/>
                <a:gd name="connsiteX1" fmla="*/ 488157 w 895350"/>
                <a:gd name="connsiteY1" fmla="*/ 69056 h 158719"/>
                <a:gd name="connsiteX2" fmla="*/ 895350 w 895350"/>
                <a:gd name="connsiteY2" fmla="*/ 2381 h 158719"/>
                <a:gd name="connsiteX3" fmla="*/ 892969 w 895350"/>
                <a:gd name="connsiteY3" fmla="*/ 0 h 158719"/>
                <a:gd name="connsiteX0" fmla="*/ 0 w 895350"/>
                <a:gd name="connsiteY0" fmla="*/ 158719 h 158719"/>
                <a:gd name="connsiteX1" fmla="*/ 455134 w 895350"/>
                <a:gd name="connsiteY1" fmla="*/ 75375 h 158719"/>
                <a:gd name="connsiteX2" fmla="*/ 895350 w 895350"/>
                <a:gd name="connsiteY2" fmla="*/ 2381 h 158719"/>
                <a:gd name="connsiteX3" fmla="*/ 892969 w 895350"/>
                <a:gd name="connsiteY3" fmla="*/ 0 h 158719"/>
                <a:gd name="connsiteX0" fmla="*/ 0 w 895350"/>
                <a:gd name="connsiteY0" fmla="*/ 156338 h 156338"/>
                <a:gd name="connsiteX1" fmla="*/ 455134 w 895350"/>
                <a:gd name="connsiteY1" fmla="*/ 72994 h 156338"/>
                <a:gd name="connsiteX2" fmla="*/ 895350 w 895350"/>
                <a:gd name="connsiteY2" fmla="*/ 0 h 156338"/>
                <a:gd name="connsiteX3" fmla="*/ 888566 w 895350"/>
                <a:gd name="connsiteY3" fmla="*/ 3939 h 156338"/>
                <a:gd name="connsiteX0" fmla="*/ 0 w 890941"/>
                <a:gd name="connsiteY0" fmla="*/ 204501 h 204501"/>
                <a:gd name="connsiteX1" fmla="*/ 450725 w 890941"/>
                <a:gd name="connsiteY1" fmla="*/ 72994 h 204501"/>
                <a:gd name="connsiteX2" fmla="*/ 890941 w 890941"/>
                <a:gd name="connsiteY2" fmla="*/ 0 h 204501"/>
                <a:gd name="connsiteX3" fmla="*/ 884157 w 890941"/>
                <a:gd name="connsiteY3" fmla="*/ 3939 h 204501"/>
                <a:gd name="connsiteX0" fmla="*/ 0 w 890941"/>
                <a:gd name="connsiteY0" fmla="*/ 204501 h 204501"/>
                <a:gd name="connsiteX1" fmla="*/ 450725 w 890941"/>
                <a:gd name="connsiteY1" fmla="*/ 72994 h 204501"/>
                <a:gd name="connsiteX2" fmla="*/ 890941 w 890941"/>
                <a:gd name="connsiteY2" fmla="*/ 0 h 204501"/>
                <a:gd name="connsiteX3" fmla="*/ 884157 w 890941"/>
                <a:gd name="connsiteY3" fmla="*/ 3939 h 204501"/>
                <a:gd name="connsiteX0" fmla="*/ 0 w 899758"/>
                <a:gd name="connsiteY0" fmla="*/ 224780 h 224780"/>
                <a:gd name="connsiteX1" fmla="*/ 459542 w 899758"/>
                <a:gd name="connsiteY1" fmla="*/ 72994 h 224780"/>
                <a:gd name="connsiteX2" fmla="*/ 899758 w 899758"/>
                <a:gd name="connsiteY2" fmla="*/ 0 h 224780"/>
                <a:gd name="connsiteX3" fmla="*/ 892974 w 899758"/>
                <a:gd name="connsiteY3" fmla="*/ 3939 h 224780"/>
              </a:gdLst>
              <a:ahLst/>
              <a:cxnLst>
                <a:cxn ang="0">
                  <a:pos x="connsiteX0" y="connsiteY0"/>
                </a:cxn>
                <a:cxn ang="0">
                  <a:pos x="connsiteX1" y="connsiteY1"/>
                </a:cxn>
                <a:cxn ang="0">
                  <a:pos x="connsiteX2" y="connsiteY2"/>
                </a:cxn>
                <a:cxn ang="0">
                  <a:pos x="connsiteX3" y="connsiteY3"/>
                </a:cxn>
              </a:cxnLst>
              <a:rect l="l" t="t" r="r" b="b"/>
              <a:pathLst>
                <a:path w="899758" h="224780">
                  <a:moveTo>
                    <a:pt x="0" y="224780"/>
                  </a:moveTo>
                  <a:cubicBezTo>
                    <a:pt x="150242" y="180944"/>
                    <a:pt x="309582" y="110457"/>
                    <a:pt x="459542" y="72994"/>
                  </a:cubicBezTo>
                  <a:cubicBezTo>
                    <a:pt x="609502" y="35531"/>
                    <a:pt x="827519" y="11509"/>
                    <a:pt x="899758" y="0"/>
                  </a:cubicBezTo>
                  <a:lnTo>
                    <a:pt x="892974" y="3939"/>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V="1">
              <a:off x="7500938" y="2114064"/>
              <a:ext cx="21600" cy="43244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8455819" y="1985963"/>
              <a:ext cx="21921" cy="34200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20" name="図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8535" y="3603745"/>
            <a:ext cx="2201776" cy="13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スライド番号プレースホルダ 3"/>
          <p:cNvSpPr txBox="1">
            <a:spLocks noGrp="1"/>
          </p:cNvSpPr>
          <p:nvPr/>
        </p:nvSpPr>
        <p:spPr bwMode="auto">
          <a:xfrm>
            <a:off x="6986336" y="4789236"/>
            <a:ext cx="2160000" cy="36000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rPr>
              <a:pPr algn="r" eaLnBrk="1" hangingPunct="1">
                <a:defRPr/>
              </a:pPr>
              <a:t>42</a:t>
            </a:fld>
            <a:endParaRPr lang="en-US" altLang="ja-JP" sz="2000" b="1" dirty="0" smtClean="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37276057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01713" y="1582243"/>
            <a:ext cx="7255009" cy="1140343"/>
          </a:xfrm>
          <a:prstGeom prst="rect">
            <a:avLst/>
          </a:prstGeom>
          <a:noFill/>
          <a:ln w="63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sp>
        <p:nvSpPr>
          <p:cNvPr id="4" name="角丸四角形 3"/>
          <p:cNvSpPr/>
          <p:nvPr/>
        </p:nvSpPr>
        <p:spPr>
          <a:xfrm>
            <a:off x="47932" y="3475442"/>
            <a:ext cx="8943668" cy="1623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marL="214763" eaLnBrk="1" hangingPunct="1">
              <a:lnSpc>
                <a:spcPts val="1000"/>
              </a:lnSpc>
              <a:spcBef>
                <a:spcPts val="170"/>
              </a:spcBef>
              <a:spcAft>
                <a:spcPts val="170"/>
              </a:spcAft>
              <a:defRPr/>
            </a:pPr>
            <a:r>
              <a:rPr lang="ja-JP" altLang="en-US" sz="1200" dirty="0">
                <a:solidFill>
                  <a:srgbClr val="000000"/>
                </a:solidFill>
                <a:latin typeface="ＭＳ Ｐゴシック" pitchFamily="50" charset="-128"/>
              </a:rPr>
              <a:t>　　</a:t>
            </a:r>
            <a:endParaRPr lang="en-US" altLang="ja-JP" sz="1200" dirty="0" smtClean="0">
              <a:solidFill>
                <a:srgbClr val="000000"/>
              </a:solidFill>
              <a:latin typeface="ＭＳ Ｐゴシック" pitchFamily="50" charset="-128"/>
            </a:endParaRPr>
          </a:p>
          <a:p>
            <a:pPr marL="386213" indent="-171450" eaLnBrk="1" hangingPunct="1">
              <a:lnSpc>
                <a:spcPts val="500"/>
              </a:lnSpc>
              <a:spcBef>
                <a:spcPts val="170"/>
              </a:spcBef>
              <a:spcAft>
                <a:spcPts val="170"/>
              </a:spcAft>
              <a:buFont typeface="Wingdings" panose="05000000000000000000" pitchFamily="2" charset="2"/>
              <a:buChar char="Ø"/>
              <a:defRPr/>
            </a:pPr>
            <a:r>
              <a:rPr lang="ja-JP" altLang="en-US" sz="1200" dirty="0" smtClean="0">
                <a:solidFill>
                  <a:schemeClr val="tx1"/>
                </a:solidFill>
                <a:latin typeface="ＭＳ Ｐゴシック" pitchFamily="50" charset="-128"/>
              </a:rPr>
              <a:t>賃貸物件を活用した保育所等整備</a:t>
            </a:r>
            <a:endParaRPr lang="en-US" altLang="ja-JP" sz="1200" dirty="0" smtClean="0">
              <a:solidFill>
                <a:schemeClr val="tx1"/>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smtClean="0">
                <a:solidFill>
                  <a:srgbClr val="000000"/>
                </a:solidFill>
                <a:latin typeface="ＭＳ Ｐゴシック" pitchFamily="50" charset="-128"/>
              </a:rPr>
              <a:t>　　・高額な建物賃借料に対応した補助金の拡充</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a:solidFill>
                  <a:srgbClr val="000000"/>
                </a:solidFill>
                <a:latin typeface="ＭＳ Ｐゴシック" pitchFamily="50" charset="-128"/>
              </a:rPr>
              <a:t>　</a:t>
            </a:r>
            <a:r>
              <a:rPr lang="ja-JP" altLang="en-US" sz="1200" dirty="0" smtClean="0">
                <a:solidFill>
                  <a:srgbClr val="000000"/>
                </a:solidFill>
                <a:latin typeface="ＭＳ Ｐゴシック" pitchFamily="50" charset="-128"/>
              </a:rPr>
              <a:t>　　　建物借料が公定価格における賃借料加算額の３倍を超える施設に対し、 建物借料と賃借料加算額との差額の一部を補助</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a:solidFill>
                  <a:srgbClr val="000000"/>
                </a:solidFill>
                <a:latin typeface="ＭＳ Ｐゴシック" pitchFamily="50" charset="-128"/>
              </a:rPr>
              <a:t>　</a:t>
            </a:r>
            <a:r>
              <a:rPr lang="ja-JP" altLang="en-US" sz="1200" dirty="0" smtClean="0">
                <a:solidFill>
                  <a:srgbClr val="000000"/>
                </a:solidFill>
                <a:latin typeface="ＭＳ Ｐゴシック" pitchFamily="50" charset="-128"/>
              </a:rPr>
              <a:t>　　　　　開設後５年間補助　→　（北区・中央区のみ）最大１５年間補助・補助金上限を引き上げ</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smtClean="0">
                <a:solidFill>
                  <a:srgbClr val="000000"/>
                </a:solidFill>
                <a:latin typeface="ＭＳ Ｐゴシック" pitchFamily="50" charset="-128"/>
              </a:rPr>
              <a:t>　</a:t>
            </a:r>
            <a:r>
              <a:rPr lang="ja-JP" altLang="en-US" sz="1200" dirty="0">
                <a:solidFill>
                  <a:srgbClr val="000000"/>
                </a:solidFill>
                <a:latin typeface="ＭＳ Ｐゴシック" pitchFamily="50" charset="-128"/>
              </a:rPr>
              <a:t>　</a:t>
            </a:r>
            <a:r>
              <a:rPr lang="ja-JP" altLang="en-US" sz="1200" dirty="0" smtClean="0">
                <a:solidFill>
                  <a:srgbClr val="000000"/>
                </a:solidFill>
                <a:latin typeface="ＭＳ Ｐゴシック" pitchFamily="50" charset="-128"/>
              </a:rPr>
              <a:t>・改修費等の高額化に対応した整備補助金の拡充</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a:solidFill>
                  <a:srgbClr val="000000"/>
                </a:solidFill>
                <a:latin typeface="ＭＳ Ｐゴシック" pitchFamily="50" charset="-128"/>
              </a:rPr>
              <a:t>　</a:t>
            </a:r>
            <a:r>
              <a:rPr lang="ja-JP" altLang="en-US" sz="1200" dirty="0" smtClean="0">
                <a:solidFill>
                  <a:srgbClr val="000000"/>
                </a:solidFill>
                <a:latin typeface="ＭＳ Ｐゴシック" pitchFamily="50" charset="-128"/>
              </a:rPr>
              <a:t>　　　　　（全区）テナントビル等に保育施設整備する場合の整備補助金の上限引き上げ</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endParaRPr lang="en-US" altLang="ja-JP" sz="1200" dirty="0" smtClean="0">
              <a:solidFill>
                <a:srgbClr val="000000"/>
              </a:solidFill>
              <a:latin typeface="ＭＳ Ｐゴシック" pitchFamily="50" charset="-128"/>
            </a:endParaRPr>
          </a:p>
          <a:p>
            <a:pPr marL="214763" algn="just" eaLnBrk="1" hangingPunct="1">
              <a:lnSpc>
                <a:spcPts val="1440"/>
              </a:lnSpc>
              <a:spcBef>
                <a:spcPts val="170"/>
              </a:spcBef>
              <a:spcAft>
                <a:spcPts val="170"/>
              </a:spcAft>
              <a:defRPr/>
            </a:pPr>
            <a:r>
              <a:rPr lang="ja-JP" altLang="en-US" sz="1200" dirty="0">
                <a:solidFill>
                  <a:srgbClr val="000000"/>
                </a:solidFill>
                <a:latin typeface="ＭＳ Ｐゴシック" pitchFamily="50" charset="-128"/>
              </a:rPr>
              <a:t>　</a:t>
            </a:r>
            <a:r>
              <a:rPr lang="ja-JP" altLang="en-US" sz="1200" dirty="0" smtClean="0">
                <a:solidFill>
                  <a:srgbClr val="FF0000"/>
                </a:solidFill>
                <a:latin typeface="ＭＳ Ｐゴシック" pitchFamily="50" charset="-128"/>
              </a:rPr>
              <a:t>　　　　　　　　　　　　　　　　　　　　　　　　　　　　　　　　　　　　　　　　　　　　　　　　　　　　　　　　　　　</a:t>
            </a:r>
            <a:endParaRPr lang="en-US" altLang="ja-JP" sz="1200" dirty="0">
              <a:solidFill>
                <a:srgbClr val="FF0000"/>
              </a:solidFill>
              <a:latin typeface="ＭＳ Ｐゴシック" pitchFamily="50" charset="-128"/>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dirty="0" smtClean="0">
                <a:solidFill>
                  <a:srgbClr val="FFFFFF"/>
                </a:solidFill>
                <a:effectLst>
                  <a:outerShdw blurRad="38100" dist="38100" dir="2700000" algn="tl">
                    <a:srgbClr val="000000">
                      <a:alpha val="43137"/>
                    </a:srgbClr>
                  </a:outerShdw>
                </a:effectLst>
                <a:ea typeface="HG創英角ｺﾞｼｯｸUB" pitchFamily="49" charset="-128"/>
              </a:rPr>
              <a:t>待機児童を含む利用保留児童の解消に向けた取組み①</a:t>
            </a:r>
            <a:endParaRPr lang="en-US" altLang="ja-JP" sz="22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3" name="角丸四角形 2"/>
          <p:cNvSpPr/>
          <p:nvPr/>
        </p:nvSpPr>
        <p:spPr>
          <a:xfrm>
            <a:off x="290972" y="3320671"/>
            <a:ext cx="4562179" cy="327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rgbClr val="000000"/>
                </a:solidFill>
                <a:latin typeface="ＭＳ Ｐゴシック" pitchFamily="50" charset="-128"/>
              </a:rPr>
              <a:t>都心部における保育施設の整備促進策</a:t>
            </a:r>
            <a:endParaRPr lang="ja-JP" altLang="en-US" dirty="0">
              <a:solidFill>
                <a:srgbClr val="000000"/>
              </a:solidFill>
              <a:latin typeface="ＭＳ Ｐゴシック" pitchFamily="50" charset="-128"/>
            </a:endParaRPr>
          </a:p>
        </p:txBody>
      </p:sp>
      <p:sp>
        <p:nvSpPr>
          <p:cNvPr id="10248"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21" name="AutoShape 6"/>
          <p:cNvSpPr>
            <a:spLocks noChangeArrowheads="1"/>
          </p:cNvSpPr>
          <p:nvPr/>
        </p:nvSpPr>
        <p:spPr bwMode="auto">
          <a:xfrm>
            <a:off x="105807" y="512067"/>
            <a:ext cx="8805863" cy="68311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30" tIns="38964" rIns="77930" bIns="38964" anchor="ctr"/>
          <a:lstStyle/>
          <a:p>
            <a:pPr algn="ctr" eaLnBrk="1" hangingPunct="1">
              <a:defRPr/>
            </a:pP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令和３年４月に保育</a:t>
            </a: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を必要とする全ての児童の入所枠を確保するなど、</a:t>
            </a:r>
            <a:endParaRPr lang="en-US" altLang="ja-JP" b="1" dirty="0">
              <a:solidFill>
                <a:srgbClr val="000099"/>
              </a:solidFill>
              <a:effectLst>
                <a:outerShdw blurRad="38100" dist="38100" dir="2700000" algn="tl">
                  <a:srgbClr val="99CCFF">
                    <a:alpha val="43000"/>
                  </a:srgbClr>
                </a:outerShdw>
              </a:effectLst>
              <a:latin typeface="ＭＳ Ｐゴシック" charset="-128"/>
              <a:ea typeface="ＭＳ Ｐゴシック" charset="-128"/>
            </a:endParaRPr>
          </a:p>
          <a:p>
            <a:pPr algn="ctr" eaLnBrk="1" hangingPunct="1">
              <a:defRPr/>
            </a:pP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市民の保育ニーズにきめ細かに対応するための取組み</a:t>
            </a:r>
          </a:p>
        </p:txBody>
      </p:sp>
      <p:sp>
        <p:nvSpPr>
          <p:cNvPr id="22" name="Rectangle 5"/>
          <p:cNvSpPr>
            <a:spLocks noChangeArrowheads="1"/>
          </p:cNvSpPr>
          <p:nvPr/>
        </p:nvSpPr>
        <p:spPr bwMode="auto">
          <a:xfrm>
            <a:off x="0" y="2785773"/>
            <a:ext cx="8782051" cy="553792"/>
          </a:xfrm>
          <a:prstGeom prst="rect">
            <a:avLst/>
          </a:prstGeom>
          <a:noFill/>
          <a:ln w="9525">
            <a:noFill/>
            <a:miter lim="800000"/>
            <a:headEnd/>
            <a:tailEnd/>
          </a:ln>
        </p:spPr>
        <p:txBody>
          <a:bodyPr lIns="77930" tIns="38964" rIns="77930" bIns="38964"/>
          <a:lstStyle/>
          <a:p>
            <a:pPr eaLnBrk="1" hangingPunct="1">
              <a:lnSpc>
                <a:spcPts val="1300"/>
              </a:lnSpc>
              <a:spcBef>
                <a:spcPts val="101"/>
              </a:spcBef>
              <a:spcAft>
                <a:spcPts val="101"/>
              </a:spcAft>
              <a:defRPr/>
            </a:pPr>
            <a:r>
              <a:rPr lang="ja-JP" altLang="en-US" sz="1601" b="1" dirty="0">
                <a:solidFill>
                  <a:srgbClr val="000000"/>
                </a:solidFill>
                <a:latin typeface="ＭＳ Ｐゴシック" pitchFamily="50" charset="-128"/>
                <a:ea typeface="ＭＳ Ｐゴシック" charset="-128"/>
              </a:rPr>
              <a:t>　 ■ </a:t>
            </a:r>
            <a:r>
              <a:rPr lang="ja-JP" altLang="en-US" sz="1601" b="1" dirty="0">
                <a:solidFill>
                  <a:srgbClr val="000000"/>
                </a:solidFill>
                <a:latin typeface="ＭＳ Ｐゴシック" charset="-128"/>
                <a:ea typeface="ＭＳ Ｐゴシック" charset="-128"/>
              </a:rPr>
              <a:t>民間保育所等整備事業</a:t>
            </a:r>
            <a:r>
              <a:rPr lang="en-US" altLang="ja-JP" sz="1601" b="1" dirty="0">
                <a:solidFill>
                  <a:srgbClr val="000000"/>
                </a:solidFill>
                <a:latin typeface="ＭＳ Ｐゴシック" charset="-128"/>
                <a:ea typeface="ＭＳ Ｐゴシック" charset="-128"/>
              </a:rPr>
              <a:t> </a:t>
            </a:r>
            <a:r>
              <a:rPr lang="ja-JP" altLang="en-US" sz="1601" b="1" dirty="0">
                <a:solidFill>
                  <a:srgbClr val="000000"/>
                </a:solidFill>
                <a:latin typeface="ＭＳ Ｐゴシック" pitchFamily="50" charset="-128"/>
                <a:ea typeface="ＭＳ Ｐゴシック" charset="-128"/>
              </a:rPr>
              <a:t>　　　　　　　　　　　　</a:t>
            </a:r>
            <a:r>
              <a:rPr lang="ja-JP" altLang="en-US" sz="1601" b="1" dirty="0" smtClean="0">
                <a:solidFill>
                  <a:srgbClr val="000000"/>
                </a:solidFill>
                <a:latin typeface="ＭＳ Ｐゴシック" pitchFamily="50" charset="-128"/>
                <a:ea typeface="ＭＳ Ｐゴシック" charset="-128"/>
              </a:rPr>
              <a:t>（６０億６，０００万円</a:t>
            </a:r>
            <a:r>
              <a:rPr lang="ja-JP" altLang="en-US" sz="1601" b="1" dirty="0">
                <a:solidFill>
                  <a:srgbClr val="000000"/>
                </a:solidFill>
                <a:latin typeface="ＭＳ Ｐゴシック" pitchFamily="50" charset="-128"/>
                <a:ea typeface="ＭＳ Ｐゴシック" charset="-128"/>
              </a:rPr>
              <a:t>）</a:t>
            </a:r>
          </a:p>
          <a:p>
            <a:pPr marL="361930" eaLnBrk="1" hangingPunct="1">
              <a:lnSpc>
                <a:spcPts val="1300"/>
              </a:lnSpc>
              <a:spcBef>
                <a:spcPts val="600"/>
              </a:spcBef>
              <a:spcAft>
                <a:spcPts val="600"/>
              </a:spcAft>
              <a:buFont typeface="Wingdings" pitchFamily="2" charset="2"/>
              <a:buChar char="Ø"/>
              <a:defRPr/>
            </a:pPr>
            <a:r>
              <a:rPr lang="ja-JP" altLang="en-US" sz="1401" dirty="0" smtClean="0">
                <a:solidFill>
                  <a:srgbClr val="000000"/>
                </a:solidFill>
                <a:latin typeface="ＭＳ Ｐゴシック" charset="-128"/>
                <a:ea typeface="ＭＳ Ｐゴシック" charset="-128"/>
              </a:rPr>
              <a:t>市有財産を活用した保育所整備などを</a:t>
            </a:r>
            <a:r>
              <a:rPr lang="ja-JP" altLang="en-US" sz="1401" dirty="0">
                <a:solidFill>
                  <a:srgbClr val="000000"/>
                </a:solidFill>
                <a:latin typeface="ＭＳ Ｐゴシック" charset="-128"/>
                <a:ea typeface="ＭＳ Ｐゴシック" charset="-128"/>
              </a:rPr>
              <a:t>引き続き</a:t>
            </a:r>
            <a:r>
              <a:rPr lang="ja-JP" altLang="en-US" sz="1401" dirty="0" smtClean="0">
                <a:solidFill>
                  <a:srgbClr val="000000"/>
                </a:solidFill>
                <a:latin typeface="ＭＳ Ｐゴシック" charset="-128"/>
                <a:ea typeface="ＭＳ Ｐゴシック" charset="-128"/>
              </a:rPr>
              <a:t>実施</a:t>
            </a:r>
            <a:endParaRPr lang="en-US" altLang="ja-JP" sz="1401" dirty="0">
              <a:solidFill>
                <a:srgbClr val="000000"/>
              </a:solidFill>
              <a:latin typeface="ＭＳ Ｐゴシック" charset="-128"/>
              <a:ea typeface="ＭＳ Ｐゴシック" charset="-128"/>
            </a:endParaRPr>
          </a:p>
        </p:txBody>
      </p:sp>
      <p:sp>
        <p:nvSpPr>
          <p:cNvPr id="20" name="角丸四角形 19"/>
          <p:cNvSpPr/>
          <p:nvPr/>
        </p:nvSpPr>
        <p:spPr>
          <a:xfrm>
            <a:off x="505047" y="1674178"/>
            <a:ext cx="1449219" cy="986242"/>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endParaRPr>
          </a:p>
        </p:txBody>
      </p:sp>
      <p:sp>
        <p:nvSpPr>
          <p:cNvPr id="10261" name="テキスト ボックス 40"/>
          <p:cNvSpPr txBox="1">
            <a:spLocks noChangeArrowheads="1"/>
          </p:cNvSpPr>
          <p:nvPr/>
        </p:nvSpPr>
        <p:spPr bwMode="auto">
          <a:xfrm>
            <a:off x="337272" y="1895545"/>
            <a:ext cx="1779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smtClean="0">
                <a:solidFill>
                  <a:srgbClr val="000000"/>
                </a:solidFill>
                <a:latin typeface="ＭＳ Ｐゴシック"/>
                <a:ea typeface="ＭＳ Ｐゴシック"/>
              </a:rPr>
              <a:t>保育所整備による </a:t>
            </a:r>
            <a:endParaRPr lang="en-US" altLang="ja-JP" sz="1100" b="1" dirty="0" smtClean="0">
              <a:solidFill>
                <a:srgbClr val="000000"/>
              </a:solidFill>
              <a:latin typeface="ＭＳ Ｐゴシック"/>
              <a:ea typeface="ＭＳ Ｐゴシック"/>
            </a:endParaRPr>
          </a:p>
          <a:p>
            <a:pPr algn="ctr"/>
            <a:r>
              <a:rPr lang="ja-JP" altLang="en-US" sz="1100" b="1" dirty="0" smtClean="0">
                <a:solidFill>
                  <a:srgbClr val="000000"/>
                </a:solidFill>
                <a:latin typeface="ＭＳ Ｐゴシック"/>
                <a:ea typeface="ＭＳ Ｐゴシック"/>
              </a:rPr>
              <a:t>新た</a:t>
            </a:r>
            <a:r>
              <a:rPr lang="ja-JP" altLang="en-US" sz="1100" b="1" dirty="0">
                <a:solidFill>
                  <a:srgbClr val="000000"/>
                </a:solidFill>
                <a:latin typeface="ＭＳ Ｐゴシック"/>
                <a:ea typeface="ＭＳ Ｐゴシック"/>
              </a:rPr>
              <a:t>な</a:t>
            </a:r>
            <a:r>
              <a:rPr lang="ja-JP" altLang="en-US" sz="1100" b="1" dirty="0" smtClean="0">
                <a:solidFill>
                  <a:srgbClr val="000000"/>
                </a:solidFill>
                <a:latin typeface="ＭＳ Ｐゴシック"/>
                <a:ea typeface="ＭＳ Ｐゴシック"/>
              </a:rPr>
              <a:t>入所枠</a:t>
            </a:r>
            <a:endParaRPr lang="en-US" altLang="ja-JP" sz="1100" b="1" dirty="0">
              <a:solidFill>
                <a:srgbClr val="000000"/>
              </a:solidFill>
              <a:latin typeface="ＭＳ Ｐゴシック"/>
              <a:ea typeface="ＭＳ Ｐゴシック"/>
            </a:endParaRPr>
          </a:p>
        </p:txBody>
      </p:sp>
      <p:sp>
        <p:nvSpPr>
          <p:cNvPr id="38" name="角丸四角形 37"/>
          <p:cNvSpPr/>
          <p:nvPr/>
        </p:nvSpPr>
        <p:spPr>
          <a:xfrm>
            <a:off x="582936" y="1784217"/>
            <a:ext cx="1310956" cy="623162"/>
          </a:xfrm>
          <a:prstGeom prst="roundRect">
            <a:avLst>
              <a:gd name="adj" fmla="val 0"/>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solidFill>
                <a:srgbClr val="000000"/>
              </a:solidFill>
            </a:endParaRPr>
          </a:p>
        </p:txBody>
      </p:sp>
      <p:sp>
        <p:nvSpPr>
          <p:cNvPr id="11" name="爆発 1 10"/>
          <p:cNvSpPr/>
          <p:nvPr/>
        </p:nvSpPr>
        <p:spPr>
          <a:xfrm>
            <a:off x="2440706" y="1978470"/>
            <a:ext cx="2285854" cy="762231"/>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265" name="テキスト ボックス 37"/>
          <p:cNvSpPr txBox="1">
            <a:spLocks noChangeArrowheads="1"/>
          </p:cNvSpPr>
          <p:nvPr/>
        </p:nvSpPr>
        <p:spPr bwMode="auto">
          <a:xfrm>
            <a:off x="2269550" y="2135084"/>
            <a:ext cx="28080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smtClean="0">
                <a:solidFill>
                  <a:srgbClr val="000000"/>
                </a:solidFill>
              </a:rPr>
              <a:t>保育所整備に偏らず、</a:t>
            </a:r>
            <a:endParaRPr lang="en-US" altLang="ja-JP" sz="1100" b="1" dirty="0" smtClean="0">
              <a:solidFill>
                <a:srgbClr val="000000"/>
              </a:solidFill>
            </a:endParaRPr>
          </a:p>
          <a:p>
            <a:pPr algn="ctr"/>
            <a:r>
              <a:rPr lang="ja-JP" altLang="en-US" sz="1100" b="1" dirty="0" smtClean="0">
                <a:solidFill>
                  <a:srgbClr val="000000"/>
                </a:solidFill>
              </a:rPr>
              <a:t>既存施設等の活用との両輪で解消！</a:t>
            </a:r>
            <a:endParaRPr lang="en-US" altLang="ja-JP" sz="1100" dirty="0">
              <a:solidFill>
                <a:srgbClr val="000000"/>
              </a:solidFill>
            </a:endParaRPr>
          </a:p>
        </p:txBody>
      </p:sp>
      <p:sp>
        <p:nvSpPr>
          <p:cNvPr id="39" name="角丸四角形 38"/>
          <p:cNvSpPr/>
          <p:nvPr/>
        </p:nvSpPr>
        <p:spPr>
          <a:xfrm>
            <a:off x="294011" y="3927562"/>
            <a:ext cx="288925" cy="288925"/>
          </a:xfrm>
          <a:prstGeom prst="roundRect">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sp>
        <p:nvSpPr>
          <p:cNvPr id="18" name="左矢印 17"/>
          <p:cNvSpPr/>
          <p:nvPr/>
        </p:nvSpPr>
        <p:spPr>
          <a:xfrm rot="19232777">
            <a:off x="1974299" y="1957999"/>
            <a:ext cx="341217" cy="414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4" name="左矢印 43"/>
          <p:cNvSpPr/>
          <p:nvPr/>
        </p:nvSpPr>
        <p:spPr>
          <a:xfrm rot="12923205">
            <a:off x="4814968" y="1944485"/>
            <a:ext cx="341217" cy="414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額縁 9"/>
          <p:cNvSpPr/>
          <p:nvPr/>
        </p:nvSpPr>
        <p:spPr>
          <a:xfrm>
            <a:off x="2289972" y="1624172"/>
            <a:ext cx="2563179" cy="354298"/>
          </a:xfrm>
          <a:prstGeom prst="bevel">
            <a:avLst>
              <a:gd name="adj" fmla="val 1636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000000"/>
                </a:solidFill>
              </a:rPr>
              <a:t>新たな保育ニーズに対応する入所枠</a:t>
            </a:r>
            <a:endParaRPr lang="ja-JP" altLang="en-US" sz="1100" b="1" dirty="0">
              <a:solidFill>
                <a:srgbClr val="000000"/>
              </a:solidFill>
            </a:endParaRPr>
          </a:p>
        </p:txBody>
      </p:sp>
      <p:sp>
        <p:nvSpPr>
          <p:cNvPr id="28" name="Rectangle 5"/>
          <p:cNvSpPr>
            <a:spLocks noChangeArrowheads="1"/>
          </p:cNvSpPr>
          <p:nvPr/>
        </p:nvSpPr>
        <p:spPr bwMode="auto">
          <a:xfrm>
            <a:off x="-153988" y="1168047"/>
            <a:ext cx="9145588" cy="673100"/>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1" b="1" dirty="0">
                <a:solidFill>
                  <a:srgbClr val="000000"/>
                </a:solidFill>
                <a:latin typeface="ＭＳ Ｐゴシック" pitchFamily="50" charset="-128"/>
                <a:ea typeface="ＭＳ Ｐゴシック" charset="-128"/>
              </a:rPr>
              <a:t>　 </a:t>
            </a:r>
            <a:r>
              <a:rPr lang="ja-JP" altLang="en-US" sz="2000" b="1" dirty="0">
                <a:solidFill>
                  <a:srgbClr val="000000"/>
                </a:solidFill>
                <a:latin typeface="ＭＳ Ｐゴシック"/>
                <a:ea typeface="ＭＳ Ｐゴシック"/>
              </a:rPr>
              <a:t>〇</a:t>
            </a:r>
            <a:r>
              <a:rPr lang="ja-JP" altLang="en-US" sz="2000" b="1" dirty="0">
                <a:solidFill>
                  <a:srgbClr val="FF0000"/>
                </a:solidFill>
                <a:latin typeface="ＭＳ Ｐゴシック"/>
                <a:ea typeface="ＭＳ Ｐゴシック"/>
              </a:rPr>
              <a:t>　</a:t>
            </a:r>
            <a:r>
              <a:rPr lang="ja-JP" altLang="en-US" b="1" dirty="0" smtClean="0">
                <a:latin typeface="ＭＳ Ｐゴシック"/>
                <a:ea typeface="ＭＳ Ｐゴシック"/>
              </a:rPr>
              <a:t>民間保育所等の創設に加えて、整備以外の手法も含め入所枠を確保</a:t>
            </a:r>
            <a:endParaRPr lang="en-US" altLang="ja-JP" b="1" u="sng" dirty="0">
              <a:latin typeface="ＭＳ Ｐゴシック"/>
              <a:ea typeface="ＭＳ Ｐゴシック"/>
            </a:endParaRPr>
          </a:p>
        </p:txBody>
      </p:sp>
      <p:sp>
        <p:nvSpPr>
          <p:cNvPr id="25" name="角丸四角形 24"/>
          <p:cNvSpPr/>
          <p:nvPr/>
        </p:nvSpPr>
        <p:spPr>
          <a:xfrm>
            <a:off x="294011" y="4496353"/>
            <a:ext cx="288925" cy="288925"/>
          </a:xfrm>
          <a:prstGeom prst="roundRect">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sp>
        <p:nvSpPr>
          <p:cNvPr id="27" name="角丸四角形 26"/>
          <p:cNvSpPr/>
          <p:nvPr/>
        </p:nvSpPr>
        <p:spPr>
          <a:xfrm>
            <a:off x="5230782" y="1654522"/>
            <a:ext cx="2321325" cy="986242"/>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endParaRPr>
          </a:p>
        </p:txBody>
      </p:sp>
      <p:sp>
        <p:nvSpPr>
          <p:cNvPr id="29" name="角丸四角形 28"/>
          <p:cNvSpPr/>
          <p:nvPr/>
        </p:nvSpPr>
        <p:spPr>
          <a:xfrm>
            <a:off x="5290684" y="1749177"/>
            <a:ext cx="1080000" cy="6120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solidFill>
                <a:srgbClr val="000000"/>
              </a:solidFill>
            </a:endParaRPr>
          </a:p>
        </p:txBody>
      </p:sp>
      <p:sp>
        <p:nvSpPr>
          <p:cNvPr id="30" name="テキスト ボックス 40"/>
          <p:cNvSpPr txBox="1">
            <a:spLocks noChangeArrowheads="1"/>
          </p:cNvSpPr>
          <p:nvPr/>
        </p:nvSpPr>
        <p:spPr bwMode="auto">
          <a:xfrm>
            <a:off x="5107133" y="1831665"/>
            <a:ext cx="14556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smtClean="0">
                <a:solidFill>
                  <a:srgbClr val="000000"/>
                </a:solidFill>
                <a:latin typeface="ＭＳ Ｐゴシック"/>
                <a:ea typeface="ＭＳ Ｐゴシック"/>
              </a:rPr>
              <a:t>既存施設の</a:t>
            </a:r>
            <a:endParaRPr lang="en-US" altLang="ja-JP" sz="1100" b="1" dirty="0" smtClean="0">
              <a:solidFill>
                <a:srgbClr val="000000"/>
              </a:solidFill>
              <a:latin typeface="ＭＳ Ｐゴシック"/>
              <a:ea typeface="ＭＳ Ｐゴシック"/>
            </a:endParaRPr>
          </a:p>
          <a:p>
            <a:pPr algn="ctr"/>
            <a:r>
              <a:rPr lang="ja-JP" altLang="en-US" sz="1100" b="1" dirty="0" smtClean="0">
                <a:solidFill>
                  <a:srgbClr val="000000"/>
                </a:solidFill>
                <a:latin typeface="ＭＳ Ｐゴシック"/>
                <a:ea typeface="ＭＳ Ｐゴシック"/>
              </a:rPr>
              <a:t>活用などで対応</a:t>
            </a:r>
            <a:endParaRPr lang="en-US" altLang="ja-JP" sz="1100" b="1" dirty="0">
              <a:latin typeface="ＭＳ Ｐゴシック"/>
              <a:ea typeface="ＭＳ Ｐゴシック"/>
            </a:endParaRPr>
          </a:p>
        </p:txBody>
      </p:sp>
      <p:sp>
        <p:nvSpPr>
          <p:cNvPr id="31" name="角丸四角形 30"/>
          <p:cNvSpPr/>
          <p:nvPr/>
        </p:nvSpPr>
        <p:spPr>
          <a:xfrm>
            <a:off x="6467861" y="1751732"/>
            <a:ext cx="1008000" cy="6120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solidFill>
                <a:srgbClr val="000000"/>
              </a:solidFill>
            </a:endParaRPr>
          </a:p>
        </p:txBody>
      </p:sp>
      <p:sp>
        <p:nvSpPr>
          <p:cNvPr id="34" name="テキスト ボックス 40"/>
          <p:cNvSpPr txBox="1">
            <a:spLocks noChangeArrowheads="1"/>
          </p:cNvSpPr>
          <p:nvPr/>
        </p:nvSpPr>
        <p:spPr bwMode="auto">
          <a:xfrm>
            <a:off x="5921586" y="2373514"/>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1100" b="1" dirty="0" smtClean="0">
                <a:solidFill>
                  <a:srgbClr val="000000"/>
                </a:solidFill>
                <a:latin typeface="ＭＳ Ｐゴシック"/>
                <a:ea typeface="ＭＳ Ｐゴシック"/>
              </a:rPr>
              <a:t>1,686</a:t>
            </a:r>
            <a:r>
              <a:rPr lang="ja-JP" altLang="en-US" sz="1100" b="1" dirty="0" smtClean="0">
                <a:solidFill>
                  <a:srgbClr val="000000"/>
                </a:solidFill>
                <a:latin typeface="ＭＳ Ｐゴシック"/>
                <a:ea typeface="ＭＳ Ｐゴシック"/>
              </a:rPr>
              <a:t>人分</a:t>
            </a:r>
            <a:endParaRPr lang="en-US" altLang="ja-JP" sz="1100" b="1" dirty="0" smtClean="0">
              <a:solidFill>
                <a:srgbClr val="000000"/>
              </a:solidFill>
              <a:latin typeface="ＭＳ Ｐゴシック"/>
              <a:ea typeface="ＭＳ Ｐゴシック"/>
            </a:endParaRPr>
          </a:p>
        </p:txBody>
      </p:sp>
      <p:sp>
        <p:nvSpPr>
          <p:cNvPr id="35" name="テキスト ボックス 40"/>
          <p:cNvSpPr txBox="1">
            <a:spLocks noChangeArrowheads="1"/>
          </p:cNvSpPr>
          <p:nvPr/>
        </p:nvSpPr>
        <p:spPr bwMode="auto">
          <a:xfrm>
            <a:off x="6106574" y="1922354"/>
            <a:ext cx="1779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err="1" smtClean="0">
                <a:latin typeface="ＭＳ Ｐゴシック"/>
                <a:ea typeface="ＭＳ Ｐゴシック"/>
              </a:rPr>
              <a:t>障がい</a:t>
            </a:r>
            <a:r>
              <a:rPr lang="ja-JP" altLang="en-US" sz="1100" b="1" dirty="0" smtClean="0">
                <a:latin typeface="ＭＳ Ｐゴシック"/>
                <a:ea typeface="ＭＳ Ｐゴシック"/>
              </a:rPr>
              <a:t>児対応</a:t>
            </a:r>
            <a:endParaRPr lang="en-US" altLang="ja-JP" sz="1100" b="1" dirty="0">
              <a:latin typeface="ＭＳ Ｐゴシック"/>
              <a:ea typeface="ＭＳ Ｐゴシック"/>
            </a:endParaRPr>
          </a:p>
        </p:txBody>
      </p:sp>
      <p:sp>
        <p:nvSpPr>
          <p:cNvPr id="32" name="テキスト ボックス 40"/>
          <p:cNvSpPr txBox="1">
            <a:spLocks noChangeArrowheads="1"/>
          </p:cNvSpPr>
          <p:nvPr/>
        </p:nvSpPr>
        <p:spPr bwMode="auto">
          <a:xfrm>
            <a:off x="697998" y="2403095"/>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1100" b="1" dirty="0">
                <a:solidFill>
                  <a:srgbClr val="000000"/>
                </a:solidFill>
                <a:latin typeface="ＭＳ Ｐゴシック"/>
                <a:ea typeface="ＭＳ Ｐゴシック"/>
              </a:rPr>
              <a:t>2,281</a:t>
            </a:r>
            <a:r>
              <a:rPr lang="ja-JP" altLang="en-US" sz="1100" b="1" dirty="0" smtClean="0">
                <a:solidFill>
                  <a:srgbClr val="000000"/>
                </a:solidFill>
                <a:latin typeface="ＭＳ Ｐゴシック"/>
                <a:ea typeface="ＭＳ Ｐゴシック"/>
              </a:rPr>
              <a:t>人分</a:t>
            </a:r>
            <a:endParaRPr lang="en-US" altLang="ja-JP" sz="1100" b="1" dirty="0" smtClean="0">
              <a:solidFill>
                <a:srgbClr val="000000"/>
              </a:solidFill>
              <a:latin typeface="ＭＳ Ｐゴシック"/>
              <a:ea typeface="ＭＳ Ｐゴシック"/>
            </a:endParaRPr>
          </a:p>
        </p:txBody>
      </p:sp>
      <p:sp>
        <p:nvSpPr>
          <p:cNvPr id="33" name="正方形/長方形 32"/>
          <p:cNvSpPr/>
          <p:nvPr/>
        </p:nvSpPr>
        <p:spPr>
          <a:xfrm>
            <a:off x="7552107" y="1841147"/>
            <a:ext cx="1519698" cy="738664"/>
          </a:xfrm>
          <a:prstGeom prst="rect">
            <a:avLst/>
          </a:prstGeom>
        </p:spPr>
        <p:txBody>
          <a:bodyPr wrap="square">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defRPr/>
            </a:pPr>
            <a:r>
              <a:rPr lang="ja-JP" altLang="en-US"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待機児童を含む</a:t>
            </a:r>
            <a:endParaRPr lang="en-US" altLang="ja-JP"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pPr algn="ctr">
              <a:defRPr/>
            </a:pPr>
            <a:r>
              <a:rPr lang="ja-JP" altLang="en-US"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利用保留</a:t>
            </a:r>
            <a:r>
              <a:rPr lang="ja-JP" altLang="en-US" sz="1400" dirty="0" smtClean="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児童</a:t>
            </a:r>
            <a:endParaRPr lang="en-US" altLang="ja-JP" sz="1400" dirty="0" smtClean="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pPr algn="ctr">
              <a:defRPr/>
            </a:pPr>
            <a:r>
              <a:rPr lang="ja-JP" altLang="en-US" sz="1400" dirty="0" smtClean="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の</a:t>
            </a:r>
            <a:r>
              <a:rPr lang="ja-JP" altLang="en-US"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解消</a:t>
            </a:r>
          </a:p>
        </p:txBody>
      </p:sp>
      <p:sp>
        <p:nvSpPr>
          <p:cNvPr id="37" name="スライド番号プレースホルダ 3"/>
          <p:cNvSpPr txBox="1">
            <a:spLocks noGrp="1"/>
          </p:cNvSpPr>
          <p:nvPr/>
        </p:nvSpPr>
        <p:spPr bwMode="auto">
          <a:xfrm>
            <a:off x="6986336" y="4789236"/>
            <a:ext cx="2160000" cy="36000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rPr>
              <a:pPr algn="r" eaLnBrk="1" hangingPunct="1">
                <a:defRPr/>
              </a:pPr>
              <a:t>43</a:t>
            </a:fld>
            <a:endParaRPr lang="en-US" altLang="ja-JP" sz="2000" b="1" dirty="0" smtClean="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6167963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7150" y="2127706"/>
            <a:ext cx="8769737" cy="1475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0000"/>
              </a:solidFill>
              <a:latin typeface="ＭＳ Ｐゴシック" pitchFamily="50" charset="-128"/>
            </a:endParaRPr>
          </a:p>
        </p:txBody>
      </p:sp>
      <p:sp>
        <p:nvSpPr>
          <p:cNvPr id="34819" name="Rectangle 5"/>
          <p:cNvSpPr>
            <a:spLocks noChangeArrowheads="1"/>
          </p:cNvSpPr>
          <p:nvPr/>
        </p:nvSpPr>
        <p:spPr bwMode="auto">
          <a:xfrm>
            <a:off x="193075" y="486300"/>
            <a:ext cx="8782050" cy="1760538"/>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solidFill>
                  <a:srgbClr val="000000"/>
                </a:solidFill>
                <a:latin typeface="ＭＳ Ｐゴシック" pitchFamily="50" charset="-128"/>
                <a:ea typeface="ＭＳ Ｐゴシック" charset="-128"/>
              </a:rPr>
              <a:t>■</a:t>
            </a:r>
            <a:r>
              <a:rPr lang="ja-JP" altLang="ja-JP" sz="1600" b="1" dirty="0">
                <a:solidFill>
                  <a:srgbClr val="000000"/>
                </a:solidFill>
                <a:latin typeface="ＭＳ Ｐゴシック" pitchFamily="50" charset="-128"/>
                <a:ea typeface="ＭＳ Ｐゴシック" charset="-128"/>
              </a:rPr>
              <a:t>　</a:t>
            </a:r>
            <a:r>
              <a:rPr lang="ja-JP" altLang="en-US" sz="1600" b="1" dirty="0">
                <a:solidFill>
                  <a:srgbClr val="000000"/>
                </a:solidFill>
                <a:latin typeface="ＭＳ Ｐゴシック" pitchFamily="50" charset="-128"/>
                <a:ea typeface="ＭＳ Ｐゴシック" charset="-128"/>
              </a:rPr>
              <a:t>保育人材の確保対策事業　　　　　　　　　　　　　</a:t>
            </a:r>
            <a:r>
              <a:rPr lang="ja-JP" altLang="en-US" sz="1600" b="1" dirty="0">
                <a:latin typeface="ＭＳ Ｐゴシック" pitchFamily="50" charset="-128"/>
                <a:ea typeface="ＭＳ Ｐゴシック" charset="-128"/>
              </a:rPr>
              <a:t>　　　　</a:t>
            </a:r>
            <a:r>
              <a:rPr lang="ja-JP" altLang="en-US" sz="1600" b="1" dirty="0" smtClean="0">
                <a:latin typeface="ＭＳ Ｐゴシック" pitchFamily="50" charset="-128"/>
                <a:ea typeface="ＭＳ Ｐゴシック" charset="-128"/>
              </a:rPr>
              <a:t>（２８億８，１００万円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285750" indent="-104775" eaLnBrk="1" hangingPunct="1">
              <a:spcBef>
                <a:spcPts val="170"/>
              </a:spcBef>
              <a:spcAft>
                <a:spcPts val="170"/>
              </a:spcAft>
              <a:buFont typeface="Wingdings" panose="05000000000000000000" pitchFamily="2" charset="2"/>
              <a:buChar char="Ø"/>
              <a:defRPr/>
            </a:pPr>
            <a:r>
              <a:rPr lang="ja-JP" altLang="en-US" sz="15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令和２年度中</a:t>
            </a:r>
            <a:r>
              <a:rPr lang="ja-JP" altLang="en-US" sz="1400" dirty="0">
                <a:latin typeface="ＭＳ Ｐゴシック" pitchFamily="50" charset="-128"/>
                <a:ea typeface="ＭＳ Ｐゴシック" charset="-128"/>
              </a:rPr>
              <a:t>に必要となる保育士</a:t>
            </a:r>
            <a:r>
              <a:rPr lang="ja-JP" altLang="en-US" sz="1400" dirty="0" smtClean="0">
                <a:latin typeface="ＭＳ Ｐゴシック" pitchFamily="50" charset="-128"/>
                <a:ea typeface="ＭＳ Ｐゴシック" charset="-128"/>
              </a:rPr>
              <a:t>数１，６２０人を</a:t>
            </a:r>
            <a:r>
              <a:rPr lang="ja-JP" altLang="en-US" sz="1400" dirty="0">
                <a:latin typeface="ＭＳ Ｐゴシック" pitchFamily="50" charset="-128"/>
                <a:ea typeface="ＭＳ Ｐゴシック" charset="-128"/>
              </a:rPr>
              <a:t>確保</a:t>
            </a:r>
            <a:r>
              <a:rPr lang="ja-JP" altLang="en-US" sz="1400" dirty="0">
                <a:solidFill>
                  <a:schemeClr val="accent4"/>
                </a:solidFill>
                <a:latin typeface="ＭＳ Ｐゴシック" pitchFamily="50" charset="-128"/>
                <a:ea typeface="ＭＳ Ｐゴシック" charset="-128"/>
              </a:rPr>
              <a:t>するため</a:t>
            </a:r>
            <a:r>
              <a:rPr lang="ja-JP" altLang="en-US" sz="1400" dirty="0" smtClean="0">
                <a:solidFill>
                  <a:schemeClr val="accent4"/>
                </a:solidFill>
                <a:latin typeface="ＭＳ Ｐゴシック" pitchFamily="50" charset="-128"/>
                <a:ea typeface="ＭＳ Ｐゴシック" charset="-128"/>
              </a:rPr>
              <a:t>、国制度に加え、本市独自事業を</a:t>
            </a:r>
            <a:endParaRPr lang="en-US" altLang="ja-JP" sz="1400" dirty="0" smtClean="0">
              <a:solidFill>
                <a:schemeClr val="accent4"/>
              </a:solidFill>
              <a:latin typeface="ＭＳ Ｐゴシック" pitchFamily="50" charset="-128"/>
              <a:ea typeface="ＭＳ Ｐゴシック" charset="-128"/>
            </a:endParaRPr>
          </a:p>
          <a:p>
            <a:pPr marL="180975" eaLnBrk="1" hangingPunct="1">
              <a:spcBef>
                <a:spcPts val="170"/>
              </a:spcBef>
              <a:spcAft>
                <a:spcPts val="170"/>
              </a:spcAft>
              <a:defRPr/>
            </a:pPr>
            <a:r>
              <a:rPr lang="ja-JP" altLang="en-US" sz="1400" dirty="0">
                <a:solidFill>
                  <a:schemeClr val="accent4"/>
                </a:solidFill>
                <a:latin typeface="ＭＳ Ｐゴシック" pitchFamily="50" charset="-128"/>
                <a:ea typeface="ＭＳ Ｐゴシック" charset="-128"/>
              </a:rPr>
              <a:t>　</a:t>
            </a:r>
            <a:r>
              <a:rPr lang="ja-JP" altLang="en-US" sz="1400" dirty="0" smtClean="0">
                <a:solidFill>
                  <a:schemeClr val="accent4"/>
                </a:solidFill>
                <a:latin typeface="ＭＳ Ｐゴシック" pitchFamily="50" charset="-128"/>
                <a:ea typeface="ＭＳ Ｐゴシック" charset="-128"/>
              </a:rPr>
              <a:t>　 実施し、保育所</a:t>
            </a:r>
            <a:r>
              <a:rPr lang="ja-JP" altLang="en-US" sz="1400" dirty="0">
                <a:solidFill>
                  <a:schemeClr val="accent4"/>
                </a:solidFill>
                <a:latin typeface="ＭＳ Ｐゴシック" pitchFamily="50" charset="-128"/>
                <a:ea typeface="ＭＳ Ｐゴシック" charset="-128"/>
              </a:rPr>
              <a:t>等への就職を促す</a:t>
            </a:r>
            <a:endParaRPr lang="en-US" altLang="ja-JP" sz="1400" dirty="0">
              <a:solidFill>
                <a:schemeClr val="accent4"/>
              </a:solidFill>
              <a:latin typeface="ＭＳ Ｐゴシック" pitchFamily="50" charset="-128"/>
              <a:ea typeface="ＭＳ Ｐゴシック" charset="-128"/>
            </a:endParaRPr>
          </a:p>
          <a:p>
            <a:pPr marL="285750" indent="-104775" eaLnBrk="1" hangingPunct="1">
              <a:spcBef>
                <a:spcPts val="170"/>
              </a:spcBef>
              <a:spcAft>
                <a:spcPts val="170"/>
              </a:spcAft>
              <a:buFont typeface="Wingdings" panose="05000000000000000000" pitchFamily="2" charset="2"/>
              <a:buChar char="Ø"/>
              <a:defRPr/>
            </a:pPr>
            <a:r>
              <a:rPr lang="ja-JP" altLang="en-US" sz="1400" dirty="0">
                <a:solidFill>
                  <a:schemeClr val="accent4"/>
                </a:solidFill>
                <a:latin typeface="ＭＳ Ｐゴシック" pitchFamily="50" charset="-128"/>
                <a:ea typeface="ＭＳ Ｐゴシック" charset="-128"/>
              </a:rPr>
              <a:t>　</a:t>
            </a:r>
            <a:r>
              <a:rPr lang="ja-JP" altLang="en-US" sz="1400" dirty="0" smtClean="0">
                <a:solidFill>
                  <a:schemeClr val="accent4"/>
                </a:solidFill>
                <a:latin typeface="ＭＳ Ｐゴシック" pitchFamily="50" charset="-128"/>
                <a:ea typeface="ＭＳ Ｐゴシック" charset="-128"/>
              </a:rPr>
              <a:t>保育士宿舎借り上げ支援事業など</a:t>
            </a:r>
            <a:r>
              <a:rPr lang="ja-JP" altLang="en-US" sz="1400" dirty="0">
                <a:solidFill>
                  <a:schemeClr val="accent4"/>
                </a:solidFill>
                <a:latin typeface="ＭＳ Ｐゴシック" pitchFamily="50" charset="-128"/>
                <a:ea typeface="ＭＳ Ｐゴシック" charset="-128"/>
              </a:rPr>
              <a:t>を引き続き実施</a:t>
            </a:r>
            <a:endParaRPr lang="en-US" altLang="ja-JP" sz="1400" dirty="0">
              <a:solidFill>
                <a:schemeClr val="accent4"/>
              </a:solidFill>
              <a:latin typeface="ＭＳ Ｐゴシック" pitchFamily="50" charset="-128"/>
              <a:ea typeface="ＭＳ Ｐゴシック" charset="-128"/>
            </a:endParaRPr>
          </a:p>
        </p:txBody>
      </p:sp>
      <p:sp>
        <p:nvSpPr>
          <p:cNvPr id="9" name="スライド番号プレースホルダ 3"/>
          <p:cNvSpPr txBox="1">
            <a:spLocks noGrp="1"/>
          </p:cNvSpPr>
          <p:nvPr/>
        </p:nvSpPr>
        <p:spPr bwMode="auto">
          <a:xfrm>
            <a:off x="6986336" y="4789236"/>
            <a:ext cx="2160000" cy="36000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rPr>
              <a:pPr algn="r" eaLnBrk="1" hangingPunct="1">
                <a:defRPr/>
              </a:pPr>
              <a:t>44</a:t>
            </a:fld>
            <a:endParaRPr lang="en-US" altLang="ja-JP" sz="2000" b="1" dirty="0" smtClean="0">
              <a:solidFill>
                <a:srgbClr val="000000"/>
              </a:solidFill>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dirty="0">
                <a:solidFill>
                  <a:srgbClr val="FFFFFF"/>
                </a:solidFill>
                <a:effectLst>
                  <a:outerShdw blurRad="38100" dist="38100" dir="2700000" algn="tl">
                    <a:srgbClr val="000000">
                      <a:alpha val="43137"/>
                    </a:srgbClr>
                  </a:outerShdw>
                </a:effectLst>
                <a:ea typeface="HG創英角ｺﾞｼｯｸUB" pitchFamily="49" charset="-128"/>
              </a:rPr>
              <a:t>待機児童を含む利用保留児童の解消に向けた</a:t>
            </a:r>
            <a:r>
              <a:rPr lang="ja-JP" altLang="en-US" sz="2200" dirty="0" smtClean="0">
                <a:solidFill>
                  <a:srgbClr val="FFFFFF"/>
                </a:solidFill>
                <a:effectLst>
                  <a:outerShdw blurRad="38100" dist="38100" dir="2700000" algn="tl">
                    <a:srgbClr val="000000">
                      <a:alpha val="43137"/>
                    </a:srgbClr>
                  </a:outerShdw>
                </a:effectLst>
                <a:ea typeface="HG創英角ｺﾞｼｯｸUB" pitchFamily="49" charset="-128"/>
              </a:rPr>
              <a:t>取組み②</a:t>
            </a:r>
            <a:endParaRPr lang="ja-JP" altLang="en-US" sz="22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角丸四角形 9"/>
          <p:cNvSpPr/>
          <p:nvPr/>
        </p:nvSpPr>
        <p:spPr>
          <a:xfrm>
            <a:off x="114378" y="243475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角丸四角形 2"/>
          <p:cNvSpPr/>
          <p:nvPr/>
        </p:nvSpPr>
        <p:spPr>
          <a:xfrm>
            <a:off x="304800" y="1965325"/>
            <a:ext cx="5497286" cy="327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0000"/>
                </a:solidFill>
                <a:latin typeface="ＭＳ Ｐゴシック" pitchFamily="50" charset="-128"/>
              </a:rPr>
              <a:t>さらなる保育人材</a:t>
            </a:r>
            <a:r>
              <a:rPr lang="ja-JP" altLang="en-US" dirty="0" smtClean="0">
                <a:solidFill>
                  <a:srgbClr val="000000"/>
                </a:solidFill>
                <a:latin typeface="ＭＳ Ｐゴシック" pitchFamily="50" charset="-128"/>
              </a:rPr>
              <a:t>確保</a:t>
            </a:r>
            <a:r>
              <a:rPr lang="ja-JP" altLang="en-US" dirty="0" smtClean="0">
                <a:solidFill>
                  <a:schemeClr val="tx1"/>
                </a:solidFill>
                <a:latin typeface="ＭＳ Ｐゴシック" pitchFamily="50" charset="-128"/>
              </a:rPr>
              <a:t>に向けた本市独自</a:t>
            </a:r>
            <a:r>
              <a:rPr lang="ja-JP" altLang="en-US" dirty="0" smtClean="0">
                <a:solidFill>
                  <a:srgbClr val="000000"/>
                </a:solidFill>
                <a:latin typeface="ＭＳ Ｐゴシック" pitchFamily="50" charset="-128"/>
              </a:rPr>
              <a:t>の取組み</a:t>
            </a:r>
            <a:endParaRPr lang="ja-JP" altLang="en-US" dirty="0">
              <a:solidFill>
                <a:srgbClr val="000000"/>
              </a:solidFill>
              <a:latin typeface="ＭＳ Ｐゴシック" pitchFamily="50" charset="-128"/>
            </a:endParaRPr>
          </a:p>
        </p:txBody>
      </p:sp>
      <p:sp>
        <p:nvSpPr>
          <p:cNvPr id="12297"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pic>
        <p:nvPicPr>
          <p:cNvPr id="1229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49588"/>
            <a:ext cx="1641475" cy="1256097"/>
          </a:xfrm>
          <a:prstGeom prst="rect">
            <a:avLst/>
          </a:prstGeom>
          <a:solidFill>
            <a:schemeClr val="bg1"/>
          </a:solidFill>
          <a:ln>
            <a:noFill/>
          </a:ln>
          <a:extLst/>
        </p:spPr>
      </p:pic>
      <p:sp>
        <p:nvSpPr>
          <p:cNvPr id="16" name="Rectangle 5"/>
          <p:cNvSpPr>
            <a:spLocks noChangeArrowheads="1"/>
          </p:cNvSpPr>
          <p:nvPr/>
        </p:nvSpPr>
        <p:spPr bwMode="auto">
          <a:xfrm>
            <a:off x="159918" y="2414571"/>
            <a:ext cx="8471435" cy="228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500513" indent="-285750" eaLnBrk="1" hangingPunct="1">
              <a:spcBef>
                <a:spcPts val="170"/>
              </a:spcBef>
              <a:spcAft>
                <a:spcPts val="170"/>
              </a:spcAft>
              <a:buFont typeface="Wingdings" panose="05000000000000000000" pitchFamily="2" charset="2"/>
              <a:buChar char="Ø"/>
              <a:defRPr/>
            </a:pPr>
            <a:r>
              <a:rPr lang="ja-JP" altLang="en-US" sz="1400" dirty="0" smtClean="0">
                <a:solidFill>
                  <a:schemeClr val="accent4"/>
                </a:solidFill>
                <a:latin typeface="ＭＳ Ｐゴシック" pitchFamily="50" charset="-128"/>
                <a:ea typeface="ＭＳ Ｐゴシック" charset="-128"/>
              </a:rPr>
              <a:t>保育士働き方改革推進事業</a:t>
            </a:r>
            <a:r>
              <a:rPr lang="ja-JP" altLang="en-US" sz="1400" dirty="0">
                <a:solidFill>
                  <a:schemeClr val="accent4"/>
                </a:solidFill>
                <a:latin typeface="ＭＳ Ｐゴシック" pitchFamily="50" charset="-128"/>
                <a:ea typeface="ＭＳ Ｐゴシック" charset="-128"/>
              </a:rPr>
              <a:t>　　</a:t>
            </a:r>
            <a:endParaRPr lang="en-US" altLang="ja-JP" sz="1400" dirty="0" smtClean="0">
              <a:solidFill>
                <a:schemeClr val="accent4"/>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chemeClr val="accent4"/>
                </a:solidFill>
                <a:latin typeface="+mj-ea"/>
                <a:ea typeface="+mj-ea"/>
              </a:rPr>
              <a:t>　</a:t>
            </a:r>
            <a:r>
              <a:rPr lang="ja-JP" altLang="en-US" sz="1400" dirty="0" smtClean="0">
                <a:solidFill>
                  <a:schemeClr val="accent4"/>
                </a:solidFill>
                <a:latin typeface="ＭＳ ゴシック" panose="020B0609070205080204" pitchFamily="49" charset="-128"/>
                <a:ea typeface="ＭＳ ゴシック" panose="020B0609070205080204" pitchFamily="49" charset="-128"/>
              </a:rPr>
              <a:t>・働き方改革を推進するための保育士を配置した施設に、配置に必要な人件費を補助</a:t>
            </a:r>
            <a:endParaRPr lang="en-US" altLang="ja-JP" sz="1400" dirty="0">
              <a:solidFill>
                <a:schemeClr val="accent4"/>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chemeClr val="accent4"/>
                </a:solidFill>
                <a:latin typeface="ＭＳ Ｐゴシック" pitchFamily="50" charset="-128"/>
                <a:ea typeface="ＭＳ Ｐゴシック" charset="-128"/>
              </a:rPr>
              <a:t>　 ・ 配置基準上の職員数　１２人以下・・・１人配置、 １３人以上・・・２人配置</a:t>
            </a:r>
            <a:endParaRPr lang="en-US" altLang="ja-JP" sz="1400" dirty="0" smtClean="0">
              <a:solidFill>
                <a:schemeClr val="accent4"/>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solidFill>
                  <a:schemeClr val="accent4"/>
                </a:solidFill>
                <a:latin typeface="ＭＳ Ｐゴシック" pitchFamily="50" charset="-128"/>
                <a:ea typeface="ＭＳ Ｐゴシック" charset="-128"/>
              </a:rPr>
              <a:t>　</a:t>
            </a:r>
            <a:r>
              <a:rPr lang="ja-JP" altLang="en-US" sz="1400" dirty="0" smtClean="0">
                <a:solidFill>
                  <a:schemeClr val="accent4"/>
                </a:solidFill>
                <a:latin typeface="ＭＳ ゴシック" panose="020B0609070205080204" pitchFamily="49" charset="-128"/>
                <a:ea typeface="ＭＳ ゴシック" panose="020B0609070205080204" pitchFamily="49" charset="-128"/>
              </a:rPr>
              <a:t>・</a:t>
            </a:r>
            <a:r>
              <a:rPr lang="ja-JP" altLang="en-US" sz="1400" dirty="0" smtClean="0">
                <a:solidFill>
                  <a:schemeClr val="accent4"/>
                </a:solidFill>
                <a:latin typeface="ＭＳ Ｐゴシック" pitchFamily="50" charset="-128"/>
                <a:ea typeface="ＭＳ Ｐゴシック" charset="-128"/>
              </a:rPr>
              <a:t>一人</a:t>
            </a:r>
            <a:r>
              <a:rPr lang="ja-JP" altLang="en-US" sz="1400" dirty="0">
                <a:solidFill>
                  <a:schemeClr val="accent4"/>
                </a:solidFill>
                <a:latin typeface="ＭＳ Ｐゴシック" pitchFamily="50" charset="-128"/>
                <a:ea typeface="ＭＳ Ｐゴシック" charset="-128"/>
              </a:rPr>
              <a:t>あ</a:t>
            </a:r>
            <a:r>
              <a:rPr lang="ja-JP" altLang="en-US" sz="1400" dirty="0" smtClean="0">
                <a:solidFill>
                  <a:schemeClr val="accent4"/>
                </a:solidFill>
                <a:latin typeface="ＭＳ Ｐゴシック" pitchFamily="50" charset="-128"/>
                <a:ea typeface="ＭＳ Ｐゴシック" charset="-128"/>
              </a:rPr>
              <a:t>たり年間　　　約２９４万円</a:t>
            </a:r>
            <a:endParaRPr lang="ja-JP" altLang="en-US" sz="1600" dirty="0">
              <a:solidFill>
                <a:schemeClr val="accent4"/>
              </a:solidFill>
              <a:latin typeface="ＭＳ Ｐゴシック" panose="020B0600070205080204" pitchFamily="50" charset="-128"/>
            </a:endParaRPr>
          </a:p>
        </p:txBody>
      </p:sp>
      <p:sp>
        <p:nvSpPr>
          <p:cNvPr id="13" name="Rectangle 5"/>
          <p:cNvSpPr>
            <a:spLocks noChangeArrowheads="1"/>
          </p:cNvSpPr>
          <p:nvPr/>
        </p:nvSpPr>
        <p:spPr bwMode="auto">
          <a:xfrm>
            <a:off x="208723" y="3771375"/>
            <a:ext cx="885215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err="1" smtClean="0">
                <a:solidFill>
                  <a:srgbClr val="000000"/>
                </a:solidFill>
                <a:latin typeface="ＭＳ Ｐゴシック" panose="020B0600070205080204" pitchFamily="50" charset="-128"/>
              </a:rPr>
              <a:t>障がい</a:t>
            </a:r>
            <a:r>
              <a:rPr lang="ja-JP" altLang="en-US" sz="1600" b="1" dirty="0" smtClean="0">
                <a:solidFill>
                  <a:srgbClr val="000000"/>
                </a:solidFill>
                <a:latin typeface="ＭＳ Ｐゴシック" panose="020B0600070205080204" pitchFamily="50" charset="-128"/>
              </a:rPr>
              <a:t>児の受入れ強化 　　　　　　　　　　　　　　　　 </a:t>
            </a:r>
            <a:r>
              <a:rPr lang="ja-JP" altLang="en-US" sz="1600" b="1" dirty="0">
                <a:solidFill>
                  <a:srgbClr val="000000"/>
                </a:solidFill>
                <a:latin typeface="ＭＳ Ｐゴシック" panose="020B0600070205080204" pitchFamily="50" charset="-128"/>
              </a:rPr>
              <a:t> </a:t>
            </a:r>
            <a:r>
              <a:rPr lang="ja-JP" altLang="en-US" sz="1600" b="1" dirty="0" smtClean="0">
                <a:latin typeface="ＭＳ Ｐゴシック" panose="020B0600070205080204" pitchFamily="50" charset="-128"/>
              </a:rPr>
              <a:t>　（１６億１，６００万円）</a:t>
            </a:r>
            <a:endParaRPr lang="en-US" altLang="ja-JP" sz="1600" b="1" dirty="0">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a:t>
            </a:r>
            <a:r>
              <a:rPr lang="ja-JP" altLang="en-US" sz="1400" dirty="0" err="1" smtClean="0">
                <a:latin typeface="ＭＳ Ｐゴシック" pitchFamily="50" charset="-128"/>
                <a:ea typeface="ＭＳ Ｐゴシック" charset="-128"/>
              </a:rPr>
              <a:t>障がい</a:t>
            </a:r>
            <a:r>
              <a:rPr lang="ja-JP" altLang="en-US" sz="1400" dirty="0" smtClean="0">
                <a:latin typeface="ＭＳ Ｐゴシック" pitchFamily="50" charset="-128"/>
                <a:ea typeface="ＭＳ Ｐゴシック" charset="-128"/>
              </a:rPr>
              <a:t>児受入れのための保育士確保をより積極的に行えるよう、特別支援保育担当保育士等の</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雇入れ費補助の増額</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buFont typeface="Wingdings" pitchFamily="2" charset="2"/>
              <a:buChar char="Ø"/>
              <a:defRPr/>
            </a:pPr>
            <a:r>
              <a:rPr lang="ja-JP" altLang="en-US" sz="1400" dirty="0" smtClean="0">
                <a:solidFill>
                  <a:srgbClr val="000000"/>
                </a:solidFill>
              </a:rPr>
              <a:t>　</a:t>
            </a:r>
            <a:r>
              <a:rPr lang="ja-JP" altLang="en-US" sz="1400" dirty="0" err="1" smtClean="0">
                <a:solidFill>
                  <a:srgbClr val="000000"/>
                </a:solidFill>
              </a:rPr>
              <a:t>障がい</a:t>
            </a:r>
            <a:r>
              <a:rPr lang="ja-JP" altLang="en-US" sz="1400" dirty="0" smtClean="0">
                <a:solidFill>
                  <a:srgbClr val="000000"/>
                </a:solidFill>
              </a:rPr>
              <a:t>児の受入れに必要となる教材・環境備品購入費を補助</a:t>
            </a:r>
            <a:endParaRPr lang="ja-JP" altLang="ja-JP" sz="1400" dirty="0" smtClean="0">
              <a:solidFill>
                <a:srgbClr val="000000"/>
              </a:solidFill>
            </a:endParaRPr>
          </a:p>
          <a:p>
            <a:pPr marL="214763" eaLnBrk="1" hangingPunct="1">
              <a:lnSpc>
                <a:spcPct val="150000"/>
              </a:lnSpc>
              <a:spcBef>
                <a:spcPts val="170"/>
              </a:spcBef>
              <a:spcAft>
                <a:spcPts val="170"/>
              </a:spcAft>
              <a:defRPr/>
            </a:pPr>
            <a:endParaRPr lang="ja-JP" altLang="ja-JP" sz="1400" dirty="0">
              <a:solidFill>
                <a:srgbClr val="000000"/>
              </a:solidFill>
            </a:endParaRPr>
          </a:p>
          <a:p>
            <a:pPr marL="214763" eaLnBrk="1" hangingPunct="1">
              <a:spcBef>
                <a:spcPts val="170"/>
              </a:spcBef>
              <a:spcAft>
                <a:spcPts val="170"/>
              </a:spcAft>
              <a:buFont typeface="Wingdings" pitchFamily="2" charset="2"/>
              <a:buChar char="Ø"/>
              <a:defRPr/>
            </a:pPr>
            <a:endParaRPr lang="en-US" altLang="ja-JP" sz="1600" dirty="0">
              <a:solidFill>
                <a:srgbClr val="000000"/>
              </a:solidFill>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solidFill>
                <a:srgbClr val="000000"/>
              </a:solidFill>
              <a:latin typeface="ＭＳ Ｐゴシック" panose="020B0600070205080204" pitchFamily="50" charset="-128"/>
            </a:endParaRPr>
          </a:p>
        </p:txBody>
      </p:sp>
      <p:sp>
        <p:nvSpPr>
          <p:cNvPr id="15" name="角丸四角形 14"/>
          <p:cNvSpPr/>
          <p:nvPr/>
        </p:nvSpPr>
        <p:spPr>
          <a:xfrm>
            <a:off x="114377" y="4613704"/>
            <a:ext cx="288925" cy="27886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17" name="角丸四角形 16"/>
          <p:cNvSpPr/>
          <p:nvPr/>
        </p:nvSpPr>
        <p:spPr>
          <a:xfrm>
            <a:off x="114379" y="4051976"/>
            <a:ext cx="288924" cy="289845"/>
          </a:xfrm>
          <a:prstGeom prst="roundRect">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22929357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テキスト ボックス 66"/>
          <p:cNvSpPr txBox="1"/>
          <p:nvPr/>
        </p:nvSpPr>
        <p:spPr>
          <a:xfrm>
            <a:off x="5366987" y="3905656"/>
            <a:ext cx="3735030" cy="1074687"/>
          </a:xfrm>
          <a:prstGeom prst="roundRect">
            <a:avLst>
              <a:gd name="adj" fmla="val 7001"/>
            </a:avLst>
          </a:prstGeom>
          <a:solidFill>
            <a:srgbClr val="E7F4F5"/>
          </a:solidFill>
          <a:ln>
            <a:noFill/>
          </a:ln>
        </p:spPr>
        <p:txBody>
          <a:bodyPr wrap="square" rtlCol="0">
            <a:noAutofit/>
          </a:bodyPr>
          <a:lstStyle/>
          <a:p>
            <a:endParaRPr kumimoji="1" lang="en-US" altLang="ja-JP" sz="1600" dirty="0" smtClean="0"/>
          </a:p>
          <a:p>
            <a:endParaRPr kumimoji="1" lang="en-US" altLang="ja-JP" sz="1600" dirty="0" smtClean="0"/>
          </a:p>
          <a:p>
            <a:endParaRPr lang="en-US" altLang="ja-JP" sz="1600" dirty="0"/>
          </a:p>
          <a:p>
            <a:endParaRPr kumimoji="1" lang="ja-JP" altLang="en-US" sz="1600" dirty="0"/>
          </a:p>
        </p:txBody>
      </p:sp>
      <p:sp>
        <p:nvSpPr>
          <p:cNvPr id="3" name="テキスト ボックス 2"/>
          <p:cNvSpPr txBox="1"/>
          <p:nvPr/>
        </p:nvSpPr>
        <p:spPr>
          <a:xfrm>
            <a:off x="6163845" y="2283113"/>
            <a:ext cx="2818669" cy="1494657"/>
          </a:xfrm>
          <a:prstGeom prst="roundRect">
            <a:avLst>
              <a:gd name="adj" fmla="val 7001"/>
            </a:avLst>
          </a:prstGeom>
          <a:solidFill>
            <a:srgbClr val="E7F4F5"/>
          </a:solidFill>
          <a:ln>
            <a:noFill/>
          </a:ln>
        </p:spPr>
        <p:txBody>
          <a:bodyPr wrap="square" rtlCol="0">
            <a:noAutofit/>
          </a:bodyPr>
          <a:lstStyle/>
          <a:p>
            <a:endParaRPr kumimoji="1" lang="en-US" altLang="ja-JP" sz="1600" dirty="0" smtClean="0"/>
          </a:p>
          <a:p>
            <a:endParaRPr kumimoji="1" lang="en-US" altLang="ja-JP" sz="1600" dirty="0" smtClean="0"/>
          </a:p>
          <a:p>
            <a:endParaRPr lang="en-US" altLang="ja-JP" sz="1600" dirty="0"/>
          </a:p>
          <a:p>
            <a:endParaRPr kumimoji="1" lang="ja-JP" altLang="en-US" sz="1600" dirty="0"/>
          </a:p>
        </p:txBody>
      </p:sp>
      <p:sp>
        <p:nvSpPr>
          <p:cNvPr id="2052" name="角丸四角形 35"/>
          <p:cNvSpPr>
            <a:spLocks noChangeArrowheads="1"/>
          </p:cNvSpPr>
          <p:nvPr/>
        </p:nvSpPr>
        <p:spPr bwMode="auto">
          <a:xfrm>
            <a:off x="256254" y="6193277"/>
            <a:ext cx="8513279" cy="1199520"/>
          </a:xfrm>
          <a:prstGeom prst="roundRect">
            <a:avLst>
              <a:gd name="adj" fmla="val 59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77376" tIns="38688" rIns="77376" bIns="38688" anchor="ct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algn="ctr" eaLnBrk="1" hangingPunct="1">
              <a:lnSpc>
                <a:spcPct val="135000"/>
              </a:lnSpc>
              <a:spcBef>
                <a:spcPct val="40000"/>
              </a:spcBef>
              <a:buFontTx/>
              <a:buNone/>
            </a:pPr>
            <a:endParaRPr lang="ja-JP" altLang="en-US" sz="1291" b="1">
              <a:solidFill>
                <a:srgbClr val="000099"/>
              </a:solidFill>
              <a:latin typeface="HG創英角ｺﾞｼｯｸUB" pitchFamily="49" charset="-128"/>
              <a:ea typeface="HG創英角ｺﾞｼｯｸUB" pitchFamily="49" charset="-128"/>
            </a:endParaRPr>
          </a:p>
        </p:txBody>
      </p:sp>
      <p:sp>
        <p:nvSpPr>
          <p:cNvPr id="30" name="スライド番号プレースホルダ 3"/>
          <p:cNvSpPr txBox="1">
            <a:spLocks noGrp="1"/>
          </p:cNvSpPr>
          <p:nvPr/>
        </p:nvSpPr>
        <p:spPr bwMode="auto">
          <a:xfrm>
            <a:off x="7022038" y="4803015"/>
            <a:ext cx="2118468" cy="354655"/>
          </a:xfrm>
          <a:prstGeom prst="rect">
            <a:avLst/>
          </a:prstGeom>
          <a:noFill/>
          <a:ln>
            <a:miter lim="800000"/>
            <a:headEnd/>
            <a:tailEnd/>
          </a:ln>
        </p:spPr>
        <p:txBody>
          <a:bodyPr lIns="77341" tIns="38672" rIns="77341" bIns="38672"/>
          <a:lstStyle/>
          <a:p>
            <a:pPr algn="r">
              <a:defRPr/>
            </a:pPr>
            <a:fld id="{44921627-619A-44E5-9053-26FA51A45572}" type="slidenum">
              <a:rPr lang="en-US" altLang="ja-JP" sz="1986" b="1">
                <a:effectLst>
                  <a:outerShdw blurRad="38100" dist="38100" dir="2700000" algn="tl">
                    <a:srgbClr val="C0C0C0"/>
                  </a:outerShdw>
                </a:effectLst>
                <a:latin typeface="Arial" pitchFamily="34" charset="0"/>
                <a:ea typeface="ＭＳ Ｐゴシック" pitchFamily="50" charset="-128"/>
              </a:rPr>
              <a:pPr algn="r">
                <a:defRPr/>
              </a:pPr>
              <a:t>45</a:t>
            </a:fld>
            <a:endParaRPr lang="en-US" altLang="ja-JP" sz="1986" b="1" dirty="0">
              <a:effectLst>
                <a:outerShdw blurRad="38100" dist="38100" dir="2700000" algn="tl">
                  <a:srgbClr val="C0C0C0"/>
                </a:outerShdw>
              </a:effectLst>
              <a:latin typeface="Arial" pitchFamily="34" charset="0"/>
              <a:ea typeface="ＭＳ Ｐゴシック" pitchFamily="50" charset="-128"/>
            </a:endParaRPr>
          </a:p>
        </p:txBody>
      </p:sp>
      <p:sp>
        <p:nvSpPr>
          <p:cNvPr id="10" name="Rectangle 4"/>
          <p:cNvSpPr>
            <a:spLocks noChangeArrowheads="1"/>
          </p:cNvSpPr>
          <p:nvPr/>
        </p:nvSpPr>
        <p:spPr bwMode="auto">
          <a:xfrm>
            <a:off x="-1807" y="1198"/>
            <a:ext cx="9058721" cy="47287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376" tIns="38688" rIns="77376" bIns="38688" anchor="ctr"/>
          <a:lstStyle/>
          <a:p>
            <a:pPr>
              <a:defRPr/>
            </a:pPr>
            <a:r>
              <a:rPr lang="ja-JP" altLang="en-US" sz="2800" dirty="0">
                <a:solidFill>
                  <a:schemeClr val="bg1"/>
                </a:solidFill>
                <a:effectLst>
                  <a:outerShdw blurRad="38100" dist="38100" dir="2700000" algn="tl">
                    <a:srgbClr val="000000">
                      <a:alpha val="43137"/>
                    </a:srgbClr>
                  </a:outerShdw>
                </a:effectLst>
                <a:latin typeface="Arial" panose="020B0604020202020204" pitchFamily="34" charset="0"/>
                <a:ea typeface="HG創英角ｺﾞｼｯｸUB" pitchFamily="49" charset="-128"/>
              </a:rPr>
              <a:t>真に支援を必要とする人々のための施策①</a:t>
            </a:r>
            <a:endParaRPr lang="en-US" altLang="ja-JP" sz="2800" dirty="0">
              <a:solidFill>
                <a:schemeClr val="bg1"/>
              </a:solidFill>
              <a:effectLst>
                <a:outerShdw blurRad="38100" dist="38100" dir="2700000" algn="tl">
                  <a:srgbClr val="000000">
                    <a:alpha val="43137"/>
                  </a:srgbClr>
                </a:outerShdw>
              </a:effectLst>
              <a:latin typeface="Arial" panose="020B0604020202020204" pitchFamily="34" charset="0"/>
              <a:ea typeface="HG創英角ｺﾞｼｯｸUB" pitchFamily="49" charset="-128"/>
            </a:endParaRPr>
          </a:p>
        </p:txBody>
      </p:sp>
      <p:sp>
        <p:nvSpPr>
          <p:cNvPr id="2057" name="テキスト ボックス 49"/>
          <p:cNvSpPr txBox="1">
            <a:spLocks noChangeArrowheads="1"/>
          </p:cNvSpPr>
          <p:nvPr/>
        </p:nvSpPr>
        <p:spPr bwMode="auto">
          <a:xfrm>
            <a:off x="133655" y="2225096"/>
            <a:ext cx="5786382" cy="3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72" tIns="38687" rIns="77372" bIns="38687">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spcBef>
                <a:spcPct val="0"/>
              </a:spcBef>
              <a:buFontTx/>
              <a:buNone/>
            </a:pPr>
            <a:r>
              <a:rPr lang="ja-JP" altLang="en-US" sz="1700" b="1" dirty="0" smtClean="0">
                <a:latin typeface="ＭＳ Ｐゴシック" charset="-128"/>
              </a:rPr>
              <a:t>○ 認知症の人をささえるまちづくりの推進</a:t>
            </a:r>
            <a:endParaRPr lang="ja-JP" altLang="en-US" sz="1700" b="1" dirty="0">
              <a:latin typeface="ＭＳ Ｐゴシック" charset="-128"/>
            </a:endParaRPr>
          </a:p>
        </p:txBody>
      </p:sp>
      <p:sp>
        <p:nvSpPr>
          <p:cNvPr id="2059" name="テキスト ボックス 49"/>
          <p:cNvSpPr txBox="1">
            <a:spLocks noChangeArrowheads="1"/>
          </p:cNvSpPr>
          <p:nvPr/>
        </p:nvSpPr>
        <p:spPr bwMode="auto">
          <a:xfrm>
            <a:off x="156038" y="875887"/>
            <a:ext cx="6958750" cy="3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72" tIns="38687" rIns="77372" bIns="38687">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spcBef>
                <a:spcPct val="0"/>
              </a:spcBef>
              <a:buFontTx/>
              <a:buNone/>
            </a:pPr>
            <a:r>
              <a:rPr lang="ja-JP" altLang="en-US" sz="1700" b="1" dirty="0" smtClean="0">
                <a:latin typeface="ＭＳ Ｐゴシック" charset="-128"/>
              </a:rPr>
              <a:t>○ 特別</a:t>
            </a:r>
            <a:r>
              <a:rPr lang="ja-JP" altLang="en-US" sz="1700" b="1" dirty="0">
                <a:latin typeface="ＭＳ Ｐゴシック" charset="-128"/>
              </a:rPr>
              <a:t>養護老人ホーム</a:t>
            </a:r>
            <a:r>
              <a:rPr lang="ja-JP" altLang="en-US" sz="1700" b="1" dirty="0" smtClean="0">
                <a:latin typeface="ＭＳ Ｐゴシック" charset="-128"/>
              </a:rPr>
              <a:t>の整備促進</a:t>
            </a:r>
            <a:endParaRPr lang="ja-JP" altLang="en-US" sz="1700" b="1" dirty="0">
              <a:latin typeface="ＭＳ Ｐゴシック" charset="-128"/>
            </a:endParaRPr>
          </a:p>
        </p:txBody>
      </p:sp>
      <p:sp>
        <p:nvSpPr>
          <p:cNvPr id="24" name="AutoShape 6"/>
          <p:cNvSpPr>
            <a:spLocks noChangeArrowheads="1"/>
          </p:cNvSpPr>
          <p:nvPr/>
        </p:nvSpPr>
        <p:spPr bwMode="auto">
          <a:xfrm>
            <a:off x="156038" y="512359"/>
            <a:ext cx="8781148" cy="375537"/>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376" tIns="38688" rIns="77376" bIns="38688" anchor="ctr"/>
          <a:lstStyle/>
          <a:p>
            <a:pPr algn="ctr">
              <a:lnSpc>
                <a:spcPts val="2232"/>
              </a:lnSpc>
              <a:defRPr/>
            </a:pPr>
            <a:r>
              <a:rPr lang="ja-JP" altLang="en-US" b="1" dirty="0">
                <a:solidFill>
                  <a:srgbClr val="000099"/>
                </a:solidFill>
                <a:latin typeface="ＭＳ Ｐゴシック" charset="-128"/>
              </a:rPr>
              <a:t>自分</a:t>
            </a:r>
            <a:r>
              <a:rPr lang="ja-JP" altLang="en-US" b="1" dirty="0" smtClean="0">
                <a:solidFill>
                  <a:srgbClr val="000099"/>
                </a:solidFill>
                <a:latin typeface="ＭＳ Ｐゴシック" charset="-128"/>
              </a:rPr>
              <a:t>らしくいきいきと安心</a:t>
            </a:r>
            <a:r>
              <a:rPr lang="ja-JP" altLang="en-US" b="1" dirty="0">
                <a:solidFill>
                  <a:srgbClr val="000099"/>
                </a:solidFill>
                <a:latin typeface="ＭＳ Ｐゴシック" charset="-128"/>
              </a:rPr>
              <a:t>して暮らしつづけられる高齢者・</a:t>
            </a:r>
            <a:r>
              <a:rPr lang="ja-JP" altLang="en-US" b="1" dirty="0" err="1">
                <a:solidFill>
                  <a:srgbClr val="000099"/>
                </a:solidFill>
                <a:latin typeface="ＭＳ Ｐゴシック" charset="-128"/>
              </a:rPr>
              <a:t>障がい</a:t>
            </a:r>
            <a:r>
              <a:rPr lang="ja-JP" altLang="en-US" b="1" dirty="0">
                <a:solidFill>
                  <a:srgbClr val="000099"/>
                </a:solidFill>
                <a:latin typeface="ＭＳ Ｐゴシック" charset="-128"/>
              </a:rPr>
              <a:t>者施策の充実</a:t>
            </a:r>
          </a:p>
        </p:txBody>
      </p:sp>
      <p:sp>
        <p:nvSpPr>
          <p:cNvPr id="19" name="テキスト ボックス 49"/>
          <p:cNvSpPr txBox="1">
            <a:spLocks noChangeArrowheads="1"/>
          </p:cNvSpPr>
          <p:nvPr/>
        </p:nvSpPr>
        <p:spPr bwMode="auto">
          <a:xfrm>
            <a:off x="421158" y="1120878"/>
            <a:ext cx="5969251" cy="3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lnSpc>
                <a:spcPct val="150000"/>
              </a:lnSpc>
              <a:spcBef>
                <a:spcPts val="150"/>
              </a:spcBef>
              <a:spcAft>
                <a:spcPts val="150"/>
              </a:spcAft>
              <a:buFontTx/>
              <a:buNone/>
              <a:tabLst>
                <a:tab pos="3141663" algn="l"/>
                <a:tab pos="3317875" algn="l"/>
                <a:tab pos="3587750" algn="l"/>
                <a:tab pos="3681413" algn="l"/>
                <a:tab pos="3762375" algn="l"/>
                <a:tab pos="3951288" algn="l"/>
                <a:tab pos="4032250" algn="l"/>
                <a:tab pos="4665663" algn="l"/>
              </a:tabLst>
            </a:pPr>
            <a:r>
              <a:rPr lang="ja-JP" altLang="en-US" sz="1400" b="1" dirty="0" smtClean="0">
                <a:latin typeface="ＭＳ Ｐゴシック" charset="-128"/>
              </a:rPr>
              <a:t>■ 特別</a:t>
            </a:r>
            <a:r>
              <a:rPr lang="ja-JP" altLang="en-US" sz="1400" b="1" dirty="0">
                <a:latin typeface="ＭＳ Ｐゴシック" charset="-128"/>
              </a:rPr>
              <a:t>養護老人ホーム建設</a:t>
            </a:r>
            <a:r>
              <a:rPr lang="ja-JP" altLang="en-US" sz="1400" b="1" dirty="0" smtClean="0">
                <a:latin typeface="ＭＳ Ｐゴシック" charset="-128"/>
              </a:rPr>
              <a:t>助成</a:t>
            </a:r>
            <a:r>
              <a:rPr lang="ja-JP" altLang="en-US" sz="1400" b="1" dirty="0">
                <a:latin typeface="ＭＳ Ｐゴシック" charset="-128"/>
              </a:rPr>
              <a:t>　</a:t>
            </a:r>
            <a:r>
              <a:rPr lang="ja-JP" altLang="en-US" sz="1400" b="1" dirty="0" smtClean="0">
                <a:latin typeface="ＭＳ Ｐゴシック" charset="-128"/>
              </a:rPr>
              <a:t>　　　　　（２５億５，５００万円</a:t>
            </a:r>
            <a:r>
              <a:rPr lang="ja-JP" altLang="en-US" sz="1400" b="1" dirty="0">
                <a:latin typeface="ＭＳ Ｐゴシック" charset="-128"/>
              </a:rPr>
              <a:t>）</a:t>
            </a:r>
          </a:p>
        </p:txBody>
      </p:sp>
      <p:sp>
        <p:nvSpPr>
          <p:cNvPr id="22" name="テキスト ボックス 49"/>
          <p:cNvSpPr txBox="1">
            <a:spLocks noChangeArrowheads="1"/>
          </p:cNvSpPr>
          <p:nvPr/>
        </p:nvSpPr>
        <p:spPr bwMode="auto">
          <a:xfrm>
            <a:off x="421158" y="2499001"/>
            <a:ext cx="5886123" cy="29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buFontTx/>
              <a:buNone/>
              <a:tabLst>
                <a:tab pos="5649913" algn="l"/>
              </a:tabLst>
            </a:pPr>
            <a:r>
              <a:rPr lang="ja-JP" altLang="en-US" sz="1400" b="1" dirty="0" smtClean="0">
                <a:latin typeface="ＭＳ Ｐゴシック" panose="020B0600070205080204" pitchFamily="50" charset="-128"/>
              </a:rPr>
              <a:t>■ オレンジサポーター地域活動促進事業　（ 　　　９，２００万円</a:t>
            </a:r>
            <a:r>
              <a:rPr lang="ja-JP" altLang="en-US" sz="1400" b="1" dirty="0">
                <a:latin typeface="ＭＳ Ｐゴシック" panose="020B0600070205080204" pitchFamily="50" charset="-128"/>
              </a:rPr>
              <a:t>）</a:t>
            </a:r>
            <a:endParaRPr lang="ja-JP" altLang="en-US" sz="1400" b="1" dirty="0">
              <a:solidFill>
                <a:srgbClr val="FF0000"/>
              </a:solidFill>
              <a:latin typeface="ＭＳ Ｐゴシック" panose="020B0600070205080204" pitchFamily="50" charset="-128"/>
            </a:endParaRPr>
          </a:p>
        </p:txBody>
      </p:sp>
      <p:sp>
        <p:nvSpPr>
          <p:cNvPr id="25" name="Rectangle 4"/>
          <p:cNvSpPr>
            <a:spLocks noChangeArrowheads="1"/>
          </p:cNvSpPr>
          <p:nvPr/>
        </p:nvSpPr>
        <p:spPr bwMode="auto">
          <a:xfrm>
            <a:off x="7021513" y="11113"/>
            <a:ext cx="24717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市民の暮らしを守る</a:t>
            </a:r>
            <a:endParaRPr lang="en-US" altLang="ja-JP" sz="1400" dirty="0">
              <a:solidFill>
                <a:srgbClr val="000099"/>
              </a:solidFill>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ea typeface="HG創英角ｺﾞｼｯｸUB" panose="020B0909000000000000" pitchFamily="49" charset="-128"/>
              </a:rPr>
              <a:t>福祉等の向上</a:t>
            </a:r>
            <a:endParaRPr lang="en-US" altLang="ja-JP" sz="1400" dirty="0">
              <a:solidFill>
                <a:srgbClr val="000099"/>
              </a:solidFill>
              <a:ea typeface="HG創英角ｺﾞｼｯｸUB" panose="020B0909000000000000" pitchFamily="49" charset="-128"/>
            </a:endParaRPr>
          </a:p>
        </p:txBody>
      </p:sp>
      <p:sp>
        <p:nvSpPr>
          <p:cNvPr id="16" name="テキスト ボックス 49"/>
          <p:cNvSpPr txBox="1">
            <a:spLocks noChangeArrowheads="1"/>
          </p:cNvSpPr>
          <p:nvPr/>
        </p:nvSpPr>
        <p:spPr bwMode="auto">
          <a:xfrm>
            <a:off x="421158" y="4133998"/>
            <a:ext cx="4987905" cy="3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lnSpc>
                <a:spcPct val="150000"/>
              </a:lnSpc>
              <a:spcBef>
                <a:spcPts val="150"/>
              </a:spcBef>
              <a:spcAft>
                <a:spcPts val="150"/>
              </a:spcAft>
              <a:buFontTx/>
              <a:buNone/>
              <a:tabLst>
                <a:tab pos="4038600" algn="l"/>
                <a:tab pos="4395788" algn="l"/>
                <a:tab pos="4489450" algn="l"/>
                <a:tab pos="4572000" algn="l"/>
                <a:tab pos="4665663" algn="l"/>
              </a:tabLst>
            </a:pPr>
            <a:r>
              <a:rPr lang="ja-JP" altLang="en-US" sz="1400" b="1" dirty="0">
                <a:latin typeface="ＭＳ Ｐゴシック" charset="-128"/>
              </a:rPr>
              <a:t>■</a:t>
            </a:r>
            <a:r>
              <a:rPr lang="ja-JP" altLang="en-US" sz="1400" b="1" dirty="0" err="1">
                <a:latin typeface="ＭＳ Ｐゴシック" charset="-128"/>
              </a:rPr>
              <a:t>重度障がい</a:t>
            </a:r>
            <a:r>
              <a:rPr lang="ja-JP" altLang="en-US" sz="1400" b="1" dirty="0">
                <a:latin typeface="ＭＳ Ｐゴシック" charset="-128"/>
              </a:rPr>
              <a:t>者就業支援事業　</a:t>
            </a:r>
            <a:r>
              <a:rPr lang="ja-JP" altLang="en-US" sz="1400" b="1" dirty="0" smtClean="0">
                <a:latin typeface="ＭＳ Ｐゴシック" charset="-128"/>
              </a:rPr>
              <a:t>　　　　　　　（　</a:t>
            </a:r>
            <a:r>
              <a:rPr lang="ja-JP" altLang="en-US" sz="1400" b="1" dirty="0">
                <a:latin typeface="ＭＳ Ｐゴシック" panose="020B0600070205080204" pitchFamily="50" charset="-128"/>
              </a:rPr>
              <a:t>１億８，１００万円</a:t>
            </a:r>
            <a:r>
              <a:rPr lang="ja-JP" altLang="en-US" sz="1400" b="1" dirty="0" smtClean="0">
                <a:latin typeface="ＭＳ Ｐゴシック" charset="-128"/>
              </a:rPr>
              <a:t>）</a:t>
            </a:r>
            <a:endParaRPr lang="ja-JP" altLang="en-US" sz="1400" b="1" dirty="0">
              <a:latin typeface="ＭＳ Ｐゴシック" charset="-128"/>
            </a:endParaRPr>
          </a:p>
        </p:txBody>
      </p:sp>
      <p:sp>
        <p:nvSpPr>
          <p:cNvPr id="20" name="テキスト ボックス 33"/>
          <p:cNvSpPr txBox="1">
            <a:spLocks noChangeArrowheads="1"/>
          </p:cNvSpPr>
          <p:nvPr/>
        </p:nvSpPr>
        <p:spPr bwMode="auto">
          <a:xfrm>
            <a:off x="539282" y="2757601"/>
            <a:ext cx="5767999" cy="1155905"/>
          </a:xfrm>
          <a:prstGeom prst="rect">
            <a:avLst/>
          </a:prstGeom>
          <a:noFill/>
          <a:ln w="9525">
            <a:noFill/>
            <a:miter lim="800000"/>
            <a:headEnd/>
            <a:tailEnd/>
          </a:ln>
        </p:spPr>
        <p:txBody>
          <a:bodyPr wrap="square" lIns="77925" tIns="38963" rIns="77925" bIns="38963">
            <a:spAutoFit/>
          </a:bodyPr>
          <a:lstStyle/>
          <a:p>
            <a:pPr marL="285750" indent="-285750">
              <a:lnSpc>
                <a:spcPts val="2000"/>
              </a:lnSpc>
              <a:spcBef>
                <a:spcPts val="200"/>
              </a:spcBef>
              <a:spcAft>
                <a:spcPts val="200"/>
              </a:spcAft>
              <a:buFont typeface="Wingdings" panose="05000000000000000000" pitchFamily="2" charset="2"/>
              <a:buChar char="Ø"/>
              <a:defRPr/>
            </a:pPr>
            <a:r>
              <a:rPr lang="ja-JP" altLang="ja-JP" sz="1400" spc="-50" dirty="0" smtClean="0"/>
              <a:t>各区</a:t>
            </a:r>
            <a:r>
              <a:rPr lang="ja-JP" altLang="ja-JP" sz="1400" spc="-50" dirty="0"/>
              <a:t>の</a:t>
            </a:r>
            <a:r>
              <a:rPr lang="ja-JP" altLang="en-US" sz="1400" spc="-50" dirty="0"/>
              <a:t>認知症強化型</a:t>
            </a:r>
            <a:r>
              <a:rPr lang="ja-JP" altLang="ja-JP" sz="1400" spc="-50" dirty="0"/>
              <a:t>地域包括支援センター</a:t>
            </a:r>
            <a:r>
              <a:rPr lang="ja-JP" altLang="ja-JP" sz="1400" spc="-50" dirty="0" smtClean="0"/>
              <a:t>にコーディネーター</a:t>
            </a:r>
            <a:r>
              <a:rPr lang="ja-JP" altLang="ja-JP" sz="1400" spc="-50" dirty="0"/>
              <a:t>を</a:t>
            </a:r>
            <a:r>
              <a:rPr lang="ja-JP" altLang="ja-JP" sz="1400" spc="-50" dirty="0" smtClean="0"/>
              <a:t>配置</a:t>
            </a:r>
            <a:r>
              <a:rPr lang="ja-JP" altLang="en-US" sz="1400" spc="-50" dirty="0" smtClean="0"/>
              <a:t>し、</a:t>
            </a:r>
            <a:r>
              <a:rPr lang="ja-JP" altLang="en-US" sz="1400" spc="-90" dirty="0" smtClean="0"/>
              <a:t>オレンジサポーターで</a:t>
            </a:r>
            <a:r>
              <a:rPr lang="ja-JP" altLang="en-US" sz="1400" spc="-90" dirty="0"/>
              <a:t>構成</a:t>
            </a:r>
            <a:r>
              <a:rPr lang="ja-JP" altLang="en-US" sz="1400" spc="-90" dirty="0" smtClean="0"/>
              <a:t>されるチームの立ち上げ</a:t>
            </a:r>
            <a:r>
              <a:rPr lang="ja-JP" altLang="en-US" sz="1400" spc="-90" dirty="0"/>
              <a:t>や地域活動を</a:t>
            </a:r>
            <a:r>
              <a:rPr lang="ja-JP" altLang="en-US" sz="1400" spc="-90" dirty="0" smtClean="0"/>
              <a:t>支援</a:t>
            </a:r>
            <a:endParaRPr lang="en-US" altLang="ja-JP" sz="1400" spc="-90" dirty="0" smtClean="0"/>
          </a:p>
          <a:p>
            <a:pPr marL="285750" indent="-285750">
              <a:lnSpc>
                <a:spcPts val="2000"/>
              </a:lnSpc>
              <a:spcBef>
                <a:spcPts val="200"/>
              </a:spcBef>
              <a:spcAft>
                <a:spcPts val="200"/>
              </a:spcAft>
              <a:buFont typeface="Wingdings" panose="05000000000000000000" pitchFamily="2" charset="2"/>
              <a:buChar char="Ø"/>
              <a:defRPr/>
            </a:pPr>
            <a:r>
              <a:rPr lang="ja-JP" altLang="ja-JP" sz="1400" dirty="0" smtClean="0"/>
              <a:t>認知症</a:t>
            </a:r>
            <a:r>
              <a:rPr lang="ja-JP" altLang="en-US" sz="1400" dirty="0"/>
              <a:t>の人に</a:t>
            </a:r>
            <a:r>
              <a:rPr lang="ja-JP" altLang="en-US" sz="1400"/>
              <a:t>優しい</a:t>
            </a:r>
            <a:r>
              <a:rPr lang="ja-JP" altLang="en-US" sz="1400" smtClean="0"/>
              <a:t>取組み</a:t>
            </a:r>
            <a:r>
              <a:rPr lang="ja-JP" altLang="en-US" sz="1400" dirty="0"/>
              <a:t>を行う企業等をオレンジパートナー</a:t>
            </a:r>
            <a:r>
              <a:rPr lang="ja-JP" altLang="en-US" sz="1400"/>
              <a:t>と</a:t>
            </a:r>
            <a:r>
              <a:rPr lang="ja-JP" altLang="en-US" sz="1400" smtClean="0"/>
              <a:t>して、登録</a:t>
            </a:r>
            <a:r>
              <a:rPr lang="ja-JP" altLang="en-US" sz="1400" dirty="0"/>
              <a:t>・周知し、地域での支援活動を</a:t>
            </a:r>
            <a:r>
              <a:rPr lang="ja-JP" altLang="en-US" sz="1400" dirty="0" smtClean="0"/>
              <a:t>促進</a:t>
            </a:r>
            <a:endParaRPr lang="en-US" altLang="ja-JP" sz="1400" kern="100" dirty="0">
              <a:latin typeface="+mn-ea"/>
              <a:cs typeface="Times New Roman"/>
            </a:endParaRPr>
          </a:p>
        </p:txBody>
      </p:sp>
      <p:sp>
        <p:nvSpPr>
          <p:cNvPr id="21" name="角丸四角形 20"/>
          <p:cNvSpPr/>
          <p:nvPr/>
        </p:nvSpPr>
        <p:spPr>
          <a:xfrm>
            <a:off x="173753" y="254234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3" name="テキスト ボックス 49"/>
          <p:cNvSpPr txBox="1">
            <a:spLocks noChangeArrowheads="1"/>
          </p:cNvSpPr>
          <p:nvPr/>
        </p:nvSpPr>
        <p:spPr bwMode="auto">
          <a:xfrm>
            <a:off x="156038" y="3899240"/>
            <a:ext cx="6958750" cy="3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72" tIns="38687" rIns="77372" bIns="38687">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spcBef>
                <a:spcPct val="0"/>
              </a:spcBef>
              <a:buFontTx/>
              <a:buNone/>
            </a:pPr>
            <a:r>
              <a:rPr lang="ja-JP" altLang="en-US" sz="1700" b="1" dirty="0" smtClean="0">
                <a:latin typeface="ＭＳ Ｐゴシック" charset="-128"/>
              </a:rPr>
              <a:t>○ </a:t>
            </a:r>
            <a:r>
              <a:rPr lang="ja-JP" altLang="en-US" sz="1700" b="1" dirty="0" err="1" smtClean="0">
                <a:latin typeface="ＭＳ Ｐゴシック" charset="-128"/>
              </a:rPr>
              <a:t>重度障がい</a:t>
            </a:r>
            <a:r>
              <a:rPr lang="ja-JP" altLang="en-US" sz="1700" b="1" dirty="0" smtClean="0">
                <a:latin typeface="ＭＳ Ｐゴシック" charset="-128"/>
              </a:rPr>
              <a:t>者に対する支援の充実</a:t>
            </a:r>
            <a:endParaRPr lang="ja-JP" altLang="en-US" sz="1700" b="1" dirty="0">
              <a:latin typeface="ＭＳ Ｐゴシック" charset="-128"/>
            </a:endParaRPr>
          </a:p>
        </p:txBody>
      </p:sp>
      <p:sp>
        <p:nvSpPr>
          <p:cNvPr id="26" name="テキスト ボックス 33"/>
          <p:cNvSpPr txBox="1">
            <a:spLocks noChangeArrowheads="1"/>
          </p:cNvSpPr>
          <p:nvPr/>
        </p:nvSpPr>
        <p:spPr bwMode="auto">
          <a:xfrm>
            <a:off x="539282" y="4460518"/>
            <a:ext cx="4623125" cy="557857"/>
          </a:xfrm>
          <a:prstGeom prst="rect">
            <a:avLst/>
          </a:prstGeom>
          <a:noFill/>
          <a:ln w="9525">
            <a:noFill/>
            <a:miter lim="800000"/>
            <a:headEnd/>
            <a:tailEnd/>
          </a:ln>
        </p:spPr>
        <p:txBody>
          <a:bodyPr wrap="square" lIns="77925" tIns="38963" rIns="77925" bIns="38963">
            <a:spAutoFit/>
          </a:bodyPr>
          <a:lstStyle/>
          <a:p>
            <a:pPr marL="285750" indent="-285750">
              <a:lnSpc>
                <a:spcPts val="2000"/>
              </a:lnSpc>
              <a:spcBef>
                <a:spcPts val="200"/>
              </a:spcBef>
              <a:spcAft>
                <a:spcPts val="200"/>
              </a:spcAft>
              <a:buFont typeface="Wingdings" panose="05000000000000000000" pitchFamily="2" charset="2"/>
              <a:buChar char="Ø"/>
              <a:tabLst>
                <a:tab pos="3224213" algn="l"/>
                <a:tab pos="3681413" algn="l"/>
              </a:tabLst>
              <a:defRPr/>
            </a:pPr>
            <a:r>
              <a:rPr kumimoji="0" lang="ja-JP" altLang="en-US" sz="1400" dirty="0">
                <a:latin typeface="+mn-ea"/>
              </a:rPr>
              <a:t>常時介護を必要とする</a:t>
            </a:r>
            <a:r>
              <a:rPr kumimoji="0" lang="ja-JP" altLang="en-US" sz="1400" dirty="0" err="1">
                <a:latin typeface="+mn-ea"/>
              </a:rPr>
              <a:t>重度障がい</a:t>
            </a:r>
            <a:r>
              <a:rPr kumimoji="0" lang="ja-JP" altLang="en-US" sz="1400" dirty="0">
                <a:latin typeface="+mn-ea"/>
              </a:rPr>
              <a:t>者</a:t>
            </a:r>
            <a:r>
              <a:rPr kumimoji="0" lang="ja-JP" altLang="en-US" sz="1400" dirty="0" smtClean="0">
                <a:latin typeface="+mn-ea"/>
              </a:rPr>
              <a:t>の</a:t>
            </a:r>
            <a:r>
              <a:rPr lang="ja-JP" altLang="en-US" sz="1400" kern="100" dirty="0">
                <a:latin typeface="+mn-ea"/>
                <a:cs typeface="Times New Roman"/>
              </a:rPr>
              <a:t>就労</a:t>
            </a:r>
            <a:r>
              <a:rPr lang="ja-JP" altLang="en-US" sz="1400" kern="100" dirty="0" smtClean="0">
                <a:latin typeface="+mn-ea"/>
                <a:cs typeface="Times New Roman"/>
              </a:rPr>
              <a:t>機会の</a:t>
            </a:r>
            <a:r>
              <a:rPr lang="ja-JP" altLang="en-US" sz="1400" kern="100" dirty="0" smtClean="0">
                <a:solidFill>
                  <a:srgbClr val="000000"/>
                </a:solidFill>
                <a:latin typeface="+mn-ea"/>
                <a:cs typeface="Times New Roman"/>
              </a:rPr>
              <a:t>拡大を図るため、</a:t>
            </a:r>
            <a:r>
              <a:rPr kumimoji="0" lang="ja-JP" altLang="en-US" sz="1400" dirty="0" smtClean="0">
                <a:latin typeface="+mn-ea"/>
              </a:rPr>
              <a:t>日常生活における支援を就業中にも実施</a:t>
            </a:r>
            <a:r>
              <a:rPr lang="ja-JP" altLang="en-US" sz="1400" dirty="0" smtClean="0"/>
              <a:t>　　</a:t>
            </a:r>
            <a:r>
              <a:rPr lang="ja-JP" altLang="en-US" sz="1400" dirty="0"/>
              <a:t>　</a:t>
            </a:r>
            <a:endParaRPr lang="en-US" altLang="ja-JP" sz="1400" kern="100" dirty="0">
              <a:latin typeface="+mn-ea"/>
              <a:cs typeface="Times New Roman"/>
            </a:endParaRPr>
          </a:p>
        </p:txBody>
      </p:sp>
      <p:sp>
        <p:nvSpPr>
          <p:cNvPr id="27" name="角丸四角形 26"/>
          <p:cNvSpPr/>
          <p:nvPr/>
        </p:nvSpPr>
        <p:spPr>
          <a:xfrm>
            <a:off x="156038" y="4190461"/>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8" name="テキスト ボックス 33"/>
          <p:cNvSpPr txBox="1">
            <a:spLocks noChangeArrowheads="1"/>
          </p:cNvSpPr>
          <p:nvPr/>
        </p:nvSpPr>
        <p:spPr bwMode="auto">
          <a:xfrm>
            <a:off x="539282" y="1432982"/>
            <a:ext cx="8796442" cy="827610"/>
          </a:xfrm>
          <a:prstGeom prst="rect">
            <a:avLst/>
          </a:prstGeom>
          <a:noFill/>
          <a:ln w="9525">
            <a:noFill/>
            <a:miter lim="800000"/>
            <a:headEnd/>
            <a:tailEnd/>
          </a:ln>
        </p:spPr>
        <p:txBody>
          <a:bodyPr wrap="square" lIns="77925" tIns="38963" rIns="77925" bIns="38963">
            <a:spAutoFit/>
          </a:bodyPr>
          <a:lstStyle/>
          <a:p>
            <a:pPr marL="285750" indent="-285750">
              <a:spcBef>
                <a:spcPts val="200"/>
              </a:spcBef>
              <a:spcAft>
                <a:spcPts val="200"/>
              </a:spcAft>
              <a:buFont typeface="Wingdings" panose="05000000000000000000" pitchFamily="2" charset="2"/>
              <a:buChar char="Ø"/>
              <a:defRPr/>
            </a:pPr>
            <a:r>
              <a:rPr lang="ja-JP" altLang="ja-JP" sz="1400" kern="100" dirty="0" smtClean="0">
                <a:latin typeface="+mn-ea"/>
                <a:cs typeface="Times New Roman"/>
              </a:rPr>
              <a:t>必要性</a:t>
            </a:r>
            <a:r>
              <a:rPr lang="ja-JP" altLang="ja-JP" sz="1400" kern="100" dirty="0">
                <a:latin typeface="+mn-ea"/>
                <a:cs typeface="Times New Roman"/>
              </a:rPr>
              <a:t>・緊急性</a:t>
            </a:r>
            <a:r>
              <a:rPr lang="ja-JP" altLang="en-US" sz="1400" kern="100" dirty="0">
                <a:latin typeface="+mn-ea"/>
                <a:cs typeface="Times New Roman"/>
              </a:rPr>
              <a:t>の</a:t>
            </a:r>
            <a:r>
              <a:rPr lang="ja-JP" altLang="ja-JP" sz="1400" kern="100" dirty="0">
                <a:latin typeface="+mn-ea"/>
                <a:cs typeface="Times New Roman"/>
              </a:rPr>
              <a:t>高い</a:t>
            </a:r>
            <a:r>
              <a:rPr lang="ja-JP" altLang="en-US" sz="1400" kern="100" dirty="0">
                <a:latin typeface="+mn-ea"/>
                <a:cs typeface="Times New Roman"/>
              </a:rPr>
              <a:t>方</a:t>
            </a:r>
            <a:r>
              <a:rPr lang="ja-JP" altLang="en-US" sz="1400" kern="100" dirty="0" smtClean="0">
                <a:latin typeface="+mn-ea"/>
                <a:cs typeface="Times New Roman"/>
              </a:rPr>
              <a:t>が引き続き</a:t>
            </a:r>
            <a:r>
              <a:rPr lang="ja-JP" altLang="ja-JP" sz="1400" kern="100" dirty="0" smtClean="0">
                <a:latin typeface="+mn-ea"/>
                <a:cs typeface="Times New Roman"/>
              </a:rPr>
              <a:t>概ね</a:t>
            </a:r>
            <a:r>
              <a:rPr lang="ja-JP" altLang="en-US" sz="1400" kern="100" dirty="0">
                <a:latin typeface="+mn-ea"/>
                <a:cs typeface="Times New Roman"/>
              </a:rPr>
              <a:t>１</a:t>
            </a:r>
            <a:r>
              <a:rPr lang="ja-JP" altLang="ja-JP" sz="1400" kern="100" dirty="0">
                <a:latin typeface="+mn-ea"/>
                <a:cs typeface="Times New Roman"/>
              </a:rPr>
              <a:t>年以内に入所</a:t>
            </a:r>
            <a:r>
              <a:rPr lang="ja-JP" altLang="en-US" sz="1400" kern="100" dirty="0">
                <a:latin typeface="+mn-ea"/>
                <a:cs typeface="Times New Roman"/>
              </a:rPr>
              <a:t>できる</a:t>
            </a:r>
            <a:r>
              <a:rPr lang="ja-JP" altLang="ja-JP" sz="1400" kern="100" dirty="0">
                <a:latin typeface="+mn-ea"/>
                <a:cs typeface="Times New Roman"/>
              </a:rPr>
              <a:t>よう</a:t>
            </a:r>
            <a:r>
              <a:rPr lang="ja-JP" altLang="en-US" sz="1400" kern="100" dirty="0">
                <a:latin typeface="+mn-ea"/>
                <a:cs typeface="Times New Roman"/>
              </a:rPr>
              <a:t>計画的に整備</a:t>
            </a:r>
            <a:endParaRPr lang="en-US" altLang="ja-JP" sz="1400" kern="100" dirty="0">
              <a:latin typeface="+mn-ea"/>
              <a:cs typeface="Times New Roman"/>
            </a:endParaRPr>
          </a:p>
          <a:p>
            <a:pPr>
              <a:spcBef>
                <a:spcPts val="200"/>
              </a:spcBef>
              <a:spcAft>
                <a:spcPts val="200"/>
              </a:spcAft>
              <a:tabLst>
                <a:tab pos="363538" algn="l"/>
              </a:tabLst>
              <a:defRPr/>
            </a:pPr>
            <a:r>
              <a:rPr lang="ja-JP" altLang="en-US" sz="1400" kern="100" dirty="0">
                <a:latin typeface="+mn-ea"/>
                <a:cs typeface="Times New Roman"/>
              </a:rPr>
              <a:t>   </a:t>
            </a:r>
            <a:r>
              <a:rPr lang="ja-JP" altLang="en-US" sz="1400" kern="100" dirty="0" smtClean="0">
                <a:latin typeface="+mn-ea"/>
                <a:cs typeface="Times New Roman"/>
              </a:rPr>
              <a:t>　・</a:t>
            </a:r>
            <a:r>
              <a:rPr kumimoji="0" lang="ja-JP" altLang="en-US" sz="1400" spc="-160" dirty="0">
                <a:latin typeface="+mn-ea"/>
              </a:rPr>
              <a:t>令和元年度からの継続分に加え、新規分（定員１３３人分）の整備に着手し、令和２年度末までの目標数１４，５００人分を整備</a:t>
            </a:r>
            <a:endParaRPr kumimoji="0" lang="en-US" altLang="ja-JP" sz="1400" spc="-160" dirty="0">
              <a:latin typeface="+mn-ea"/>
            </a:endParaRPr>
          </a:p>
          <a:p>
            <a:pPr marL="285750" indent="-285750">
              <a:spcBef>
                <a:spcPts val="200"/>
              </a:spcBef>
              <a:spcAft>
                <a:spcPts val="200"/>
              </a:spcAft>
              <a:buFont typeface="Wingdings" panose="05000000000000000000" pitchFamily="2" charset="2"/>
              <a:buChar char="Ø"/>
              <a:defRPr/>
            </a:pPr>
            <a:r>
              <a:rPr kumimoji="0" lang="ja-JP" altLang="en-US" sz="1400" dirty="0" smtClean="0">
                <a:latin typeface="+mn-ea"/>
                <a:ea typeface="ＭＳ Ｐゴシック" charset="-128"/>
              </a:rPr>
              <a:t>要介護</a:t>
            </a:r>
            <a:r>
              <a:rPr kumimoji="0" lang="ja-JP" altLang="en-US" sz="1400" dirty="0">
                <a:latin typeface="+mn-ea"/>
                <a:ea typeface="ＭＳ Ｐゴシック" charset="-128"/>
              </a:rPr>
              <a:t>認定者数の伸び等を勘案し</a:t>
            </a:r>
            <a:r>
              <a:rPr kumimoji="0" lang="ja-JP" altLang="en-US" sz="1400" dirty="0" smtClean="0">
                <a:latin typeface="+mn-ea"/>
                <a:ea typeface="ＭＳ Ｐゴシック" charset="-128"/>
              </a:rPr>
              <a:t>、</a:t>
            </a:r>
            <a:r>
              <a:rPr kumimoji="0" lang="ja-JP" altLang="en-US" sz="1400" dirty="0" smtClean="0">
                <a:latin typeface="ＭＳ Ｐゴシック" panose="020B0600070205080204" pitchFamily="50" charset="-128"/>
              </a:rPr>
              <a:t>令和</a:t>
            </a:r>
            <a:r>
              <a:rPr kumimoji="0" lang="ja-JP" altLang="en-US" sz="1400" dirty="0">
                <a:latin typeface="ＭＳ Ｐゴシック" panose="020B0600070205080204" pitchFamily="50" charset="-128"/>
              </a:rPr>
              <a:t>３年度完成の１００人分の整備に着手</a:t>
            </a:r>
            <a:endParaRPr lang="en-US" altLang="ja-JP" sz="1400" u="sng" dirty="0">
              <a:solidFill>
                <a:srgbClr val="FF0000"/>
              </a:solidFill>
              <a:latin typeface="ＭＳ Ｐゴシック" panose="020B0600070205080204" pitchFamily="50" charset="-128"/>
            </a:endParaRPr>
          </a:p>
        </p:txBody>
      </p:sp>
      <p:pic>
        <p:nvPicPr>
          <p:cNvPr id="31" name="図 30">
            <a:extLst>
              <a:ext uri="{FF2B5EF4-FFF2-40B4-BE49-F238E27FC236}">
                <a16:creationId xmlns:a16="http://schemas.microsoft.com/office/drawing/2014/main" id="{72EBEFCF-0D38-4B46-A7FC-2FCF85CE99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424" y="2655605"/>
            <a:ext cx="224377" cy="256494"/>
          </a:xfrm>
          <a:prstGeom prst="rect">
            <a:avLst/>
          </a:prstGeom>
        </p:spPr>
      </p:pic>
      <p:sp>
        <p:nvSpPr>
          <p:cNvPr id="2" name="ドーナツ 1"/>
          <p:cNvSpPr/>
          <p:nvPr/>
        </p:nvSpPr>
        <p:spPr>
          <a:xfrm>
            <a:off x="7645980" y="2384325"/>
            <a:ext cx="1291203" cy="1089928"/>
          </a:xfrm>
          <a:prstGeom prst="donut">
            <a:avLst>
              <a:gd name="adj" fmla="val 556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角丸四角形 41"/>
          <p:cNvSpPr/>
          <p:nvPr/>
        </p:nvSpPr>
        <p:spPr>
          <a:xfrm>
            <a:off x="8056098" y="2333652"/>
            <a:ext cx="451692" cy="182428"/>
          </a:xfrm>
          <a:prstGeom prst="roundRect">
            <a:avLst/>
          </a:prstGeom>
          <a:solidFill>
            <a:srgbClr val="FFC000"/>
          </a:solidFill>
          <a:ln w="190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チーム</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828075" y="2960338"/>
            <a:ext cx="448256" cy="245571"/>
          </a:xfrm>
          <a:prstGeom prst="roundRect">
            <a:avLst/>
          </a:prstGeom>
          <a:solidFill>
            <a:schemeClr val="accent6">
              <a:lumMod val="20000"/>
              <a:lumOff val="80000"/>
            </a:schemeClr>
          </a:solidFill>
          <a:ln w="1905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rPr>
              <a:t>オレンジ</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700" dirty="0" smtClean="0">
                <a:solidFill>
                  <a:schemeClr val="tx1"/>
                </a:solidFill>
                <a:latin typeface="Meiryo UI" panose="020B0604030504040204" pitchFamily="50" charset="-128"/>
                <a:ea typeface="Meiryo UI" panose="020B0604030504040204" pitchFamily="50" charset="-128"/>
              </a:rPr>
              <a:t>サポーター</a:t>
            </a:r>
            <a:endParaRPr kumimoji="1" lang="en-US" altLang="ja-JP" sz="700" dirty="0" smtClean="0">
              <a:solidFill>
                <a:schemeClr val="tx1"/>
              </a:solidFill>
              <a:latin typeface="Meiryo UI" panose="020B0604030504040204" pitchFamily="50" charset="-128"/>
              <a:ea typeface="Meiryo UI" panose="020B0604030504040204" pitchFamily="50" charset="-128"/>
            </a:endParaRPr>
          </a:p>
        </p:txBody>
      </p:sp>
      <p:pic>
        <p:nvPicPr>
          <p:cNvPr id="39" name="図 38" descr="C:\Users\i9151434\Pictures\couple_fufu_old.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7400" y="2631335"/>
            <a:ext cx="210082" cy="344610"/>
          </a:xfrm>
          <a:prstGeom prst="rect">
            <a:avLst/>
          </a:prstGeom>
          <a:noFill/>
          <a:ln>
            <a:noFill/>
          </a:ln>
        </p:spPr>
      </p:pic>
      <p:sp>
        <p:nvSpPr>
          <p:cNvPr id="5" name="右矢印 4"/>
          <p:cNvSpPr/>
          <p:nvPr/>
        </p:nvSpPr>
        <p:spPr>
          <a:xfrm>
            <a:off x="8282863" y="2736024"/>
            <a:ext cx="231830" cy="100769"/>
          </a:xfrm>
          <a:prstGeom prst="rightArrow">
            <a:avLst/>
          </a:prstGeom>
          <a:solidFill>
            <a:srgbClr val="3366CC"/>
          </a:solidFill>
          <a:ln w="317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220094" y="2801774"/>
            <a:ext cx="382827"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支援</a:t>
            </a:r>
            <a:endParaRPr kumimoji="1" lang="ja-JP" altLang="en-US" sz="700" dirty="0">
              <a:latin typeface="Meiryo UI" panose="020B0604030504040204" pitchFamily="50" charset="-128"/>
              <a:ea typeface="Meiryo UI" panose="020B0604030504040204" pitchFamily="50" charset="-128"/>
            </a:endParaRPr>
          </a:p>
        </p:txBody>
      </p:sp>
      <p:pic>
        <p:nvPicPr>
          <p:cNvPr id="47" name="図 46">
            <a:extLst>
              <a:ext uri="{FF2B5EF4-FFF2-40B4-BE49-F238E27FC236}">
                <a16:creationId xmlns:a16="http://schemas.microsoft.com/office/drawing/2014/main" id="{72EBEFCF-0D38-4B46-A7FC-2FCF85CE99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8296" y="2398765"/>
            <a:ext cx="173670" cy="198529"/>
          </a:xfrm>
          <a:prstGeom prst="rect">
            <a:avLst/>
          </a:prstGeom>
        </p:spPr>
      </p:pic>
      <p:sp>
        <p:nvSpPr>
          <p:cNvPr id="48" name="テキスト ボックス 47"/>
          <p:cNvSpPr txBox="1"/>
          <p:nvPr/>
        </p:nvSpPr>
        <p:spPr>
          <a:xfrm>
            <a:off x="6531506" y="2394966"/>
            <a:ext cx="615477" cy="215444"/>
          </a:xfrm>
          <a:prstGeom prst="rect">
            <a:avLst/>
          </a:prstGeom>
          <a:noFill/>
        </p:spPr>
        <p:txBody>
          <a:bodyPr wrap="square" lIns="0" tIns="0" rIns="0" bIns="0" rtlCol="0">
            <a:spAutoFit/>
          </a:bodyPr>
          <a:lstStyle/>
          <a:p>
            <a:r>
              <a:rPr lang="ja-JP" altLang="en-US" sz="700" dirty="0" smtClean="0">
                <a:latin typeface="Meiryo UI" panose="020B0604030504040204" pitchFamily="50" charset="-128"/>
                <a:ea typeface="Meiryo UI" panose="020B0604030504040204" pitchFamily="50" charset="-128"/>
              </a:rPr>
              <a:t>認知症</a:t>
            </a:r>
            <a:endParaRPr lang="en-US" altLang="ja-JP" sz="700" dirty="0" smtClean="0">
              <a:latin typeface="Meiryo UI" panose="020B0604030504040204" pitchFamily="50" charset="-128"/>
              <a:ea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rPr>
              <a:t>サポーター</a:t>
            </a:r>
            <a:endParaRPr kumimoji="1" lang="ja-JP" altLang="en-US" sz="700" dirty="0">
              <a:latin typeface="Meiryo UI" panose="020B0604030504040204" pitchFamily="50" charset="-128"/>
              <a:ea typeface="Meiryo UI" panose="020B0604030504040204" pitchFamily="50" charset="-128"/>
            </a:endParaRPr>
          </a:p>
        </p:txBody>
      </p:sp>
      <p:sp>
        <p:nvSpPr>
          <p:cNvPr id="11" name="下矢印 10"/>
          <p:cNvSpPr/>
          <p:nvPr/>
        </p:nvSpPr>
        <p:spPr>
          <a:xfrm>
            <a:off x="6398030" y="2642998"/>
            <a:ext cx="66651" cy="130089"/>
          </a:xfrm>
          <a:prstGeom prst="down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6165416" y="2792531"/>
            <a:ext cx="642700" cy="307777"/>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ステップ</a:t>
            </a:r>
            <a:r>
              <a:rPr kumimoji="1" lang="ja-JP" altLang="en-US" sz="700" dirty="0" smtClean="0">
                <a:latin typeface="Meiryo UI" panose="020B0604030504040204" pitchFamily="50" charset="-128"/>
                <a:ea typeface="Meiryo UI" panose="020B0604030504040204" pitchFamily="50" charset="-128"/>
              </a:rPr>
              <a:t>アップ</a:t>
            </a:r>
            <a:endParaRPr kumimoji="1" lang="en-US" altLang="ja-JP" sz="700" dirty="0" smtClean="0">
              <a:latin typeface="Meiryo UI" panose="020B0604030504040204" pitchFamily="50" charset="-128"/>
              <a:ea typeface="Meiryo UI" panose="020B0604030504040204" pitchFamily="50" charset="-128"/>
            </a:endParaRPr>
          </a:p>
          <a:p>
            <a:pPr algn="ctr"/>
            <a:r>
              <a:rPr kumimoji="1" lang="ja-JP" altLang="en-US" sz="700" dirty="0" smtClean="0">
                <a:latin typeface="Meiryo UI" panose="020B0604030504040204" pitchFamily="50" charset="-128"/>
                <a:ea typeface="Meiryo UI" panose="020B0604030504040204" pitchFamily="50" charset="-128"/>
              </a:rPr>
              <a:t>研修</a:t>
            </a:r>
            <a:endParaRPr kumimoji="1" lang="ja-JP" altLang="en-US" sz="700" dirty="0">
              <a:latin typeface="Meiryo UI" panose="020B0604030504040204" pitchFamily="50" charset="-128"/>
              <a:ea typeface="Meiryo UI" panose="020B0604030504040204" pitchFamily="50" charset="-128"/>
            </a:endParaRPr>
          </a:p>
        </p:txBody>
      </p:sp>
      <p:sp>
        <p:nvSpPr>
          <p:cNvPr id="51" name="下矢印 50"/>
          <p:cNvSpPr/>
          <p:nvPr/>
        </p:nvSpPr>
        <p:spPr>
          <a:xfrm>
            <a:off x="6400212" y="3104977"/>
            <a:ext cx="79709" cy="143110"/>
          </a:xfrm>
          <a:prstGeom prst="downArrow">
            <a:avLst/>
          </a:prstGeom>
          <a:solidFill>
            <a:srgbClr val="3366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164234" y="3261899"/>
            <a:ext cx="843459" cy="307777"/>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オレンジサポーター</a:t>
            </a:r>
            <a:endParaRPr kumimoji="1" lang="en-US" altLang="ja-JP" sz="700" dirty="0" smtClean="0">
              <a:latin typeface="Meiryo UI" panose="020B0604030504040204" pitchFamily="50" charset="-128"/>
              <a:ea typeface="Meiryo UI" panose="020B0604030504040204" pitchFamily="50" charset="-128"/>
            </a:endParaRPr>
          </a:p>
          <a:p>
            <a:pPr algn="ctr"/>
            <a:r>
              <a:rPr kumimoji="1" lang="ja-JP" altLang="en-US" sz="700" dirty="0" smtClean="0">
                <a:latin typeface="Meiryo UI" panose="020B0604030504040204" pitchFamily="50" charset="-128"/>
                <a:ea typeface="Meiryo UI" panose="020B0604030504040204" pitchFamily="50" charset="-128"/>
              </a:rPr>
              <a:t>として活動</a:t>
            </a:r>
            <a:endParaRPr kumimoji="1" lang="ja-JP" altLang="en-US" sz="700" dirty="0">
              <a:latin typeface="Meiryo UI" panose="020B0604030504040204" pitchFamily="50" charset="-128"/>
              <a:ea typeface="Meiryo UI" panose="020B0604030504040204" pitchFamily="50" charset="-128"/>
            </a:endParaRPr>
          </a:p>
        </p:txBody>
      </p:sp>
      <p:sp>
        <p:nvSpPr>
          <p:cNvPr id="40" name="正方形/長方形 39"/>
          <p:cNvSpPr/>
          <p:nvPr/>
        </p:nvSpPr>
        <p:spPr>
          <a:xfrm>
            <a:off x="6215299" y="2355265"/>
            <a:ext cx="737032" cy="1247105"/>
          </a:xfrm>
          <a:prstGeom prst="rect">
            <a:avLst/>
          </a:prstGeom>
          <a:noFill/>
          <a:ln w="19050">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image">
            <a:extLst>
              <a:ext uri="{FF2B5EF4-FFF2-40B4-BE49-F238E27FC236}">
                <a16:creationId xmlns:a16="http://schemas.microsoft.com/office/drawing/2014/main" id="{84FB4BFB-0D20-4B8A-A588-B4FC2F08BBB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254" y="2597293"/>
            <a:ext cx="358288" cy="430455"/>
          </a:xfrm>
          <a:prstGeom prst="rect">
            <a:avLst/>
          </a:prstGeom>
          <a:noFill/>
          <a:ln>
            <a:noFill/>
          </a:ln>
        </p:spPr>
      </p:pic>
      <p:sp>
        <p:nvSpPr>
          <p:cNvPr id="53" name="テキスト ボックス 52"/>
          <p:cNvSpPr txBox="1"/>
          <p:nvPr/>
        </p:nvSpPr>
        <p:spPr>
          <a:xfrm>
            <a:off x="7000095" y="2479289"/>
            <a:ext cx="665948" cy="107722"/>
          </a:xfrm>
          <a:prstGeom prst="rect">
            <a:avLst/>
          </a:prstGeom>
          <a:noFill/>
        </p:spPr>
        <p:txBody>
          <a:bodyPr wrap="square" lIns="0" tIns="0" rIns="0" bIns="0" rtlCol="0">
            <a:spAutoFit/>
          </a:bodyPr>
          <a:lstStyle/>
          <a:p>
            <a:r>
              <a:rPr kumimoji="1" lang="ja-JP" altLang="en-US" sz="700" dirty="0" smtClean="0">
                <a:latin typeface="Meiryo UI" panose="020B0604030504040204" pitchFamily="50" charset="-128"/>
                <a:ea typeface="Meiryo UI" panose="020B0604030504040204" pitchFamily="50" charset="-128"/>
              </a:rPr>
              <a:t>コーディネーター</a:t>
            </a:r>
            <a:endParaRPr kumimoji="1" lang="ja-JP" altLang="en-US" sz="700" dirty="0">
              <a:latin typeface="Meiryo UI" panose="020B0604030504040204" pitchFamily="50" charset="-128"/>
              <a:ea typeface="Meiryo UI" panose="020B0604030504040204" pitchFamily="50" charset="-128"/>
            </a:endParaRPr>
          </a:p>
        </p:txBody>
      </p:sp>
      <p:cxnSp>
        <p:nvCxnSpPr>
          <p:cNvPr id="2051" name="直線矢印コネクタ 2050"/>
          <p:cNvCxnSpPr/>
          <p:nvPr/>
        </p:nvCxnSpPr>
        <p:spPr>
          <a:xfrm flipV="1">
            <a:off x="6903643" y="3200354"/>
            <a:ext cx="762400" cy="27390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58" name="直線コネクタ 2057"/>
          <p:cNvCxnSpPr/>
          <p:nvPr/>
        </p:nvCxnSpPr>
        <p:spPr>
          <a:xfrm flipH="1">
            <a:off x="7209234" y="3012281"/>
            <a:ext cx="1191" cy="167884"/>
          </a:xfrm>
          <a:prstGeom prst="line">
            <a:avLst/>
          </a:prstGeom>
        </p:spPr>
        <p:style>
          <a:lnRef idx="1">
            <a:schemeClr val="dk1"/>
          </a:lnRef>
          <a:fillRef idx="0">
            <a:schemeClr val="dk1"/>
          </a:fillRef>
          <a:effectRef idx="0">
            <a:schemeClr val="dk1"/>
          </a:effectRef>
          <a:fontRef idx="minor">
            <a:schemeClr val="tx1"/>
          </a:fontRef>
        </p:style>
      </p:cxnSp>
      <p:cxnSp>
        <p:nvCxnSpPr>
          <p:cNvPr id="73" name="直線矢印コネクタ 72"/>
          <p:cNvCxnSpPr/>
          <p:nvPr/>
        </p:nvCxnSpPr>
        <p:spPr>
          <a:xfrm flipH="1">
            <a:off x="6540736" y="2695575"/>
            <a:ext cx="491889" cy="4556"/>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cxnSp>
        <p:nvCxnSpPr>
          <p:cNvPr id="76" name="直線矢印コネクタ 75"/>
          <p:cNvCxnSpPr/>
          <p:nvPr/>
        </p:nvCxnSpPr>
        <p:spPr>
          <a:xfrm flipH="1">
            <a:off x="6531161" y="3175304"/>
            <a:ext cx="683401" cy="3654"/>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85" name="正方形/長方形 84"/>
          <p:cNvSpPr/>
          <p:nvPr/>
        </p:nvSpPr>
        <p:spPr>
          <a:xfrm>
            <a:off x="6646838" y="3144487"/>
            <a:ext cx="249427" cy="10591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691112" y="2651290"/>
            <a:ext cx="166310" cy="10539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矢印コネクタ 88"/>
          <p:cNvCxnSpPr/>
          <p:nvPr/>
        </p:nvCxnSpPr>
        <p:spPr>
          <a:xfrm>
            <a:off x="7360918" y="2695575"/>
            <a:ext cx="276434" cy="1"/>
          </a:xfrm>
          <a:prstGeom prst="straightConnector1">
            <a:avLst/>
          </a:prstGeom>
          <a:ln>
            <a:tailEnd type="triangle" w="sm" len="sm"/>
          </a:ln>
        </p:spPr>
        <p:style>
          <a:lnRef idx="1">
            <a:schemeClr val="dk1"/>
          </a:lnRef>
          <a:fillRef idx="0">
            <a:schemeClr val="dk1"/>
          </a:fillRef>
          <a:effectRef idx="0">
            <a:schemeClr val="dk1"/>
          </a:effectRef>
          <a:fontRef idx="minor">
            <a:schemeClr val="tx1"/>
          </a:fontRef>
        </p:style>
      </p:cxnSp>
      <p:sp>
        <p:nvSpPr>
          <p:cNvPr id="92" name="テキスト ボックス 91"/>
          <p:cNvSpPr txBox="1"/>
          <p:nvPr/>
        </p:nvSpPr>
        <p:spPr>
          <a:xfrm>
            <a:off x="7335966" y="2773023"/>
            <a:ext cx="382827" cy="276999"/>
          </a:xfrm>
          <a:prstGeom prst="rect">
            <a:avLst/>
          </a:prstGeom>
          <a:noFill/>
        </p:spPr>
        <p:txBody>
          <a:bodyPr wrap="square" lIns="0" tIns="0" rIns="0" bIns="0" rtlCol="0">
            <a:spAutoFit/>
          </a:bodyPr>
          <a:lstStyle/>
          <a:p>
            <a:r>
              <a:rPr lang="ja-JP" altLang="en-US" sz="600" dirty="0" smtClean="0">
                <a:latin typeface="Meiryo UI" panose="020B0604030504040204" pitchFamily="50" charset="-128"/>
                <a:ea typeface="Meiryo UI" panose="020B0604030504040204" pitchFamily="50" charset="-128"/>
              </a:rPr>
              <a:t>立ち上げ</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活動</a:t>
            </a:r>
            <a:r>
              <a:rPr kumimoji="1" lang="ja-JP" altLang="en-US" sz="600" dirty="0" smtClean="0">
                <a:latin typeface="Meiryo UI" panose="020B0604030504040204" pitchFamily="50" charset="-128"/>
                <a:ea typeface="Meiryo UI" panose="020B0604030504040204" pitchFamily="50" charset="-128"/>
              </a:rPr>
              <a:t>支援</a:t>
            </a:r>
            <a:endParaRPr kumimoji="1" lang="en-US" altLang="ja-JP" sz="600" dirty="0" smtClean="0">
              <a:latin typeface="Meiryo UI" panose="020B0604030504040204" pitchFamily="50" charset="-128"/>
              <a:ea typeface="Meiryo UI" panose="020B0604030504040204" pitchFamily="50" charset="-128"/>
            </a:endParaRPr>
          </a:p>
          <a:p>
            <a:endParaRPr kumimoji="1" lang="ja-JP" altLang="en-US" sz="60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6575759" y="3108422"/>
            <a:ext cx="415821" cy="169277"/>
          </a:xfrm>
          <a:prstGeom prst="rect">
            <a:avLst/>
          </a:prstGeom>
          <a:noFill/>
        </p:spPr>
        <p:txBody>
          <a:bodyPr wrap="square" rtlCol="0">
            <a:spAutoFit/>
          </a:bodyPr>
          <a:lstStyle/>
          <a:p>
            <a:r>
              <a:rPr kumimoji="1" lang="ja-JP" altLang="en-US" sz="500" dirty="0" smtClean="0">
                <a:latin typeface="Meiryo UI" panose="020B0604030504040204" pitchFamily="50" charset="-128"/>
                <a:ea typeface="Meiryo UI" panose="020B0604030504040204" pitchFamily="50" charset="-128"/>
              </a:rPr>
              <a:t>呼びかけ</a:t>
            </a:r>
            <a:endParaRPr kumimoji="1" lang="ja-JP" altLang="en-US" sz="4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6620690" y="2624257"/>
            <a:ext cx="382827" cy="169277"/>
          </a:xfrm>
          <a:prstGeom prst="rect">
            <a:avLst/>
          </a:prstGeom>
          <a:noFill/>
        </p:spPr>
        <p:txBody>
          <a:bodyPr wrap="square" rtlCol="0">
            <a:spAutoFit/>
          </a:bodyPr>
          <a:lstStyle/>
          <a:p>
            <a:r>
              <a:rPr lang="ja-JP" altLang="en-US" sz="500" dirty="0">
                <a:latin typeface="Meiryo UI" panose="020B0604030504040204" pitchFamily="50" charset="-128"/>
                <a:ea typeface="Meiryo UI" panose="020B0604030504040204" pitchFamily="50" charset="-128"/>
              </a:rPr>
              <a:t>勧奨</a:t>
            </a:r>
            <a:endParaRPr kumimoji="1" lang="ja-JP" altLang="en-US" sz="5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468967" y="3621809"/>
            <a:ext cx="665948" cy="107722"/>
          </a:xfrm>
          <a:prstGeom prst="rect">
            <a:avLst/>
          </a:prstGeom>
          <a:noFill/>
        </p:spPr>
        <p:txBody>
          <a:bodyPr wrap="square" lIns="0" tIns="0" rIns="0" bIns="0" rtlCol="0">
            <a:spAutoFit/>
          </a:bodyPr>
          <a:lstStyle/>
          <a:p>
            <a:r>
              <a:rPr kumimoji="1" lang="ja-JP" altLang="en-US" sz="700" dirty="0" smtClean="0">
                <a:latin typeface="Meiryo UI" panose="020B0604030504040204" pitchFamily="50" charset="-128"/>
                <a:ea typeface="Meiryo UI" panose="020B0604030504040204" pitchFamily="50" charset="-128"/>
              </a:rPr>
              <a:t>オレンジパートナー</a:t>
            </a:r>
            <a:endParaRPr kumimoji="1" lang="ja-JP" altLang="en-US" sz="7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7"/>
          <a:stretch>
            <a:fillRect/>
          </a:stretch>
        </p:blipFill>
        <p:spPr>
          <a:xfrm>
            <a:off x="7835761" y="3400846"/>
            <a:ext cx="202498" cy="174704"/>
          </a:xfrm>
          <a:prstGeom prst="rect">
            <a:avLst/>
          </a:prstGeom>
        </p:spPr>
      </p:pic>
      <p:pic>
        <p:nvPicPr>
          <p:cNvPr id="17" name="図 16"/>
          <p:cNvPicPr>
            <a:picLocks noChangeAspect="1"/>
          </p:cNvPicPr>
          <p:nvPr/>
        </p:nvPicPr>
        <p:blipFill>
          <a:blip r:embed="rId8"/>
          <a:stretch>
            <a:fillRect/>
          </a:stretch>
        </p:blipFill>
        <p:spPr>
          <a:xfrm>
            <a:off x="7604055" y="3322870"/>
            <a:ext cx="236470" cy="278398"/>
          </a:xfrm>
          <a:prstGeom prst="rect">
            <a:avLst/>
          </a:prstGeom>
        </p:spPr>
      </p:pic>
      <p:pic>
        <p:nvPicPr>
          <p:cNvPr id="62" name="図 6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6396" y="3915042"/>
            <a:ext cx="613039" cy="631998"/>
          </a:xfrm>
          <a:prstGeom prst="rect">
            <a:avLst/>
          </a:prstGeom>
        </p:spPr>
      </p:pic>
      <p:sp>
        <p:nvSpPr>
          <p:cNvPr id="65" name="テキスト ボックス 64"/>
          <p:cNvSpPr txBox="1"/>
          <p:nvPr/>
        </p:nvSpPr>
        <p:spPr>
          <a:xfrm>
            <a:off x="7009059" y="3924918"/>
            <a:ext cx="2137549" cy="923330"/>
          </a:xfrm>
          <a:prstGeom prst="rect">
            <a:avLst/>
          </a:prstGeom>
          <a:noFill/>
        </p:spPr>
        <p:txBody>
          <a:bodyPr wrap="square" rtlCol="0">
            <a:spAutoFit/>
          </a:bodyPr>
          <a:lstStyle/>
          <a:p>
            <a:r>
              <a:rPr lang="ja-JP" altLang="en-US" sz="900" dirty="0" smtClean="0">
                <a:latin typeface="HG丸ｺﾞｼｯｸM-PRO" panose="020F0600000000000000" pitchFamily="50" charset="-128"/>
                <a:ea typeface="HG丸ｺﾞｼｯｸM-PRO" panose="020F0600000000000000" pitchFamily="50" charset="-128"/>
              </a:rPr>
              <a:t>◆対 象 者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重度訪問介護を利用する個人事業主</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◆対 象 </a:t>
            </a:r>
            <a:r>
              <a:rPr lang="ja-JP" altLang="en-US" sz="900" dirty="0" smtClean="0">
                <a:latin typeface="HG丸ｺﾞｼｯｸM-PRO" panose="020F0600000000000000" pitchFamily="50" charset="-128"/>
                <a:ea typeface="HG丸ｺﾞｼｯｸM-PRO" panose="020F0600000000000000" pitchFamily="50" charset="-128"/>
              </a:rPr>
              <a:t>者 数       </a:t>
            </a:r>
            <a:r>
              <a:rPr lang="en-US" altLang="ja-JP" sz="900" dirty="0">
                <a:latin typeface="HG丸ｺﾞｼｯｸM-PRO" panose="020F0600000000000000" pitchFamily="50" charset="-128"/>
                <a:ea typeface="HG丸ｺﾞｼｯｸM-PRO" panose="020F0600000000000000" pitchFamily="50" charset="-128"/>
              </a:rPr>
              <a:t>20</a:t>
            </a:r>
            <a:r>
              <a:rPr lang="ja-JP" altLang="en-US" sz="900" dirty="0" smtClean="0">
                <a:latin typeface="HG丸ｺﾞｼｯｸM-PRO" panose="020F0600000000000000" pitchFamily="50" charset="-128"/>
                <a:ea typeface="HG丸ｺﾞｼｯｸM-PRO" panose="020F0600000000000000" pitchFamily="50" charset="-128"/>
              </a:rPr>
              <a:t>人</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◆支援内容　</a:t>
            </a:r>
            <a:endParaRPr lang="en-US" altLang="ja-JP" sz="900" dirty="0" smtClean="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就業に伴う移動、</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就業中のトイレや食事等</a:t>
            </a:r>
            <a:r>
              <a:rPr lang="ja-JP" altLang="en-US" sz="900" dirty="0">
                <a:latin typeface="HG丸ｺﾞｼｯｸM-PRO" panose="020F0600000000000000" pitchFamily="50" charset="-128"/>
                <a:ea typeface="HG丸ｺﾞｼｯｸM-PRO" panose="020F0600000000000000" pitchFamily="50" charset="-128"/>
              </a:rPr>
              <a:t>の</a:t>
            </a:r>
            <a:r>
              <a:rPr lang="ja-JP" altLang="en-US" sz="900" dirty="0" smtClean="0">
                <a:latin typeface="HG丸ｺﾞｼｯｸM-PRO" panose="020F0600000000000000" pitchFamily="50" charset="-128"/>
                <a:ea typeface="HG丸ｺﾞｼｯｸM-PRO" panose="020F0600000000000000" pitchFamily="50" charset="-128"/>
              </a:rPr>
              <a:t>介助</a:t>
            </a:r>
            <a:endParaRPr kumimoji="1" lang="ja-JP" altLang="en-US" sz="900" dirty="0">
              <a:latin typeface="HG丸ｺﾞｼｯｸM-PRO" panose="020F0600000000000000" pitchFamily="50" charset="-128"/>
              <a:ea typeface="HG丸ｺﾞｼｯｸM-PRO" panose="020F0600000000000000" pitchFamily="50" charset="-128"/>
            </a:endParaRPr>
          </a:p>
        </p:txBody>
      </p:sp>
      <p:pic>
        <p:nvPicPr>
          <p:cNvPr id="57" name="図 56"/>
          <p:cNvPicPr>
            <a:picLocks noChangeAspect="1"/>
          </p:cNvPicPr>
          <p:nvPr/>
        </p:nvPicPr>
        <p:blipFill>
          <a:blip r:embed="rId10"/>
          <a:stretch>
            <a:fillRect/>
          </a:stretch>
        </p:blipFill>
        <p:spPr>
          <a:xfrm>
            <a:off x="6237319" y="2406552"/>
            <a:ext cx="121027" cy="163550"/>
          </a:xfrm>
          <a:prstGeom prst="rect">
            <a:avLst/>
          </a:prstGeom>
        </p:spPr>
      </p:pic>
      <p:pic>
        <p:nvPicPr>
          <p:cNvPr id="58" name="図 57"/>
          <p:cNvPicPr>
            <a:picLocks noChangeAspect="1"/>
          </p:cNvPicPr>
          <p:nvPr/>
        </p:nvPicPr>
        <p:blipFill>
          <a:blip r:embed="rId10"/>
          <a:stretch>
            <a:fillRect/>
          </a:stretch>
        </p:blipFill>
        <p:spPr>
          <a:xfrm>
            <a:off x="7839970" y="2658082"/>
            <a:ext cx="178063" cy="240626"/>
          </a:xfrm>
          <a:prstGeom prst="rect">
            <a:avLst/>
          </a:prstGeom>
        </p:spPr>
      </p:pic>
      <p:sp>
        <p:nvSpPr>
          <p:cNvPr id="56" name="テキスト ボックス 55"/>
          <p:cNvSpPr txBox="1"/>
          <p:nvPr/>
        </p:nvSpPr>
        <p:spPr>
          <a:xfrm>
            <a:off x="5409063" y="4509775"/>
            <a:ext cx="509695" cy="253916"/>
          </a:xfrm>
          <a:prstGeom prst="rect">
            <a:avLst/>
          </a:prstGeom>
          <a:noFill/>
        </p:spPr>
        <p:txBody>
          <a:bodyPr wrap="square" rtlCol="0">
            <a:sp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職場</a:t>
            </a:r>
            <a:endParaRPr kumimoji="1" lang="ja-JP" altLang="en-US" sz="1050" b="1" dirty="0">
              <a:latin typeface="HG丸ｺﾞｼｯｸM-PRO" panose="020F0600000000000000" pitchFamily="50" charset="-128"/>
              <a:ea typeface="HG丸ｺﾞｼｯｸM-PRO" panose="020F0600000000000000" pitchFamily="50" charset="-128"/>
            </a:endParaRPr>
          </a:p>
        </p:txBody>
      </p:sp>
      <p:sp>
        <p:nvSpPr>
          <p:cNvPr id="59" name="雲形吹き出し 58"/>
          <p:cNvSpPr/>
          <p:nvPr/>
        </p:nvSpPr>
        <p:spPr>
          <a:xfrm flipV="1">
            <a:off x="6036980" y="3901422"/>
            <a:ext cx="575288" cy="429401"/>
          </a:xfrm>
          <a:prstGeom prst="cloudCallout">
            <a:avLst>
              <a:gd name="adj1" fmla="val -61888"/>
              <a:gd name="adj2" fmla="val -5689"/>
            </a:avLst>
          </a:prstGeom>
          <a:solidFill>
            <a:schemeClr val="accent5"/>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6748" y="3986021"/>
            <a:ext cx="333389" cy="301937"/>
          </a:xfrm>
          <a:prstGeom prst="rect">
            <a:avLst/>
          </a:prstGeom>
        </p:spPr>
      </p:pic>
      <p:pic>
        <p:nvPicPr>
          <p:cNvPr id="61" name="図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98844" y="4411880"/>
            <a:ext cx="427586" cy="427586"/>
          </a:xfrm>
          <a:prstGeom prst="rect">
            <a:avLst/>
          </a:prstGeom>
        </p:spPr>
      </p:pic>
      <p:pic>
        <p:nvPicPr>
          <p:cNvPr id="66" name="図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44687" y="4310826"/>
            <a:ext cx="495853" cy="495853"/>
          </a:xfrm>
          <a:prstGeom prst="rect">
            <a:avLst/>
          </a:prstGeom>
        </p:spPr>
      </p:pic>
      <p:sp>
        <p:nvSpPr>
          <p:cNvPr id="68" name="テキスト ボックス 67"/>
          <p:cNvSpPr txBox="1"/>
          <p:nvPr/>
        </p:nvSpPr>
        <p:spPr>
          <a:xfrm>
            <a:off x="6511594" y="4755668"/>
            <a:ext cx="612350" cy="261610"/>
          </a:xfrm>
          <a:prstGeom prst="rect">
            <a:avLst/>
          </a:prstGeom>
          <a:noFill/>
        </p:spPr>
        <p:txBody>
          <a:bodyPr wrap="square" rtlCol="0">
            <a:spAutoFit/>
          </a:bodyPr>
          <a:lstStyle/>
          <a:p>
            <a:pPr algn="ctr"/>
            <a:r>
              <a:rPr kumimoji="1" lang="ja-JP" altLang="en-US" sz="1050" b="1" dirty="0" smtClean="0">
                <a:latin typeface="HG丸ｺﾞｼｯｸM-PRO" panose="020F0600000000000000" pitchFamily="50" charset="-128"/>
                <a:ea typeface="HG丸ｺﾞｼｯｸM-PRO" panose="020F0600000000000000" pitchFamily="50" charset="-128"/>
              </a:rPr>
              <a:t>自宅</a:t>
            </a:r>
            <a:endParaRPr kumimoji="1" lang="ja-JP" altLang="en-US" sz="105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5029738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52844"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真に支援を必要とする人々のための施策②</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4" name="AutoShape 6"/>
          <p:cNvSpPr>
            <a:spLocks noChangeArrowheads="1"/>
          </p:cNvSpPr>
          <p:nvPr/>
        </p:nvSpPr>
        <p:spPr bwMode="auto">
          <a:xfrm>
            <a:off x="190592" y="512149"/>
            <a:ext cx="8713020" cy="357902"/>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b="1" dirty="0" smtClean="0">
                <a:solidFill>
                  <a:srgbClr val="000099"/>
                </a:solidFill>
                <a:latin typeface="+mj-ea"/>
                <a:ea typeface="+mj-ea"/>
              </a:rPr>
              <a:t>生活の安心を支えるセーフティネットの確立等</a:t>
            </a:r>
            <a:endParaRPr lang="ja-JP" altLang="en-US" b="1" dirty="0">
              <a:solidFill>
                <a:srgbClr val="000099"/>
              </a:solidFill>
              <a:latin typeface="+mj-ea"/>
              <a:ea typeface="+mj-ea"/>
            </a:endParaRPr>
          </a:p>
        </p:txBody>
      </p:sp>
      <p:sp>
        <p:nvSpPr>
          <p:cNvPr id="12" name="Rectangle 4"/>
          <p:cNvSpPr>
            <a:spLocks noChangeArrowheads="1"/>
          </p:cNvSpPr>
          <p:nvPr/>
        </p:nvSpPr>
        <p:spPr bwMode="auto">
          <a:xfrm>
            <a:off x="7021513" y="11113"/>
            <a:ext cx="24717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algn="ctr" eaLnBrk="1" hangingPunct="1">
              <a:spcBef>
                <a:spcPct val="0"/>
              </a:spcBef>
              <a:buFontTx/>
              <a:buNone/>
            </a:pPr>
            <a:r>
              <a:rPr lang="ja-JP" altLang="en-US" sz="1400" dirty="0" smtClean="0">
                <a:solidFill>
                  <a:srgbClr val="000099"/>
                </a:solidFill>
                <a:ea typeface="HG創英角ｺﾞｼｯｸUB" pitchFamily="49" charset="-128"/>
              </a:rPr>
              <a:t>市民の暮らし</a:t>
            </a:r>
            <a:r>
              <a:rPr lang="ja-JP" altLang="en-US" sz="1400" dirty="0">
                <a:solidFill>
                  <a:srgbClr val="000099"/>
                </a:solidFill>
                <a:ea typeface="HG創英角ｺﾞｼｯｸUB" pitchFamily="49" charset="-128"/>
              </a:rPr>
              <a:t>を守る</a:t>
            </a:r>
            <a:endParaRPr lang="en-US" altLang="ja-JP" sz="1400" dirty="0">
              <a:solidFill>
                <a:srgbClr val="000099"/>
              </a:solidFill>
              <a:ea typeface="HG創英角ｺﾞｼｯｸUB" pitchFamily="49" charset="-128"/>
            </a:endParaRPr>
          </a:p>
          <a:p>
            <a:pPr algn="ctr" eaLnBrk="1" hangingPunct="1">
              <a:spcBef>
                <a:spcPct val="0"/>
              </a:spcBef>
              <a:buFontTx/>
              <a:buNone/>
            </a:pPr>
            <a:r>
              <a:rPr lang="ja-JP" altLang="en-US" sz="1400" dirty="0">
                <a:solidFill>
                  <a:srgbClr val="000099"/>
                </a:solidFill>
                <a:ea typeface="HG創英角ｺﾞｼｯｸUB" pitchFamily="49" charset="-128"/>
              </a:rPr>
              <a:t>福祉等の向上</a:t>
            </a:r>
            <a:endParaRPr lang="en-US" altLang="ja-JP" sz="1400" dirty="0">
              <a:solidFill>
                <a:srgbClr val="000099"/>
              </a:solidFill>
              <a:ea typeface="HG創英角ｺﾞｼｯｸUB" pitchFamily="49" charset="-128"/>
            </a:endParaRPr>
          </a:p>
        </p:txBody>
      </p:sp>
      <p:sp>
        <p:nvSpPr>
          <p:cNvPr id="17" name="テキスト ボックス 49"/>
          <p:cNvSpPr txBox="1">
            <a:spLocks noChangeArrowheads="1"/>
          </p:cNvSpPr>
          <p:nvPr/>
        </p:nvSpPr>
        <p:spPr bwMode="auto">
          <a:xfrm>
            <a:off x="185127" y="873926"/>
            <a:ext cx="7008454" cy="35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spcBef>
                <a:spcPct val="0"/>
              </a:spcBef>
              <a:buFontTx/>
              <a:buNone/>
            </a:pPr>
            <a:r>
              <a:rPr lang="ja-JP" altLang="en-US" sz="1800" b="1" dirty="0" smtClean="0">
                <a:latin typeface="ＭＳ Ｐゴシック" charset="-128"/>
              </a:rPr>
              <a:t>○ 生活困窮者等に対する早期自立のための支援</a:t>
            </a:r>
            <a:endParaRPr lang="ja-JP" altLang="en-US" sz="1800" b="1" dirty="0">
              <a:latin typeface="ＭＳ Ｐゴシック" charset="-128"/>
            </a:endParaRPr>
          </a:p>
        </p:txBody>
      </p:sp>
      <p:sp>
        <p:nvSpPr>
          <p:cNvPr id="21" name="テキスト ボックス 49"/>
          <p:cNvSpPr txBox="1">
            <a:spLocks noChangeArrowheads="1"/>
          </p:cNvSpPr>
          <p:nvPr/>
        </p:nvSpPr>
        <p:spPr bwMode="auto">
          <a:xfrm>
            <a:off x="428430" y="1252255"/>
            <a:ext cx="7984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2813">
              <a:tabLst>
                <a:tab pos="3762375" algn="l"/>
                <a:tab pos="5475288" algn="l"/>
              </a:tabLst>
            </a:pPr>
            <a:r>
              <a:rPr lang="ja-JP" altLang="en-US" sz="1600" b="1" dirty="0" smtClean="0">
                <a:latin typeface="ＭＳ Ｐゴシック" charset="-128"/>
              </a:rPr>
              <a:t>■ 生活困窮者自立支援事業　　　　　　　　　　                        （５億９，７００万円</a:t>
            </a:r>
            <a:r>
              <a:rPr lang="ja-JP" altLang="en-US" sz="1600" b="1" dirty="0">
                <a:latin typeface="ＭＳ Ｐゴシック" charset="-128"/>
              </a:rPr>
              <a:t>）</a:t>
            </a:r>
            <a:endParaRPr lang="en-US" altLang="ja-JP" sz="1600" b="1" dirty="0">
              <a:latin typeface="ＭＳ Ｐゴシック" charset="-128"/>
            </a:endParaRPr>
          </a:p>
        </p:txBody>
      </p:sp>
      <p:sp>
        <p:nvSpPr>
          <p:cNvPr id="25" name="テキスト ボックス 33"/>
          <p:cNvSpPr txBox="1">
            <a:spLocks noChangeArrowheads="1"/>
          </p:cNvSpPr>
          <p:nvPr/>
        </p:nvSpPr>
        <p:spPr bwMode="auto">
          <a:xfrm>
            <a:off x="658417" y="2965972"/>
            <a:ext cx="8218023" cy="30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72" tIns="38687" rIns="77372" bIns="38687">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marL="176213" indent="-176213" eaLnBrk="1" hangingPunct="1">
              <a:lnSpc>
                <a:spcPts val="1800"/>
              </a:lnSpc>
              <a:spcBef>
                <a:spcPts val="200"/>
              </a:spcBef>
              <a:spcAft>
                <a:spcPts val="200"/>
              </a:spcAft>
              <a:buFont typeface="Wingdings" pitchFamily="2" charset="2"/>
              <a:buChar char="Ø"/>
              <a:tabLst>
                <a:tab pos="0" algn="l"/>
              </a:tabLst>
            </a:pPr>
            <a:r>
              <a:rPr lang="ja-JP" altLang="en-US" sz="1400" dirty="0" smtClean="0">
                <a:latin typeface="ＭＳ Ｐゴシック" charset="-128"/>
              </a:rPr>
              <a:t> 生活保護受給者等の早期自立に向け、各区に各種就労支援員を配置し、総合的な就労支援を実施</a:t>
            </a:r>
            <a:endParaRPr kumimoji="0" lang="en-US" altLang="ja-JP" sz="1400" dirty="0">
              <a:latin typeface="ＭＳ Ｐゴシック" charset="-128"/>
            </a:endParaRPr>
          </a:p>
        </p:txBody>
      </p:sp>
      <p:sp>
        <p:nvSpPr>
          <p:cNvPr id="27" name="テキスト ボックス 49"/>
          <p:cNvSpPr txBox="1">
            <a:spLocks noChangeArrowheads="1"/>
          </p:cNvSpPr>
          <p:nvPr/>
        </p:nvSpPr>
        <p:spPr bwMode="auto">
          <a:xfrm>
            <a:off x="428429" y="2626382"/>
            <a:ext cx="8288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ja-JP" altLang="en-US" sz="1600" b="1" dirty="0" smtClean="0">
                <a:latin typeface="ＭＳ Ｐゴシック" charset="-128"/>
              </a:rPr>
              <a:t>■ 総合就職サポート事業　　　　　　　       　　                        （５億６，６００万円）</a:t>
            </a:r>
            <a:endParaRPr lang="en-US" altLang="ja-JP" sz="1600" b="1" dirty="0">
              <a:latin typeface="ＭＳ Ｐゴシック" charset="-128"/>
            </a:endParaRPr>
          </a:p>
        </p:txBody>
      </p:sp>
      <p:sp>
        <p:nvSpPr>
          <p:cNvPr id="18" name="スライド番号プレースホルダ 3"/>
          <p:cNvSpPr txBox="1">
            <a:spLocks noGrp="1"/>
          </p:cNvSpPr>
          <p:nvPr/>
        </p:nvSpPr>
        <p:spPr bwMode="auto">
          <a:xfrm>
            <a:off x="7034376" y="4781134"/>
            <a:ext cx="2118468" cy="354655"/>
          </a:xfrm>
          <a:prstGeom prst="rect">
            <a:avLst/>
          </a:prstGeom>
          <a:noFill/>
          <a:ln>
            <a:miter lim="800000"/>
            <a:headEnd/>
            <a:tailEnd/>
          </a:ln>
        </p:spPr>
        <p:txBody>
          <a:bodyPr lIns="77341" tIns="38672" rIns="77341" bIns="38672"/>
          <a:lstStyle/>
          <a:p>
            <a:pPr algn="r">
              <a:defRPr/>
            </a:pPr>
            <a:fld id="{44921627-619A-44E5-9053-26FA51A45572}" type="slidenum">
              <a:rPr lang="en-US" altLang="ja-JP" sz="1986" b="1">
                <a:effectLst>
                  <a:outerShdw blurRad="38100" dist="38100" dir="2700000" algn="tl">
                    <a:srgbClr val="C0C0C0"/>
                  </a:outerShdw>
                </a:effectLst>
                <a:latin typeface="Arial" pitchFamily="34" charset="0"/>
                <a:ea typeface="ＭＳ Ｐゴシック" pitchFamily="50" charset="-128"/>
              </a:rPr>
              <a:pPr algn="r">
                <a:defRPr/>
              </a:pPr>
              <a:t>46</a:t>
            </a:fld>
            <a:endParaRPr lang="en-US" altLang="ja-JP" sz="1986" b="1" dirty="0">
              <a:effectLst>
                <a:outerShdw blurRad="38100" dist="38100" dir="2700000" algn="tl">
                  <a:srgbClr val="C0C0C0"/>
                </a:outerShdw>
              </a:effectLst>
              <a:latin typeface="Arial" pitchFamily="34" charset="0"/>
              <a:ea typeface="ＭＳ Ｐゴシック" pitchFamily="50" charset="-128"/>
            </a:endParaRPr>
          </a:p>
        </p:txBody>
      </p:sp>
      <p:sp>
        <p:nvSpPr>
          <p:cNvPr id="15" name="テキスト ボックス 33"/>
          <p:cNvSpPr txBox="1">
            <a:spLocks noChangeArrowheads="1"/>
          </p:cNvSpPr>
          <p:nvPr/>
        </p:nvSpPr>
        <p:spPr bwMode="auto">
          <a:xfrm>
            <a:off x="658417" y="1624923"/>
            <a:ext cx="5695444" cy="100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372" tIns="38687" rIns="77372" bIns="38687">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marL="149225" indent="-149225" eaLnBrk="1" hangingPunct="1">
              <a:lnSpc>
                <a:spcPts val="1500"/>
              </a:lnSpc>
              <a:spcBef>
                <a:spcPts val="200"/>
              </a:spcBef>
              <a:spcAft>
                <a:spcPts val="200"/>
              </a:spcAft>
              <a:buFont typeface="Wingdings" pitchFamily="2" charset="2"/>
              <a:buChar char="Ø"/>
            </a:pPr>
            <a:r>
              <a:rPr lang="ja-JP" altLang="en-US" sz="1400" dirty="0" smtClean="0">
                <a:latin typeface="ＭＳ Ｐゴシック" charset="-128"/>
              </a:rPr>
              <a:t> 生活困窮者に対する相談窓口を全区役所に設置し、地域の関係機関と</a:t>
            </a:r>
            <a:endParaRPr lang="en-US" altLang="ja-JP" sz="1400" dirty="0" smtClean="0">
              <a:latin typeface="ＭＳ Ｐゴシック" charset="-128"/>
            </a:endParaRPr>
          </a:p>
          <a:p>
            <a:pPr eaLnBrk="1" hangingPunct="1">
              <a:lnSpc>
                <a:spcPts val="1500"/>
              </a:lnSpc>
              <a:spcBef>
                <a:spcPts val="200"/>
              </a:spcBef>
              <a:spcAft>
                <a:spcPts val="200"/>
              </a:spcAft>
              <a:buNone/>
            </a:pPr>
            <a:r>
              <a:rPr lang="ja-JP" altLang="en-US" sz="1400" dirty="0">
                <a:latin typeface="ＭＳ Ｐゴシック" charset="-128"/>
              </a:rPr>
              <a:t>　 </a:t>
            </a:r>
            <a:r>
              <a:rPr lang="ja-JP" altLang="en-US" sz="1400" dirty="0" smtClean="0">
                <a:latin typeface="ＭＳ Ｐゴシック" charset="-128"/>
              </a:rPr>
              <a:t> 連携しながら相談者の状況に応じて、包括的・継続的な支援を実施</a:t>
            </a:r>
            <a:endParaRPr lang="en-US" altLang="ja-JP" sz="1400" dirty="0" smtClean="0">
              <a:latin typeface="ＭＳ Ｐゴシック" charset="-128"/>
            </a:endParaRPr>
          </a:p>
          <a:p>
            <a:pPr eaLnBrk="1" hangingPunct="1">
              <a:lnSpc>
                <a:spcPts val="1500"/>
              </a:lnSpc>
              <a:spcBef>
                <a:spcPts val="200"/>
              </a:spcBef>
              <a:spcAft>
                <a:spcPts val="200"/>
              </a:spcAft>
              <a:buNone/>
            </a:pPr>
            <a:r>
              <a:rPr lang="ja-JP" altLang="en-US" sz="1400" dirty="0">
                <a:latin typeface="ＭＳ Ｐゴシック" charset="-128"/>
              </a:rPr>
              <a:t>　</a:t>
            </a:r>
            <a:r>
              <a:rPr lang="ja-JP" altLang="en-US" sz="1400" dirty="0" smtClean="0">
                <a:latin typeface="ＭＳ Ｐゴシック" charset="-128"/>
              </a:rPr>
              <a:t>　・就職</a:t>
            </a:r>
            <a:r>
              <a:rPr lang="ja-JP" altLang="en-US" sz="1400" dirty="0">
                <a:latin typeface="ＭＳ Ｐゴシック" charset="-128"/>
              </a:rPr>
              <a:t>氷河期世代</a:t>
            </a:r>
            <a:r>
              <a:rPr lang="ja-JP" altLang="en-US" sz="1400" dirty="0" smtClean="0">
                <a:latin typeface="ＭＳ Ｐゴシック" charset="-128"/>
              </a:rPr>
              <a:t>をはじめとし</a:t>
            </a:r>
            <a:r>
              <a:rPr lang="ja-JP" altLang="en-US" sz="1400" dirty="0">
                <a:latin typeface="ＭＳ Ｐゴシック" charset="-128"/>
              </a:rPr>
              <a:t>た</a:t>
            </a:r>
            <a:r>
              <a:rPr lang="ja-JP" altLang="en-US" sz="1400" dirty="0" smtClean="0">
                <a:latin typeface="ＭＳ Ｐゴシック" charset="-128"/>
              </a:rPr>
              <a:t>、</a:t>
            </a:r>
            <a:r>
              <a:rPr lang="ja-JP" altLang="en-US" sz="1400" dirty="0">
                <a:latin typeface="ＭＳ Ｐゴシック" charset="-128"/>
              </a:rPr>
              <a:t>社会参加に</a:t>
            </a:r>
            <a:r>
              <a:rPr lang="ja-JP" altLang="en-US" sz="1400" dirty="0" smtClean="0">
                <a:latin typeface="ＭＳ Ｐゴシック" charset="-128"/>
              </a:rPr>
              <a:t>向けてより</a:t>
            </a:r>
            <a:r>
              <a:rPr lang="ja-JP" altLang="en-US" sz="1400" dirty="0">
                <a:latin typeface="ＭＳ Ｐゴシック" charset="-128"/>
              </a:rPr>
              <a:t>丁寧な支援</a:t>
            </a:r>
            <a:r>
              <a:rPr lang="ja-JP" altLang="en-US" sz="1400" dirty="0" smtClean="0">
                <a:latin typeface="ＭＳ Ｐゴシック" charset="-128"/>
              </a:rPr>
              <a:t>が</a:t>
            </a:r>
            <a:endParaRPr lang="en-US" altLang="ja-JP" sz="1400" dirty="0" smtClean="0">
              <a:latin typeface="ＭＳ Ｐゴシック" charset="-128"/>
            </a:endParaRPr>
          </a:p>
          <a:p>
            <a:pPr eaLnBrk="1" hangingPunct="1">
              <a:lnSpc>
                <a:spcPts val="1500"/>
              </a:lnSpc>
              <a:spcBef>
                <a:spcPts val="200"/>
              </a:spcBef>
              <a:spcAft>
                <a:spcPts val="200"/>
              </a:spcAft>
              <a:buNone/>
            </a:pPr>
            <a:r>
              <a:rPr lang="ja-JP" altLang="en-US" sz="1400" dirty="0">
                <a:latin typeface="ＭＳ Ｐゴシック" charset="-128"/>
              </a:rPr>
              <a:t>　</a:t>
            </a:r>
            <a:r>
              <a:rPr lang="ja-JP" altLang="en-US" sz="1400" dirty="0" smtClean="0">
                <a:latin typeface="ＭＳ Ｐゴシック" charset="-128"/>
              </a:rPr>
              <a:t>　  必要な方へのアウトリーチ支援を強化</a:t>
            </a:r>
            <a:endParaRPr lang="en-US" altLang="ja-JP" sz="1400" dirty="0">
              <a:latin typeface="ＭＳ Ｐゴシック" charset="-128"/>
            </a:endParaRPr>
          </a:p>
        </p:txBody>
      </p:sp>
      <p:sp>
        <p:nvSpPr>
          <p:cNvPr id="30" name="角丸四角形 29"/>
          <p:cNvSpPr/>
          <p:nvPr/>
        </p:nvSpPr>
        <p:spPr>
          <a:xfrm>
            <a:off x="139504" y="1290587"/>
            <a:ext cx="288925" cy="288925"/>
          </a:xfrm>
          <a:prstGeom prst="round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9" name="テキスト ボックス 49"/>
          <p:cNvSpPr txBox="1">
            <a:spLocks noChangeArrowheads="1"/>
          </p:cNvSpPr>
          <p:nvPr/>
        </p:nvSpPr>
        <p:spPr bwMode="auto">
          <a:xfrm>
            <a:off x="150442" y="3346513"/>
            <a:ext cx="7718053" cy="35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925" tIns="38963" rIns="77925" bIns="38963">
            <a:spAutoFit/>
          </a:bodyPr>
          <a:lstStyle>
            <a:lvl1pPr eaLnBrk="0" hangingPunct="0">
              <a:spcBef>
                <a:spcPct val="20000"/>
              </a:spcBef>
              <a:buChar char="•"/>
              <a:defRPr kumimoji="1" sz="2800">
                <a:solidFill>
                  <a:schemeClr val="tx1"/>
                </a:solidFill>
                <a:latin typeface="Arial" charset="0"/>
                <a:ea typeface="ＭＳ Ｐゴシック" charset="-128"/>
              </a:defRPr>
            </a:lvl1pPr>
            <a:lvl2pPr marL="742950" indent="-285750" eaLnBrk="0" hangingPunct="0">
              <a:spcBef>
                <a:spcPct val="20000"/>
              </a:spcBef>
              <a:buChar char="–"/>
              <a:defRPr kumimoji="1" sz="2400">
                <a:solidFill>
                  <a:schemeClr val="tx1"/>
                </a:solidFill>
                <a:latin typeface="Arial" charset="0"/>
                <a:ea typeface="ＭＳ Ｐゴシック" charset="-128"/>
              </a:defRPr>
            </a:lvl2pPr>
            <a:lvl3pPr marL="1143000" indent="-228600" eaLnBrk="0" hangingPunct="0">
              <a:spcBef>
                <a:spcPct val="20000"/>
              </a:spcBef>
              <a:buChar char="•"/>
              <a:defRPr kumimoji="1" sz="2000">
                <a:solidFill>
                  <a:schemeClr val="tx1"/>
                </a:solidFill>
                <a:latin typeface="Arial" charset="0"/>
                <a:ea typeface="ＭＳ Ｐゴシック" charset="-128"/>
              </a:defRPr>
            </a:lvl3pPr>
            <a:lvl4pPr marL="1600200" indent="-228600" eaLnBrk="0" hangingPunct="0">
              <a:spcBef>
                <a:spcPct val="20000"/>
              </a:spcBef>
              <a:buChar char="–"/>
              <a:defRPr kumimoji="1" sz="1700">
                <a:solidFill>
                  <a:schemeClr val="tx1"/>
                </a:solidFill>
                <a:latin typeface="Arial" charset="0"/>
                <a:ea typeface="ＭＳ Ｐゴシック" charset="-128"/>
              </a:defRPr>
            </a:lvl4pPr>
            <a:lvl5pPr marL="2057400" indent="-228600" eaLnBrk="0" hangingPunct="0">
              <a:spcBef>
                <a:spcPct val="20000"/>
              </a:spcBef>
              <a:buChar char="»"/>
              <a:defRPr kumimoji="1" sz="17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1700">
                <a:solidFill>
                  <a:schemeClr val="tx1"/>
                </a:solidFill>
                <a:latin typeface="Arial" charset="0"/>
                <a:ea typeface="ＭＳ Ｐゴシック" charset="-128"/>
              </a:defRPr>
            </a:lvl9pPr>
          </a:lstStyle>
          <a:p>
            <a:pPr eaLnBrk="1" hangingPunct="1">
              <a:spcBef>
                <a:spcPct val="0"/>
              </a:spcBef>
              <a:buFontTx/>
              <a:buNone/>
            </a:pPr>
            <a:r>
              <a:rPr lang="ja-JP" altLang="en-US" sz="1700" b="1" dirty="0" smtClean="0">
                <a:latin typeface="ＭＳ Ｐゴシック" charset="-128"/>
              </a:rPr>
              <a:t>○ </a:t>
            </a:r>
            <a:r>
              <a:rPr lang="ja-JP" altLang="en-US" sz="1800" b="1" dirty="0" smtClean="0">
                <a:latin typeface="ＭＳ Ｐゴシック" charset="-128"/>
              </a:rPr>
              <a:t>犯罪</a:t>
            </a:r>
            <a:r>
              <a:rPr lang="ja-JP" altLang="en-US" sz="1800" b="1" dirty="0">
                <a:latin typeface="ＭＳ Ｐゴシック" charset="-128"/>
              </a:rPr>
              <a:t>被害者</a:t>
            </a:r>
            <a:r>
              <a:rPr lang="ja-JP" altLang="en-US" sz="1800" b="1" dirty="0" smtClean="0">
                <a:latin typeface="ＭＳ Ｐゴシック" charset="-128"/>
              </a:rPr>
              <a:t>やその</a:t>
            </a:r>
            <a:r>
              <a:rPr lang="ja-JP" altLang="en-US" sz="1800" b="1" dirty="0">
                <a:latin typeface="ＭＳ Ｐゴシック" charset="-128"/>
              </a:rPr>
              <a:t>家族・</a:t>
            </a:r>
            <a:r>
              <a:rPr lang="ja-JP" altLang="en-US" sz="1800" b="1" dirty="0" smtClean="0">
                <a:latin typeface="ＭＳ Ｐゴシック" charset="-128"/>
              </a:rPr>
              <a:t>遺族に対する支援</a:t>
            </a:r>
            <a:endParaRPr lang="ja-JP" altLang="en-US" sz="1700" b="1" dirty="0">
              <a:latin typeface="ＭＳ Ｐゴシック" charset="-128"/>
            </a:endParaRPr>
          </a:p>
        </p:txBody>
      </p:sp>
      <p:sp>
        <p:nvSpPr>
          <p:cNvPr id="31" name="Rectangle 5"/>
          <p:cNvSpPr>
            <a:spLocks noChangeArrowheads="1"/>
          </p:cNvSpPr>
          <p:nvPr/>
        </p:nvSpPr>
        <p:spPr bwMode="auto">
          <a:xfrm>
            <a:off x="436802" y="3690085"/>
            <a:ext cx="8659913" cy="128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lnSpc>
                <a:spcPct val="150000"/>
              </a:lnSpc>
              <a:spcBef>
                <a:spcPts val="0"/>
              </a:spcBef>
              <a:spcAft>
                <a:spcPts val="0"/>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犯罪被害者</a:t>
            </a:r>
            <a:r>
              <a:rPr lang="ja-JP" altLang="en-US" sz="1600" b="1" dirty="0" smtClean="0">
                <a:solidFill>
                  <a:srgbClr val="000000"/>
                </a:solidFill>
                <a:latin typeface="ＭＳ Ｐゴシック" panose="020B0600070205080204" pitchFamily="50" charset="-128"/>
              </a:rPr>
              <a:t>等の支援に関する条例にかかる各種支援事業 （　　２，５００万円）</a:t>
            </a:r>
            <a:endParaRPr lang="en-US" altLang="ja-JP" sz="1600" b="1" dirty="0">
              <a:solidFill>
                <a:srgbClr val="000000"/>
              </a:solidFill>
              <a:latin typeface="ＭＳ Ｐゴシック" panose="020B0600070205080204" pitchFamily="50" charset="-128"/>
            </a:endParaRPr>
          </a:p>
          <a:p>
            <a:pPr marL="214763" eaLnBrk="1" hangingPunct="1">
              <a:lnSpc>
                <a:spcPts val="1800"/>
              </a:lnSpc>
              <a:spcBef>
                <a:spcPts val="0"/>
              </a:spcBef>
              <a:spcAft>
                <a:spcPts val="0"/>
              </a:spcAft>
              <a:buFont typeface="Wingdings" pitchFamily="2" charset="2"/>
              <a:buChar char="Ø"/>
              <a:defRPr/>
            </a:pPr>
            <a:r>
              <a:rPr lang="ja-JP" altLang="en-US" sz="16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「（仮称）大阪市犯罪被害者等の支援に関する条例」を制定（令和２年４月１日施行予定）</a:t>
            </a:r>
            <a:endParaRPr lang="en-US" altLang="ja-JP" sz="1400" dirty="0" smtClean="0">
              <a:solidFill>
                <a:srgbClr val="000000"/>
              </a:solidFill>
              <a:latin typeface="ＭＳ Ｐゴシック" pitchFamily="50" charset="-128"/>
              <a:ea typeface="ＭＳ Ｐゴシック" charset="-128"/>
            </a:endParaRPr>
          </a:p>
          <a:p>
            <a:pPr marL="214763" eaLnBrk="1" hangingPunct="1">
              <a:lnSpc>
                <a:spcPts val="1800"/>
              </a:lnSpc>
              <a:spcBef>
                <a:spcPts val="0"/>
              </a:spcBef>
              <a:spcAft>
                <a:spcPts val="0"/>
              </a:spcAft>
              <a:defRPr/>
            </a:pPr>
            <a:r>
              <a:rPr lang="ja-JP" altLang="en-US" sz="1400" dirty="0" smtClean="0">
                <a:solidFill>
                  <a:srgbClr val="000000"/>
                </a:solidFill>
                <a:latin typeface="ＭＳ Ｐゴシック" pitchFamily="50" charset="-128"/>
                <a:ea typeface="ＭＳ Ｐゴシック" charset="-128"/>
              </a:rPr>
              <a:t>　　・　被害発生初期段階に</a:t>
            </a:r>
            <a:r>
              <a:rPr lang="ja-JP" altLang="en-US" sz="1400" dirty="0" smtClean="0">
                <a:latin typeface="ＭＳ Ｐゴシック" pitchFamily="50" charset="-128"/>
                <a:ea typeface="ＭＳ Ｐゴシック" charset="-128"/>
              </a:rPr>
              <a:t>おいて、被害者等の状況に応じたアウトリーチ</a:t>
            </a:r>
            <a:r>
              <a:rPr lang="ja-JP" altLang="en-US" sz="1400" dirty="0" smtClean="0">
                <a:solidFill>
                  <a:srgbClr val="000000"/>
                </a:solidFill>
                <a:latin typeface="ＭＳ Ｐゴシック" pitchFamily="50" charset="-128"/>
                <a:ea typeface="ＭＳ Ｐゴシック" charset="-128"/>
              </a:rPr>
              <a:t>支援（＊）</a:t>
            </a:r>
            <a:endParaRPr lang="en-US" altLang="ja-JP" sz="1400" dirty="0" smtClean="0">
              <a:solidFill>
                <a:srgbClr val="000000"/>
              </a:solidFill>
              <a:latin typeface="ＭＳ Ｐゴシック" pitchFamily="50" charset="-128"/>
              <a:ea typeface="ＭＳ Ｐゴシック" charset="-128"/>
            </a:endParaRPr>
          </a:p>
          <a:p>
            <a:pPr marL="214763" eaLnBrk="1" hangingPunct="1">
              <a:lnSpc>
                <a:spcPts val="1800"/>
              </a:lnSpc>
              <a:spcBef>
                <a:spcPts val="0"/>
              </a:spcBef>
              <a:spcAft>
                <a:spcPts val="0"/>
              </a:spcAft>
              <a:defRPr/>
            </a:pPr>
            <a:r>
              <a:rPr lang="ja-JP" altLang="en-US" sz="1400" dirty="0" smtClean="0">
                <a:solidFill>
                  <a:srgbClr val="000000"/>
                </a:solidFill>
                <a:latin typeface="ＭＳ Ｐゴシック" pitchFamily="50" charset="-128"/>
                <a:ea typeface="ＭＳ Ｐゴシック" charset="-128"/>
              </a:rPr>
              <a:t>　</a:t>
            </a: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見舞金の</a:t>
            </a:r>
            <a:r>
              <a:rPr lang="ja-JP" altLang="en-US" sz="1400" dirty="0">
                <a:solidFill>
                  <a:srgbClr val="000000"/>
                </a:solidFill>
                <a:latin typeface="ＭＳ Ｐゴシック" pitchFamily="50" charset="-128"/>
                <a:ea typeface="ＭＳ Ｐゴシック" charset="-128"/>
              </a:rPr>
              <a:t>支給（＊</a:t>
            </a:r>
            <a:r>
              <a:rPr lang="ja-JP" altLang="en-US" sz="1400" dirty="0" smtClean="0">
                <a:solidFill>
                  <a:srgbClr val="000000"/>
                </a:solidFill>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、日常生活の支援</a:t>
            </a:r>
            <a:r>
              <a:rPr lang="ja-JP" altLang="en-US" sz="1400" dirty="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a:t>
            </a:r>
            <a:r>
              <a:rPr lang="ja-JP" altLang="en-US" sz="1400" dirty="0">
                <a:solidFill>
                  <a:srgbClr val="000000"/>
                </a:solidFill>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相談</a:t>
            </a:r>
            <a:r>
              <a:rPr lang="ja-JP" altLang="en-US" sz="1400" dirty="0">
                <a:latin typeface="ＭＳ Ｐゴシック" pitchFamily="50" charset="-128"/>
                <a:ea typeface="ＭＳ Ｐゴシック" charset="-128"/>
              </a:rPr>
              <a:t>及び情報の</a:t>
            </a:r>
            <a:r>
              <a:rPr lang="ja-JP" altLang="en-US" sz="1400" dirty="0" smtClean="0">
                <a:latin typeface="ＭＳ Ｐゴシック" pitchFamily="50" charset="-128"/>
                <a:ea typeface="ＭＳ Ｐゴシック" charset="-128"/>
              </a:rPr>
              <a:t>提供　　など</a:t>
            </a:r>
            <a:endParaRPr lang="en-US" altLang="ja-JP" sz="1400" dirty="0" smtClean="0">
              <a:latin typeface="ＭＳ Ｐゴシック" pitchFamily="50" charset="-128"/>
              <a:ea typeface="ＭＳ Ｐゴシック" charset="-128"/>
            </a:endParaRPr>
          </a:p>
          <a:p>
            <a:pPr marL="214763" eaLnBrk="1" hangingPunct="1">
              <a:lnSpc>
                <a:spcPts val="1800"/>
              </a:lnSpc>
              <a:spcBef>
                <a:spcPts val="0"/>
              </a:spcBef>
              <a:spcAft>
                <a:spcPts val="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a:t>
            </a:r>
            <a:r>
              <a:rPr lang="ja-JP" altLang="en-US" sz="1200" dirty="0" smtClean="0">
                <a:latin typeface="ＭＳ Ｐゴシック" pitchFamily="50" charset="-128"/>
                <a:ea typeface="ＭＳ Ｐゴシック" charset="-128"/>
              </a:rPr>
              <a:t>（</a:t>
            </a:r>
            <a:r>
              <a:rPr lang="ja-JP" altLang="en-US" sz="1200" dirty="0">
                <a:latin typeface="ＭＳ Ｐゴシック" pitchFamily="50" charset="-128"/>
                <a:ea typeface="ＭＳ Ｐゴシック" charset="-128"/>
              </a:rPr>
              <a:t>＊）対象は、死亡</a:t>
            </a:r>
            <a:r>
              <a:rPr lang="ja-JP" altLang="en-US" sz="1200" dirty="0">
                <a:solidFill>
                  <a:srgbClr val="000000"/>
                </a:solidFill>
                <a:latin typeface="ＭＳ Ｐゴシック" pitchFamily="50" charset="-128"/>
                <a:ea typeface="ＭＳ Ｐゴシック" charset="-128"/>
              </a:rPr>
              <a:t>や重傷病、強制性交等の重大な被害を想定</a:t>
            </a:r>
            <a:endParaRPr lang="en-US" altLang="ja-JP" sz="1200" dirty="0">
              <a:solidFill>
                <a:srgbClr val="000000"/>
              </a:solidFill>
              <a:latin typeface="ＭＳ Ｐゴシック" pitchFamily="50" charset="-128"/>
              <a:ea typeface="ＭＳ Ｐゴシック" charset="-128"/>
            </a:endParaRPr>
          </a:p>
          <a:p>
            <a:pPr marL="214763" eaLnBrk="1" hangingPunct="1">
              <a:lnSpc>
                <a:spcPts val="1800"/>
              </a:lnSpc>
              <a:spcBef>
                <a:spcPts val="0"/>
              </a:spcBef>
              <a:spcAft>
                <a:spcPts val="0"/>
              </a:spcAft>
              <a:defRPr/>
            </a:pPr>
            <a:r>
              <a:rPr lang="ja-JP" altLang="en-US" sz="1400" dirty="0">
                <a:latin typeface="ＭＳ Ｐゴシック" pitchFamily="50" charset="-128"/>
                <a:ea typeface="ＭＳ Ｐゴシック" charset="-128"/>
              </a:rPr>
              <a:t>　</a:t>
            </a:r>
            <a:endParaRPr lang="en-US" altLang="ja-JP" sz="1400" dirty="0" smtClean="0">
              <a:solidFill>
                <a:srgbClr val="000000"/>
              </a:solidFill>
              <a:latin typeface="ＭＳ Ｐゴシック" pitchFamily="50" charset="-128"/>
              <a:ea typeface="ＭＳ Ｐゴシック" charset="-128"/>
            </a:endParaRPr>
          </a:p>
        </p:txBody>
      </p:sp>
      <p:sp>
        <p:nvSpPr>
          <p:cNvPr id="32" name="角丸四角形 31"/>
          <p:cNvSpPr/>
          <p:nvPr/>
        </p:nvSpPr>
        <p:spPr>
          <a:xfrm>
            <a:off x="150441" y="375684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pic>
        <p:nvPicPr>
          <p:cNvPr id="33" name="図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4620" y="3594177"/>
            <a:ext cx="863064" cy="828000"/>
          </a:xfrm>
          <a:prstGeom prst="rect">
            <a:avLst/>
          </a:prstGeom>
        </p:spPr>
      </p:pic>
      <p:sp>
        <p:nvSpPr>
          <p:cNvPr id="34" name="テキスト ボックス 33"/>
          <p:cNvSpPr txBox="1"/>
          <p:nvPr/>
        </p:nvSpPr>
        <p:spPr>
          <a:xfrm>
            <a:off x="7640900" y="4415811"/>
            <a:ext cx="1198899" cy="507831"/>
          </a:xfrm>
          <a:prstGeom prst="rect">
            <a:avLst/>
          </a:prstGeom>
          <a:noFill/>
        </p:spPr>
        <p:txBody>
          <a:bodyPr wrap="square" rtlCol="0">
            <a:spAutoFit/>
          </a:bodyPr>
          <a:lstStyle/>
          <a:p>
            <a:r>
              <a:rPr lang="ja-JP" altLang="en-US" sz="900" dirty="0"/>
              <a:t>犯罪被害者等支援</a:t>
            </a:r>
          </a:p>
          <a:p>
            <a:r>
              <a:rPr lang="ja-JP" altLang="en-US" sz="900" dirty="0"/>
              <a:t>シンボルマーク</a:t>
            </a:r>
          </a:p>
          <a:p>
            <a:r>
              <a:rPr lang="ja-JP" altLang="en-US" sz="900" dirty="0"/>
              <a:t>「ギュっと</a:t>
            </a:r>
            <a:r>
              <a:rPr lang="ja-JP" altLang="en-US" sz="900" dirty="0" err="1"/>
              <a:t>ちゃん</a:t>
            </a:r>
            <a:r>
              <a:rPr lang="ja-JP" altLang="en-US" sz="900" dirty="0"/>
              <a:t>」</a:t>
            </a:r>
            <a:endParaRPr kumimoji="1" lang="ja-JP" altLang="en-US" sz="900" dirty="0"/>
          </a:p>
        </p:txBody>
      </p:sp>
      <p:sp>
        <p:nvSpPr>
          <p:cNvPr id="35" name="テキスト ボックス 34"/>
          <p:cNvSpPr txBox="1"/>
          <p:nvPr/>
        </p:nvSpPr>
        <p:spPr>
          <a:xfrm>
            <a:off x="6362620" y="1669594"/>
            <a:ext cx="2664000" cy="984918"/>
          </a:xfrm>
          <a:prstGeom prst="roundRect">
            <a:avLst>
              <a:gd name="adj" fmla="val 7001"/>
            </a:avLst>
          </a:prstGeom>
          <a:solidFill>
            <a:srgbClr val="E7F4F5"/>
          </a:solidFill>
          <a:ln>
            <a:noFill/>
          </a:ln>
        </p:spPr>
        <p:txBody>
          <a:bodyPr wrap="square" rtlCol="0">
            <a:noAutofit/>
          </a:bodyPr>
          <a:lstStyle/>
          <a:p>
            <a:endParaRPr kumimoji="1" lang="en-US" altLang="ja-JP" sz="1600" dirty="0" smtClean="0"/>
          </a:p>
          <a:p>
            <a:endParaRPr kumimoji="1" lang="en-US" altLang="ja-JP" sz="1600" dirty="0" smtClean="0"/>
          </a:p>
          <a:p>
            <a:endParaRPr lang="en-US" altLang="ja-JP" sz="1600" dirty="0"/>
          </a:p>
          <a:p>
            <a:endParaRPr kumimoji="1" lang="ja-JP" altLang="en-US" sz="1600" dirty="0"/>
          </a:p>
        </p:txBody>
      </p:sp>
      <p:sp>
        <p:nvSpPr>
          <p:cNvPr id="36" name="角丸四角形 35"/>
          <p:cNvSpPr/>
          <p:nvPr/>
        </p:nvSpPr>
        <p:spPr>
          <a:xfrm>
            <a:off x="6362621" y="1634331"/>
            <a:ext cx="2664000" cy="276958"/>
          </a:xfrm>
          <a:prstGeom prst="round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800" dirty="0" smtClean="0">
                <a:latin typeface="Meiryo UI" panose="020B0604030504040204" pitchFamily="50" charset="-128"/>
                <a:ea typeface="Meiryo UI" panose="020B0604030504040204" pitchFamily="50" charset="-128"/>
              </a:rPr>
              <a:t>生活上のお困りごとに支援プランを立て、解決まで伴走型で支援</a:t>
            </a:r>
            <a:endParaRPr kumimoji="1" lang="ja-JP" altLang="en-US" sz="800"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606" y="2018581"/>
            <a:ext cx="517508" cy="517508"/>
          </a:xfrm>
          <a:prstGeom prst="rect">
            <a:avLst/>
          </a:prstGeom>
        </p:spPr>
      </p:pic>
      <p:pic>
        <p:nvPicPr>
          <p:cNvPr id="38" name="図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2861" y="2114136"/>
            <a:ext cx="490179" cy="490179"/>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4849" y="2132693"/>
            <a:ext cx="422186" cy="422186"/>
          </a:xfrm>
          <a:prstGeom prst="rect">
            <a:avLst/>
          </a:prstGeom>
        </p:spPr>
      </p:pic>
      <p:sp>
        <p:nvSpPr>
          <p:cNvPr id="41" name="角丸四角形吹き出し 40"/>
          <p:cNvSpPr/>
          <p:nvPr/>
        </p:nvSpPr>
        <p:spPr>
          <a:xfrm>
            <a:off x="8208812" y="2030210"/>
            <a:ext cx="694800" cy="437154"/>
          </a:xfrm>
          <a:prstGeom prst="wedgeRoundRectCallout">
            <a:avLst>
              <a:gd name="adj1" fmla="val -75675"/>
              <a:gd name="adj2" fmla="val 21947"/>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訪問相談</a:t>
            </a:r>
            <a:endParaRPr kumimoji="1" lang="en-US" altLang="ja-JP" sz="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800" dirty="0" err="1" smtClean="0">
                <a:solidFill>
                  <a:schemeClr val="tx1"/>
                </a:solidFill>
                <a:latin typeface="Meiryo UI" panose="020B0604030504040204" pitchFamily="50" charset="-128"/>
                <a:ea typeface="Meiryo UI" panose="020B0604030504040204" pitchFamily="50" charset="-128"/>
              </a:rPr>
              <a:t>にも</a:t>
            </a:r>
            <a:r>
              <a:rPr kumimoji="1" lang="ja-JP" altLang="en-US" sz="800" dirty="0" smtClean="0">
                <a:solidFill>
                  <a:schemeClr val="tx1"/>
                </a:solidFill>
                <a:latin typeface="Meiryo UI" panose="020B0604030504040204" pitchFamily="50" charset="-128"/>
                <a:ea typeface="Meiryo UI" panose="020B0604030504040204" pitchFamily="50" charset="-128"/>
              </a:rPr>
              <a:t>対応</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0872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07950" y="465138"/>
            <a:ext cx="8855075" cy="4591050"/>
          </a:xfrm>
          <a:prstGeom prst="rect">
            <a:avLst/>
          </a:prstGeom>
          <a:noFill/>
          <a:ln w="9525">
            <a:noFill/>
            <a:miter lim="800000"/>
            <a:headEnd/>
            <a:tailEnd/>
          </a:ln>
        </p:spPr>
        <p:txBody>
          <a:bodyPr wrap="none" lIns="77929" tIns="38964" rIns="77929" bIns="38964"/>
          <a:lstStyle/>
          <a:p>
            <a:pPr eaLnBrk="1" hangingPunct="1">
              <a:lnSpc>
                <a:spcPct val="120000"/>
              </a:lnSpc>
              <a:buFont typeface="Wingdings" pitchFamily="2" charset="2"/>
              <a:buNone/>
              <a:defRPr/>
            </a:pPr>
            <a:endParaRPr lang="en-US" altLang="ja-JP" dirty="0">
              <a:ea typeface="ＭＳ Ｐゴシック" charset="-128"/>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7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endParaRPr lang="en-US" altLang="ja-JP" sz="1200" dirty="0">
              <a:latin typeface="+mn-ea"/>
              <a:ea typeface="+mn-ea"/>
            </a:endParaRPr>
          </a:p>
          <a:p>
            <a:pPr eaLnBrk="1" hangingPunct="1">
              <a:lnSpc>
                <a:spcPct val="120000"/>
              </a:lnSpc>
              <a:buFont typeface="Wingdings" pitchFamily="2" charset="2"/>
              <a:buNone/>
              <a:defRPr/>
            </a:pPr>
            <a:r>
              <a:rPr lang="ja-JP" altLang="en-US" sz="1200" dirty="0">
                <a:ea typeface="ＭＳ Ｐゴシック" charset="-128"/>
              </a:rPr>
              <a:t>　</a:t>
            </a:r>
          </a:p>
        </p:txBody>
      </p:sp>
      <p:sp>
        <p:nvSpPr>
          <p:cNvPr id="25" name="スライド番号プレースホルダ 3"/>
          <p:cNvSpPr txBox="1">
            <a:spLocks noGrp="1"/>
          </p:cNvSpPr>
          <p:nvPr/>
        </p:nvSpPr>
        <p:spPr bwMode="auto">
          <a:xfrm>
            <a:off x="8318500" y="4705350"/>
            <a:ext cx="814388" cy="357188"/>
          </a:xfrm>
          <a:prstGeom prst="rect">
            <a:avLst/>
          </a:prstGeom>
          <a:noFill/>
          <a:ln>
            <a:miter lim="800000"/>
            <a:headEnd/>
            <a:tailEnd/>
          </a:ln>
        </p:spPr>
        <p:txBody>
          <a:bodyPr lIns="77893" tIns="38947" rIns="77893" bIns="38947"/>
          <a:lstStyle/>
          <a:p>
            <a:pPr algn="r" eaLnBrk="1" hangingPunct="1">
              <a:defRPr/>
            </a:pPr>
            <a:fld id="{656BE0AD-B6A8-460F-92EA-C0456308B50A}" type="slidenum">
              <a:rPr lang="en-US" altLang="ja-JP" sz="2000" b="1">
                <a:effectLst>
                  <a:outerShdw blurRad="38100" dist="38100" dir="2700000" algn="tl">
                    <a:srgbClr val="C0C0C0"/>
                  </a:outerShdw>
                </a:effectLst>
              </a:rPr>
              <a:pPr algn="r" eaLnBrk="1" hangingPunct="1">
                <a:defRPr/>
              </a:pPr>
              <a:t>47</a:t>
            </a:fld>
            <a:endParaRPr lang="en-US" altLang="ja-JP" sz="2000" b="1">
              <a:effectLst>
                <a:outerShdw blurRad="38100" dist="38100" dir="2700000" algn="tl">
                  <a:srgbClr val="C0C0C0"/>
                </a:outerShdw>
              </a:effectLst>
            </a:endParaRPr>
          </a:p>
        </p:txBody>
      </p:sp>
      <p:pic>
        <p:nvPicPr>
          <p:cNvPr id="30724" name="図 2"/>
          <p:cNvPicPr>
            <a:picLocks noChangeAspect="1"/>
          </p:cNvPicPr>
          <p:nvPr/>
        </p:nvPicPr>
        <p:blipFill>
          <a:blip r:embed="rId3"/>
          <a:srcRect/>
          <a:stretch>
            <a:fillRect/>
          </a:stretch>
        </p:blipFill>
        <p:spPr bwMode="auto">
          <a:xfrm>
            <a:off x="439738" y="1344613"/>
            <a:ext cx="8077200" cy="3841750"/>
          </a:xfrm>
          <a:prstGeom prst="rect">
            <a:avLst/>
          </a:prstGeom>
          <a:noFill/>
          <a:ln>
            <a:noFill/>
          </a:ln>
          <a:effectLst>
            <a:outerShdw blurRad="50800" dist="38100" dir="13500000" algn="br" rotWithShape="0">
              <a:prstClr val="black">
                <a:alpha val="40000"/>
              </a:prstClr>
            </a:outerShdw>
          </a:effectLst>
          <a:extLst/>
        </p:spPr>
      </p:pic>
      <p:pic>
        <p:nvPicPr>
          <p:cNvPr id="410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413" y="3308350"/>
            <a:ext cx="73501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13" y="3614738"/>
            <a:ext cx="5746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8725" y="4402138"/>
            <a:ext cx="6889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円/楕円 36"/>
          <p:cNvSpPr>
            <a:spLocks/>
          </p:cNvSpPr>
          <p:nvPr/>
        </p:nvSpPr>
        <p:spPr>
          <a:xfrm>
            <a:off x="332913" y="2549631"/>
            <a:ext cx="1440000" cy="720000"/>
          </a:xfrm>
          <a:prstGeom prst="ellipse">
            <a:avLst/>
          </a:prstGeom>
          <a:solidFill>
            <a:srgbClr val="33FBBD">
              <a:alpha val="66000"/>
            </a:srgb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endParaRPr lang="ja-JP" altLang="en-US" sz="700" b="1" dirty="0">
              <a:latin typeface="Meiryo UI" pitchFamily="50" charset="-128"/>
              <a:ea typeface="Meiryo UI" pitchFamily="50" charset="-128"/>
              <a:cs typeface="Meiryo UI" pitchFamily="50" charset="-128"/>
            </a:endParaRPr>
          </a:p>
        </p:txBody>
      </p:sp>
      <p:sp>
        <p:nvSpPr>
          <p:cNvPr id="40" name="円/楕円 39"/>
          <p:cNvSpPr>
            <a:spLocks/>
          </p:cNvSpPr>
          <p:nvPr/>
        </p:nvSpPr>
        <p:spPr>
          <a:xfrm>
            <a:off x="3008784" y="4290917"/>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7" name="円/楕円 46"/>
          <p:cNvSpPr>
            <a:spLocks/>
          </p:cNvSpPr>
          <p:nvPr/>
        </p:nvSpPr>
        <p:spPr>
          <a:xfrm>
            <a:off x="7490450" y="1846693"/>
            <a:ext cx="1440000" cy="720000"/>
          </a:xfrm>
          <a:prstGeom prst="ellipse">
            <a:avLst/>
          </a:prstGeom>
          <a:solidFill>
            <a:srgbClr val="8DE47E">
              <a:alpha val="71765"/>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30746" name="正方形/長方形 49"/>
          <p:cNvSpPr>
            <a:spLocks noChangeArrowheads="1"/>
          </p:cNvSpPr>
          <p:nvPr/>
        </p:nvSpPr>
        <p:spPr bwMode="auto">
          <a:xfrm>
            <a:off x="-6350" y="1006475"/>
            <a:ext cx="6249988" cy="736600"/>
          </a:xfrm>
          <a:prstGeom prst="rect">
            <a:avLst/>
          </a:prstGeom>
          <a:noFill/>
          <a:ln>
            <a:noFill/>
          </a:ln>
          <a:extLst/>
        </p:spPr>
        <p:txBody>
          <a:bodyPr lIns="68233" tIns="34116" rIns="68233" bIns="34116"/>
          <a:lstStyle>
            <a:lvl1pPr marL="342900" indent="-342900" eaLnBrk="0" hangingPunct="0">
              <a:defRPr kumimoji="1">
                <a:solidFill>
                  <a:schemeClr val="tx1"/>
                </a:solidFill>
                <a:latin typeface="Arial" charset="0"/>
                <a:ea typeface="ＭＳ Ｐゴシック" charset="-128"/>
              </a:defRPr>
            </a:lvl1pPr>
            <a:lvl2pPr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lvl="1" eaLnBrk="1" hangingPunct="1">
              <a:spcBef>
                <a:spcPts val="225"/>
              </a:spcBef>
              <a:spcAft>
                <a:spcPts val="225"/>
              </a:spcAft>
              <a:defRPr/>
            </a:pPr>
            <a:r>
              <a:rPr lang="ja-JP" altLang="en-US" sz="16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区長（区</a:t>
            </a:r>
            <a:r>
              <a:rPr lang="en-US" altLang="ja-JP" sz="1400" b="1" dirty="0" smtClean="0">
                <a:latin typeface="Meiryo UI" pitchFamily="50" charset="-128"/>
                <a:ea typeface="Meiryo UI" pitchFamily="50" charset="-128"/>
                <a:cs typeface="Meiryo UI" pitchFamily="50" charset="-128"/>
              </a:rPr>
              <a:t>CM</a:t>
            </a:r>
            <a:r>
              <a:rPr lang="ja-JP" altLang="en-US" sz="1400" b="1" dirty="0" smtClean="0">
                <a:latin typeface="Meiryo UI" pitchFamily="50" charset="-128"/>
                <a:ea typeface="Meiryo UI" pitchFamily="50" charset="-128"/>
                <a:cs typeface="Meiryo UI" pitchFamily="50" charset="-128"/>
              </a:rPr>
              <a:t>）編成に係る予算　（</a:t>
            </a:r>
            <a:r>
              <a:rPr lang="en-US" altLang="ja-JP" sz="1400" b="1" dirty="0" smtClean="0">
                <a:latin typeface="Meiryo UI" pitchFamily="50" charset="-128"/>
                <a:ea typeface="Meiryo UI" pitchFamily="50" charset="-128"/>
                <a:cs typeface="Meiryo UI" pitchFamily="50" charset="-128"/>
              </a:rPr>
              <a:t>278</a:t>
            </a:r>
            <a:r>
              <a:rPr lang="ja-JP" altLang="en-US" sz="1400" b="1" dirty="0" smtClean="0">
                <a:latin typeface="Meiryo UI" pitchFamily="50" charset="-128"/>
                <a:ea typeface="Meiryo UI" pitchFamily="50" charset="-128"/>
                <a:cs typeface="Meiryo UI" pitchFamily="50" charset="-128"/>
              </a:rPr>
              <a:t>億</a:t>
            </a:r>
            <a:r>
              <a:rPr lang="en-US" altLang="ja-JP" sz="1400" b="1" dirty="0" smtClean="0">
                <a:latin typeface="Meiryo UI" pitchFamily="50" charset="-128"/>
                <a:ea typeface="Meiryo UI" pitchFamily="50" charset="-128"/>
                <a:cs typeface="Meiryo UI" pitchFamily="50" charset="-128"/>
              </a:rPr>
              <a:t>9,500</a:t>
            </a:r>
            <a:r>
              <a:rPr lang="ja-JP" altLang="en-US" sz="1400" b="1" dirty="0" smtClean="0">
                <a:latin typeface="Meiryo UI" pitchFamily="50" charset="-128"/>
                <a:ea typeface="Meiryo UI" pitchFamily="50" charset="-128"/>
                <a:cs typeface="Meiryo UI" pitchFamily="50" charset="-128"/>
              </a:rPr>
              <a:t>万円）</a:t>
            </a:r>
            <a:endParaRPr lang="en-US" altLang="ja-JP" sz="1400" b="1" dirty="0" smtClean="0">
              <a:latin typeface="Meiryo UI" pitchFamily="50" charset="-128"/>
              <a:ea typeface="Meiryo UI" pitchFamily="50" charset="-128"/>
              <a:cs typeface="Meiryo UI" pitchFamily="50" charset="-128"/>
            </a:endParaRPr>
          </a:p>
          <a:p>
            <a:pPr marL="504000" lvl="1" indent="-171450" eaLnBrk="1" hangingPunct="1">
              <a:buFont typeface="Wingdings" panose="05000000000000000000" pitchFamily="2" charset="2"/>
              <a:buChar char="Ø"/>
              <a:defRPr/>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区長自由経費　　　</a:t>
            </a:r>
            <a:r>
              <a:rPr lang="en-US" altLang="ja-JP" sz="1200" dirty="0" smtClean="0">
                <a:latin typeface="Meiryo UI" pitchFamily="50" charset="-128"/>
                <a:ea typeface="Meiryo UI" pitchFamily="50" charset="-128"/>
                <a:cs typeface="Meiryo UI" pitchFamily="50" charset="-128"/>
              </a:rPr>
              <a:t>10</a:t>
            </a:r>
            <a:r>
              <a:rPr lang="en-US" altLang="ja-JP" sz="1200" dirty="0">
                <a:latin typeface="Meiryo UI" pitchFamily="50" charset="-128"/>
                <a:ea typeface="Meiryo UI" pitchFamily="50" charset="-128"/>
                <a:cs typeface="Meiryo UI" pitchFamily="50" charset="-128"/>
              </a:rPr>
              <a:t>5</a:t>
            </a:r>
            <a:r>
              <a:rPr lang="ja-JP" altLang="en-US" sz="1200" dirty="0" smtClean="0">
                <a:latin typeface="Meiryo UI" pitchFamily="50" charset="-128"/>
                <a:ea typeface="Meiryo UI" pitchFamily="50" charset="-128"/>
                <a:cs typeface="Meiryo UI" pitchFamily="50" charset="-128"/>
              </a:rPr>
              <a:t>億</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300</a:t>
            </a:r>
            <a:r>
              <a:rPr lang="ja-JP" altLang="en-US" sz="1200" dirty="0" smtClean="0">
                <a:latin typeface="Meiryo UI" pitchFamily="50" charset="-128"/>
                <a:ea typeface="Meiryo UI" pitchFamily="50" charset="-128"/>
                <a:cs typeface="Meiryo UI" pitchFamily="50" charset="-128"/>
              </a:rPr>
              <a:t>万円</a:t>
            </a:r>
            <a:endParaRPr lang="en-US" altLang="ja-JP" sz="1200" dirty="0">
              <a:latin typeface="Meiryo UI" pitchFamily="50" charset="-128"/>
              <a:ea typeface="Meiryo UI" pitchFamily="50" charset="-128"/>
              <a:cs typeface="Meiryo UI" pitchFamily="50" charset="-128"/>
            </a:endParaRPr>
          </a:p>
          <a:p>
            <a:pPr marL="504000" lvl="1" indent="-171450" eaLnBrk="1" hangingPunct="1">
              <a:buFont typeface="Wingdings" panose="05000000000000000000" pitchFamily="2" charset="2"/>
              <a:buChar char="Ø"/>
              <a:defRPr/>
            </a:pPr>
            <a:r>
              <a:rPr lang="ja-JP" altLang="en-US" sz="1200" dirty="0" smtClean="0">
                <a:latin typeface="Meiryo UI" pitchFamily="50" charset="-128"/>
                <a:ea typeface="Meiryo UI" pitchFamily="50" charset="-128"/>
                <a:cs typeface="Meiryo UI" pitchFamily="50" charset="-128"/>
              </a:rPr>
              <a:t>　区ＣＭ自由経費　</a:t>
            </a:r>
            <a:r>
              <a:rPr lang="ja-JP" altLang="en-US"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173</a:t>
            </a:r>
            <a:r>
              <a:rPr lang="ja-JP" altLang="en-US" sz="1200" dirty="0" smtClean="0">
                <a:latin typeface="Meiryo UI" pitchFamily="50" charset="-128"/>
                <a:ea typeface="Meiryo UI" pitchFamily="50" charset="-128"/>
                <a:cs typeface="Meiryo UI" pitchFamily="50" charset="-128"/>
              </a:rPr>
              <a:t>億</a:t>
            </a:r>
            <a:r>
              <a:rPr lang="en-US" altLang="ja-JP" sz="1200" dirty="0" smtClean="0">
                <a:latin typeface="Meiryo UI" pitchFamily="50" charset="-128"/>
                <a:ea typeface="Meiryo UI" pitchFamily="50" charset="-128"/>
                <a:cs typeface="Meiryo UI" pitchFamily="50" charset="-128"/>
              </a:rPr>
              <a:t>9,200</a:t>
            </a:r>
            <a:r>
              <a:rPr lang="ja-JP" altLang="en-US" sz="1200" dirty="0" smtClean="0">
                <a:latin typeface="Meiryo UI" pitchFamily="50" charset="-128"/>
                <a:ea typeface="Meiryo UI" pitchFamily="50" charset="-128"/>
                <a:cs typeface="Meiryo UI" pitchFamily="50" charset="-128"/>
              </a:rPr>
              <a:t>万円</a:t>
            </a:r>
            <a:endParaRPr lang="en-US" altLang="ja-JP" sz="1200" dirty="0" smtClean="0">
              <a:latin typeface="Meiryo UI" pitchFamily="50" charset="-128"/>
              <a:ea typeface="Meiryo UI" pitchFamily="50" charset="-128"/>
              <a:cs typeface="Meiryo UI" pitchFamily="50" charset="-128"/>
            </a:endParaRPr>
          </a:p>
          <a:p>
            <a:pPr marL="332550" lvl="1" indent="0" eaLnBrk="1" hangingPunct="1">
              <a:defRPr/>
            </a:pP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p:txBody>
      </p:sp>
      <p:sp>
        <p:nvSpPr>
          <p:cNvPr id="53" name="円/楕円 52"/>
          <p:cNvSpPr>
            <a:spLocks/>
          </p:cNvSpPr>
          <p:nvPr/>
        </p:nvSpPr>
        <p:spPr bwMode="auto">
          <a:xfrm>
            <a:off x="1525248" y="4338956"/>
            <a:ext cx="1440000" cy="720000"/>
          </a:xfrm>
          <a:prstGeom prst="ellipse">
            <a:avLst/>
          </a:prstGeom>
          <a:solidFill>
            <a:srgbClr val="8DE47E">
              <a:alpha val="71765"/>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56" name="円/楕円 55"/>
          <p:cNvSpPr>
            <a:spLocks/>
          </p:cNvSpPr>
          <p:nvPr/>
        </p:nvSpPr>
        <p:spPr>
          <a:xfrm>
            <a:off x="5096928" y="3195802"/>
            <a:ext cx="1440000" cy="720000"/>
          </a:xfrm>
          <a:prstGeom prst="ellipse">
            <a:avLst/>
          </a:prstGeom>
          <a:solidFill>
            <a:srgbClr val="EEAAD6">
              <a:alpha val="87000"/>
            </a:srgb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endParaRPr lang="ja-JP" altLang="en-US" sz="700" b="1" dirty="0">
              <a:solidFill>
                <a:schemeClr val="tx1"/>
              </a:solidFill>
              <a:latin typeface="Meiryo UI" pitchFamily="50" charset="-128"/>
              <a:ea typeface="Meiryo UI" pitchFamily="50" charset="-128"/>
              <a:cs typeface="Meiryo UI" pitchFamily="50" charset="-128"/>
            </a:endParaRPr>
          </a:p>
        </p:txBody>
      </p:sp>
      <p:sp>
        <p:nvSpPr>
          <p:cNvPr id="57" name="円/楕円 56"/>
          <p:cNvSpPr>
            <a:spLocks/>
          </p:cNvSpPr>
          <p:nvPr/>
        </p:nvSpPr>
        <p:spPr>
          <a:xfrm>
            <a:off x="3914348" y="2768147"/>
            <a:ext cx="1440000" cy="720000"/>
          </a:xfrm>
          <a:prstGeom prst="ellipse">
            <a:avLst/>
          </a:prstGeom>
          <a:solidFill>
            <a:srgbClr val="8BB5F9">
              <a:alpha val="69804"/>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60" name="円/楕円 59"/>
          <p:cNvSpPr>
            <a:spLocks/>
          </p:cNvSpPr>
          <p:nvPr/>
        </p:nvSpPr>
        <p:spPr>
          <a:xfrm>
            <a:off x="2821721" y="1597408"/>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27" name="円/楕円 26"/>
          <p:cNvSpPr>
            <a:spLocks/>
          </p:cNvSpPr>
          <p:nvPr/>
        </p:nvSpPr>
        <p:spPr>
          <a:xfrm>
            <a:off x="2905307" y="3275998"/>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4" name="円/楕円 43"/>
          <p:cNvSpPr>
            <a:spLocks/>
          </p:cNvSpPr>
          <p:nvPr/>
        </p:nvSpPr>
        <p:spPr>
          <a:xfrm>
            <a:off x="4836405" y="4395088"/>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49" name="円/楕円 48"/>
          <p:cNvSpPr>
            <a:spLocks/>
          </p:cNvSpPr>
          <p:nvPr/>
        </p:nvSpPr>
        <p:spPr>
          <a:xfrm>
            <a:off x="2739879" y="2377780"/>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52" name="円/楕円 51"/>
          <p:cNvSpPr>
            <a:spLocks/>
          </p:cNvSpPr>
          <p:nvPr/>
        </p:nvSpPr>
        <p:spPr>
          <a:xfrm>
            <a:off x="6519384" y="1104726"/>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63" name="円/楕円 62"/>
          <p:cNvSpPr>
            <a:spLocks/>
          </p:cNvSpPr>
          <p:nvPr/>
        </p:nvSpPr>
        <p:spPr>
          <a:xfrm>
            <a:off x="6053266" y="1823013"/>
            <a:ext cx="1440000" cy="720000"/>
          </a:xfrm>
          <a:prstGeom prst="ellipse">
            <a:avLst/>
          </a:prstGeom>
          <a:solidFill>
            <a:srgbClr val="8BB5F9">
              <a:alpha val="69804"/>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sp>
        <p:nvSpPr>
          <p:cNvPr id="66" name="円/楕円 65"/>
          <p:cNvSpPr>
            <a:spLocks/>
          </p:cNvSpPr>
          <p:nvPr/>
        </p:nvSpPr>
        <p:spPr>
          <a:xfrm>
            <a:off x="5598445" y="2524156"/>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0" name="円/楕円 69"/>
          <p:cNvSpPr>
            <a:spLocks/>
          </p:cNvSpPr>
          <p:nvPr/>
        </p:nvSpPr>
        <p:spPr>
          <a:xfrm>
            <a:off x="1542014" y="3570917"/>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2" name="円/楕円 71"/>
          <p:cNvSpPr>
            <a:spLocks/>
          </p:cNvSpPr>
          <p:nvPr/>
        </p:nvSpPr>
        <p:spPr>
          <a:xfrm>
            <a:off x="4448784" y="2108446"/>
            <a:ext cx="1440000" cy="720000"/>
          </a:xfrm>
          <a:prstGeom prst="ellipse">
            <a:avLst/>
          </a:prstGeom>
          <a:solidFill>
            <a:srgbClr val="EEAAD6">
              <a:alpha val="87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74" name="円/楕円 73"/>
          <p:cNvSpPr>
            <a:spLocks/>
          </p:cNvSpPr>
          <p:nvPr/>
        </p:nvSpPr>
        <p:spPr>
          <a:xfrm>
            <a:off x="5752423" y="3830922"/>
            <a:ext cx="1440000" cy="720000"/>
          </a:xfrm>
          <a:prstGeom prst="ellipse">
            <a:avLst/>
          </a:prstGeom>
          <a:solidFill>
            <a:srgbClr val="33FBBD">
              <a:alpha val="66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white"/>
              </a:solidFill>
              <a:latin typeface="Meiryo UI" pitchFamily="50" charset="-128"/>
              <a:ea typeface="Meiryo UI" pitchFamily="50" charset="-128"/>
              <a:cs typeface="Meiryo UI" pitchFamily="50" charset="-128"/>
            </a:endParaRPr>
          </a:p>
        </p:txBody>
      </p:sp>
      <p:pic>
        <p:nvPicPr>
          <p:cNvPr id="4153" name="図 1"/>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046538" y="3714750"/>
            <a:ext cx="1441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4" name="図 2"/>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6519863" y="4425950"/>
            <a:ext cx="1439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円/楕円 67"/>
          <p:cNvSpPr>
            <a:spLocks/>
          </p:cNvSpPr>
          <p:nvPr/>
        </p:nvSpPr>
        <p:spPr>
          <a:xfrm>
            <a:off x="7114316" y="2541522"/>
            <a:ext cx="1440000" cy="720000"/>
          </a:xfrm>
          <a:prstGeom prst="ellipse">
            <a:avLst/>
          </a:prstGeom>
          <a:solidFill>
            <a:srgbClr val="33FBBD">
              <a:alpha val="66000"/>
            </a:srgbClr>
          </a:solid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700" b="1" dirty="0">
              <a:solidFill>
                <a:sysClr val="window" lastClr="FFFFFF"/>
              </a:solidFill>
              <a:latin typeface="Meiryo UI" pitchFamily="50" charset="-128"/>
              <a:ea typeface="Meiryo UI" pitchFamily="50" charset="-128"/>
              <a:cs typeface="Meiryo UI" pitchFamily="50" charset="-128"/>
            </a:endParaRPr>
          </a:p>
        </p:txBody>
      </p:sp>
      <p:pic>
        <p:nvPicPr>
          <p:cNvPr id="4158" name="図 4"/>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4346575" y="1387475"/>
            <a:ext cx="1439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9" name="図 5"/>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7199313" y="3808413"/>
            <a:ext cx="1536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0" name="図 6"/>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604963" y="2854325"/>
            <a:ext cx="14398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4"/>
          <p:cNvSpPr>
            <a:spLocks noChangeArrowheads="1"/>
          </p:cNvSpPr>
          <p:nvPr/>
        </p:nvSpPr>
        <p:spPr bwMode="auto">
          <a:xfrm>
            <a:off x="-1588" y="4763"/>
            <a:ext cx="9145588" cy="476250"/>
          </a:xfrm>
          <a:prstGeom prst="rect">
            <a:avLst/>
          </a:prstGeom>
          <a:gradFill flip="none" rotWithShape="1">
            <a:gsLst>
              <a:gs pos="50000">
                <a:srgbClr val="000099"/>
              </a:gs>
              <a:gs pos="92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ea typeface="HG創英角ｺﾞｼｯｸUB" pitchFamily="49" charset="-128"/>
              </a:rPr>
              <a:t>区の特性や地域の実情に即した施策の展開</a:t>
            </a:r>
            <a:endParaRPr lang="en-US" altLang="ja-JP" sz="28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4162" name="Rectangle 4"/>
          <p:cNvSpPr>
            <a:spLocks noChangeArrowheads="1"/>
          </p:cNvSpPr>
          <p:nvPr/>
        </p:nvSpPr>
        <p:spPr bwMode="auto">
          <a:xfrm>
            <a:off x="7021513" y="11113"/>
            <a:ext cx="24717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8" tIns="38964" rIns="77928"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各区の特色ある</a:t>
            </a:r>
            <a:endParaRPr lang="en-US" altLang="ja-JP" sz="1400">
              <a:solidFill>
                <a:srgbClr val="000099"/>
              </a:solidFill>
              <a:ea typeface="HG創英角ｺﾞｼｯｸUB" panose="020B0909000000000000" pitchFamily="49" charset="-128"/>
            </a:endParaRPr>
          </a:p>
          <a:p>
            <a:pPr algn="ctr" eaLnBrk="1" hangingPunct="1">
              <a:spcBef>
                <a:spcPct val="0"/>
              </a:spcBef>
              <a:buFontTx/>
              <a:buNone/>
            </a:pPr>
            <a:r>
              <a:rPr lang="ja-JP" altLang="en-US" sz="1400">
                <a:solidFill>
                  <a:srgbClr val="000099"/>
                </a:solidFill>
                <a:ea typeface="HG創英角ｺﾞｼｯｸUB" panose="020B0909000000000000" pitchFamily="49" charset="-128"/>
              </a:rPr>
              <a:t>施策の展開</a:t>
            </a:r>
            <a:endParaRPr lang="en-US" altLang="ja-JP" sz="1400">
              <a:solidFill>
                <a:srgbClr val="000099"/>
              </a:solidFill>
              <a:ea typeface="HG創英角ｺﾞｼｯｸUB" panose="020B0909000000000000" pitchFamily="49" charset="-128"/>
            </a:endParaRPr>
          </a:p>
        </p:txBody>
      </p:sp>
      <p:sp>
        <p:nvSpPr>
          <p:cNvPr id="79" name="AutoShape 6"/>
          <p:cNvSpPr>
            <a:spLocks noChangeArrowheads="1"/>
          </p:cNvSpPr>
          <p:nvPr/>
        </p:nvSpPr>
        <p:spPr bwMode="auto">
          <a:xfrm>
            <a:off x="140729" y="509027"/>
            <a:ext cx="8805863" cy="508082"/>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引き続き区長の権限と責任による区の特性や地域の実情に即した総合的な施策を展開</a:t>
            </a:r>
          </a:p>
        </p:txBody>
      </p:sp>
      <p:sp>
        <p:nvSpPr>
          <p:cNvPr id="2" name="角丸四角形 1"/>
          <p:cNvSpPr/>
          <p:nvPr/>
        </p:nvSpPr>
        <p:spPr>
          <a:xfrm>
            <a:off x="4662488" y="1109663"/>
            <a:ext cx="1798637" cy="2190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ja-JP" altLang="en-US" sz="1000" b="1" dirty="0">
                <a:latin typeface="Meiryo UI" panose="020B0604030504040204" pitchFamily="50" charset="-128"/>
                <a:ea typeface="Meiryo UI" panose="020B0604030504040204" pitchFamily="50" charset="-128"/>
              </a:rPr>
              <a:t>各区の主な特色ある取り組み</a:t>
            </a:r>
          </a:p>
        </p:txBody>
      </p:sp>
      <p:sp>
        <p:nvSpPr>
          <p:cNvPr id="82" name="円/楕円 81"/>
          <p:cNvSpPr>
            <a:spLocks/>
          </p:cNvSpPr>
          <p:nvPr/>
        </p:nvSpPr>
        <p:spPr>
          <a:xfrm>
            <a:off x="1444287" y="2087886"/>
            <a:ext cx="1440000" cy="720000"/>
          </a:xfrm>
          <a:prstGeom prst="ellipse">
            <a:avLst/>
          </a:prstGeom>
          <a:solidFill>
            <a:srgbClr val="EF1111">
              <a:alpha val="45882"/>
            </a:srgbClr>
          </a:solid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endParaRPr lang="ja-JP" altLang="en-US" sz="800" dirty="0">
              <a:solidFill>
                <a:sysClr val="window" lastClr="FFFFFF"/>
              </a:solidFill>
              <a:latin typeface="Meiryo UI" pitchFamily="50" charset="-128"/>
              <a:ea typeface="Meiryo UI" pitchFamily="50" charset="-128"/>
              <a:cs typeface="Meiryo UI" pitchFamily="50" charset="-128"/>
            </a:endParaRPr>
          </a:p>
        </p:txBody>
      </p:sp>
      <p:sp>
        <p:nvSpPr>
          <p:cNvPr id="83" name="正方形/長方形 82"/>
          <p:cNvSpPr/>
          <p:nvPr/>
        </p:nvSpPr>
        <p:spPr>
          <a:xfrm>
            <a:off x="414763" y="2740830"/>
            <a:ext cx="1256207" cy="358961"/>
          </a:xfrm>
          <a:prstGeom prst="rect">
            <a:avLst/>
          </a:prstGeom>
          <a:no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「子どもたちの未来の</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ために！！」事業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（此花区）</a:t>
            </a:r>
          </a:p>
        </p:txBody>
      </p:sp>
      <p:sp>
        <p:nvSpPr>
          <p:cNvPr id="84" name="正方形/長方形 83"/>
          <p:cNvSpPr/>
          <p:nvPr/>
        </p:nvSpPr>
        <p:spPr>
          <a:xfrm>
            <a:off x="3211998" y="4413265"/>
            <a:ext cx="1048287" cy="48260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西成区こども生活・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defRPr/>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まなびサポート事業</a:t>
            </a:r>
            <a:r>
              <a:rPr kumimoji="0" lang="ja-JP" altLang="en-US" sz="800" kern="0" dirty="0">
                <a:latin typeface="Meiryo UI" pitchFamily="50" charset="-128"/>
                <a:ea typeface="Meiryo UI" pitchFamily="50" charset="-128"/>
                <a:cs typeface="Meiryo UI" pitchFamily="50" charset="-128"/>
              </a:rPr>
              <a:t>（西成区）</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85" name="正方形/長方形 84"/>
          <p:cNvSpPr/>
          <p:nvPr/>
        </p:nvSpPr>
        <p:spPr>
          <a:xfrm>
            <a:off x="7544712" y="2044132"/>
            <a:ext cx="1329941"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防災資機材の充実等災害に強いまちづくり（防災事業）（鶴見区）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6" name="正方形/長方形 85"/>
          <p:cNvSpPr/>
          <p:nvPr/>
        </p:nvSpPr>
        <p:spPr bwMode="auto">
          <a:xfrm>
            <a:off x="1398078" y="4550922"/>
            <a:ext cx="1686093" cy="30783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すみのえ　</a:t>
            </a:r>
            <a:r>
              <a:rPr kumimoji="0" lang="ja-JP" altLang="en-US" sz="800" kern="0" dirty="0" err="1">
                <a:latin typeface="Meiryo UI" pitchFamily="50" charset="-128"/>
                <a:ea typeface="Meiryo UI" pitchFamily="50" charset="-128"/>
                <a:cs typeface="Meiryo UI" pitchFamily="50" charset="-128"/>
              </a:rPr>
              <a:t>こ</a:t>
            </a:r>
            <a:r>
              <a:rPr kumimoji="0" lang="ja-JP" altLang="en-US" sz="800" kern="0" dirty="0">
                <a:latin typeface="Meiryo UI" pitchFamily="50" charset="-128"/>
                <a:ea typeface="Meiryo UI" pitchFamily="50" charset="-128"/>
                <a:cs typeface="Meiryo UI" pitchFamily="50" charset="-128"/>
              </a:rPr>
              <a:t>そだて博覧会の開催</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（住之江区）</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87" name="正方形/長方形 86"/>
          <p:cNvSpPr/>
          <p:nvPr/>
        </p:nvSpPr>
        <p:spPr>
          <a:xfrm>
            <a:off x="5106150" y="3371364"/>
            <a:ext cx="142155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総合防災対策事業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（天王寺区）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8" name="正方形/長方形 87"/>
          <p:cNvSpPr/>
          <p:nvPr/>
        </p:nvSpPr>
        <p:spPr>
          <a:xfrm>
            <a:off x="3967844" y="2946152"/>
            <a:ext cx="1321815"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マンションコミュニティづくり事業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（西区）</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89" name="正方形/長方形 88"/>
          <p:cNvSpPr/>
          <p:nvPr/>
        </p:nvSpPr>
        <p:spPr>
          <a:xfrm>
            <a:off x="2636187" y="1721586"/>
            <a:ext cx="1800000" cy="48182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地域活動支援事業</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北区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0" name="正方形/長方形 89"/>
          <p:cNvSpPr/>
          <p:nvPr/>
        </p:nvSpPr>
        <p:spPr>
          <a:xfrm>
            <a:off x="2894035" y="3461450"/>
            <a:ext cx="1451133"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ワンオペ育児世帯への</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アプローチ事業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浪速区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1" name="正方形/長方形 90"/>
          <p:cNvSpPr/>
          <p:nvPr/>
        </p:nvSpPr>
        <p:spPr>
          <a:xfrm>
            <a:off x="4789696" y="4512441"/>
            <a:ext cx="1550506" cy="467408"/>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東住吉区矢田南部地域</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土地活用関係経費</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東住吉区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2" name="正方形/長方形 91"/>
          <p:cNvSpPr/>
          <p:nvPr/>
        </p:nvSpPr>
        <p:spPr>
          <a:xfrm>
            <a:off x="2693747" y="2532851"/>
            <a:ext cx="1573300" cy="403618"/>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子育て支援事業の充実</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福島区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3" name="正方形/長方形 92"/>
          <p:cNvSpPr/>
          <p:nvPr/>
        </p:nvSpPr>
        <p:spPr>
          <a:xfrm>
            <a:off x="6520485" y="1197230"/>
            <a:ext cx="1440896" cy="53501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第２期東淀川区</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zh-TW" altLang="en-US" sz="800" kern="0" dirty="0">
                <a:latin typeface="Meiryo UI" pitchFamily="50" charset="-128"/>
                <a:ea typeface="Meiryo UI" pitchFamily="50" charset="-128"/>
                <a:cs typeface="Meiryo UI" pitchFamily="50" charset="-128"/>
              </a:rPr>
              <a:t>地域保健福祉計画策定業務</a:t>
            </a:r>
            <a:endParaRPr kumimoji="0" lang="en-US" altLang="zh-TW"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東淀川区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94" name="正方形/長方形 93"/>
          <p:cNvSpPr/>
          <p:nvPr/>
        </p:nvSpPr>
        <p:spPr>
          <a:xfrm>
            <a:off x="6100787" y="2016726"/>
            <a:ext cx="1357088" cy="376854"/>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子育て安全ネット事業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旭区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5" name="正方形/長方形 94"/>
          <p:cNvSpPr/>
          <p:nvPr/>
        </p:nvSpPr>
        <p:spPr>
          <a:xfrm>
            <a:off x="5655734" y="2707709"/>
            <a:ext cx="1329389" cy="390683"/>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マンションにおける子育て交流事業　～中央区子育て応援「パンジーひろば」事業～ </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中央区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6" name="正方形/長方形 95"/>
          <p:cNvSpPr/>
          <p:nvPr/>
        </p:nvSpPr>
        <p:spPr>
          <a:xfrm>
            <a:off x="1523134" y="3761665"/>
            <a:ext cx="1479306" cy="401470"/>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スクールカウンセラー事業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（大正区）</a:t>
            </a:r>
            <a:endParaRPr kumimoji="0" lang="en-US" altLang="ja-JP" sz="800" kern="0" dirty="0">
              <a:latin typeface="Meiryo UI" pitchFamily="50" charset="-128"/>
              <a:ea typeface="Meiryo UI" pitchFamily="50" charset="-128"/>
              <a:cs typeface="Meiryo UI" pitchFamily="50" charset="-128"/>
            </a:endParaRPr>
          </a:p>
        </p:txBody>
      </p:sp>
      <p:sp>
        <p:nvSpPr>
          <p:cNvPr id="97" name="正方形/長方形 96"/>
          <p:cNvSpPr/>
          <p:nvPr/>
        </p:nvSpPr>
        <p:spPr>
          <a:xfrm>
            <a:off x="4405430" y="2302633"/>
            <a:ext cx="1491674"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小学生学習支援事業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都島区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98" name="正方形/長方形 97"/>
          <p:cNvSpPr/>
          <p:nvPr/>
        </p:nvSpPr>
        <p:spPr>
          <a:xfrm>
            <a:off x="5736305" y="4004440"/>
            <a:ext cx="1478462" cy="395042"/>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zh-TW" altLang="en-US" sz="800" kern="0" dirty="0">
                <a:solidFill>
                  <a:prstClr val="black"/>
                </a:solidFill>
                <a:latin typeface="Meiryo UI" pitchFamily="50" charset="-128"/>
                <a:ea typeface="Meiryo UI" pitchFamily="50" charset="-128"/>
                <a:cs typeface="Meiryo UI" pitchFamily="50" charset="-128"/>
              </a:rPr>
              <a:t>区防災事業等</a:t>
            </a:r>
            <a:endParaRPr kumimoji="0" lang="en-US" altLang="zh-TW" sz="800" kern="0" dirty="0">
              <a:solidFill>
                <a:prstClr val="black"/>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solidFill>
                  <a:prstClr val="black"/>
                </a:solidFill>
                <a:latin typeface="Meiryo UI" pitchFamily="50" charset="-128"/>
                <a:ea typeface="Meiryo UI" pitchFamily="50" charset="-128"/>
                <a:cs typeface="Meiryo UI" pitchFamily="50" charset="-128"/>
              </a:rPr>
              <a:t>(</a:t>
            </a:r>
            <a:r>
              <a:rPr kumimoji="0" lang="ja-JP" altLang="en-US" sz="800" kern="0" dirty="0">
                <a:solidFill>
                  <a:prstClr val="black"/>
                </a:solidFill>
                <a:latin typeface="Meiryo UI" pitchFamily="50" charset="-128"/>
                <a:ea typeface="Meiryo UI" pitchFamily="50" charset="-128"/>
                <a:cs typeface="Meiryo UI" pitchFamily="50" charset="-128"/>
              </a:rPr>
              <a:t>阿倍野区</a:t>
            </a:r>
            <a:r>
              <a:rPr kumimoji="0" lang="en-US" altLang="ja-JP" sz="800" kern="0" dirty="0">
                <a:solidFill>
                  <a:prstClr val="black"/>
                </a:solidFill>
                <a:latin typeface="Meiryo UI" pitchFamily="50" charset="-128"/>
                <a:ea typeface="Meiryo UI" pitchFamily="50" charset="-128"/>
                <a:cs typeface="Meiryo UI" pitchFamily="50" charset="-128"/>
              </a:rPr>
              <a:t>)</a:t>
            </a:r>
            <a:r>
              <a:rPr kumimoji="0" lang="ja-JP" altLang="en-US" sz="800" kern="0" dirty="0">
                <a:solidFill>
                  <a:prstClr val="black"/>
                </a:solidFill>
                <a:latin typeface="Meiryo UI" pitchFamily="50" charset="-128"/>
                <a:ea typeface="Meiryo UI" pitchFamily="50" charset="-128"/>
                <a:cs typeface="Meiryo UI" pitchFamily="50" charset="-128"/>
              </a:rPr>
              <a:t>　</a:t>
            </a:r>
            <a:endParaRPr kumimoji="0" lang="ja-JP" altLang="en-US" sz="800" kern="0" dirty="0">
              <a:solidFill>
                <a:prstClr val="white"/>
              </a:solidFill>
              <a:latin typeface="Meiryo UI" pitchFamily="50" charset="-128"/>
              <a:ea typeface="Meiryo UI" pitchFamily="50" charset="-128"/>
              <a:cs typeface="Meiryo UI" pitchFamily="50" charset="-128"/>
            </a:endParaRPr>
          </a:p>
        </p:txBody>
      </p:sp>
      <p:sp>
        <p:nvSpPr>
          <p:cNvPr id="99" name="正方形/長方形 98"/>
          <p:cNvSpPr/>
          <p:nvPr/>
        </p:nvSpPr>
        <p:spPr>
          <a:xfrm>
            <a:off x="4098624" y="3920085"/>
            <a:ext cx="1329941"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災害に備えた自助・共助・</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公助の対策事業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住吉区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　</a:t>
            </a:r>
          </a:p>
        </p:txBody>
      </p:sp>
      <p:sp>
        <p:nvSpPr>
          <p:cNvPr id="100" name="正方形/長方形 99"/>
          <p:cNvSpPr/>
          <p:nvPr/>
        </p:nvSpPr>
        <p:spPr>
          <a:xfrm>
            <a:off x="6546181" y="4556562"/>
            <a:ext cx="1379490" cy="45080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r>
              <a:rPr kumimoji="0" lang="ja-JP" altLang="en-US" sz="800" kern="0" dirty="0">
                <a:latin typeface="Meiryo UI" pitchFamily="50" charset="-128"/>
                <a:ea typeface="Meiryo UI" pitchFamily="50" charset="-128"/>
                <a:cs typeface="Meiryo UI" pitchFamily="50" charset="-128"/>
              </a:rPr>
              <a:t>災害に強いまちづくり推進事業</a:t>
            </a:r>
            <a:endParaRPr kumimoji="0" lang="en-US" altLang="ja-JP" sz="800" kern="0" dirty="0">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kumimoji="0" lang="en-US" altLang="ja-JP" sz="800" kern="0" dirty="0">
                <a:latin typeface="Meiryo UI" pitchFamily="50" charset="-128"/>
                <a:ea typeface="Meiryo UI" pitchFamily="50" charset="-128"/>
                <a:cs typeface="Meiryo UI" pitchFamily="50" charset="-128"/>
              </a:rPr>
              <a:t>(</a:t>
            </a:r>
            <a:r>
              <a:rPr kumimoji="0" lang="ja-JP" altLang="en-US" sz="800" kern="0" dirty="0">
                <a:latin typeface="Meiryo UI" pitchFamily="50" charset="-128"/>
                <a:ea typeface="Meiryo UI" pitchFamily="50" charset="-128"/>
                <a:cs typeface="Meiryo UI" pitchFamily="50" charset="-128"/>
              </a:rPr>
              <a:t>平野区</a:t>
            </a:r>
            <a:r>
              <a:rPr kumimoji="0" lang="en-US" altLang="ja-JP" sz="800" kern="0" dirty="0">
                <a:latin typeface="Meiryo UI" pitchFamily="50" charset="-128"/>
                <a:ea typeface="Meiryo UI" pitchFamily="50" charset="-128"/>
                <a:cs typeface="Meiryo UI" pitchFamily="50" charset="-128"/>
              </a:rPr>
              <a:t>)</a:t>
            </a:r>
            <a:r>
              <a:rPr kumimoji="0" lang="ja-JP" altLang="en-US" sz="800" kern="0" dirty="0">
                <a:solidFill>
                  <a:srgbClr val="FF0000"/>
                </a:solidFill>
                <a:latin typeface="Meiryo UI" pitchFamily="50" charset="-128"/>
                <a:ea typeface="Meiryo UI" pitchFamily="50" charset="-128"/>
                <a:cs typeface="Meiryo UI" pitchFamily="50" charset="-128"/>
              </a:rPr>
              <a:t>　</a:t>
            </a:r>
          </a:p>
        </p:txBody>
      </p:sp>
      <p:sp>
        <p:nvSpPr>
          <p:cNvPr id="101" name="正方形/長方形 100"/>
          <p:cNvSpPr/>
          <p:nvPr/>
        </p:nvSpPr>
        <p:spPr>
          <a:xfrm>
            <a:off x="7055110" y="2723134"/>
            <a:ext cx="1555443" cy="356775"/>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子育てスキルアップ推進</a:t>
            </a:r>
            <a:r>
              <a:rPr lang="ja-JP" altLang="en-US" sz="800" dirty="0" smtClean="0">
                <a:solidFill>
                  <a:schemeClr val="tx1"/>
                </a:solidFill>
                <a:latin typeface="Meiryo UI" pitchFamily="50" charset="-128"/>
                <a:ea typeface="Meiryo UI" pitchFamily="50" charset="-128"/>
                <a:cs typeface="Meiryo UI" pitchFamily="50" charset="-128"/>
              </a:rPr>
              <a:t>事業</a:t>
            </a:r>
            <a:endParaRPr lang="en-US" altLang="ja-JP" sz="800" dirty="0" smtClean="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城東区</a:t>
            </a: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　</a:t>
            </a:r>
            <a:endParaRPr lang="ja-JP" altLang="en-US" sz="800" dirty="0">
              <a:solidFill>
                <a:schemeClr val="tx1"/>
              </a:solidFill>
              <a:latin typeface="Meiryo UI" pitchFamily="50" charset="-128"/>
              <a:ea typeface="Meiryo UI" pitchFamily="50" charset="-128"/>
              <a:cs typeface="Meiryo UI" pitchFamily="50" charset="-128"/>
            </a:endParaRPr>
          </a:p>
        </p:txBody>
      </p:sp>
      <p:sp>
        <p:nvSpPr>
          <p:cNvPr id="102" name="正方形/長方形 101"/>
          <p:cNvSpPr/>
          <p:nvPr/>
        </p:nvSpPr>
        <p:spPr>
          <a:xfrm>
            <a:off x="4341770" y="1586553"/>
            <a:ext cx="1492421" cy="336797"/>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地域子育て</a:t>
            </a:r>
            <a:r>
              <a:rPr lang="ja-JP" altLang="en-US" sz="800" dirty="0" smtClean="0">
                <a:solidFill>
                  <a:schemeClr val="tx1"/>
                </a:solidFill>
                <a:latin typeface="Meiryo UI" pitchFamily="50" charset="-128"/>
                <a:ea typeface="Meiryo UI" pitchFamily="50" charset="-128"/>
                <a:cs typeface="Meiryo UI" pitchFamily="50" charset="-128"/>
              </a:rPr>
              <a:t>サロン</a:t>
            </a:r>
            <a:endParaRPr lang="en-US" altLang="ja-JP" sz="800" dirty="0" smtClean="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smtClean="0">
                <a:solidFill>
                  <a:schemeClr val="tx1"/>
                </a:solidFill>
                <a:latin typeface="Meiryo UI" pitchFamily="50" charset="-128"/>
                <a:ea typeface="Meiryo UI" pitchFamily="50" charset="-128"/>
                <a:cs typeface="Meiryo UI" pitchFamily="50" charset="-128"/>
              </a:rPr>
              <a:t>助産師巡回</a:t>
            </a:r>
            <a:r>
              <a:rPr lang="ja-JP" altLang="en-US" sz="800" dirty="0">
                <a:solidFill>
                  <a:schemeClr val="tx1"/>
                </a:solidFill>
                <a:latin typeface="Meiryo UI" pitchFamily="50" charset="-128"/>
                <a:ea typeface="Meiryo UI" pitchFamily="50" charset="-128"/>
                <a:cs typeface="Meiryo UI" pitchFamily="50" charset="-128"/>
              </a:rPr>
              <a:t>相談</a:t>
            </a:r>
            <a:endParaRPr lang="en-US" altLang="ja-JP" sz="800" dirty="0" smtClean="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淀川区</a:t>
            </a: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　</a:t>
            </a:r>
            <a:endParaRPr lang="ja-JP" altLang="en-US" sz="800" dirty="0">
              <a:solidFill>
                <a:schemeClr val="tx1"/>
              </a:solidFill>
              <a:latin typeface="Meiryo UI" pitchFamily="50" charset="-128"/>
              <a:ea typeface="Meiryo UI" pitchFamily="50" charset="-128"/>
              <a:cs typeface="Meiryo UI" pitchFamily="50" charset="-128"/>
            </a:endParaRPr>
          </a:p>
        </p:txBody>
      </p:sp>
      <p:sp>
        <p:nvSpPr>
          <p:cNvPr id="4230" name="正方形/長方形 4"/>
          <p:cNvSpPr>
            <a:spLocks noChangeArrowheads="1"/>
          </p:cNvSpPr>
          <p:nvPr/>
        </p:nvSpPr>
        <p:spPr bwMode="auto">
          <a:xfrm>
            <a:off x="7135813" y="3992563"/>
            <a:ext cx="1600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33" tIns="34116" rIns="68233" bIns="34116">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800">
                <a:latin typeface="Meiryo UI" panose="020B0604030504040204" pitchFamily="50" charset="-128"/>
                <a:ea typeface="Meiryo UI" panose="020B0604030504040204" pitchFamily="50" charset="-128"/>
              </a:rPr>
              <a:t>生野区シティプロモーション戦略</a:t>
            </a:r>
            <a:endParaRPr lang="en-US" altLang="ja-JP" sz="800">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800">
                <a:latin typeface="Meiryo UI" panose="020B0604030504040204" pitchFamily="50" charset="-128"/>
                <a:ea typeface="Meiryo UI" panose="020B0604030504040204" pitchFamily="50" charset="-128"/>
              </a:rPr>
              <a:t>（未来志向のまちづくり）</a:t>
            </a:r>
            <a:endParaRPr lang="en-US" altLang="ja-JP" sz="8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生野区</a:t>
            </a: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　</a:t>
            </a:r>
          </a:p>
        </p:txBody>
      </p:sp>
      <p:sp>
        <p:nvSpPr>
          <p:cNvPr id="104" name="正方形/長方形 103"/>
          <p:cNvSpPr/>
          <p:nvPr/>
        </p:nvSpPr>
        <p:spPr>
          <a:xfrm>
            <a:off x="1525560" y="3040098"/>
            <a:ext cx="1625893" cy="397020"/>
          </a:xfrm>
          <a:prstGeom prst="rect">
            <a:avLst/>
          </a:prstGeom>
          <a:no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68233" tIns="34116" rIns="68233" bIns="34116" anchor="ct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産業振興・次世代育成支援の</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公民連携事業</a:t>
            </a:r>
            <a:endParaRPr lang="en-US" altLang="ja-JP" sz="800" dirty="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（港区）</a:t>
            </a:r>
          </a:p>
        </p:txBody>
      </p:sp>
      <p:sp>
        <p:nvSpPr>
          <p:cNvPr id="106" name="円/楕円 105"/>
          <p:cNvSpPr/>
          <p:nvPr/>
        </p:nvSpPr>
        <p:spPr>
          <a:xfrm>
            <a:off x="1258398" y="2221536"/>
            <a:ext cx="1800000" cy="444705"/>
          </a:xfrm>
          <a:prstGeom prst="ellipse">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子育て訪問支援員の配置</a:t>
            </a:r>
            <a:endParaRPr lang="en-US" altLang="zh-TW" sz="800" dirty="0" smtClean="0">
              <a:solidFill>
                <a:schemeClr val="tx1"/>
              </a:solidFill>
              <a:latin typeface="Meiryo UI" pitchFamily="50" charset="-128"/>
              <a:ea typeface="Meiryo UI" pitchFamily="50" charset="-128"/>
              <a:cs typeface="Meiryo UI" pitchFamily="50" charset="-128"/>
            </a:endParaRPr>
          </a:p>
          <a:p>
            <a:pPr algn="ctr" eaLnBrk="1" hangingPunct="1">
              <a:defRPr/>
            </a:pP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西淀川区</a:t>
            </a: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rgbClr val="FF0000"/>
                </a:solidFill>
                <a:latin typeface="Meiryo UI" pitchFamily="50" charset="-128"/>
                <a:ea typeface="Meiryo UI" pitchFamily="50" charset="-128"/>
                <a:cs typeface="Meiryo UI" pitchFamily="50" charset="-128"/>
              </a:rPr>
              <a:t>　</a:t>
            </a:r>
            <a:endParaRPr lang="ja-JP" altLang="en-US" sz="800" dirty="0">
              <a:solidFill>
                <a:srgbClr val="FF0000"/>
              </a:solidFill>
              <a:latin typeface="Meiryo UI" pitchFamily="50" charset="-128"/>
              <a:ea typeface="Meiryo UI" pitchFamily="50" charset="-128"/>
              <a:cs typeface="Meiryo UI" pitchFamily="50" charset="-128"/>
            </a:endParaRPr>
          </a:p>
        </p:txBody>
      </p:sp>
      <p:sp>
        <p:nvSpPr>
          <p:cNvPr id="108" name="円/楕円 107"/>
          <p:cNvSpPr>
            <a:spLocks/>
          </p:cNvSpPr>
          <p:nvPr/>
        </p:nvSpPr>
        <p:spPr>
          <a:xfrm>
            <a:off x="6574683" y="3171236"/>
            <a:ext cx="1440000" cy="720000"/>
          </a:xfrm>
          <a:prstGeom prst="ellipse">
            <a:avLst/>
          </a:prstGeom>
          <a:solidFill>
            <a:srgbClr val="D3FD03">
              <a:alpha val="88000"/>
            </a:srgbClr>
          </a:solidFill>
          <a:ln w="19050" cap="flat" cmpd="sng" algn="ctr">
            <a:solidFill>
              <a:sysClr val="windowText" lastClr="000000"/>
            </a:solidFill>
            <a:prstDash val="solid"/>
          </a:ln>
          <a:effectLst>
            <a:softEdge rad="31750"/>
          </a:effectLst>
        </p:spPr>
        <p:txBody>
          <a:bodyPr lIns="68233" tIns="34116" rIns="68233" bIns="34116" anchor="ctr"/>
          <a:lstStyle/>
          <a:p>
            <a:pPr algn="ctr" eaLnBrk="1" fontAlgn="auto" hangingPunct="1">
              <a:spcBef>
                <a:spcPts val="0"/>
              </a:spcBef>
              <a:spcAft>
                <a:spcPts val="0"/>
              </a:spcAft>
              <a:defRPr/>
            </a:pPr>
            <a:endParaRPr kumimoji="0" lang="ja-JP" altLang="en-US" sz="700" b="1" kern="0" dirty="0">
              <a:solidFill>
                <a:prstClr val="black"/>
              </a:solidFill>
              <a:latin typeface="Meiryo UI" pitchFamily="50" charset="-128"/>
              <a:ea typeface="Meiryo UI" pitchFamily="50" charset="-128"/>
              <a:cs typeface="Meiryo UI" pitchFamily="50" charset="-128"/>
            </a:endParaRPr>
          </a:p>
        </p:txBody>
      </p:sp>
      <p:sp>
        <p:nvSpPr>
          <p:cNvPr id="105" name="正方形/長方形 104"/>
          <p:cNvSpPr/>
          <p:nvPr/>
        </p:nvSpPr>
        <p:spPr>
          <a:xfrm>
            <a:off x="6516688" y="3346853"/>
            <a:ext cx="1598713" cy="386731"/>
          </a:xfrm>
          <a:prstGeom prst="rect">
            <a:avLst/>
          </a:prstGeom>
          <a:noFill/>
          <a:ln w="19050" cap="flat" cmpd="sng" algn="ctr">
            <a:solidFill>
              <a:sysClr val="windowText" lastClr="000000"/>
            </a:solidFill>
            <a:prstDash val="solid"/>
          </a:ln>
          <a:effectLst>
            <a:softEdge rad="31750"/>
          </a:effectLst>
        </p:spPr>
        <p:txBody>
          <a:bodyPr lIns="68233" tIns="34116" rIns="68233" bIns="34116"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sz="800" dirty="0">
                <a:solidFill>
                  <a:schemeClr val="tx1"/>
                </a:solidFill>
                <a:latin typeface="Meiryo UI" pitchFamily="50" charset="-128"/>
                <a:ea typeface="Meiryo UI" pitchFamily="50" charset="-128"/>
                <a:cs typeface="Meiryo UI" pitchFamily="50" charset="-128"/>
              </a:rPr>
              <a:t>子どもたちと体験</a:t>
            </a:r>
            <a:r>
              <a:rPr lang="ja-JP" altLang="en-US" sz="800" dirty="0" smtClean="0">
                <a:solidFill>
                  <a:schemeClr val="tx1"/>
                </a:solidFill>
                <a:latin typeface="Meiryo UI" pitchFamily="50" charset="-128"/>
                <a:ea typeface="Meiryo UI" pitchFamily="50" charset="-128"/>
                <a:cs typeface="Meiryo UI" pitchFamily="50" charset="-128"/>
              </a:rPr>
              <a:t>する</a:t>
            </a:r>
            <a:r>
              <a:rPr lang="en-US" altLang="ja-JP" sz="800" dirty="0" smtClean="0">
                <a:solidFill>
                  <a:schemeClr val="tx1"/>
                </a:solidFill>
                <a:latin typeface="Meiryo UI" pitchFamily="50" charset="-128"/>
                <a:ea typeface="Meiryo UI" pitchFamily="50" charset="-128"/>
                <a:cs typeface="Meiryo UI" pitchFamily="50" charset="-128"/>
              </a:rPr>
              <a:t>SDG</a:t>
            </a:r>
            <a:r>
              <a:rPr lang="ja-JP" altLang="en-US" sz="800" dirty="0" err="1" smtClean="0">
                <a:solidFill>
                  <a:schemeClr val="tx1"/>
                </a:solidFill>
                <a:latin typeface="Meiryo UI" pitchFamily="50" charset="-128"/>
                <a:ea typeface="Meiryo UI" pitchFamily="50" charset="-128"/>
                <a:cs typeface="Meiryo UI" pitchFamily="50" charset="-128"/>
              </a:rPr>
              <a:t>ｓ</a:t>
            </a:r>
            <a:endParaRPr lang="en-US" altLang="ja-JP" sz="800" smtClean="0">
              <a:solidFill>
                <a:schemeClr val="tx1"/>
              </a:solidFill>
              <a:latin typeface="Meiryo UI" pitchFamily="50" charset="-128"/>
              <a:ea typeface="Meiryo UI" pitchFamily="50" charset="-128"/>
              <a:cs typeface="Meiryo UI" pitchFamily="50" charset="-128"/>
            </a:endParaRPr>
          </a:p>
          <a:p>
            <a:pPr algn="ctr" eaLnBrk="1" hangingPunct="1">
              <a:defRPr/>
            </a:pPr>
            <a:r>
              <a:rPr lang="ja-JP" altLang="en-US" sz="800" smtClean="0">
                <a:solidFill>
                  <a:schemeClr val="tx1"/>
                </a:solidFill>
                <a:latin typeface="Meiryo UI" pitchFamily="50" charset="-128"/>
                <a:ea typeface="Meiryo UI" pitchFamily="50" charset="-128"/>
                <a:cs typeface="Meiryo UI" pitchFamily="50" charset="-128"/>
              </a:rPr>
              <a:t>（</a:t>
            </a:r>
            <a:r>
              <a:rPr lang="ja-JP" altLang="en-US" sz="800" dirty="0">
                <a:solidFill>
                  <a:schemeClr val="tx1"/>
                </a:solidFill>
                <a:latin typeface="Meiryo UI" pitchFamily="50" charset="-128"/>
                <a:ea typeface="Meiryo UI" pitchFamily="50" charset="-128"/>
                <a:cs typeface="Meiryo UI" pitchFamily="50" charset="-128"/>
              </a:rPr>
              <a:t>東成区</a:t>
            </a:r>
            <a:r>
              <a:rPr lang="ja-JP" altLang="en-US" sz="800" dirty="0" smtClean="0">
                <a:solidFill>
                  <a:schemeClr val="tx1"/>
                </a:solidFill>
                <a:latin typeface="Meiryo UI" pitchFamily="50" charset="-128"/>
                <a:ea typeface="Meiryo UI" pitchFamily="50" charset="-128"/>
                <a:cs typeface="Meiryo UI" pitchFamily="50" charset="-128"/>
              </a:rPr>
              <a:t>）</a:t>
            </a:r>
            <a:endParaRPr lang="ja-JP" altLang="en-US" sz="800" dirty="0">
              <a:solidFill>
                <a:sysClr val="window" lastClr="FFFFF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966523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1"/>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ja-JP" sz="2800" dirty="0">
                <a:solidFill>
                  <a:srgbClr val="FFFFFF"/>
                </a:solidFill>
                <a:latin typeface="Arial" charset="0"/>
                <a:ea typeface="HG創英角ｺﾞｼｯｸUB" pitchFamily="49" charset="-128"/>
              </a:rPr>
              <a:t>西成特区</a:t>
            </a:r>
            <a:r>
              <a:rPr lang="ja-JP" altLang="ja-JP" sz="2800" dirty="0" smtClean="0">
                <a:solidFill>
                  <a:srgbClr val="FFFFFF"/>
                </a:solidFill>
                <a:latin typeface="Arial" charset="0"/>
                <a:ea typeface="HG創英角ｺﾞｼｯｸUB" pitchFamily="49" charset="-128"/>
              </a:rPr>
              <a:t>構想</a:t>
            </a:r>
            <a:endParaRPr lang="ja-JP" altLang="en-US"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7" name="AutoShape 6"/>
          <p:cNvSpPr>
            <a:spLocks noChangeArrowheads="1"/>
          </p:cNvSpPr>
          <p:nvPr/>
        </p:nvSpPr>
        <p:spPr bwMode="auto">
          <a:xfrm>
            <a:off x="96465" y="495301"/>
            <a:ext cx="8951069" cy="376065"/>
          </a:xfrm>
          <a:prstGeom prst="roundRect">
            <a:avLst>
              <a:gd name="adj" fmla="val 16667"/>
            </a:avLst>
          </a:prstGeom>
          <a:gradFill flip="none" rotWithShape="1">
            <a:gsLst>
              <a:gs pos="100000">
                <a:srgbClr val="3366CC"/>
              </a:gs>
              <a:gs pos="10000">
                <a:srgbClr val="99CCFF"/>
              </a:gs>
              <a:gs pos="45000">
                <a:schemeClr val="bg1"/>
              </a:gs>
              <a:gs pos="90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en-US" altLang="ja-JP" sz="1600" b="1" dirty="0">
                <a:solidFill>
                  <a:srgbClr val="000099"/>
                </a:solidFill>
                <a:latin typeface="ＭＳ Ｐゴシック" charset="-128"/>
                <a:ea typeface="ＭＳ Ｐゴシック" charset="-128"/>
              </a:rPr>
              <a:t>『</a:t>
            </a:r>
            <a:r>
              <a:rPr lang="ja-JP" altLang="en-US" sz="1600" b="1" dirty="0">
                <a:solidFill>
                  <a:srgbClr val="000099"/>
                </a:solidFill>
                <a:latin typeface="ＭＳ Ｐゴシック" charset="-128"/>
                <a:ea typeface="ＭＳ Ｐゴシック" charset="-128"/>
              </a:rPr>
              <a:t>まちづくりビジョン有識者提言</a:t>
            </a:r>
            <a:r>
              <a:rPr lang="en-US" altLang="ja-JP" sz="1600" b="1" dirty="0">
                <a:solidFill>
                  <a:srgbClr val="000099"/>
                </a:solidFill>
                <a:latin typeface="ＭＳ Ｐゴシック" charset="-128"/>
                <a:ea typeface="ＭＳ Ｐゴシック" charset="-128"/>
              </a:rPr>
              <a:t>』</a:t>
            </a:r>
            <a:r>
              <a:rPr lang="ja-JP" altLang="en-US" sz="1600" b="1" dirty="0">
                <a:solidFill>
                  <a:srgbClr val="000099"/>
                </a:solidFill>
                <a:latin typeface="ＭＳ Ｐゴシック" charset="-128"/>
                <a:ea typeface="ＭＳ Ｐゴシック" charset="-128"/>
              </a:rPr>
              <a:t>を</a:t>
            </a:r>
            <a:r>
              <a:rPr lang="ja-JP" altLang="en-US" sz="1600" b="1" dirty="0" smtClean="0">
                <a:solidFill>
                  <a:srgbClr val="000099"/>
                </a:solidFill>
                <a:latin typeface="ＭＳ Ｐゴシック" charset="-128"/>
                <a:ea typeface="ＭＳ Ｐゴシック" charset="-128"/>
              </a:rPr>
              <a:t>踏まえ</a:t>
            </a:r>
            <a:r>
              <a:rPr lang="en-US" altLang="ja-JP" sz="1600" b="1" dirty="0" smtClean="0">
                <a:solidFill>
                  <a:srgbClr val="000099"/>
                </a:solidFill>
                <a:latin typeface="ＭＳ Ｐゴシック" charset="-128"/>
                <a:ea typeface="ＭＳ Ｐゴシック" charset="-128"/>
              </a:rPr>
              <a:t>『</a:t>
            </a:r>
            <a:r>
              <a:rPr lang="ja-JP" altLang="en-US" sz="1600" b="1" dirty="0">
                <a:solidFill>
                  <a:srgbClr val="000099"/>
                </a:solidFill>
                <a:latin typeface="ＭＳ Ｐゴシック" charset="-128"/>
                <a:ea typeface="ＭＳ Ｐゴシック" charset="-128"/>
              </a:rPr>
              <a:t>第２期西成特区構想</a:t>
            </a:r>
            <a:r>
              <a:rPr lang="en-US" altLang="ja-JP" sz="1600" b="1" dirty="0">
                <a:solidFill>
                  <a:srgbClr val="000099"/>
                </a:solidFill>
                <a:latin typeface="ＭＳ Ｐゴシック" charset="-128"/>
                <a:ea typeface="ＭＳ Ｐゴシック" charset="-128"/>
              </a:rPr>
              <a:t>』</a:t>
            </a:r>
            <a:r>
              <a:rPr lang="ja-JP" altLang="en-US" sz="1600" b="1" dirty="0" smtClean="0">
                <a:solidFill>
                  <a:srgbClr val="000099"/>
                </a:solidFill>
                <a:latin typeface="ＭＳ Ｐゴシック" charset="-128"/>
                <a:ea typeface="ＭＳ Ｐゴシック" charset="-128"/>
              </a:rPr>
              <a:t>（令和４年度</a:t>
            </a:r>
            <a:r>
              <a:rPr lang="ja-JP" altLang="en-US" sz="1600" b="1" dirty="0">
                <a:solidFill>
                  <a:srgbClr val="000099"/>
                </a:solidFill>
                <a:latin typeface="ＭＳ Ｐゴシック" charset="-128"/>
                <a:ea typeface="ＭＳ Ｐゴシック" charset="-128"/>
              </a:rPr>
              <a:t>まで）を強力に</a:t>
            </a:r>
            <a:r>
              <a:rPr lang="ja-JP" altLang="en-US" sz="1600" b="1" dirty="0" smtClean="0">
                <a:solidFill>
                  <a:srgbClr val="000099"/>
                </a:solidFill>
                <a:latin typeface="ＭＳ Ｐゴシック" charset="-128"/>
                <a:ea typeface="ＭＳ Ｐゴシック" charset="-128"/>
              </a:rPr>
              <a:t>推進</a:t>
            </a:r>
            <a:endParaRPr lang="en-US" altLang="ja-JP" sz="1600" b="1" dirty="0">
              <a:solidFill>
                <a:srgbClr val="000099"/>
              </a:solidFill>
              <a:latin typeface="ＭＳ Ｐゴシック" charset="-128"/>
              <a:ea typeface="ＭＳ Ｐゴシック" charset="-128"/>
            </a:endParaRPr>
          </a:p>
        </p:txBody>
      </p:sp>
      <p:sp>
        <p:nvSpPr>
          <p:cNvPr id="52231" name="Rectangle 4"/>
          <p:cNvSpPr>
            <a:spLocks noChangeArrowheads="1"/>
          </p:cNvSpPr>
          <p:nvPr/>
        </p:nvSpPr>
        <p:spPr bwMode="auto">
          <a:xfrm>
            <a:off x="7021513" y="11113"/>
            <a:ext cx="247173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8" tIns="38964" rIns="77928"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各区の特色ある</a:t>
            </a:r>
            <a:endParaRPr lang="en-US" altLang="ja-JP" sz="1400" dirty="0">
              <a:solidFill>
                <a:srgbClr val="000099"/>
              </a:solidFill>
              <a:ea typeface="HG創英角ｺﾞｼｯｸUB" panose="020B0909000000000000" pitchFamily="49" charset="-128"/>
            </a:endParaRPr>
          </a:p>
          <a:p>
            <a:pPr algn="ctr" eaLnBrk="1" hangingPunct="1">
              <a:spcBef>
                <a:spcPct val="0"/>
              </a:spcBef>
              <a:buFontTx/>
              <a:buNone/>
            </a:pPr>
            <a:r>
              <a:rPr lang="ja-JP" altLang="en-US" sz="1400" dirty="0">
                <a:solidFill>
                  <a:srgbClr val="000099"/>
                </a:solidFill>
                <a:ea typeface="HG創英角ｺﾞｼｯｸUB" panose="020B0909000000000000" pitchFamily="49" charset="-128"/>
              </a:rPr>
              <a:t>施策の展開</a:t>
            </a:r>
            <a:endParaRPr lang="en-US" altLang="ja-JP" sz="1400" dirty="0">
              <a:solidFill>
                <a:srgbClr val="000099"/>
              </a:solidFill>
              <a:ea typeface="HG創英角ｺﾞｼｯｸUB" panose="020B0909000000000000" pitchFamily="49" charset="-128"/>
            </a:endParaRPr>
          </a:p>
        </p:txBody>
      </p:sp>
      <p:sp>
        <p:nvSpPr>
          <p:cNvPr id="2" name="スライド番号プレースホルダー 1"/>
          <p:cNvSpPr>
            <a:spLocks noGrp="1"/>
          </p:cNvSpPr>
          <p:nvPr>
            <p:ph type="sldNum" sz="quarter" idx="12"/>
          </p:nvPr>
        </p:nvSpPr>
        <p:spPr>
          <a:xfrm>
            <a:off x="6986653" y="4778802"/>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48</a:t>
            </a:fld>
            <a:endParaRPr lang="en-US" altLang="ja-JP" sz="2000" b="1" dirty="0">
              <a:solidFill>
                <a:srgbClr val="000000"/>
              </a:solidFill>
              <a:effectLst>
                <a:outerShdw blurRad="38100" dist="38100" dir="2700000" algn="tl">
                  <a:srgbClr val="000000">
                    <a:alpha val="43137"/>
                  </a:srgbClr>
                </a:outerShdw>
              </a:effectLst>
            </a:endParaRPr>
          </a:p>
        </p:txBody>
      </p:sp>
      <p:sp>
        <p:nvSpPr>
          <p:cNvPr id="26" name="角丸四角形 25"/>
          <p:cNvSpPr/>
          <p:nvPr/>
        </p:nvSpPr>
        <p:spPr>
          <a:xfrm>
            <a:off x="400796" y="926542"/>
            <a:ext cx="8334375" cy="4572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0" tIns="52199" rIns="104395" bIns="52199"/>
          <a:lstStyle/>
          <a:p>
            <a:pPr algn="ctr" eaLnBrk="1" hangingPunct="1">
              <a:lnSpc>
                <a:spcPts val="2284"/>
              </a:lnSpc>
              <a:defRPr/>
            </a:pPr>
            <a:r>
              <a:rPr lang="ja-JP" altLang="en-US" sz="1600" dirty="0">
                <a:solidFill>
                  <a:srgbClr val="000000"/>
                </a:solidFill>
                <a:ea typeface="HGP創英角ｺﾞｼｯｸUB" pitchFamily="50" charset="-128"/>
              </a:rPr>
              <a:t>　</a:t>
            </a:r>
            <a:r>
              <a:rPr lang="ja-JP" altLang="en-US" sz="1600" dirty="0" smtClean="0">
                <a:solidFill>
                  <a:srgbClr val="000000"/>
                </a:solidFill>
                <a:ea typeface="HGP創英角ｺﾞｼｯｸUB" pitchFamily="50" charset="-128"/>
              </a:rPr>
              <a:t>令和２</a:t>
            </a:r>
            <a:r>
              <a:rPr lang="ja-JP" altLang="ja-JP" sz="1600" dirty="0" smtClean="0">
                <a:solidFill>
                  <a:srgbClr val="000000"/>
                </a:solidFill>
                <a:ea typeface="HGP創英角ｺﾞｼｯｸUB" pitchFamily="50" charset="-128"/>
              </a:rPr>
              <a:t>年度</a:t>
            </a:r>
            <a:r>
              <a:rPr lang="ja-JP" altLang="ja-JP" sz="1600" dirty="0">
                <a:solidFill>
                  <a:srgbClr val="000000"/>
                </a:solidFill>
                <a:ea typeface="HGP創英角ｺﾞｼｯｸUB" pitchFamily="50" charset="-128"/>
              </a:rPr>
              <a:t>　西成特区構想関連</a:t>
            </a:r>
            <a:r>
              <a:rPr lang="ja-JP" altLang="ja-JP" sz="1600" dirty="0" smtClean="0">
                <a:solidFill>
                  <a:srgbClr val="000000"/>
                </a:solidFill>
                <a:ea typeface="HGP創英角ｺﾞｼｯｸUB" pitchFamily="50" charset="-128"/>
              </a:rPr>
              <a:t>事業</a:t>
            </a:r>
            <a:r>
              <a:rPr lang="ja-JP" altLang="en-US" sz="1600" dirty="0">
                <a:solidFill>
                  <a:srgbClr val="000000"/>
                </a:solidFill>
                <a:ea typeface="HGP創英角ｺﾞｼｯｸUB"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２４</a:t>
            </a:r>
            <a:r>
              <a:rPr lang="ja-JP" altLang="ja-JP" sz="1600" dirty="0" smtClean="0">
                <a:solidFill>
                  <a:srgbClr val="000000"/>
                </a:solidFill>
                <a:latin typeface="HGP創英角ｺﾞｼｯｸUB" panose="020B0900000000000000" pitchFamily="50" charset="-128"/>
                <a:ea typeface="HGP創英角ｺﾞｼｯｸUB" panose="020B0900000000000000" pitchFamily="50" charset="-128"/>
              </a:rPr>
              <a:t>億</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４</a:t>
            </a: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１００</a:t>
            </a:r>
            <a:r>
              <a:rPr lang="ja-JP" altLang="ja-JP" sz="1600" dirty="0" smtClean="0">
                <a:solidFill>
                  <a:srgbClr val="000000"/>
                </a:solidFill>
                <a:ea typeface="HGP創英角ｺﾞｼｯｸUB" pitchFamily="50" charset="-128"/>
              </a:rPr>
              <a:t>万円</a:t>
            </a:r>
            <a:endParaRPr lang="en-US" altLang="ja-JP" sz="1600" dirty="0">
              <a:solidFill>
                <a:srgbClr val="000000"/>
              </a:solidFill>
              <a:ea typeface="HGP創英角ｺﾞｼｯｸUB" pitchFamily="50" charset="-128"/>
            </a:endParaRPr>
          </a:p>
        </p:txBody>
      </p:sp>
      <p:sp>
        <p:nvSpPr>
          <p:cNvPr id="16" name="正方形/長方形 11"/>
          <p:cNvSpPr>
            <a:spLocks noChangeArrowheads="1"/>
          </p:cNvSpPr>
          <p:nvPr/>
        </p:nvSpPr>
        <p:spPr bwMode="auto">
          <a:xfrm>
            <a:off x="193626" y="2284459"/>
            <a:ext cx="8928102"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756150" algn="l"/>
                <a:tab pos="4932363" algn="l"/>
                <a:tab pos="5291138" algn="l"/>
                <a:tab pos="5557838" algn="l"/>
                <a:tab pos="5743575" algn="l"/>
                <a:tab pos="6367463" algn="l"/>
              </a:tabLst>
            </a:pPr>
            <a:r>
              <a:rPr lang="ja-JP" altLang="en-US" sz="1600" b="1" dirty="0">
                <a:solidFill>
                  <a:srgbClr val="000000"/>
                </a:solidFill>
              </a:rPr>
              <a:t>　■　</a:t>
            </a:r>
            <a:r>
              <a:rPr lang="ja-JP" altLang="en-US" sz="1600" b="1" dirty="0" smtClean="0">
                <a:solidFill>
                  <a:srgbClr val="000000"/>
                </a:solidFill>
              </a:rPr>
              <a:t>西成区こども</a:t>
            </a:r>
            <a:r>
              <a:rPr lang="ja-JP" altLang="en-US" sz="1600" b="1" dirty="0">
                <a:solidFill>
                  <a:srgbClr val="000000"/>
                </a:solidFill>
              </a:rPr>
              <a:t>生活・まなびサポート事業　 </a:t>
            </a:r>
            <a:r>
              <a:rPr lang="ja-JP" altLang="en-US" sz="1600" b="1" dirty="0" smtClean="0">
                <a:solidFill>
                  <a:srgbClr val="000000"/>
                </a:solidFill>
              </a:rPr>
              <a:t>              </a:t>
            </a:r>
            <a:r>
              <a:rPr lang="ja-JP" altLang="ja-JP" sz="1600" b="1" dirty="0" smtClean="0">
                <a:solidFill>
                  <a:srgbClr val="000000"/>
                </a:solidFill>
              </a:rPr>
              <a:t>（</a:t>
            </a:r>
            <a:r>
              <a:rPr lang="ja-JP" altLang="en-US" sz="1600" b="1" dirty="0" smtClean="0">
                <a:solidFill>
                  <a:srgbClr val="000000"/>
                </a:solidFill>
              </a:rPr>
              <a:t>         ７，０００万円</a:t>
            </a:r>
            <a:r>
              <a:rPr lang="ja-JP" altLang="ja-JP" sz="1600" b="1" dirty="0" smtClean="0">
                <a:solidFill>
                  <a:srgbClr val="000000"/>
                </a:solidFill>
              </a:rPr>
              <a:t>）</a:t>
            </a:r>
            <a:endParaRPr lang="en-US" altLang="ja-JP" sz="1400" b="1" dirty="0">
              <a:solidFill>
                <a:srgbClr val="000000"/>
              </a:solidFill>
            </a:endParaRPr>
          </a:p>
          <a:p>
            <a:pPr lvl="1" eaLnBrk="1" hangingPunct="1">
              <a:lnSpc>
                <a:spcPts val="2000"/>
              </a:lnSpc>
              <a:buFont typeface="Wingdings" panose="05000000000000000000" pitchFamily="2" charset="2"/>
              <a:buChar char="Ø"/>
            </a:pPr>
            <a:r>
              <a:rPr lang="ja-JP" altLang="en-US" sz="1400" dirty="0">
                <a:solidFill>
                  <a:srgbClr val="000000"/>
                </a:solidFill>
              </a:rPr>
              <a:t>　児童生徒への寄り添い支援（遅刻・不登校対応等）を行うサポーターを区内の全小中学校に配置</a:t>
            </a:r>
            <a:endParaRPr lang="en-US" altLang="ja-JP" sz="1400" dirty="0">
              <a:solidFill>
                <a:srgbClr val="000000"/>
              </a:solidFill>
            </a:endParaRPr>
          </a:p>
        </p:txBody>
      </p:sp>
      <p:sp>
        <p:nvSpPr>
          <p:cNvPr id="19" name="正方形/長方形 22"/>
          <p:cNvSpPr>
            <a:spLocks noChangeArrowheads="1"/>
          </p:cNvSpPr>
          <p:nvPr/>
        </p:nvSpPr>
        <p:spPr bwMode="auto">
          <a:xfrm>
            <a:off x="193626" y="2855852"/>
            <a:ext cx="88376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509588" indent="-2016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800"/>
              </a:spcBef>
              <a:spcAft>
                <a:spcPts val="300"/>
              </a:spcAft>
            </a:pPr>
            <a:r>
              <a:rPr lang="ja-JP" altLang="en-US" b="1" dirty="0">
                <a:solidFill>
                  <a:srgbClr val="000000"/>
                </a:solidFill>
                <a:latin typeface="ＭＳ Ｐゴシック" panose="020B0600070205080204" pitchFamily="50" charset="-128"/>
              </a:rPr>
              <a:t>○　将来のための投資的プロジェクトや大規模</a:t>
            </a:r>
            <a:r>
              <a:rPr lang="ja-JP" altLang="en-US" b="1" dirty="0" smtClean="0">
                <a:solidFill>
                  <a:srgbClr val="000000"/>
                </a:solidFill>
                <a:latin typeface="ＭＳ Ｐゴシック" panose="020B0600070205080204" pitchFamily="50" charset="-128"/>
              </a:rPr>
              <a:t>事業、イメージアップに</a:t>
            </a:r>
            <a:r>
              <a:rPr lang="ja-JP" altLang="en-US" b="1" smtClean="0">
                <a:solidFill>
                  <a:srgbClr val="000000"/>
                </a:solidFill>
                <a:latin typeface="ＭＳ Ｐゴシック" panose="020B0600070205080204" pitchFamily="50" charset="-128"/>
              </a:rPr>
              <a:t>向けた取組み</a:t>
            </a:r>
            <a:endParaRPr lang="ja-JP" altLang="en-US" sz="1400" dirty="0">
              <a:solidFill>
                <a:srgbClr val="000000"/>
              </a:solidFill>
            </a:endParaRPr>
          </a:p>
        </p:txBody>
      </p:sp>
      <p:sp>
        <p:nvSpPr>
          <p:cNvPr id="20" name="正方形/長方形 11"/>
          <p:cNvSpPr>
            <a:spLocks noChangeArrowheads="1"/>
          </p:cNvSpPr>
          <p:nvPr/>
        </p:nvSpPr>
        <p:spPr bwMode="auto">
          <a:xfrm>
            <a:off x="171450" y="3128104"/>
            <a:ext cx="89725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87313" algn="l"/>
                <a:tab pos="6367463" algn="l"/>
              </a:tabLst>
            </a:pPr>
            <a:r>
              <a:rPr lang="ja-JP" altLang="en-US" sz="1600" b="1" dirty="0">
                <a:solidFill>
                  <a:srgbClr val="000000"/>
                </a:solidFill>
              </a:rPr>
              <a:t>　■　西成特区構想エリアマネジメント協議会運営</a:t>
            </a:r>
            <a:r>
              <a:rPr lang="ja-JP" altLang="en-US" sz="1600" b="1" dirty="0" smtClean="0">
                <a:solidFill>
                  <a:srgbClr val="000000"/>
                </a:solidFill>
              </a:rPr>
              <a:t>事業   </a:t>
            </a:r>
            <a:r>
              <a:rPr lang="ja-JP" altLang="ja-JP" sz="1600" b="1" dirty="0" smtClean="0">
                <a:solidFill>
                  <a:srgbClr val="000000"/>
                </a:solidFill>
              </a:rPr>
              <a:t>（</a:t>
            </a:r>
            <a:r>
              <a:rPr lang="ja-JP" altLang="en-US" sz="1600" b="1" dirty="0" smtClean="0">
                <a:solidFill>
                  <a:srgbClr val="000000"/>
                </a:solidFill>
              </a:rPr>
              <a:t>     　 １，８００万円</a:t>
            </a:r>
            <a:r>
              <a:rPr lang="ja-JP" altLang="ja-JP" sz="1600" b="1" dirty="0" smtClean="0">
                <a:solidFill>
                  <a:srgbClr val="000000"/>
                </a:solidFill>
              </a:rPr>
              <a:t>）</a:t>
            </a:r>
            <a:endParaRPr lang="en-US" altLang="ja-JP" sz="1400" b="1" dirty="0">
              <a:solidFill>
                <a:srgbClr val="000000"/>
              </a:solidFill>
            </a:endParaRPr>
          </a:p>
          <a:p>
            <a:pPr lvl="1" eaLnBrk="1" hangingPunct="1">
              <a:lnSpc>
                <a:spcPts val="2000"/>
              </a:lnSpc>
              <a:buFont typeface="Wingdings" panose="05000000000000000000" pitchFamily="2" charset="2"/>
              <a:buChar char="Ø"/>
            </a:pPr>
            <a:r>
              <a:rPr lang="ja-JP" altLang="en-US" sz="1400" dirty="0">
                <a:solidFill>
                  <a:srgbClr val="000000"/>
                </a:solidFill>
              </a:rPr>
              <a:t>　</a:t>
            </a:r>
            <a:r>
              <a:rPr lang="ja-JP" altLang="en-US" sz="1400" dirty="0"/>
              <a:t>協議会の運営、施策の具体化に関する調査</a:t>
            </a:r>
            <a:r>
              <a:rPr lang="ja-JP" altLang="en-US" sz="1400" dirty="0" smtClean="0"/>
              <a:t>及びもとあい</a:t>
            </a:r>
            <a:r>
              <a:rPr lang="ja-JP" altLang="en-US" sz="1400" dirty="0" err="1"/>
              <a:t>りん</a:t>
            </a:r>
            <a:r>
              <a:rPr lang="ja-JP" altLang="en-US" sz="1400" dirty="0"/>
              <a:t>総合センター跡地利</a:t>
            </a:r>
            <a:r>
              <a:rPr lang="ja-JP" altLang="en-US" sz="1400" dirty="0" smtClean="0"/>
              <a:t>活用の検討等</a:t>
            </a:r>
            <a:r>
              <a:rPr lang="ja-JP" altLang="en-US" sz="1400" dirty="0"/>
              <a:t>を実施</a:t>
            </a:r>
          </a:p>
          <a:p>
            <a:pPr lvl="1" eaLnBrk="1" hangingPunct="1">
              <a:lnSpc>
                <a:spcPts val="2000"/>
              </a:lnSpc>
              <a:buFont typeface="Wingdings" panose="05000000000000000000" pitchFamily="2" charset="2"/>
              <a:buChar char="Ø"/>
            </a:pPr>
            <a:endParaRPr lang="en-US" altLang="ja-JP" sz="1400" dirty="0">
              <a:solidFill>
                <a:srgbClr val="000000"/>
              </a:solidFill>
            </a:endParaRPr>
          </a:p>
        </p:txBody>
      </p:sp>
      <p:sp>
        <p:nvSpPr>
          <p:cNvPr id="23" name="正方形/長方形 11"/>
          <p:cNvSpPr>
            <a:spLocks noChangeArrowheads="1"/>
          </p:cNvSpPr>
          <p:nvPr/>
        </p:nvSpPr>
        <p:spPr bwMode="auto">
          <a:xfrm>
            <a:off x="171450" y="3669102"/>
            <a:ext cx="895027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87313" algn="l"/>
                <a:tab pos="6367463" algn="l"/>
              </a:tabLst>
            </a:pPr>
            <a:r>
              <a:rPr lang="ja-JP" altLang="en-US" sz="1600" b="1" dirty="0">
                <a:solidFill>
                  <a:srgbClr val="000000"/>
                </a:solidFill>
              </a:rPr>
              <a:t>　■　</a:t>
            </a:r>
            <a:r>
              <a:rPr lang="ja-JP" altLang="en-US" sz="1600" b="1" dirty="0" smtClean="0">
                <a:solidFill>
                  <a:srgbClr val="000000"/>
                </a:solidFill>
              </a:rPr>
              <a:t>大阪社会医療センター建替整備 　　　　　　　　　　   </a:t>
            </a:r>
            <a:r>
              <a:rPr lang="ja-JP" altLang="ja-JP" sz="1600" b="1" dirty="0" smtClean="0">
                <a:solidFill>
                  <a:srgbClr val="000000"/>
                </a:solidFill>
              </a:rPr>
              <a:t>（</a:t>
            </a:r>
            <a:r>
              <a:rPr lang="ja-JP" altLang="en-US" sz="1600" b="1" dirty="0" smtClean="0">
                <a:latin typeface="ＭＳ Ｐゴシック" charset="-128"/>
              </a:rPr>
              <a:t>１５億</a:t>
            </a:r>
            <a:r>
              <a:rPr lang="ja-JP" altLang="en-US" sz="1600" b="1" dirty="0" smtClean="0">
                <a:solidFill>
                  <a:srgbClr val="000000"/>
                </a:solidFill>
              </a:rPr>
              <a:t>１，１００</a:t>
            </a:r>
            <a:r>
              <a:rPr lang="ja-JP" altLang="en-US" sz="1600" b="1" dirty="0" smtClean="0">
                <a:latin typeface="ＭＳ Ｐゴシック" charset="-128"/>
              </a:rPr>
              <a:t>万円</a:t>
            </a:r>
            <a:r>
              <a:rPr lang="ja-JP" altLang="ja-JP" sz="1600" b="1" dirty="0" smtClean="0">
                <a:solidFill>
                  <a:srgbClr val="000000"/>
                </a:solidFill>
              </a:rPr>
              <a:t>）</a:t>
            </a:r>
            <a:endParaRPr lang="en-US" altLang="ja-JP" sz="1400" b="1" dirty="0">
              <a:solidFill>
                <a:srgbClr val="000000"/>
              </a:solidFill>
              <a:latin typeface="+mn-ea"/>
              <a:ea typeface="+mn-ea"/>
            </a:endParaRPr>
          </a:p>
          <a:p>
            <a:pPr lvl="1" eaLnBrk="1" hangingPunct="1">
              <a:lnSpc>
                <a:spcPts val="2000"/>
              </a:lnSpc>
              <a:buFont typeface="Wingdings" panose="05000000000000000000" pitchFamily="2" charset="2"/>
              <a:buChar char="Ø"/>
            </a:pPr>
            <a:r>
              <a:rPr lang="ja-JP" altLang="en-US" sz="1400" dirty="0" smtClean="0">
                <a:solidFill>
                  <a:srgbClr val="000000"/>
                </a:solidFill>
                <a:latin typeface="+mn-ea"/>
                <a:ea typeface="+mn-ea"/>
              </a:rPr>
              <a:t>　</a:t>
            </a:r>
            <a:r>
              <a:rPr lang="ja-JP" altLang="en-US" sz="1400" dirty="0">
                <a:solidFill>
                  <a:srgbClr val="000000"/>
                </a:solidFill>
              </a:rPr>
              <a:t>新病院</a:t>
            </a:r>
            <a:r>
              <a:rPr lang="ja-JP" altLang="en-US" sz="1400" dirty="0" smtClean="0">
                <a:solidFill>
                  <a:srgbClr val="000000"/>
                </a:solidFill>
              </a:rPr>
              <a:t>建設に係る整備補助（令和２年１２月供用開始予定）</a:t>
            </a:r>
            <a:endParaRPr lang="en-US" altLang="ja-JP" sz="1400" dirty="0" smtClean="0">
              <a:solidFill>
                <a:srgbClr val="000000"/>
              </a:solidFill>
            </a:endParaRPr>
          </a:p>
          <a:p>
            <a:pPr lvl="1" eaLnBrk="1" hangingPunct="1">
              <a:lnSpc>
                <a:spcPts val="2000"/>
              </a:lnSpc>
              <a:buFont typeface="Wingdings" panose="05000000000000000000" pitchFamily="2" charset="2"/>
              <a:buChar char="Ø"/>
            </a:pPr>
            <a:r>
              <a:rPr lang="en-US" altLang="ja-JP" sz="1400" dirty="0">
                <a:solidFill>
                  <a:srgbClr val="000000"/>
                </a:solidFill>
              </a:rPr>
              <a:t> </a:t>
            </a:r>
            <a:r>
              <a:rPr lang="en-US" altLang="ja-JP" sz="1400" dirty="0" smtClean="0">
                <a:solidFill>
                  <a:srgbClr val="000000"/>
                </a:solidFill>
              </a:rPr>
              <a:t> </a:t>
            </a:r>
            <a:r>
              <a:rPr lang="ja-JP" altLang="en-US" sz="1400" dirty="0">
                <a:solidFill>
                  <a:srgbClr val="000000"/>
                </a:solidFill>
              </a:rPr>
              <a:t> </a:t>
            </a:r>
            <a:r>
              <a:rPr lang="ja-JP" altLang="en-US" sz="1400" dirty="0" smtClean="0">
                <a:solidFill>
                  <a:srgbClr val="000000"/>
                </a:solidFill>
              </a:rPr>
              <a:t>もと</a:t>
            </a:r>
            <a:r>
              <a:rPr lang="ja-JP" altLang="en-US" sz="1400" dirty="0">
                <a:solidFill>
                  <a:srgbClr val="000000"/>
                </a:solidFill>
              </a:rPr>
              <a:t>あい</a:t>
            </a:r>
            <a:r>
              <a:rPr lang="ja-JP" altLang="en-US" sz="1400" dirty="0" err="1">
                <a:solidFill>
                  <a:srgbClr val="000000"/>
                </a:solidFill>
              </a:rPr>
              <a:t>りん</a:t>
            </a:r>
            <a:r>
              <a:rPr lang="ja-JP" altLang="en-US" sz="1400" dirty="0">
                <a:solidFill>
                  <a:srgbClr val="000000"/>
                </a:solidFill>
              </a:rPr>
              <a:t>総合</a:t>
            </a:r>
            <a:r>
              <a:rPr lang="ja-JP" altLang="en-US" sz="1400" dirty="0" smtClean="0">
                <a:solidFill>
                  <a:srgbClr val="000000"/>
                </a:solidFill>
              </a:rPr>
              <a:t>センターの解体工事（令和４年度完了予定）</a:t>
            </a:r>
            <a:r>
              <a:rPr lang="ja-JP" altLang="en-US" sz="1400" dirty="0" smtClean="0">
                <a:solidFill>
                  <a:srgbClr val="000000"/>
                </a:solidFill>
                <a:latin typeface="+mn-ea"/>
                <a:ea typeface="+mn-ea"/>
              </a:rPr>
              <a:t>　</a:t>
            </a:r>
            <a:endParaRPr lang="en-US" altLang="ja-JP" sz="1400" dirty="0">
              <a:solidFill>
                <a:srgbClr val="000000"/>
              </a:solidFill>
              <a:latin typeface="+mn-ea"/>
              <a:ea typeface="+mn-ea"/>
            </a:endParaRPr>
          </a:p>
        </p:txBody>
      </p:sp>
      <p:sp>
        <p:nvSpPr>
          <p:cNvPr id="18" name="角丸四角形 17"/>
          <p:cNvSpPr/>
          <p:nvPr/>
        </p:nvSpPr>
        <p:spPr>
          <a:xfrm>
            <a:off x="51436" y="232441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2" name="正方形/長方形 22"/>
          <p:cNvSpPr>
            <a:spLocks noChangeArrowheads="1"/>
          </p:cNvSpPr>
          <p:nvPr/>
        </p:nvSpPr>
        <p:spPr bwMode="auto">
          <a:xfrm>
            <a:off x="149177" y="1489776"/>
            <a:ext cx="8837612"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509588" indent="-2016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800"/>
              </a:spcBef>
              <a:spcAft>
                <a:spcPts val="300"/>
              </a:spcAft>
            </a:pPr>
            <a:r>
              <a:rPr lang="ja-JP" altLang="en-US" b="1" dirty="0" smtClean="0">
                <a:solidFill>
                  <a:srgbClr val="000000"/>
                </a:solidFill>
                <a:latin typeface="ＭＳ Ｐゴシック" panose="020B0600070205080204" pitchFamily="50" charset="-128"/>
              </a:rPr>
              <a:t>○　あい</a:t>
            </a:r>
            <a:r>
              <a:rPr lang="ja-JP" altLang="en-US" b="1" dirty="0" err="1" smtClean="0">
                <a:solidFill>
                  <a:srgbClr val="000000"/>
                </a:solidFill>
                <a:latin typeface="ＭＳ Ｐゴシック" panose="020B0600070205080204" pitchFamily="50" charset="-128"/>
              </a:rPr>
              <a:t>りん</a:t>
            </a:r>
            <a:r>
              <a:rPr lang="ja-JP" altLang="en-US" b="1" dirty="0" smtClean="0">
                <a:solidFill>
                  <a:srgbClr val="000000"/>
                </a:solidFill>
                <a:latin typeface="ＭＳ Ｐゴシック" panose="020B0600070205080204" pitchFamily="50" charset="-128"/>
              </a:rPr>
              <a:t>地域を中心とした環境改善のさらなる推進と魅力ある子育て環境の創出</a:t>
            </a:r>
            <a:endParaRPr lang="ja-JP" altLang="en-US" sz="1400" dirty="0">
              <a:solidFill>
                <a:srgbClr val="000000"/>
              </a:solidFill>
            </a:endParaRPr>
          </a:p>
        </p:txBody>
      </p:sp>
      <p:sp>
        <p:nvSpPr>
          <p:cNvPr id="24" name="正方形/長方形 11"/>
          <p:cNvSpPr>
            <a:spLocks noChangeArrowheads="1"/>
          </p:cNvSpPr>
          <p:nvPr/>
        </p:nvSpPr>
        <p:spPr bwMode="auto">
          <a:xfrm>
            <a:off x="193626" y="1735794"/>
            <a:ext cx="8972550" cy="58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92075" algn="l"/>
                <a:tab pos="174625" algn="l"/>
                <a:tab pos="358775" algn="l"/>
                <a:tab pos="4489450" algn="l"/>
                <a:tab pos="4932363" algn="l"/>
                <a:tab pos="5286375" algn="l"/>
                <a:tab pos="5475288" algn="l"/>
                <a:tab pos="5556250" algn="l"/>
                <a:tab pos="5743575" algn="l"/>
                <a:tab pos="5919788" algn="l"/>
                <a:tab pos="6365875" algn="l"/>
              </a:tabLst>
            </a:pPr>
            <a:r>
              <a:rPr lang="ja-JP" altLang="en-US" sz="1600" b="1" dirty="0">
                <a:solidFill>
                  <a:srgbClr val="000000"/>
                </a:solidFill>
              </a:rPr>
              <a:t>　■　</a:t>
            </a:r>
            <a:r>
              <a:rPr lang="ja-JP" altLang="en-US" sz="1600" b="1" dirty="0" smtClean="0">
                <a:solidFill>
                  <a:srgbClr val="000000"/>
                </a:solidFill>
              </a:rPr>
              <a:t>あい</a:t>
            </a:r>
            <a:r>
              <a:rPr lang="ja-JP" altLang="en-US" sz="1600" b="1" dirty="0" err="1" smtClean="0">
                <a:solidFill>
                  <a:srgbClr val="000000"/>
                </a:solidFill>
              </a:rPr>
              <a:t>りん</a:t>
            </a:r>
            <a:r>
              <a:rPr lang="ja-JP" altLang="en-US" sz="1600" b="1" dirty="0" smtClean="0">
                <a:solidFill>
                  <a:srgbClr val="000000"/>
                </a:solidFill>
              </a:rPr>
              <a:t>地域環境整備事業</a:t>
            </a:r>
            <a:r>
              <a:rPr lang="ja-JP" altLang="en-US" sz="1600" b="1" dirty="0">
                <a:solidFill>
                  <a:srgbClr val="000000"/>
                </a:solidFill>
              </a:rPr>
              <a:t>　 </a:t>
            </a:r>
            <a:r>
              <a:rPr lang="ja-JP" altLang="en-US" sz="1600" b="1" dirty="0" smtClean="0">
                <a:solidFill>
                  <a:srgbClr val="000000"/>
                </a:solidFill>
              </a:rPr>
              <a:t>      　　　　　　　        </a:t>
            </a:r>
            <a:r>
              <a:rPr lang="ja-JP" altLang="ja-JP" sz="1600" b="1" dirty="0" smtClean="0">
                <a:solidFill>
                  <a:srgbClr val="000000"/>
                </a:solidFill>
              </a:rPr>
              <a:t>（</a:t>
            </a:r>
            <a:r>
              <a:rPr lang="ja-JP" altLang="en-US" sz="1600" b="1" dirty="0" smtClean="0">
                <a:solidFill>
                  <a:srgbClr val="000000"/>
                </a:solidFill>
              </a:rPr>
              <a:t> １億　１，３００万円</a:t>
            </a:r>
            <a:r>
              <a:rPr lang="ja-JP" altLang="ja-JP" sz="1600" b="1" dirty="0" smtClean="0">
                <a:solidFill>
                  <a:srgbClr val="000000"/>
                </a:solidFill>
              </a:rPr>
              <a:t>）</a:t>
            </a:r>
            <a:endParaRPr lang="en-US" altLang="ja-JP" sz="1400" b="1" dirty="0">
              <a:solidFill>
                <a:srgbClr val="000000"/>
              </a:solidFill>
            </a:endParaRPr>
          </a:p>
          <a:p>
            <a:pPr lvl="1" eaLnBrk="1" hangingPunct="1">
              <a:lnSpc>
                <a:spcPts val="2000"/>
              </a:lnSpc>
              <a:buFont typeface="Wingdings" panose="05000000000000000000" pitchFamily="2" charset="2"/>
              <a:buChar char="Ø"/>
            </a:pPr>
            <a:r>
              <a:rPr lang="ja-JP" altLang="en-US" sz="1400" dirty="0">
                <a:solidFill>
                  <a:srgbClr val="000000"/>
                </a:solidFill>
              </a:rPr>
              <a:t>　</a:t>
            </a:r>
            <a:r>
              <a:rPr lang="ja-JP" altLang="en-US" sz="1400" dirty="0" smtClean="0">
                <a:solidFill>
                  <a:srgbClr val="000000"/>
                </a:solidFill>
              </a:rPr>
              <a:t>ごみの不法投棄防止を目的とした巡回、排出ルールの啓発</a:t>
            </a:r>
            <a:r>
              <a:rPr lang="ja-JP" altLang="en-US" sz="1400" dirty="0" smtClean="0">
                <a:solidFill>
                  <a:srgbClr val="FF0000"/>
                </a:solidFill>
              </a:rPr>
              <a:t>　</a:t>
            </a:r>
            <a:r>
              <a:rPr lang="ja-JP" altLang="en-US" sz="1400" dirty="0">
                <a:solidFill>
                  <a:srgbClr val="000000"/>
                </a:solidFill>
              </a:rPr>
              <a:t>など</a:t>
            </a:r>
            <a:r>
              <a:rPr lang="ja-JP" altLang="en-US" sz="1400" dirty="0" smtClean="0">
                <a:solidFill>
                  <a:srgbClr val="000000"/>
                </a:solidFill>
              </a:rPr>
              <a:t>　　　　　　　　　　　　　　　　　　　　　　　　　　　　</a:t>
            </a:r>
            <a:endParaRPr lang="en-US" altLang="ja-JP" sz="1400" dirty="0">
              <a:solidFill>
                <a:srgbClr val="000000"/>
              </a:solidFill>
            </a:endParaRPr>
          </a:p>
        </p:txBody>
      </p:sp>
      <p:sp>
        <p:nvSpPr>
          <p:cNvPr id="25" name="正方形/長方形 11"/>
          <p:cNvSpPr>
            <a:spLocks noChangeArrowheads="1"/>
          </p:cNvSpPr>
          <p:nvPr/>
        </p:nvSpPr>
        <p:spPr bwMode="auto">
          <a:xfrm>
            <a:off x="149178" y="4545716"/>
            <a:ext cx="9123776" cy="861774"/>
          </a:xfrm>
          <a:prstGeom prst="rect">
            <a:avLst/>
          </a:prstGeom>
          <a:no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446088" indent="-8731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800"/>
              </a:spcBef>
              <a:tabLst>
                <a:tab pos="87313" algn="l"/>
                <a:tab pos="6367463" algn="l"/>
              </a:tabLst>
            </a:pPr>
            <a:r>
              <a:rPr lang="ja-JP" altLang="en-US" sz="1600" b="1" dirty="0">
                <a:solidFill>
                  <a:srgbClr val="000000"/>
                </a:solidFill>
              </a:rPr>
              <a:t>　■　</a:t>
            </a:r>
            <a:r>
              <a:rPr lang="ja-JP" altLang="en-US" sz="1600" b="1" dirty="0" smtClean="0">
                <a:solidFill>
                  <a:srgbClr val="000000"/>
                </a:solidFill>
              </a:rPr>
              <a:t>新今宮エリアブランド向上事業　　　　　　　　　　　     </a:t>
            </a:r>
            <a:r>
              <a:rPr lang="ja-JP" altLang="ja-JP" sz="1600" b="1" dirty="0" smtClean="0">
                <a:solidFill>
                  <a:srgbClr val="000000"/>
                </a:solidFill>
              </a:rPr>
              <a:t>（</a:t>
            </a:r>
            <a:r>
              <a:rPr lang="ja-JP" altLang="en-US" sz="1600" b="1" dirty="0" smtClean="0">
                <a:solidFill>
                  <a:srgbClr val="000000"/>
                </a:solidFill>
              </a:rPr>
              <a:t>     　　　 ９００万円</a:t>
            </a:r>
            <a:r>
              <a:rPr lang="ja-JP" altLang="ja-JP" sz="1600" b="1" dirty="0" smtClean="0">
                <a:solidFill>
                  <a:srgbClr val="000000"/>
                </a:solidFill>
              </a:rPr>
              <a:t>）</a:t>
            </a:r>
            <a:r>
              <a:rPr lang="en-US" altLang="ja-JP" sz="1600" b="1" dirty="0" smtClean="0">
                <a:solidFill>
                  <a:srgbClr val="000000"/>
                </a:solidFill>
              </a:rPr>
              <a:t>【</a:t>
            </a:r>
            <a:r>
              <a:rPr lang="ja-JP" altLang="en-US" sz="1600" b="1" dirty="0" smtClean="0">
                <a:solidFill>
                  <a:srgbClr val="000000"/>
                </a:solidFill>
              </a:rPr>
              <a:t>再掲</a:t>
            </a:r>
            <a:r>
              <a:rPr lang="en-US" altLang="ja-JP" sz="1600" b="1" dirty="0" smtClean="0">
                <a:solidFill>
                  <a:srgbClr val="000000"/>
                </a:solidFill>
              </a:rPr>
              <a:t>】</a:t>
            </a:r>
            <a:endParaRPr lang="en-US" altLang="ja-JP" sz="1400" b="1" dirty="0">
              <a:solidFill>
                <a:srgbClr val="000000"/>
              </a:solidFill>
            </a:endParaRPr>
          </a:p>
          <a:p>
            <a:pPr lvl="1" eaLnBrk="1" hangingPunct="1">
              <a:lnSpc>
                <a:spcPts val="2000"/>
              </a:lnSpc>
              <a:buFont typeface="Wingdings" panose="05000000000000000000" pitchFamily="2" charset="2"/>
              <a:buChar char="Ø"/>
            </a:pPr>
            <a:r>
              <a:rPr lang="ja-JP" altLang="en-US" sz="1400" dirty="0">
                <a:solidFill>
                  <a:srgbClr val="000000"/>
                </a:solidFill>
              </a:rPr>
              <a:t>　</a:t>
            </a:r>
            <a:r>
              <a:rPr lang="ja-JP" altLang="en-US" sz="1400" dirty="0">
                <a:latin typeface="ＭＳ Ｐゴシック" panose="020B0600070205080204" pitchFamily="50" charset="-128"/>
              </a:rPr>
              <a:t>民間事業者と連携し、「新今宮エリア」の</a:t>
            </a:r>
            <a:r>
              <a:rPr lang="ja-JP" altLang="en-US" sz="1400" spc="-100" dirty="0">
                <a:latin typeface="ＭＳ Ｐゴシック" panose="020B0600070205080204" pitchFamily="50" charset="-128"/>
              </a:rPr>
              <a:t>エリアブランドの確立</a:t>
            </a:r>
            <a:r>
              <a:rPr lang="ja-JP" altLang="en-US" sz="1400" spc="-100" dirty="0" smtClean="0">
                <a:latin typeface="ＭＳ Ｐゴシック" panose="020B0600070205080204" pitchFamily="50" charset="-128"/>
              </a:rPr>
              <a:t>に向けたプロモーション</a:t>
            </a:r>
            <a:r>
              <a:rPr lang="ja-JP" altLang="en-US" sz="1400" spc="-100" dirty="0">
                <a:latin typeface="ＭＳ Ｐゴシック" panose="020B0600070205080204" pitchFamily="50" charset="-128"/>
              </a:rPr>
              <a:t>活動を実施</a:t>
            </a:r>
            <a:endParaRPr lang="ja-JP" altLang="en-US" sz="1400" b="1" dirty="0">
              <a:latin typeface="ＭＳ Ｐゴシック" panose="020B0600070205080204" pitchFamily="50" charset="-128"/>
            </a:endParaRPr>
          </a:p>
          <a:p>
            <a:pPr lvl="1" eaLnBrk="1" hangingPunct="1">
              <a:lnSpc>
                <a:spcPts val="2000"/>
              </a:lnSpc>
              <a:buFont typeface="Wingdings" panose="05000000000000000000" pitchFamily="2" charset="2"/>
              <a:buChar char="Ø"/>
            </a:pPr>
            <a:endParaRPr lang="en-US" altLang="ja-JP" sz="1400" dirty="0">
              <a:solidFill>
                <a:srgbClr val="000000"/>
              </a:solidFill>
            </a:endParaRPr>
          </a:p>
        </p:txBody>
      </p:sp>
      <p:sp>
        <p:nvSpPr>
          <p:cNvPr id="21" name="角丸四角形 20"/>
          <p:cNvSpPr/>
          <p:nvPr/>
        </p:nvSpPr>
        <p:spPr>
          <a:xfrm>
            <a:off x="51436" y="4535350"/>
            <a:ext cx="288925" cy="313013"/>
          </a:xfrm>
          <a:prstGeom prst="roundRect">
            <a:avLst>
              <a:gd name="adj" fmla="val 49999"/>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16910359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4"/>
          <p:cNvSpPr>
            <a:spLocks noChangeArrowheads="1"/>
          </p:cNvSpPr>
          <p:nvPr/>
        </p:nvSpPr>
        <p:spPr bwMode="auto">
          <a:xfrm>
            <a:off x="-1588" y="4763"/>
            <a:ext cx="9145588" cy="476250"/>
          </a:xfrm>
          <a:prstGeom prst="rect">
            <a:avLst/>
          </a:prstGeom>
          <a:gradFill rotWithShape="1">
            <a:gsLst>
              <a:gs pos="0">
                <a:srgbClr val="000099"/>
              </a:gs>
              <a:gs pos="50000">
                <a:srgbClr val="000099"/>
              </a:gs>
              <a:gs pos="100000">
                <a:srgbClr val="FFFFFF"/>
              </a:gs>
            </a:gsLst>
            <a:lin ang="0"/>
          </a:gradFill>
          <a:ln>
            <a:noFill/>
          </a:ln>
          <a:effectLst/>
          <a:extLst>
            <a:ext uri="{91240B29-F687-4F45-9708-019B960494DF}">
              <a14:hiddenLine xmlns:a14="http://schemas.microsoft.com/office/drawing/2010/main" w="381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9" tIns="38964" rIns="77929" bIns="38964"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marL="2011363" indent="-188913"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marL="2468563" indent="-188913"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marL="2925763" indent="-188913"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marL="3382963" indent="-188913"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en-US" altLang="ja-JP" sz="2800" dirty="0" smtClean="0">
                <a:solidFill>
                  <a:schemeClr val="bg1"/>
                </a:solidFill>
                <a:effectLst>
                  <a:outerShdw blurRad="38100" dist="38100" dir="2700000" algn="tl">
                    <a:srgbClr val="000000"/>
                  </a:outerShdw>
                </a:effectLst>
                <a:ea typeface="HG創英角ｺﾞｼｯｸUB" panose="020B0909000000000000" pitchFamily="49" charset="-128"/>
              </a:rPr>
              <a:t>【</a:t>
            </a:r>
            <a:r>
              <a:rPr lang="ja-JP" altLang="en-US" sz="2800" dirty="0" smtClean="0">
                <a:solidFill>
                  <a:schemeClr val="bg1"/>
                </a:solidFill>
                <a:effectLst>
                  <a:outerShdw blurRad="38100" dist="38100" dir="2700000" algn="tl">
                    <a:srgbClr val="000000"/>
                  </a:outerShdw>
                </a:effectLst>
                <a:ea typeface="HG創英角ｺﾞｼｯｸUB" panose="020B0909000000000000" pitchFamily="49" charset="-128"/>
              </a:rPr>
              <a:t>参考</a:t>
            </a:r>
            <a:r>
              <a:rPr lang="en-US" altLang="ja-JP" sz="2800" dirty="0" smtClean="0">
                <a:solidFill>
                  <a:schemeClr val="bg1"/>
                </a:solidFill>
                <a:effectLst>
                  <a:outerShdw blurRad="38100" dist="38100" dir="2700000" algn="tl">
                    <a:srgbClr val="000000"/>
                  </a:outerShdw>
                </a:effectLst>
                <a:ea typeface="HG創英角ｺﾞｼｯｸUB" panose="020B0909000000000000" pitchFamily="49" charset="-128"/>
              </a:rPr>
              <a:t>】</a:t>
            </a:r>
            <a:r>
              <a:rPr lang="ja-JP" altLang="en-US" sz="2800" dirty="0" smtClean="0">
                <a:solidFill>
                  <a:schemeClr val="bg1"/>
                </a:solidFill>
                <a:effectLst>
                  <a:outerShdw blurRad="38100" dist="38100" dir="2700000" algn="tl">
                    <a:srgbClr val="000000"/>
                  </a:outerShdw>
                </a:effectLst>
                <a:ea typeface="HG創英角ｺﾞｼｯｸUB" panose="020B0909000000000000" pitchFamily="49" charset="-128"/>
              </a:rPr>
              <a:t>あい</a:t>
            </a:r>
            <a:r>
              <a:rPr lang="ja-JP" altLang="en-US" sz="2800" dirty="0" err="1" smtClean="0">
                <a:solidFill>
                  <a:schemeClr val="bg1"/>
                </a:solidFill>
                <a:effectLst>
                  <a:outerShdw blurRad="38100" dist="38100" dir="2700000" algn="tl">
                    <a:srgbClr val="000000"/>
                  </a:outerShdw>
                </a:effectLst>
                <a:ea typeface="HG創英角ｺﾞｼｯｸUB" panose="020B0909000000000000" pitchFamily="49" charset="-128"/>
              </a:rPr>
              <a:t>りん</a:t>
            </a:r>
            <a:r>
              <a:rPr lang="ja-JP" altLang="en-US" sz="2800" dirty="0" smtClean="0">
                <a:solidFill>
                  <a:schemeClr val="bg1"/>
                </a:solidFill>
                <a:effectLst>
                  <a:outerShdw blurRad="38100" dist="38100" dir="2700000" algn="tl">
                    <a:srgbClr val="000000"/>
                  </a:outerShdw>
                </a:effectLst>
                <a:ea typeface="HG創英角ｺﾞｼｯｸUB" panose="020B0909000000000000" pitchFamily="49" charset="-128"/>
              </a:rPr>
              <a:t>地域を中心とする環境整備の取組み</a:t>
            </a:r>
          </a:p>
        </p:txBody>
      </p:sp>
      <p:grpSp>
        <p:nvGrpSpPr>
          <p:cNvPr id="4099" name="AutoShape 6"/>
          <p:cNvGrpSpPr>
            <a:grpSpLocks/>
          </p:cNvGrpSpPr>
          <p:nvPr/>
        </p:nvGrpSpPr>
        <p:grpSpPr bwMode="auto">
          <a:xfrm>
            <a:off x="79375" y="506413"/>
            <a:ext cx="8948738" cy="871537"/>
            <a:chOff x="50" y="319"/>
            <a:chExt cx="5637" cy="549"/>
          </a:xfrm>
        </p:grpSpPr>
        <p:pic>
          <p:nvPicPr>
            <p:cNvPr id="4117" name="AutoShap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 y="319"/>
              <a:ext cx="5637" cy="5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8" name="Text Box 4"/>
            <p:cNvSpPr>
              <a:spLocks noChangeArrowheads="1"/>
            </p:cNvSpPr>
            <p:nvPr/>
          </p:nvSpPr>
          <p:spPr bwMode="auto">
            <a:xfrm>
              <a:off x="108" y="379"/>
              <a:ext cx="5508"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9" tIns="38964" rIns="77929" bIns="38964" anchor="ctr"/>
            <a:lstStyle/>
            <a:p>
              <a:pPr algn="ctr" eaLnBrk="1" hangingPunct="1">
                <a:buSzPct val="100000"/>
                <a:defRPr/>
              </a:pPr>
              <a:r>
                <a:rPr kumimoji="1" lang="ja-JP" altLang="en-US" b="1" dirty="0">
                  <a:solidFill>
                    <a:srgbClr val="2D2D8A"/>
                  </a:solidFill>
                  <a:latin typeface="ＭＳ Ｐゴシック" panose="020B0600070205080204" pitchFamily="50" charset="-128"/>
                </a:rPr>
                <a:t>大阪府警・大阪府、大阪市が協力し、地域の環境整備を</a:t>
              </a:r>
              <a:r>
                <a:rPr kumimoji="1" lang="ja-JP" altLang="en-US" b="1" dirty="0">
                  <a:solidFill>
                    <a:schemeClr val="accent6"/>
                  </a:solidFill>
                  <a:latin typeface="ＭＳ Ｐゴシック" panose="020B0600070205080204" pitchFamily="50" charset="-128"/>
                </a:rPr>
                <a:t>継続するとともに、</a:t>
              </a:r>
              <a:endParaRPr kumimoji="1" lang="en-US" altLang="ja-JP" b="1" dirty="0">
                <a:solidFill>
                  <a:schemeClr val="accent6"/>
                </a:solidFill>
                <a:latin typeface="ＭＳ Ｐゴシック" panose="020B0600070205080204" pitchFamily="50" charset="-128"/>
              </a:endParaRPr>
            </a:p>
            <a:p>
              <a:pPr algn="ctr" eaLnBrk="1" hangingPunct="1">
                <a:buSzPct val="100000"/>
                <a:defRPr/>
              </a:pPr>
              <a:r>
                <a:rPr kumimoji="1" lang="ja-JP" altLang="en-US" b="1" dirty="0">
                  <a:solidFill>
                    <a:schemeClr val="accent6"/>
                  </a:solidFill>
                  <a:latin typeface="ＭＳ Ｐゴシック" panose="020B0600070205080204" pitchFamily="50" charset="-128"/>
                </a:rPr>
                <a:t>まちの活性化など西成特区構想を後押しする取組みを実施</a:t>
              </a:r>
            </a:p>
          </p:txBody>
        </p:sp>
      </p:grpSp>
      <p:sp>
        <p:nvSpPr>
          <p:cNvPr id="4100" name="AutoShape 25"/>
          <p:cNvSpPr>
            <a:spLocks noChangeArrowheads="1"/>
          </p:cNvSpPr>
          <p:nvPr/>
        </p:nvSpPr>
        <p:spPr bwMode="auto">
          <a:xfrm>
            <a:off x="25400" y="1385888"/>
            <a:ext cx="3060700" cy="3325812"/>
          </a:xfrm>
          <a:prstGeom prst="roundRect">
            <a:avLst>
              <a:gd name="adj" fmla="val 6569"/>
            </a:avLst>
          </a:prstGeom>
          <a:solidFill>
            <a:srgbClr val="BBE0E3"/>
          </a:solidFill>
          <a:ln w="22225" algn="ctr">
            <a:solidFill>
              <a:srgbClr val="000000"/>
            </a:solidFill>
            <a:round/>
            <a:headEnd/>
            <a:tailEnd/>
          </a:ln>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en-US" altLang="ja-JP" sz="1600" b="1"/>
          </a:p>
        </p:txBody>
      </p:sp>
      <p:sp>
        <p:nvSpPr>
          <p:cNvPr id="4101" name="AutoShape 25"/>
          <p:cNvSpPr>
            <a:spLocks noChangeArrowheads="1"/>
          </p:cNvSpPr>
          <p:nvPr/>
        </p:nvSpPr>
        <p:spPr bwMode="auto">
          <a:xfrm>
            <a:off x="3136900" y="1382713"/>
            <a:ext cx="5975350" cy="3328987"/>
          </a:xfrm>
          <a:prstGeom prst="roundRect">
            <a:avLst>
              <a:gd name="adj" fmla="val 5986"/>
            </a:avLst>
          </a:prstGeom>
          <a:solidFill>
            <a:srgbClr val="BBE0E3"/>
          </a:solidFill>
          <a:ln w="22225" algn="ctr">
            <a:solidFill>
              <a:srgbClr val="000000"/>
            </a:solidFill>
            <a:round/>
            <a:headEnd/>
            <a:tailEnd/>
          </a:ln>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endParaRPr lang="en-US" altLang="ja-JP" sz="1400" b="1"/>
          </a:p>
        </p:txBody>
      </p:sp>
      <p:sp>
        <p:nvSpPr>
          <p:cNvPr id="4102" name="AutoShape 33"/>
          <p:cNvSpPr>
            <a:spLocks noChangeArrowheads="1"/>
          </p:cNvSpPr>
          <p:nvPr/>
        </p:nvSpPr>
        <p:spPr bwMode="auto">
          <a:xfrm>
            <a:off x="7938" y="1431925"/>
            <a:ext cx="3192462" cy="360363"/>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828" tIns="0" rIns="84828" bIns="82207" anchor="ctr"/>
          <a:lstStyle>
            <a:lvl1pPr defTabSz="957263">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defTabSz="957263">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defTabSz="957263">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defTabSz="957263">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defTabSz="957263">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cs typeface="Times New Roman" panose="02020603050405020304" pitchFamily="18" charset="0"/>
              </a:rPr>
              <a:t>■覚せい剤等薬物対策</a:t>
            </a:r>
          </a:p>
        </p:txBody>
      </p:sp>
      <p:sp>
        <p:nvSpPr>
          <p:cNvPr id="4103" name="AutoShape 33"/>
          <p:cNvSpPr>
            <a:spLocks noChangeArrowheads="1"/>
          </p:cNvSpPr>
          <p:nvPr/>
        </p:nvSpPr>
        <p:spPr bwMode="auto">
          <a:xfrm>
            <a:off x="3146425" y="1390650"/>
            <a:ext cx="4092575" cy="4318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828" tIns="0" rIns="84828" bIns="82207" anchor="ctr"/>
          <a:lstStyle>
            <a:lvl1pPr defTabSz="957263">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defTabSz="957263">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defTabSz="957263">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defTabSz="957263">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defTabSz="957263">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defTabSz="957263"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cs typeface="Times New Roman" panose="02020603050405020304" pitchFamily="18" charset="0"/>
              </a:rPr>
              <a:t>■まちづくり、安全・安心の</a:t>
            </a:r>
            <a:r>
              <a:rPr lang="ja-JP" altLang="en-US" sz="1600" b="1" smtClean="0">
                <a:solidFill>
                  <a:srgbClr val="000000"/>
                </a:solidFill>
                <a:latin typeface="ＭＳ Ｐゴシック" panose="020B0600070205080204" pitchFamily="50" charset="-128"/>
                <a:cs typeface="Times New Roman" panose="02020603050405020304" pitchFamily="18" charset="0"/>
              </a:rPr>
              <a:t>取組み</a:t>
            </a:r>
            <a:endParaRPr lang="ja-JP" altLang="en-US" sz="1600" b="1">
              <a:solidFill>
                <a:srgbClr val="000000"/>
              </a:solidFill>
              <a:latin typeface="ＭＳ Ｐゴシック" panose="020B0600070205080204" pitchFamily="50" charset="-128"/>
              <a:cs typeface="Times New Roman" panose="02020603050405020304" pitchFamily="18" charset="0"/>
            </a:endParaRPr>
          </a:p>
        </p:txBody>
      </p:sp>
      <p:sp>
        <p:nvSpPr>
          <p:cNvPr id="4104" name="正方形/長方形 28"/>
          <p:cNvSpPr>
            <a:spLocks noChangeArrowheads="1"/>
          </p:cNvSpPr>
          <p:nvPr/>
        </p:nvSpPr>
        <p:spPr bwMode="auto">
          <a:xfrm>
            <a:off x="88900" y="1752600"/>
            <a:ext cx="2882900" cy="317500"/>
          </a:xfrm>
          <a:prstGeom prst="rect">
            <a:avLst/>
          </a:prstGeom>
          <a:solidFill>
            <a:srgbClr val="A3A3E0"/>
          </a:solidFill>
          <a:ln w="9525" algn="ctr">
            <a:solidFill>
              <a:srgbClr val="000000"/>
            </a:solidFill>
            <a:miter lim="800000"/>
            <a:headEnd/>
            <a:tailEnd/>
          </a:ln>
        </p:spPr>
        <p:txBody>
          <a:bodyPr lIns="104404" tIns="52203" rIns="104404" bIns="52203" anchor="ctr"/>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1400"/>
              <a:t>取締活動</a:t>
            </a:r>
          </a:p>
        </p:txBody>
      </p:sp>
      <p:sp>
        <p:nvSpPr>
          <p:cNvPr id="4105" name="正方形/長方形 30"/>
          <p:cNvSpPr>
            <a:spLocks noChangeArrowheads="1"/>
          </p:cNvSpPr>
          <p:nvPr/>
        </p:nvSpPr>
        <p:spPr bwMode="auto">
          <a:xfrm>
            <a:off x="92075" y="3248025"/>
            <a:ext cx="2882900" cy="317500"/>
          </a:xfrm>
          <a:prstGeom prst="rect">
            <a:avLst/>
          </a:prstGeom>
          <a:solidFill>
            <a:srgbClr val="A3A3E0"/>
          </a:solidFill>
          <a:ln w="9525" algn="ctr">
            <a:solidFill>
              <a:srgbClr val="000000"/>
            </a:solidFill>
            <a:miter lim="800000"/>
            <a:headEnd/>
            <a:tailEnd/>
          </a:ln>
        </p:spPr>
        <p:txBody>
          <a:bodyPr lIns="104404" tIns="52203" rIns="104404" bIns="52203" anchor="ctr"/>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1400"/>
              <a:t>薬物対策</a:t>
            </a:r>
          </a:p>
        </p:txBody>
      </p:sp>
      <p:sp>
        <p:nvSpPr>
          <p:cNvPr id="4106" name="正方形/長方形 33"/>
          <p:cNvSpPr>
            <a:spLocks noChangeArrowheads="1"/>
          </p:cNvSpPr>
          <p:nvPr/>
        </p:nvSpPr>
        <p:spPr bwMode="auto">
          <a:xfrm>
            <a:off x="82550" y="3556000"/>
            <a:ext cx="28829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en-US" altLang="ja-JP" sz="1400">
                <a:latin typeface="ＭＳ Ｐゴシック" panose="020B0600070205080204" pitchFamily="50" charset="-128"/>
              </a:rPr>
              <a:t>【</a:t>
            </a:r>
            <a:r>
              <a:rPr lang="ja-JP" altLang="en-US" sz="1400">
                <a:latin typeface="ＭＳ Ｐゴシック" panose="020B0600070205080204" pitchFamily="50" charset="-128"/>
              </a:rPr>
              <a:t>大阪市</a:t>
            </a:r>
            <a:r>
              <a:rPr lang="en-US" altLang="ja-JP" sz="1400">
                <a:latin typeface="ＭＳ Ｐゴシック" panose="020B0600070205080204" pitchFamily="50" charset="-128"/>
              </a:rPr>
              <a:t>】</a:t>
            </a:r>
            <a:r>
              <a:rPr lang="ja-JP" altLang="en-US" sz="1400">
                <a:latin typeface="ＭＳ Ｐゴシック" panose="020B0600070205080204" pitchFamily="50" charset="-128"/>
              </a:rPr>
              <a:t>　　　　　  　（</a:t>
            </a:r>
            <a:r>
              <a:rPr lang="en-US" altLang="ja-JP" sz="1400">
                <a:latin typeface="ＭＳ Ｐゴシック" panose="020B0600070205080204" pitchFamily="50" charset="-128"/>
              </a:rPr>
              <a:t>   </a:t>
            </a:r>
            <a:r>
              <a:rPr lang="ja-JP" altLang="en-US" sz="1400">
                <a:latin typeface="ＭＳ Ｐゴシック" panose="020B0600070205080204" pitchFamily="50" charset="-128"/>
              </a:rPr>
              <a:t> ４００万円）</a:t>
            </a:r>
          </a:p>
          <a:p>
            <a:pPr eaLnBrk="1" hangingPunct="1">
              <a:spcBef>
                <a:spcPct val="0"/>
              </a:spcBef>
              <a:buFontTx/>
              <a:buNone/>
            </a:pPr>
            <a:r>
              <a:rPr lang="ja-JP" altLang="en-US" sz="1400">
                <a:latin typeface="ＭＳ Ｐゴシック" panose="020B0600070205080204" pitchFamily="50" charset="-128"/>
              </a:rPr>
              <a:t>・薬物依存症者等サポート</a:t>
            </a:r>
          </a:p>
        </p:txBody>
      </p:sp>
      <p:sp>
        <p:nvSpPr>
          <p:cNvPr id="4107" name="正方形/長方形 33"/>
          <p:cNvSpPr>
            <a:spLocks noChangeArrowheads="1"/>
          </p:cNvSpPr>
          <p:nvPr/>
        </p:nvSpPr>
        <p:spPr bwMode="auto">
          <a:xfrm>
            <a:off x="3200400" y="3233738"/>
            <a:ext cx="2882900" cy="317500"/>
          </a:xfrm>
          <a:prstGeom prst="rect">
            <a:avLst/>
          </a:prstGeom>
          <a:solidFill>
            <a:srgbClr val="A3A3E0"/>
          </a:solidFill>
          <a:ln w="9525" algn="ctr">
            <a:solidFill>
              <a:srgbClr val="000000"/>
            </a:solidFill>
            <a:miter lim="800000"/>
            <a:headEnd/>
            <a:tailEnd/>
          </a:ln>
        </p:spPr>
        <p:txBody>
          <a:bodyPr lIns="104404" tIns="52203" rIns="104404" bIns="52203" anchor="ctr"/>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1400"/>
              <a:t>不法投棄ごみ対策</a:t>
            </a:r>
          </a:p>
        </p:txBody>
      </p:sp>
      <p:sp>
        <p:nvSpPr>
          <p:cNvPr id="3101" name="スライド番号プレースホルダ 3"/>
          <p:cNvSpPr>
            <a:spLocks noChangeArrowheads="1"/>
          </p:cNvSpPr>
          <p:nvPr/>
        </p:nvSpPr>
        <p:spPr bwMode="auto">
          <a:xfrm>
            <a:off x="9109075" y="6819900"/>
            <a:ext cx="27717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defTabSz="777875" eaLnBrk="0" hangingPunct="0">
              <a:defRPr kumimoji="1">
                <a:solidFill>
                  <a:schemeClr val="tx1"/>
                </a:solidFill>
                <a:latin typeface="Arial" panose="020B0604020202020204" pitchFamily="34" charset="0"/>
                <a:ea typeface="ＭＳ Ｐゴシック" panose="020B0600070205080204" pitchFamily="50" charset="-128"/>
              </a:defRPr>
            </a:lvl1pPr>
            <a:lvl2pPr defTabSz="777875" eaLnBrk="0" hangingPunct="0">
              <a:defRPr kumimoji="1">
                <a:solidFill>
                  <a:schemeClr val="tx1"/>
                </a:solidFill>
                <a:latin typeface="Arial" panose="020B0604020202020204" pitchFamily="34" charset="0"/>
                <a:ea typeface="ＭＳ Ｐゴシック" panose="020B0600070205080204" pitchFamily="50" charset="-128"/>
              </a:defRPr>
            </a:lvl2pPr>
            <a:lvl3pPr defTabSz="777875" eaLnBrk="0" hangingPunct="0">
              <a:defRPr kumimoji="1">
                <a:solidFill>
                  <a:schemeClr val="tx1"/>
                </a:solidFill>
                <a:latin typeface="Arial" panose="020B0604020202020204" pitchFamily="34" charset="0"/>
                <a:ea typeface="ＭＳ Ｐゴシック" panose="020B0600070205080204" pitchFamily="50" charset="-128"/>
              </a:defRPr>
            </a:lvl3pPr>
            <a:lvl4pPr defTabSz="777875" eaLnBrk="0" hangingPunct="0">
              <a:defRPr kumimoji="1">
                <a:solidFill>
                  <a:schemeClr val="tx1"/>
                </a:solidFill>
                <a:latin typeface="Arial" panose="020B0604020202020204" pitchFamily="34" charset="0"/>
                <a:ea typeface="ＭＳ Ｐゴシック" panose="020B0600070205080204" pitchFamily="50" charset="-128"/>
              </a:defRPr>
            </a:lvl4pPr>
            <a:lvl5pPr defTabSz="777875" eaLnBrk="0" hangingPunct="0">
              <a:defRPr kumimoji="1">
                <a:solidFill>
                  <a:schemeClr val="tx1"/>
                </a:solidFill>
                <a:latin typeface="Arial" panose="020B0604020202020204" pitchFamily="34" charset="0"/>
                <a:ea typeface="ＭＳ Ｐゴシック" panose="020B0600070205080204" pitchFamily="50" charset="-128"/>
              </a:defRPr>
            </a:lvl5pPr>
            <a:lvl6pPr marL="2011363" indent="-188913" defTabSz="77787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marL="2468563" indent="-188913" defTabSz="77787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marL="2925763" indent="-188913" defTabSz="77787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marL="3382963" indent="-188913" defTabSz="777875"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buSzPct val="100000"/>
              <a:defRPr/>
            </a:pPr>
            <a:fld id="{B2E4E0A8-CB89-428E-8305-9C951E2D073B}" type="slidenum">
              <a:rPr lang="en-US" altLang="ja-JP" sz="2700" b="1" smtClean="0">
                <a:effectLst>
                  <a:outerShdw blurRad="38100" dist="38100" dir="2700000" algn="tl">
                    <a:srgbClr val="C0C0C0"/>
                  </a:outerShdw>
                </a:effectLst>
              </a:rPr>
              <a:pPr algn="r" eaLnBrk="1" hangingPunct="1">
                <a:buSzPct val="100000"/>
                <a:defRPr/>
              </a:pPr>
              <a:t>49</a:t>
            </a:fld>
            <a:endParaRPr lang="en-US" altLang="ja-JP" sz="2700" b="1" smtClean="0">
              <a:effectLst>
                <a:outerShdw blurRad="38100" dist="38100" dir="2700000" algn="tl">
                  <a:srgbClr val="C0C0C0"/>
                </a:outerShdw>
              </a:effectLst>
            </a:endParaRPr>
          </a:p>
        </p:txBody>
      </p:sp>
      <p:sp>
        <p:nvSpPr>
          <p:cNvPr id="4109" name="正方形/長方形 34"/>
          <p:cNvSpPr>
            <a:spLocks noChangeArrowheads="1"/>
          </p:cNvSpPr>
          <p:nvPr/>
        </p:nvSpPr>
        <p:spPr bwMode="auto">
          <a:xfrm>
            <a:off x="6126163" y="3230563"/>
            <a:ext cx="2882900" cy="317500"/>
          </a:xfrm>
          <a:prstGeom prst="rect">
            <a:avLst/>
          </a:prstGeom>
          <a:solidFill>
            <a:srgbClr val="A3A3E0"/>
          </a:solidFill>
          <a:ln w="9525" algn="ctr">
            <a:solidFill>
              <a:srgbClr val="000000"/>
            </a:solidFill>
            <a:miter lim="800000"/>
            <a:headEnd/>
            <a:tailEnd/>
          </a:ln>
        </p:spPr>
        <p:txBody>
          <a:bodyPr lIns="104404" tIns="52203" rIns="104404" bIns="52203" anchor="ctr"/>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1400"/>
              <a:t>その他の対策</a:t>
            </a:r>
          </a:p>
        </p:txBody>
      </p:sp>
      <p:sp>
        <p:nvSpPr>
          <p:cNvPr id="4110" name="正方形/長方形 42"/>
          <p:cNvSpPr>
            <a:spLocks noChangeArrowheads="1"/>
          </p:cNvSpPr>
          <p:nvPr/>
        </p:nvSpPr>
        <p:spPr bwMode="auto">
          <a:xfrm>
            <a:off x="-12700" y="4711700"/>
            <a:ext cx="91535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marL="285750" indent="-285750">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 typeface="Wingdings" panose="05000000000000000000" pitchFamily="2" charset="2"/>
              <a:buChar char="Ø"/>
            </a:pPr>
            <a:r>
              <a:rPr lang="ja-JP" altLang="en-US" sz="1400">
                <a:latin typeface="ＭＳ Ｐゴシック" panose="020B0600070205080204" pitchFamily="50" charset="-128"/>
              </a:rPr>
              <a:t>大阪市は、平成２５年度から本格実施している西成特区構想事業のうち関連事業を再掲</a:t>
            </a:r>
          </a:p>
        </p:txBody>
      </p:sp>
      <p:sp>
        <p:nvSpPr>
          <p:cNvPr id="4111" name="正方形/長方形 22"/>
          <p:cNvSpPr>
            <a:spLocks noChangeArrowheads="1"/>
          </p:cNvSpPr>
          <p:nvPr/>
        </p:nvSpPr>
        <p:spPr bwMode="auto">
          <a:xfrm>
            <a:off x="3198813" y="3549650"/>
            <a:ext cx="2906712" cy="11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tabLst>
                <a:tab pos="1438275" algn="l"/>
                <a:tab pos="1524000" algn="l"/>
                <a:tab pos="1609725" algn="l"/>
              </a:tabLst>
            </a:pP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大阪府警</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　　１００万円）</a:t>
            </a:r>
          </a:p>
          <a:p>
            <a:pPr eaLnBrk="1" hangingPunct="1">
              <a:spcBef>
                <a:spcPct val="0"/>
              </a:spcBef>
              <a:buFontTx/>
              <a:buNone/>
            </a:pPr>
            <a:r>
              <a:rPr lang="ja-JP" altLang="en-US" sz="1400" dirty="0">
                <a:latin typeface="ＭＳ Ｐゴシック" panose="020B0600070205080204" pitchFamily="50" charset="-128"/>
              </a:rPr>
              <a:t>・取締用機材の整備</a:t>
            </a:r>
          </a:p>
          <a:p>
            <a:pPr eaLnBrk="1" hangingPunct="1">
              <a:spcBef>
                <a:spcPct val="0"/>
              </a:spcBef>
              <a:buFontTx/>
              <a:buNone/>
            </a:pP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大阪市</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　　    </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　 （１億３００万円）</a:t>
            </a:r>
          </a:p>
          <a:p>
            <a:pPr eaLnBrk="1" hangingPunct="1">
              <a:spcBef>
                <a:spcPct val="0"/>
              </a:spcBef>
              <a:buFontTx/>
              <a:buNone/>
            </a:pPr>
            <a:r>
              <a:rPr lang="ja-JP" altLang="en-US" sz="1400" dirty="0">
                <a:latin typeface="ＭＳ Ｐゴシック" panose="020B0600070205080204" pitchFamily="50" charset="-128"/>
              </a:rPr>
              <a:t>・不法投棄抑制、ごみ出しルールの定着に向けた啓発・巡回等</a:t>
            </a:r>
          </a:p>
        </p:txBody>
      </p:sp>
      <p:sp>
        <p:nvSpPr>
          <p:cNvPr id="4112" name="正方形/長方形 23"/>
          <p:cNvSpPr>
            <a:spLocks noChangeArrowheads="1"/>
          </p:cNvSpPr>
          <p:nvPr/>
        </p:nvSpPr>
        <p:spPr bwMode="auto">
          <a:xfrm>
            <a:off x="6134100" y="3544888"/>
            <a:ext cx="3013075"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tabLst>
                <a:tab pos="1341438" algn="l"/>
                <a:tab pos="1524000" algn="l"/>
                <a:tab pos="2511425" algn="l"/>
              </a:tabLst>
            </a:pP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大阪市</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　 （　　８００万円）</a:t>
            </a:r>
          </a:p>
          <a:p>
            <a:pPr eaLnBrk="1" hangingPunct="1">
              <a:spcBef>
                <a:spcPct val="0"/>
              </a:spcBef>
              <a:buFontTx/>
              <a:buNone/>
            </a:pPr>
            <a:r>
              <a:rPr lang="ja-JP" altLang="en-US" sz="1400" dirty="0">
                <a:latin typeface="ＭＳ Ｐゴシック" panose="020B0600070205080204" pitchFamily="50" charset="-128"/>
              </a:rPr>
              <a:t>・駐輪対策</a:t>
            </a:r>
          </a:p>
          <a:p>
            <a:pPr eaLnBrk="1" hangingPunct="1">
              <a:spcBef>
                <a:spcPct val="0"/>
              </a:spcBef>
              <a:buFontTx/>
              <a:buNone/>
            </a:pPr>
            <a:r>
              <a:rPr lang="ja-JP" altLang="en-US" sz="1400" dirty="0">
                <a:latin typeface="ＭＳ Ｐゴシック" panose="020B0600070205080204" pitchFamily="50" charset="-128"/>
              </a:rPr>
              <a:t>　（自転車置場運用、マナー啓発等）</a:t>
            </a:r>
          </a:p>
          <a:p>
            <a:pPr eaLnBrk="1" hangingPunct="1">
              <a:spcBef>
                <a:spcPct val="0"/>
              </a:spcBef>
              <a:buFontTx/>
              <a:buNone/>
            </a:pPr>
            <a:r>
              <a:rPr lang="ja-JP" altLang="en-US" sz="1400" dirty="0">
                <a:latin typeface="ＭＳ Ｐゴシック" panose="020B0600070205080204" pitchFamily="50" charset="-128"/>
              </a:rPr>
              <a:t>・野宿生活者の自立支援</a:t>
            </a:r>
          </a:p>
        </p:txBody>
      </p:sp>
      <p:sp>
        <p:nvSpPr>
          <p:cNvPr id="4113" name="正方形/長方形 34"/>
          <p:cNvSpPr>
            <a:spLocks noChangeArrowheads="1"/>
          </p:cNvSpPr>
          <p:nvPr/>
        </p:nvSpPr>
        <p:spPr bwMode="auto">
          <a:xfrm>
            <a:off x="3214688" y="1754188"/>
            <a:ext cx="5765800" cy="317500"/>
          </a:xfrm>
          <a:prstGeom prst="rect">
            <a:avLst/>
          </a:prstGeom>
          <a:solidFill>
            <a:srgbClr val="A3A3E0"/>
          </a:solidFill>
          <a:ln w="9525" algn="ctr">
            <a:solidFill>
              <a:srgbClr val="000000"/>
            </a:solidFill>
            <a:miter lim="800000"/>
            <a:headEnd/>
            <a:tailEnd/>
          </a:ln>
        </p:spPr>
        <p:txBody>
          <a:bodyPr lIns="104404" tIns="52203" rIns="104404" bIns="52203" anchor="ctr"/>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algn="ctr" eaLnBrk="1" hangingPunct="1">
              <a:spcBef>
                <a:spcPct val="0"/>
              </a:spcBef>
              <a:buFontTx/>
              <a:buNone/>
            </a:pPr>
            <a:r>
              <a:rPr lang="ja-JP" altLang="en-US" sz="1400"/>
              <a:t>通学路を中心とした安全対策</a:t>
            </a:r>
          </a:p>
        </p:txBody>
      </p:sp>
      <p:sp>
        <p:nvSpPr>
          <p:cNvPr id="4114" name="正方形/長方形 30"/>
          <p:cNvSpPr>
            <a:spLocks noChangeArrowheads="1"/>
          </p:cNvSpPr>
          <p:nvPr/>
        </p:nvSpPr>
        <p:spPr bwMode="auto">
          <a:xfrm>
            <a:off x="3167063" y="2068513"/>
            <a:ext cx="2998787" cy="928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tabLst>
                <a:tab pos="1438275" algn="l"/>
                <a:tab pos="1609725" algn="l"/>
                <a:tab pos="1706563" algn="l"/>
                <a:tab pos="1792288" algn="l"/>
              </a:tabLst>
            </a:pP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大阪府警</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（１，５００万円）</a:t>
            </a:r>
            <a:endParaRPr lang="ja-JP" altLang="en-US" sz="1400" dirty="0">
              <a:latin typeface="ＭＳ Ｐゴシック" panose="020B0600070205080204" pitchFamily="50" charset="-128"/>
            </a:endParaRPr>
          </a:p>
          <a:p>
            <a:pPr eaLnBrk="1" hangingPunct="1">
              <a:spcBef>
                <a:spcPct val="0"/>
              </a:spcBef>
              <a:buFontTx/>
              <a:buNone/>
            </a:pPr>
            <a:r>
              <a:rPr lang="ja-JP" altLang="en-US" sz="1400" dirty="0">
                <a:latin typeface="ＭＳ Ｐゴシック" panose="020B0600070205080204" pitchFamily="50" charset="-128"/>
              </a:rPr>
              <a:t>・子どもの安全見まもり活動の活性化</a:t>
            </a:r>
          </a:p>
          <a:p>
            <a:pPr eaLnBrk="1" hangingPunct="1">
              <a:spcBef>
                <a:spcPct val="0"/>
              </a:spcBef>
              <a:buFontTx/>
              <a:buNone/>
            </a:pPr>
            <a:r>
              <a:rPr lang="ja-JP" altLang="en-US" sz="1200" dirty="0">
                <a:latin typeface="ＭＳ Ｐゴシック" panose="020B0600070205080204" pitchFamily="50" charset="-128"/>
              </a:rPr>
              <a:t>  （西成子ども安全コーディネーター等配置）</a:t>
            </a:r>
          </a:p>
          <a:p>
            <a:pPr eaLnBrk="1" hangingPunct="1">
              <a:spcBef>
                <a:spcPct val="0"/>
              </a:spcBef>
              <a:buFontTx/>
              <a:buNone/>
            </a:pPr>
            <a:r>
              <a:rPr lang="ja-JP" altLang="en-US" sz="1400" dirty="0">
                <a:latin typeface="ＭＳ Ｐゴシック" panose="020B0600070205080204" pitchFamily="50" charset="-128"/>
              </a:rPr>
              <a:t>・違法ＤＶＤ取締用機材の整備</a:t>
            </a:r>
          </a:p>
        </p:txBody>
      </p:sp>
      <p:sp>
        <p:nvSpPr>
          <p:cNvPr id="4115" name="正方形/長方形 31"/>
          <p:cNvSpPr>
            <a:spLocks noChangeArrowheads="1"/>
          </p:cNvSpPr>
          <p:nvPr/>
        </p:nvSpPr>
        <p:spPr bwMode="auto">
          <a:xfrm>
            <a:off x="6110288" y="2071688"/>
            <a:ext cx="2882900"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4" tIns="52203" rIns="104404" bIns="52203"/>
          <a:lstStyle>
            <a:lvl1pPr>
              <a:spcBef>
                <a:spcPct val="20000"/>
              </a:spcBef>
              <a:buSzPct val="100000"/>
              <a:buChar char="•"/>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628650" indent="-238125">
              <a:spcBef>
                <a:spcPct val="20000"/>
              </a:spcBef>
              <a:buSzPct val="100000"/>
              <a:buChar char="–"/>
              <a:defRPr kumimoji="1" sz="24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969963" indent="-190500">
              <a:spcBef>
                <a:spcPct val="20000"/>
              </a:spcBef>
              <a:buSzPct val="100000"/>
              <a:buChar char="•"/>
              <a:defRPr kumimoji="1" sz="20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58900"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49425" indent="-190500">
              <a:spcBef>
                <a:spcPct val="20000"/>
              </a:spcBef>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066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6638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210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578225" indent="-190500" eaLnBrk="0" fontAlgn="base" hangingPunct="0">
              <a:spcBef>
                <a:spcPct val="20000"/>
              </a:spcBef>
              <a:spcAft>
                <a:spcPct val="0"/>
              </a:spcAft>
              <a:buSzPct val="100000"/>
              <a:buChar char="»"/>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eaLnBrk="1" hangingPunct="1">
              <a:spcBef>
                <a:spcPct val="0"/>
              </a:spcBef>
              <a:buFontTx/>
              <a:buNone/>
            </a:pPr>
            <a:r>
              <a:rPr lang="en-US" altLang="ja-JP" sz="1400">
                <a:latin typeface="ＭＳ Ｐゴシック" panose="020B0600070205080204" pitchFamily="50" charset="-128"/>
              </a:rPr>
              <a:t>【</a:t>
            </a:r>
            <a:r>
              <a:rPr lang="ja-JP" altLang="en-US" sz="1400">
                <a:latin typeface="ＭＳ Ｐゴシック" panose="020B0600070205080204" pitchFamily="50" charset="-128"/>
              </a:rPr>
              <a:t>大阪市</a:t>
            </a:r>
            <a:r>
              <a:rPr lang="en-US" altLang="ja-JP" sz="1400">
                <a:latin typeface="ＭＳ Ｐゴシック" panose="020B0600070205080204" pitchFamily="50" charset="-128"/>
              </a:rPr>
              <a:t>】</a:t>
            </a:r>
            <a:r>
              <a:rPr lang="ja-JP" altLang="en-US" sz="1400">
                <a:latin typeface="ＭＳ Ｐゴシック" panose="020B0600070205080204" pitchFamily="50" charset="-128"/>
              </a:rPr>
              <a:t>　            （    ２００万円）</a:t>
            </a:r>
          </a:p>
          <a:p>
            <a:pPr eaLnBrk="1" hangingPunct="1">
              <a:spcBef>
                <a:spcPct val="0"/>
              </a:spcBef>
              <a:buFontTx/>
              <a:buNone/>
            </a:pPr>
            <a:r>
              <a:rPr lang="ja-JP" altLang="en-US" sz="1400">
                <a:latin typeface="ＭＳ Ｐゴシック" panose="020B0600070205080204" pitchFamily="50" charset="-128"/>
              </a:rPr>
              <a:t>・通学路安全対策防犯カメラ運用</a:t>
            </a:r>
          </a:p>
          <a:p>
            <a:pPr eaLnBrk="1" hangingPunct="1">
              <a:spcBef>
                <a:spcPct val="0"/>
              </a:spcBef>
              <a:buFontTx/>
              <a:buNone/>
            </a:pPr>
            <a:r>
              <a:rPr lang="ja-JP" altLang="en-US" sz="1400">
                <a:latin typeface="ＭＳ Ｐゴシック" panose="020B0600070205080204" pitchFamily="50" charset="-128"/>
              </a:rPr>
              <a:t>・安全対策拠点運用</a:t>
            </a:r>
          </a:p>
        </p:txBody>
      </p:sp>
      <p:sp>
        <p:nvSpPr>
          <p:cNvPr id="23" name="正方形/長方形 22"/>
          <p:cNvSpPr/>
          <p:nvPr/>
        </p:nvSpPr>
        <p:spPr>
          <a:xfrm>
            <a:off x="86953" y="2066327"/>
            <a:ext cx="2880000" cy="967200"/>
          </a:xfrm>
          <a:prstGeom prst="rect">
            <a:avLst/>
          </a:prstGeom>
          <a:noFill/>
        </p:spPr>
        <p:txBody>
          <a:bodyPr lIns="104404" tIns="52203" rIns="104404" bIns="52203">
            <a:spAutoFit/>
          </a:bodyPr>
          <a:lstStyle/>
          <a:p>
            <a:pPr eaLnBrk="1" hangingPunct="1">
              <a:defRPr/>
            </a:pPr>
            <a:r>
              <a:rPr lang="en-US" altLang="ja-JP" sz="1400" dirty="0">
                <a:latin typeface="+mn-ea"/>
                <a:ea typeface="+mn-ea"/>
              </a:rPr>
              <a:t>【</a:t>
            </a:r>
            <a:r>
              <a:rPr lang="ja-JP" altLang="en-US" sz="1400" dirty="0">
                <a:latin typeface="+mn-ea"/>
                <a:ea typeface="+mn-ea"/>
              </a:rPr>
              <a:t>大阪府警</a:t>
            </a:r>
            <a:r>
              <a:rPr lang="en-US" altLang="ja-JP" sz="1400" dirty="0">
                <a:latin typeface="+mn-ea"/>
                <a:ea typeface="+mn-ea"/>
              </a:rPr>
              <a:t>】</a:t>
            </a:r>
            <a:r>
              <a:rPr lang="ja-JP" altLang="en-US" sz="1400" dirty="0">
                <a:latin typeface="+mn-ea"/>
                <a:ea typeface="+mn-ea"/>
              </a:rPr>
              <a:t>　　　  　（</a:t>
            </a:r>
            <a:r>
              <a:rPr lang="ja-JP" altLang="en-US" sz="1400" dirty="0">
                <a:latin typeface="ＭＳ Ｐゴシック"/>
                <a:ea typeface="ＭＳ Ｐゴシック"/>
              </a:rPr>
              <a:t>２，４００万円</a:t>
            </a:r>
            <a:r>
              <a:rPr lang="ja-JP" altLang="en-US" sz="1400" dirty="0">
                <a:latin typeface="+mn-ea"/>
                <a:ea typeface="+mn-ea"/>
              </a:rPr>
              <a:t>）</a:t>
            </a:r>
            <a:endParaRPr lang="en-US" altLang="ja-JP" sz="1400" dirty="0">
              <a:latin typeface="+mn-ea"/>
              <a:ea typeface="+mn-ea"/>
            </a:endParaRPr>
          </a:p>
          <a:p>
            <a:pPr eaLnBrk="1" hangingPunct="1">
              <a:defRPr/>
            </a:pPr>
            <a:r>
              <a:rPr lang="ja-JP" altLang="en-US" sz="1400" dirty="0">
                <a:latin typeface="+mn-ea"/>
                <a:ea typeface="+mn-ea"/>
              </a:rPr>
              <a:t>・</a:t>
            </a:r>
            <a:r>
              <a:rPr lang="ja-JP" altLang="en-US" sz="1400" dirty="0">
                <a:latin typeface="+mn-ea"/>
              </a:rPr>
              <a:t>薬物事犯取締体制の強化</a:t>
            </a:r>
            <a:endParaRPr lang="en-US" altLang="ja-JP" sz="1400" b="1" dirty="0">
              <a:solidFill>
                <a:srgbClr val="FF0000"/>
              </a:solidFill>
              <a:latin typeface="+mn-ea"/>
              <a:ea typeface="+mn-ea"/>
            </a:endParaRPr>
          </a:p>
          <a:p>
            <a:pPr eaLnBrk="1" hangingPunct="1">
              <a:defRPr/>
            </a:pPr>
            <a:r>
              <a:rPr lang="ja-JP" altLang="en-US" sz="1400" dirty="0">
                <a:latin typeface="+mn-ea"/>
                <a:ea typeface="+mn-ea"/>
              </a:rPr>
              <a:t>・取締用機材・鑑定用機材の整備</a:t>
            </a:r>
            <a:endParaRPr lang="en-US" altLang="ja-JP" sz="1400" strike="sngStrike" dirty="0">
              <a:latin typeface="+mn-ea"/>
              <a:ea typeface="+mn-ea"/>
            </a:endParaRPr>
          </a:p>
          <a:p>
            <a:pPr eaLnBrk="1" hangingPunct="1">
              <a:defRPr/>
            </a:pPr>
            <a:r>
              <a:rPr lang="ja-JP" altLang="en-US" sz="1400" dirty="0">
                <a:latin typeface="+mn-ea"/>
                <a:ea typeface="+mn-ea"/>
              </a:rPr>
              <a:t>・街頭防犯カメラの整備（管理）</a:t>
            </a:r>
            <a:endParaRPr lang="en-US" altLang="ja-JP" sz="1400" strike="sngStrike" dirty="0">
              <a:latin typeface="+mn-ea"/>
              <a:ea typeface="+mn-ea"/>
            </a:endParaRPr>
          </a:p>
        </p:txBody>
      </p:sp>
      <p:sp>
        <p:nvSpPr>
          <p:cNvPr id="24" name="スライド番号プレースホルダー 1"/>
          <p:cNvSpPr>
            <a:spLocks noGrp="1"/>
          </p:cNvSpPr>
          <p:nvPr>
            <p:ph type="sldNum" sz="quarter" idx="12"/>
          </p:nvPr>
        </p:nvSpPr>
        <p:spPr>
          <a:xfrm>
            <a:off x="6986653" y="4778802"/>
            <a:ext cx="2160000" cy="358775"/>
          </a:xfrm>
        </p:spPr>
        <p:txBody>
          <a:bodyPr/>
          <a:lstStyle/>
          <a:p>
            <a:pPr>
              <a:defRPr/>
            </a:pPr>
            <a:fld id="{A2B66F92-5B6F-40D4-B1D3-96B798ADC06F}" type="slidenum">
              <a:rPr lang="en-US" altLang="ja-JP" sz="2000" b="1" smtClean="0">
                <a:solidFill>
                  <a:srgbClr val="000000"/>
                </a:solidFill>
                <a:effectLst>
                  <a:outerShdw blurRad="38100" dist="38100" dir="2700000" algn="tl">
                    <a:srgbClr val="000000">
                      <a:alpha val="43137"/>
                    </a:srgbClr>
                  </a:outerShdw>
                </a:effectLst>
              </a:rPr>
              <a:pPr>
                <a:defRPr/>
              </a:pPr>
              <a:t>49</a:t>
            </a:fld>
            <a:endParaRPr lang="en-US" altLang="ja-JP" sz="2000"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444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0720" y="1014211"/>
            <a:ext cx="7399113" cy="366062"/>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b="1" dirty="0" smtClean="0">
                <a:solidFill>
                  <a:srgbClr val="000000"/>
                </a:solidFill>
              </a:rPr>
              <a:t>○「重大な児童虐待ゼロ」に向けた</a:t>
            </a:r>
            <a:r>
              <a:rPr lang="ja-JP" altLang="en-US" b="1" dirty="0" smtClean="0">
                <a:solidFill>
                  <a:srgbClr val="000000"/>
                </a:solidFill>
                <a:latin typeface="+mj-ea"/>
                <a:ea typeface="+mj-ea"/>
              </a:rPr>
              <a:t>主な取組み</a:t>
            </a:r>
            <a:endParaRPr lang="ja-JP" altLang="en-US" b="1" dirty="0">
              <a:solidFill>
                <a:srgbClr val="000000"/>
              </a:solidFill>
              <a:latin typeface="+mj-ea"/>
              <a:ea typeface="+mj-ea"/>
            </a:endParaRPr>
          </a:p>
        </p:txBody>
      </p:sp>
      <p:sp>
        <p:nvSpPr>
          <p:cNvPr id="27" name="角丸四角形 26"/>
          <p:cNvSpPr/>
          <p:nvPr/>
        </p:nvSpPr>
        <p:spPr>
          <a:xfrm>
            <a:off x="66259" y="2332318"/>
            <a:ext cx="288925" cy="262659"/>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9" name="Rectangle 5"/>
          <p:cNvSpPr>
            <a:spLocks noChangeArrowheads="1"/>
          </p:cNvSpPr>
          <p:nvPr/>
        </p:nvSpPr>
        <p:spPr bwMode="auto">
          <a:xfrm>
            <a:off x="339960" y="3840775"/>
            <a:ext cx="8775688" cy="42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smtClean="0">
                <a:solidFill>
                  <a:srgbClr val="000000"/>
                </a:solidFill>
                <a:latin typeface="ＭＳ Ｐゴシック" panose="020B0600070205080204" pitchFamily="50" charset="-128"/>
              </a:rPr>
              <a:t>■</a:t>
            </a:r>
            <a:r>
              <a:rPr lang="ja-JP" altLang="en-US" sz="1600" b="1" dirty="0">
                <a:solidFill>
                  <a:srgbClr val="000000"/>
                </a:solidFill>
                <a:latin typeface="ＭＳ Ｐゴシック" panose="020B0600070205080204" pitchFamily="50" charset="-128"/>
              </a:rPr>
              <a:t>　ＳＮＳを活用した児童虐待防止相談</a:t>
            </a:r>
            <a:r>
              <a:rPr lang="ja-JP" altLang="en-US" sz="1600" b="1" dirty="0" smtClean="0">
                <a:solidFill>
                  <a:srgbClr val="000000"/>
                </a:solidFill>
                <a:latin typeface="ＭＳ Ｐゴシック" panose="020B0600070205080204" pitchFamily="50" charset="-128"/>
              </a:rPr>
              <a:t>事業　　　　　　　　　</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 （　　  １，２００万円）　</a:t>
            </a:r>
            <a:endParaRPr lang="en-US" altLang="ja-JP" sz="1600" b="1" dirty="0" smtClean="0">
              <a:solidFill>
                <a:srgbClr val="000000"/>
              </a:solidFill>
              <a:latin typeface="ＭＳ Ｐゴシック" panose="020B0600070205080204" pitchFamily="50" charset="-128"/>
            </a:endParaRPr>
          </a:p>
        </p:txBody>
      </p:sp>
      <p:sp>
        <p:nvSpPr>
          <p:cNvPr id="37" name="Rectangle 5"/>
          <p:cNvSpPr>
            <a:spLocks noChangeArrowheads="1"/>
          </p:cNvSpPr>
          <p:nvPr/>
        </p:nvSpPr>
        <p:spPr bwMode="auto">
          <a:xfrm>
            <a:off x="337515" y="2276178"/>
            <a:ext cx="8775688" cy="40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645150" algn="l"/>
                <a:tab pos="6632575" algn="l"/>
                <a:tab pos="6815138" algn="l"/>
              </a:tabLst>
            </a:pPr>
            <a:r>
              <a:rPr lang="ja-JP" altLang="en-US" sz="1600" b="1" dirty="0" smtClean="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産前・産後母子支援事業</a:t>
            </a:r>
            <a:r>
              <a:rPr lang="ja-JP" altLang="en-US" sz="1600" b="1" dirty="0" smtClean="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 　　 １，５００万円）</a:t>
            </a:r>
          </a:p>
        </p:txBody>
      </p:sp>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児童虐待防止対策の</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充実②</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0" name="Rectangle 4"/>
          <p:cNvSpPr>
            <a:spLocks noChangeArrowheads="1"/>
          </p:cNvSpPr>
          <p:nvPr/>
        </p:nvSpPr>
        <p:spPr bwMode="auto">
          <a:xfrm>
            <a:off x="6871146" y="32695"/>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22" name="角丸四角形 21"/>
          <p:cNvSpPr/>
          <p:nvPr/>
        </p:nvSpPr>
        <p:spPr>
          <a:xfrm>
            <a:off x="210720" y="557443"/>
            <a:ext cx="8331200" cy="4318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algn="ctr" eaLnBrk="1" hangingPunct="1">
              <a:lnSpc>
                <a:spcPts val="2284"/>
              </a:lnSpc>
              <a:defRPr/>
            </a:pPr>
            <a:r>
              <a:rPr lang="ja-JP" altLang="en-US" sz="1600" dirty="0" smtClean="0">
                <a:solidFill>
                  <a:srgbClr val="000000"/>
                </a:solidFill>
                <a:ea typeface="HGP創英角ｺﾞｼｯｸUB" pitchFamily="50" charset="-128"/>
              </a:rPr>
              <a:t>令和２年度</a:t>
            </a:r>
            <a:r>
              <a:rPr lang="ja-JP" altLang="en-US" sz="1600" dirty="0">
                <a:solidFill>
                  <a:srgbClr val="000000"/>
                </a:solidFill>
                <a:ea typeface="HGP創英角ｺﾞｼｯｸUB" pitchFamily="50" charset="-128"/>
              </a:rPr>
              <a:t>　児童虐待防止対策の強化関連</a:t>
            </a:r>
            <a:r>
              <a:rPr lang="ja-JP" altLang="en-US" sz="1600" dirty="0" smtClean="0">
                <a:solidFill>
                  <a:srgbClr val="000000"/>
                </a:solidFill>
                <a:ea typeface="HGP創英角ｺﾞｼｯｸUB" pitchFamily="50" charset="-128"/>
              </a:rPr>
              <a:t>事業</a:t>
            </a:r>
            <a:r>
              <a:rPr lang="ja-JP" altLang="en-US" sz="1600" dirty="0">
                <a:solidFill>
                  <a:srgbClr val="000000"/>
                </a:solidFill>
                <a:ea typeface="HGP創英角ｺﾞｼｯｸUB" pitchFamily="50" charset="-128"/>
              </a:rPr>
              <a:t>　</a:t>
            </a:r>
            <a:r>
              <a:rPr lang="ja-JP" altLang="en-US" sz="1600" dirty="0" smtClean="0">
                <a:solidFill>
                  <a:srgbClr val="000000"/>
                </a:solidFill>
                <a:ea typeface="HGP創英角ｺﾞｼｯｸUB" pitchFamily="50" charset="-128"/>
              </a:rPr>
              <a:t>２５億</a:t>
            </a:r>
            <a:r>
              <a:rPr lang="ja-JP" altLang="en-US" sz="1600" dirty="0" smtClean="0">
                <a:solidFill>
                  <a:schemeClr val="tx1"/>
                </a:solidFill>
                <a:ea typeface="HGP創英角ｺﾞｼｯｸUB" pitchFamily="50" charset="-128"/>
              </a:rPr>
              <a:t>８００万</a:t>
            </a:r>
            <a:r>
              <a:rPr lang="ja-JP" altLang="en-US" sz="1600" dirty="0" smtClean="0">
                <a:solidFill>
                  <a:srgbClr val="000000"/>
                </a:solidFill>
                <a:ea typeface="HGP創英角ｺﾞｼｯｸUB" pitchFamily="50" charset="-128"/>
              </a:rPr>
              <a:t>円</a:t>
            </a:r>
            <a:endParaRPr lang="en-US" altLang="ja-JP" sz="1200" dirty="0">
              <a:solidFill>
                <a:srgbClr val="000000"/>
              </a:solidFill>
              <a:latin typeface="ＭＳ Ｐゴシック"/>
            </a:endParaRPr>
          </a:p>
        </p:txBody>
      </p:sp>
      <p:sp>
        <p:nvSpPr>
          <p:cNvPr id="2" name="スライド番号プレースホルダー 1"/>
          <p:cNvSpPr>
            <a:spLocks noGrp="1"/>
          </p:cNvSpPr>
          <p:nvPr>
            <p:ph type="sldNum" sz="quarter" idx="12"/>
          </p:nvPr>
        </p:nvSpPr>
        <p:spPr>
          <a:xfrm>
            <a:off x="6966931" y="4785696"/>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32</a:t>
            </a:fld>
            <a:endParaRPr lang="en-US" altLang="ja-JP" sz="2000" b="1" dirty="0">
              <a:effectLst>
                <a:outerShdw blurRad="38100" dist="38100" dir="2700000" algn="tl">
                  <a:srgbClr val="000000">
                    <a:alpha val="43137"/>
                  </a:srgbClr>
                </a:outerShdw>
              </a:effectLst>
            </a:endParaRPr>
          </a:p>
        </p:txBody>
      </p:sp>
      <p:sp>
        <p:nvSpPr>
          <p:cNvPr id="16" name="角丸四角形 15"/>
          <p:cNvSpPr/>
          <p:nvPr/>
        </p:nvSpPr>
        <p:spPr>
          <a:xfrm>
            <a:off x="59470" y="3876997"/>
            <a:ext cx="288925" cy="282576"/>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989" y="3723749"/>
            <a:ext cx="1160860" cy="1289844"/>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5461" y="3652469"/>
            <a:ext cx="795709" cy="862558"/>
          </a:xfrm>
          <a:prstGeom prst="rect">
            <a:avLst/>
          </a:prstGeom>
        </p:spPr>
      </p:pic>
      <p:sp>
        <p:nvSpPr>
          <p:cNvPr id="19" name="角丸四角形 18"/>
          <p:cNvSpPr/>
          <p:nvPr/>
        </p:nvSpPr>
        <p:spPr>
          <a:xfrm>
            <a:off x="66259" y="1533024"/>
            <a:ext cx="288925" cy="265041"/>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1" name="Rectangle 5"/>
          <p:cNvSpPr>
            <a:spLocks noChangeArrowheads="1"/>
          </p:cNvSpPr>
          <p:nvPr/>
        </p:nvSpPr>
        <p:spPr bwMode="auto">
          <a:xfrm>
            <a:off x="355184" y="1422878"/>
            <a:ext cx="8484016" cy="3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22850" algn="l"/>
                <a:tab pos="5205413" algn="l"/>
                <a:tab pos="5376863" algn="l"/>
                <a:tab pos="5473700" algn="l"/>
              </a:tabLst>
            </a:pPr>
            <a:r>
              <a:rPr lang="ja-JP" altLang="en-US" sz="1600" b="1" dirty="0" smtClean="0">
                <a:solidFill>
                  <a:srgbClr val="000000"/>
                </a:solidFill>
                <a:latin typeface="ＭＳ Ｐゴシック" panose="020B0600070205080204" pitchFamily="50" charset="-128"/>
              </a:rPr>
              <a:t>■　「重大な児童虐待ゼロ」に向けた各区の取組み　　　　　　（２億</a:t>
            </a:r>
            <a:r>
              <a:rPr lang="ja-JP" altLang="en-US" sz="1600" b="1" dirty="0" smtClean="0">
                <a:latin typeface="ＭＳ Ｐゴシック" panose="020B0600070205080204" pitchFamily="50" charset="-128"/>
              </a:rPr>
              <a:t>３，２００</a:t>
            </a:r>
            <a:r>
              <a:rPr lang="ja-JP" altLang="en-US" sz="1600" b="1" dirty="0" smtClean="0">
                <a:solidFill>
                  <a:srgbClr val="000000"/>
                </a:solidFill>
                <a:latin typeface="ＭＳ Ｐゴシック" panose="020B0600070205080204" pitchFamily="50" charset="-128"/>
              </a:rPr>
              <a:t>万円）</a:t>
            </a:r>
          </a:p>
        </p:txBody>
      </p:sp>
      <p:sp>
        <p:nvSpPr>
          <p:cNvPr id="23" name="Rectangle 5"/>
          <p:cNvSpPr>
            <a:spLocks noChangeArrowheads="1"/>
          </p:cNvSpPr>
          <p:nvPr/>
        </p:nvSpPr>
        <p:spPr bwMode="auto">
          <a:xfrm>
            <a:off x="567569" y="1755910"/>
            <a:ext cx="8484016" cy="39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smtClean="0">
                <a:latin typeface="ＭＳ Ｐゴシック" panose="020B0600070205080204" pitchFamily="50" charset="-128"/>
              </a:rPr>
              <a:t>区長</a:t>
            </a:r>
            <a:r>
              <a:rPr lang="ja-JP" altLang="en-US" sz="1400" dirty="0">
                <a:latin typeface="ＭＳ Ｐゴシック" panose="020B0600070205080204" pitchFamily="50" charset="-128"/>
              </a:rPr>
              <a:t>マネジメント</a:t>
            </a:r>
            <a:r>
              <a:rPr lang="ja-JP" altLang="en-US" sz="1400" dirty="0" smtClean="0">
                <a:latin typeface="ＭＳ Ｐゴシック" panose="020B0600070205080204" pitchFamily="50" charset="-128"/>
              </a:rPr>
              <a:t>による地域実情に即した独自取組みにより、児童虐待の発生予防・早期発見の強化</a:t>
            </a:r>
            <a:endParaRPr lang="en-US" altLang="ja-JP" sz="1400" dirty="0" smtClean="0">
              <a:latin typeface="ＭＳ Ｐゴシック" panose="020B0600070205080204" pitchFamily="50" charset="-128"/>
            </a:endParaRPr>
          </a:p>
        </p:txBody>
      </p:sp>
      <p:sp>
        <p:nvSpPr>
          <p:cNvPr id="24" name="Rectangle 5"/>
          <p:cNvSpPr>
            <a:spLocks noChangeArrowheads="1"/>
          </p:cNvSpPr>
          <p:nvPr/>
        </p:nvSpPr>
        <p:spPr bwMode="auto">
          <a:xfrm>
            <a:off x="567569" y="2608028"/>
            <a:ext cx="8775688" cy="133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smtClean="0">
                <a:solidFill>
                  <a:srgbClr val="000000"/>
                </a:solidFill>
                <a:latin typeface="ＭＳ Ｐゴシック" panose="020B0600070205080204" pitchFamily="50" charset="-128"/>
              </a:rPr>
              <a:t>支援コーディネーターを配置した施設において相談</a:t>
            </a:r>
            <a:r>
              <a:rPr lang="ja-JP" altLang="en-US" sz="1400" dirty="0">
                <a:solidFill>
                  <a:srgbClr val="000000"/>
                </a:solidFill>
                <a:latin typeface="ＭＳ Ｐゴシック" panose="020B0600070205080204" pitchFamily="50" charset="-128"/>
              </a:rPr>
              <a:t>窓口を</a:t>
            </a:r>
            <a:r>
              <a:rPr lang="ja-JP" altLang="en-US" sz="1400" dirty="0" smtClean="0">
                <a:solidFill>
                  <a:srgbClr val="000000"/>
                </a:solidFill>
                <a:latin typeface="ＭＳ Ｐゴシック" panose="020B0600070205080204" pitchFamily="50" charset="-128"/>
              </a:rPr>
              <a:t>開設</a:t>
            </a:r>
            <a:r>
              <a:rPr lang="ja-JP" altLang="en-US" sz="1400" dirty="0" smtClean="0">
                <a:latin typeface="ＭＳ Ｐゴシック" panose="020B0600070205080204" pitchFamily="50" charset="-128"/>
              </a:rPr>
              <a:t>し、</a:t>
            </a:r>
            <a:endParaRPr lang="en-US" altLang="ja-JP" sz="1400" dirty="0" smtClean="0">
              <a:latin typeface="ＭＳ Ｐゴシック" panose="020B0600070205080204" pitchFamily="50" charset="-128"/>
            </a:endParaRPr>
          </a:p>
          <a:p>
            <a:pPr eaLnBrk="1" hangingPunct="1">
              <a:spcBef>
                <a:spcPts val="175"/>
              </a:spcBef>
              <a:spcAft>
                <a:spcPts val="175"/>
              </a:spcAft>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予期せぬ妊娠に悩む妊婦</a:t>
            </a:r>
            <a:r>
              <a:rPr lang="ja-JP" altLang="en-US" sz="1400" dirty="0">
                <a:latin typeface="ＭＳ Ｐゴシック" panose="020B0600070205080204" pitchFamily="50" charset="-128"/>
              </a:rPr>
              <a:t>等の</a:t>
            </a:r>
            <a:r>
              <a:rPr lang="ja-JP" altLang="en-US" sz="1400" dirty="0" smtClean="0">
                <a:latin typeface="ＭＳ Ｐゴシック" panose="020B0600070205080204" pitchFamily="50" charset="-128"/>
              </a:rPr>
              <a:t>相談（</a:t>
            </a:r>
            <a:r>
              <a:rPr lang="ja-JP" altLang="en-US" sz="1400" dirty="0">
                <a:latin typeface="ＭＳ Ｐゴシック" panose="020B0600070205080204" pitchFamily="50" charset="-128"/>
              </a:rPr>
              <a:t>匿名可</a:t>
            </a:r>
            <a:r>
              <a:rPr lang="ja-JP" altLang="en-US" sz="1400" dirty="0" smtClean="0">
                <a:latin typeface="ＭＳ Ｐゴシック" panose="020B0600070205080204" pitchFamily="50" charset="-128"/>
              </a:rPr>
              <a:t>）に応じ、 関係機関と連携して必要な支援を実施</a:t>
            </a:r>
            <a:endParaRPr lang="en-US" altLang="ja-JP" sz="1400" dirty="0" smtClean="0">
              <a:latin typeface="ＭＳ Ｐゴシック" panose="020B0600070205080204" pitchFamily="50" charset="-128"/>
            </a:endParaRPr>
          </a:p>
          <a:p>
            <a:r>
              <a:rPr lang="ja-JP" altLang="en-US" sz="1400" b="1" dirty="0" smtClean="0">
                <a:latin typeface="ＭＳ Ｐゴシック" panose="020B0600070205080204" pitchFamily="50" charset="-128"/>
              </a:rPr>
              <a:t>　　</a:t>
            </a:r>
            <a:r>
              <a:rPr lang="ja-JP" altLang="en-US" sz="1400" dirty="0" smtClean="0">
                <a:latin typeface="ＭＳ Ｐゴシック" panose="020B0600070205080204" pitchFamily="50" charset="-128"/>
              </a:rPr>
              <a:t> ・妊婦等の状況を把握し、支援計画を作成</a:t>
            </a:r>
            <a:endParaRPr lang="en-US" altLang="ja-JP" sz="1400" dirty="0" smtClean="0">
              <a:latin typeface="ＭＳ Ｐゴシック" panose="020B0600070205080204" pitchFamily="50" charset="-128"/>
            </a:endParaRPr>
          </a:p>
          <a:p>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・出産後の在宅</a:t>
            </a:r>
            <a:r>
              <a:rPr lang="ja-JP" altLang="en-US" sz="1400" dirty="0">
                <a:latin typeface="ＭＳ Ｐゴシック" panose="020B0600070205080204" pitchFamily="50" charset="-128"/>
              </a:rPr>
              <a:t>支援</a:t>
            </a:r>
            <a:r>
              <a:rPr lang="ja-JP" altLang="en-US" sz="1400" dirty="0" smtClean="0">
                <a:latin typeface="ＭＳ Ｐゴシック" panose="020B0600070205080204" pitchFamily="50" charset="-128"/>
              </a:rPr>
              <a:t>、施設入所又は特別養子縁組等に向けた支援を実施</a:t>
            </a:r>
            <a:endParaRPr lang="ja-JP" altLang="en-US" sz="1100" dirty="0">
              <a:latin typeface="ＭＳ Ｐゴシック" panose="020B0600070205080204" pitchFamily="50" charset="-128"/>
            </a:endParaRPr>
          </a:p>
        </p:txBody>
      </p:sp>
      <p:sp>
        <p:nvSpPr>
          <p:cNvPr id="25" name="Rectangle 5"/>
          <p:cNvSpPr>
            <a:spLocks noChangeArrowheads="1"/>
          </p:cNvSpPr>
          <p:nvPr/>
        </p:nvSpPr>
        <p:spPr bwMode="auto">
          <a:xfrm>
            <a:off x="576382" y="4155750"/>
            <a:ext cx="8775688" cy="136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smtClean="0">
                <a:solidFill>
                  <a:srgbClr val="000000"/>
                </a:solidFill>
                <a:latin typeface="ＭＳ Ｐゴシック" panose="020B0600070205080204" pitchFamily="50" charset="-128"/>
              </a:rPr>
              <a:t>大阪府・堺市と協力し、子</a:t>
            </a:r>
            <a:r>
              <a:rPr lang="ja-JP" altLang="en-US" sz="1400" dirty="0">
                <a:solidFill>
                  <a:srgbClr val="000000"/>
                </a:solidFill>
                <a:latin typeface="ＭＳ Ｐゴシック" panose="020B0600070205080204" pitchFamily="50" charset="-128"/>
              </a:rPr>
              <a:t>育</a:t>
            </a:r>
            <a:r>
              <a:rPr lang="ja-JP" altLang="en-US" sz="1400" dirty="0" smtClean="0">
                <a:solidFill>
                  <a:srgbClr val="000000"/>
                </a:solidFill>
                <a:latin typeface="ＭＳ Ｐゴシック" panose="020B0600070205080204" pitchFamily="50" charset="-128"/>
              </a:rPr>
              <a:t>てに</a:t>
            </a:r>
            <a:r>
              <a:rPr lang="ja-JP" altLang="en-US" sz="1400" dirty="0">
                <a:solidFill>
                  <a:srgbClr val="000000"/>
                </a:solidFill>
                <a:latin typeface="ＭＳ Ｐゴシック" panose="020B0600070205080204" pitchFamily="50" charset="-128"/>
              </a:rPr>
              <a:t>悩</a:t>
            </a:r>
            <a:r>
              <a:rPr lang="ja-JP" altLang="en-US" sz="1400" dirty="0" smtClean="0">
                <a:solidFill>
                  <a:srgbClr val="000000"/>
                </a:solidFill>
                <a:latin typeface="ＭＳ Ｐゴシック" panose="020B0600070205080204" pitchFamily="50" charset="-128"/>
              </a:rPr>
              <a:t>みのある親、こども本人等が相談できる窓口</a:t>
            </a:r>
            <a:r>
              <a:rPr lang="ja-JP" altLang="en-US" sz="1400" dirty="0">
                <a:solidFill>
                  <a:srgbClr val="000000"/>
                </a:solidFill>
                <a:latin typeface="ＭＳ Ｐゴシック" panose="020B0600070205080204" pitchFamily="50" charset="-128"/>
              </a:rPr>
              <a:t>を</a:t>
            </a:r>
            <a:r>
              <a:rPr lang="ja-JP" altLang="en-US" sz="1400" dirty="0" smtClean="0">
                <a:solidFill>
                  <a:srgbClr val="000000"/>
                </a:solidFill>
                <a:latin typeface="ＭＳ Ｐゴシック" panose="020B0600070205080204" pitchFamily="50" charset="-128"/>
              </a:rPr>
              <a:t>開設</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pPr>
            <a:r>
              <a:rPr lang="ja-JP" altLang="en-US" sz="1400" dirty="0" smtClean="0">
                <a:solidFill>
                  <a:srgbClr val="000000"/>
                </a:solidFill>
                <a:latin typeface="ＭＳ Ｐゴシック" panose="020B0600070205080204" pitchFamily="50" charset="-128"/>
              </a:rPr>
              <a:t>　　</a:t>
            </a:r>
            <a:r>
              <a:rPr lang="ja-JP" altLang="en-US" sz="1400" dirty="0" smtClean="0">
                <a:solidFill>
                  <a:srgbClr val="FF0000"/>
                </a:solidFill>
                <a:latin typeface="ＭＳ Ｐゴシック" panose="020B0600070205080204" pitchFamily="50" charset="-128"/>
              </a:rPr>
              <a:t>　</a:t>
            </a:r>
            <a:r>
              <a:rPr lang="ja-JP" altLang="en-US" sz="1400" dirty="0" smtClean="0">
                <a:latin typeface="ＭＳ Ｐゴシック" panose="020B0600070205080204" pitchFamily="50" charset="-128"/>
              </a:rPr>
              <a:t>・令和２年度：７月（予定）　試行実施（１か月）、検証　</a:t>
            </a:r>
            <a:endParaRPr lang="en-US" altLang="ja-JP" sz="1400" dirty="0" smtClean="0">
              <a:latin typeface="ＭＳ Ｐゴシック" panose="020B0600070205080204" pitchFamily="50" charset="-128"/>
            </a:endParaRPr>
          </a:p>
          <a:p>
            <a:pPr eaLnBrk="1" hangingPunct="1">
              <a:spcBef>
                <a:spcPts val="175"/>
              </a:spcBef>
              <a:spcAft>
                <a:spcPts val="175"/>
              </a:spcAft>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・令和３年度：本格実施</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24706488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30113" y="1679700"/>
            <a:ext cx="8893752" cy="418650"/>
          </a:xfrm>
          <a:prstGeom prst="rect">
            <a:avLst/>
          </a:prstGeom>
          <a:noFill/>
          <a:ln w="9525">
            <a:noFill/>
            <a:miter lim="800000"/>
            <a:headEnd/>
            <a:tailEnd/>
          </a:ln>
        </p:spPr>
        <p:txBody>
          <a:bodyPr lIns="77929" tIns="38964" rIns="77929" bIns="38964"/>
          <a:lstStyle/>
          <a:p>
            <a:pPr eaLnBrk="1" hangingPunct="1">
              <a:spcBef>
                <a:spcPts val="170"/>
              </a:spcBef>
              <a:spcAft>
                <a:spcPts val="170"/>
              </a:spcAft>
              <a:defRPr/>
            </a:pPr>
            <a:r>
              <a:rPr lang="ja-JP" altLang="en-US" sz="1600" dirty="0" smtClean="0">
                <a:solidFill>
                  <a:srgbClr val="000000"/>
                </a:solidFill>
                <a:latin typeface="ＭＳ Ｐゴシック" pitchFamily="50" charset="-128"/>
                <a:ea typeface="ＭＳ Ｐゴシック" charset="-128"/>
              </a:rPr>
              <a:t>■    </a:t>
            </a:r>
            <a:r>
              <a:rPr lang="ja-JP" altLang="en-US" sz="1600" b="1" dirty="0" smtClean="0">
                <a:solidFill>
                  <a:srgbClr val="000000"/>
                </a:solidFill>
                <a:latin typeface="ＭＳ Ｐゴシック" pitchFamily="50" charset="-128"/>
                <a:ea typeface="ＭＳ Ｐゴシック" charset="-128"/>
              </a:rPr>
              <a:t>こども相談センターの機能強化　　　　　　　　（２２億２，３００万円）</a:t>
            </a:r>
            <a:endParaRPr lang="en-US" altLang="ja-JP" sz="1400" dirty="0" smtClean="0">
              <a:solidFill>
                <a:srgbClr val="000000"/>
              </a:solidFill>
              <a:latin typeface="ＭＳ Ｐゴシック" pitchFamily="50" charset="-128"/>
              <a:ea typeface="ＭＳ Ｐゴシック" charset="-128"/>
            </a:endParaRPr>
          </a:p>
        </p:txBody>
      </p:sp>
      <p:sp>
        <p:nvSpPr>
          <p:cNvPr id="13"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児童虐待防止対策の</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充実③</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5" name="Rectangle 4"/>
          <p:cNvSpPr>
            <a:spLocks noChangeArrowheads="1"/>
          </p:cNvSpPr>
          <p:nvPr/>
        </p:nvSpPr>
        <p:spPr bwMode="auto">
          <a:xfrm>
            <a:off x="6871146" y="32695"/>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17" name="Rectangle 5"/>
          <p:cNvSpPr>
            <a:spLocks noChangeArrowheads="1"/>
          </p:cNvSpPr>
          <p:nvPr/>
        </p:nvSpPr>
        <p:spPr bwMode="auto">
          <a:xfrm>
            <a:off x="5246653" y="1576544"/>
            <a:ext cx="8247665" cy="7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endParaRPr lang="ja-JP" altLang="en-US" b="1" dirty="0">
              <a:latin typeface="+mn-ea"/>
              <a:ea typeface="+mn-ea"/>
            </a:endParaRPr>
          </a:p>
        </p:txBody>
      </p:sp>
      <p:sp>
        <p:nvSpPr>
          <p:cNvPr id="2" name="スライド番号プレースホルダー 1"/>
          <p:cNvSpPr>
            <a:spLocks noGrp="1"/>
          </p:cNvSpPr>
          <p:nvPr>
            <p:ph type="sldNum" sz="quarter" idx="12"/>
          </p:nvPr>
        </p:nvSpPr>
        <p:spPr>
          <a:xfrm>
            <a:off x="6985348" y="4784725"/>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33</a:t>
            </a:fld>
            <a:endParaRPr lang="en-US" altLang="ja-JP" sz="2000" b="1" dirty="0">
              <a:effectLst>
                <a:outerShdw blurRad="38100" dist="38100" dir="2700000" algn="tl">
                  <a:srgbClr val="000000">
                    <a:alpha val="43137"/>
                  </a:srgbClr>
                </a:outerShdw>
              </a:effectLst>
            </a:endParaRPr>
          </a:p>
        </p:txBody>
      </p:sp>
      <p:sp>
        <p:nvSpPr>
          <p:cNvPr id="45" name="角丸四角形 44"/>
          <p:cNvSpPr/>
          <p:nvPr/>
        </p:nvSpPr>
        <p:spPr>
          <a:xfrm>
            <a:off x="64049" y="54504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41" name="Rectangle 5"/>
          <p:cNvSpPr>
            <a:spLocks noChangeArrowheads="1"/>
          </p:cNvSpPr>
          <p:nvPr/>
        </p:nvSpPr>
        <p:spPr bwMode="auto">
          <a:xfrm>
            <a:off x="352974" y="508348"/>
            <a:ext cx="8794462" cy="39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smtClean="0">
                <a:solidFill>
                  <a:srgbClr val="000000"/>
                </a:solidFill>
                <a:latin typeface="ＭＳ Ｐゴシック" panose="020B0600070205080204" pitchFamily="50" charset="-128"/>
              </a:rPr>
              <a:t>■　</a:t>
            </a:r>
            <a:r>
              <a:rPr lang="zh-TW" altLang="en-US" sz="1600" b="1" dirty="0">
                <a:solidFill>
                  <a:srgbClr val="000000"/>
                </a:solidFill>
                <a:latin typeface="ＭＳ Ｐゴシック" panose="020B0600070205080204" pitchFamily="50" charset="-128"/>
              </a:rPr>
              <a:t>児童虐待</a:t>
            </a:r>
            <a:r>
              <a:rPr lang="zh-TW" altLang="en-US" sz="1600" b="1" dirty="0" smtClean="0">
                <a:solidFill>
                  <a:srgbClr val="000000"/>
                </a:solidFill>
                <a:latin typeface="ＭＳ Ｐゴシック" panose="020B0600070205080204" pitchFamily="50" charset="-128"/>
              </a:rPr>
              <a:t>防止</a:t>
            </a:r>
            <a:r>
              <a:rPr lang="ja-JP" altLang="en-US" sz="1600" b="1" dirty="0" smtClean="0">
                <a:solidFill>
                  <a:srgbClr val="000000"/>
                </a:solidFill>
                <a:latin typeface="ＭＳ Ｐゴシック" panose="020B0600070205080204" pitchFamily="50" charset="-128"/>
              </a:rPr>
              <a:t>関係</a:t>
            </a:r>
            <a:r>
              <a:rPr lang="zh-TW" altLang="en-US" sz="1600" b="1" dirty="0" smtClean="0">
                <a:solidFill>
                  <a:srgbClr val="000000"/>
                </a:solidFill>
                <a:latin typeface="ＭＳ Ｐゴシック" panose="020B0600070205080204" pitchFamily="50" charset="-128"/>
              </a:rPr>
              <a:t>機関</a:t>
            </a:r>
            <a:r>
              <a:rPr lang="zh-TW" altLang="en-US" sz="1600" b="1" dirty="0">
                <a:solidFill>
                  <a:srgbClr val="000000"/>
                </a:solidFill>
                <a:latin typeface="ＭＳ Ｐゴシック" panose="020B0600070205080204" pitchFamily="50" charset="-128"/>
              </a:rPr>
              <a:t>連携強化</a:t>
            </a:r>
            <a:r>
              <a:rPr lang="zh-TW" altLang="en-US" sz="1600" b="1" dirty="0" smtClean="0">
                <a:solidFill>
                  <a:srgbClr val="000000"/>
                </a:solidFill>
                <a:latin typeface="ＭＳ Ｐゴシック" panose="020B0600070205080204" pitchFamily="50" charset="-128"/>
              </a:rPr>
              <a:t>事業</a:t>
            </a:r>
            <a:r>
              <a:rPr lang="ja-JP" altLang="en-US" sz="1600" b="1" dirty="0" smtClean="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　　　　　　２００万円）</a:t>
            </a:r>
          </a:p>
        </p:txBody>
      </p:sp>
      <p:grpSp>
        <p:nvGrpSpPr>
          <p:cNvPr id="9" name="グループ化 8"/>
          <p:cNvGrpSpPr/>
          <p:nvPr/>
        </p:nvGrpSpPr>
        <p:grpSpPr>
          <a:xfrm>
            <a:off x="6903307" y="1838043"/>
            <a:ext cx="1919166" cy="1698985"/>
            <a:chOff x="7031016" y="3045248"/>
            <a:chExt cx="1951823" cy="1729179"/>
          </a:xfrm>
        </p:grpSpPr>
        <p:grpSp>
          <p:nvGrpSpPr>
            <p:cNvPr id="8" name="グループ化 7"/>
            <p:cNvGrpSpPr/>
            <p:nvPr/>
          </p:nvGrpSpPr>
          <p:grpSpPr>
            <a:xfrm>
              <a:off x="7083529" y="3055546"/>
              <a:ext cx="1825983" cy="1718881"/>
              <a:chOff x="7083529" y="3055546"/>
              <a:chExt cx="1825983" cy="1718881"/>
            </a:xfrm>
          </p:grpSpPr>
          <p:grpSp>
            <p:nvGrpSpPr>
              <p:cNvPr id="61" name="グループ化 60"/>
              <p:cNvGrpSpPr/>
              <p:nvPr/>
            </p:nvGrpSpPr>
            <p:grpSpPr>
              <a:xfrm>
                <a:off x="7109378" y="3055546"/>
                <a:ext cx="1800134" cy="1718881"/>
                <a:chOff x="3879883" y="3058648"/>
                <a:chExt cx="1925979" cy="1446439"/>
              </a:xfrm>
            </p:grpSpPr>
            <p:sp>
              <p:nvSpPr>
                <p:cNvPr id="67" name="Rectangle 5"/>
                <p:cNvSpPr>
                  <a:spLocks noChangeArrowheads="1"/>
                </p:cNvSpPr>
                <p:nvPr/>
              </p:nvSpPr>
              <p:spPr bwMode="auto">
                <a:xfrm>
                  <a:off x="3879883" y="3257166"/>
                  <a:ext cx="1869795" cy="262357"/>
                </a:xfrm>
                <a:prstGeom prst="rect">
                  <a:avLst/>
                </a:prstGeom>
                <a:noFill/>
                <a:ln w="9525">
                  <a:noFill/>
                  <a:miter lim="800000"/>
                  <a:headEnd/>
                  <a:tailEnd/>
                </a:ln>
              </p:spPr>
              <p:txBody>
                <a:bodyPr lIns="77929" tIns="38964" rIns="77929" bIns="38964" numCol="1" spcCol="0"/>
                <a:lstStyle/>
                <a:p>
                  <a:r>
                    <a:rPr lang="ja-JP" altLang="en-US" sz="800" b="1" dirty="0">
                      <a:latin typeface="Meiryo UI" panose="020B0604030504040204" pitchFamily="50" charset="-128"/>
                      <a:ea typeface="Meiryo UI" panose="020B0604030504040204" pitchFamily="50" charset="-128"/>
                    </a:rPr>
                    <a:t>児童</a:t>
                  </a:r>
                  <a:r>
                    <a:rPr lang="ja-JP" altLang="en-US" sz="800" b="1" dirty="0" smtClean="0">
                      <a:latin typeface="Meiryo UI" panose="020B0604030504040204" pitchFamily="50" charset="-128"/>
                      <a:ea typeface="Meiryo UI" panose="020B0604030504040204" pitchFamily="50" charset="-128"/>
                    </a:rPr>
                    <a:t>相談所（一時保護所を含む）</a:t>
                  </a:r>
                  <a:endParaRPr lang="en-US" altLang="ja-JP" sz="800" b="1" dirty="0" smtClean="0">
                    <a:latin typeface="Meiryo UI" panose="020B0604030504040204" pitchFamily="50" charset="-128"/>
                    <a:ea typeface="Meiryo UI" panose="020B0604030504040204" pitchFamily="50" charset="-128"/>
                  </a:endParaRPr>
                </a:p>
                <a:p>
                  <a:r>
                    <a:rPr lang="ja-JP" altLang="en-US" sz="800" b="1" dirty="0" smtClean="0">
                      <a:latin typeface="Meiryo UI" panose="020B0604030504040204" pitchFamily="50" charset="-128"/>
                      <a:ea typeface="Meiryo UI" panose="020B0604030504040204" pitchFamily="50" charset="-128"/>
                    </a:rPr>
                    <a:t>の</a:t>
                  </a:r>
                  <a:r>
                    <a:rPr lang="ja-JP" altLang="en-US" sz="800" b="1" dirty="0">
                      <a:latin typeface="Meiryo UI" panose="020B0604030504040204" pitchFamily="50" charset="-128"/>
                      <a:ea typeface="Meiryo UI" panose="020B0604030504040204" pitchFamily="50" charset="-128"/>
                    </a:rPr>
                    <a:t>増設に伴う職員体制の強化</a:t>
                  </a:r>
                  <a:endParaRPr lang="en-US" altLang="ja-JP" sz="800" b="1" dirty="0">
                    <a:latin typeface="Meiryo UI" panose="020B0604030504040204" pitchFamily="50" charset="-128"/>
                    <a:ea typeface="Meiryo UI" panose="020B0604030504040204" pitchFamily="50" charset="-128"/>
                  </a:endParaRPr>
                </a:p>
                <a:p>
                  <a:pPr eaLnBrk="1" hangingPunct="1">
                    <a:lnSpc>
                      <a:spcPts val="1000"/>
                    </a:lnSpc>
                    <a:spcBef>
                      <a:spcPts val="170"/>
                    </a:spcBef>
                    <a:spcAft>
                      <a:spcPts val="170"/>
                    </a:spcAft>
                    <a:defRPr/>
                  </a:pPr>
                  <a:endParaRPr lang="en-US" altLang="ja-JP" sz="800" b="1" dirty="0" smtClean="0">
                    <a:solidFill>
                      <a:srgbClr val="000000"/>
                    </a:solidFill>
                    <a:latin typeface="Meiryo UI" panose="020B0604030504040204" pitchFamily="50" charset="-128"/>
                    <a:ea typeface="Meiryo UI" panose="020B0604030504040204" pitchFamily="50" charset="-128"/>
                  </a:endParaRPr>
                </a:p>
              </p:txBody>
            </p:sp>
            <p:sp>
              <p:nvSpPr>
                <p:cNvPr id="68" name="Rectangle 5"/>
                <p:cNvSpPr>
                  <a:spLocks noChangeArrowheads="1"/>
                </p:cNvSpPr>
                <p:nvPr/>
              </p:nvSpPr>
              <p:spPr bwMode="auto">
                <a:xfrm>
                  <a:off x="3888251" y="3058648"/>
                  <a:ext cx="826391" cy="238094"/>
                </a:xfrm>
                <a:prstGeom prst="rect">
                  <a:avLst/>
                </a:prstGeom>
                <a:noFill/>
                <a:ln w="9525">
                  <a:noFill/>
                  <a:miter lim="800000"/>
                  <a:headEnd/>
                  <a:tailEnd/>
                </a:ln>
              </p:spPr>
              <p:txBody>
                <a:bodyPr lIns="77929" tIns="38964" rIns="77929" bIns="38964" numCol="1" spcCol="0"/>
                <a:lstStyle/>
                <a:p>
                  <a:r>
                    <a:rPr lang="en-US" altLang="ja-JP" sz="1200" b="1" dirty="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参考</a:t>
                  </a:r>
                  <a:r>
                    <a:rPr lang="en-US" altLang="ja-JP" sz="1200" b="1"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69" name="Rectangle 5"/>
                <p:cNvSpPr>
                  <a:spLocks noChangeArrowheads="1"/>
                </p:cNvSpPr>
                <p:nvPr/>
              </p:nvSpPr>
              <p:spPr bwMode="auto">
                <a:xfrm>
                  <a:off x="3951464" y="3820056"/>
                  <a:ext cx="1854398" cy="685031"/>
                </a:xfrm>
                <a:prstGeom prst="rect">
                  <a:avLst/>
                </a:prstGeom>
                <a:noFill/>
                <a:ln w="9525">
                  <a:noFill/>
                  <a:miter lim="800000"/>
                  <a:headEnd/>
                  <a:tailEnd/>
                </a:ln>
              </p:spPr>
              <p:txBody>
                <a:bodyPr lIns="77929" tIns="38964" rIns="77929" bIns="38964" numCol="1" spcCol="0"/>
                <a:lstStyle/>
                <a:p>
                  <a:pPr marL="171450" indent="-171450" eaLnBrk="1" hangingPunct="1">
                    <a:lnSpc>
                      <a:spcPts val="1000"/>
                    </a:lnSpc>
                    <a:spcBef>
                      <a:spcPts val="170"/>
                    </a:spcBef>
                    <a:spcAft>
                      <a:spcPts val="170"/>
                    </a:spcAft>
                    <a:buFont typeface="Meiryo UI" panose="020B0604030504040204" pitchFamily="50" charset="-128"/>
                    <a:buChar char="※"/>
                    <a:defRPr/>
                  </a:pPr>
                  <a:endParaRPr lang="en-US" altLang="ja-JP" sz="800" b="1" dirty="0" smtClean="0">
                    <a:solidFill>
                      <a:srgbClr val="000000"/>
                    </a:solidFill>
                    <a:latin typeface="Meiryo UI" panose="020B0604030504040204" pitchFamily="50" charset="-128"/>
                    <a:ea typeface="Meiryo UI" panose="020B0604030504040204" pitchFamily="50" charset="-128"/>
                  </a:endParaRPr>
                </a:p>
                <a:p>
                  <a:pPr eaLnBrk="1" hangingPunct="1">
                    <a:lnSpc>
                      <a:spcPts val="1000"/>
                    </a:lnSpc>
                    <a:spcBef>
                      <a:spcPts val="170"/>
                    </a:spcBef>
                    <a:spcAft>
                      <a:spcPts val="170"/>
                    </a:spcAft>
                    <a:defRPr/>
                  </a:pPr>
                  <a:r>
                    <a:rPr lang="en-US" altLang="ja-JP" sz="800" b="1" dirty="0" smtClean="0">
                      <a:solidFill>
                        <a:srgbClr val="000000"/>
                      </a:solidFill>
                      <a:latin typeface="Meiryo UI" panose="020B0604030504040204" pitchFamily="50" charset="-128"/>
                      <a:ea typeface="Meiryo UI" panose="020B0604030504040204" pitchFamily="50" charset="-128"/>
                    </a:rPr>
                    <a:t>※1</a:t>
                  </a:r>
                  <a:r>
                    <a:rPr lang="ja-JP" altLang="en-US" sz="800" b="1" dirty="0" smtClean="0">
                      <a:solidFill>
                        <a:srgbClr val="000000"/>
                      </a:solidFill>
                      <a:latin typeface="Meiryo UI" panose="020B0604030504040204" pitchFamily="50" charset="-128"/>
                      <a:ea typeface="Meiryo UI" panose="020B0604030504040204" pitchFamily="50" charset="-128"/>
                    </a:rPr>
                    <a:t>　平成</a:t>
                  </a:r>
                  <a:r>
                    <a:rPr lang="en-US" altLang="ja-JP" sz="800" b="1" dirty="0" smtClean="0">
                      <a:solidFill>
                        <a:srgbClr val="000000"/>
                      </a:solidFill>
                      <a:latin typeface="Meiryo UI" panose="020B0604030504040204" pitchFamily="50" charset="-128"/>
                      <a:ea typeface="Meiryo UI" panose="020B0604030504040204" pitchFamily="50" charset="-128"/>
                    </a:rPr>
                    <a:t>31</a:t>
                  </a:r>
                  <a:r>
                    <a:rPr lang="ja-JP" altLang="en-US" sz="800" b="1" dirty="0" smtClean="0">
                      <a:solidFill>
                        <a:srgbClr val="000000"/>
                      </a:solidFill>
                      <a:latin typeface="Meiryo UI" panose="020B0604030504040204" pitchFamily="50" charset="-128"/>
                      <a:ea typeface="Meiryo UI" panose="020B0604030504040204" pitchFamily="50" charset="-128"/>
                    </a:rPr>
                    <a:t>年</a:t>
                  </a:r>
                  <a:r>
                    <a:rPr lang="en-US" altLang="ja-JP" sz="800" b="1" dirty="0" smtClean="0">
                      <a:solidFill>
                        <a:srgbClr val="000000"/>
                      </a:solidFill>
                      <a:latin typeface="Meiryo UI" panose="020B0604030504040204" pitchFamily="50" charset="-128"/>
                      <a:ea typeface="Meiryo UI" panose="020B0604030504040204" pitchFamily="50" charset="-128"/>
                    </a:rPr>
                    <a:t>4</a:t>
                  </a:r>
                  <a:r>
                    <a:rPr lang="ja-JP" altLang="en-US" sz="800" b="1" dirty="0" smtClean="0">
                      <a:solidFill>
                        <a:srgbClr val="000000"/>
                      </a:solidFill>
                      <a:latin typeface="Meiryo UI" panose="020B0604030504040204" pitchFamily="50" charset="-128"/>
                      <a:ea typeface="Meiryo UI" panose="020B0604030504040204" pitchFamily="50" charset="-128"/>
                    </a:rPr>
                    <a:t>月</a:t>
                  </a:r>
                  <a:r>
                    <a:rPr lang="en-US" altLang="ja-JP" sz="800" b="1" dirty="0" smtClean="0">
                      <a:solidFill>
                        <a:srgbClr val="000000"/>
                      </a:solidFill>
                      <a:latin typeface="Meiryo UI" panose="020B0604030504040204" pitchFamily="50" charset="-128"/>
                      <a:ea typeface="Meiryo UI" panose="020B0604030504040204" pitchFamily="50" charset="-128"/>
                    </a:rPr>
                    <a:t>1</a:t>
                  </a:r>
                  <a:r>
                    <a:rPr lang="ja-JP" altLang="en-US" sz="800" b="1" dirty="0" smtClean="0">
                      <a:solidFill>
                        <a:srgbClr val="000000"/>
                      </a:solidFill>
                      <a:latin typeface="Meiryo UI" panose="020B0604030504040204" pitchFamily="50" charset="-128"/>
                      <a:ea typeface="Meiryo UI" panose="020B0604030504040204" pitchFamily="50" charset="-128"/>
                    </a:rPr>
                    <a:t>日現在</a:t>
                  </a:r>
                  <a:endParaRPr lang="en-US" altLang="ja-JP" sz="800" b="1" dirty="0" smtClean="0">
                    <a:solidFill>
                      <a:srgbClr val="000000"/>
                    </a:solidFill>
                    <a:latin typeface="Meiryo UI" panose="020B0604030504040204" pitchFamily="50" charset="-128"/>
                    <a:ea typeface="Meiryo UI" panose="020B0604030504040204" pitchFamily="50" charset="-128"/>
                  </a:endParaRPr>
                </a:p>
                <a:p>
                  <a:pPr eaLnBrk="1" hangingPunct="1">
                    <a:lnSpc>
                      <a:spcPts val="1000"/>
                    </a:lnSpc>
                    <a:spcBef>
                      <a:spcPts val="170"/>
                    </a:spcBef>
                    <a:spcAft>
                      <a:spcPts val="170"/>
                    </a:spcAft>
                    <a:defRPr/>
                  </a:pPr>
                  <a:r>
                    <a:rPr lang="en-US" altLang="ja-JP" sz="800" b="1" dirty="0">
                      <a:solidFill>
                        <a:srgbClr val="000000"/>
                      </a:solidFill>
                      <a:latin typeface="Meiryo UI" panose="020B0604030504040204" pitchFamily="50" charset="-128"/>
                      <a:ea typeface="Meiryo UI" panose="020B0604030504040204" pitchFamily="50" charset="-128"/>
                    </a:rPr>
                    <a:t>※</a:t>
                  </a:r>
                  <a:r>
                    <a:rPr lang="en-US" altLang="ja-JP" sz="800" b="1" dirty="0" smtClean="0">
                      <a:solidFill>
                        <a:srgbClr val="000000"/>
                      </a:solidFill>
                      <a:latin typeface="Meiryo UI" panose="020B0604030504040204" pitchFamily="50" charset="-128"/>
                      <a:ea typeface="Meiryo UI" panose="020B0604030504040204" pitchFamily="50" charset="-128"/>
                    </a:rPr>
                    <a:t>2</a:t>
                  </a:r>
                  <a:r>
                    <a:rPr lang="ja-JP" altLang="en-US" sz="800" b="1" dirty="0" smtClean="0">
                      <a:solidFill>
                        <a:srgbClr val="000000"/>
                      </a:solidFill>
                      <a:latin typeface="Meiryo UI" panose="020B0604030504040204" pitchFamily="50" charset="-128"/>
                      <a:ea typeface="Meiryo UI" panose="020B0604030504040204" pitchFamily="50" charset="-128"/>
                    </a:rPr>
                    <a:t>　平成</a:t>
                  </a:r>
                  <a:r>
                    <a:rPr lang="en-US" altLang="ja-JP" sz="800" b="1" dirty="0">
                      <a:solidFill>
                        <a:srgbClr val="000000"/>
                      </a:solidFill>
                      <a:latin typeface="Meiryo UI" panose="020B0604030504040204" pitchFamily="50" charset="-128"/>
                      <a:ea typeface="Meiryo UI" panose="020B0604030504040204" pitchFamily="50" charset="-128"/>
                    </a:rPr>
                    <a:t>30</a:t>
                  </a:r>
                  <a:r>
                    <a:rPr lang="ja-JP" altLang="en-US" sz="800" b="1" dirty="0">
                      <a:solidFill>
                        <a:srgbClr val="000000"/>
                      </a:solidFill>
                      <a:latin typeface="Meiryo UI" panose="020B0604030504040204" pitchFamily="50" charset="-128"/>
                      <a:ea typeface="Meiryo UI" panose="020B0604030504040204" pitchFamily="50" charset="-128"/>
                    </a:rPr>
                    <a:t>年度児童虐待</a:t>
                  </a:r>
                  <a:r>
                    <a:rPr lang="ja-JP" altLang="en-US" sz="800" b="1" dirty="0" smtClean="0">
                      <a:solidFill>
                        <a:srgbClr val="000000"/>
                      </a:solidFill>
                      <a:latin typeface="Meiryo UI" panose="020B0604030504040204" pitchFamily="50" charset="-128"/>
                      <a:ea typeface="Meiryo UI" panose="020B0604030504040204" pitchFamily="50" charset="-128"/>
                    </a:rPr>
                    <a:t>相談</a:t>
                  </a:r>
                  <a:endParaRPr lang="en-US" altLang="ja-JP" sz="800" b="1" dirty="0" smtClean="0">
                    <a:solidFill>
                      <a:srgbClr val="000000"/>
                    </a:solidFill>
                    <a:latin typeface="Meiryo UI" panose="020B0604030504040204" pitchFamily="50" charset="-128"/>
                    <a:ea typeface="Meiryo UI" panose="020B0604030504040204" pitchFamily="50" charset="-128"/>
                  </a:endParaRPr>
                </a:p>
                <a:p>
                  <a:pPr eaLnBrk="1" hangingPunct="1">
                    <a:lnSpc>
                      <a:spcPts val="1000"/>
                    </a:lnSpc>
                    <a:spcBef>
                      <a:spcPts val="170"/>
                    </a:spcBef>
                    <a:spcAft>
                      <a:spcPts val="170"/>
                    </a:spcAft>
                    <a:defRPr/>
                  </a:pPr>
                  <a:r>
                    <a:rPr lang="ja-JP" altLang="en-US" sz="800" b="1" dirty="0" smtClean="0">
                      <a:solidFill>
                        <a:srgbClr val="000000"/>
                      </a:solidFill>
                      <a:latin typeface="Meiryo UI" panose="020B0604030504040204" pitchFamily="50" charset="-128"/>
                      <a:ea typeface="Meiryo UI" panose="020B0604030504040204" pitchFamily="50" charset="-128"/>
                    </a:rPr>
                    <a:t>　　　　件数</a:t>
                  </a:r>
                  <a:r>
                    <a:rPr lang="ja-JP" altLang="en-US" sz="800" b="1" dirty="0">
                      <a:solidFill>
                        <a:srgbClr val="000000"/>
                      </a:solidFill>
                      <a:latin typeface="Meiryo UI" panose="020B0604030504040204" pitchFamily="50" charset="-128"/>
                      <a:ea typeface="Meiryo UI" panose="020B0604030504040204" pitchFamily="50" charset="-128"/>
                    </a:rPr>
                    <a:t>による試算</a:t>
                  </a:r>
                  <a:endParaRPr lang="en-US" altLang="ja-JP" sz="800" b="1" dirty="0">
                    <a:solidFill>
                      <a:srgbClr val="000000"/>
                    </a:solidFill>
                    <a:latin typeface="Meiryo UI" panose="020B0604030504040204" pitchFamily="50" charset="-128"/>
                    <a:ea typeface="Meiryo UI" panose="020B0604030504040204" pitchFamily="50" charset="-128"/>
                  </a:endParaRPr>
                </a:p>
                <a:p>
                  <a:pPr marL="171450" indent="-171450" eaLnBrk="1" hangingPunct="1">
                    <a:lnSpc>
                      <a:spcPts val="1000"/>
                    </a:lnSpc>
                    <a:spcBef>
                      <a:spcPts val="170"/>
                    </a:spcBef>
                    <a:spcAft>
                      <a:spcPts val="170"/>
                    </a:spcAft>
                    <a:buFont typeface="Meiryo UI" panose="020B0604030504040204" pitchFamily="50" charset="-128"/>
                    <a:buChar char="※"/>
                    <a:defRPr/>
                  </a:pPr>
                  <a:endParaRPr lang="en-US" altLang="ja-JP" sz="800" b="1" dirty="0">
                    <a:solidFill>
                      <a:srgbClr val="000000"/>
                    </a:solidFill>
                    <a:latin typeface="Meiryo UI" panose="020B0604030504040204" pitchFamily="50" charset="-128"/>
                    <a:ea typeface="Meiryo UI" panose="020B0604030504040204" pitchFamily="50" charset="-128"/>
                  </a:endParaRPr>
                </a:p>
                <a:p>
                  <a:pPr eaLnBrk="1" hangingPunct="1">
                    <a:lnSpc>
                      <a:spcPts val="1000"/>
                    </a:lnSpc>
                    <a:spcBef>
                      <a:spcPts val="170"/>
                    </a:spcBef>
                    <a:spcAft>
                      <a:spcPts val="170"/>
                    </a:spcAft>
                    <a:defRPr/>
                  </a:pPr>
                  <a:endParaRPr lang="en-US" altLang="ja-JP" sz="1100" b="1" dirty="0" smtClean="0">
                    <a:solidFill>
                      <a:srgbClr val="000000"/>
                    </a:solidFill>
                    <a:latin typeface="Meiryo UI" panose="020B0604030504040204" pitchFamily="50" charset="-128"/>
                    <a:ea typeface="Meiryo UI" panose="020B0604030504040204" pitchFamily="50" charset="-128"/>
                  </a:endParaRPr>
                </a:p>
              </p:txBody>
            </p:sp>
          </p:grpSp>
          <p:pic>
            <p:nvPicPr>
              <p:cNvPr id="7" name="図 6"/>
              <p:cNvPicPr>
                <a:picLocks noChangeAspect="1"/>
              </p:cNvPicPr>
              <p:nvPr/>
            </p:nvPicPr>
            <p:blipFill>
              <a:blip r:embed="rId3"/>
              <a:stretch>
                <a:fillRect/>
              </a:stretch>
            </p:blipFill>
            <p:spPr>
              <a:xfrm>
                <a:off x="7083529" y="3639901"/>
                <a:ext cx="1773470" cy="470438"/>
              </a:xfrm>
              <a:prstGeom prst="rect">
                <a:avLst/>
              </a:prstGeom>
            </p:spPr>
          </p:pic>
        </p:grpSp>
        <p:sp>
          <p:nvSpPr>
            <p:cNvPr id="5" name="正方形/長方形 4"/>
            <p:cNvSpPr/>
            <p:nvPr/>
          </p:nvSpPr>
          <p:spPr>
            <a:xfrm>
              <a:off x="7031016" y="3045248"/>
              <a:ext cx="1951823" cy="1729179"/>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39" name="角丸四角形 38"/>
          <p:cNvSpPr/>
          <p:nvPr/>
        </p:nvSpPr>
        <p:spPr>
          <a:xfrm>
            <a:off x="266381" y="345147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46" name="Rectangle 5"/>
          <p:cNvSpPr>
            <a:spLocks noChangeArrowheads="1"/>
          </p:cNvSpPr>
          <p:nvPr/>
        </p:nvSpPr>
        <p:spPr bwMode="auto">
          <a:xfrm>
            <a:off x="577993" y="834847"/>
            <a:ext cx="8794462" cy="8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smtClean="0">
                <a:latin typeface="ＭＳ Ｐゴシック" panose="020B0600070205080204" pitchFamily="50" charset="-128"/>
              </a:rPr>
              <a:t>精神科</a:t>
            </a:r>
            <a:r>
              <a:rPr lang="ja-JP" altLang="en-US" sz="1400" dirty="0">
                <a:latin typeface="ＭＳ Ｐゴシック" panose="020B0600070205080204" pitchFamily="50" charset="-128"/>
              </a:rPr>
              <a:t>医療機関・保育施設等に対し</a:t>
            </a:r>
            <a:r>
              <a:rPr lang="ja-JP" altLang="en-US" sz="1400" dirty="0" smtClean="0">
                <a:latin typeface="ＭＳ Ｐゴシック" panose="020B0600070205080204" pitchFamily="50" charset="-128"/>
              </a:rPr>
              <a:t>、児童虐待に関する啓発を行うなど連携強化</a:t>
            </a:r>
            <a:endParaRPr lang="en-US" altLang="ja-JP" sz="1400" strike="sngStrike" dirty="0" smtClean="0">
              <a:latin typeface="ＭＳ Ｐゴシック" panose="020B0600070205080204" pitchFamily="50" charset="-128"/>
            </a:endParaRPr>
          </a:p>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精神科</a:t>
            </a:r>
            <a:r>
              <a:rPr lang="ja-JP" altLang="en-US" sz="1400" dirty="0" smtClean="0">
                <a:latin typeface="ＭＳ Ｐゴシック" panose="020B0600070205080204" pitchFamily="50" charset="-128"/>
              </a:rPr>
              <a:t>医師や専門</a:t>
            </a:r>
            <a:r>
              <a:rPr lang="ja-JP" altLang="en-US" sz="1400" dirty="0">
                <a:latin typeface="ＭＳ Ｐゴシック" panose="020B0600070205080204" pitchFamily="50" charset="-128"/>
              </a:rPr>
              <a:t>職</a:t>
            </a:r>
            <a:r>
              <a:rPr lang="ja-JP" altLang="en-US" sz="1400" dirty="0" smtClean="0">
                <a:latin typeface="ＭＳ Ｐゴシック" panose="020B0600070205080204" pitchFamily="50" charset="-128"/>
              </a:rPr>
              <a:t>に</a:t>
            </a:r>
            <a:r>
              <a:rPr lang="ja-JP" altLang="en-US" sz="1400" dirty="0">
                <a:latin typeface="ＭＳ Ｐゴシック" panose="020B0600070205080204" pitchFamily="50" charset="-128"/>
              </a:rPr>
              <a:t>よる</a:t>
            </a:r>
            <a:r>
              <a:rPr lang="ja-JP" altLang="en-US" sz="1400" dirty="0" smtClean="0">
                <a:latin typeface="ＭＳ Ｐゴシック" panose="020B0600070205080204" pitchFamily="50" charset="-128"/>
              </a:rPr>
              <a:t>区役所</a:t>
            </a:r>
            <a:r>
              <a:rPr lang="ja-JP" altLang="en-US" sz="1400" dirty="0">
                <a:latin typeface="ＭＳ Ｐゴシック" panose="020B0600070205080204" pitchFamily="50" charset="-128"/>
              </a:rPr>
              <a:t>職員向け</a:t>
            </a:r>
            <a:r>
              <a:rPr lang="ja-JP" altLang="en-US" sz="1400" dirty="0" smtClean="0">
                <a:latin typeface="ＭＳ Ｐゴシック" panose="020B0600070205080204" pitchFamily="50" charset="-128"/>
              </a:rPr>
              <a:t>研修を行い、相談・支援を強化</a:t>
            </a:r>
            <a:endParaRPr lang="en-US" altLang="ja-JP" sz="1400" dirty="0">
              <a:latin typeface="ＭＳ Ｐゴシック" panose="020B0600070205080204" pitchFamily="50" charset="-128"/>
            </a:endParaRPr>
          </a:p>
          <a:p>
            <a:pPr marL="285750" indent="-285750" eaLnBrk="1" hangingPunct="1">
              <a:spcBef>
                <a:spcPts val="175"/>
              </a:spcBef>
              <a:spcAft>
                <a:spcPts val="175"/>
              </a:spcAft>
              <a:buFont typeface="Wingdings" panose="05000000000000000000" pitchFamily="2" charset="2"/>
              <a:buChar char="Ø"/>
            </a:pPr>
            <a:r>
              <a:rPr lang="ja-JP" altLang="en-US" sz="1400" dirty="0" smtClean="0">
                <a:latin typeface="ＭＳ Ｐゴシック" panose="020B0600070205080204" pitchFamily="50" charset="-128"/>
              </a:rPr>
              <a:t>体罰</a:t>
            </a:r>
            <a:r>
              <a:rPr lang="ja-JP" altLang="en-US" sz="1400" dirty="0">
                <a:latin typeface="ＭＳ Ｐゴシック" panose="020B0600070205080204" pitchFamily="50" charset="-128"/>
              </a:rPr>
              <a:t>によらない育児の重要性</a:t>
            </a:r>
            <a:r>
              <a:rPr lang="ja-JP" altLang="en-US" sz="1400" dirty="0" smtClean="0">
                <a:latin typeface="ＭＳ Ｐゴシック" panose="020B0600070205080204" pitchFamily="50" charset="-128"/>
              </a:rPr>
              <a:t>に関するリーフレットを区役所等窓口で配付</a:t>
            </a:r>
            <a:endParaRPr lang="en-US" altLang="ja-JP" sz="1400" dirty="0" smtClean="0">
              <a:latin typeface="ＭＳ Ｐゴシック" panose="020B0600070205080204" pitchFamily="50" charset="-128"/>
            </a:endParaRPr>
          </a:p>
          <a:p>
            <a:pPr eaLnBrk="1" hangingPunct="1">
              <a:spcBef>
                <a:spcPts val="175"/>
              </a:spcBef>
              <a:spcAft>
                <a:spcPts val="175"/>
              </a:spcAft>
            </a:pPr>
            <a:endParaRPr lang="en-US" altLang="ja-JP" sz="1400" dirty="0" smtClean="0">
              <a:solidFill>
                <a:srgbClr val="000000"/>
              </a:solidFill>
              <a:latin typeface="ＭＳ Ｐゴシック" panose="020B0600070205080204" pitchFamily="50" charset="-128"/>
            </a:endParaRPr>
          </a:p>
        </p:txBody>
      </p:sp>
      <p:sp>
        <p:nvSpPr>
          <p:cNvPr id="47" name="Rectangle 5"/>
          <p:cNvSpPr>
            <a:spLocks noChangeArrowheads="1"/>
          </p:cNvSpPr>
          <p:nvPr/>
        </p:nvSpPr>
        <p:spPr bwMode="auto">
          <a:xfrm>
            <a:off x="582780" y="1947327"/>
            <a:ext cx="8893752" cy="3380179"/>
          </a:xfrm>
          <a:prstGeom prst="rect">
            <a:avLst/>
          </a:prstGeom>
          <a:noFill/>
          <a:ln w="9525">
            <a:noFill/>
            <a:miter lim="800000"/>
            <a:headEnd/>
            <a:tailEnd/>
          </a:ln>
        </p:spPr>
        <p:txBody>
          <a:bodyPr lIns="77929" tIns="38964" rIns="77929" bIns="38964"/>
          <a:lstStyle/>
          <a:p>
            <a:pPr marL="265112" indent="-285750" eaLnBrk="1" hangingPunct="1">
              <a:spcBef>
                <a:spcPts val="0"/>
              </a:spcBef>
              <a:buFont typeface="Wingdings" panose="05000000000000000000" pitchFamily="2" charset="2"/>
              <a:buChar char="Ø"/>
              <a:defRPr/>
            </a:pPr>
            <a:r>
              <a:rPr lang="ja-JP" altLang="en-US" sz="1400" dirty="0" smtClean="0">
                <a:solidFill>
                  <a:srgbClr val="000000"/>
                </a:solidFill>
                <a:latin typeface="ＭＳ Ｐゴシック" pitchFamily="50" charset="-128"/>
                <a:ea typeface="ＭＳ Ｐゴシック" charset="-128"/>
              </a:rPr>
              <a:t>北部</a:t>
            </a:r>
            <a:r>
              <a:rPr lang="ja-JP" altLang="en-US" sz="1400" dirty="0" smtClean="0">
                <a:latin typeface="ＭＳ Ｐゴシック" pitchFamily="50" charset="-128"/>
                <a:ea typeface="ＭＳ Ｐゴシック" charset="-128"/>
              </a:rPr>
              <a:t>こども相談センター</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仮称</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の設置</a:t>
            </a:r>
            <a:r>
              <a:rPr lang="en-US" altLang="ja-JP" sz="1400" dirty="0" smtClean="0">
                <a:latin typeface="ＭＳ Ｐゴシック" pitchFamily="50" charset="-128"/>
                <a:ea typeface="ＭＳ Ｐゴシック" charset="-128"/>
              </a:rPr>
              <a:t>		</a:t>
            </a:r>
          </a:p>
          <a:p>
            <a:pPr marL="361950" lvl="1" indent="0" eaLnBrk="1" hangingPunct="1">
              <a:spcBef>
                <a:spcPts val="0"/>
              </a:spcBef>
              <a:defRPr/>
            </a:pPr>
            <a:r>
              <a:rPr lang="ja-JP" altLang="en-US" sz="1400" dirty="0" smtClean="0">
                <a:latin typeface="ＭＳ Ｐゴシック" pitchFamily="50" charset="-128"/>
                <a:ea typeface="ＭＳ Ｐゴシック" charset="-128"/>
              </a:rPr>
              <a:t>・令和３年４月開設に向けた３か所目の児童相談所の建設工事</a:t>
            </a:r>
            <a:endParaRPr lang="en-US" altLang="ja-JP" sz="1400" strike="sngStrike" dirty="0" smtClean="0">
              <a:latin typeface="ＭＳ Ｐゴシック" pitchFamily="50" charset="-128"/>
              <a:ea typeface="ＭＳ Ｐゴシック" charset="-128"/>
            </a:endParaRPr>
          </a:p>
          <a:p>
            <a:pPr marL="647700" lvl="1" indent="-285750" eaLnBrk="1" hangingPunct="1">
              <a:spcBef>
                <a:spcPts val="0"/>
              </a:spcBef>
              <a:buFont typeface="Arial" panose="020B0604020202020204" pitchFamily="34" charset="0"/>
              <a:buChar char="•"/>
              <a:defRPr/>
            </a:pPr>
            <a:endParaRPr lang="en-US" altLang="ja-JP" sz="1400" dirty="0" smtClean="0">
              <a:latin typeface="ＭＳ Ｐゴシック" pitchFamily="50" charset="-128"/>
              <a:ea typeface="ＭＳ Ｐゴシック" charset="-128"/>
            </a:endParaRPr>
          </a:p>
          <a:p>
            <a:pPr marL="265112" indent="-285750" eaLnBrk="1" hangingPunct="1">
              <a:spcBef>
                <a:spcPts val="0"/>
              </a:spcBef>
              <a:buFont typeface="Wingdings" panose="05000000000000000000" pitchFamily="2" charset="2"/>
              <a:buChar char="Ø"/>
              <a:defRPr/>
            </a:pPr>
            <a:r>
              <a:rPr lang="ja-JP" altLang="en-US" sz="1400" dirty="0" smtClean="0">
                <a:latin typeface="ＭＳ Ｐゴシック" panose="020B0600070205080204" pitchFamily="50" charset="-128"/>
              </a:rPr>
              <a:t>こども相談センター（森ノ宮）建替え</a:t>
            </a:r>
            <a:r>
              <a:rPr lang="en-US" altLang="ja-JP" sz="1400" dirty="0" smtClean="0">
                <a:latin typeface="ＭＳ Ｐゴシック" panose="020B0600070205080204" pitchFamily="50" charset="-128"/>
              </a:rPr>
              <a:t>		</a:t>
            </a:r>
          </a:p>
          <a:p>
            <a:pPr marL="341313" lvl="1" indent="0" eaLnBrk="1" hangingPunct="1"/>
            <a:r>
              <a:rPr lang="ja-JP" altLang="en-US" sz="1400" dirty="0" smtClean="0">
                <a:latin typeface="ＭＳ Ｐゴシック" panose="020B0600070205080204" pitchFamily="50" charset="-128"/>
              </a:rPr>
              <a:t>・一時保護所の生活環境改善を図るため、令和６年度中の移転に向け、</a:t>
            </a:r>
            <a:endParaRPr lang="en-US" altLang="ja-JP" sz="1400" dirty="0" smtClean="0">
              <a:latin typeface="ＭＳ Ｐゴシック" panose="020B0600070205080204" pitchFamily="50" charset="-128"/>
            </a:endParaRPr>
          </a:p>
          <a:p>
            <a:pPr marL="341313" lvl="1" indent="0" eaLnBrk="1" hangingPunct="1"/>
            <a:r>
              <a:rPr lang="ja-JP" altLang="en-US" sz="1400" dirty="0" smtClean="0">
                <a:latin typeface="ＭＳ Ｐゴシック" panose="020B0600070205080204" pitchFamily="50" charset="-128"/>
              </a:rPr>
              <a:t> 基本設計・実施設計に着手</a:t>
            </a:r>
            <a:endParaRPr lang="en-US" altLang="ja-JP" sz="1400" dirty="0" smtClean="0">
              <a:latin typeface="ＭＳ Ｐゴシック" panose="020B0600070205080204" pitchFamily="50" charset="-128"/>
            </a:endParaRPr>
          </a:p>
          <a:p>
            <a:pPr marL="627063" lvl="1" indent="-285750" eaLnBrk="1" hangingPunct="1">
              <a:buFont typeface="Arial" panose="020B0604020202020204" pitchFamily="34" charset="0"/>
              <a:buChar char="•"/>
            </a:pPr>
            <a:endParaRPr lang="en-US" altLang="ja-JP" sz="1200" dirty="0" smtClean="0">
              <a:latin typeface="ＭＳ Ｐゴシック" panose="020B0600070205080204" pitchFamily="50" charset="-128"/>
            </a:endParaRPr>
          </a:p>
          <a:p>
            <a:pPr marL="265112" indent="-285750" eaLnBrk="1" hangingPunct="1">
              <a:spcBef>
                <a:spcPts val="0"/>
              </a:spcBef>
              <a:buFont typeface="Wingdings" panose="05000000000000000000" pitchFamily="2" charset="2"/>
              <a:buChar char="Ø"/>
              <a:defRPr/>
            </a:pPr>
            <a:r>
              <a:rPr lang="ja-JP" altLang="en-US" sz="1400" dirty="0" smtClean="0">
                <a:latin typeface="ＭＳ Ｐゴシック" panose="020B0600070205080204" pitchFamily="50" charset="-128"/>
              </a:rPr>
              <a:t>こども相談センター（４か所目）設置　　　　　　　</a:t>
            </a:r>
            <a:r>
              <a:rPr lang="en-US" altLang="ja-JP" sz="1400" dirty="0" smtClean="0">
                <a:latin typeface="ＭＳ Ｐゴシック" panose="020B0600070205080204" pitchFamily="50" charset="-128"/>
              </a:rPr>
              <a:t>	</a:t>
            </a:r>
          </a:p>
          <a:p>
            <a:pPr marL="361950" lvl="1" indent="0" eaLnBrk="1" hangingPunct="1">
              <a:spcBef>
                <a:spcPts val="0"/>
              </a:spcBef>
              <a:defRPr/>
            </a:pPr>
            <a:r>
              <a:rPr lang="ja-JP" altLang="en-US" sz="1400" dirty="0" smtClean="0">
                <a:latin typeface="ＭＳ Ｐゴシック" pitchFamily="50" charset="-128"/>
                <a:ea typeface="ＭＳ Ｐゴシック" charset="-128"/>
              </a:rPr>
              <a:t>・増加する児童虐待相談に対応するため、４か所目の児童相談所を鶴見区今津南に設置</a:t>
            </a:r>
            <a:endParaRPr lang="en-US" altLang="ja-JP" sz="1400" strike="sngStrike" dirty="0" smtClean="0">
              <a:latin typeface="ＭＳ Ｐゴシック" panose="020B0600070205080204" pitchFamily="50" charset="-128"/>
            </a:endParaRPr>
          </a:p>
          <a:p>
            <a:pPr marL="361950" lvl="1" indent="0" eaLnBrk="1" hangingPunct="1">
              <a:spcBef>
                <a:spcPts val="0"/>
              </a:spcBef>
              <a:defRPr/>
            </a:pPr>
            <a:r>
              <a:rPr lang="ja-JP" altLang="en-US" sz="1400" dirty="0" smtClean="0">
                <a:latin typeface="ＭＳ Ｐゴシック" pitchFamily="50" charset="-128"/>
                <a:ea typeface="ＭＳ Ｐゴシック" charset="-128"/>
              </a:rPr>
              <a:t>　　令和２年度　　詳細検討</a:t>
            </a:r>
            <a:endParaRPr lang="en-US" altLang="ja-JP" sz="1400" dirty="0" smtClean="0">
              <a:latin typeface="ＭＳ Ｐゴシック" pitchFamily="50" charset="-128"/>
              <a:ea typeface="ＭＳ Ｐゴシック" charset="-128"/>
            </a:endParaRPr>
          </a:p>
          <a:p>
            <a:pPr marL="361950" lvl="1" indent="0" eaLnBrk="1" hangingPunct="1">
              <a:spcBef>
                <a:spcPts val="0"/>
              </a:spcBef>
              <a:defRPr/>
            </a:pPr>
            <a:r>
              <a:rPr lang="ja-JP" altLang="en-US" sz="1400" dirty="0" smtClean="0">
                <a:latin typeface="ＭＳ Ｐゴシック" pitchFamily="50" charset="-128"/>
                <a:ea typeface="ＭＳ Ｐゴシック" charset="-128"/>
              </a:rPr>
              <a:t>　　令和８年度　　開設予定</a:t>
            </a:r>
            <a:endParaRPr lang="en-US" altLang="ja-JP" sz="1400" dirty="0" smtClean="0">
              <a:latin typeface="ＭＳ Ｐゴシック" pitchFamily="50" charset="-128"/>
              <a:ea typeface="ＭＳ Ｐゴシック" charset="-128"/>
            </a:endParaRPr>
          </a:p>
          <a:p>
            <a:pPr marL="361950" lvl="1" indent="0" eaLnBrk="1" hangingPunct="1">
              <a:spcBef>
                <a:spcPts val="0"/>
              </a:spcBef>
              <a:defRPr/>
            </a:pPr>
            <a:endParaRPr lang="en-US" altLang="ja-JP" sz="1200" dirty="0" smtClean="0">
              <a:solidFill>
                <a:srgbClr val="FF0000"/>
              </a:solidFill>
              <a:latin typeface="ＭＳ Ｐゴシック" pitchFamily="50" charset="-128"/>
              <a:ea typeface="ＭＳ Ｐゴシック" charset="-128"/>
            </a:endParaRPr>
          </a:p>
          <a:p>
            <a:pPr marL="265112" indent="-285750" eaLnBrk="1" hangingPunct="1">
              <a:spcBef>
                <a:spcPts val="0"/>
              </a:spcBef>
              <a:buFont typeface="Wingdings" panose="05000000000000000000" pitchFamily="2" charset="2"/>
              <a:buChar char="Ø"/>
              <a:defRPr/>
            </a:pPr>
            <a:r>
              <a:rPr lang="ja-JP" altLang="en-US" sz="1400" dirty="0" smtClean="0">
                <a:latin typeface="ＭＳ Ｐゴシック" pitchFamily="50" charset="-128"/>
                <a:ea typeface="ＭＳ Ｐゴシック" charset="-128"/>
              </a:rPr>
              <a:t>児童相談等システムの開発			</a:t>
            </a:r>
          </a:p>
          <a:p>
            <a:pPr marL="361950" lvl="1" indent="0" eaLnBrk="1" hangingPunct="1">
              <a:spcBef>
                <a:spcPts val="0"/>
              </a:spcBef>
              <a:defRPr/>
            </a:pPr>
            <a:r>
              <a:rPr lang="ja-JP" altLang="en-US" sz="1400" dirty="0" smtClean="0">
                <a:solidFill>
                  <a:srgbClr val="000000"/>
                </a:solidFill>
                <a:latin typeface="ＭＳ Ｐゴシック" pitchFamily="50" charset="-128"/>
                <a:ea typeface="ＭＳ Ｐゴシック" charset="-128"/>
              </a:rPr>
              <a:t>・令和３年４月のシステム稼働に向け</a:t>
            </a:r>
            <a:r>
              <a:rPr lang="ja-JP" altLang="en-US" sz="1400" dirty="0" smtClean="0">
                <a:latin typeface="ＭＳ Ｐゴシック" pitchFamily="50" charset="-128"/>
                <a:ea typeface="ＭＳ Ｐゴシック" charset="-128"/>
              </a:rPr>
              <a:t>、開発及び試験運用を実施</a:t>
            </a:r>
            <a:endParaRPr lang="en-US" altLang="ja-JP" sz="1400" dirty="0" smtClean="0">
              <a:latin typeface="ＭＳ Ｐゴシック" pitchFamily="50" charset="-128"/>
              <a:ea typeface="ＭＳ Ｐゴシック" charset="-128"/>
            </a:endParaRPr>
          </a:p>
          <a:p>
            <a:pPr marL="361950" lvl="1" indent="0" eaLnBrk="1" hangingPunct="1">
              <a:spcBef>
                <a:spcPts val="0"/>
              </a:spcBef>
              <a:defRPr/>
            </a:pPr>
            <a:r>
              <a:rPr lang="ja-JP" altLang="en-US" sz="1400" dirty="0" smtClean="0">
                <a:solidFill>
                  <a:srgbClr val="000000"/>
                </a:solidFill>
                <a:latin typeface="ＭＳ Ｐゴシック" pitchFamily="50" charset="-128"/>
                <a:ea typeface="ＭＳ Ｐゴシック" charset="-128"/>
              </a:rPr>
              <a:t>・新システムにより、虐待情報とＤＶ情報の集約・一元化による迅速な対応等が可能</a:t>
            </a:r>
            <a:endParaRPr lang="en-US" altLang="ja-JP" sz="1400" dirty="0" smtClean="0">
              <a:solidFill>
                <a:srgbClr val="000000"/>
              </a:solidFill>
              <a:latin typeface="ＭＳ Ｐゴシック" pitchFamily="50" charset="-128"/>
              <a:ea typeface="ＭＳ Ｐゴシック" charset="-128"/>
            </a:endParaRPr>
          </a:p>
          <a:p>
            <a:pPr marL="361950" lvl="1" indent="0" eaLnBrk="1" hangingPunct="1">
              <a:spcBef>
                <a:spcPts val="0"/>
              </a:spcBef>
              <a:defRPr/>
            </a:pPr>
            <a:endParaRPr lang="en-US" altLang="ja-JP" sz="1400" dirty="0" smtClean="0">
              <a:latin typeface="ＭＳ Ｐゴシック" pitchFamily="50" charset="-128"/>
              <a:ea typeface="ＭＳ Ｐゴシック" charset="-128"/>
            </a:endParaRPr>
          </a:p>
          <a:p>
            <a:pPr marL="361950" lvl="1" indent="0" eaLnBrk="1" hangingPunct="1">
              <a:spcBef>
                <a:spcPts val="0"/>
              </a:spcBef>
              <a:defRPr/>
            </a:pPr>
            <a:endParaRPr lang="en-US" altLang="ja-JP" sz="1400" dirty="0" smtClean="0">
              <a:solidFill>
                <a:srgbClr val="000000"/>
              </a:solidFill>
              <a:latin typeface="+mn-ea"/>
            </a:endParaRPr>
          </a:p>
          <a:p>
            <a:pPr marL="631825" lvl="1" indent="-269875" eaLnBrk="1" hangingPunct="1">
              <a:spcBef>
                <a:spcPts val="0"/>
              </a:spcBef>
              <a:buFont typeface="Wingdings" panose="05000000000000000000" pitchFamily="2" charset="2"/>
              <a:buChar char="Ø"/>
              <a:defRPr/>
            </a:pPr>
            <a:endParaRPr lang="en-US" altLang="ja-JP" sz="1400" dirty="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36585971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661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300" dirty="0">
                <a:solidFill>
                  <a:schemeClr val="bg1"/>
                </a:solidFill>
                <a:effectLst>
                  <a:outerShdw blurRad="38100" dist="38100" dir="2700000" algn="tl">
                    <a:srgbClr val="000000">
                      <a:alpha val="43137"/>
                    </a:srgbClr>
                  </a:outerShdw>
                </a:effectLst>
                <a:ea typeface="HG創英角ｺﾞｼｯｸUB" pitchFamily="49" charset="-128"/>
              </a:rPr>
              <a:t>質</a:t>
            </a:r>
            <a:r>
              <a:rPr lang="ja-JP" altLang="en-US" sz="2300" dirty="0" smtClean="0">
                <a:solidFill>
                  <a:schemeClr val="bg1"/>
                </a:solidFill>
                <a:effectLst>
                  <a:outerShdw blurRad="38100" dist="38100" dir="2700000" algn="tl">
                    <a:srgbClr val="000000">
                      <a:alpha val="43137"/>
                    </a:srgbClr>
                  </a:outerShdw>
                </a:effectLst>
                <a:ea typeface="HG創英角ｺﾞｼｯｸUB" pitchFamily="49" charset="-128"/>
              </a:rPr>
              <a:t>の高い学校教育を推進するための仕組みづくり①</a:t>
            </a:r>
            <a:endParaRPr lang="en-US" altLang="ja-JP" sz="23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1" name="AutoShape 6"/>
          <p:cNvSpPr>
            <a:spLocks noChangeArrowheads="1"/>
          </p:cNvSpPr>
          <p:nvPr/>
        </p:nvSpPr>
        <p:spPr bwMode="auto">
          <a:xfrm>
            <a:off x="138243" y="502205"/>
            <a:ext cx="8805863" cy="449943"/>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smtClean="0">
                <a:solidFill>
                  <a:schemeClr val="accent6"/>
                </a:solidFill>
                <a:latin typeface="HGPｺﾞｼｯｸE" pitchFamily="50" charset="-128"/>
                <a:ea typeface="HGPｺﾞｼｯｸE" pitchFamily="50" charset="-128"/>
              </a:rPr>
              <a:t>教育委員会事務局　体制整備（４ブロック化）</a:t>
            </a:r>
            <a:endParaRPr lang="ja-JP" altLang="en-US" dirty="0">
              <a:solidFill>
                <a:schemeClr val="accent6"/>
              </a:solidFill>
              <a:latin typeface="HGPｺﾞｼｯｸE" pitchFamily="50" charset="-128"/>
              <a:ea typeface="HGPｺﾞｼｯｸE" pitchFamily="50" charset="-128"/>
            </a:endParaRPr>
          </a:p>
        </p:txBody>
      </p:sp>
      <p:sp>
        <p:nvSpPr>
          <p:cNvPr id="24584" name="Rectangle 4"/>
          <p:cNvSpPr>
            <a:spLocks noChangeArrowheads="1"/>
          </p:cNvSpPr>
          <p:nvPr/>
        </p:nvSpPr>
        <p:spPr bwMode="auto">
          <a:xfrm>
            <a:off x="6939071" y="-2726"/>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57" name="Rectangle 5"/>
          <p:cNvSpPr>
            <a:spLocks noChangeArrowheads="1"/>
          </p:cNvSpPr>
          <p:nvPr/>
        </p:nvSpPr>
        <p:spPr bwMode="auto">
          <a:xfrm>
            <a:off x="138243" y="1005161"/>
            <a:ext cx="8847378" cy="498219"/>
          </a:xfrm>
          <a:prstGeom prst="rect">
            <a:avLst/>
          </a:prstGeom>
          <a:noFill/>
          <a:ln w="9525">
            <a:noFill/>
            <a:miter lim="800000"/>
            <a:headEnd/>
            <a:tailEnd/>
          </a:ln>
        </p:spPr>
        <p:txBody>
          <a:bodyPr lIns="77929" tIns="38964" rIns="77929" bIns="38964"/>
          <a:lstStyle/>
          <a:p>
            <a:pPr eaLnBrk="1" hangingPunct="1">
              <a:spcBef>
                <a:spcPts val="170"/>
              </a:spcBef>
              <a:spcAft>
                <a:spcPts val="170"/>
              </a:spcAft>
              <a:tabLst>
                <a:tab pos="3951288" algn="l"/>
                <a:tab pos="4659313" algn="l"/>
              </a:tabLst>
              <a:defRPr/>
            </a:pPr>
            <a:r>
              <a:rPr lang="ja-JP" altLang="en-US" sz="1200" b="1" dirty="0">
                <a:solidFill>
                  <a:schemeClr val="accent4"/>
                </a:solidFill>
                <a:latin typeface="ＭＳ Ｐゴシック" pitchFamily="50" charset="-128"/>
                <a:ea typeface="ＭＳ Ｐゴシック" charset="-128"/>
              </a:rPr>
              <a:t>　</a:t>
            </a:r>
            <a:r>
              <a:rPr lang="ja-JP" altLang="en-US" sz="1200" dirty="0">
                <a:solidFill>
                  <a:schemeClr val="accent4"/>
                </a:solidFill>
                <a:latin typeface="ＭＳ Ｐゴシック" pitchFamily="50" charset="-128"/>
                <a:ea typeface="ＭＳ Ｐゴシック" charset="-128"/>
              </a:rPr>
              <a:t>・</a:t>
            </a:r>
            <a:r>
              <a:rPr lang="ja-JP" altLang="en-US" sz="1200" dirty="0">
                <a:latin typeface="ＭＳ Ｐゴシック" panose="020B0600070205080204" pitchFamily="50" charset="-128"/>
              </a:rPr>
              <a:t>市域を４つのブロックに分け、ブロック統括者のもと、域内の学校への指導助言等を担当するラインを設置することで、</a:t>
            </a:r>
            <a:endParaRPr lang="en-US" altLang="ja-JP" sz="1200" dirty="0">
              <a:latin typeface="ＭＳ Ｐゴシック" panose="020B0600070205080204" pitchFamily="50" charset="-128"/>
            </a:endParaRPr>
          </a:p>
          <a:p>
            <a:pPr eaLnBrk="1" hangingPunct="1">
              <a:spcBef>
                <a:spcPts val="170"/>
              </a:spcBef>
              <a:spcAft>
                <a:spcPts val="170"/>
              </a:spcAft>
              <a:tabLst>
                <a:tab pos="3951288" algn="l"/>
                <a:tab pos="4659313" algn="l"/>
              </a:tabLst>
              <a:defRPr/>
            </a:pPr>
            <a:r>
              <a:rPr lang="ja-JP" altLang="en-US" sz="1200" dirty="0">
                <a:latin typeface="ＭＳ Ｐゴシック" panose="020B0600070205080204" pitchFamily="50" charset="-128"/>
              </a:rPr>
              <a:t>　　学校運営へのきめ細やかな支援体制を構築　（指導主事等を増員　令和元年度　３１人　⇒　令和２年度　５０人）</a:t>
            </a:r>
            <a:endParaRPr lang="en-US" altLang="ja-JP" sz="1200" dirty="0">
              <a:latin typeface="ＭＳ Ｐゴシック" panose="020B0600070205080204" pitchFamily="50" charset="-128"/>
            </a:endParaRPr>
          </a:p>
          <a:p>
            <a:pPr eaLnBrk="1" hangingPunct="1">
              <a:spcBef>
                <a:spcPts val="170"/>
              </a:spcBef>
              <a:spcAft>
                <a:spcPts val="170"/>
              </a:spcAft>
              <a:tabLst>
                <a:tab pos="3951288" algn="l"/>
                <a:tab pos="4659313" algn="l"/>
              </a:tabLst>
              <a:defRPr/>
            </a:pPr>
            <a:endParaRPr lang="en-US" altLang="ja-JP" sz="1200" dirty="0">
              <a:latin typeface="ＭＳ Ｐゴシック" panose="020B0600070205080204" pitchFamily="50" charset="-128"/>
            </a:endParaRPr>
          </a:p>
          <a:p>
            <a:pPr eaLnBrk="1" hangingPunct="1">
              <a:lnSpc>
                <a:spcPts val="2000"/>
              </a:lnSpc>
              <a:spcBef>
                <a:spcPts val="170"/>
              </a:spcBef>
              <a:spcAft>
                <a:spcPts val="170"/>
              </a:spcAft>
              <a:tabLst>
                <a:tab pos="3951288" algn="l"/>
                <a:tab pos="4659313" algn="l"/>
              </a:tabLst>
              <a:defRPr/>
            </a:pPr>
            <a:r>
              <a:rPr lang="ja-JP" altLang="en-US" sz="1200" b="1" dirty="0">
                <a:solidFill>
                  <a:schemeClr val="accent4"/>
                </a:solidFill>
                <a:latin typeface="ＭＳ Ｐゴシック" pitchFamily="50" charset="-128"/>
                <a:ea typeface="ＭＳ Ｐゴシック" charset="-128"/>
              </a:rPr>
              <a:t>　</a:t>
            </a:r>
            <a:endParaRPr lang="en-US" altLang="ja-JP" sz="1200" dirty="0">
              <a:solidFill>
                <a:srgbClr val="FF0000"/>
              </a:solidFill>
              <a:latin typeface="ＭＳ Ｐゴシック" pitchFamily="50" charset="-128"/>
              <a:ea typeface="ＭＳ Ｐゴシック" charset="-128"/>
            </a:endParaRPr>
          </a:p>
        </p:txBody>
      </p:sp>
      <p:sp>
        <p:nvSpPr>
          <p:cNvPr id="117" name="正方形/長方形 116"/>
          <p:cNvSpPr/>
          <p:nvPr/>
        </p:nvSpPr>
        <p:spPr bwMode="white">
          <a:xfrm>
            <a:off x="8573754" y="3492385"/>
            <a:ext cx="103715" cy="9752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33" name="正方形/長方形 132"/>
          <p:cNvSpPr/>
          <p:nvPr/>
        </p:nvSpPr>
        <p:spPr bwMode="white">
          <a:xfrm>
            <a:off x="8620032" y="4502400"/>
            <a:ext cx="114307" cy="17896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8" name="正方形/長方形 167"/>
          <p:cNvSpPr/>
          <p:nvPr/>
        </p:nvSpPr>
        <p:spPr bwMode="white">
          <a:xfrm>
            <a:off x="8253442" y="4127009"/>
            <a:ext cx="152400" cy="10625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7" name="正方形/長方形 166"/>
          <p:cNvSpPr/>
          <p:nvPr/>
        </p:nvSpPr>
        <p:spPr bwMode="white">
          <a:xfrm>
            <a:off x="8456458" y="2799128"/>
            <a:ext cx="152400" cy="1146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14" name="正方形/長方形 113"/>
          <p:cNvSpPr/>
          <p:nvPr/>
        </p:nvSpPr>
        <p:spPr bwMode="white">
          <a:xfrm flipV="1">
            <a:off x="7974829" y="4223714"/>
            <a:ext cx="197663" cy="7805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18" name="正方形/長方形 117"/>
          <p:cNvSpPr/>
          <p:nvPr/>
        </p:nvSpPr>
        <p:spPr bwMode="white">
          <a:xfrm>
            <a:off x="5502000" y="2814755"/>
            <a:ext cx="95160" cy="127699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pSp>
        <p:nvGrpSpPr>
          <p:cNvPr id="64" name="グループ化 63"/>
          <p:cNvGrpSpPr/>
          <p:nvPr/>
        </p:nvGrpSpPr>
        <p:grpSpPr>
          <a:xfrm>
            <a:off x="242844" y="1631443"/>
            <a:ext cx="1543623" cy="1214666"/>
            <a:chOff x="342951" y="1768885"/>
            <a:chExt cx="1543623" cy="916145"/>
          </a:xfrm>
        </p:grpSpPr>
        <p:sp>
          <p:nvSpPr>
            <p:cNvPr id="66" name="角丸四角形 65"/>
            <p:cNvSpPr/>
            <p:nvPr/>
          </p:nvSpPr>
          <p:spPr>
            <a:xfrm>
              <a:off x="342951" y="1954710"/>
              <a:ext cx="1543623" cy="73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050" dirty="0" smtClean="0">
                  <a:solidFill>
                    <a:schemeClr val="tx1"/>
                  </a:solidFill>
                  <a:latin typeface="メイリオ" panose="020B0604030504040204" pitchFamily="50" charset="-128"/>
                  <a:ea typeface="メイリオ" panose="020B0604030504040204" pitchFamily="50" charset="-128"/>
                </a:rPr>
                <a:t>指導主事等</a:t>
              </a:r>
              <a:r>
                <a:rPr lang="en-US" altLang="ja-JP" sz="1050" dirty="0" smtClean="0">
                  <a:solidFill>
                    <a:schemeClr val="tx1"/>
                  </a:solidFill>
                  <a:latin typeface="メイリオ" panose="020B0604030504040204" pitchFamily="50" charset="-128"/>
                  <a:ea typeface="メイリオ" panose="020B0604030504040204" pitchFamily="50" charset="-128"/>
                </a:rPr>
                <a:t>31</a:t>
              </a:r>
              <a:r>
                <a:rPr lang="ja-JP" altLang="en-US" sz="1050" dirty="0">
                  <a:solidFill>
                    <a:schemeClr val="tx1"/>
                  </a:solidFill>
                  <a:latin typeface="メイリオ" panose="020B0604030504040204" pitchFamily="50" charset="-128"/>
                  <a:ea typeface="メイリオ" panose="020B0604030504040204" pitchFamily="50" charset="-128"/>
                </a:rPr>
                <a:t>人</a:t>
              </a:r>
              <a:r>
                <a:rPr lang="ja-JP" altLang="en-US" sz="1050" dirty="0" smtClean="0">
                  <a:solidFill>
                    <a:schemeClr val="tx1"/>
                  </a:solidFill>
                  <a:latin typeface="メイリオ" panose="020B0604030504040204" pitchFamily="50" charset="-128"/>
                  <a:ea typeface="メイリオ" panose="020B0604030504040204" pitchFamily="50" charset="-128"/>
                </a:rPr>
                <a:t>で</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gn="ctr">
                <a:lnSpc>
                  <a:spcPts val="2000"/>
                </a:lnSpc>
              </a:pPr>
              <a:r>
                <a:rPr lang="ja-JP" altLang="en-US" sz="1050" dirty="0" smtClean="0">
                  <a:solidFill>
                    <a:schemeClr val="tx1"/>
                  </a:solidFill>
                  <a:latin typeface="メイリオ" panose="020B0604030504040204" pitchFamily="50" charset="-128"/>
                  <a:ea typeface="メイリオ" panose="020B0604030504040204" pitchFamily="50" charset="-128"/>
                </a:rPr>
                <a:t>全小中学校</a:t>
              </a:r>
              <a:r>
                <a:rPr lang="en-US" altLang="ja-JP" sz="1050" dirty="0" smtClean="0">
                  <a:solidFill>
                    <a:schemeClr val="tx1"/>
                  </a:solidFill>
                  <a:latin typeface="メイリオ" panose="020B0604030504040204" pitchFamily="50" charset="-128"/>
                  <a:ea typeface="メイリオ" panose="020B0604030504040204" pitchFamily="50" charset="-128"/>
                </a:rPr>
                <a:t>417</a:t>
              </a:r>
              <a:r>
                <a:rPr lang="ja-JP" altLang="en-US" sz="1050" dirty="0">
                  <a:solidFill>
                    <a:schemeClr val="tx1"/>
                  </a:solidFill>
                  <a:latin typeface="メイリオ" panose="020B0604030504040204" pitchFamily="50" charset="-128"/>
                  <a:ea typeface="メイリオ" panose="020B0604030504040204" pitchFamily="50" charset="-128"/>
                </a:rPr>
                <a:t>校</a:t>
              </a:r>
              <a:r>
                <a:rPr lang="ja-JP" altLang="en-US" sz="1050" dirty="0" smtClean="0">
                  <a:solidFill>
                    <a:schemeClr val="tx1"/>
                  </a:solidFill>
                  <a:latin typeface="メイリオ" panose="020B0604030504040204" pitchFamily="50" charset="-128"/>
                  <a:ea typeface="メイリオ" panose="020B0604030504040204" pitchFamily="50" charset="-128"/>
                </a:rPr>
                <a:t>への</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gn="ctr">
                <a:lnSpc>
                  <a:spcPts val="2000"/>
                </a:lnSpc>
              </a:pPr>
              <a:r>
                <a:rPr lang="ja-JP" altLang="en-US" sz="1050" dirty="0" smtClean="0">
                  <a:solidFill>
                    <a:schemeClr val="tx1"/>
                  </a:solidFill>
                  <a:latin typeface="メイリオ" panose="020B0604030504040204" pitchFamily="50" charset="-128"/>
                  <a:ea typeface="メイリオ" panose="020B0604030504040204" pitchFamily="50" charset="-128"/>
                </a:rPr>
                <a:t>指導</a:t>
              </a:r>
              <a:r>
                <a:rPr lang="ja-JP" altLang="en-US" sz="1050" dirty="0">
                  <a:solidFill>
                    <a:schemeClr val="tx1"/>
                  </a:solidFill>
                  <a:latin typeface="メイリオ" panose="020B0604030504040204" pitchFamily="50" charset="-128"/>
                  <a:ea typeface="メイリオ" panose="020B0604030504040204" pitchFamily="50" charset="-128"/>
                </a:rPr>
                <a:t>助言等を担当</a:t>
              </a:r>
            </a:p>
          </p:txBody>
        </p:sp>
        <p:sp>
          <p:nvSpPr>
            <p:cNvPr id="68" name="テキスト ボックス 67"/>
            <p:cNvSpPr txBox="1"/>
            <p:nvPr/>
          </p:nvSpPr>
          <p:spPr>
            <a:xfrm>
              <a:off x="458272" y="1768885"/>
              <a:ext cx="1286380" cy="208923"/>
            </a:xfrm>
            <a:prstGeom prst="rect">
              <a:avLst/>
            </a:prstGeom>
            <a:solidFill>
              <a:schemeClr val="bg1"/>
            </a:solidFill>
            <a:ln>
              <a:solidFill>
                <a:schemeClr val="tx1"/>
              </a:solidFill>
            </a:ln>
          </p:spPr>
          <p:txBody>
            <a:bodyPr wrap="square" rtlCol="0" anchor="ctr" anchorCtr="0">
              <a:spAutoFit/>
            </a:bodyPr>
            <a:lstStyle/>
            <a:p>
              <a:pPr algn="ctr"/>
              <a:r>
                <a:rPr kumimoji="1" lang="ja-JP" altLang="en-US" sz="1200" b="1" dirty="0" smtClean="0">
                  <a:latin typeface="+mn-ea"/>
                  <a:ea typeface="+mn-ea"/>
                </a:rPr>
                <a:t>令和元年度体制</a:t>
              </a:r>
              <a:endParaRPr kumimoji="1" lang="ja-JP" altLang="en-US" sz="1200" b="1" dirty="0">
                <a:latin typeface="+mn-ea"/>
                <a:ea typeface="+mn-ea"/>
              </a:endParaRPr>
            </a:p>
          </p:txBody>
        </p:sp>
      </p:grpSp>
      <p:sp>
        <p:nvSpPr>
          <p:cNvPr id="70" name="角丸四角形 69"/>
          <p:cNvSpPr/>
          <p:nvPr/>
        </p:nvSpPr>
        <p:spPr>
          <a:xfrm>
            <a:off x="238709" y="3619378"/>
            <a:ext cx="1543623" cy="1289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050" dirty="0" smtClean="0">
                <a:solidFill>
                  <a:schemeClr val="tx1"/>
                </a:solidFill>
                <a:latin typeface="メイリオ" panose="020B0604030504040204" pitchFamily="50" charset="-128"/>
                <a:ea typeface="メイリオ" panose="020B0604030504040204" pitchFamily="50" charset="-128"/>
              </a:rPr>
              <a:t>指導主事等</a:t>
            </a:r>
            <a:r>
              <a:rPr lang="en-US" altLang="ja-JP" sz="1050" b="1" dirty="0" smtClean="0">
                <a:solidFill>
                  <a:schemeClr val="tx1"/>
                </a:solidFill>
                <a:latin typeface="メイリオ" panose="020B0604030504040204" pitchFamily="50" charset="-128"/>
                <a:ea typeface="メイリオ" panose="020B0604030504040204" pitchFamily="50" charset="-128"/>
              </a:rPr>
              <a:t>50</a:t>
            </a:r>
            <a:r>
              <a:rPr lang="ja-JP" altLang="en-US" sz="1050" b="1" dirty="0">
                <a:solidFill>
                  <a:schemeClr val="tx1"/>
                </a:solidFill>
                <a:latin typeface="メイリオ" panose="020B0604030504040204" pitchFamily="50" charset="-128"/>
                <a:ea typeface="メイリオ" panose="020B0604030504040204" pitchFamily="50" charset="-128"/>
              </a:rPr>
              <a:t>人</a:t>
            </a:r>
            <a:r>
              <a:rPr lang="ja-JP" altLang="en-US" sz="1050" dirty="0" smtClean="0">
                <a:solidFill>
                  <a:schemeClr val="tx1"/>
                </a:solidFill>
                <a:latin typeface="メイリオ" panose="020B0604030504040204" pitchFamily="50" charset="-128"/>
                <a:ea typeface="メイリオ" panose="020B0604030504040204" pitchFamily="50" charset="-128"/>
              </a:rPr>
              <a:t>で</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gn="ctr">
              <a:lnSpc>
                <a:spcPts val="2000"/>
              </a:lnSpc>
            </a:pPr>
            <a:r>
              <a:rPr lang="ja-JP" altLang="en-US" sz="1050" dirty="0" smtClean="0">
                <a:solidFill>
                  <a:schemeClr val="tx1"/>
                </a:solidFill>
                <a:latin typeface="メイリオ" panose="020B0604030504040204" pitchFamily="50" charset="-128"/>
                <a:ea typeface="メイリオ" panose="020B0604030504040204" pitchFamily="50" charset="-128"/>
              </a:rPr>
              <a:t>全小中学校</a:t>
            </a:r>
            <a:r>
              <a:rPr lang="en-US" altLang="ja-JP" sz="1050" dirty="0" smtClean="0">
                <a:solidFill>
                  <a:schemeClr val="tx1"/>
                </a:solidFill>
                <a:latin typeface="メイリオ" panose="020B0604030504040204" pitchFamily="50" charset="-128"/>
                <a:ea typeface="メイリオ" panose="020B0604030504040204" pitchFamily="50" charset="-128"/>
              </a:rPr>
              <a:t>417</a:t>
            </a:r>
            <a:r>
              <a:rPr lang="ja-JP" altLang="en-US" sz="1050" dirty="0">
                <a:solidFill>
                  <a:schemeClr val="tx1"/>
                </a:solidFill>
                <a:latin typeface="メイリオ" panose="020B0604030504040204" pitchFamily="50" charset="-128"/>
                <a:ea typeface="メイリオ" panose="020B0604030504040204" pitchFamily="50" charset="-128"/>
              </a:rPr>
              <a:t>校</a:t>
            </a:r>
            <a:r>
              <a:rPr lang="ja-JP" altLang="en-US" sz="1050" dirty="0" smtClean="0">
                <a:solidFill>
                  <a:schemeClr val="tx1"/>
                </a:solidFill>
                <a:latin typeface="メイリオ" panose="020B0604030504040204" pitchFamily="50" charset="-128"/>
                <a:ea typeface="メイリオ" panose="020B0604030504040204" pitchFamily="50" charset="-128"/>
              </a:rPr>
              <a:t>への</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lgn="ctr">
              <a:lnSpc>
                <a:spcPts val="2000"/>
              </a:lnSpc>
            </a:pPr>
            <a:r>
              <a:rPr lang="ja-JP" altLang="en-US" sz="1050" dirty="0" smtClean="0">
                <a:solidFill>
                  <a:schemeClr val="tx1"/>
                </a:solidFill>
                <a:latin typeface="メイリオ" panose="020B0604030504040204" pitchFamily="50" charset="-128"/>
                <a:ea typeface="メイリオ" panose="020B0604030504040204" pitchFamily="50" charset="-128"/>
              </a:rPr>
              <a:t>指導</a:t>
            </a:r>
            <a:r>
              <a:rPr lang="ja-JP" altLang="en-US" sz="1050" dirty="0">
                <a:solidFill>
                  <a:schemeClr val="tx1"/>
                </a:solidFill>
                <a:latin typeface="メイリオ" panose="020B0604030504040204" pitchFamily="50" charset="-128"/>
                <a:ea typeface="メイリオ" panose="020B0604030504040204" pitchFamily="50" charset="-128"/>
              </a:rPr>
              <a:t>助言等を担当</a:t>
            </a:r>
          </a:p>
        </p:txBody>
      </p:sp>
      <p:sp>
        <p:nvSpPr>
          <p:cNvPr id="71" name="テキスト ボックス 70"/>
          <p:cNvSpPr txBox="1"/>
          <p:nvPr/>
        </p:nvSpPr>
        <p:spPr>
          <a:xfrm>
            <a:off x="367330" y="3390669"/>
            <a:ext cx="1286380" cy="276999"/>
          </a:xfrm>
          <a:prstGeom prst="rect">
            <a:avLst/>
          </a:prstGeom>
          <a:solidFill>
            <a:schemeClr val="bg1"/>
          </a:solidFill>
          <a:ln>
            <a:solidFill>
              <a:schemeClr val="tx1"/>
            </a:solidFill>
          </a:ln>
        </p:spPr>
        <p:txBody>
          <a:bodyPr wrap="square" rtlCol="0" anchor="ctr" anchorCtr="0">
            <a:spAutoFit/>
          </a:bodyPr>
          <a:lstStyle/>
          <a:p>
            <a:pPr algn="ctr"/>
            <a:r>
              <a:rPr kumimoji="1" lang="ja-JP" altLang="en-US" sz="1200" b="1" dirty="0" smtClean="0">
                <a:latin typeface="+mn-ea"/>
                <a:ea typeface="+mn-ea"/>
              </a:rPr>
              <a:t>令和２年度体制</a:t>
            </a:r>
            <a:endParaRPr kumimoji="1" lang="ja-JP" altLang="en-US" sz="1200" b="1" dirty="0">
              <a:latin typeface="+mn-ea"/>
              <a:ea typeface="+mn-ea"/>
            </a:endParaRPr>
          </a:p>
        </p:txBody>
      </p:sp>
      <p:grpSp>
        <p:nvGrpSpPr>
          <p:cNvPr id="72" name="グループ化 71"/>
          <p:cNvGrpSpPr/>
          <p:nvPr/>
        </p:nvGrpSpPr>
        <p:grpSpPr>
          <a:xfrm>
            <a:off x="1809064" y="1630801"/>
            <a:ext cx="2685483" cy="1172253"/>
            <a:chOff x="525761" y="2317150"/>
            <a:chExt cx="2225009" cy="1201234"/>
          </a:xfrm>
        </p:grpSpPr>
        <p:grpSp>
          <p:nvGrpSpPr>
            <p:cNvPr id="73" name="グループ化 72"/>
            <p:cNvGrpSpPr/>
            <p:nvPr/>
          </p:nvGrpSpPr>
          <p:grpSpPr>
            <a:xfrm>
              <a:off x="525761" y="2317150"/>
              <a:ext cx="2225009" cy="1201234"/>
              <a:chOff x="925783" y="3060579"/>
              <a:chExt cx="2225009" cy="1201234"/>
            </a:xfrm>
          </p:grpSpPr>
          <p:grpSp>
            <p:nvGrpSpPr>
              <p:cNvPr id="76" name="グループ化 75"/>
              <p:cNvGrpSpPr/>
              <p:nvPr/>
            </p:nvGrpSpPr>
            <p:grpSpPr>
              <a:xfrm>
                <a:off x="988916" y="3060579"/>
                <a:ext cx="2067806" cy="1141905"/>
                <a:chOff x="372604" y="3196558"/>
                <a:chExt cx="2067806" cy="1141905"/>
              </a:xfrm>
            </p:grpSpPr>
            <p:cxnSp>
              <p:nvCxnSpPr>
                <p:cNvPr id="78" name="直線コネクタ 77"/>
                <p:cNvCxnSpPr>
                  <a:stCxn id="79" idx="2"/>
                  <a:endCxn id="80" idx="0"/>
                </p:cNvCxnSpPr>
                <p:nvPr/>
              </p:nvCxnSpPr>
              <p:spPr>
                <a:xfrm flipH="1">
                  <a:off x="865638" y="3473004"/>
                  <a:ext cx="493034" cy="280913"/>
                </a:xfrm>
                <a:prstGeom prst="line">
                  <a:avLst/>
                </a:prstGeom>
                <a:ln w="15875"/>
              </p:spPr>
              <p:style>
                <a:lnRef idx="1">
                  <a:schemeClr val="dk1"/>
                </a:lnRef>
                <a:fillRef idx="0">
                  <a:schemeClr val="dk1"/>
                </a:fillRef>
                <a:effectRef idx="0">
                  <a:schemeClr val="dk1"/>
                </a:effectRef>
                <a:fontRef idx="minor">
                  <a:schemeClr val="tx1"/>
                </a:fontRef>
              </p:style>
            </p:cxnSp>
            <p:sp>
              <p:nvSpPr>
                <p:cNvPr id="79" name="正方形/長方形 78"/>
                <p:cNvSpPr/>
                <p:nvPr/>
              </p:nvSpPr>
              <p:spPr>
                <a:xfrm>
                  <a:off x="865638" y="3196558"/>
                  <a:ext cx="986068" cy="276446"/>
                </a:xfrm>
                <a:prstGeom prst="rect">
                  <a:avLst/>
                </a:prstGeom>
                <a:solidFill>
                  <a:schemeClr val="bg1">
                    <a:alpha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0" dirty="0" smtClean="0">
                      <a:solidFill>
                        <a:schemeClr val="tx1"/>
                      </a:solidFill>
                      <a:latin typeface="メイリオ" panose="020B0604030504040204" pitchFamily="50" charset="-128"/>
                      <a:ea typeface="メイリオ" panose="020B0604030504040204" pitchFamily="50" charset="-128"/>
                    </a:rPr>
                    <a:t>指導部長</a:t>
                  </a:r>
                  <a:endParaRPr kumimoji="1" lang="ja-JP" altLang="en-US" sz="1150" dirty="0">
                    <a:solidFill>
                      <a:schemeClr val="tx1"/>
                    </a:solidFill>
                    <a:latin typeface="メイリオ" panose="020B0604030504040204" pitchFamily="50" charset="-128"/>
                    <a:ea typeface="メイリオ" panose="020B0604030504040204" pitchFamily="50" charset="-128"/>
                  </a:endParaRPr>
                </a:p>
              </p:txBody>
            </p:sp>
            <p:sp>
              <p:nvSpPr>
                <p:cNvPr id="80" name="正方形/長方形 79"/>
                <p:cNvSpPr/>
                <p:nvPr/>
              </p:nvSpPr>
              <p:spPr>
                <a:xfrm>
                  <a:off x="372604" y="3753917"/>
                  <a:ext cx="986068" cy="58454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900" dirty="0" smtClean="0">
                      <a:solidFill>
                        <a:schemeClr val="tx1"/>
                      </a:solidFill>
                      <a:latin typeface="メイリオ" panose="020B0604030504040204" pitchFamily="50" charset="-128"/>
                      <a:ea typeface="メイリオ" panose="020B0604030504040204" pitchFamily="50" charset="-128"/>
                    </a:rPr>
                    <a:t>初等教育担当課長</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900" dirty="0" smtClean="0">
                      <a:solidFill>
                        <a:schemeClr val="bg1"/>
                      </a:solidFill>
                      <a:latin typeface="メイリオ" panose="020B0604030504040204" pitchFamily="50" charset="-128"/>
                      <a:ea typeface="メイリオ" panose="020B0604030504040204" pitchFamily="50" charset="-128"/>
                    </a:rPr>
                    <a:t>・・</a:t>
                  </a:r>
                  <a:endParaRPr lang="en-US" altLang="ja-JP" sz="900" dirty="0">
                    <a:solidFill>
                      <a:schemeClr val="bg1"/>
                    </a:solidFill>
                    <a:latin typeface="メイリオ" panose="020B0604030504040204" pitchFamily="50" charset="-128"/>
                    <a:ea typeface="メイリオ" panose="020B0604030504040204" pitchFamily="50" charset="-128"/>
                  </a:endParaRPr>
                </a:p>
                <a:p>
                  <a:pPr algn="ctr">
                    <a:lnSpc>
                      <a:spcPct val="150000"/>
                    </a:lnSpc>
                  </a:pPr>
                  <a:r>
                    <a:rPr kumimoji="1" lang="ja-JP" altLang="en-US" sz="900"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81" name="正方形/長方形 80"/>
                <p:cNvSpPr/>
                <p:nvPr/>
              </p:nvSpPr>
              <p:spPr>
                <a:xfrm>
                  <a:off x="1406544" y="3748217"/>
                  <a:ext cx="1033866" cy="5902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900" dirty="0" smtClean="0">
                      <a:solidFill>
                        <a:schemeClr val="tx1"/>
                      </a:solidFill>
                      <a:latin typeface="メイリオ" panose="020B0604030504040204" pitchFamily="50" charset="-128"/>
                      <a:ea typeface="メイリオ" panose="020B0604030504040204" pitchFamily="50" charset="-128"/>
                    </a:rPr>
                    <a:t>中学校教育担当課長</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900" dirty="0" smtClean="0">
                      <a:solidFill>
                        <a:schemeClr val="bg1"/>
                      </a:solidFill>
                      <a:latin typeface="メイリオ" panose="020B0604030504040204" pitchFamily="50" charset="-128"/>
                      <a:ea typeface="メイリオ" panose="020B0604030504040204" pitchFamily="50" charset="-128"/>
                    </a:rPr>
                    <a:t>・・</a:t>
                  </a:r>
                  <a:endParaRPr lang="en-US" altLang="ja-JP" sz="900" dirty="0" smtClean="0">
                    <a:solidFill>
                      <a:schemeClr val="bg1"/>
                    </a:solidFill>
                    <a:latin typeface="メイリオ" panose="020B0604030504040204" pitchFamily="50" charset="-128"/>
                    <a:ea typeface="メイリオ" panose="020B0604030504040204" pitchFamily="50" charset="-128"/>
                  </a:endParaRPr>
                </a:p>
                <a:p>
                  <a:pPr algn="ctr">
                    <a:lnSpc>
                      <a:spcPct val="150000"/>
                    </a:lnSpc>
                  </a:pPr>
                  <a:r>
                    <a:rPr kumimoji="1" lang="ja-JP" altLang="en-US" sz="900"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cxnSp>
              <p:nvCxnSpPr>
                <p:cNvPr id="82" name="直線コネクタ 81"/>
                <p:cNvCxnSpPr>
                  <a:stCxn id="81" idx="0"/>
                  <a:endCxn id="79" idx="2"/>
                </p:cNvCxnSpPr>
                <p:nvPr/>
              </p:nvCxnSpPr>
              <p:spPr>
                <a:xfrm flipH="1" flipV="1">
                  <a:off x="1358672" y="3473004"/>
                  <a:ext cx="564805" cy="275213"/>
                </a:xfrm>
                <a:prstGeom prst="line">
                  <a:avLst/>
                </a:prstGeom>
                <a:ln w="15875"/>
              </p:spPr>
              <p:style>
                <a:lnRef idx="1">
                  <a:schemeClr val="dk1"/>
                </a:lnRef>
                <a:fillRef idx="0">
                  <a:schemeClr val="dk1"/>
                </a:fillRef>
                <a:effectRef idx="0">
                  <a:schemeClr val="dk1"/>
                </a:effectRef>
                <a:fontRef idx="minor">
                  <a:schemeClr val="tx1"/>
                </a:fontRef>
              </p:style>
            </p:cxnSp>
          </p:grpSp>
          <p:sp>
            <p:nvSpPr>
              <p:cNvPr id="77" name="角丸四角形 76"/>
              <p:cNvSpPr/>
              <p:nvPr/>
            </p:nvSpPr>
            <p:spPr>
              <a:xfrm>
                <a:off x="925783" y="3537027"/>
                <a:ext cx="2225009" cy="724786"/>
              </a:xfrm>
              <a:prstGeom prst="roundRect">
                <a:avLst>
                  <a:gd name="adj" fmla="val 11690"/>
                </a:avLst>
              </a:prstGeom>
              <a:noFill/>
              <a:ln w="222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4" name="直線コネクタ 73"/>
            <p:cNvCxnSpPr/>
            <p:nvPr/>
          </p:nvCxnSpPr>
          <p:spPr>
            <a:xfrm flipH="1">
              <a:off x="1081928" y="3059037"/>
              <a:ext cx="1" cy="211630"/>
            </a:xfrm>
            <a:prstGeom prst="line">
              <a:avLst/>
            </a:prstGeom>
            <a:ln w="12700"/>
          </p:spPr>
          <p:style>
            <a:lnRef idx="1">
              <a:schemeClr val="dk1"/>
            </a:lnRef>
            <a:fillRef idx="0">
              <a:schemeClr val="dk1"/>
            </a:fillRef>
            <a:effectRef idx="0">
              <a:schemeClr val="dk1"/>
            </a:effectRef>
            <a:fontRef idx="minor">
              <a:schemeClr val="tx1"/>
            </a:fontRef>
          </p:style>
        </p:cxnSp>
        <p:cxnSp>
          <p:nvCxnSpPr>
            <p:cNvPr id="75" name="直線コネクタ 74"/>
            <p:cNvCxnSpPr/>
            <p:nvPr/>
          </p:nvCxnSpPr>
          <p:spPr>
            <a:xfrm flipH="1">
              <a:off x="2140094" y="3058065"/>
              <a:ext cx="1" cy="21163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4" name="グループ化 83"/>
          <p:cNvGrpSpPr/>
          <p:nvPr/>
        </p:nvGrpSpPr>
        <p:grpSpPr>
          <a:xfrm>
            <a:off x="2000538" y="3717627"/>
            <a:ext cx="2253381" cy="1089578"/>
            <a:chOff x="1485228" y="3676468"/>
            <a:chExt cx="2253381" cy="1121332"/>
          </a:xfrm>
        </p:grpSpPr>
        <p:cxnSp>
          <p:nvCxnSpPr>
            <p:cNvPr id="85" name="直線コネクタ 84"/>
            <p:cNvCxnSpPr>
              <a:stCxn id="86" idx="2"/>
              <a:endCxn id="87" idx="0"/>
            </p:cNvCxnSpPr>
            <p:nvPr/>
          </p:nvCxnSpPr>
          <p:spPr>
            <a:xfrm>
              <a:off x="2611919" y="3933779"/>
              <a:ext cx="0" cy="189926"/>
            </a:xfrm>
            <a:prstGeom prst="line">
              <a:avLst/>
            </a:prstGeom>
            <a:ln w="15875"/>
          </p:spPr>
          <p:style>
            <a:lnRef idx="1">
              <a:schemeClr val="dk1"/>
            </a:lnRef>
            <a:fillRef idx="0">
              <a:schemeClr val="dk1"/>
            </a:fillRef>
            <a:effectRef idx="0">
              <a:schemeClr val="dk1"/>
            </a:effectRef>
            <a:fontRef idx="minor">
              <a:schemeClr val="tx1"/>
            </a:fontRef>
          </p:style>
        </p:cxnSp>
        <p:sp>
          <p:nvSpPr>
            <p:cNvPr id="86" name="正方形/長方形 85"/>
            <p:cNvSpPr/>
            <p:nvPr/>
          </p:nvSpPr>
          <p:spPr>
            <a:xfrm>
              <a:off x="2024268" y="3676468"/>
              <a:ext cx="1175302" cy="25731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50" dirty="0" smtClean="0">
                  <a:solidFill>
                    <a:schemeClr val="tx1"/>
                  </a:solidFill>
                  <a:latin typeface="メイリオ" panose="020B0604030504040204" pitchFamily="50" charset="-128"/>
                  <a:ea typeface="メイリオ" panose="020B0604030504040204" pitchFamily="50" charset="-128"/>
                </a:rPr>
                <a:t>指導部長</a:t>
              </a:r>
              <a:endParaRPr kumimoji="1" lang="ja-JP" altLang="en-US" sz="1150" dirty="0">
                <a:solidFill>
                  <a:schemeClr val="tx1"/>
                </a:solidFill>
                <a:latin typeface="メイリオ" panose="020B0604030504040204" pitchFamily="50" charset="-128"/>
                <a:ea typeface="メイリオ" panose="020B0604030504040204" pitchFamily="50" charset="-128"/>
              </a:endParaRPr>
            </a:p>
          </p:txBody>
        </p:sp>
        <p:sp>
          <p:nvSpPr>
            <p:cNvPr id="87" name="正方形/長方形 86"/>
            <p:cNvSpPr/>
            <p:nvPr/>
          </p:nvSpPr>
          <p:spPr>
            <a:xfrm>
              <a:off x="1485228" y="4123706"/>
              <a:ext cx="2253381" cy="6740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900" dirty="0" smtClean="0">
                  <a:solidFill>
                    <a:schemeClr val="tx1"/>
                  </a:solidFill>
                  <a:latin typeface="メイリオ" panose="020B0604030504040204" pitchFamily="50" charset="-128"/>
                  <a:ea typeface="メイリオ" panose="020B0604030504040204" pitchFamily="50" charset="-128"/>
                </a:rPr>
                <a:t>担当</a:t>
              </a:r>
              <a:r>
                <a:rPr lang="ja-JP" altLang="en-US" sz="900" dirty="0">
                  <a:solidFill>
                    <a:schemeClr val="tx1"/>
                  </a:solidFill>
                  <a:latin typeface="メイリオ" panose="020B0604030504040204" pitchFamily="50" charset="-128"/>
                  <a:ea typeface="メイリオ" panose="020B0604030504040204" pitchFamily="50" charset="-128"/>
                </a:rPr>
                <a:t>課長＋首席指導</a:t>
              </a:r>
              <a:r>
                <a:rPr lang="ja-JP" altLang="en-US" sz="900" dirty="0" smtClean="0">
                  <a:solidFill>
                    <a:schemeClr val="tx1"/>
                  </a:solidFill>
                  <a:latin typeface="メイリオ" panose="020B0604030504040204" pitchFamily="50" charset="-128"/>
                  <a:ea typeface="メイリオ" panose="020B0604030504040204" pitchFamily="50" charset="-128"/>
                </a:rPr>
                <a:t>主事</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gn="ctr">
                <a:lnSpc>
                  <a:spcPct val="150000"/>
                </a:lnSpc>
              </a:pPr>
              <a:r>
                <a:rPr lang="ja-JP" altLang="en-US" sz="900" dirty="0" smtClean="0">
                  <a:solidFill>
                    <a:schemeClr val="bg1"/>
                  </a:solidFill>
                  <a:latin typeface="メイリオ" panose="020B0604030504040204" pitchFamily="50" charset="-128"/>
                  <a:ea typeface="メイリオ" panose="020B0604030504040204" pitchFamily="50" charset="-128"/>
                </a:rPr>
                <a:t>・・</a:t>
              </a:r>
              <a:endParaRPr lang="en-US" altLang="ja-JP" sz="900" dirty="0">
                <a:solidFill>
                  <a:schemeClr val="bg1"/>
                </a:solidFill>
                <a:latin typeface="メイリオ" panose="020B0604030504040204" pitchFamily="50" charset="-128"/>
                <a:ea typeface="メイリオ" panose="020B0604030504040204" pitchFamily="50" charset="-128"/>
              </a:endParaRPr>
            </a:p>
            <a:p>
              <a:pPr algn="ctr">
                <a:lnSpc>
                  <a:spcPct val="150000"/>
                </a:lnSpc>
              </a:pPr>
              <a:r>
                <a:rPr kumimoji="1" lang="ja-JP" altLang="en-US" sz="900"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cxnSp>
          <p:nvCxnSpPr>
            <p:cNvPr id="88" name="直線コネクタ 87"/>
            <p:cNvCxnSpPr/>
            <p:nvPr/>
          </p:nvCxnSpPr>
          <p:spPr>
            <a:xfrm>
              <a:off x="2611919" y="4342982"/>
              <a:ext cx="0" cy="16492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2" name="グループ化 91"/>
          <p:cNvGrpSpPr/>
          <p:nvPr/>
        </p:nvGrpSpPr>
        <p:grpSpPr>
          <a:xfrm>
            <a:off x="4391933" y="3395427"/>
            <a:ext cx="3321853" cy="1411779"/>
            <a:chOff x="3930561" y="3418096"/>
            <a:chExt cx="3588996" cy="1584427"/>
          </a:xfrm>
        </p:grpSpPr>
        <p:sp>
          <p:nvSpPr>
            <p:cNvPr id="113" name="額縁 112"/>
            <p:cNvSpPr/>
            <p:nvPr/>
          </p:nvSpPr>
          <p:spPr>
            <a:xfrm>
              <a:off x="4854554" y="3418096"/>
              <a:ext cx="2665003" cy="298798"/>
            </a:xfrm>
            <a:prstGeom prst="bevel">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　</a:t>
              </a:r>
              <a:r>
                <a:rPr lang="ja-JP" altLang="en-US" sz="1100" dirty="0" smtClean="0">
                  <a:solidFill>
                    <a:schemeClr val="tx1"/>
                  </a:solidFill>
                  <a:latin typeface="メイリオ" panose="020B0604030504040204" pitchFamily="50" charset="-128"/>
                  <a:ea typeface="メイリオ" panose="020B0604030504040204" pitchFamily="50" charset="-128"/>
                </a:rPr>
                <a:t>支局</a:t>
              </a:r>
              <a:r>
                <a:rPr kumimoji="1" lang="ja-JP" altLang="en-US" sz="1100" dirty="0" smtClean="0">
                  <a:solidFill>
                    <a:schemeClr val="tx1"/>
                  </a:solidFill>
                  <a:latin typeface="メイリオ" panose="020B0604030504040204" pitchFamily="50" charset="-128"/>
                  <a:ea typeface="メイリオ" panose="020B0604030504040204" pitchFamily="50" charset="-128"/>
                </a:rPr>
                <a:t>部門</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grpSp>
          <p:nvGrpSpPr>
            <p:cNvPr id="116" name="グループ化 115"/>
            <p:cNvGrpSpPr/>
            <p:nvPr/>
          </p:nvGrpSpPr>
          <p:grpSpPr>
            <a:xfrm>
              <a:off x="3930561" y="3780429"/>
              <a:ext cx="1048127" cy="1222094"/>
              <a:chOff x="3676391" y="3310802"/>
              <a:chExt cx="1048127" cy="1360762"/>
            </a:xfrm>
          </p:grpSpPr>
          <p:sp>
            <p:nvSpPr>
              <p:cNvPr id="132" name="正方形/長方形 131"/>
              <p:cNvSpPr/>
              <p:nvPr/>
            </p:nvSpPr>
            <p:spPr bwMode="auto">
              <a:xfrm>
                <a:off x="3676391" y="3310802"/>
                <a:ext cx="1048127" cy="1360762"/>
              </a:xfrm>
              <a:prstGeom prst="rect">
                <a:avLst/>
              </a:prstGeom>
              <a:solidFill>
                <a:srgbClr val="FFFF00">
                  <a:alpha val="96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b="1" dirty="0" smtClean="0">
                    <a:solidFill>
                      <a:schemeClr val="tx1"/>
                    </a:solidFill>
                    <a:latin typeface="メイリオ" panose="020B0604030504040204" pitchFamily="50" charset="-128"/>
                    <a:ea typeface="メイリオ" panose="020B0604030504040204" pitchFamily="50" charset="-128"/>
                  </a:rPr>
                  <a:t>ブロック統括者</a:t>
                </a: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　</a:t>
                </a: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首席指導主事</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　　</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cxnSp>
            <p:nvCxnSpPr>
              <p:cNvPr id="135" name="直線コネクタ 134"/>
              <p:cNvCxnSpPr/>
              <p:nvPr/>
            </p:nvCxnSpPr>
            <p:spPr>
              <a:xfrm>
                <a:off x="4156119" y="3592618"/>
                <a:ext cx="0" cy="241805"/>
              </a:xfrm>
              <a:prstGeom prst="line">
                <a:avLst/>
              </a:prstGeom>
              <a:ln w="15875"/>
            </p:spPr>
            <p:style>
              <a:lnRef idx="1">
                <a:schemeClr val="dk1"/>
              </a:lnRef>
              <a:fillRef idx="0">
                <a:schemeClr val="dk1"/>
              </a:fillRef>
              <a:effectRef idx="0">
                <a:schemeClr val="dk1"/>
              </a:effectRef>
              <a:fontRef idx="minor">
                <a:schemeClr val="tx1"/>
              </a:fontRef>
            </p:style>
          </p:cxnSp>
        </p:grpSp>
      </p:grpSp>
      <p:cxnSp>
        <p:nvCxnSpPr>
          <p:cNvPr id="94" name="直線コネクタ 93"/>
          <p:cNvCxnSpPr/>
          <p:nvPr/>
        </p:nvCxnSpPr>
        <p:spPr>
          <a:xfrm>
            <a:off x="4835954" y="4332016"/>
            <a:ext cx="0" cy="202874"/>
          </a:xfrm>
          <a:prstGeom prst="line">
            <a:avLst/>
          </a:prstGeom>
          <a:ln w="15875"/>
        </p:spPr>
        <p:style>
          <a:lnRef idx="1">
            <a:schemeClr val="dk1"/>
          </a:lnRef>
          <a:fillRef idx="0">
            <a:schemeClr val="dk1"/>
          </a:fillRef>
          <a:effectRef idx="0">
            <a:schemeClr val="dk1"/>
          </a:effectRef>
          <a:fontRef idx="minor">
            <a:schemeClr val="tx1"/>
          </a:fontRef>
        </p:style>
      </p:cxnSp>
      <p:sp>
        <p:nvSpPr>
          <p:cNvPr id="59" name="角丸四角形 58"/>
          <p:cNvSpPr/>
          <p:nvPr/>
        </p:nvSpPr>
        <p:spPr>
          <a:xfrm>
            <a:off x="5295232" y="1701764"/>
            <a:ext cx="3047688" cy="1213307"/>
          </a:xfrm>
          <a:prstGeom prst="roundRect">
            <a:avLst/>
          </a:prstGeom>
          <a:ln w="57150" cmpd="db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nSpc>
                <a:spcPts val="1500"/>
              </a:lnSpc>
            </a:pPr>
            <a:r>
              <a:rPr lang="en-US" altLang="ja-JP" sz="1000" dirty="0" smtClean="0">
                <a:solidFill>
                  <a:schemeClr val="tx1"/>
                </a:solidFill>
                <a:latin typeface="メイリオ" panose="020B0604030504040204" pitchFamily="50" charset="-128"/>
                <a:ea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rPr>
              <a:t>改編のポイント</a:t>
            </a:r>
            <a:r>
              <a:rPr lang="en-US" altLang="ja-JP" sz="1000" dirty="0" smtClean="0">
                <a:solidFill>
                  <a:schemeClr val="tx1"/>
                </a:solidFill>
                <a:latin typeface="メイリオ" panose="020B0604030504040204" pitchFamily="50" charset="-128"/>
                <a:ea typeface="メイリオ" panose="020B0604030504040204" pitchFamily="50" charset="-128"/>
              </a:rPr>
              <a:t>】</a:t>
            </a:r>
          </a:p>
          <a:p>
            <a:pPr>
              <a:lnSpc>
                <a:spcPts val="1500"/>
              </a:lnSpc>
            </a:pPr>
            <a:r>
              <a:rPr lang="ja-JP" altLang="en-US" sz="1000" dirty="0" smtClean="0">
                <a:solidFill>
                  <a:schemeClr val="tx1"/>
                </a:solidFill>
                <a:latin typeface="メイリオ" panose="020B0604030504040204" pitchFamily="50" charset="-128"/>
                <a:ea typeface="メイリオ" panose="020B0604030504040204" pitchFamily="50" charset="-128"/>
              </a:rPr>
              <a:t>・初等教育担当と中学校教育担当を再編した</a:t>
            </a:r>
            <a:endParaRPr lang="en-US" altLang="ja-JP" sz="1000" dirty="0" smtClean="0">
              <a:solidFill>
                <a:schemeClr val="tx1"/>
              </a:solidFill>
              <a:latin typeface="メイリオ" panose="020B0604030504040204" pitchFamily="50" charset="-128"/>
              <a:ea typeface="メイリオ" panose="020B0604030504040204" pitchFamily="50" charset="-128"/>
            </a:endParaRPr>
          </a:p>
          <a:p>
            <a:pPr>
              <a:lnSpc>
                <a:spcPts val="1500"/>
              </a:lnSpc>
            </a:pPr>
            <a:r>
              <a:rPr lang="ja-JP" altLang="en-US" sz="1000" dirty="0" smtClean="0">
                <a:solidFill>
                  <a:schemeClr val="tx1"/>
                </a:solidFill>
                <a:latin typeface="メイリオ" panose="020B0604030504040204" pitchFamily="50" charset="-128"/>
                <a:ea typeface="メイリオ" panose="020B0604030504040204" pitchFamily="50" charset="-128"/>
              </a:rPr>
              <a:t>　担当を新たに設置</a:t>
            </a:r>
            <a:r>
              <a:rPr lang="en-US" altLang="ja-JP" sz="1000" dirty="0" smtClean="0">
                <a:solidFill>
                  <a:schemeClr val="tx1"/>
                </a:solidFill>
                <a:latin typeface="メイリオ" panose="020B0604030504040204" pitchFamily="50" charset="-128"/>
                <a:ea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rPr>
              <a:t>本局部門</a:t>
            </a:r>
            <a:r>
              <a:rPr lang="en-US" altLang="ja-JP" sz="1000" dirty="0" smtClean="0">
                <a:solidFill>
                  <a:schemeClr val="tx1"/>
                </a:solidFill>
                <a:latin typeface="メイリオ" panose="020B0604030504040204" pitchFamily="50" charset="-128"/>
                <a:ea typeface="メイリオ" panose="020B0604030504040204" pitchFamily="50" charset="-128"/>
              </a:rPr>
              <a:t>】</a:t>
            </a:r>
          </a:p>
          <a:p>
            <a:r>
              <a:rPr lang="ja-JP" altLang="en-US" sz="1000" dirty="0" smtClean="0">
                <a:solidFill>
                  <a:schemeClr val="tx1"/>
                </a:solidFill>
                <a:latin typeface="メイリオ" panose="020B0604030504040204" pitchFamily="50" charset="-128"/>
                <a:ea typeface="メイリオ" panose="020B0604030504040204" pitchFamily="50" charset="-128"/>
              </a:rPr>
              <a:t>・ブロック統括者を配置し、域内の全小中学校</a:t>
            </a:r>
            <a:endParaRPr lang="en-US" altLang="ja-JP" sz="1000" dirty="0" smtClean="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rPr>
              <a:t>支</a:t>
            </a:r>
            <a:r>
              <a:rPr lang="ja-JP" altLang="ja-JP" sz="1000" dirty="0" smtClean="0">
                <a:solidFill>
                  <a:schemeClr val="tx1"/>
                </a:solidFill>
                <a:latin typeface="メイリオ" panose="020B0604030504040204" pitchFamily="50" charset="-128"/>
                <a:ea typeface="メイリオ" panose="020B0604030504040204" pitchFamily="50" charset="-128"/>
              </a:rPr>
              <a:t>援を担う</a:t>
            </a:r>
            <a:r>
              <a:rPr lang="ja-JP" altLang="en-US" sz="1000" dirty="0" smtClean="0">
                <a:solidFill>
                  <a:schemeClr val="tx1"/>
                </a:solidFill>
                <a:latin typeface="メイリオ" panose="020B0604030504040204" pitchFamily="50" charset="-128"/>
                <a:ea typeface="メイリオ" panose="020B0604030504040204" pitchFamily="50" charset="-128"/>
              </a:rPr>
              <a:t>ラインを新たに設置</a:t>
            </a:r>
            <a:r>
              <a:rPr lang="en-US" altLang="ja-JP" sz="1000" dirty="0" smtClean="0">
                <a:solidFill>
                  <a:schemeClr val="tx1"/>
                </a:solidFill>
                <a:latin typeface="メイリオ" panose="020B0604030504040204" pitchFamily="50" charset="-128"/>
                <a:ea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rPr>
              <a:t>支局部門</a:t>
            </a:r>
            <a:r>
              <a:rPr lang="en-US" altLang="ja-JP" sz="1000" dirty="0" smtClean="0">
                <a:solidFill>
                  <a:schemeClr val="tx1"/>
                </a:solidFill>
                <a:latin typeface="メイリオ" panose="020B0604030504040204" pitchFamily="50" charset="-128"/>
                <a:ea typeface="メイリオ" panose="020B0604030504040204" pitchFamily="50" charset="-128"/>
              </a:rPr>
              <a:t>】</a:t>
            </a:r>
            <a:endParaRPr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58" name="角丸四角形 57"/>
          <p:cNvSpPr/>
          <p:nvPr/>
        </p:nvSpPr>
        <p:spPr>
          <a:xfrm>
            <a:off x="3670470" y="2814756"/>
            <a:ext cx="605536" cy="23614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メイリオ" panose="020B0604030504040204" pitchFamily="50" charset="-128"/>
                <a:ea typeface="メイリオ" panose="020B0604030504040204" pitchFamily="50" charset="-128"/>
              </a:rPr>
              <a:t>３１人</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69" name="額縁 68"/>
          <p:cNvSpPr/>
          <p:nvPr/>
        </p:nvSpPr>
        <p:spPr>
          <a:xfrm>
            <a:off x="2215663" y="3395427"/>
            <a:ext cx="1875692" cy="266239"/>
          </a:xfrm>
          <a:prstGeom prst="bevel">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　</a:t>
            </a:r>
            <a:r>
              <a:rPr lang="ja-JP" altLang="en-US" sz="1100" dirty="0" smtClean="0">
                <a:solidFill>
                  <a:schemeClr val="tx1"/>
                </a:solidFill>
                <a:latin typeface="メイリオ" panose="020B0604030504040204" pitchFamily="50" charset="-128"/>
                <a:ea typeface="メイリオ" panose="020B0604030504040204" pitchFamily="50" charset="-128"/>
              </a:rPr>
              <a:t>本局</a:t>
            </a:r>
            <a:r>
              <a:rPr kumimoji="1" lang="ja-JP" altLang="en-US" sz="1100" dirty="0" smtClean="0">
                <a:solidFill>
                  <a:schemeClr val="tx1"/>
                </a:solidFill>
                <a:latin typeface="メイリオ" panose="020B0604030504040204" pitchFamily="50" charset="-128"/>
                <a:ea typeface="メイリオ" panose="020B0604030504040204" pitchFamily="50" charset="-128"/>
              </a:rPr>
              <a:t>部門 </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00" name="正方形/長方形 99"/>
          <p:cNvSpPr/>
          <p:nvPr/>
        </p:nvSpPr>
        <p:spPr bwMode="auto">
          <a:xfrm>
            <a:off x="5455445" y="3718916"/>
            <a:ext cx="970111" cy="1088928"/>
          </a:xfrm>
          <a:prstGeom prst="rect">
            <a:avLst/>
          </a:prstGeom>
          <a:solidFill>
            <a:srgbClr val="FFFF00">
              <a:alpha val="96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b="1" dirty="0" smtClean="0">
                <a:solidFill>
                  <a:schemeClr val="tx1"/>
                </a:solidFill>
                <a:latin typeface="メイリオ" panose="020B0604030504040204" pitchFamily="50" charset="-128"/>
                <a:ea typeface="メイリオ" panose="020B0604030504040204" pitchFamily="50" charset="-128"/>
              </a:rPr>
              <a:t>ブロック統括者</a:t>
            </a: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　</a:t>
            </a: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首席指導主事</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　　</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01" name="正方形/長方形 100"/>
          <p:cNvSpPr/>
          <p:nvPr/>
        </p:nvSpPr>
        <p:spPr bwMode="auto">
          <a:xfrm>
            <a:off x="6529451" y="3718916"/>
            <a:ext cx="970111" cy="1088928"/>
          </a:xfrm>
          <a:prstGeom prst="rect">
            <a:avLst/>
          </a:prstGeom>
          <a:solidFill>
            <a:srgbClr val="FFFF00">
              <a:alpha val="96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b="1" dirty="0" smtClean="0">
                <a:solidFill>
                  <a:schemeClr val="tx1"/>
                </a:solidFill>
                <a:latin typeface="メイリオ" panose="020B0604030504040204" pitchFamily="50" charset="-128"/>
                <a:ea typeface="メイリオ" panose="020B0604030504040204" pitchFamily="50" charset="-128"/>
              </a:rPr>
              <a:t>ブロック統括者</a:t>
            </a: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　</a:t>
            </a: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首席指導主事</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　　</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sp>
        <p:nvSpPr>
          <p:cNvPr id="102" name="正方形/長方形 101"/>
          <p:cNvSpPr/>
          <p:nvPr/>
        </p:nvSpPr>
        <p:spPr bwMode="auto">
          <a:xfrm>
            <a:off x="7603457" y="3718278"/>
            <a:ext cx="970111" cy="1088928"/>
          </a:xfrm>
          <a:prstGeom prst="rect">
            <a:avLst/>
          </a:prstGeom>
          <a:solidFill>
            <a:srgbClr val="FFFF00">
              <a:alpha val="96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900" b="1" dirty="0" smtClean="0">
                <a:solidFill>
                  <a:schemeClr val="tx1"/>
                </a:solidFill>
                <a:latin typeface="メイリオ" panose="020B0604030504040204" pitchFamily="50" charset="-128"/>
                <a:ea typeface="メイリオ" panose="020B0604030504040204" pitchFamily="50" charset="-128"/>
              </a:rPr>
              <a:t>ブロック統括者</a:t>
            </a: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b="1" dirty="0">
                <a:solidFill>
                  <a:schemeClr val="tx1"/>
                </a:solidFill>
                <a:latin typeface="メイリオ" panose="020B0604030504040204" pitchFamily="50" charset="-128"/>
                <a:ea typeface="メイリオ" panose="020B0604030504040204" pitchFamily="50" charset="-128"/>
              </a:rPr>
              <a:t>　</a:t>
            </a: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首席指導主事</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　　</a:t>
            </a:r>
            <a:endParaRPr kumimoji="1" lang="en-US" altLang="ja-JP" sz="900" b="1" dirty="0" smtClean="0">
              <a:solidFill>
                <a:schemeClr val="tx1"/>
              </a:solidFill>
              <a:latin typeface="メイリオ" panose="020B0604030504040204" pitchFamily="50" charset="-128"/>
              <a:ea typeface="メイリオ" panose="020B0604030504040204" pitchFamily="50" charset="-128"/>
            </a:endParaRPr>
          </a:p>
          <a:p>
            <a:pPr algn="ctr"/>
            <a:r>
              <a:rPr kumimoji="1" lang="ja-JP" altLang="en-US" sz="900" b="1" dirty="0" smtClean="0">
                <a:solidFill>
                  <a:schemeClr val="tx1"/>
                </a:solidFill>
                <a:latin typeface="メイリオ" panose="020B0604030504040204" pitchFamily="50" charset="-128"/>
                <a:ea typeface="メイリオ" panose="020B0604030504040204" pitchFamily="50" charset="-128"/>
              </a:rPr>
              <a:t>指導主事等</a:t>
            </a:r>
            <a:endParaRPr kumimoji="1" lang="ja-JP" altLang="en-US" sz="900" b="1" dirty="0">
              <a:solidFill>
                <a:schemeClr val="tx1"/>
              </a:solidFill>
              <a:latin typeface="メイリオ" panose="020B0604030504040204" pitchFamily="50" charset="-128"/>
              <a:ea typeface="メイリオ" panose="020B0604030504040204" pitchFamily="50" charset="-128"/>
            </a:endParaRPr>
          </a:p>
        </p:txBody>
      </p:sp>
      <p:cxnSp>
        <p:nvCxnSpPr>
          <p:cNvPr id="103" name="直線コネクタ 102"/>
          <p:cNvCxnSpPr/>
          <p:nvPr/>
        </p:nvCxnSpPr>
        <p:spPr>
          <a:xfrm>
            <a:off x="5925677" y="3927020"/>
            <a:ext cx="0" cy="193501"/>
          </a:xfrm>
          <a:prstGeom prst="line">
            <a:avLst/>
          </a:prstGeom>
          <a:ln w="15875"/>
        </p:spPr>
        <p:style>
          <a:lnRef idx="1">
            <a:schemeClr val="dk1"/>
          </a:lnRef>
          <a:fillRef idx="0">
            <a:schemeClr val="dk1"/>
          </a:fillRef>
          <a:effectRef idx="0">
            <a:schemeClr val="dk1"/>
          </a:effectRef>
          <a:fontRef idx="minor">
            <a:schemeClr val="tx1"/>
          </a:fontRef>
        </p:style>
      </p:cxnSp>
      <p:cxnSp>
        <p:nvCxnSpPr>
          <p:cNvPr id="104" name="直線コネクタ 103"/>
          <p:cNvCxnSpPr/>
          <p:nvPr/>
        </p:nvCxnSpPr>
        <p:spPr>
          <a:xfrm>
            <a:off x="6970729" y="3933507"/>
            <a:ext cx="0" cy="193501"/>
          </a:xfrm>
          <a:prstGeom prst="line">
            <a:avLst/>
          </a:prstGeom>
          <a:ln w="15875"/>
        </p:spPr>
        <p:style>
          <a:lnRef idx="1">
            <a:schemeClr val="dk1"/>
          </a:lnRef>
          <a:fillRef idx="0">
            <a:schemeClr val="dk1"/>
          </a:fillRef>
          <a:effectRef idx="0">
            <a:schemeClr val="dk1"/>
          </a:effectRef>
          <a:fontRef idx="minor">
            <a:schemeClr val="tx1"/>
          </a:fontRef>
        </p:style>
      </p:cxnSp>
      <p:cxnSp>
        <p:nvCxnSpPr>
          <p:cNvPr id="105" name="直線コネクタ 104"/>
          <p:cNvCxnSpPr/>
          <p:nvPr/>
        </p:nvCxnSpPr>
        <p:spPr>
          <a:xfrm>
            <a:off x="8073660" y="3933508"/>
            <a:ext cx="0" cy="193501"/>
          </a:xfrm>
          <a:prstGeom prst="line">
            <a:avLst/>
          </a:prstGeom>
          <a:ln w="15875"/>
        </p:spPr>
        <p:style>
          <a:lnRef idx="1">
            <a:schemeClr val="dk1"/>
          </a:lnRef>
          <a:fillRef idx="0">
            <a:schemeClr val="dk1"/>
          </a:fillRef>
          <a:effectRef idx="0">
            <a:schemeClr val="dk1"/>
          </a:effectRef>
          <a:fontRef idx="minor">
            <a:schemeClr val="tx1"/>
          </a:fontRef>
        </p:style>
      </p:cxnSp>
      <p:cxnSp>
        <p:nvCxnSpPr>
          <p:cNvPr id="106" name="直線コネクタ 105"/>
          <p:cNvCxnSpPr/>
          <p:nvPr/>
        </p:nvCxnSpPr>
        <p:spPr>
          <a:xfrm>
            <a:off x="5925677" y="4332016"/>
            <a:ext cx="0" cy="193501"/>
          </a:xfrm>
          <a:prstGeom prst="line">
            <a:avLst/>
          </a:prstGeom>
          <a:ln w="15875"/>
        </p:spPr>
        <p:style>
          <a:lnRef idx="1">
            <a:schemeClr val="dk1"/>
          </a:lnRef>
          <a:fillRef idx="0">
            <a:schemeClr val="dk1"/>
          </a:fillRef>
          <a:effectRef idx="0">
            <a:schemeClr val="dk1"/>
          </a:effectRef>
          <a:fontRef idx="minor">
            <a:schemeClr val="tx1"/>
          </a:fontRef>
        </p:style>
      </p:cxnSp>
      <p:cxnSp>
        <p:nvCxnSpPr>
          <p:cNvPr id="107" name="直線コネクタ 106"/>
          <p:cNvCxnSpPr/>
          <p:nvPr/>
        </p:nvCxnSpPr>
        <p:spPr>
          <a:xfrm>
            <a:off x="6970729" y="4342149"/>
            <a:ext cx="0" cy="193501"/>
          </a:xfrm>
          <a:prstGeom prst="line">
            <a:avLst/>
          </a:prstGeom>
          <a:ln w="15875"/>
        </p:spPr>
        <p:style>
          <a:lnRef idx="1">
            <a:schemeClr val="dk1"/>
          </a:lnRef>
          <a:fillRef idx="0">
            <a:schemeClr val="dk1"/>
          </a:fillRef>
          <a:effectRef idx="0">
            <a:schemeClr val="dk1"/>
          </a:effectRef>
          <a:fontRef idx="minor">
            <a:schemeClr val="tx1"/>
          </a:fontRef>
        </p:style>
      </p:cxnSp>
      <p:cxnSp>
        <p:nvCxnSpPr>
          <p:cNvPr id="108" name="直線コネクタ 107"/>
          <p:cNvCxnSpPr/>
          <p:nvPr/>
        </p:nvCxnSpPr>
        <p:spPr>
          <a:xfrm>
            <a:off x="8067572" y="4332015"/>
            <a:ext cx="0" cy="193501"/>
          </a:xfrm>
          <a:prstGeom prst="line">
            <a:avLst/>
          </a:prstGeom>
          <a:ln w="15875"/>
        </p:spPr>
        <p:style>
          <a:lnRef idx="1">
            <a:schemeClr val="dk1"/>
          </a:lnRef>
          <a:fillRef idx="0">
            <a:schemeClr val="dk1"/>
          </a:fillRef>
          <a:effectRef idx="0">
            <a:schemeClr val="dk1"/>
          </a:effectRef>
          <a:fontRef idx="minor">
            <a:schemeClr val="tx1"/>
          </a:fontRef>
        </p:style>
      </p:cxnSp>
      <p:sp>
        <p:nvSpPr>
          <p:cNvPr id="99" name="角丸四角形 98"/>
          <p:cNvSpPr/>
          <p:nvPr/>
        </p:nvSpPr>
        <p:spPr>
          <a:xfrm>
            <a:off x="4835954" y="4807205"/>
            <a:ext cx="2877832" cy="30182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メイリオ" panose="020B0604030504040204" pitchFamily="50" charset="-128"/>
                <a:ea typeface="メイリオ" panose="020B0604030504040204" pitchFamily="50" charset="-128"/>
              </a:rPr>
              <a:t>３８人</a:t>
            </a:r>
            <a:r>
              <a:rPr lang="en-US" altLang="ja-JP" sz="1000" dirty="0" smtClean="0">
                <a:solidFill>
                  <a:schemeClr val="tx1"/>
                </a:solidFill>
                <a:latin typeface="メイリオ" panose="020B0604030504040204" pitchFamily="50" charset="-128"/>
                <a:ea typeface="メイリオ" panose="020B0604030504040204" pitchFamily="50" charset="-128"/>
              </a:rPr>
              <a:t>(</a:t>
            </a:r>
            <a:r>
              <a:rPr lang="ja-JP" altLang="en-US" sz="1000" dirty="0" smtClean="0">
                <a:solidFill>
                  <a:schemeClr val="tx1"/>
                </a:solidFill>
                <a:latin typeface="メイリオ" panose="020B0604030504040204" pitchFamily="50" charset="-128"/>
                <a:ea typeface="メイリオ" panose="020B0604030504040204" pitchFamily="50" charset="-128"/>
              </a:rPr>
              <a:t>各ブロック：</a:t>
            </a:r>
            <a:r>
              <a:rPr lang="en-US" altLang="ja-JP" sz="1000" dirty="0" smtClean="0">
                <a:solidFill>
                  <a:schemeClr val="tx1"/>
                </a:solidFill>
                <a:latin typeface="メイリオ" panose="020B0604030504040204" pitchFamily="50" charset="-128"/>
                <a:ea typeface="メイリオ" panose="020B0604030504040204" pitchFamily="50" charset="-128"/>
              </a:rPr>
              <a:t>9</a:t>
            </a:r>
            <a:r>
              <a:rPr lang="ja-JP" altLang="en-US" sz="1000" dirty="0" smtClean="0">
                <a:solidFill>
                  <a:schemeClr val="tx1"/>
                </a:solidFill>
                <a:latin typeface="メイリオ" panose="020B0604030504040204" pitchFamily="50" charset="-128"/>
                <a:ea typeface="メイリオ" panose="020B0604030504040204" pitchFamily="50" charset="-128"/>
              </a:rPr>
              <a:t>人～１０人）</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54" name="スライド番号プレースホルダ 3"/>
          <p:cNvSpPr txBox="1">
            <a:spLocks noGrp="1"/>
          </p:cNvSpPr>
          <p:nvPr/>
        </p:nvSpPr>
        <p:spPr bwMode="auto">
          <a:xfrm>
            <a:off x="7010400" y="4773616"/>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rPr>
              <a:pPr algn="r" eaLnBrk="1" hangingPunct="1">
                <a:defRPr/>
              </a:pPr>
              <a:t>34</a:t>
            </a:fld>
            <a:endParaRPr lang="en-US" altLang="ja-JP" sz="2000" b="1" dirty="0">
              <a:effectLst>
                <a:outerShdw blurRad="38100" dist="38100" dir="2700000" algn="tl">
                  <a:srgbClr val="C0C0C0"/>
                </a:outerShdw>
              </a:effectLst>
            </a:endParaRPr>
          </a:p>
        </p:txBody>
      </p:sp>
      <p:sp>
        <p:nvSpPr>
          <p:cNvPr id="56" name="星 12 55"/>
          <p:cNvSpPr/>
          <p:nvPr/>
        </p:nvSpPr>
        <p:spPr>
          <a:xfrm>
            <a:off x="4982203" y="3188055"/>
            <a:ext cx="1177919" cy="504978"/>
          </a:xfrm>
          <a:prstGeom prst="star12">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新設</a:t>
            </a:r>
            <a:endParaRPr kumimoji="1" lang="ja-JP" altLang="en-US" sz="1400" b="1" dirty="0">
              <a:solidFill>
                <a:schemeClr val="tx1"/>
              </a:solidFill>
            </a:endParaRPr>
          </a:p>
        </p:txBody>
      </p:sp>
      <p:sp>
        <p:nvSpPr>
          <p:cNvPr id="60" name="左右矢印 59"/>
          <p:cNvSpPr/>
          <p:nvPr/>
        </p:nvSpPr>
        <p:spPr>
          <a:xfrm>
            <a:off x="4213932" y="3281940"/>
            <a:ext cx="742461" cy="435687"/>
          </a:xfrm>
          <a:prstGeom prst="leftRightArrow">
            <a:avLst>
              <a:gd name="adj1" fmla="val 50000"/>
              <a:gd name="adj2" fmla="val 34313"/>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連携</a:t>
            </a:r>
            <a:endParaRPr kumimoji="1" lang="ja-JP" altLang="en-US" sz="1100" dirty="0">
              <a:solidFill>
                <a:schemeClr val="tx1"/>
              </a:solidFill>
            </a:endParaRPr>
          </a:p>
        </p:txBody>
      </p:sp>
      <p:grpSp>
        <p:nvGrpSpPr>
          <p:cNvPr id="61" name="グループ化 60"/>
          <p:cNvGrpSpPr/>
          <p:nvPr/>
        </p:nvGrpSpPr>
        <p:grpSpPr>
          <a:xfrm>
            <a:off x="2019786" y="4787072"/>
            <a:ext cx="2232191" cy="321953"/>
            <a:chOff x="2065867" y="4808386"/>
            <a:chExt cx="2232191" cy="321953"/>
          </a:xfrm>
        </p:grpSpPr>
        <p:sp>
          <p:nvSpPr>
            <p:cNvPr id="62" name="角丸四角形 61"/>
            <p:cNvSpPr/>
            <p:nvPr/>
          </p:nvSpPr>
          <p:spPr>
            <a:xfrm>
              <a:off x="2065867" y="4808386"/>
              <a:ext cx="2232191" cy="32195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0400" rtlCol="0" anchor="ctr"/>
            <a:lstStyle/>
            <a:p>
              <a:r>
                <a:rPr lang="ja-JP" altLang="en-US" sz="900" dirty="0" smtClean="0">
                  <a:solidFill>
                    <a:srgbClr val="FF0000"/>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初等</a:t>
              </a:r>
              <a:r>
                <a:rPr lang="ja-JP" altLang="en-US" sz="900" dirty="0">
                  <a:solidFill>
                    <a:schemeClr val="tx1"/>
                  </a:solidFill>
                  <a:latin typeface="メイリオ" panose="020B0604030504040204" pitchFamily="50" charset="-128"/>
                  <a:ea typeface="メイリオ" panose="020B0604030504040204" pitchFamily="50" charset="-128"/>
                </a:rPr>
                <a:t>教育</a:t>
              </a:r>
              <a:r>
                <a:rPr lang="ja-JP" altLang="en-US" sz="900" dirty="0" smtClean="0">
                  <a:solidFill>
                    <a:schemeClr val="tx1"/>
                  </a:solidFill>
                  <a:latin typeface="メイリオ" panose="020B0604030504040204" pitchFamily="50" charset="-128"/>
                  <a:ea typeface="メイリオ" panose="020B0604030504040204" pitchFamily="50" charset="-128"/>
                </a:rPr>
                <a:t>担当と</a:t>
              </a:r>
              <a:endParaRPr lang="en-US" altLang="ja-JP" sz="900" dirty="0" smtClean="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en-US" sz="900" dirty="0" smtClean="0">
                  <a:solidFill>
                    <a:schemeClr val="tx1"/>
                  </a:solidFill>
                  <a:latin typeface="メイリオ" panose="020B0604030504040204" pitchFamily="50" charset="-128"/>
                  <a:ea typeface="メイリオ" panose="020B0604030504040204" pitchFamily="50" charset="-128"/>
                </a:rPr>
                <a:t>　　　　　中学校教育担当を再編</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63" name="角丸四角形 62"/>
            <p:cNvSpPr/>
            <p:nvPr/>
          </p:nvSpPr>
          <p:spPr>
            <a:xfrm>
              <a:off x="2143411" y="4882838"/>
              <a:ext cx="615818" cy="1873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メイリオ" panose="020B0604030504040204" pitchFamily="50" charset="-128"/>
                  <a:ea typeface="メイリオ" panose="020B0604030504040204" pitchFamily="50" charset="-128"/>
                </a:rPr>
                <a:t>１２人</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65" name="大かっこ 64"/>
            <p:cNvSpPr/>
            <p:nvPr/>
          </p:nvSpPr>
          <p:spPr>
            <a:xfrm>
              <a:off x="2695983" y="4848971"/>
              <a:ext cx="1517949" cy="23254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3089176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427164" y="1008091"/>
            <a:ext cx="8422922" cy="427253"/>
          </a:xfrm>
          <a:prstGeom prst="rect">
            <a:avLst/>
          </a:prstGeom>
          <a:noFill/>
          <a:ln w="9525">
            <a:noFill/>
            <a:miter lim="800000"/>
            <a:headEnd/>
            <a:tailEnd/>
          </a:ln>
        </p:spPr>
        <p:txBody>
          <a:bodyPr lIns="77929" tIns="38964" rIns="77929" bIns="38964"/>
          <a:lstStyle/>
          <a:p>
            <a:pPr eaLnBrk="1" hangingPunct="1">
              <a:lnSpc>
                <a:spcPts val="2500"/>
              </a:lnSpc>
              <a:spcBef>
                <a:spcPts val="170"/>
              </a:spcBef>
              <a:spcAft>
                <a:spcPts val="170"/>
              </a:spcAft>
              <a:tabLst>
                <a:tab pos="93663" algn="l"/>
                <a:tab pos="269875" algn="l"/>
                <a:tab pos="3681413" algn="l"/>
                <a:tab pos="3857625" algn="l"/>
                <a:tab pos="3951288" algn="l"/>
                <a:tab pos="4125913" algn="l"/>
                <a:tab pos="4659313" algn="l"/>
                <a:tab pos="5205413" algn="l"/>
                <a:tab pos="5286375" algn="l"/>
              </a:tabLst>
              <a:defRPr/>
            </a:pPr>
            <a:r>
              <a:rPr lang="ja-JP" altLang="en-US" sz="1600" b="1" dirty="0">
                <a:latin typeface="ＭＳ Ｐゴシック" pitchFamily="50" charset="-128"/>
                <a:ea typeface="ＭＳ Ｐゴシック" charset="-128"/>
              </a:rPr>
              <a:t>■　</a:t>
            </a:r>
            <a:r>
              <a:rPr lang="ja-JP" altLang="en-US" sz="1600" b="1" dirty="0" smtClean="0">
                <a:latin typeface="ＭＳ Ｐゴシック" pitchFamily="50" charset="-128"/>
                <a:ea typeface="ＭＳ Ｐゴシック" charset="-128"/>
              </a:rPr>
              <a:t>ブロック化による学校支援事業</a:t>
            </a:r>
            <a:r>
              <a:rPr lang="ja-JP" altLang="en-US" sz="1600" b="1" dirty="0">
                <a:latin typeface="ＭＳ Ｐゴシック" pitchFamily="50" charset="-128"/>
                <a:ea typeface="ＭＳ Ｐゴシック" charset="-128"/>
              </a:rPr>
              <a:t>　　　　</a:t>
            </a:r>
            <a:r>
              <a:rPr lang="ja-JP" altLang="en-US" sz="1600" b="1" dirty="0">
                <a:solidFill>
                  <a:schemeClr val="accent4"/>
                </a:solidFill>
                <a:latin typeface="ＭＳ Ｐゴシック" pitchFamily="50" charset="-128"/>
                <a:ea typeface="ＭＳ Ｐゴシック" charset="-128"/>
              </a:rPr>
              <a:t>  </a:t>
            </a:r>
            <a:r>
              <a:rPr lang="ja-JP" altLang="en-US" sz="1600" b="1" dirty="0" smtClean="0">
                <a:solidFill>
                  <a:schemeClr val="accent4"/>
                </a:solidFill>
                <a:latin typeface="ＭＳ Ｐゴシック" pitchFamily="50" charset="-128"/>
                <a:ea typeface="ＭＳ Ｐゴシック" charset="-128"/>
              </a:rPr>
              <a:t>（４億３，６００万円）</a:t>
            </a:r>
            <a:r>
              <a:rPr lang="ja-JP" altLang="en-US" sz="1400" b="1" dirty="0">
                <a:solidFill>
                  <a:schemeClr val="accent4"/>
                </a:solidFill>
                <a:latin typeface="ＭＳ Ｐゴシック" pitchFamily="50" charset="-128"/>
                <a:ea typeface="ＭＳ Ｐゴシック" charset="-128"/>
              </a:rPr>
              <a:t>　　　 　</a:t>
            </a:r>
            <a:endParaRPr lang="en-US" altLang="ja-JP" sz="1400" b="1" dirty="0">
              <a:solidFill>
                <a:schemeClr val="accent4"/>
              </a:solidFill>
              <a:latin typeface="ＭＳ Ｐゴシック" pitchFamily="50" charset="-128"/>
              <a:ea typeface="ＭＳ Ｐゴシック" charset="-128"/>
            </a:endParaRPr>
          </a:p>
        </p:txBody>
      </p:sp>
      <p:sp>
        <p:nvSpPr>
          <p:cNvPr id="14" name="Rectangle 4"/>
          <p:cNvSpPr>
            <a:spLocks noChangeArrowheads="1"/>
          </p:cNvSpPr>
          <p:nvPr/>
        </p:nvSpPr>
        <p:spPr bwMode="auto">
          <a:xfrm>
            <a:off x="-1588" y="-6350"/>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300" dirty="0">
                <a:solidFill>
                  <a:schemeClr val="bg1"/>
                </a:solidFill>
                <a:effectLst>
                  <a:outerShdw blurRad="38100" dist="38100" dir="2700000" algn="tl">
                    <a:srgbClr val="000000">
                      <a:alpha val="43137"/>
                    </a:srgbClr>
                  </a:outerShdw>
                </a:effectLst>
                <a:ea typeface="HG創英角ｺﾞｼｯｸUB" pitchFamily="49" charset="-128"/>
              </a:rPr>
              <a:t>質の高い学校教育を推進するための</a:t>
            </a:r>
            <a:r>
              <a:rPr lang="ja-JP" altLang="en-US" sz="2300" dirty="0" smtClean="0">
                <a:solidFill>
                  <a:schemeClr val="bg1"/>
                </a:solidFill>
                <a:effectLst>
                  <a:outerShdw blurRad="38100" dist="38100" dir="2700000" algn="tl">
                    <a:srgbClr val="000000">
                      <a:alpha val="43137"/>
                    </a:srgbClr>
                  </a:outerShdw>
                </a:effectLst>
                <a:ea typeface="HG創英角ｺﾞｼｯｸUB" pitchFamily="49" charset="-128"/>
              </a:rPr>
              <a:t>仕組みづくり②</a:t>
            </a:r>
            <a:endParaRPr lang="en-US" altLang="ja-JP" sz="23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1" name="AutoShape 6"/>
          <p:cNvSpPr>
            <a:spLocks noChangeArrowheads="1"/>
          </p:cNvSpPr>
          <p:nvPr/>
        </p:nvSpPr>
        <p:spPr bwMode="auto">
          <a:xfrm>
            <a:off x="138239" y="490212"/>
            <a:ext cx="8805863" cy="420319"/>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smtClean="0">
                <a:solidFill>
                  <a:schemeClr val="accent6"/>
                </a:solidFill>
                <a:latin typeface="HGPｺﾞｼｯｸE" pitchFamily="50" charset="-128"/>
                <a:ea typeface="HGPｺﾞｼｯｸE" pitchFamily="50" charset="-128"/>
              </a:rPr>
              <a:t>４ブロック化の仕組みを活用して、各校の課題に応じた学力向上施策の展開</a:t>
            </a:r>
            <a:endParaRPr lang="ja-JP" altLang="en-US" dirty="0">
              <a:solidFill>
                <a:srgbClr val="FF0000"/>
              </a:solidFill>
              <a:latin typeface="HGPｺﾞｼｯｸE" pitchFamily="50" charset="-128"/>
              <a:ea typeface="HGPｺﾞｼｯｸE" pitchFamily="50" charset="-128"/>
            </a:endParaRPr>
          </a:p>
        </p:txBody>
      </p:sp>
      <p:sp>
        <p:nvSpPr>
          <p:cNvPr id="24584"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8" name="角丸四角形 7"/>
          <p:cNvSpPr/>
          <p:nvPr/>
        </p:nvSpPr>
        <p:spPr>
          <a:xfrm>
            <a:off x="138239" y="107620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28" name="Rectangle 5"/>
          <p:cNvSpPr>
            <a:spLocks noChangeArrowheads="1"/>
          </p:cNvSpPr>
          <p:nvPr/>
        </p:nvSpPr>
        <p:spPr bwMode="auto">
          <a:xfrm>
            <a:off x="427165" y="1287999"/>
            <a:ext cx="5457820" cy="600739"/>
          </a:xfrm>
          <a:prstGeom prst="rect">
            <a:avLst/>
          </a:prstGeom>
          <a:noFill/>
          <a:ln w="9525">
            <a:noFill/>
            <a:miter lim="800000"/>
            <a:headEnd/>
            <a:tailEnd/>
          </a:ln>
        </p:spPr>
        <p:txBody>
          <a:bodyPr lIns="77929" tIns="38964" rIns="77929" bIns="38964"/>
          <a:lstStyle/>
          <a:p>
            <a:pPr marL="446088" indent="-271463" eaLnBrk="1" hangingPunct="1">
              <a:lnSpc>
                <a:spcPts val="2000"/>
              </a:lnSpc>
              <a:spcBef>
                <a:spcPts val="170"/>
              </a:spcBef>
              <a:spcAft>
                <a:spcPts val="170"/>
              </a:spcAft>
              <a:buFont typeface="Wingdings" panose="05000000000000000000" pitchFamily="2" charset="2"/>
              <a:buChar char="Ø"/>
              <a:tabLst>
                <a:tab pos="176213" algn="l"/>
                <a:tab pos="446088" algn="l"/>
                <a:tab pos="620713" algn="l"/>
              </a:tabLst>
              <a:defRPr/>
            </a:pPr>
            <a:r>
              <a:rPr lang="ja-JP" altLang="ja-JP" sz="1400" dirty="0" smtClean="0"/>
              <a:t>各ブロック</a:t>
            </a:r>
            <a:r>
              <a:rPr lang="ja-JP" altLang="ja-JP" sz="1400" dirty="0"/>
              <a:t>統括者のマネジメントの</a:t>
            </a:r>
            <a:r>
              <a:rPr lang="ja-JP" altLang="ja-JP" sz="1400" dirty="0" smtClean="0"/>
              <a:t>もと</a:t>
            </a:r>
            <a:r>
              <a:rPr lang="ja-JP" altLang="en-US" sz="1400" dirty="0" smtClean="0"/>
              <a:t>、全小中学校（４１７校）</a:t>
            </a:r>
            <a:r>
              <a:rPr lang="ja-JP" altLang="en-US" sz="1400" dirty="0" smtClean="0">
                <a:solidFill>
                  <a:schemeClr val="accent4"/>
                </a:solidFill>
                <a:latin typeface="ＭＳ Ｐゴシック" pitchFamily="50" charset="-128"/>
              </a:rPr>
              <a:t>の独自の課題に対応した、きめ細やかな支援を実施</a:t>
            </a:r>
            <a:endParaRPr lang="en-US" altLang="ja-JP" sz="1400" dirty="0" smtClean="0">
              <a:solidFill>
                <a:schemeClr val="accent4"/>
              </a:solidFill>
              <a:latin typeface="ＭＳ Ｐゴシック" pitchFamily="50" charset="-128"/>
            </a:endParaRPr>
          </a:p>
          <a:p>
            <a:pPr marL="174625" eaLnBrk="1" hangingPunct="1">
              <a:lnSpc>
                <a:spcPts val="2000"/>
              </a:lnSpc>
              <a:spcBef>
                <a:spcPts val="170"/>
              </a:spcBef>
              <a:spcAft>
                <a:spcPts val="170"/>
              </a:spcAft>
              <a:defRPr/>
            </a:pPr>
            <a:r>
              <a:rPr lang="ja-JP" altLang="en-US" sz="1400" b="1" dirty="0" smtClean="0">
                <a:solidFill>
                  <a:schemeClr val="accent4"/>
                </a:solidFill>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a:t>
            </a:r>
            <a:r>
              <a:rPr lang="ja-JP" altLang="en-US" sz="14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p:txBody>
      </p:sp>
      <p:sp>
        <p:nvSpPr>
          <p:cNvPr id="29" name="Rectangle 5"/>
          <p:cNvSpPr>
            <a:spLocks noChangeArrowheads="1"/>
          </p:cNvSpPr>
          <p:nvPr/>
        </p:nvSpPr>
        <p:spPr bwMode="auto">
          <a:xfrm>
            <a:off x="427164" y="2413551"/>
            <a:ext cx="8422922" cy="426822"/>
          </a:xfrm>
          <a:prstGeom prst="rect">
            <a:avLst/>
          </a:prstGeom>
          <a:noFill/>
          <a:ln w="9525">
            <a:noFill/>
            <a:miter lim="800000"/>
            <a:headEnd/>
            <a:tailEnd/>
          </a:ln>
        </p:spPr>
        <p:txBody>
          <a:bodyPr lIns="77929" tIns="38964" rIns="77929" bIns="38964"/>
          <a:lstStyle/>
          <a:p>
            <a:pPr eaLnBrk="1" hangingPunct="1">
              <a:lnSpc>
                <a:spcPts val="2500"/>
              </a:lnSpc>
              <a:spcBef>
                <a:spcPts val="170"/>
              </a:spcBef>
              <a:spcAft>
                <a:spcPts val="170"/>
              </a:spcAft>
              <a:tabLst>
                <a:tab pos="3951288" algn="l"/>
                <a:tab pos="4219575" algn="l"/>
                <a:tab pos="4659313" algn="l"/>
              </a:tabLst>
              <a:defRPr/>
            </a:pPr>
            <a:r>
              <a:rPr lang="ja-JP" altLang="en-US" sz="1600" b="1" dirty="0" smtClean="0">
                <a:solidFill>
                  <a:schemeClr val="accent4"/>
                </a:solidFill>
                <a:latin typeface="ＭＳ Ｐゴシック" pitchFamily="50" charset="-128"/>
                <a:ea typeface="ＭＳ Ｐゴシック" charset="-128"/>
              </a:rPr>
              <a:t>■</a:t>
            </a:r>
            <a:r>
              <a:rPr lang="ja-JP" altLang="ja-JP" sz="1600" b="1" dirty="0" smtClean="0">
                <a:solidFill>
                  <a:schemeClr val="accent4"/>
                </a:solidFill>
                <a:latin typeface="ＭＳ Ｐゴシック" pitchFamily="50" charset="-128"/>
                <a:ea typeface="ＭＳ Ｐゴシック" charset="-128"/>
              </a:rPr>
              <a:t>　</a:t>
            </a:r>
            <a:r>
              <a:rPr lang="ja-JP" altLang="en-US" sz="1600" b="1" dirty="0" smtClean="0">
                <a:solidFill>
                  <a:schemeClr val="accent4"/>
                </a:solidFill>
                <a:latin typeface="ＭＳ Ｐゴシック" pitchFamily="50" charset="-128"/>
                <a:ea typeface="ＭＳ Ｐゴシック" charset="-128"/>
              </a:rPr>
              <a:t>学力向上推進事業　　　　　　　　　　　　 （　</a:t>
            </a:r>
            <a:r>
              <a:rPr lang="ja-JP" altLang="en-US" sz="1600" b="1" dirty="0">
                <a:solidFill>
                  <a:schemeClr val="accent4"/>
                </a:solidFill>
                <a:latin typeface="ＭＳ Ｐゴシック" pitchFamily="50" charset="-128"/>
                <a:ea typeface="ＭＳ Ｐゴシック" charset="-128"/>
              </a:rPr>
              <a:t> </a:t>
            </a:r>
            <a:r>
              <a:rPr lang="ja-JP" altLang="en-US" sz="1600" b="1" dirty="0" smtClean="0">
                <a:solidFill>
                  <a:schemeClr val="accent4"/>
                </a:solidFill>
                <a:latin typeface="ＭＳ Ｐゴシック" pitchFamily="50" charset="-128"/>
                <a:ea typeface="ＭＳ Ｐゴシック" charset="-128"/>
              </a:rPr>
              <a:t>　７，９００万円）</a:t>
            </a:r>
            <a:endParaRPr lang="en-US" altLang="ja-JP" sz="1600" b="1" dirty="0" smtClean="0">
              <a:solidFill>
                <a:schemeClr val="accent4"/>
              </a:solidFill>
              <a:latin typeface="ＭＳ Ｐゴシック" pitchFamily="50" charset="-128"/>
              <a:ea typeface="ＭＳ Ｐゴシック" charset="-128"/>
            </a:endParaRPr>
          </a:p>
        </p:txBody>
      </p:sp>
      <p:sp>
        <p:nvSpPr>
          <p:cNvPr id="30" name="Rectangle 5"/>
          <p:cNvSpPr>
            <a:spLocks noChangeArrowheads="1"/>
          </p:cNvSpPr>
          <p:nvPr/>
        </p:nvSpPr>
        <p:spPr bwMode="auto">
          <a:xfrm>
            <a:off x="427165" y="2732987"/>
            <a:ext cx="5762620" cy="618470"/>
          </a:xfrm>
          <a:prstGeom prst="rect">
            <a:avLst/>
          </a:prstGeom>
          <a:noFill/>
          <a:ln w="9525">
            <a:noFill/>
            <a:miter lim="800000"/>
            <a:headEnd/>
            <a:tailEnd/>
          </a:ln>
        </p:spPr>
        <p:txBody>
          <a:bodyPr lIns="77929" tIns="38964" rIns="77929" bIns="38964"/>
          <a:lstStyle/>
          <a:p>
            <a:pPr marL="460375" indent="-285750" eaLnBrk="1" hangingPunct="1">
              <a:lnSpc>
                <a:spcPts val="2000"/>
              </a:lnSpc>
              <a:spcBef>
                <a:spcPts val="170"/>
              </a:spcBef>
              <a:spcAft>
                <a:spcPts val="170"/>
              </a:spcAft>
              <a:buFont typeface="Wingdings" panose="05000000000000000000" pitchFamily="2" charset="2"/>
              <a:buChar char="Ø"/>
              <a:defRPr/>
            </a:pPr>
            <a:r>
              <a:rPr lang="ja-JP" altLang="en-US" sz="1400" dirty="0" smtClean="0">
                <a:solidFill>
                  <a:schemeClr val="accent4"/>
                </a:solidFill>
                <a:latin typeface="ＭＳ Ｐゴシック" panose="020B0600070205080204" pitchFamily="50" charset="-128"/>
              </a:rPr>
              <a:t>指導教諭らによる専任チームが定期的に学力向上推進校２４０校を訪問し、国語・算数・数学の教科について実践的な指導助言等を実施</a:t>
            </a:r>
            <a:endParaRPr lang="en-US" altLang="ja-JP" sz="1400" dirty="0" smtClean="0">
              <a:latin typeface="ＭＳ Ｐゴシック" panose="020B0600070205080204" pitchFamily="50" charset="-128"/>
            </a:endParaRPr>
          </a:p>
        </p:txBody>
      </p:sp>
      <p:sp>
        <p:nvSpPr>
          <p:cNvPr id="38" name="角丸四角形 37"/>
          <p:cNvSpPr/>
          <p:nvPr/>
        </p:nvSpPr>
        <p:spPr>
          <a:xfrm>
            <a:off x="138239" y="2471649"/>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8" name="Rectangle 5"/>
          <p:cNvSpPr>
            <a:spLocks noChangeArrowheads="1"/>
          </p:cNvSpPr>
          <p:nvPr/>
        </p:nvSpPr>
        <p:spPr bwMode="auto">
          <a:xfrm>
            <a:off x="435124" y="3603159"/>
            <a:ext cx="8422922" cy="407586"/>
          </a:xfrm>
          <a:prstGeom prst="rect">
            <a:avLst/>
          </a:prstGeom>
          <a:noFill/>
          <a:ln w="9525">
            <a:noFill/>
            <a:miter lim="800000"/>
            <a:headEnd/>
            <a:tailEnd/>
          </a:ln>
        </p:spPr>
        <p:txBody>
          <a:bodyPr lIns="77929" tIns="38964" rIns="77929" bIns="38964"/>
          <a:lstStyle/>
          <a:p>
            <a:pPr eaLnBrk="1" hangingPunct="1">
              <a:lnSpc>
                <a:spcPts val="2500"/>
              </a:lnSpc>
              <a:spcBef>
                <a:spcPts val="170"/>
              </a:spcBef>
              <a:spcAft>
                <a:spcPts val="170"/>
              </a:spcAft>
              <a:tabLst>
                <a:tab pos="269875" algn="l"/>
                <a:tab pos="3852863" algn="l"/>
                <a:tab pos="3951288" algn="l"/>
                <a:tab pos="4572000" algn="l"/>
                <a:tab pos="4843463" algn="l"/>
                <a:tab pos="6281738" algn="l"/>
              </a:tabLst>
              <a:defRPr/>
            </a:pPr>
            <a:r>
              <a:rPr lang="ja-JP" altLang="en-US" sz="1600" b="1" dirty="0" smtClean="0">
                <a:solidFill>
                  <a:schemeClr val="accent4"/>
                </a:solidFill>
                <a:latin typeface="ＭＳ Ｐゴシック" pitchFamily="50" charset="-128"/>
                <a:ea typeface="ＭＳ Ｐゴシック" charset="-128"/>
              </a:rPr>
              <a:t>■</a:t>
            </a:r>
            <a:r>
              <a:rPr lang="ja-JP" altLang="en-US" sz="1600" b="1" dirty="0" smtClean="0">
                <a:solidFill>
                  <a:schemeClr val="accent4"/>
                </a:solidFill>
                <a:latin typeface="ＭＳ Ｐゴシック" pitchFamily="50" charset="-128"/>
              </a:rPr>
              <a:t> </a:t>
            </a:r>
            <a:r>
              <a:rPr lang="ja-JP" altLang="ja-JP" sz="1600" b="1" dirty="0" smtClean="0">
                <a:solidFill>
                  <a:schemeClr val="accent4"/>
                </a:solidFill>
                <a:latin typeface="ＭＳ Ｐゴシック" pitchFamily="50" charset="-128"/>
                <a:ea typeface="ＭＳ Ｐゴシック" charset="-128"/>
              </a:rPr>
              <a:t>　</a:t>
            </a:r>
            <a:r>
              <a:rPr lang="ja-JP" altLang="en-US" sz="1600" b="1" dirty="0" smtClean="0">
                <a:solidFill>
                  <a:schemeClr val="accent4"/>
                </a:solidFill>
                <a:latin typeface="ＭＳ Ｐゴシック" pitchFamily="50" charset="-128"/>
                <a:ea typeface="ＭＳ Ｐゴシック" charset="-128"/>
              </a:rPr>
              <a:t>学校力ＵＰ支援事業　　　　　　　　　　　（２億４，５００万円</a:t>
            </a:r>
            <a:r>
              <a:rPr lang="ja-JP" altLang="en-US" sz="1600" b="1" dirty="0">
                <a:solidFill>
                  <a:schemeClr val="accent4"/>
                </a:solidFill>
                <a:latin typeface="ＭＳ Ｐゴシック" pitchFamily="50" charset="-128"/>
                <a:ea typeface="ＭＳ Ｐゴシック" charset="-128"/>
              </a:rPr>
              <a:t>） </a:t>
            </a:r>
            <a:endParaRPr lang="en-US" altLang="ja-JP" sz="1400" b="1" dirty="0" smtClean="0">
              <a:solidFill>
                <a:schemeClr val="accent4"/>
              </a:solidFill>
              <a:latin typeface="ＭＳ Ｐゴシック" pitchFamily="50" charset="-128"/>
              <a:ea typeface="ＭＳ Ｐゴシック" charset="-128"/>
            </a:endParaRPr>
          </a:p>
        </p:txBody>
      </p:sp>
      <p:sp>
        <p:nvSpPr>
          <p:cNvPr id="51" name="Rectangle 5"/>
          <p:cNvSpPr>
            <a:spLocks noChangeArrowheads="1"/>
          </p:cNvSpPr>
          <p:nvPr/>
        </p:nvSpPr>
        <p:spPr bwMode="auto">
          <a:xfrm>
            <a:off x="435124" y="3915749"/>
            <a:ext cx="5844682" cy="324465"/>
          </a:xfrm>
          <a:prstGeom prst="rect">
            <a:avLst/>
          </a:prstGeom>
          <a:noFill/>
          <a:ln w="9525">
            <a:noFill/>
            <a:miter lim="800000"/>
            <a:headEnd/>
            <a:tailEnd/>
          </a:ln>
        </p:spPr>
        <p:txBody>
          <a:bodyPr lIns="77929" tIns="38964" rIns="77929" bIns="38964"/>
          <a:lstStyle/>
          <a:p>
            <a:pPr marL="485775" indent="-311150" eaLnBrk="1" hangingPunct="1">
              <a:lnSpc>
                <a:spcPts val="2000"/>
              </a:lnSpc>
              <a:spcBef>
                <a:spcPts val="170"/>
              </a:spcBef>
              <a:spcAft>
                <a:spcPts val="170"/>
              </a:spcAft>
              <a:buFont typeface="Wingdings" panose="05000000000000000000" pitchFamily="2" charset="2"/>
              <a:buChar char="Ø"/>
              <a:defRPr/>
            </a:pPr>
            <a:r>
              <a:rPr lang="ja-JP" altLang="en-US" sz="1400" dirty="0" smtClean="0">
                <a:latin typeface="ＭＳ Ｐゴシック" pitchFamily="50" charset="-128"/>
                <a:ea typeface="ＭＳ Ｐゴシック" charset="-128"/>
              </a:rPr>
              <a:t>特に課題を有する学校７０校の複合的課題の解消に向けて重点支援</a:t>
            </a:r>
            <a:r>
              <a:rPr lang="ja-JP" altLang="en-US" sz="1400" dirty="0" smtClean="0">
                <a:solidFill>
                  <a:srgbClr val="FF0000"/>
                </a:solidFill>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15" name="角丸四角形 14"/>
          <p:cNvSpPr/>
          <p:nvPr/>
        </p:nvSpPr>
        <p:spPr>
          <a:xfrm>
            <a:off x="6292722" y="1365133"/>
            <a:ext cx="2693276" cy="3379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角丸四角形 15"/>
          <p:cNvSpPr/>
          <p:nvPr/>
        </p:nvSpPr>
        <p:spPr>
          <a:xfrm>
            <a:off x="6406793" y="1862373"/>
            <a:ext cx="2520469" cy="840959"/>
          </a:xfrm>
          <a:prstGeom prst="roundRect">
            <a:avLst/>
          </a:prstGeom>
          <a:solidFill>
            <a:srgbClr val="DEE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27" eaLnBrk="1" fontAlgn="auto" hangingPunct="1">
              <a:spcBef>
                <a:spcPts val="0"/>
              </a:spcBef>
              <a:spcAft>
                <a:spcPts val="0"/>
              </a:spcAft>
            </a:pPr>
            <a:r>
              <a:rPr lang="en-US" altLang="ja-JP" sz="1200" b="1" dirty="0" smtClean="0">
                <a:solidFill>
                  <a:schemeClr val="tx1"/>
                </a:solidFill>
                <a:latin typeface="+mn-ea"/>
              </a:rPr>
              <a:t>【</a:t>
            </a:r>
            <a:r>
              <a:rPr lang="ja-JP" altLang="en-US" sz="1200" b="1" dirty="0" smtClean="0">
                <a:solidFill>
                  <a:schemeClr val="tx1"/>
                </a:solidFill>
                <a:latin typeface="+mn-ea"/>
              </a:rPr>
              <a:t>めざす姿</a:t>
            </a:r>
            <a:r>
              <a:rPr lang="en-US" altLang="ja-JP" sz="1200" b="1" dirty="0" smtClean="0">
                <a:solidFill>
                  <a:schemeClr val="tx1"/>
                </a:solidFill>
                <a:latin typeface="+mn-ea"/>
              </a:rPr>
              <a:t>】</a:t>
            </a:r>
          </a:p>
          <a:p>
            <a:pPr defTabSz="685727" eaLnBrk="1" fontAlgn="auto" hangingPunct="1">
              <a:spcBef>
                <a:spcPts val="0"/>
              </a:spcBef>
              <a:spcAft>
                <a:spcPts val="0"/>
              </a:spcAft>
            </a:pPr>
            <a:r>
              <a:rPr lang="ja-JP" altLang="en-US" sz="1200" b="1" dirty="0">
                <a:solidFill>
                  <a:schemeClr val="tx1"/>
                </a:solidFill>
                <a:latin typeface="+mn-ea"/>
              </a:rPr>
              <a:t>　</a:t>
            </a:r>
            <a:r>
              <a:rPr lang="ja-JP" altLang="en-US" sz="1200" b="1" dirty="0" smtClean="0">
                <a:solidFill>
                  <a:schemeClr val="tx1"/>
                </a:solidFill>
                <a:latin typeface="+mn-ea"/>
              </a:rPr>
              <a:t>学習</a:t>
            </a:r>
            <a:r>
              <a:rPr lang="ja-JP" altLang="en-US" sz="1200" b="1" dirty="0">
                <a:solidFill>
                  <a:schemeClr val="tx1"/>
                </a:solidFill>
                <a:latin typeface="+mn-ea"/>
              </a:rPr>
              <a:t>した</a:t>
            </a:r>
            <a:r>
              <a:rPr lang="ja-JP" altLang="en-US" sz="1200" b="1" dirty="0" smtClean="0">
                <a:solidFill>
                  <a:schemeClr val="tx1"/>
                </a:solidFill>
                <a:latin typeface="+mn-ea"/>
              </a:rPr>
              <a:t>知識や技能の活用力の</a:t>
            </a:r>
            <a:endParaRPr lang="en-US" altLang="ja-JP" sz="1200" b="1" dirty="0" smtClean="0">
              <a:solidFill>
                <a:schemeClr val="tx1"/>
              </a:solidFill>
              <a:latin typeface="+mn-ea"/>
            </a:endParaRPr>
          </a:p>
          <a:p>
            <a:pPr defTabSz="685727" eaLnBrk="1" fontAlgn="auto" hangingPunct="1">
              <a:spcBef>
                <a:spcPts val="0"/>
              </a:spcBef>
              <a:spcAft>
                <a:spcPts val="0"/>
              </a:spcAft>
            </a:pPr>
            <a:r>
              <a:rPr lang="ja-JP" altLang="en-US" sz="1200" b="1" dirty="0">
                <a:solidFill>
                  <a:schemeClr val="tx1"/>
                </a:solidFill>
                <a:latin typeface="+mn-ea"/>
              </a:rPr>
              <a:t>　</a:t>
            </a:r>
            <a:r>
              <a:rPr lang="ja-JP" altLang="en-US" sz="1200" b="1" dirty="0" smtClean="0">
                <a:solidFill>
                  <a:schemeClr val="tx1"/>
                </a:solidFill>
                <a:latin typeface="+mn-ea"/>
              </a:rPr>
              <a:t>育成に取り組む学校</a:t>
            </a:r>
            <a:endParaRPr lang="en-US" altLang="ja-JP" sz="1200" b="1" dirty="0" smtClean="0">
              <a:solidFill>
                <a:schemeClr val="tx1"/>
              </a:solidFill>
              <a:latin typeface="+mn-ea"/>
            </a:endParaRPr>
          </a:p>
          <a:p>
            <a:pPr algn="ctr" defTabSz="685727" eaLnBrk="1" fontAlgn="auto" hangingPunct="1">
              <a:spcBef>
                <a:spcPts val="0"/>
              </a:spcBef>
              <a:spcAft>
                <a:spcPts val="0"/>
              </a:spcAft>
            </a:pPr>
            <a:r>
              <a:rPr lang="ja-JP" altLang="en-US" sz="1050" dirty="0" smtClean="0">
                <a:solidFill>
                  <a:schemeClr val="tx1"/>
                </a:solidFill>
                <a:latin typeface="+mn-ea"/>
              </a:rPr>
              <a:t>　（</a:t>
            </a:r>
            <a:r>
              <a:rPr lang="en-US" altLang="ja-JP" sz="1050" dirty="0" smtClean="0">
                <a:solidFill>
                  <a:schemeClr val="tx1"/>
                </a:solidFill>
                <a:latin typeface="+mn-ea"/>
              </a:rPr>
              <a:t>107</a:t>
            </a:r>
            <a:r>
              <a:rPr lang="ja-JP" altLang="en-US" sz="1050" dirty="0" smtClean="0">
                <a:solidFill>
                  <a:schemeClr val="tx1"/>
                </a:solidFill>
                <a:latin typeface="+mn-ea"/>
              </a:rPr>
              <a:t>校）　　</a:t>
            </a:r>
            <a:r>
              <a:rPr lang="en-US" altLang="ja-JP" sz="1050" dirty="0" smtClean="0">
                <a:solidFill>
                  <a:schemeClr val="tx1"/>
                </a:solidFill>
                <a:latin typeface="+mn-ea"/>
              </a:rPr>
              <a:t>1</a:t>
            </a:r>
            <a:r>
              <a:rPr lang="ja-JP" altLang="en-US" sz="1050" dirty="0">
                <a:solidFill>
                  <a:schemeClr val="tx1"/>
                </a:solidFill>
                <a:latin typeface="+mn-ea"/>
              </a:rPr>
              <a:t>校あたり</a:t>
            </a:r>
            <a:r>
              <a:rPr lang="ja-JP" altLang="en-US" sz="1050" dirty="0">
                <a:solidFill>
                  <a:schemeClr val="accent4"/>
                </a:solidFill>
                <a:latin typeface="+mn-ea"/>
              </a:rPr>
              <a:t>　</a:t>
            </a:r>
            <a:r>
              <a:rPr lang="ja-JP" altLang="en-US" sz="1050" dirty="0" smtClean="0">
                <a:solidFill>
                  <a:schemeClr val="accent4"/>
                </a:solidFill>
                <a:latin typeface="+mn-ea"/>
              </a:rPr>
              <a:t>　</a:t>
            </a:r>
            <a:r>
              <a:rPr lang="ja-JP" altLang="en-US" sz="1050" dirty="0">
                <a:solidFill>
                  <a:schemeClr val="accent4"/>
                </a:solidFill>
                <a:latin typeface="+mn-ea"/>
              </a:rPr>
              <a:t>約</a:t>
            </a:r>
            <a:r>
              <a:rPr lang="en-US" altLang="ja-JP" sz="1050" dirty="0">
                <a:solidFill>
                  <a:schemeClr val="accent4"/>
                </a:solidFill>
                <a:latin typeface="+mn-ea"/>
              </a:rPr>
              <a:t>845</a:t>
            </a:r>
            <a:r>
              <a:rPr lang="ja-JP" altLang="en-US" sz="1050" dirty="0">
                <a:solidFill>
                  <a:schemeClr val="accent4"/>
                </a:solidFill>
                <a:latin typeface="+mn-ea"/>
              </a:rPr>
              <a:t>千円</a:t>
            </a:r>
          </a:p>
        </p:txBody>
      </p:sp>
      <p:sp>
        <p:nvSpPr>
          <p:cNvPr id="17" name="角丸四角形 16"/>
          <p:cNvSpPr/>
          <p:nvPr/>
        </p:nvSpPr>
        <p:spPr>
          <a:xfrm>
            <a:off x="6406794" y="2781151"/>
            <a:ext cx="2520468" cy="84607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27" eaLnBrk="1" fontAlgn="auto" hangingPunct="1">
              <a:spcBef>
                <a:spcPts val="0"/>
              </a:spcBef>
              <a:spcAft>
                <a:spcPts val="0"/>
              </a:spcAft>
            </a:pPr>
            <a:r>
              <a:rPr lang="en-US" altLang="ja-JP" sz="1200" b="1" dirty="0" smtClean="0">
                <a:solidFill>
                  <a:schemeClr val="tx1"/>
                </a:solidFill>
                <a:latin typeface="+mn-ea"/>
              </a:rPr>
              <a:t>【</a:t>
            </a:r>
            <a:r>
              <a:rPr lang="ja-JP" altLang="en-US" sz="1200" b="1" dirty="0" smtClean="0">
                <a:solidFill>
                  <a:schemeClr val="tx1"/>
                </a:solidFill>
                <a:latin typeface="+mn-ea"/>
              </a:rPr>
              <a:t>めざす姿</a:t>
            </a:r>
            <a:r>
              <a:rPr lang="en-US" altLang="ja-JP" sz="1200" b="1" dirty="0" smtClean="0">
                <a:solidFill>
                  <a:schemeClr val="tx1"/>
                </a:solidFill>
                <a:latin typeface="+mn-ea"/>
              </a:rPr>
              <a:t>】</a:t>
            </a:r>
            <a:endParaRPr lang="en-US" altLang="ja-JP" sz="1000" b="1" dirty="0" smtClean="0">
              <a:solidFill>
                <a:schemeClr val="tx1"/>
              </a:solidFill>
              <a:latin typeface="+mn-ea"/>
            </a:endParaRPr>
          </a:p>
          <a:p>
            <a:pPr defTabSz="685727" eaLnBrk="1" fontAlgn="auto" hangingPunct="1">
              <a:spcBef>
                <a:spcPts val="0"/>
              </a:spcBef>
              <a:spcAft>
                <a:spcPts val="0"/>
              </a:spcAft>
            </a:pPr>
            <a:r>
              <a:rPr lang="ja-JP" altLang="en-US" sz="1000" b="1" dirty="0">
                <a:solidFill>
                  <a:schemeClr val="tx1"/>
                </a:solidFill>
                <a:latin typeface="+mn-ea"/>
              </a:rPr>
              <a:t>　</a:t>
            </a:r>
            <a:r>
              <a:rPr lang="ja-JP" altLang="en-US" sz="1200" b="1" dirty="0" smtClean="0">
                <a:solidFill>
                  <a:schemeClr val="tx1"/>
                </a:solidFill>
                <a:latin typeface="+mn-ea"/>
              </a:rPr>
              <a:t>学習</a:t>
            </a:r>
            <a:r>
              <a:rPr lang="ja-JP" altLang="en-US" sz="1200" b="1" dirty="0">
                <a:solidFill>
                  <a:schemeClr val="tx1"/>
                </a:solidFill>
                <a:latin typeface="+mn-ea"/>
              </a:rPr>
              <a:t>内容の確実な</a:t>
            </a:r>
            <a:r>
              <a:rPr lang="ja-JP" altLang="en-US" sz="1200" b="1" dirty="0" smtClean="0">
                <a:solidFill>
                  <a:schemeClr val="tx1"/>
                </a:solidFill>
                <a:latin typeface="+mn-ea"/>
              </a:rPr>
              <a:t>習得や、</a:t>
            </a:r>
            <a:endParaRPr lang="en-US" altLang="ja-JP" sz="1200" b="1" dirty="0" smtClean="0">
              <a:solidFill>
                <a:schemeClr val="tx1"/>
              </a:solidFill>
              <a:latin typeface="+mn-ea"/>
            </a:endParaRPr>
          </a:p>
          <a:p>
            <a:pPr defTabSz="685727" eaLnBrk="1" fontAlgn="auto" hangingPunct="1">
              <a:spcBef>
                <a:spcPts val="0"/>
              </a:spcBef>
              <a:spcAft>
                <a:spcPts val="0"/>
              </a:spcAft>
            </a:pPr>
            <a:r>
              <a:rPr lang="ja-JP" altLang="en-US" sz="1200" b="1" dirty="0">
                <a:solidFill>
                  <a:schemeClr val="tx1"/>
                </a:solidFill>
                <a:latin typeface="+mn-ea"/>
              </a:rPr>
              <a:t>　</a:t>
            </a:r>
            <a:r>
              <a:rPr lang="ja-JP" altLang="en-US" sz="1200" b="1" dirty="0" smtClean="0">
                <a:solidFill>
                  <a:schemeClr val="tx1"/>
                </a:solidFill>
                <a:latin typeface="+mn-ea"/>
              </a:rPr>
              <a:t>授業の質</a:t>
            </a:r>
            <a:r>
              <a:rPr lang="ja-JP" altLang="en-US" sz="1200" b="1" dirty="0">
                <a:solidFill>
                  <a:schemeClr val="tx1"/>
                </a:solidFill>
                <a:latin typeface="+mn-ea"/>
              </a:rPr>
              <a:t>の</a:t>
            </a:r>
            <a:r>
              <a:rPr lang="ja-JP" altLang="en-US" sz="1200" b="1" dirty="0" smtClean="0">
                <a:solidFill>
                  <a:schemeClr val="tx1"/>
                </a:solidFill>
                <a:latin typeface="+mn-ea"/>
              </a:rPr>
              <a:t>向上に取り組む学校</a:t>
            </a:r>
            <a:r>
              <a:rPr lang="ja-JP" altLang="en-US" sz="1050" b="1" dirty="0" smtClean="0">
                <a:solidFill>
                  <a:schemeClr val="tx1"/>
                </a:solidFill>
                <a:latin typeface="+mn-ea"/>
              </a:rPr>
              <a:t>　</a:t>
            </a:r>
            <a:endParaRPr lang="en-US" altLang="ja-JP" sz="1050" b="1" dirty="0" smtClean="0">
              <a:solidFill>
                <a:schemeClr val="tx1"/>
              </a:solidFill>
              <a:latin typeface="+mn-ea"/>
            </a:endParaRPr>
          </a:p>
          <a:p>
            <a:pPr algn="ctr" defTabSz="685727" eaLnBrk="1" fontAlgn="auto" hangingPunct="1">
              <a:spcBef>
                <a:spcPts val="0"/>
              </a:spcBef>
              <a:spcAft>
                <a:spcPts val="0"/>
              </a:spcAft>
            </a:pPr>
            <a:r>
              <a:rPr lang="ja-JP" altLang="en-US" sz="1050" dirty="0" smtClean="0">
                <a:solidFill>
                  <a:schemeClr val="tx1"/>
                </a:solidFill>
                <a:latin typeface="+mn-ea"/>
              </a:rPr>
              <a:t>（</a:t>
            </a:r>
            <a:r>
              <a:rPr lang="en-US" altLang="ja-JP" sz="1050" dirty="0">
                <a:solidFill>
                  <a:schemeClr val="tx1"/>
                </a:solidFill>
                <a:latin typeface="+mn-ea"/>
              </a:rPr>
              <a:t>240</a:t>
            </a:r>
            <a:r>
              <a:rPr lang="ja-JP" altLang="en-US" sz="1050" dirty="0">
                <a:solidFill>
                  <a:schemeClr val="tx1"/>
                </a:solidFill>
                <a:latin typeface="+mn-ea"/>
              </a:rPr>
              <a:t>校）　</a:t>
            </a:r>
            <a:r>
              <a:rPr lang="en-US" altLang="ja-JP" sz="1050" dirty="0">
                <a:solidFill>
                  <a:schemeClr val="tx1"/>
                </a:solidFill>
                <a:latin typeface="+mn-ea"/>
              </a:rPr>
              <a:t> 1</a:t>
            </a:r>
            <a:r>
              <a:rPr lang="ja-JP" altLang="en-US" sz="1050" dirty="0">
                <a:solidFill>
                  <a:schemeClr val="tx1"/>
                </a:solidFill>
                <a:latin typeface="+mn-ea"/>
              </a:rPr>
              <a:t>校</a:t>
            </a:r>
            <a:r>
              <a:rPr lang="ja-JP" altLang="en-US" sz="1050" dirty="0">
                <a:solidFill>
                  <a:schemeClr val="accent4"/>
                </a:solidFill>
                <a:latin typeface="+mn-ea"/>
              </a:rPr>
              <a:t>あたり　</a:t>
            </a:r>
            <a:r>
              <a:rPr lang="ja-JP" altLang="en-US" sz="1050" dirty="0" smtClean="0">
                <a:solidFill>
                  <a:schemeClr val="accent4"/>
                </a:solidFill>
                <a:latin typeface="+mn-ea"/>
              </a:rPr>
              <a:t>約</a:t>
            </a:r>
            <a:r>
              <a:rPr lang="en-US" altLang="ja-JP" sz="1050" dirty="0">
                <a:solidFill>
                  <a:schemeClr val="accent4"/>
                </a:solidFill>
                <a:latin typeface="+mn-ea"/>
              </a:rPr>
              <a:t>1,545</a:t>
            </a:r>
            <a:r>
              <a:rPr lang="ja-JP" altLang="en-US" sz="1050" dirty="0">
                <a:solidFill>
                  <a:schemeClr val="accent4"/>
                </a:solidFill>
                <a:latin typeface="+mn-ea"/>
              </a:rPr>
              <a:t>千円</a:t>
            </a:r>
            <a:endParaRPr lang="en-US" altLang="ja-JP" sz="1050" dirty="0">
              <a:solidFill>
                <a:schemeClr val="accent4"/>
              </a:solidFill>
              <a:latin typeface="+mn-ea"/>
            </a:endParaRPr>
          </a:p>
        </p:txBody>
      </p:sp>
      <p:sp>
        <p:nvSpPr>
          <p:cNvPr id="18" name="角丸四角形 17"/>
          <p:cNvSpPr/>
          <p:nvPr/>
        </p:nvSpPr>
        <p:spPr>
          <a:xfrm>
            <a:off x="6416538" y="3736412"/>
            <a:ext cx="2500978" cy="817084"/>
          </a:xfrm>
          <a:prstGeom prst="round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27" eaLnBrk="1" fontAlgn="auto" hangingPunct="1">
              <a:spcBef>
                <a:spcPts val="0"/>
              </a:spcBef>
              <a:spcAft>
                <a:spcPts val="0"/>
              </a:spcAft>
            </a:pPr>
            <a:r>
              <a:rPr lang="en-US" altLang="ja-JP" sz="1200" b="1" dirty="0" smtClean="0">
                <a:solidFill>
                  <a:schemeClr val="tx1"/>
                </a:solidFill>
                <a:latin typeface="+mn-ea"/>
              </a:rPr>
              <a:t>【</a:t>
            </a:r>
            <a:r>
              <a:rPr lang="ja-JP" altLang="en-US" sz="1200" b="1" dirty="0" smtClean="0">
                <a:solidFill>
                  <a:schemeClr val="tx1"/>
                </a:solidFill>
                <a:latin typeface="+mn-ea"/>
              </a:rPr>
              <a:t>めざす姿</a:t>
            </a:r>
            <a:r>
              <a:rPr lang="en-US" altLang="ja-JP" sz="1200" b="1" dirty="0" smtClean="0">
                <a:solidFill>
                  <a:schemeClr val="tx1"/>
                </a:solidFill>
                <a:latin typeface="+mn-ea"/>
              </a:rPr>
              <a:t>】</a:t>
            </a:r>
          </a:p>
          <a:p>
            <a:pPr defTabSz="685727" eaLnBrk="1" fontAlgn="auto" hangingPunct="1">
              <a:spcBef>
                <a:spcPts val="0"/>
              </a:spcBef>
              <a:spcAft>
                <a:spcPts val="0"/>
              </a:spcAft>
            </a:pPr>
            <a:r>
              <a:rPr lang="ja-JP" altLang="en-US" sz="1200" b="1" dirty="0">
                <a:solidFill>
                  <a:schemeClr val="tx1"/>
                </a:solidFill>
                <a:latin typeface="+mn-ea"/>
              </a:rPr>
              <a:t> </a:t>
            </a:r>
            <a:r>
              <a:rPr lang="ja-JP" altLang="en-US" sz="1200" b="1" dirty="0" smtClean="0">
                <a:solidFill>
                  <a:schemeClr val="tx1"/>
                </a:solidFill>
                <a:latin typeface="+mn-ea"/>
              </a:rPr>
              <a:t>児童</a:t>
            </a:r>
            <a:r>
              <a:rPr lang="ja-JP" altLang="en-US" sz="1200" b="1" dirty="0">
                <a:solidFill>
                  <a:schemeClr val="tx1"/>
                </a:solidFill>
                <a:latin typeface="+mn-ea"/>
              </a:rPr>
              <a:t>生徒の学習</a:t>
            </a:r>
            <a:r>
              <a:rPr lang="ja-JP" altLang="en-US" sz="1200" b="1" dirty="0" smtClean="0">
                <a:solidFill>
                  <a:schemeClr val="tx1"/>
                </a:solidFill>
                <a:latin typeface="+mn-ea"/>
              </a:rPr>
              <a:t>習慣や基礎学力</a:t>
            </a:r>
            <a:endParaRPr lang="en-US" altLang="ja-JP" sz="1200" b="1" dirty="0">
              <a:solidFill>
                <a:schemeClr val="tx1"/>
              </a:solidFill>
              <a:latin typeface="+mn-ea"/>
            </a:endParaRPr>
          </a:p>
          <a:p>
            <a:pPr defTabSz="685727" eaLnBrk="1" fontAlgn="auto" hangingPunct="1">
              <a:spcBef>
                <a:spcPts val="0"/>
              </a:spcBef>
              <a:spcAft>
                <a:spcPts val="0"/>
              </a:spcAft>
            </a:pPr>
            <a:r>
              <a:rPr lang="ja-JP" altLang="en-US" sz="1200" b="1" dirty="0">
                <a:solidFill>
                  <a:schemeClr val="tx1"/>
                </a:solidFill>
                <a:latin typeface="+mn-ea"/>
              </a:rPr>
              <a:t> </a:t>
            </a:r>
            <a:r>
              <a:rPr lang="ja-JP" altLang="en-US" sz="1200" b="1" dirty="0" smtClean="0">
                <a:solidFill>
                  <a:schemeClr val="tx1"/>
                </a:solidFill>
                <a:latin typeface="+mn-ea"/>
              </a:rPr>
              <a:t>の定着等に</a:t>
            </a:r>
            <a:r>
              <a:rPr lang="ja-JP" altLang="en-US" sz="1200" b="1" dirty="0">
                <a:solidFill>
                  <a:schemeClr val="tx1"/>
                </a:solidFill>
                <a:latin typeface="+mn-ea"/>
              </a:rPr>
              <a:t>取り組む学校</a:t>
            </a:r>
            <a:r>
              <a:rPr lang="ja-JP" altLang="en-US" sz="1200" dirty="0" smtClean="0">
                <a:solidFill>
                  <a:schemeClr val="tx1"/>
                </a:solidFill>
                <a:latin typeface="ＭＳ Ｐ明朝" panose="02020600040205080304" pitchFamily="18" charset="-128"/>
                <a:ea typeface="ＭＳ Ｐ明朝" panose="02020600040205080304" pitchFamily="18" charset="-128"/>
              </a:rPr>
              <a:t>　</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gn="ctr" defTabSz="685727" eaLnBrk="1" fontAlgn="auto" hangingPunct="1">
              <a:spcBef>
                <a:spcPts val="0"/>
              </a:spcBef>
              <a:spcAft>
                <a:spcPts val="0"/>
              </a:spcAft>
            </a:pPr>
            <a:r>
              <a:rPr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050" dirty="0">
                <a:solidFill>
                  <a:schemeClr val="tx1"/>
                </a:solidFill>
                <a:latin typeface="ＭＳ Ｐゴシック" panose="020B0600070205080204" pitchFamily="50" charset="-128"/>
                <a:ea typeface="ＭＳ Ｐゴシック" panose="020B0600070205080204" pitchFamily="50" charset="-128"/>
              </a:rPr>
              <a:t>70</a:t>
            </a:r>
            <a:r>
              <a:rPr lang="ja-JP" altLang="en-US" sz="1050" dirty="0">
                <a:solidFill>
                  <a:schemeClr val="tx1"/>
                </a:solidFill>
                <a:latin typeface="ＭＳ Ｐゴシック" panose="020B0600070205080204" pitchFamily="50" charset="-128"/>
                <a:ea typeface="ＭＳ Ｐゴシック" panose="020B0600070205080204" pitchFamily="50" charset="-128"/>
              </a:rPr>
              <a:t>校</a:t>
            </a:r>
            <a:r>
              <a:rPr lang="ja-JP" altLang="en-US" sz="105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dirty="0">
                <a:solidFill>
                  <a:schemeClr val="tx1"/>
                </a:solidFill>
                <a:latin typeface="ＭＳ Ｐゴシック" panose="020B0600070205080204" pitchFamily="50" charset="-128"/>
                <a:ea typeface="ＭＳ Ｐゴシック" panose="020B0600070205080204" pitchFamily="50" charset="-128"/>
              </a:rPr>
              <a:t>　</a:t>
            </a:r>
            <a:r>
              <a:rPr lang="en-US" altLang="ja-JP" sz="1050" dirty="0">
                <a:solidFill>
                  <a:schemeClr val="tx1"/>
                </a:solidFill>
                <a:latin typeface="ＭＳ Ｐゴシック" panose="020B0600070205080204" pitchFamily="50" charset="-128"/>
                <a:ea typeface="ＭＳ Ｐゴシック" panose="020B0600070205080204" pitchFamily="50" charset="-128"/>
              </a:rPr>
              <a:t> 1</a:t>
            </a:r>
            <a:r>
              <a:rPr lang="ja-JP" altLang="en-US" sz="1050" dirty="0">
                <a:solidFill>
                  <a:schemeClr val="tx1"/>
                </a:solidFill>
                <a:latin typeface="ＭＳ Ｐゴシック" panose="020B0600070205080204" pitchFamily="50" charset="-128"/>
                <a:ea typeface="ＭＳ Ｐゴシック" panose="020B0600070205080204" pitchFamily="50" charset="-128"/>
              </a:rPr>
              <a:t>校あたり</a:t>
            </a:r>
            <a:r>
              <a:rPr lang="ja-JP" altLang="en-US" sz="1050" dirty="0">
                <a:solidFill>
                  <a:schemeClr val="accent4"/>
                </a:solidFill>
                <a:latin typeface="ＭＳ Ｐゴシック" panose="020B0600070205080204" pitchFamily="50" charset="-128"/>
                <a:ea typeface="ＭＳ Ｐゴシック" panose="020B0600070205080204" pitchFamily="50" charset="-128"/>
              </a:rPr>
              <a:t>　　約</a:t>
            </a:r>
            <a:r>
              <a:rPr lang="en-US" altLang="ja-JP" sz="1050" dirty="0">
                <a:solidFill>
                  <a:schemeClr val="accent4"/>
                </a:solidFill>
                <a:latin typeface="ＭＳ Ｐゴシック" panose="020B0600070205080204" pitchFamily="50" charset="-128"/>
                <a:ea typeface="ＭＳ Ｐゴシック" panose="020B0600070205080204" pitchFamily="50" charset="-128"/>
              </a:rPr>
              <a:t>4,185</a:t>
            </a:r>
            <a:r>
              <a:rPr lang="ja-JP" altLang="en-US" sz="1050" dirty="0">
                <a:solidFill>
                  <a:schemeClr val="accent4"/>
                </a:solidFill>
                <a:latin typeface="ＭＳ Ｐゴシック" panose="020B0600070205080204" pitchFamily="50" charset="-128"/>
                <a:ea typeface="ＭＳ Ｐゴシック" panose="020B0600070205080204" pitchFamily="50" charset="-128"/>
              </a:rPr>
              <a:t>千円</a:t>
            </a:r>
            <a:endParaRPr lang="en-US" altLang="ja-JP" sz="1050" dirty="0">
              <a:solidFill>
                <a:schemeClr val="accent4"/>
              </a:solidFill>
              <a:latin typeface="ＭＳ Ｐゴシック" panose="020B0600070205080204" pitchFamily="50" charset="-128"/>
              <a:ea typeface="ＭＳ Ｐゴシック" panose="020B0600070205080204" pitchFamily="50" charset="-128"/>
            </a:endParaRPr>
          </a:p>
        </p:txBody>
      </p:sp>
      <p:sp>
        <p:nvSpPr>
          <p:cNvPr id="2" name="角丸四角形 1"/>
          <p:cNvSpPr/>
          <p:nvPr/>
        </p:nvSpPr>
        <p:spPr>
          <a:xfrm>
            <a:off x="6367548" y="1317600"/>
            <a:ext cx="2559715" cy="4853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n-ea"/>
              </a:rPr>
              <a:t>全国学力・学習状況調査等</a:t>
            </a:r>
            <a:r>
              <a:rPr lang="ja-JP" altLang="en-US" sz="1100" b="1" dirty="0" smtClean="0">
                <a:solidFill>
                  <a:schemeClr val="tx1"/>
                </a:solidFill>
                <a:latin typeface="+mn-ea"/>
              </a:rPr>
              <a:t>の結果分析による、各校の課題の解決に向けて</a:t>
            </a:r>
            <a:endParaRPr lang="ja-JP" altLang="en-US" sz="1100" b="1" dirty="0">
              <a:solidFill>
                <a:schemeClr val="tx1"/>
              </a:solidFill>
              <a:latin typeface="+mn-ea"/>
            </a:endParaRPr>
          </a:p>
        </p:txBody>
      </p:sp>
      <p:sp>
        <p:nvSpPr>
          <p:cNvPr id="20" name="Rectangle 5"/>
          <p:cNvSpPr>
            <a:spLocks noChangeArrowheads="1"/>
          </p:cNvSpPr>
          <p:nvPr/>
        </p:nvSpPr>
        <p:spPr bwMode="auto">
          <a:xfrm>
            <a:off x="536672" y="1828634"/>
            <a:ext cx="5896519" cy="553706"/>
          </a:xfrm>
          <a:prstGeom prst="rect">
            <a:avLst/>
          </a:prstGeom>
          <a:noFill/>
          <a:ln w="9525">
            <a:noFill/>
            <a:miter lim="800000"/>
            <a:headEnd/>
            <a:tailEnd/>
          </a:ln>
        </p:spPr>
        <p:txBody>
          <a:bodyPr lIns="77929" tIns="38964" rIns="77929" bIns="38964"/>
          <a:lstStyle/>
          <a:p>
            <a:pPr marL="174625" eaLnBrk="1" hangingPunct="1">
              <a:lnSpc>
                <a:spcPts val="1600"/>
              </a:lnSpc>
              <a:spcBef>
                <a:spcPts val="170"/>
              </a:spcBef>
              <a:spcAft>
                <a:spcPts val="170"/>
              </a:spcAft>
              <a:tabLst>
                <a:tab pos="446088" algn="l"/>
                <a:tab pos="620713" algn="l"/>
                <a:tab pos="903288" algn="l"/>
              </a:tabLst>
              <a:defRPr/>
            </a:pPr>
            <a:r>
              <a:rPr lang="ja-JP" altLang="en-US" sz="1400" b="1" dirty="0" smtClean="0">
                <a:solidFill>
                  <a:schemeClr val="accent4"/>
                </a:solidFill>
                <a:latin typeface="ＭＳ Ｐゴシック" pitchFamily="50" charset="-128"/>
                <a:ea typeface="ＭＳ Ｐゴシック" charset="-128"/>
              </a:rPr>
              <a:t>　</a:t>
            </a:r>
            <a:r>
              <a:rPr lang="ja-JP" altLang="en-US" sz="1400" b="1" dirty="0" smtClean="0">
                <a:solidFill>
                  <a:schemeClr val="accent4"/>
                </a:solidFill>
                <a:latin typeface="ＭＳ Ｐゴシック" panose="020B0600070205080204" pitchFamily="50" charset="-128"/>
              </a:rPr>
              <a:t>　</a:t>
            </a:r>
            <a:r>
              <a:rPr lang="ja-JP" altLang="en-US" sz="1400" dirty="0" smtClean="0">
                <a:solidFill>
                  <a:schemeClr val="accent4"/>
                </a:solidFill>
                <a:latin typeface="ＭＳ Ｐゴシック" panose="020B0600070205080204" pitchFamily="50" charset="-128"/>
              </a:rPr>
              <a:t>・</a:t>
            </a:r>
            <a:r>
              <a:rPr lang="ja-JP" altLang="en-US" sz="1400" dirty="0">
                <a:latin typeface="ＭＳ Ｐゴシック" panose="020B0600070205080204" pitchFamily="50" charset="-128"/>
              </a:rPr>
              <a:t>ブロック担当指導主事と校長が連携</a:t>
            </a:r>
            <a:r>
              <a:rPr lang="ja-JP" altLang="en-US" sz="1400" dirty="0" smtClean="0">
                <a:latin typeface="ＭＳ Ｐゴシック" panose="020B0600070205080204" pitchFamily="50" charset="-128"/>
              </a:rPr>
              <a:t>し、各校の学力状況に応じた</a:t>
            </a:r>
            <a:endParaRPr lang="en-US" altLang="ja-JP" sz="1400" dirty="0" smtClean="0">
              <a:latin typeface="ＭＳ Ｐゴシック" panose="020B0600070205080204" pitchFamily="50" charset="-128"/>
            </a:endParaRPr>
          </a:p>
          <a:p>
            <a:pPr marL="174625" eaLnBrk="1" hangingPunct="1">
              <a:lnSpc>
                <a:spcPts val="1600"/>
              </a:lnSpc>
              <a:spcBef>
                <a:spcPts val="170"/>
              </a:spcBef>
              <a:spcAft>
                <a:spcPts val="170"/>
              </a:spcAft>
              <a:defRPr/>
            </a:pPr>
            <a:r>
              <a:rPr lang="ja-JP" altLang="en-US" sz="1400" dirty="0" smtClean="0">
                <a:latin typeface="ＭＳ Ｐゴシック" panose="020B0600070205080204" pitchFamily="50" charset="-128"/>
              </a:rPr>
              <a:t>　　 学習支援教材の購入や</a:t>
            </a:r>
            <a:r>
              <a:rPr lang="ja-JP" altLang="en-US" sz="1400" dirty="0">
                <a:latin typeface="ＭＳ Ｐゴシック" panose="020B0600070205080204" pitchFamily="50" charset="-128"/>
              </a:rPr>
              <a:t>、</a:t>
            </a:r>
            <a:r>
              <a:rPr lang="ja-JP" altLang="en-US" sz="1400" dirty="0" smtClean="0">
                <a:latin typeface="ＭＳ Ｐゴシック" panose="020B0600070205080204" pitchFamily="50" charset="-128"/>
              </a:rPr>
              <a:t>学力向上に資する効果的な取組みを実施 </a:t>
            </a:r>
            <a:r>
              <a:rPr lang="ja-JP" altLang="en-US" sz="1400" b="1" dirty="0">
                <a:latin typeface="ＭＳ Ｐゴシック" panose="020B0600070205080204" pitchFamily="50" charset="-128"/>
              </a:rPr>
              <a:t>　</a:t>
            </a:r>
            <a:endParaRPr lang="en-US" altLang="ja-JP" sz="1400" b="1" dirty="0">
              <a:latin typeface="ＭＳ Ｐゴシック" panose="020B0600070205080204" pitchFamily="50" charset="-128"/>
            </a:endParaRPr>
          </a:p>
        </p:txBody>
      </p:sp>
      <p:sp>
        <p:nvSpPr>
          <p:cNvPr id="22" name="Rectangle 5"/>
          <p:cNvSpPr>
            <a:spLocks noChangeArrowheads="1"/>
          </p:cNvSpPr>
          <p:nvPr/>
        </p:nvSpPr>
        <p:spPr bwMode="auto">
          <a:xfrm>
            <a:off x="539109" y="4203420"/>
            <a:ext cx="5920725" cy="639282"/>
          </a:xfrm>
          <a:prstGeom prst="rect">
            <a:avLst/>
          </a:prstGeom>
          <a:noFill/>
          <a:ln w="9525">
            <a:noFill/>
            <a:miter lim="800000"/>
            <a:headEnd/>
            <a:tailEnd/>
          </a:ln>
        </p:spPr>
        <p:txBody>
          <a:bodyPr lIns="77929" tIns="38964" rIns="77929" bIns="38964"/>
          <a:lstStyle/>
          <a:p>
            <a:pPr marL="174625" eaLnBrk="1" hangingPunct="1">
              <a:lnSpc>
                <a:spcPts val="1500"/>
              </a:lnSpc>
              <a:spcBef>
                <a:spcPts val="170"/>
              </a:spcBef>
              <a:spcAft>
                <a:spcPts val="170"/>
              </a:spcAft>
              <a:tabLst>
                <a:tab pos="363538" algn="l"/>
                <a:tab pos="446088" algn="l"/>
                <a:tab pos="620713" algn="l"/>
                <a:tab pos="903288" algn="l"/>
              </a:tabLst>
              <a:defRPr/>
            </a:pPr>
            <a:r>
              <a:rPr lang="ja-JP" altLang="en-US" sz="1400" b="1" dirty="0" smtClean="0">
                <a:solidFill>
                  <a:schemeClr val="accent4"/>
                </a:solidFill>
                <a:latin typeface="ＭＳ Ｐゴシック" pitchFamily="50" charset="-128"/>
                <a:ea typeface="ＭＳ Ｐゴシック" charset="-128"/>
              </a:rPr>
              <a:t>　</a:t>
            </a:r>
            <a:r>
              <a:rPr lang="ja-JP" altLang="en-US" sz="1400" b="1" dirty="0" smtClean="0">
                <a:solidFill>
                  <a:schemeClr val="accent4"/>
                </a:solidFill>
                <a:latin typeface="ＭＳ Ｐゴシック" panose="020B0600070205080204" pitchFamily="50" charset="-128"/>
              </a:rPr>
              <a:t>　</a:t>
            </a:r>
            <a:r>
              <a:rPr lang="ja-JP" altLang="en-US" sz="1400" dirty="0">
                <a:solidFill>
                  <a:schemeClr val="accent4"/>
                </a:solidFill>
                <a:latin typeface="ＭＳ Ｐゴシック" panose="020B0600070205080204" pitchFamily="50" charset="-128"/>
              </a:rPr>
              <a:t>・</a:t>
            </a:r>
            <a:r>
              <a:rPr lang="ja-JP" altLang="ja-JP" sz="1400" dirty="0" smtClean="0">
                <a:latin typeface="ＭＳ Ｐゴシック" panose="020B0600070205080204" pitchFamily="50" charset="-128"/>
              </a:rPr>
              <a:t>学校力</a:t>
            </a:r>
            <a:r>
              <a:rPr lang="ja-JP" altLang="ja-JP" sz="1400" dirty="0">
                <a:latin typeface="ＭＳ Ｐゴシック" panose="020B0600070205080204" pitchFamily="50" charset="-128"/>
              </a:rPr>
              <a:t>ＵＰコラボレーターを配置し、学習習慣や基礎学力の定着等に</a:t>
            </a:r>
            <a:endParaRPr lang="en-US" altLang="ja-JP" sz="1400" dirty="0">
              <a:latin typeface="ＭＳ Ｐゴシック" panose="020B0600070205080204" pitchFamily="50" charset="-128"/>
            </a:endParaRPr>
          </a:p>
          <a:p>
            <a:pPr marL="174625" eaLnBrk="1" hangingPunct="1">
              <a:lnSpc>
                <a:spcPts val="1500"/>
              </a:lnSpc>
              <a:spcBef>
                <a:spcPts val="170"/>
              </a:spcBef>
              <a:spcAft>
                <a:spcPts val="170"/>
              </a:spcAft>
              <a:defRPr/>
            </a:pPr>
            <a:r>
              <a:rPr lang="ja-JP" altLang="en-US" sz="1400" dirty="0" smtClean="0">
                <a:latin typeface="ＭＳ Ｐゴシック" panose="020B0600070205080204" pitchFamily="50" charset="-128"/>
              </a:rPr>
              <a:t>　　  向けて重点的に支援</a:t>
            </a:r>
            <a:r>
              <a:rPr lang="ja-JP" altLang="en-US" sz="1400" dirty="0">
                <a:latin typeface="ＭＳ Ｐゴシック" panose="020B0600070205080204" pitchFamily="50" charset="-128"/>
              </a:rPr>
              <a:t>　 </a:t>
            </a:r>
            <a:r>
              <a:rPr lang="ja-JP" altLang="en-US" sz="1400" b="1" dirty="0">
                <a:latin typeface="ＭＳ Ｐゴシック" panose="020B0600070205080204" pitchFamily="50" charset="-128"/>
              </a:rPr>
              <a:t>　</a:t>
            </a:r>
            <a:endParaRPr lang="en-US" altLang="ja-JP" sz="1400" b="1" dirty="0">
              <a:latin typeface="ＭＳ Ｐゴシック" panose="020B0600070205080204" pitchFamily="50" charset="-128"/>
            </a:endParaRPr>
          </a:p>
        </p:txBody>
      </p:sp>
      <p:sp>
        <p:nvSpPr>
          <p:cNvPr id="23" name="Rectangle 5"/>
          <p:cNvSpPr>
            <a:spLocks noChangeArrowheads="1"/>
          </p:cNvSpPr>
          <p:nvPr/>
        </p:nvSpPr>
        <p:spPr bwMode="auto">
          <a:xfrm>
            <a:off x="375173" y="3254559"/>
            <a:ext cx="6032669" cy="317841"/>
          </a:xfrm>
          <a:prstGeom prst="rect">
            <a:avLst/>
          </a:prstGeom>
          <a:noFill/>
          <a:ln w="9525">
            <a:noFill/>
            <a:miter lim="800000"/>
            <a:headEnd/>
            <a:tailEnd/>
          </a:ln>
        </p:spPr>
        <p:txBody>
          <a:bodyPr lIns="77929" tIns="38964" rIns="77929" bIns="38964"/>
          <a:lstStyle/>
          <a:p>
            <a:pPr marL="174625" eaLnBrk="1" hangingPunct="1">
              <a:lnSpc>
                <a:spcPts val="2000"/>
              </a:lnSpc>
              <a:spcBef>
                <a:spcPts val="170"/>
              </a:spcBef>
              <a:spcAft>
                <a:spcPts val="170"/>
              </a:spcAft>
              <a:defRPr/>
            </a:pPr>
            <a:r>
              <a:rPr lang="ja-JP" altLang="en-US" sz="1400" dirty="0" smtClean="0">
                <a:solidFill>
                  <a:schemeClr val="accent4"/>
                </a:solidFill>
                <a:latin typeface="ＭＳ Ｐゴシック" panose="020B0600070205080204" pitchFamily="50" charset="-128"/>
              </a:rPr>
              <a:t>　</a:t>
            </a:r>
            <a:r>
              <a:rPr lang="ja-JP" altLang="en-US" sz="1400" dirty="0" smtClean="0">
                <a:latin typeface="ＭＳ Ｐゴシック" panose="020B0600070205080204" pitchFamily="50" charset="-128"/>
              </a:rPr>
              <a:t>　   ・指導技術を集約した資料を</a:t>
            </a:r>
            <a:r>
              <a:rPr lang="ja-JP" altLang="en-US" sz="1400" dirty="0" smtClean="0">
                <a:solidFill>
                  <a:schemeClr val="accent4"/>
                </a:solidFill>
                <a:latin typeface="ＭＳ Ｐゴシック" panose="020B0600070205080204" pitchFamily="50" charset="-128"/>
              </a:rPr>
              <a:t>全校</a:t>
            </a:r>
            <a:r>
              <a:rPr lang="ja-JP" altLang="en-US" sz="1400" dirty="0" smtClean="0">
                <a:latin typeface="ＭＳ Ｐゴシック" panose="020B0600070205080204" pitchFamily="50" charset="-128"/>
              </a:rPr>
              <a:t>で共有し、教員の指導力を向上</a:t>
            </a:r>
            <a:endParaRPr lang="en-US" altLang="ja-JP" sz="1400" dirty="0" smtClean="0">
              <a:latin typeface="ＭＳ Ｐゴシック" panose="020B0600070205080204" pitchFamily="50" charset="-128"/>
            </a:endParaRPr>
          </a:p>
        </p:txBody>
      </p:sp>
      <p:sp>
        <p:nvSpPr>
          <p:cNvPr id="33" name="スライド番号プレースホルダ 3"/>
          <p:cNvSpPr txBox="1">
            <a:spLocks noGrp="1"/>
          </p:cNvSpPr>
          <p:nvPr/>
        </p:nvSpPr>
        <p:spPr bwMode="auto">
          <a:xfrm>
            <a:off x="6943467"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rPr>
              <a:pPr algn="r" eaLnBrk="1" hangingPunct="1">
                <a:defRPr/>
              </a:pPr>
              <a:t>35</a:t>
            </a:fld>
            <a:endParaRPr lang="en-US" altLang="ja-JP" sz="2000" b="1" dirty="0">
              <a:effectLst>
                <a:outerShdw blurRad="38100" dist="38100" dir="2700000" algn="tl">
                  <a:srgbClr val="C0C0C0"/>
                </a:outerShdw>
              </a:effectLst>
            </a:endParaRPr>
          </a:p>
        </p:txBody>
      </p:sp>
    </p:spTree>
    <p:extLst>
      <p:ext uri="{BB962C8B-B14F-4D97-AF65-F5344CB8AC3E}">
        <p14:creationId xmlns:p14="http://schemas.microsoft.com/office/powerpoint/2010/main" val="38319372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0"/>
          </a:xfrm>
          <a:prstGeom prst="rect">
            <a:avLst/>
          </a:prstGeom>
          <a:gradFill flip="none" rotWithShape="1">
            <a:gsLst>
              <a:gs pos="3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300" dirty="0">
                <a:solidFill>
                  <a:schemeClr val="bg1"/>
                </a:solidFill>
                <a:effectLst>
                  <a:outerShdw blurRad="38100" dist="38100" dir="2700000" algn="tl">
                    <a:srgbClr val="000000">
                      <a:alpha val="43137"/>
                    </a:srgbClr>
                  </a:outerShdw>
                </a:effectLst>
                <a:ea typeface="HG創英角ｺﾞｼｯｸUB" pitchFamily="49" charset="-128"/>
              </a:rPr>
              <a:t>質の高い学校教育を推進するための</a:t>
            </a:r>
            <a:r>
              <a:rPr lang="ja-JP" altLang="en-US" sz="2300" dirty="0" smtClean="0">
                <a:solidFill>
                  <a:schemeClr val="bg1"/>
                </a:solidFill>
                <a:effectLst>
                  <a:outerShdw blurRad="38100" dist="38100" dir="2700000" algn="tl">
                    <a:srgbClr val="000000">
                      <a:alpha val="43137"/>
                    </a:srgbClr>
                  </a:outerShdw>
                </a:effectLst>
                <a:ea typeface="HG創英角ｺﾞｼｯｸUB" pitchFamily="49" charset="-128"/>
              </a:rPr>
              <a:t>仕組みづくり③</a:t>
            </a:r>
            <a:endParaRPr lang="en-US" altLang="ja-JP" sz="23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20484" name="Rectangle 5"/>
          <p:cNvSpPr>
            <a:spLocks noChangeArrowheads="1"/>
          </p:cNvSpPr>
          <p:nvPr/>
        </p:nvSpPr>
        <p:spPr bwMode="auto">
          <a:xfrm>
            <a:off x="0" y="1185051"/>
            <a:ext cx="8782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pPr>
            <a:endParaRPr lang="en-US" altLang="ja-JP" sz="2000">
              <a:latin typeface="ＭＳ Ｐゴシック" panose="020B0600070205080204" pitchFamily="50" charset="-128"/>
            </a:endParaRPr>
          </a:p>
        </p:txBody>
      </p:sp>
      <p:sp>
        <p:nvSpPr>
          <p:cNvPr id="11" name="AutoShape 6"/>
          <p:cNvSpPr>
            <a:spLocks noChangeArrowheads="1"/>
          </p:cNvSpPr>
          <p:nvPr/>
        </p:nvSpPr>
        <p:spPr bwMode="auto">
          <a:xfrm>
            <a:off x="186008" y="526375"/>
            <a:ext cx="8808913" cy="406167"/>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en-US" altLang="ja-JP" dirty="0" smtClean="0">
                <a:solidFill>
                  <a:srgbClr val="000099"/>
                </a:solidFill>
                <a:latin typeface="HGPｺﾞｼｯｸE" pitchFamily="50" charset="-128"/>
                <a:ea typeface="HGPｺﾞｼｯｸE" pitchFamily="50" charset="-128"/>
              </a:rPr>
              <a:t>ICT</a:t>
            </a:r>
            <a:r>
              <a:rPr lang="ja-JP" altLang="en-US" dirty="0" smtClean="0">
                <a:solidFill>
                  <a:srgbClr val="000099"/>
                </a:solidFill>
                <a:latin typeface="HGPｺﾞｼｯｸE" pitchFamily="50" charset="-128"/>
                <a:ea typeface="HGPｺﾞｼｯｸE" pitchFamily="50" charset="-128"/>
              </a:rPr>
              <a:t>を活用した教育の深化</a:t>
            </a:r>
            <a:endParaRPr lang="ja-JP" altLang="en-US" dirty="0">
              <a:solidFill>
                <a:srgbClr val="000099"/>
              </a:solidFill>
              <a:latin typeface="HGPｺﾞｼｯｸE" pitchFamily="50" charset="-128"/>
              <a:ea typeface="HGPｺﾞｼｯｸE" pitchFamily="50" charset="-128"/>
            </a:endParaRPr>
          </a:p>
        </p:txBody>
      </p:sp>
      <p:sp>
        <p:nvSpPr>
          <p:cNvPr id="20488" name="Rectangle 4"/>
          <p:cNvSpPr>
            <a:spLocks noChangeArrowheads="1"/>
          </p:cNvSpPr>
          <p:nvPr/>
        </p:nvSpPr>
        <p:spPr bwMode="auto">
          <a:xfrm>
            <a:off x="6672265" y="2"/>
            <a:ext cx="24717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en-US" altLang="ja-JP" sz="1400">
              <a:solidFill>
                <a:srgbClr val="000099"/>
              </a:solidFill>
              <a:ea typeface="HG創英角ｺﾞｼｯｸUB" panose="020B0909000000000000" pitchFamily="49" charset="-128"/>
            </a:endParaRPr>
          </a:p>
        </p:txBody>
      </p:sp>
      <p:sp>
        <p:nvSpPr>
          <p:cNvPr id="16" name="Rectangle 5"/>
          <p:cNvSpPr>
            <a:spLocks noChangeArrowheads="1"/>
          </p:cNvSpPr>
          <p:nvPr/>
        </p:nvSpPr>
        <p:spPr bwMode="auto">
          <a:xfrm>
            <a:off x="186008" y="1120757"/>
            <a:ext cx="8808913" cy="163115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学校教育ＩＣＴ活用事業　　　　　　　　　　　　　　　  </a:t>
            </a:r>
            <a:r>
              <a:rPr lang="ja-JP" altLang="en-US" sz="1600" b="1" dirty="0" smtClean="0">
                <a:latin typeface="ＭＳ Ｐゴシック" pitchFamily="50" charset="-128"/>
                <a:ea typeface="ＭＳ Ｐゴシック" charset="-128"/>
              </a:rPr>
              <a:t>（７１億１，２００万円）</a:t>
            </a:r>
            <a:endParaRPr lang="en-US" altLang="ja-JP" sz="1600" b="1" dirty="0" smtClean="0">
              <a:latin typeface="ＭＳ Ｐゴシック" pitchFamily="50" charset="-128"/>
              <a:ea typeface="ＭＳ Ｐゴシック" charset="-128"/>
            </a:endParaRPr>
          </a:p>
          <a:p>
            <a:pPr marL="555625" indent="-109538">
              <a:lnSpc>
                <a:spcPts val="2000"/>
              </a:lnSpc>
              <a:spcBef>
                <a:spcPts val="225"/>
              </a:spcBef>
              <a:spcAft>
                <a:spcPts val="225"/>
              </a:spcAft>
              <a:buFont typeface="Wingdings" panose="05000000000000000000" pitchFamily="2" charset="2"/>
              <a:buChar char="Ø"/>
              <a:tabLst>
                <a:tab pos="714375" algn="l"/>
                <a:tab pos="809625" algn="l"/>
              </a:tabLst>
              <a:defRPr/>
            </a:pPr>
            <a:r>
              <a:rPr lang="ja-JP" altLang="en-US" sz="1400" dirty="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令和</a:t>
            </a:r>
            <a:r>
              <a:rPr lang="ja-JP" altLang="en-US" sz="1400" dirty="0" smtClean="0">
                <a:latin typeface="ＭＳ Ｐゴシック" panose="020B0600070205080204" pitchFamily="50" charset="-128"/>
              </a:rPr>
              <a:t>５</a:t>
            </a:r>
            <a:r>
              <a:rPr lang="ja-JP" altLang="en-US" sz="1400" dirty="0" smtClean="0">
                <a:latin typeface="ＭＳ ゴシック" panose="020B0609070205080204" pitchFamily="49" charset="-128"/>
                <a:ea typeface="ＭＳ ゴシック" panose="020B0609070205080204" pitchFamily="49" charset="-128"/>
              </a:rPr>
              <a:t>年度までに全小中学校における学習者用端末の１人１台環境を実現</a:t>
            </a:r>
            <a:endParaRPr lang="en-US" altLang="ja-JP" sz="1400" dirty="0" smtClean="0">
              <a:latin typeface="ＭＳ ゴシック" panose="020B0609070205080204" pitchFamily="49" charset="-128"/>
              <a:ea typeface="ＭＳ ゴシック" panose="020B0609070205080204" pitchFamily="49" charset="-128"/>
            </a:endParaRPr>
          </a:p>
          <a:p>
            <a:pPr marL="446088" indent="-176213">
              <a:lnSpc>
                <a:spcPts val="2000"/>
              </a:lnSpc>
              <a:spcBef>
                <a:spcPts val="225"/>
              </a:spcBef>
              <a:spcAft>
                <a:spcPts val="225"/>
              </a:spcAft>
              <a:tabLst>
                <a:tab pos="620713" algn="l"/>
                <a:tab pos="809625" algn="l"/>
              </a:tabLst>
              <a:defRPr/>
            </a:pPr>
            <a:r>
              <a:rPr lang="ja-JP" altLang="en-US" sz="1400" dirty="0" smtClean="0">
                <a:latin typeface="ＭＳ Ｐゴシック" panose="020B0600070205080204" pitchFamily="50" charset="-128"/>
              </a:rPr>
              <a:t>       </a:t>
            </a:r>
            <a:r>
              <a:rPr lang="ja-JP" altLang="en-US" sz="1400" dirty="0" smtClean="0">
                <a:latin typeface="+mn-ea"/>
                <a:ea typeface="+mn-ea"/>
              </a:rPr>
              <a:t>・令和２年度は</a:t>
            </a:r>
            <a:r>
              <a:rPr lang="ja-JP" altLang="en-US" sz="1400" dirty="0">
                <a:latin typeface="+mn-ea"/>
                <a:ea typeface="+mn-ea"/>
              </a:rPr>
              <a:t>、</a:t>
            </a:r>
            <a:r>
              <a:rPr lang="ja-JP" altLang="en-US" sz="1400" dirty="0" smtClean="0">
                <a:latin typeface="+mn-ea"/>
                <a:ea typeface="+mn-ea"/>
              </a:rPr>
              <a:t>小学校５・６年及び中学校１年の全児童生徒に</a:t>
            </a:r>
            <a:endParaRPr lang="en-US" altLang="ja-JP" sz="1400" dirty="0" smtClean="0">
              <a:latin typeface="+mn-ea"/>
              <a:ea typeface="+mn-ea"/>
            </a:endParaRPr>
          </a:p>
          <a:p>
            <a:pPr marL="446088" indent="-176213">
              <a:lnSpc>
                <a:spcPts val="2000"/>
              </a:lnSpc>
              <a:spcBef>
                <a:spcPts val="225"/>
              </a:spcBef>
              <a:spcAft>
                <a:spcPts val="225"/>
              </a:spcAft>
              <a:tabLst>
                <a:tab pos="620713" algn="l"/>
                <a:tab pos="809625" algn="l"/>
              </a:tabLst>
              <a:defRPr/>
            </a:pPr>
            <a:r>
              <a:rPr lang="ja-JP" altLang="en-US" sz="1400" dirty="0">
                <a:latin typeface="+mn-ea"/>
                <a:ea typeface="+mn-ea"/>
              </a:rPr>
              <a:t>　</a:t>
            </a:r>
            <a:r>
              <a:rPr lang="ja-JP" altLang="en-US" sz="1400" dirty="0" smtClean="0">
                <a:latin typeface="+mn-ea"/>
                <a:ea typeface="+mn-ea"/>
              </a:rPr>
              <a:t>　　　１人１台環境を実現するため、</a:t>
            </a:r>
            <a:r>
              <a:rPr lang="ja-JP" altLang="en-US" sz="1400" dirty="0">
                <a:latin typeface="+mn-ea"/>
              </a:rPr>
              <a:t>学習者用端末を約４７，０００台</a:t>
            </a:r>
            <a:r>
              <a:rPr lang="ja-JP" altLang="en-US" sz="1400" dirty="0" smtClean="0">
                <a:latin typeface="+mn-ea"/>
              </a:rPr>
              <a:t>整備</a:t>
            </a:r>
            <a:endParaRPr lang="en-US" altLang="ja-JP" sz="1400" dirty="0" smtClean="0">
              <a:solidFill>
                <a:srgbClr val="FF0000"/>
              </a:solidFill>
              <a:latin typeface="+mn-ea"/>
              <a:ea typeface="+mn-ea"/>
            </a:endParaRPr>
          </a:p>
          <a:p>
            <a:pPr marL="271462">
              <a:lnSpc>
                <a:spcPts val="2000"/>
              </a:lnSpc>
              <a:spcBef>
                <a:spcPts val="225"/>
              </a:spcBef>
              <a:spcAft>
                <a:spcPts val="225"/>
              </a:spcAft>
              <a:defRPr/>
            </a:pPr>
            <a:r>
              <a:rPr lang="ja-JP" altLang="en-US" sz="1400" dirty="0">
                <a:latin typeface="+mn-ea"/>
                <a:ea typeface="+mn-ea"/>
              </a:rPr>
              <a:t>　</a:t>
            </a:r>
            <a:r>
              <a:rPr lang="ja-JP" altLang="en-US" sz="1400" dirty="0" smtClean="0">
                <a:latin typeface="+mn-ea"/>
                <a:ea typeface="+mn-ea"/>
              </a:rPr>
              <a:t>　   ・</a:t>
            </a:r>
            <a:r>
              <a:rPr lang="ja-JP" altLang="en-US" sz="1400" dirty="0">
                <a:latin typeface="+mn-ea"/>
                <a:ea typeface="+mn-ea"/>
              </a:rPr>
              <a:t>無線アクセスポイントを全教室に設置</a:t>
            </a:r>
            <a:endParaRPr lang="en-US" altLang="ja-JP" sz="1400" dirty="0" smtClean="0">
              <a:latin typeface="+mn-ea"/>
              <a:ea typeface="+mn-ea"/>
            </a:endParaRPr>
          </a:p>
          <a:p>
            <a:pPr marL="271462">
              <a:lnSpc>
                <a:spcPts val="2000"/>
              </a:lnSpc>
              <a:spcBef>
                <a:spcPts val="225"/>
              </a:spcBef>
              <a:spcAft>
                <a:spcPts val="225"/>
              </a:spcAft>
              <a:defRPr/>
            </a:pPr>
            <a:endParaRPr lang="en-US" altLang="ja-JP" sz="1400" dirty="0" smtClean="0">
              <a:latin typeface="ＭＳ ゴシック" panose="020B0609070205080204" pitchFamily="49" charset="-128"/>
              <a:ea typeface="ＭＳ ゴシック" panose="020B0609070205080204" pitchFamily="49" charset="-128"/>
            </a:endParaRPr>
          </a:p>
          <a:p>
            <a:pPr marL="271462">
              <a:lnSpc>
                <a:spcPts val="2000"/>
              </a:lnSpc>
              <a:spcBef>
                <a:spcPts val="225"/>
              </a:spcBef>
              <a:spcAft>
                <a:spcPts val="225"/>
              </a:spcAft>
              <a:defRPr/>
            </a:pPr>
            <a:endParaRPr lang="en-US" altLang="ja-JP" sz="1600" b="1" dirty="0">
              <a:latin typeface="ＭＳ Ｐゴシック" pitchFamily="50" charset="-128"/>
              <a:ea typeface="ＭＳ Ｐゴシック" charset="-128"/>
            </a:endParaRPr>
          </a:p>
        </p:txBody>
      </p:sp>
      <p:sp>
        <p:nvSpPr>
          <p:cNvPr id="20492" name="Rectangle 4"/>
          <p:cNvSpPr>
            <a:spLocks noChangeArrowheads="1"/>
          </p:cNvSpPr>
          <p:nvPr/>
        </p:nvSpPr>
        <p:spPr bwMode="auto">
          <a:xfrm>
            <a:off x="6919915" y="2"/>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15" name="角丸四角形 14"/>
          <p:cNvSpPr/>
          <p:nvPr/>
        </p:nvSpPr>
        <p:spPr>
          <a:xfrm>
            <a:off x="173527" y="112075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8" name="テキスト ボックス 17"/>
          <p:cNvSpPr txBox="1"/>
          <p:nvPr/>
        </p:nvSpPr>
        <p:spPr>
          <a:xfrm>
            <a:off x="5990491" y="1753706"/>
            <a:ext cx="3004429" cy="253829"/>
          </a:xfrm>
          <a:prstGeom prst="rect">
            <a:avLst/>
          </a:prstGeom>
          <a:noFill/>
          <a:ln w="19050">
            <a:noFill/>
          </a:ln>
        </p:spPr>
        <p:txBody>
          <a:bodyPr wrap="square" rtlCol="0" anchor="ctr" anchorCtr="1">
            <a:noAutofit/>
          </a:bodyPr>
          <a:lstStyle/>
          <a:p>
            <a:pPr algn="ctr" defTabSz="685727" eaLnBrk="1" fontAlgn="auto" hangingPunct="1">
              <a:spcBef>
                <a:spcPts val="0"/>
              </a:spcBef>
              <a:spcAft>
                <a:spcPts val="0"/>
              </a:spcAft>
              <a:tabLst>
                <a:tab pos="1142879" algn="l"/>
              </a:tabLst>
            </a:pPr>
            <a:r>
              <a:rPr lang="ja-JP" altLang="en-US" sz="1050" dirty="0" smtClean="0">
                <a:solidFill>
                  <a:prstClr val="black"/>
                </a:solidFill>
                <a:latin typeface="HGPｺﾞｼｯｸE" panose="020B0900000000000000" pitchFamily="50" charset="-128"/>
                <a:ea typeface="HGPｺﾞｼｯｸE" panose="020B0900000000000000" pitchFamily="50" charset="-128"/>
              </a:rPr>
              <a:t>１人</a:t>
            </a:r>
            <a:r>
              <a:rPr lang="ja-JP" altLang="en-US" sz="1050" dirty="0">
                <a:solidFill>
                  <a:prstClr val="black"/>
                </a:solidFill>
                <a:latin typeface="HGPｺﾞｼｯｸE" panose="020B0900000000000000" pitchFamily="50" charset="-128"/>
                <a:ea typeface="HGPｺﾞｼｯｸE" panose="020B0900000000000000" pitchFamily="50" charset="-128"/>
              </a:rPr>
              <a:t>１</a:t>
            </a:r>
            <a:r>
              <a:rPr lang="ja-JP" altLang="en-US" sz="1050" dirty="0" smtClean="0">
                <a:solidFill>
                  <a:prstClr val="black"/>
                </a:solidFill>
                <a:latin typeface="HGPｺﾞｼｯｸE" panose="020B0900000000000000" pitchFamily="50" charset="-128"/>
                <a:ea typeface="HGPｺﾞｼｯｸE" panose="020B0900000000000000" pitchFamily="50" charset="-128"/>
              </a:rPr>
              <a:t>台端末の整備スケジュール</a:t>
            </a:r>
            <a:endParaRPr lang="en-US" altLang="ja-JP" sz="1050" dirty="0">
              <a:solidFill>
                <a:prstClr val="black"/>
              </a:solidFill>
              <a:latin typeface="HGPｺﾞｼｯｸE" panose="020B0900000000000000" pitchFamily="50" charset="-128"/>
              <a:ea typeface="HGPｺﾞｼｯｸE" panose="020B0900000000000000" pitchFamily="50" charset="-128"/>
            </a:endParaRPr>
          </a:p>
        </p:txBody>
      </p:sp>
      <p:pic>
        <p:nvPicPr>
          <p:cNvPr id="17" name="図 16"/>
          <p:cNvPicPr>
            <a:picLocks noChangeAspect="1"/>
          </p:cNvPicPr>
          <p:nvPr/>
        </p:nvPicPr>
        <p:blipFill>
          <a:blip r:embed="rId3"/>
          <a:stretch>
            <a:fillRect/>
          </a:stretch>
        </p:blipFill>
        <p:spPr>
          <a:xfrm>
            <a:off x="5990492" y="1985959"/>
            <a:ext cx="3004429" cy="759085"/>
          </a:xfrm>
          <a:prstGeom prst="rect">
            <a:avLst/>
          </a:prstGeom>
        </p:spPr>
      </p:pic>
      <p:sp>
        <p:nvSpPr>
          <p:cNvPr id="19" name="スライド番号プレースホルダ 3"/>
          <p:cNvSpPr txBox="1">
            <a:spLocks noGrp="1"/>
          </p:cNvSpPr>
          <p:nvPr/>
        </p:nvSpPr>
        <p:spPr bwMode="auto">
          <a:xfrm>
            <a:off x="7010400" y="4773616"/>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rPr>
              <a:pPr algn="r" eaLnBrk="1" hangingPunct="1">
                <a:defRPr/>
              </a:pPr>
              <a:t>36</a:t>
            </a:fld>
            <a:endParaRPr lang="en-US" altLang="ja-JP" sz="2000" b="1" dirty="0">
              <a:effectLst>
                <a:outerShdw blurRad="38100" dist="38100" dir="2700000" algn="tl">
                  <a:srgbClr val="C0C0C0"/>
                </a:outerShdw>
              </a:effectLst>
            </a:endParaRPr>
          </a:p>
        </p:txBody>
      </p:sp>
      <p:sp>
        <p:nvSpPr>
          <p:cNvPr id="12" name="Rectangle 5"/>
          <p:cNvSpPr>
            <a:spLocks noChangeArrowheads="1"/>
          </p:cNvSpPr>
          <p:nvPr/>
        </p:nvSpPr>
        <p:spPr bwMode="auto">
          <a:xfrm>
            <a:off x="317990" y="3027398"/>
            <a:ext cx="7086628" cy="1825553"/>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4572000" algn="l"/>
                <a:tab pos="4665663" algn="l"/>
                <a:tab pos="4748213" algn="l"/>
                <a:tab pos="4935538" algn="l"/>
                <a:tab pos="5018088" algn="l"/>
                <a:tab pos="5286375" algn="l"/>
                <a:tab pos="5381625" algn="l"/>
                <a:tab pos="5556250" algn="l"/>
                <a:tab pos="5562600" algn="l"/>
                <a:tab pos="5826125" algn="l"/>
                <a:tab pos="6640513" algn="l"/>
              </a:tabLst>
              <a:defRPr/>
            </a:pPr>
            <a:r>
              <a:rPr lang="ja-JP" altLang="en-US" sz="1400" b="1" dirty="0" smtClean="0">
                <a:latin typeface="ＭＳ Ｐゴシック" panose="020B0600070205080204" pitchFamily="50" charset="-128"/>
              </a:rPr>
              <a:t>　</a:t>
            </a:r>
            <a:r>
              <a:rPr lang="ja-JP" altLang="en-US" sz="1600" b="1" dirty="0" smtClean="0">
                <a:latin typeface="ＭＳ Ｐゴシック" pitchFamily="50" charset="-128"/>
                <a:ea typeface="ＭＳ Ｐゴシック" charset="-128"/>
              </a:rPr>
              <a:t>■</a:t>
            </a:r>
            <a:r>
              <a:rPr lang="ja-JP" altLang="ja-JP" sz="1600" b="1" dirty="0" smtClean="0">
                <a:latin typeface="ＭＳ Ｐゴシック" pitchFamily="50" charset="-128"/>
                <a:ea typeface="ＭＳ Ｐゴシック" charset="-128"/>
              </a:rPr>
              <a:t>　</a:t>
            </a:r>
            <a:r>
              <a:rPr lang="ja-JP" altLang="en-US" sz="1600" b="1" dirty="0" smtClean="0">
                <a:latin typeface="ＭＳ Ｐゴシック" pitchFamily="50" charset="-128"/>
                <a:ea typeface="ＭＳ Ｐゴシック" charset="-128"/>
              </a:rPr>
              <a:t>スマートスクール次世代学校支援事業　　　　　　 （　３億６，１００万円）</a:t>
            </a:r>
            <a:endParaRPr lang="en-US" altLang="ja-JP" sz="1600" b="1" dirty="0" smtClean="0">
              <a:latin typeface="ＭＳ Ｐゴシック" pitchFamily="50" charset="-128"/>
              <a:ea typeface="ＭＳ Ｐゴシック" charset="-128"/>
            </a:endParaRPr>
          </a:p>
          <a:p>
            <a:pPr marL="555625" indent="-285750">
              <a:lnSpc>
                <a:spcPts val="2000"/>
              </a:lnSpc>
              <a:spcBef>
                <a:spcPts val="225"/>
              </a:spcBef>
              <a:spcAft>
                <a:spcPts val="225"/>
              </a:spcAft>
              <a:buFont typeface="Wingdings" panose="05000000000000000000" pitchFamily="2" charset="2"/>
              <a:buChar char="Ø"/>
              <a:defRPr/>
            </a:pPr>
            <a:r>
              <a:rPr lang="ja-JP" altLang="en-US" sz="1400" dirty="0" smtClean="0">
                <a:latin typeface="ＭＳ ゴシック" panose="020B0609070205080204" pitchFamily="49" charset="-128"/>
                <a:ea typeface="ＭＳ ゴシック" panose="020B0609070205080204" pitchFamily="49" charset="-128"/>
              </a:rPr>
              <a:t>学習履歴や生活指導状況の情報を集約・一元化して１つの画面にまとめて表示するシステム</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ダッシュボード</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を構築</a:t>
            </a:r>
            <a:endParaRPr lang="en-US" altLang="ja-JP" sz="1400" dirty="0" smtClean="0">
              <a:latin typeface="ＭＳ ゴシック" panose="020B0609070205080204" pitchFamily="49" charset="-128"/>
              <a:ea typeface="ＭＳ ゴシック" panose="020B0609070205080204" pitchFamily="49" charset="-128"/>
            </a:endParaRPr>
          </a:p>
          <a:p>
            <a:pPr marL="269875">
              <a:lnSpc>
                <a:spcPts val="2000"/>
              </a:lnSpc>
              <a:spcBef>
                <a:spcPts val="225"/>
              </a:spcBef>
              <a:spcAft>
                <a:spcPts val="225"/>
              </a:spcAft>
              <a:tabLst>
                <a:tab pos="446088" algn="l"/>
                <a:tab pos="539750" algn="l"/>
                <a:tab pos="620713" algn="l"/>
              </a:tabLst>
              <a:defRPr/>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・学習面におけるつまずきの早期発見と個に応じたきめ細やかな指導が可能</a:t>
            </a:r>
            <a:endParaRPr lang="en-US" altLang="ja-JP" sz="1400" dirty="0" smtClean="0">
              <a:latin typeface="ＭＳ Ｐゴシック" panose="020B0600070205080204" pitchFamily="50" charset="-128"/>
            </a:endParaRPr>
          </a:p>
          <a:p>
            <a:pPr marL="269875">
              <a:lnSpc>
                <a:spcPts val="2000"/>
              </a:lnSpc>
              <a:spcBef>
                <a:spcPts val="225"/>
              </a:spcBef>
              <a:spcAft>
                <a:spcPts val="225"/>
              </a:spcAft>
              <a:defRPr/>
            </a:pPr>
            <a:r>
              <a:rPr lang="ja-JP" altLang="en-US" sz="1400" dirty="0" smtClean="0">
                <a:latin typeface="ＭＳ Ｐゴシック" panose="020B0600070205080204" pitchFamily="50" charset="-128"/>
                <a:ea typeface="ＭＳ Ｐゴシック" charset="-128"/>
              </a:rPr>
              <a:t>　</a:t>
            </a:r>
            <a:r>
              <a:rPr lang="en-US" altLang="ja-JP" sz="1400" dirty="0" smtClean="0">
                <a:latin typeface="ＭＳ Ｐゴシック" panose="020B0600070205080204" pitchFamily="50" charset="-128"/>
                <a:ea typeface="ＭＳ Ｐゴシック" charset="-128"/>
              </a:rPr>
              <a:t>   </a:t>
            </a:r>
            <a:r>
              <a:rPr lang="ja-JP" altLang="en-US" sz="1400" dirty="0" smtClean="0">
                <a:latin typeface="ＭＳ Ｐゴシック" panose="020B0600070205080204" pitchFamily="50" charset="-128"/>
              </a:rPr>
              <a:t>・いじめ・児童虐待事案などの未然防止・早期発見により迅速かつ適切な対応が可能</a:t>
            </a:r>
            <a:endParaRPr lang="en-US" altLang="ja-JP" sz="1400" dirty="0" smtClean="0">
              <a:latin typeface="ＭＳ Ｐゴシック" pitchFamily="50" charset="-128"/>
              <a:ea typeface="ＭＳ Ｐゴシック" charset="-128"/>
            </a:endParaRPr>
          </a:p>
          <a:p>
            <a:pPr marL="269875">
              <a:lnSpc>
                <a:spcPts val="2000"/>
              </a:lnSpc>
              <a:spcBef>
                <a:spcPts val="225"/>
              </a:spcBef>
              <a:spcAft>
                <a:spcPts val="0"/>
              </a:spcAft>
              <a:defRPr/>
            </a:pPr>
            <a:r>
              <a:rPr lang="ja-JP" altLang="en-US" sz="1400" dirty="0" smtClean="0">
                <a:latin typeface="ＭＳ Ｐゴシック" panose="020B0600070205080204" pitchFamily="50" charset="-128"/>
              </a:rPr>
              <a:t>　　 ・令和</a:t>
            </a:r>
            <a:r>
              <a:rPr lang="ja-JP" altLang="en-US" sz="1400" dirty="0">
                <a:latin typeface="ＭＳ Ｐゴシック" panose="020B0600070205080204" pitchFamily="50" charset="-128"/>
              </a:rPr>
              <a:t>２年度</a:t>
            </a:r>
            <a:r>
              <a:rPr lang="ja-JP" altLang="en-US" sz="1400" dirty="0" smtClean="0">
                <a:latin typeface="ＭＳ Ｐゴシック" panose="020B0600070205080204" pitchFamily="50" charset="-128"/>
              </a:rPr>
              <a:t>は２７校</a:t>
            </a:r>
            <a:r>
              <a:rPr lang="ja-JP" altLang="en-US" sz="1400" dirty="0">
                <a:latin typeface="ＭＳ Ｐゴシック" panose="020B0600070205080204" pitchFamily="50" charset="-128"/>
              </a:rPr>
              <a:t>で実施</a:t>
            </a:r>
            <a:endParaRPr lang="en-US" altLang="ja-JP" sz="1400" dirty="0">
              <a:latin typeface="ＭＳ Ｐゴシック" pitchFamily="50" charset="-128"/>
              <a:ea typeface="ＭＳ Ｐゴシック" charset="-128"/>
            </a:endParaRPr>
          </a:p>
          <a:p>
            <a:pPr marL="269875">
              <a:lnSpc>
                <a:spcPts val="2000"/>
              </a:lnSpc>
              <a:spcBef>
                <a:spcPts val="225"/>
              </a:spcBef>
              <a:spcAft>
                <a:spcPts val="225"/>
              </a:spcAft>
              <a:defRPr/>
            </a:pPr>
            <a:endParaRPr lang="en-US" altLang="ja-JP" sz="1400" dirty="0">
              <a:latin typeface="ＭＳ Ｐゴシック" pitchFamily="50" charset="-128"/>
              <a:ea typeface="ＭＳ Ｐゴシック" charset="-128"/>
            </a:endParaRPr>
          </a:p>
        </p:txBody>
      </p:sp>
      <p:sp>
        <p:nvSpPr>
          <p:cNvPr id="13" name="角丸四角形 12"/>
          <p:cNvSpPr/>
          <p:nvPr/>
        </p:nvSpPr>
        <p:spPr>
          <a:xfrm>
            <a:off x="173526" y="3027398"/>
            <a:ext cx="288925" cy="291533"/>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2" name="図 1"/>
          <p:cNvPicPr>
            <a:picLocks noChangeAspect="1"/>
          </p:cNvPicPr>
          <p:nvPr/>
        </p:nvPicPr>
        <p:blipFill>
          <a:blip r:embed="rId4"/>
          <a:stretch>
            <a:fillRect/>
          </a:stretch>
        </p:blipFill>
        <p:spPr>
          <a:xfrm>
            <a:off x="7400962" y="3304979"/>
            <a:ext cx="1591194" cy="1243692"/>
          </a:xfrm>
          <a:prstGeom prst="rect">
            <a:avLst/>
          </a:prstGeom>
        </p:spPr>
      </p:pic>
    </p:spTree>
    <p:extLst>
      <p:ext uri="{BB962C8B-B14F-4D97-AF65-F5344CB8AC3E}">
        <p14:creationId xmlns:p14="http://schemas.microsoft.com/office/powerpoint/2010/main" val="12023084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73616"/>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rPr>
              <a:pPr algn="r" eaLnBrk="1" hangingPunct="1">
                <a:defRPr/>
              </a:pPr>
              <a:t>37</a:t>
            </a:fld>
            <a:endParaRPr lang="en-US" altLang="ja-JP" sz="2000" b="1" dirty="0">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300" dirty="0">
                <a:solidFill>
                  <a:schemeClr val="bg1"/>
                </a:solidFill>
                <a:effectLst>
                  <a:outerShdw blurRad="38100" dist="38100" dir="2700000" algn="tl">
                    <a:srgbClr val="000000">
                      <a:alpha val="43137"/>
                    </a:srgbClr>
                  </a:outerShdw>
                </a:effectLst>
                <a:ea typeface="HG創英角ｺﾞｼｯｸUB" pitchFamily="49" charset="-128"/>
              </a:rPr>
              <a:t>質の高い学校教育を推進するための</a:t>
            </a:r>
            <a:r>
              <a:rPr lang="ja-JP" altLang="en-US" sz="2300" dirty="0" smtClean="0">
                <a:solidFill>
                  <a:schemeClr val="bg1"/>
                </a:solidFill>
                <a:effectLst>
                  <a:outerShdw blurRad="38100" dist="38100" dir="2700000" algn="tl">
                    <a:srgbClr val="000000">
                      <a:alpha val="43137"/>
                    </a:srgbClr>
                  </a:outerShdw>
                </a:effectLst>
                <a:ea typeface="HG創英角ｺﾞｼｯｸUB" pitchFamily="49" charset="-128"/>
              </a:rPr>
              <a:t>仕組みづくり④</a:t>
            </a:r>
            <a:endParaRPr lang="en-US" altLang="ja-JP" sz="23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4820" name="Rectangle 4"/>
          <p:cNvSpPr>
            <a:spLocks noChangeArrowheads="1"/>
          </p:cNvSpPr>
          <p:nvPr/>
        </p:nvSpPr>
        <p:spPr bwMode="auto">
          <a:xfrm>
            <a:off x="6672265" y="2"/>
            <a:ext cx="24717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en-US" altLang="ja-JP" sz="1400">
              <a:solidFill>
                <a:srgbClr val="000099"/>
              </a:solidFill>
              <a:ea typeface="HG創英角ｺﾞｼｯｸUB" panose="020B0909000000000000" pitchFamily="49" charset="-128"/>
            </a:endParaRPr>
          </a:p>
        </p:txBody>
      </p:sp>
      <p:sp>
        <p:nvSpPr>
          <p:cNvPr id="34821" name="Rectangle 4"/>
          <p:cNvSpPr>
            <a:spLocks noChangeArrowheads="1"/>
          </p:cNvSpPr>
          <p:nvPr/>
        </p:nvSpPr>
        <p:spPr bwMode="auto">
          <a:xfrm>
            <a:off x="6919915" y="2"/>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3" name="角丸四角形 12"/>
          <p:cNvSpPr/>
          <p:nvPr/>
        </p:nvSpPr>
        <p:spPr>
          <a:xfrm>
            <a:off x="100725" y="2229612"/>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0" name="Rectangle 5"/>
          <p:cNvSpPr>
            <a:spLocks noChangeArrowheads="1"/>
          </p:cNvSpPr>
          <p:nvPr/>
        </p:nvSpPr>
        <p:spPr bwMode="auto">
          <a:xfrm>
            <a:off x="389650" y="3761103"/>
            <a:ext cx="8539389" cy="125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defTabSz="919163" eaLnBrk="1" hangingPunct="1">
              <a:lnSpc>
                <a:spcPts val="1950"/>
              </a:lnSpc>
              <a:spcBef>
                <a:spcPts val="175"/>
              </a:spcBef>
              <a:spcAft>
                <a:spcPts val="175"/>
              </a:spcAft>
              <a:tabLst>
                <a:tab pos="4659313" algn="l"/>
                <a:tab pos="4757738" algn="l"/>
                <a:tab pos="6459538" algn="l"/>
                <a:tab pos="6635750" algn="l"/>
                <a:tab pos="6905625" algn="l"/>
                <a:tab pos="6999288" algn="l"/>
                <a:tab pos="7173913" algn="l"/>
                <a:tab pos="7983538" algn="l"/>
                <a:tab pos="8253413" algn="l"/>
              </a:tabLst>
              <a:defRPr/>
            </a:pPr>
            <a:r>
              <a:rPr lang="ja-JP" altLang="en-US" sz="1600" b="1" dirty="0">
                <a:latin typeface="ＭＳ Ｐゴシック" panose="020B0600070205080204" pitchFamily="50" charset="-128"/>
              </a:rPr>
              <a:t>■　</a:t>
            </a:r>
            <a:r>
              <a:rPr lang="ja-JP" altLang="en-US" sz="1600" b="1" dirty="0" smtClean="0">
                <a:latin typeface="ＭＳ Ｐゴシック" panose="020B0600070205080204" pitchFamily="50" charset="-128"/>
              </a:rPr>
              <a:t>不登校児童生徒の支援のための適応</a:t>
            </a:r>
            <a:r>
              <a:rPr lang="ja-JP" altLang="en-US" sz="1600" b="1" dirty="0">
                <a:latin typeface="ＭＳ Ｐゴシック" panose="020B0600070205080204" pitchFamily="50" charset="-128"/>
              </a:rPr>
              <a:t>指導教室の設置モデル</a:t>
            </a:r>
            <a:r>
              <a:rPr lang="ja-JP" altLang="en-US" sz="1600" b="1" dirty="0" smtClean="0">
                <a:latin typeface="ＭＳ Ｐゴシック" panose="020B0600070205080204" pitchFamily="50" charset="-128"/>
              </a:rPr>
              <a:t>事業    </a:t>
            </a:r>
            <a:r>
              <a:rPr lang="ja-JP" altLang="en-US" sz="1600" b="1" dirty="0" smtClean="0">
                <a:solidFill>
                  <a:schemeClr val="accent4"/>
                </a:solidFill>
                <a:latin typeface="ＭＳ Ｐゴシック" panose="020B0600070205080204" pitchFamily="50" charset="-128"/>
              </a:rPr>
              <a:t>　</a:t>
            </a:r>
            <a:r>
              <a:rPr lang="ja-JP" altLang="en-US" sz="1600" b="1" dirty="0" smtClean="0">
                <a:latin typeface="ＭＳ Ｐゴシック" panose="020B0600070205080204" pitchFamily="50" charset="-128"/>
              </a:rPr>
              <a:t>（　　 ３</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５</a:t>
            </a:r>
            <a:r>
              <a:rPr lang="zh-TW" altLang="en-US" sz="1600" b="1" dirty="0">
                <a:latin typeface="ＭＳ Ｐゴシック" panose="020B0600070205080204" pitchFamily="50" charset="-128"/>
              </a:rPr>
              <a:t>００万円</a:t>
            </a:r>
            <a:r>
              <a:rPr lang="ja-JP" altLang="en-US" sz="1600" b="1" dirty="0">
                <a:latin typeface="ＭＳ Ｐゴシック" panose="020B0600070205080204" pitchFamily="50" charset="-128"/>
              </a:rPr>
              <a:t>）</a:t>
            </a:r>
            <a:r>
              <a:rPr lang="ja-JP" altLang="en-US" sz="1600" dirty="0">
                <a:latin typeface="ＭＳ Ｐゴシック" panose="020B0600070205080204" pitchFamily="50" charset="-128"/>
              </a:rPr>
              <a:t> </a:t>
            </a:r>
            <a:endParaRPr lang="en-US" altLang="ja-JP" sz="1600" dirty="0">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en-US" sz="1400" dirty="0">
                <a:latin typeface="ＭＳ Ｐゴシック" panose="020B0600070205080204" pitchFamily="50" charset="-128"/>
              </a:rPr>
              <a:t>不登校児童生徒に対する学習の場の提供として</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令和</a:t>
            </a:r>
            <a:r>
              <a:rPr lang="ja-JP" altLang="en-US" sz="1400" dirty="0" smtClean="0">
                <a:latin typeface="ＭＳ Ｐゴシック" panose="020B0600070205080204" pitchFamily="50" charset="-128"/>
              </a:rPr>
              <a:t>４年度までに市内４か所</a:t>
            </a:r>
            <a:r>
              <a:rPr lang="ja-JP" altLang="en-US" sz="1400" dirty="0">
                <a:latin typeface="ＭＳ Ｐゴシック" panose="020B0600070205080204" pitchFamily="50" charset="-128"/>
              </a:rPr>
              <a:t>に適応指導教室を設置</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１か所あたり５０人を対象に</a:t>
            </a:r>
            <a:r>
              <a:rPr lang="ja-JP" altLang="en-US" sz="1400" dirty="0" smtClean="0">
                <a:latin typeface="ＭＳ Ｐゴシック" panose="020B0600070205080204" pitchFamily="50" charset="-128"/>
                <a:cs typeface="Meiryo UI" pitchFamily="50" charset="-128"/>
              </a:rPr>
              <a:t>学習</a:t>
            </a:r>
            <a:r>
              <a:rPr lang="ja-JP" altLang="en-US" sz="1400" dirty="0">
                <a:latin typeface="ＭＳ Ｐゴシック" panose="020B0600070205080204" pitchFamily="50" charset="-128"/>
                <a:cs typeface="Meiryo UI" pitchFamily="50" charset="-128"/>
              </a:rPr>
              <a:t>支援等を実施</a:t>
            </a:r>
            <a:endParaRPr lang="en-US" altLang="ja-JP" sz="1400" dirty="0">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en-US" sz="1400" dirty="0">
                <a:latin typeface="ＭＳ Ｐゴシック" panose="020B0600070205080204" pitchFamily="50" charset="-128"/>
              </a:rPr>
              <a:t>大阪市立不登校特例校の設置に向けた調査研究を実施</a:t>
            </a:r>
            <a:endParaRPr lang="en-US" altLang="ja-JP" sz="1400" dirty="0">
              <a:latin typeface="ＭＳ Ｐゴシック" panose="020B0600070205080204" pitchFamily="50" charset="-128"/>
            </a:endParaRPr>
          </a:p>
        </p:txBody>
      </p:sp>
      <p:sp>
        <p:nvSpPr>
          <p:cNvPr id="11" name="角丸四角形 10"/>
          <p:cNvSpPr/>
          <p:nvPr/>
        </p:nvSpPr>
        <p:spPr>
          <a:xfrm>
            <a:off x="100725" y="380381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8" name="AutoShape 6"/>
          <p:cNvSpPr>
            <a:spLocks noChangeArrowheads="1"/>
          </p:cNvSpPr>
          <p:nvPr/>
        </p:nvSpPr>
        <p:spPr bwMode="auto">
          <a:xfrm>
            <a:off x="92985" y="490988"/>
            <a:ext cx="8805863" cy="390525"/>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smtClean="0">
                <a:solidFill>
                  <a:srgbClr val="000099"/>
                </a:solidFill>
                <a:latin typeface="HGPｺﾞｼｯｸE" pitchFamily="50" charset="-128"/>
                <a:ea typeface="HGPｺﾞｼｯｸE" pitchFamily="50" charset="-128"/>
              </a:rPr>
              <a:t>英語教育の</a:t>
            </a:r>
            <a:r>
              <a:rPr lang="ja-JP" altLang="en-US" dirty="0">
                <a:solidFill>
                  <a:srgbClr val="000099"/>
                </a:solidFill>
                <a:latin typeface="HGPｺﾞｼｯｸE" pitchFamily="50" charset="-128"/>
                <a:ea typeface="HGPｺﾞｼｯｸE" pitchFamily="50" charset="-128"/>
              </a:rPr>
              <a:t>強化、多様なニーズに対応した教育の</a:t>
            </a:r>
            <a:r>
              <a:rPr lang="ja-JP" altLang="en-US" dirty="0" smtClean="0">
                <a:solidFill>
                  <a:srgbClr val="000099"/>
                </a:solidFill>
                <a:latin typeface="HGPｺﾞｼｯｸE" pitchFamily="50" charset="-128"/>
                <a:ea typeface="HGPｺﾞｼｯｸE" pitchFamily="50" charset="-128"/>
              </a:rPr>
              <a:t>推進</a:t>
            </a:r>
            <a:endParaRPr lang="ja-JP" altLang="en-US" dirty="0">
              <a:solidFill>
                <a:srgbClr val="000099"/>
              </a:solidFill>
              <a:latin typeface="HGPｺﾞｼｯｸE" pitchFamily="50" charset="-128"/>
              <a:ea typeface="HGPｺﾞｼｯｸE" pitchFamily="50" charset="-128"/>
            </a:endParaRPr>
          </a:p>
        </p:txBody>
      </p:sp>
      <p:sp>
        <p:nvSpPr>
          <p:cNvPr id="20" name="Rectangle 5"/>
          <p:cNvSpPr>
            <a:spLocks noChangeArrowheads="1"/>
          </p:cNvSpPr>
          <p:nvPr/>
        </p:nvSpPr>
        <p:spPr bwMode="auto">
          <a:xfrm>
            <a:off x="237447" y="917460"/>
            <a:ext cx="8808913" cy="1198963"/>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4843463" algn="l"/>
                <a:tab pos="5018088" algn="l"/>
                <a:tab pos="5562600" algn="l"/>
                <a:tab pos="6635750"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学校活性化推進事業（英語イノベーション事業）　　</a:t>
            </a:r>
            <a:r>
              <a:rPr lang="ja-JP" altLang="en-US" sz="1600" b="1" dirty="0" smtClean="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　</a:t>
            </a:r>
            <a:r>
              <a:rPr lang="ja-JP" altLang="en-US" sz="1600" b="1" dirty="0" smtClean="0">
                <a:latin typeface="ＭＳ Ｐゴシック" pitchFamily="50" charset="-128"/>
                <a:ea typeface="ＭＳ Ｐゴシック" charset="-128"/>
              </a:rPr>
              <a:t>（７億７，３００万円</a:t>
            </a:r>
            <a:r>
              <a:rPr lang="ja-JP" altLang="en-US" sz="1600" b="1" dirty="0">
                <a:latin typeface="ＭＳ Ｐゴシック" pitchFamily="50" charset="-128"/>
                <a:ea typeface="ＭＳ Ｐゴシック" charset="-128"/>
              </a:rPr>
              <a:t>）</a:t>
            </a:r>
            <a:endParaRPr lang="en-US" altLang="ja-JP" sz="1400" dirty="0">
              <a:latin typeface="ＭＳ Ｐゴシック" pitchFamily="50" charset="-128"/>
              <a:ea typeface="ＭＳ Ｐゴシック" charset="-128"/>
            </a:endParaRPr>
          </a:p>
          <a:p>
            <a:pPr marL="555625" indent="-285750">
              <a:lnSpc>
                <a:spcPts val="2000"/>
              </a:lnSpc>
              <a:spcBef>
                <a:spcPts val="225"/>
              </a:spcBef>
              <a:spcAft>
                <a:spcPts val="225"/>
              </a:spcAft>
              <a:buFont typeface="Wingdings" panose="05000000000000000000" pitchFamily="2" charset="2"/>
              <a:buChar char="Ø"/>
              <a:tabLst>
                <a:tab pos="358775" algn="l"/>
              </a:tabLst>
              <a:defRPr/>
            </a:pPr>
            <a:r>
              <a:rPr lang="ja-JP" altLang="en-US" sz="1400" dirty="0">
                <a:latin typeface="ＭＳ Ｐゴシック" panose="020B0600070205080204" pitchFamily="50" charset="-128"/>
              </a:rPr>
              <a:t>小学校３年生から６年生の英語授業時数増（年間２０時間）に伴う、</a:t>
            </a:r>
          </a:p>
          <a:p>
            <a:pPr marL="269875">
              <a:lnSpc>
                <a:spcPts val="2000"/>
              </a:lnSpc>
              <a:spcBef>
                <a:spcPts val="225"/>
              </a:spcBef>
              <a:spcAft>
                <a:spcPts val="225"/>
              </a:spcAft>
              <a:tabLst>
                <a:tab pos="358775" algn="l"/>
              </a:tabLst>
              <a:defRPr/>
            </a:pPr>
            <a:r>
              <a:rPr lang="ja-JP" altLang="en-US" sz="1400" dirty="0">
                <a:latin typeface="ＭＳ Ｐゴシック" panose="020B0600070205080204" pitchFamily="50" charset="-128"/>
              </a:rPr>
              <a:t>　　　ネイティブ・スピーカーの増員による</a:t>
            </a:r>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生きた英語を学ぶ授業</a:t>
            </a:r>
            <a:r>
              <a:rPr lang="en-US" altLang="ja-JP" sz="1400" dirty="0">
                <a:latin typeface="ＭＳ Ｐゴシック" panose="020B0600070205080204" pitchFamily="50" charset="-128"/>
              </a:rPr>
              <a:t>』</a:t>
            </a:r>
            <a:r>
              <a:rPr lang="ja-JP" altLang="en-US" sz="1400" dirty="0">
                <a:solidFill>
                  <a:schemeClr val="accent4"/>
                </a:solidFill>
                <a:latin typeface="ＭＳ Ｐゴシック" panose="020B0600070205080204" pitchFamily="50" charset="-128"/>
              </a:rPr>
              <a:t>の</a:t>
            </a:r>
            <a:r>
              <a:rPr lang="ja-JP" altLang="en-US" sz="1400" dirty="0" smtClean="0">
                <a:latin typeface="ＭＳ Ｐゴシック" panose="020B0600070205080204" pitchFamily="50" charset="-128"/>
              </a:rPr>
              <a:t>拡充</a:t>
            </a:r>
            <a:endParaRPr lang="en-US" altLang="ja-JP" sz="1400" dirty="0" smtClean="0">
              <a:latin typeface="ＭＳ Ｐゴシック" panose="020B0600070205080204" pitchFamily="50" charset="-128"/>
            </a:endParaRPr>
          </a:p>
          <a:p>
            <a:pPr marL="555625" indent="-285750">
              <a:lnSpc>
                <a:spcPts val="2000"/>
              </a:lnSpc>
              <a:spcBef>
                <a:spcPts val="225"/>
              </a:spcBef>
              <a:spcAft>
                <a:spcPts val="225"/>
              </a:spcAft>
              <a:buFont typeface="Wingdings" panose="05000000000000000000" pitchFamily="2" charset="2"/>
              <a:buChar char="Ø"/>
              <a:tabLst>
                <a:tab pos="358775" algn="l"/>
              </a:tabLst>
              <a:defRPr/>
            </a:pPr>
            <a:r>
              <a:rPr lang="ja-JP" altLang="en-US" sz="1400" dirty="0" smtClean="0">
                <a:latin typeface="ＭＳ Ｐゴシック" pitchFamily="50" charset="-128"/>
                <a:ea typeface="ＭＳ Ｐゴシック" charset="-128"/>
              </a:rPr>
              <a:t>英語力</a:t>
            </a:r>
            <a:r>
              <a:rPr lang="ja-JP" altLang="en-US" sz="1400" dirty="0">
                <a:latin typeface="ＭＳ Ｐゴシック" pitchFamily="50" charset="-128"/>
                <a:ea typeface="ＭＳ Ｐゴシック" charset="-128"/>
              </a:rPr>
              <a:t>調査</a:t>
            </a:r>
            <a:r>
              <a:rPr lang="ja-JP" altLang="en-US" sz="1400" dirty="0" smtClean="0">
                <a:latin typeface="ＭＳ Ｐゴシック" pitchFamily="50" charset="-128"/>
                <a:ea typeface="ＭＳ Ｐゴシック" charset="-128"/>
              </a:rPr>
              <a:t>を４</a:t>
            </a:r>
            <a:r>
              <a:rPr lang="ja-JP" altLang="en-US" sz="1400" dirty="0">
                <a:latin typeface="ＭＳ Ｐゴシック" pitchFamily="50" charset="-128"/>
                <a:ea typeface="ＭＳ Ｐゴシック" charset="-128"/>
              </a:rPr>
              <a:t>技能「読む・聞く・話す・書く」に拡充</a:t>
            </a:r>
            <a:r>
              <a:rPr lang="ja-JP" altLang="en-US" sz="1400" dirty="0" smtClean="0">
                <a:latin typeface="ＭＳ Ｐゴシック" pitchFamily="50" charset="-128"/>
                <a:ea typeface="ＭＳ Ｐゴシック" charset="-128"/>
              </a:rPr>
              <a:t>し、調査</a:t>
            </a:r>
            <a:r>
              <a:rPr lang="ja-JP" altLang="en-US" sz="1400" dirty="0">
                <a:latin typeface="ＭＳ Ｐゴシック" pitchFamily="50" charset="-128"/>
                <a:ea typeface="ＭＳ Ｐゴシック" charset="-128"/>
              </a:rPr>
              <a:t>結果</a:t>
            </a:r>
            <a:r>
              <a:rPr lang="ja-JP" altLang="en-US" sz="1400" dirty="0" smtClean="0">
                <a:latin typeface="ＭＳ Ｐゴシック" pitchFamily="50" charset="-128"/>
                <a:ea typeface="ＭＳ Ｐゴシック" charset="-128"/>
              </a:rPr>
              <a:t>を指導</a:t>
            </a:r>
            <a:r>
              <a:rPr lang="ja-JP" altLang="en-US" sz="1400" dirty="0">
                <a:latin typeface="ＭＳ Ｐゴシック" pitchFamily="50" charset="-128"/>
                <a:ea typeface="ＭＳ Ｐゴシック" charset="-128"/>
              </a:rPr>
              <a:t>に反映</a:t>
            </a:r>
            <a:endParaRPr lang="en-US" altLang="ja-JP" sz="1400" dirty="0">
              <a:latin typeface="ＭＳ Ｐゴシック" pitchFamily="50" charset="-128"/>
              <a:ea typeface="ＭＳ Ｐゴシック" charset="-128"/>
            </a:endParaRPr>
          </a:p>
        </p:txBody>
      </p:sp>
      <p:sp>
        <p:nvSpPr>
          <p:cNvPr id="19" name="Rectangle 5"/>
          <p:cNvSpPr>
            <a:spLocks noChangeArrowheads="1"/>
          </p:cNvSpPr>
          <p:nvPr/>
        </p:nvSpPr>
        <p:spPr bwMode="auto">
          <a:xfrm>
            <a:off x="389650" y="2202228"/>
            <a:ext cx="8539389" cy="155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lnSpc>
                <a:spcPts val="1950"/>
              </a:lnSpc>
              <a:spcBef>
                <a:spcPts val="175"/>
              </a:spcBef>
              <a:spcAft>
                <a:spcPts val="175"/>
              </a:spcAft>
              <a:tabLst>
                <a:tab pos="4659313" algn="l"/>
                <a:tab pos="4757738" algn="l"/>
                <a:tab pos="6183313" algn="l"/>
                <a:tab pos="6365875" algn="l"/>
                <a:tab pos="6542088" algn="l"/>
                <a:tab pos="6729413" algn="l"/>
                <a:tab pos="7080250" algn="l"/>
              </a:tabLst>
              <a:defRPr/>
            </a:pPr>
            <a:r>
              <a:rPr lang="ja-JP" altLang="en-US" sz="1600" b="1" dirty="0">
                <a:latin typeface="ＭＳ Ｐゴシック" panose="020B0600070205080204" pitchFamily="50" charset="-128"/>
              </a:rPr>
              <a:t>■　外国からの児童生徒受入れ・共生のための教育推進事業　　　　　</a:t>
            </a:r>
            <a:r>
              <a:rPr lang="ja-JP" altLang="en-US" sz="1600" b="1" dirty="0" smtClean="0">
                <a:latin typeface="ＭＳ Ｐゴシック" panose="020B0600070205080204" pitchFamily="50" charset="-128"/>
              </a:rPr>
              <a:t>　　</a:t>
            </a:r>
            <a:r>
              <a:rPr lang="ja-JP" altLang="en-US" sz="1600" b="1" dirty="0">
                <a:latin typeface="ＭＳ Ｐゴシック" panose="020B0600070205080204" pitchFamily="50" charset="-128"/>
              </a:rPr>
              <a:t>　</a:t>
            </a:r>
            <a:r>
              <a:rPr lang="ja-JP" altLang="en-US" sz="1600" b="1" dirty="0" smtClean="0">
                <a:latin typeface="ＭＳ Ｐゴシック" panose="020B0600070205080204" pitchFamily="50" charset="-128"/>
              </a:rPr>
              <a:t> （１</a:t>
            </a:r>
            <a:r>
              <a:rPr lang="zh-TW" altLang="en-US" sz="1600" b="1" dirty="0" smtClean="0">
                <a:latin typeface="ＭＳ Ｐゴシック" panose="020B0600070205080204" pitchFamily="50" charset="-128"/>
              </a:rPr>
              <a:t>億</a:t>
            </a:r>
            <a:r>
              <a:rPr lang="ja-JP" altLang="en-US" sz="1600" b="1" dirty="0">
                <a:latin typeface="ＭＳ Ｐゴシック" panose="020B0600070205080204" pitchFamily="50" charset="-128"/>
              </a:rPr>
              <a:t>７</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４</a:t>
            </a:r>
            <a:r>
              <a:rPr lang="zh-TW" altLang="en-US" sz="1600" b="1" dirty="0">
                <a:latin typeface="ＭＳ Ｐゴシック" panose="020B0600070205080204" pitchFamily="50" charset="-128"/>
              </a:rPr>
              <a:t>００万円</a:t>
            </a:r>
            <a:r>
              <a:rPr lang="ja-JP" altLang="en-US" sz="1600" b="1" dirty="0">
                <a:latin typeface="ＭＳ Ｐゴシック" panose="020B0600070205080204" pitchFamily="50" charset="-128"/>
              </a:rPr>
              <a:t>）</a:t>
            </a:r>
            <a:r>
              <a:rPr lang="ja-JP" altLang="en-US" sz="1600" dirty="0">
                <a:latin typeface="ＭＳ Ｐゴシック" panose="020B0600070205080204" pitchFamily="50" charset="-128"/>
              </a:rPr>
              <a:t> </a:t>
            </a:r>
            <a:endParaRPr lang="en-US" altLang="ja-JP" sz="1600" dirty="0">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en-US" sz="1400" dirty="0">
                <a:latin typeface="ＭＳ Ｐゴシック" panose="020B0600070205080204" pitchFamily="50" charset="-128"/>
              </a:rPr>
              <a:t>帰国・来日した児童生徒に対し、生活言語の習得から学習言語の習得まで切れ目のない支援を実施</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a:t>
            </a:r>
            <a:r>
              <a:rPr lang="ja-JP" altLang="en-US" sz="1400" dirty="0">
                <a:latin typeface="+mn-ea"/>
                <a:ea typeface="+mn-ea"/>
              </a:rPr>
              <a:t>　</a:t>
            </a:r>
            <a:r>
              <a:rPr lang="ja-JP" altLang="en-US" sz="1400" dirty="0">
                <a:latin typeface="ＭＳ Ｐゴシック" panose="020B0600070205080204" pitchFamily="50" charset="-128"/>
              </a:rPr>
              <a:t> ・市内</a:t>
            </a:r>
            <a:r>
              <a:rPr lang="ja-JP" altLang="en-US" sz="1400" dirty="0" smtClean="0">
                <a:latin typeface="ＭＳ Ｐゴシック" panose="020B0600070205080204" pitchFamily="50" charset="-128"/>
              </a:rPr>
              <a:t>４か所</a:t>
            </a:r>
            <a:r>
              <a:rPr lang="ja-JP" altLang="en-US" sz="1400" dirty="0">
                <a:latin typeface="ＭＳ Ｐゴシック" panose="020B0600070205080204" pitchFamily="50" charset="-128"/>
              </a:rPr>
              <a:t>に共生支援拠点を設置し、就学直後の</a:t>
            </a:r>
            <a:r>
              <a:rPr lang="ja-JP" altLang="en-US" sz="1400" dirty="0">
                <a:latin typeface="ＭＳ Ｐゴシック" panose="020B0600070205080204" pitchFamily="50" charset="-128"/>
                <a:cs typeface="Meiryo UI" pitchFamily="50" charset="-128"/>
              </a:rPr>
              <a:t>児童生徒に対し言葉の壁</a:t>
            </a:r>
            <a:r>
              <a:rPr lang="ja-JP" altLang="en-US" sz="1400" dirty="0" smtClean="0">
                <a:latin typeface="ＭＳ Ｐゴシック" panose="020B0600070205080204" pitchFamily="50" charset="-128"/>
                <a:cs typeface="Meiryo UI" pitchFamily="50" charset="-128"/>
              </a:rPr>
              <a:t>や</a:t>
            </a:r>
            <a:endParaRPr lang="en-US" altLang="ja-JP" sz="1400" dirty="0" smtClean="0">
              <a:latin typeface="ＭＳ Ｐゴシック" panose="020B0600070205080204" pitchFamily="50" charset="-128"/>
              <a:cs typeface="Meiryo UI" pitchFamily="50" charset="-128"/>
            </a:endParaRPr>
          </a:p>
          <a:p>
            <a:pPr marL="174625" eaLnBrk="1" hangingPunct="1">
              <a:lnSpc>
                <a:spcPts val="1950"/>
              </a:lnSpc>
              <a:spcBef>
                <a:spcPts val="175"/>
              </a:spcBef>
              <a:spcAft>
                <a:spcPts val="175"/>
              </a:spcAft>
              <a:defRPr/>
            </a:pPr>
            <a:r>
              <a:rPr lang="ja-JP" altLang="en-US" sz="1400" dirty="0" smtClean="0">
                <a:latin typeface="ＭＳ Ｐゴシック" panose="020B0600070205080204" pitchFamily="50" charset="-128"/>
                <a:cs typeface="Meiryo UI" pitchFamily="50" charset="-128"/>
              </a:rPr>
              <a:t>　　　 文化の違いによる戸惑いを解消するための支援等を実施</a:t>
            </a:r>
            <a:endParaRPr lang="en-US" altLang="ja-JP" sz="1400" dirty="0" smtClean="0">
              <a:latin typeface="ＭＳ Ｐゴシック" panose="020B0600070205080204" pitchFamily="50" charset="-128"/>
              <a:cs typeface="Meiryo UI" pitchFamily="50" charset="-128"/>
            </a:endParaRPr>
          </a:p>
          <a:p>
            <a:pPr marL="174625" eaLnBrk="1" hangingPunct="1">
              <a:lnSpc>
                <a:spcPts val="1950"/>
              </a:lnSpc>
              <a:spcBef>
                <a:spcPts val="175"/>
              </a:spcBef>
              <a:spcAft>
                <a:spcPts val="175"/>
              </a:spcAft>
              <a:defRPr/>
            </a:pPr>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学習言語の習得のために、教科学習の中での日本語指導や母語による支援を実施</a:t>
            </a:r>
            <a:endParaRPr lang="ja-JP" altLang="en-US" sz="1400" b="1" dirty="0" smtClean="0">
              <a:latin typeface="ＭＳ Ｐゴシック" panose="020B0600070205080204" pitchFamily="50" charset="-128"/>
            </a:endParaRPr>
          </a:p>
          <a:p>
            <a:pPr eaLnBrk="1" hangingPunct="1">
              <a:spcBef>
                <a:spcPts val="175"/>
              </a:spcBef>
              <a:spcAft>
                <a:spcPts val="175"/>
              </a:spcAft>
              <a:buFont typeface="Wingdings" panose="05000000000000000000" pitchFamily="2" charset="2"/>
              <a:buChar char="Ø"/>
              <a:defRPr/>
            </a:pPr>
            <a:endParaRPr lang="en-US" altLang="ja-JP" sz="1400" dirty="0">
              <a:latin typeface="ＭＳ Ｐゴシック" panose="020B0600070205080204" pitchFamily="50" charset="-128"/>
            </a:endParaRPr>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316" y="2807935"/>
            <a:ext cx="905024" cy="945654"/>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99" y="2946155"/>
            <a:ext cx="765549" cy="803726"/>
          </a:xfrm>
          <a:prstGeom prst="rect">
            <a:avLst/>
          </a:prstGeom>
        </p:spPr>
      </p:pic>
      <p:sp>
        <p:nvSpPr>
          <p:cNvPr id="17" name="角丸四角形 16"/>
          <p:cNvSpPr/>
          <p:nvPr/>
        </p:nvSpPr>
        <p:spPr>
          <a:xfrm>
            <a:off x="100725" y="92422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aphicFrame>
        <p:nvGraphicFramePr>
          <p:cNvPr id="2" name="表 1"/>
          <p:cNvGraphicFramePr>
            <a:graphicFrameLocks noGrp="1"/>
          </p:cNvGraphicFramePr>
          <p:nvPr>
            <p:extLst/>
          </p:nvPr>
        </p:nvGraphicFramePr>
        <p:xfrm>
          <a:off x="6261957" y="4388553"/>
          <a:ext cx="2134278" cy="613306"/>
        </p:xfrm>
        <a:graphic>
          <a:graphicData uri="http://schemas.openxmlformats.org/drawingml/2006/table">
            <a:tbl>
              <a:tblPr firstRow="1" bandRow="1">
                <a:tableStyleId>{5C22544A-7EE6-4342-B048-85BDC9FD1C3A}</a:tableStyleId>
              </a:tblPr>
              <a:tblGrid>
                <a:gridCol w="711426">
                  <a:extLst>
                    <a:ext uri="{9D8B030D-6E8A-4147-A177-3AD203B41FA5}">
                      <a16:colId xmlns:a16="http://schemas.microsoft.com/office/drawing/2014/main" val="20000"/>
                    </a:ext>
                  </a:extLst>
                </a:gridCol>
                <a:gridCol w="711426">
                  <a:extLst>
                    <a:ext uri="{9D8B030D-6E8A-4147-A177-3AD203B41FA5}">
                      <a16:colId xmlns:a16="http://schemas.microsoft.com/office/drawing/2014/main" val="20001"/>
                    </a:ext>
                  </a:extLst>
                </a:gridCol>
                <a:gridCol w="711426">
                  <a:extLst>
                    <a:ext uri="{9D8B030D-6E8A-4147-A177-3AD203B41FA5}">
                      <a16:colId xmlns:a16="http://schemas.microsoft.com/office/drawing/2014/main" val="20002"/>
                    </a:ext>
                  </a:extLst>
                </a:gridCol>
              </a:tblGrid>
              <a:tr h="306653">
                <a:tc>
                  <a:txBody>
                    <a:bodyPr/>
                    <a:lstStyle/>
                    <a:p>
                      <a:pPr algn="ctr"/>
                      <a:r>
                        <a:rPr kumimoji="1" lang="ja-JP" altLang="en-US" sz="1000" b="0" dirty="0" smtClean="0">
                          <a:solidFill>
                            <a:schemeClr val="accent4"/>
                          </a:solidFill>
                          <a:latin typeface="ＭＳ ゴシック" panose="020B0609070205080204" pitchFamily="49" charset="-128"/>
                          <a:ea typeface="ＭＳ ゴシック" panose="020B0609070205080204" pitchFamily="49" charset="-128"/>
                        </a:rPr>
                        <a:t>Ｒ２年度</a:t>
                      </a:r>
                      <a:endParaRPr kumimoji="1" lang="ja-JP" altLang="en-US" sz="1000" b="0" dirty="0">
                        <a:solidFill>
                          <a:schemeClr val="accent4"/>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000" b="0" dirty="0" smtClean="0">
                          <a:solidFill>
                            <a:schemeClr val="accent4"/>
                          </a:solidFill>
                          <a:latin typeface="ＭＳ ゴシック" panose="020B0609070205080204" pitchFamily="49" charset="-128"/>
                          <a:ea typeface="ＭＳ ゴシック" panose="020B0609070205080204" pitchFamily="49" charset="-128"/>
                        </a:rPr>
                        <a:t>Ｒ３年度</a:t>
                      </a:r>
                      <a:endParaRPr kumimoji="1" lang="ja-JP" altLang="en-US" sz="1000" b="0" dirty="0">
                        <a:solidFill>
                          <a:schemeClr val="accent4"/>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000" b="0" dirty="0" smtClean="0">
                          <a:solidFill>
                            <a:schemeClr val="accent4"/>
                          </a:solidFill>
                          <a:latin typeface="ＭＳ ゴシック" panose="020B0609070205080204" pitchFamily="49" charset="-128"/>
                          <a:ea typeface="ＭＳ ゴシック" panose="020B0609070205080204" pitchFamily="49" charset="-128"/>
                        </a:rPr>
                        <a:t>Ｒ４年度</a:t>
                      </a:r>
                      <a:endParaRPr kumimoji="1" lang="ja-JP" altLang="en-US" sz="1000" b="0" dirty="0">
                        <a:solidFill>
                          <a:schemeClr val="accent4"/>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06653">
                <a:tc>
                  <a:txBody>
                    <a:bodyP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１か所</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３か所</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４か所</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1"/>
                  </a:ext>
                </a:extLst>
              </a:tr>
            </a:tbl>
          </a:graphicData>
        </a:graphic>
      </p:graphicFrame>
      <p:pic>
        <p:nvPicPr>
          <p:cNvPr id="3" name="図 2"/>
          <p:cNvPicPr>
            <a:picLocks noChangeAspect="1"/>
          </p:cNvPicPr>
          <p:nvPr/>
        </p:nvPicPr>
        <p:blipFill>
          <a:blip r:embed="rId5"/>
          <a:stretch>
            <a:fillRect/>
          </a:stretch>
        </p:blipFill>
        <p:spPr>
          <a:xfrm>
            <a:off x="6865787" y="1238780"/>
            <a:ext cx="1780186" cy="969348"/>
          </a:xfrm>
          <a:prstGeom prst="rect">
            <a:avLst/>
          </a:prstGeom>
        </p:spPr>
      </p:pic>
    </p:spTree>
    <p:extLst>
      <p:ext uri="{BB962C8B-B14F-4D97-AF65-F5344CB8AC3E}">
        <p14:creationId xmlns:p14="http://schemas.microsoft.com/office/powerpoint/2010/main" val="38742121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73018"/>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rPr>
              <a:pPr algn="r" eaLnBrk="1" hangingPunct="1">
                <a:defRPr/>
              </a:pPr>
              <a:t>38</a:t>
            </a:fld>
            <a:endParaRPr lang="en-US" altLang="ja-JP" sz="2000" b="1" dirty="0">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300" dirty="0">
                <a:solidFill>
                  <a:schemeClr val="bg1"/>
                </a:solidFill>
                <a:effectLst>
                  <a:outerShdw blurRad="38100" dist="38100" dir="2700000" algn="tl">
                    <a:srgbClr val="000000">
                      <a:alpha val="43137"/>
                    </a:srgbClr>
                  </a:outerShdw>
                </a:effectLst>
                <a:ea typeface="HG創英角ｺﾞｼｯｸUB" pitchFamily="49" charset="-128"/>
              </a:rPr>
              <a:t>質の高い学校教育を推進するための</a:t>
            </a:r>
            <a:r>
              <a:rPr lang="ja-JP" altLang="en-US" sz="2300" dirty="0" smtClean="0">
                <a:solidFill>
                  <a:schemeClr val="bg1"/>
                </a:solidFill>
                <a:effectLst>
                  <a:outerShdw blurRad="38100" dist="38100" dir="2700000" algn="tl">
                    <a:srgbClr val="000000">
                      <a:alpha val="43137"/>
                    </a:srgbClr>
                  </a:outerShdw>
                </a:effectLst>
                <a:ea typeface="HG創英角ｺﾞｼｯｸUB" pitchFamily="49" charset="-128"/>
              </a:rPr>
              <a:t>仕組みづくり⑤</a:t>
            </a:r>
            <a:endParaRPr lang="en-US" altLang="ja-JP" sz="23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4820" name="Rectangle 4"/>
          <p:cNvSpPr>
            <a:spLocks noChangeArrowheads="1"/>
          </p:cNvSpPr>
          <p:nvPr/>
        </p:nvSpPr>
        <p:spPr bwMode="auto">
          <a:xfrm>
            <a:off x="6672265" y="2"/>
            <a:ext cx="24717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en-US" altLang="ja-JP" sz="1400">
              <a:solidFill>
                <a:srgbClr val="000099"/>
              </a:solidFill>
              <a:ea typeface="HG創英角ｺﾞｼｯｸUB" panose="020B0909000000000000" pitchFamily="49" charset="-128"/>
            </a:endParaRPr>
          </a:p>
        </p:txBody>
      </p:sp>
      <p:sp>
        <p:nvSpPr>
          <p:cNvPr id="34821" name="Rectangle 4"/>
          <p:cNvSpPr>
            <a:spLocks noChangeArrowheads="1"/>
          </p:cNvSpPr>
          <p:nvPr/>
        </p:nvSpPr>
        <p:spPr bwMode="auto">
          <a:xfrm>
            <a:off x="6919915" y="2"/>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6" name="Rectangle 5"/>
          <p:cNvSpPr>
            <a:spLocks noChangeArrowheads="1"/>
          </p:cNvSpPr>
          <p:nvPr/>
        </p:nvSpPr>
        <p:spPr bwMode="auto">
          <a:xfrm>
            <a:off x="456068" y="2056938"/>
            <a:ext cx="8605870" cy="100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lnSpc>
                <a:spcPts val="1950"/>
              </a:lnSpc>
              <a:spcBef>
                <a:spcPts val="175"/>
              </a:spcBef>
              <a:spcAft>
                <a:spcPts val="175"/>
              </a:spcAft>
              <a:tabLst>
                <a:tab pos="4659313" algn="l"/>
                <a:tab pos="4757738" algn="l"/>
              </a:tabLst>
              <a:defRPr/>
            </a:pPr>
            <a:r>
              <a:rPr lang="ja-JP" altLang="en-US" sz="1600" b="1" dirty="0">
                <a:latin typeface="ＭＳ Ｐゴシック" panose="020B0600070205080204" pitchFamily="50" charset="-128"/>
              </a:rPr>
              <a:t>■　部活動指導員活用事業　　　　　　　　　　　　　　　　</a:t>
            </a:r>
            <a:r>
              <a:rPr lang="ja-JP" altLang="en-US" sz="1600" b="1" dirty="0">
                <a:solidFill>
                  <a:schemeClr val="accent4"/>
                </a:solidFill>
                <a:latin typeface="ＭＳ Ｐゴシック" panose="020B0600070205080204" pitchFamily="50" charset="-128"/>
              </a:rPr>
              <a:t>　（　５</a:t>
            </a:r>
            <a:r>
              <a:rPr lang="zh-TW" altLang="en-US" sz="1600" b="1" dirty="0">
                <a:solidFill>
                  <a:schemeClr val="accent4"/>
                </a:solidFill>
                <a:latin typeface="ＭＳ Ｐゴシック" panose="020B0600070205080204" pitchFamily="50" charset="-128"/>
              </a:rPr>
              <a:t>億</a:t>
            </a:r>
            <a:r>
              <a:rPr lang="ja-JP" altLang="en-US" sz="1600" b="1" dirty="0">
                <a:solidFill>
                  <a:schemeClr val="accent4"/>
                </a:solidFill>
                <a:latin typeface="ＭＳ Ｐゴシック" panose="020B0600070205080204" pitchFamily="50" charset="-128"/>
              </a:rPr>
              <a:t>６</a:t>
            </a:r>
            <a:r>
              <a:rPr lang="zh-TW" altLang="en-US" sz="1600" b="1" dirty="0">
                <a:solidFill>
                  <a:schemeClr val="accent4"/>
                </a:solidFill>
                <a:latin typeface="ＭＳ Ｐゴシック" panose="020B0600070205080204" pitchFamily="50" charset="-128"/>
              </a:rPr>
              <a:t>，</a:t>
            </a:r>
            <a:r>
              <a:rPr lang="ja-JP" altLang="en-US" sz="1600" b="1" dirty="0">
                <a:solidFill>
                  <a:schemeClr val="accent4"/>
                </a:solidFill>
                <a:latin typeface="ＭＳ Ｐゴシック" panose="020B0600070205080204" pitchFamily="50" charset="-128"/>
              </a:rPr>
              <a:t>６</a:t>
            </a:r>
            <a:r>
              <a:rPr lang="zh-TW" altLang="en-US" sz="1600" b="1" dirty="0">
                <a:solidFill>
                  <a:schemeClr val="accent4"/>
                </a:solidFill>
                <a:latin typeface="ＭＳ Ｐゴシック" panose="020B0600070205080204" pitchFamily="50" charset="-128"/>
              </a:rPr>
              <a:t>００万円</a:t>
            </a:r>
            <a:r>
              <a:rPr lang="ja-JP" altLang="en-US" sz="1600" b="1" dirty="0">
                <a:solidFill>
                  <a:schemeClr val="accent4"/>
                </a:solidFill>
                <a:latin typeface="ＭＳ Ｐゴシック" panose="020B0600070205080204" pitchFamily="50" charset="-128"/>
              </a:rPr>
              <a:t>）</a:t>
            </a:r>
            <a:r>
              <a:rPr lang="ja-JP" altLang="en-US" sz="1600" dirty="0">
                <a:solidFill>
                  <a:schemeClr val="accent4"/>
                </a:solidFill>
                <a:latin typeface="ＭＳ Ｐゴシック" panose="020B0600070205080204" pitchFamily="50" charset="-128"/>
              </a:rPr>
              <a:t> </a:t>
            </a:r>
            <a:endParaRPr lang="en-US" altLang="ja-JP" sz="1600" dirty="0">
              <a:solidFill>
                <a:schemeClr val="accent4"/>
              </a:solidFill>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ja-JP" sz="1400" dirty="0">
                <a:solidFill>
                  <a:schemeClr val="accent4"/>
                </a:solidFill>
                <a:latin typeface="ＭＳ Ｐゴシック" panose="020B0600070205080204" pitchFamily="50" charset="-128"/>
              </a:rPr>
              <a:t>部活動</a:t>
            </a:r>
            <a:r>
              <a:rPr lang="ja-JP" altLang="en-US" sz="1400" dirty="0">
                <a:solidFill>
                  <a:schemeClr val="accent4"/>
                </a:solidFill>
                <a:latin typeface="ＭＳ Ｐゴシック" panose="020B0600070205080204" pitchFamily="50" charset="-128"/>
              </a:rPr>
              <a:t>指導における</a:t>
            </a:r>
            <a:r>
              <a:rPr lang="ja-JP" altLang="ja-JP" sz="1400" dirty="0">
                <a:solidFill>
                  <a:schemeClr val="accent4"/>
                </a:solidFill>
                <a:latin typeface="ＭＳ Ｐゴシック" panose="020B0600070205080204" pitchFamily="50" charset="-128"/>
              </a:rPr>
              <a:t>教員の長時間勤務の解消</a:t>
            </a:r>
            <a:r>
              <a:rPr lang="ja-JP" altLang="en-US" sz="1400" dirty="0">
                <a:solidFill>
                  <a:schemeClr val="accent4"/>
                </a:solidFill>
                <a:latin typeface="ＭＳ Ｐゴシック" panose="020B0600070205080204" pitchFamily="50" charset="-128"/>
              </a:rPr>
              <a:t>に向けた取組みの充実</a:t>
            </a:r>
            <a:endParaRPr lang="en-US" altLang="ja-JP" sz="1400" dirty="0">
              <a:solidFill>
                <a:schemeClr val="accent4"/>
              </a:solidFill>
              <a:latin typeface="ＭＳ Ｐゴシック" panose="020B0600070205080204" pitchFamily="50" charset="-128"/>
            </a:endParaRPr>
          </a:p>
          <a:p>
            <a:pPr eaLnBrk="1" hangingPunct="1">
              <a:lnSpc>
                <a:spcPts val="1950"/>
              </a:lnSpc>
              <a:spcBef>
                <a:spcPts val="175"/>
              </a:spcBef>
              <a:spcAft>
                <a:spcPts val="175"/>
              </a:spcAft>
              <a:defRPr/>
            </a:pPr>
            <a:r>
              <a:rPr lang="ja-JP" altLang="en-US" sz="1400" dirty="0">
                <a:latin typeface="ＭＳ Ｐゴシック" panose="020B0600070205080204" pitchFamily="50" charset="-128"/>
              </a:rPr>
              <a:t>　　     ・中学校の部活動指導に従事する部活動指導員</a:t>
            </a:r>
            <a:r>
              <a:rPr lang="ja-JP" altLang="en-US" sz="1400" dirty="0" smtClean="0">
                <a:latin typeface="ＭＳ Ｐゴシック" panose="020B0600070205080204" pitchFamily="50" charset="-128"/>
              </a:rPr>
              <a:t>を２８０人に増員</a:t>
            </a:r>
            <a:r>
              <a:rPr lang="ja-JP" altLang="en-US" sz="1400" dirty="0">
                <a:latin typeface="ＭＳ Ｐゴシック" panose="020B0600070205080204" pitchFamily="50" charset="-128"/>
              </a:rPr>
              <a:t>して</a:t>
            </a:r>
            <a:r>
              <a:rPr lang="ja-JP" altLang="en-US" sz="1400" dirty="0" smtClean="0">
                <a:latin typeface="ＭＳ Ｐゴシック" panose="020B0600070205080204" pitchFamily="50" charset="-128"/>
              </a:rPr>
              <a:t>配置</a:t>
            </a:r>
            <a:endParaRPr lang="en-US" altLang="ja-JP" sz="1400" dirty="0">
              <a:latin typeface="ＭＳ Ｐゴシック" panose="020B0600070205080204" pitchFamily="50" charset="-128"/>
            </a:endParaRPr>
          </a:p>
        </p:txBody>
      </p:sp>
      <p:sp>
        <p:nvSpPr>
          <p:cNvPr id="19" name="AutoShape 6"/>
          <p:cNvSpPr>
            <a:spLocks noChangeArrowheads="1"/>
          </p:cNvSpPr>
          <p:nvPr/>
        </p:nvSpPr>
        <p:spPr bwMode="auto">
          <a:xfrm>
            <a:off x="167143" y="512765"/>
            <a:ext cx="8805863" cy="390525"/>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a:solidFill>
                  <a:srgbClr val="000099"/>
                </a:solidFill>
                <a:latin typeface="HGPｺﾞｼｯｸE" pitchFamily="50" charset="-128"/>
                <a:ea typeface="HGPｺﾞｼｯｸE" pitchFamily="50" charset="-128"/>
              </a:rPr>
              <a:t>教職員の教育力向上の取組みの強化</a:t>
            </a:r>
          </a:p>
        </p:txBody>
      </p:sp>
      <p:sp>
        <p:nvSpPr>
          <p:cNvPr id="15" name="角丸四角形 14"/>
          <p:cNvSpPr/>
          <p:nvPr/>
        </p:nvSpPr>
        <p:spPr>
          <a:xfrm>
            <a:off x="193294" y="209609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0" name="Rectangle 5"/>
          <p:cNvSpPr>
            <a:spLocks noChangeArrowheads="1"/>
          </p:cNvSpPr>
          <p:nvPr/>
        </p:nvSpPr>
        <p:spPr bwMode="auto">
          <a:xfrm>
            <a:off x="456068" y="907309"/>
            <a:ext cx="7901226" cy="97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lnSpc>
                <a:spcPts val="1950"/>
              </a:lnSpc>
              <a:spcBef>
                <a:spcPts val="175"/>
              </a:spcBef>
              <a:spcAft>
                <a:spcPts val="175"/>
              </a:spcAft>
              <a:tabLst>
                <a:tab pos="358775" algn="l"/>
                <a:tab pos="4659313" algn="l"/>
                <a:tab pos="4757738" algn="l"/>
                <a:tab pos="4843463" algn="l"/>
              </a:tabLst>
              <a:defRPr/>
            </a:pPr>
            <a:r>
              <a:rPr lang="ja-JP" altLang="en-US" sz="1600" b="1" dirty="0">
                <a:latin typeface="ＭＳ Ｐゴシック" panose="020B0600070205080204" pitchFamily="50" charset="-128"/>
              </a:rPr>
              <a:t>■　次世代の学校を担う人材の確保・育成　　　　　　　　（　　　</a:t>
            </a:r>
            <a:r>
              <a:rPr lang="ja-JP" altLang="en-US" sz="1600" b="1" dirty="0" smtClean="0">
                <a:latin typeface="ＭＳ Ｐゴシック" panose="020B0600070205080204" pitchFamily="50" charset="-128"/>
              </a:rPr>
              <a:t>　４，３００</a:t>
            </a:r>
            <a:r>
              <a:rPr lang="zh-TW" altLang="en-US" sz="1600" b="1" dirty="0" smtClean="0">
                <a:latin typeface="ＭＳ Ｐゴシック" panose="020B0600070205080204" pitchFamily="50" charset="-128"/>
              </a:rPr>
              <a:t>万円</a:t>
            </a:r>
            <a:r>
              <a:rPr lang="ja-JP" altLang="en-US" sz="1600" b="1" dirty="0">
                <a:latin typeface="ＭＳ Ｐゴシック" panose="020B0600070205080204" pitchFamily="50" charset="-128"/>
              </a:rPr>
              <a:t>）</a:t>
            </a:r>
            <a:r>
              <a:rPr lang="ja-JP" altLang="en-US" sz="1600" dirty="0">
                <a:latin typeface="ＭＳ Ｐゴシック" panose="020B0600070205080204" pitchFamily="50" charset="-128"/>
              </a:rPr>
              <a:t> </a:t>
            </a:r>
            <a:endParaRPr lang="en-US" altLang="ja-JP" sz="1400" dirty="0">
              <a:latin typeface="ＭＳ Ｐゴシック" panose="020B0600070205080204" pitchFamily="50" charset="-128"/>
            </a:endParaRPr>
          </a:p>
          <a:p>
            <a:pPr marL="460375" indent="-285750" eaLnBrk="1" hangingPunct="1">
              <a:lnSpc>
                <a:spcPts val="1950"/>
              </a:lnSpc>
              <a:spcBef>
                <a:spcPts val="175"/>
              </a:spcBef>
              <a:spcAft>
                <a:spcPts val="175"/>
              </a:spcAft>
              <a:buFont typeface="Wingdings" panose="05000000000000000000" pitchFamily="2" charset="2"/>
              <a:buChar char="Ø"/>
              <a:tabLst>
                <a:tab pos="87313" algn="l"/>
                <a:tab pos="271463" algn="l"/>
              </a:tabLst>
              <a:defRPr/>
            </a:pPr>
            <a:r>
              <a:rPr lang="ja-JP" altLang="en-US" sz="1400" dirty="0">
                <a:solidFill>
                  <a:schemeClr val="tx2"/>
                </a:solidFill>
                <a:latin typeface="ＭＳ Ｐゴシック" panose="020B0600070205080204" pitchFamily="50" charset="-128"/>
              </a:rPr>
              <a:t>教員の資質向上等の研修の開発・企画・運営について大阪教育大学と連携して実施　 　</a:t>
            </a:r>
            <a:endParaRPr lang="en-US" altLang="ja-JP" sz="1400" dirty="0">
              <a:solidFill>
                <a:schemeClr val="tx2"/>
              </a:solidFill>
              <a:latin typeface="ＭＳ Ｐゴシック" panose="020B0600070205080204" pitchFamily="50" charset="-128"/>
            </a:endParaRPr>
          </a:p>
          <a:p>
            <a:pPr marL="460375" indent="-285750" eaLnBrk="1" hangingPunct="1">
              <a:lnSpc>
                <a:spcPts val="1950"/>
              </a:lnSpc>
              <a:spcBef>
                <a:spcPts val="175"/>
              </a:spcBef>
              <a:spcAft>
                <a:spcPts val="175"/>
              </a:spcAft>
              <a:buFont typeface="Wingdings" panose="05000000000000000000" pitchFamily="2" charset="2"/>
              <a:buChar char="Ø"/>
              <a:tabLst>
                <a:tab pos="87313" algn="l"/>
                <a:tab pos="271463" algn="l"/>
              </a:tabLst>
              <a:defRPr/>
            </a:pPr>
            <a:r>
              <a:rPr lang="ja-JP" altLang="en-US" sz="1400" dirty="0" smtClean="0">
                <a:latin typeface="ＭＳ Ｐゴシック" panose="020B0600070205080204" pitchFamily="50" charset="-128"/>
              </a:rPr>
              <a:t>「新・大阪市総合教育センター」の設置に向けた調査</a:t>
            </a:r>
            <a:r>
              <a:rPr lang="ja-JP" altLang="en-US" sz="1400" dirty="0">
                <a:latin typeface="ＭＳ Ｐゴシック" panose="020B0600070205080204" pitchFamily="50" charset="-128"/>
              </a:rPr>
              <a:t>・研究を実施　　</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tabLst>
                <a:tab pos="87313" algn="l"/>
                <a:tab pos="271463" algn="l"/>
              </a:tabLst>
              <a:defRPr/>
            </a:pP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22" name="Rectangle 5"/>
          <p:cNvSpPr>
            <a:spLocks noChangeArrowheads="1"/>
          </p:cNvSpPr>
          <p:nvPr/>
        </p:nvSpPr>
        <p:spPr bwMode="auto">
          <a:xfrm>
            <a:off x="456068" y="3223631"/>
            <a:ext cx="6705715" cy="35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lnSpc>
                <a:spcPts val="1950"/>
              </a:lnSpc>
              <a:spcBef>
                <a:spcPts val="175"/>
              </a:spcBef>
              <a:spcAft>
                <a:spcPts val="175"/>
              </a:spcAft>
              <a:defRPr/>
            </a:pPr>
            <a:r>
              <a:rPr lang="ja-JP" altLang="en-US" sz="1600" b="1" dirty="0" smtClean="0">
                <a:latin typeface="ＭＳ Ｐゴシック" panose="020B0600070205080204" pitchFamily="50" charset="-128"/>
              </a:rPr>
              <a:t>■</a:t>
            </a:r>
            <a:r>
              <a:rPr lang="ja-JP" altLang="en-US" sz="1600" b="1" dirty="0">
                <a:latin typeface="ＭＳ Ｐゴシック" panose="020B0600070205080204" pitchFamily="50" charset="-128"/>
              </a:rPr>
              <a:t>　スクールサポートスタッフ配置事業 　　　　　　　　　　（　３</a:t>
            </a:r>
            <a:r>
              <a:rPr lang="zh-TW" altLang="en-US" sz="1600" b="1" dirty="0">
                <a:latin typeface="ＭＳ Ｐゴシック" panose="020B0600070205080204" pitchFamily="50" charset="-128"/>
              </a:rPr>
              <a:t>億</a:t>
            </a:r>
            <a:r>
              <a:rPr lang="ja-JP" altLang="en-US" sz="1600" b="1" dirty="0">
                <a:latin typeface="ＭＳ Ｐゴシック" panose="020B0600070205080204" pitchFamily="50" charset="-128"/>
              </a:rPr>
              <a:t>２</a:t>
            </a:r>
            <a:r>
              <a:rPr lang="zh-TW" altLang="en-US" sz="1600" b="1" dirty="0" smtClean="0">
                <a:latin typeface="ＭＳ Ｐゴシック" panose="020B0600070205080204" pitchFamily="50" charset="-128"/>
              </a:rPr>
              <a:t>，</a:t>
            </a:r>
            <a:r>
              <a:rPr lang="ja-JP" altLang="en-US" sz="1600" b="1" dirty="0" smtClean="0">
                <a:latin typeface="ＭＳ Ｐゴシック" panose="020B0600070205080204" pitchFamily="50" charset="-128"/>
              </a:rPr>
              <a:t>８</a:t>
            </a:r>
            <a:r>
              <a:rPr lang="zh-TW" altLang="en-US" sz="1600" b="1" dirty="0" smtClean="0">
                <a:latin typeface="ＭＳ Ｐゴシック" panose="020B0600070205080204" pitchFamily="50" charset="-128"/>
              </a:rPr>
              <a:t>００万円</a:t>
            </a:r>
            <a:r>
              <a:rPr lang="ja-JP" altLang="en-US" sz="1600" b="1" dirty="0">
                <a:latin typeface="ＭＳ Ｐゴシック" panose="020B0600070205080204" pitchFamily="50" charset="-128"/>
              </a:rPr>
              <a:t>）</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24" name="角丸四角形 23"/>
          <p:cNvSpPr/>
          <p:nvPr/>
        </p:nvSpPr>
        <p:spPr>
          <a:xfrm>
            <a:off x="193294" y="322363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grpSp>
        <p:nvGrpSpPr>
          <p:cNvPr id="36" name="グループ化 35"/>
          <p:cNvGrpSpPr/>
          <p:nvPr/>
        </p:nvGrpSpPr>
        <p:grpSpPr>
          <a:xfrm>
            <a:off x="7402132" y="3838020"/>
            <a:ext cx="1570874" cy="1177816"/>
            <a:chOff x="5804075" y="3504328"/>
            <a:chExt cx="3146607" cy="1677315"/>
          </a:xfrm>
        </p:grpSpPr>
        <p:pic>
          <p:nvPicPr>
            <p:cNvPr id="37" name="Picture 11" descr="C:\Users\i5425758\AppData\Local\Microsoft\Windows\Temporary Internet Files\Content.IE5\J2E8M6NX\MC900431615[1].png"/>
            <p:cNvPicPr>
              <a:picLocks noChangeAspect="1" noChangeArrowheads="1"/>
            </p:cNvPicPr>
            <p:nvPr/>
          </p:nvPicPr>
          <p:blipFill>
            <a:blip r:embed="rId3" cstate="print"/>
            <a:srcRect/>
            <a:stretch>
              <a:fillRect/>
            </a:stretch>
          </p:blipFill>
          <p:spPr bwMode="auto">
            <a:xfrm>
              <a:off x="5813571" y="3522366"/>
              <a:ext cx="691740" cy="618119"/>
            </a:xfrm>
            <a:prstGeom prst="rect">
              <a:avLst/>
            </a:prstGeom>
            <a:noFill/>
          </p:spPr>
        </p:pic>
        <p:sp>
          <p:nvSpPr>
            <p:cNvPr id="38" name="テキスト ボックス 37"/>
            <p:cNvSpPr txBox="1"/>
            <p:nvPr/>
          </p:nvSpPr>
          <p:spPr>
            <a:xfrm>
              <a:off x="5804075" y="4224279"/>
              <a:ext cx="588784" cy="555854"/>
            </a:xfrm>
            <a:prstGeom prst="rect">
              <a:avLst/>
            </a:prstGeom>
            <a:solidFill>
              <a:schemeClr val="bg1"/>
            </a:solidFill>
            <a:ln w="254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lIns="36000" tIns="36000" rIns="36000" bIns="36000" rtlCol="0">
              <a:spAutoFit/>
            </a:bodyPr>
            <a:lstStyle/>
            <a:p>
              <a:pPr algn="ctr"/>
              <a:r>
                <a:rPr lang="ja-JP" altLang="en-US" sz="1000" b="1" dirty="0" smtClean="0">
                  <a:solidFill>
                    <a:schemeClr val="tx1"/>
                  </a:solidFill>
                  <a:latin typeface="+mn-ea"/>
                </a:rPr>
                <a:t>教員</a:t>
              </a:r>
              <a:endParaRPr lang="en-US" altLang="ja-JP" sz="1000" b="1" dirty="0" smtClean="0">
                <a:solidFill>
                  <a:schemeClr val="tx1"/>
                </a:solidFill>
                <a:latin typeface="+mn-ea"/>
              </a:endParaRPr>
            </a:p>
          </p:txBody>
        </p:sp>
        <p:sp>
          <p:nvSpPr>
            <p:cNvPr id="39" name="テキスト ボックス 38"/>
            <p:cNvSpPr txBox="1"/>
            <p:nvPr/>
          </p:nvSpPr>
          <p:spPr>
            <a:xfrm>
              <a:off x="8195613" y="4313472"/>
              <a:ext cx="755069" cy="331034"/>
            </a:xfrm>
            <a:prstGeom prst="rect">
              <a:avLst/>
            </a:prstGeom>
            <a:solidFill>
              <a:schemeClr val="bg1"/>
            </a:solidFill>
            <a:ln w="254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lIns="36000" tIns="36000" rIns="36000" bIns="36000" rtlCol="0">
              <a:spAutoFit/>
            </a:bodyPr>
            <a:lstStyle/>
            <a:p>
              <a:pPr algn="ctr"/>
              <a:r>
                <a:rPr lang="ja-JP" altLang="en-US" sz="1000" b="1" dirty="0" smtClean="0">
                  <a:solidFill>
                    <a:schemeClr val="tx1"/>
                  </a:solidFill>
                  <a:latin typeface="+mn-ea"/>
                </a:rPr>
                <a:t>ＳＳＳ</a:t>
              </a:r>
              <a:endParaRPr kumimoji="1" lang="ja-JP" altLang="en-US" sz="1000" dirty="0">
                <a:solidFill>
                  <a:schemeClr val="tx1"/>
                </a:solidFill>
              </a:endParaRPr>
            </a:p>
          </p:txBody>
        </p:sp>
        <p:sp>
          <p:nvSpPr>
            <p:cNvPr id="40" name="テキスト ボックス 39"/>
            <p:cNvSpPr txBox="1"/>
            <p:nvPr/>
          </p:nvSpPr>
          <p:spPr>
            <a:xfrm>
              <a:off x="6677400" y="4727467"/>
              <a:ext cx="1261033" cy="454176"/>
            </a:xfrm>
            <a:prstGeom prst="rect">
              <a:avLst/>
            </a:prstGeom>
            <a:solidFill>
              <a:schemeClr val="bg1"/>
            </a:solidFill>
            <a:ln w="12700">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wrap="square" lIns="36000" tIns="36000" rIns="36000" bIns="36000" rtlCol="0">
              <a:spAutoFit/>
            </a:bodyPr>
            <a:lstStyle/>
            <a:p>
              <a:pPr algn="ctr"/>
              <a:r>
                <a:rPr kumimoji="1" lang="ja-JP" altLang="en-US" sz="800" dirty="0" smtClean="0">
                  <a:solidFill>
                    <a:schemeClr val="tx1"/>
                  </a:solidFill>
                </a:rPr>
                <a:t>教員への</a:t>
              </a:r>
              <a:endParaRPr kumimoji="1" lang="en-US" altLang="ja-JP" sz="800" dirty="0" smtClean="0">
                <a:solidFill>
                  <a:schemeClr val="tx1"/>
                </a:solidFill>
              </a:endParaRPr>
            </a:p>
            <a:p>
              <a:pPr algn="ctr"/>
              <a:r>
                <a:rPr kumimoji="1" lang="ja-JP" altLang="en-US" sz="800" dirty="0" smtClean="0">
                  <a:solidFill>
                    <a:schemeClr val="tx1"/>
                  </a:solidFill>
                </a:rPr>
                <a:t>サ</a:t>
              </a:r>
              <a:r>
                <a:rPr lang="ja-JP" altLang="en-US" sz="800" dirty="0" smtClean="0">
                  <a:solidFill>
                    <a:schemeClr val="tx1"/>
                  </a:solidFill>
                </a:rPr>
                <a:t>ポート</a:t>
              </a:r>
              <a:endParaRPr kumimoji="1" lang="ja-JP" altLang="en-US" sz="800" dirty="0">
                <a:solidFill>
                  <a:schemeClr val="tx1"/>
                </a:solidFill>
              </a:endParaRPr>
            </a:p>
          </p:txBody>
        </p:sp>
        <p:cxnSp>
          <p:nvCxnSpPr>
            <p:cNvPr id="41" name="直線矢印コネクタ 40"/>
            <p:cNvCxnSpPr/>
            <p:nvPr/>
          </p:nvCxnSpPr>
          <p:spPr>
            <a:xfrm flipH="1" flipV="1">
              <a:off x="6491451" y="4595711"/>
              <a:ext cx="1559184" cy="39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491450" y="4429456"/>
              <a:ext cx="1580673" cy="799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458427" y="4012800"/>
              <a:ext cx="1613696" cy="278857"/>
            </a:xfrm>
            <a:prstGeom prst="rect">
              <a:avLst/>
            </a:prstGeom>
            <a:solidFill>
              <a:schemeClr val="bg1"/>
            </a:solidFill>
            <a:ln w="12700">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wrap="square" lIns="36000" tIns="36000" rIns="36000" bIns="36000" rtlCol="0">
              <a:spAutoFit/>
            </a:bodyPr>
            <a:lstStyle/>
            <a:p>
              <a:pPr algn="ctr"/>
              <a:r>
                <a:rPr lang="ja-JP" altLang="en-US" sz="800" dirty="0" smtClean="0">
                  <a:solidFill>
                    <a:schemeClr val="tx1"/>
                  </a:solidFill>
                </a:rPr>
                <a:t>補助業務の依頼</a:t>
              </a:r>
              <a:endParaRPr kumimoji="1" lang="ja-JP" altLang="en-US" sz="800" dirty="0">
                <a:solidFill>
                  <a:schemeClr val="tx1"/>
                </a:solidFill>
              </a:endParaRPr>
            </a:p>
          </p:txBody>
        </p:sp>
        <p:pic>
          <p:nvPicPr>
            <p:cNvPr id="44" name="Picture 14" descr="http://www.sozai.rdy.jp/shirokuro/06/pose9/sozai/02.jpg"/>
            <p:cNvPicPr>
              <a:picLocks noChangeAspect="1" noChangeArrowheads="1"/>
            </p:cNvPicPr>
            <p:nvPr/>
          </p:nvPicPr>
          <p:blipFill>
            <a:blip r:embed="rId4" cstate="print"/>
            <a:srcRect l="17268" r="17493" b="44356"/>
            <a:stretch>
              <a:fillRect/>
            </a:stretch>
          </p:blipFill>
          <p:spPr bwMode="auto">
            <a:xfrm>
              <a:off x="7938433" y="3531176"/>
              <a:ext cx="629726" cy="472246"/>
            </a:xfrm>
            <a:prstGeom prst="rect">
              <a:avLst/>
            </a:prstGeom>
            <a:noFill/>
            <a:ln w="9525">
              <a:noFill/>
              <a:miter lim="800000"/>
              <a:headEnd/>
              <a:tailEnd/>
            </a:ln>
          </p:spPr>
        </p:pic>
        <p:pic>
          <p:nvPicPr>
            <p:cNvPr id="45" name="Picture 10" descr="http://www.sozai.rdy.jp/shirokuro/06/pose8/sozai/07.jpg"/>
            <p:cNvPicPr>
              <a:picLocks noChangeAspect="1" noChangeArrowheads="1"/>
            </p:cNvPicPr>
            <p:nvPr/>
          </p:nvPicPr>
          <p:blipFill>
            <a:blip r:embed="rId5" cstate="print"/>
            <a:srcRect l="26863" r="27087" b="30925"/>
            <a:stretch>
              <a:fillRect/>
            </a:stretch>
          </p:blipFill>
          <p:spPr bwMode="auto">
            <a:xfrm>
              <a:off x="8537098" y="3504328"/>
              <a:ext cx="413584" cy="517273"/>
            </a:xfrm>
            <a:prstGeom prst="rect">
              <a:avLst/>
            </a:prstGeom>
            <a:noFill/>
            <a:ln w="9525">
              <a:noFill/>
              <a:miter lim="800000"/>
              <a:headEnd/>
              <a:tailEnd/>
            </a:ln>
          </p:spPr>
        </p:pic>
      </p:grpSp>
      <p:sp>
        <p:nvSpPr>
          <p:cNvPr id="25" name="Rectangle 5"/>
          <p:cNvSpPr>
            <a:spLocks noChangeArrowheads="1"/>
          </p:cNvSpPr>
          <p:nvPr/>
        </p:nvSpPr>
        <p:spPr bwMode="auto">
          <a:xfrm>
            <a:off x="414841" y="3539575"/>
            <a:ext cx="8310466" cy="9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174625" indent="271463" eaLnBrk="1" hangingPunct="1">
              <a:lnSpc>
                <a:spcPts val="1950"/>
              </a:lnSpc>
              <a:spcBef>
                <a:spcPts val="175"/>
              </a:spcBef>
              <a:spcAft>
                <a:spcPts val="175"/>
              </a:spcAft>
              <a:buFont typeface="Wingdings" panose="05000000000000000000" pitchFamily="2" charset="2"/>
              <a:buChar char="Ø"/>
              <a:defRPr/>
            </a:pPr>
            <a:r>
              <a:rPr lang="ja-JP" altLang="en-US" sz="1400" dirty="0" smtClean="0">
                <a:latin typeface="ＭＳ Ｐゴシック" panose="020B0600070205080204" pitchFamily="50" charset="-128"/>
              </a:rPr>
              <a:t>教員</a:t>
            </a:r>
            <a:r>
              <a:rPr lang="ja-JP" altLang="en-US" sz="1400" dirty="0">
                <a:latin typeface="ＭＳ Ｐゴシック" panose="020B0600070205080204" pitchFamily="50" charset="-128"/>
              </a:rPr>
              <a:t>の長時間勤務の解消を図るととも</a:t>
            </a:r>
            <a:r>
              <a:rPr lang="ja-JP" altLang="en-US" sz="1400" dirty="0" smtClean="0">
                <a:latin typeface="ＭＳ Ｐゴシック" panose="020B0600070205080204" pitchFamily="50" charset="-128"/>
              </a:rPr>
              <a:t>に</a:t>
            </a:r>
            <a:r>
              <a:rPr lang="ja-JP" altLang="en-US" sz="1400" dirty="0">
                <a:latin typeface="ＭＳ Ｐゴシック" panose="020B0600070205080204" pitchFamily="50" charset="-128"/>
              </a:rPr>
              <a:t>、</a:t>
            </a:r>
            <a:r>
              <a:rPr lang="ja-JP" altLang="en-US" sz="1400" dirty="0" smtClean="0">
                <a:latin typeface="ＭＳ Ｐゴシック" panose="020B0600070205080204" pitchFamily="50" charset="-128"/>
              </a:rPr>
              <a:t>子ども</a:t>
            </a:r>
            <a:r>
              <a:rPr lang="ja-JP" altLang="en-US" sz="1400" dirty="0">
                <a:latin typeface="ＭＳ Ｐゴシック" panose="020B0600070205080204" pitchFamily="50" charset="-128"/>
              </a:rPr>
              <a:t>と向き合える時間を十分にとれる</a:t>
            </a:r>
            <a:r>
              <a:rPr lang="ja-JP" altLang="en-US" sz="1400" dirty="0" smtClean="0">
                <a:latin typeface="ＭＳ Ｐゴシック" panose="020B0600070205080204" pitchFamily="50" charset="-128"/>
              </a:rPr>
              <a:t>環境を確保</a:t>
            </a:r>
            <a:r>
              <a:rPr lang="ja-JP" altLang="en-US" sz="1400" dirty="0">
                <a:latin typeface="ＭＳ Ｐゴシック" panose="020B0600070205080204" pitchFamily="50" charset="-128"/>
              </a:rPr>
              <a:t>する</a:t>
            </a:r>
            <a:r>
              <a:rPr lang="ja-JP" altLang="en-US" sz="1400" dirty="0" smtClean="0">
                <a:latin typeface="ＭＳ Ｐゴシック" panose="020B0600070205080204" pitchFamily="50" charset="-128"/>
              </a:rPr>
              <a:t>ため</a:t>
            </a:r>
            <a:endParaRPr lang="en-US" altLang="ja-JP" sz="1400" dirty="0" smtClean="0">
              <a:latin typeface="ＭＳ Ｐゴシック" panose="020B0600070205080204" pitchFamily="50" charset="-128"/>
            </a:endParaRPr>
          </a:p>
          <a:p>
            <a:pPr marL="174625" eaLnBrk="1" hangingPunct="1">
              <a:lnSpc>
                <a:spcPts val="1950"/>
              </a:lnSpc>
              <a:spcBef>
                <a:spcPts val="175"/>
              </a:spcBef>
              <a:spcAft>
                <a:spcPts val="175"/>
              </a:spcAft>
              <a:defRPr/>
            </a:pPr>
            <a:r>
              <a:rPr lang="en-US" altLang="ja-JP" sz="1400" dirty="0">
                <a:latin typeface="ＭＳ Ｐゴシック" panose="020B0600070205080204" pitchFamily="50" charset="-128"/>
              </a:rPr>
              <a:t> </a:t>
            </a:r>
            <a:r>
              <a:rPr lang="en-US" altLang="ja-JP" sz="1400" dirty="0" smtClean="0">
                <a:latin typeface="ＭＳ Ｐゴシック" panose="020B0600070205080204" pitchFamily="50" charset="-128"/>
              </a:rPr>
              <a:t>    </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スクールサポートスタッフ</a:t>
            </a:r>
            <a:r>
              <a:rPr lang="ja-JP" altLang="en-US" sz="1400" dirty="0" smtClean="0">
                <a:latin typeface="ＭＳ Ｐゴシック" panose="020B0600070205080204" pitchFamily="50" charset="-128"/>
              </a:rPr>
              <a:t>」の配置</a:t>
            </a:r>
            <a:r>
              <a:rPr lang="ja-JP" altLang="en-US" sz="1400" dirty="0">
                <a:latin typeface="ＭＳ Ｐゴシック" panose="020B0600070205080204" pitchFamily="50" charset="-128"/>
              </a:rPr>
              <a:t>校</a:t>
            </a:r>
            <a:r>
              <a:rPr lang="ja-JP" altLang="en-US" sz="1400" dirty="0" smtClean="0">
                <a:latin typeface="ＭＳ Ｐゴシック" panose="020B0600070205080204" pitchFamily="50" charset="-128"/>
              </a:rPr>
              <a:t>を１３８校</a:t>
            </a:r>
            <a:r>
              <a:rPr lang="ja-JP" altLang="en-US" sz="1400" dirty="0">
                <a:latin typeface="ＭＳ Ｐゴシック" panose="020B0600070205080204" pitchFamily="50" charset="-128"/>
              </a:rPr>
              <a:t>（</a:t>
            </a:r>
            <a:r>
              <a:rPr lang="ja-JP" altLang="en-US" sz="1400" dirty="0" smtClean="0">
                <a:latin typeface="ＭＳ Ｐゴシック" panose="020B0600070205080204" pitchFamily="50" charset="-128"/>
              </a:rPr>
              <a:t>小学校９６校</a:t>
            </a:r>
            <a:r>
              <a:rPr lang="ja-JP" altLang="en-US" sz="1400" dirty="0">
                <a:latin typeface="ＭＳ Ｐゴシック" panose="020B0600070205080204" pitchFamily="50" charset="-128"/>
              </a:rPr>
              <a:t>、</a:t>
            </a:r>
            <a:r>
              <a:rPr lang="ja-JP" altLang="en-US" sz="1400" dirty="0" smtClean="0">
                <a:latin typeface="ＭＳ Ｐゴシック" panose="020B0600070205080204" pitchFamily="50" charset="-128"/>
              </a:rPr>
              <a:t>中学校４２校）に拡充</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１２学級以上の小中学校のうち平均時間外勤務時間数が多い学校を中心に配置</a:t>
            </a:r>
            <a:endParaRPr lang="en-US" altLang="ja-JP" sz="1600" b="1" dirty="0">
              <a:latin typeface="ＭＳ Ｐゴシック" panose="020B0600070205080204" pitchFamily="50" charset="-128"/>
            </a:endParaRPr>
          </a:p>
          <a:p>
            <a:pPr marL="174625" eaLnBrk="1" hangingPunct="1">
              <a:lnSpc>
                <a:spcPts val="1950"/>
              </a:lnSpc>
              <a:spcBef>
                <a:spcPts val="175"/>
              </a:spcBef>
              <a:spcAft>
                <a:spcPts val="175"/>
              </a:spcAft>
              <a:defRPr/>
            </a:pPr>
            <a:endParaRPr lang="en-US" altLang="ja-JP" sz="1400" dirty="0">
              <a:latin typeface="ＭＳ Ｐゴシック" panose="020B0600070205080204" pitchFamily="50" charset="-128"/>
            </a:endParaRPr>
          </a:p>
        </p:txBody>
      </p:sp>
      <p:pic>
        <p:nvPicPr>
          <p:cNvPr id="1026" name="図 32" descr="im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169" y="2081107"/>
            <a:ext cx="1080236" cy="97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3370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341069" y="3412984"/>
            <a:ext cx="8423910" cy="108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charset="-128"/>
                <a:ea typeface="ＭＳ Ｐゴシック" charset="-128"/>
              </a:rPr>
              <a:t>■　民間事業者及び有償ボランティア等の活用 　 （　</a:t>
            </a:r>
            <a:r>
              <a:rPr lang="ja-JP" altLang="en-US" sz="1600" b="1" dirty="0" smtClean="0">
                <a:solidFill>
                  <a:srgbClr val="000000"/>
                </a:solidFill>
                <a:latin typeface="ＭＳ Ｐゴシック" charset="-128"/>
                <a:ea typeface="ＭＳ Ｐゴシック" charset="-128"/>
              </a:rPr>
              <a:t>１億５，２００万円</a:t>
            </a:r>
            <a:r>
              <a:rPr lang="ja-JP" altLang="en-US" sz="1600" b="1" dirty="0">
                <a:solidFill>
                  <a:srgbClr val="000000"/>
                </a:solidFill>
                <a:latin typeface="ＭＳ Ｐゴシック" pitchFamily="50" charset="-128"/>
                <a:ea typeface="ＭＳ Ｐゴシック" charset="-128"/>
              </a:rPr>
              <a:t>）</a:t>
            </a:r>
            <a:r>
              <a:rPr lang="ja-JP" altLang="en-US" sz="1600" dirty="0">
                <a:solidFill>
                  <a:srgbClr val="000000"/>
                </a:solidFill>
                <a:latin typeface="ＭＳ Ｐゴシック" pitchFamily="50" charset="-128"/>
                <a:ea typeface="ＭＳ Ｐゴシック" charset="-128"/>
              </a:rPr>
              <a:t> </a:t>
            </a:r>
            <a:endParaRPr lang="en-US" altLang="ja-JP" sz="1600" dirty="0">
              <a:solidFill>
                <a:srgbClr val="000000"/>
              </a:solidFill>
              <a:latin typeface="ＭＳ Ｐゴシック" pitchFamily="50" charset="-128"/>
              <a:ea typeface="ＭＳ Ｐゴシック" charset="-128"/>
            </a:endParaRPr>
          </a:p>
          <a:p>
            <a:pPr marL="504000" lvl="1" indent="-266700" eaLnBrk="1" hangingPunct="1">
              <a:spcBef>
                <a:spcPts val="0"/>
              </a:spcBef>
              <a:buFont typeface="Wingdings" panose="05000000000000000000" pitchFamily="2" charset="2"/>
              <a:buChar char="Ø"/>
              <a:defRPr/>
            </a:pPr>
            <a:r>
              <a:rPr lang="ja-JP" altLang="en-US" sz="1400" dirty="0">
                <a:solidFill>
                  <a:srgbClr val="000000"/>
                </a:solidFill>
                <a:latin typeface="ＭＳ Ｐゴシック" pitchFamily="50" charset="-128"/>
                <a:ea typeface="ＭＳ Ｐゴシック" charset="-128"/>
              </a:rPr>
              <a:t>基礎学力の向上、習熟度に応じた学力向上及び学習習慣の形成を支援</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・放課後の学校施設や区役所附設会館・地域集会所等に課外学習の場を設置し、</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全区で事業を展開</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a:t>
            </a:r>
            <a:endParaRPr lang="en-US" altLang="ja-JP" sz="1200" dirty="0">
              <a:solidFill>
                <a:srgbClr val="000000"/>
              </a:solidFill>
              <a:latin typeface="ＭＳ Ｐゴシック" pitchFamily="50" charset="-128"/>
              <a:ea typeface="ＭＳ Ｐゴシック" charset="-128"/>
            </a:endParaRPr>
          </a:p>
          <a:p>
            <a:pPr eaLnBrk="1" hangingPunct="1">
              <a:lnSpc>
                <a:spcPct val="150000"/>
              </a:lnSpc>
              <a:spcBef>
                <a:spcPts val="175"/>
              </a:spcBef>
              <a:spcAft>
                <a:spcPts val="175"/>
              </a:spcAft>
              <a:defRPr/>
            </a:pPr>
            <a:endParaRPr lang="ja-JP" altLang="en-US" b="1" dirty="0">
              <a:solidFill>
                <a:srgbClr val="000000"/>
              </a:solidFill>
              <a:latin typeface="ＭＳ Ｐゴシック" charset="-128"/>
              <a:ea typeface="ＭＳ Ｐゴシック" charset="-128"/>
            </a:endParaRPr>
          </a:p>
          <a:p>
            <a:pPr eaLnBrk="1" hangingPunct="1">
              <a:lnSpc>
                <a:spcPct val="150000"/>
              </a:lnSpc>
              <a:spcBef>
                <a:spcPts val="175"/>
              </a:spcBef>
              <a:spcAft>
                <a:spcPts val="175"/>
              </a:spcAft>
              <a:defRPr/>
            </a:pPr>
            <a:endParaRPr lang="ja-JP" altLang="en-US" b="1" dirty="0">
              <a:solidFill>
                <a:srgbClr val="000000"/>
              </a:solidFill>
              <a:latin typeface="ＭＳ Ｐゴシック" charset="-128"/>
              <a:ea typeface="ＭＳ Ｐゴシック" charset="-128"/>
            </a:endParaRPr>
          </a:p>
        </p:txBody>
      </p:sp>
      <p:sp>
        <p:nvSpPr>
          <p:cNvPr id="8" name="AutoShape 6"/>
          <p:cNvSpPr>
            <a:spLocks noChangeArrowheads="1"/>
          </p:cNvSpPr>
          <p:nvPr/>
        </p:nvSpPr>
        <p:spPr bwMode="auto">
          <a:xfrm>
            <a:off x="174624" y="497412"/>
            <a:ext cx="8805863" cy="37215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a:defRPr/>
            </a:pPr>
            <a:r>
              <a:rPr lang="ja-JP" altLang="ja-JP" dirty="0">
                <a:solidFill>
                  <a:srgbClr val="000099"/>
                </a:solidFill>
                <a:latin typeface="HGPｺﾞｼｯｸE" pitchFamily="50" charset="-128"/>
                <a:ea typeface="HGPｺﾞｼｯｸE" pitchFamily="50" charset="-128"/>
              </a:rPr>
              <a:t>学力向上や学習習慣の形成のため、子育て世帯への支援や課外学習の</a:t>
            </a:r>
            <a:r>
              <a:rPr lang="ja-JP" altLang="en-US" dirty="0">
                <a:solidFill>
                  <a:srgbClr val="000099"/>
                </a:solidFill>
                <a:latin typeface="HGPｺﾞｼｯｸE" pitchFamily="50" charset="-128"/>
                <a:ea typeface="HGPｺﾞｼｯｸE" pitchFamily="50" charset="-128"/>
              </a:rPr>
              <a:t>場</a:t>
            </a:r>
            <a:r>
              <a:rPr lang="ja-JP" altLang="ja-JP" dirty="0">
                <a:solidFill>
                  <a:srgbClr val="000099"/>
                </a:solidFill>
                <a:latin typeface="HGPｺﾞｼｯｸE" pitchFamily="50" charset="-128"/>
                <a:ea typeface="HGPｺﾞｼｯｸE" pitchFamily="50" charset="-128"/>
              </a:rPr>
              <a:t>を設置</a:t>
            </a:r>
          </a:p>
        </p:txBody>
      </p:sp>
      <p:sp>
        <p:nvSpPr>
          <p:cNvPr id="10"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課外学習</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支援の取組み</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6" name="Rectangle 5"/>
          <p:cNvSpPr>
            <a:spLocks noChangeArrowheads="1"/>
          </p:cNvSpPr>
          <p:nvPr/>
        </p:nvSpPr>
        <p:spPr bwMode="auto">
          <a:xfrm>
            <a:off x="333976" y="1201672"/>
            <a:ext cx="8669338" cy="2131463"/>
          </a:xfrm>
          <a:prstGeom prst="rect">
            <a:avLst/>
          </a:prstGeom>
          <a:noFill/>
          <a:ln w="9525">
            <a:noFill/>
            <a:miter lim="800000"/>
            <a:headEnd/>
            <a:tailEnd/>
          </a:ln>
        </p:spPr>
        <p:txBody>
          <a:bodyPr lIns="77929" tIns="38964" rIns="77929" bIns="38964"/>
          <a:lstStyle/>
          <a:p>
            <a:pPr eaLnBrk="1" hangingPunct="1">
              <a:spcBef>
                <a:spcPts val="170"/>
              </a:spcBef>
              <a:spcAft>
                <a:spcPts val="170"/>
              </a:spcAft>
              <a:defRPr/>
            </a:pPr>
            <a:r>
              <a:rPr lang="ja-JP" altLang="en-US" sz="1600" b="1" dirty="0">
                <a:solidFill>
                  <a:srgbClr val="000000"/>
                </a:solidFill>
                <a:latin typeface="ＭＳ Ｐゴシック" pitchFamily="50" charset="-128"/>
                <a:ea typeface="ＭＳ Ｐゴシック" charset="-128"/>
              </a:rPr>
              <a:t>■</a:t>
            </a:r>
            <a:r>
              <a:rPr lang="ja-JP" altLang="ja-JP" sz="1600" b="1" dirty="0">
                <a:solidFill>
                  <a:srgbClr val="000000"/>
                </a:solidFill>
                <a:latin typeface="ＭＳ Ｐゴシック" pitchFamily="50" charset="-128"/>
                <a:ea typeface="ＭＳ Ｐゴシック" charset="-128"/>
              </a:rPr>
              <a:t>　</a:t>
            </a:r>
            <a:r>
              <a:rPr lang="ja-JP" altLang="en-US" sz="1600" b="1" dirty="0">
                <a:solidFill>
                  <a:srgbClr val="000000"/>
                </a:solidFill>
                <a:latin typeface="ＭＳ Ｐゴシック" pitchFamily="50" charset="-128"/>
                <a:ea typeface="ＭＳ Ｐゴシック" charset="-128"/>
              </a:rPr>
              <a:t>塾代助成事業　　　　　　　　　　　　　　　　　　　　（</a:t>
            </a:r>
            <a:r>
              <a:rPr lang="zh-TW" altLang="en-US" sz="1600" b="1" dirty="0" smtClean="0">
                <a:solidFill>
                  <a:srgbClr val="000000"/>
                </a:solidFill>
                <a:latin typeface="ＭＳ Ｐゴシック" pitchFamily="50" charset="-128"/>
                <a:ea typeface="ＭＳ Ｐゴシック" charset="-128"/>
              </a:rPr>
              <a:t>２</a:t>
            </a:r>
            <a:r>
              <a:rPr lang="ja-JP" altLang="en-US" sz="1600" b="1" dirty="0" smtClean="0">
                <a:solidFill>
                  <a:srgbClr val="000000"/>
                </a:solidFill>
                <a:latin typeface="ＭＳ Ｐゴシック" pitchFamily="50" charset="-128"/>
                <a:ea typeface="ＭＳ Ｐゴシック" charset="-128"/>
              </a:rPr>
              <a:t>３</a:t>
            </a:r>
            <a:r>
              <a:rPr lang="zh-TW" altLang="en-US" sz="1600" b="1" dirty="0" smtClean="0">
                <a:solidFill>
                  <a:srgbClr val="000000"/>
                </a:solidFill>
                <a:latin typeface="ＭＳ Ｐゴシック" pitchFamily="50" charset="-128"/>
                <a:ea typeface="ＭＳ Ｐゴシック" charset="-128"/>
              </a:rPr>
              <a:t>億</a:t>
            </a:r>
            <a:r>
              <a:rPr lang="ja-JP" altLang="en-US" sz="1600" b="1" dirty="0" smtClean="0">
                <a:solidFill>
                  <a:srgbClr val="000000"/>
                </a:solidFill>
                <a:latin typeface="ＭＳ Ｐゴシック" pitchFamily="50" charset="-128"/>
                <a:ea typeface="ＭＳ Ｐゴシック" charset="-128"/>
              </a:rPr>
              <a:t>４</a:t>
            </a:r>
            <a:r>
              <a:rPr lang="zh-TW" altLang="en-US" sz="1600" b="1" dirty="0" smtClean="0">
                <a:solidFill>
                  <a:srgbClr val="000000"/>
                </a:solidFill>
                <a:latin typeface="ＭＳ Ｐゴシック" pitchFamily="50" charset="-128"/>
                <a:ea typeface="ＭＳ Ｐゴシック" charset="-128"/>
              </a:rPr>
              <a:t>，</a:t>
            </a:r>
            <a:r>
              <a:rPr lang="ja-JP" altLang="en-US" sz="1600" b="1" dirty="0">
                <a:solidFill>
                  <a:srgbClr val="000000"/>
                </a:solidFill>
                <a:latin typeface="ＭＳ Ｐゴシック" pitchFamily="50" charset="-128"/>
                <a:ea typeface="ＭＳ Ｐゴシック" charset="-128"/>
              </a:rPr>
              <a:t>０</a:t>
            </a:r>
            <a:r>
              <a:rPr lang="zh-TW" altLang="en-US" sz="1600" b="1" dirty="0" smtClean="0">
                <a:solidFill>
                  <a:srgbClr val="000000"/>
                </a:solidFill>
                <a:latin typeface="ＭＳ Ｐゴシック" pitchFamily="50" charset="-128"/>
                <a:ea typeface="ＭＳ Ｐゴシック" charset="-128"/>
              </a:rPr>
              <a:t>００万円</a:t>
            </a:r>
            <a:r>
              <a:rPr lang="ja-JP" altLang="en-US" sz="1600" b="1" dirty="0">
                <a:solidFill>
                  <a:srgbClr val="000000"/>
                </a:solidFill>
                <a:latin typeface="ＭＳ Ｐゴシック" pitchFamily="50" charset="-128"/>
                <a:ea typeface="ＭＳ Ｐゴシック" charset="-128"/>
              </a:rPr>
              <a:t>）</a:t>
            </a:r>
            <a:r>
              <a:rPr lang="ja-JP" altLang="en-US" sz="1600" dirty="0">
                <a:solidFill>
                  <a:srgbClr val="000000"/>
                </a:solidFill>
                <a:latin typeface="ＭＳ Ｐゴシック" pitchFamily="50" charset="-128"/>
                <a:ea typeface="ＭＳ Ｐゴシック" charset="-128"/>
              </a:rPr>
              <a:t> </a:t>
            </a:r>
            <a:endParaRPr lang="en-US" altLang="ja-JP" sz="1600" dirty="0">
              <a:solidFill>
                <a:srgbClr val="000000"/>
              </a:solidFill>
              <a:latin typeface="ＭＳ Ｐゴシック" pitchFamily="50" charset="-128"/>
              <a:ea typeface="ＭＳ Ｐゴシック" charset="-128"/>
            </a:endParaRPr>
          </a:p>
          <a:p>
            <a:pPr marL="504000" lvl="1" indent="-266700" eaLnBrk="1" hangingPunct="1">
              <a:spcBef>
                <a:spcPts val="0"/>
              </a:spcBef>
              <a:buFont typeface="Wingdings" panose="05000000000000000000" pitchFamily="2" charset="2"/>
              <a:buChar char="Ø"/>
              <a:defRPr/>
            </a:pPr>
            <a:r>
              <a:rPr lang="ja-JP" altLang="en-US" sz="1400" dirty="0">
                <a:solidFill>
                  <a:srgbClr val="000000"/>
                </a:solidFill>
                <a:latin typeface="ＭＳ Ｐゴシック" pitchFamily="50" charset="-128"/>
                <a:ea typeface="ＭＳ Ｐゴシック" charset="-128"/>
              </a:rPr>
              <a:t>学校外教育に利用できる「塾代助成カード」を</a:t>
            </a:r>
            <a:r>
              <a:rPr lang="ja-JP" altLang="en-US" sz="1400" dirty="0" smtClean="0">
                <a:solidFill>
                  <a:srgbClr val="000000"/>
                </a:solidFill>
                <a:latin typeface="ＭＳ Ｐゴシック" pitchFamily="50" charset="-128"/>
                <a:ea typeface="ＭＳ Ｐゴシック" charset="-128"/>
              </a:rPr>
              <a:t>交付　</a:t>
            </a:r>
            <a:endParaRPr lang="en-US" altLang="ja-JP" sz="1400" dirty="0" smtClean="0">
              <a:solidFill>
                <a:srgbClr val="000000"/>
              </a:solidFill>
              <a:latin typeface="ＭＳ Ｐゴシック" pitchFamily="50" charset="-128"/>
              <a:ea typeface="ＭＳ Ｐゴシック" charset="-128"/>
            </a:endParaRPr>
          </a:p>
          <a:p>
            <a:pPr marL="237300" lvl="1" indent="0" eaLnBrk="1" hangingPunct="1">
              <a:spcBef>
                <a:spcPts val="0"/>
              </a:spcBef>
              <a:defRPr/>
            </a:pPr>
            <a:r>
              <a:rPr lang="ja-JP" altLang="en-US" sz="1400" dirty="0" smtClean="0">
                <a:solidFill>
                  <a:srgbClr val="000000"/>
                </a:solidFill>
                <a:latin typeface="ＭＳ Ｐゴシック" pitchFamily="50" charset="-128"/>
                <a:ea typeface="ＭＳ Ｐゴシック" charset="-128"/>
              </a:rPr>
              <a:t>　　（</a:t>
            </a:r>
            <a:r>
              <a:rPr lang="ja-JP" altLang="en-US" sz="1400" dirty="0">
                <a:solidFill>
                  <a:srgbClr val="000000"/>
                </a:solidFill>
                <a:latin typeface="ＭＳ Ｐゴシック" pitchFamily="50" charset="-128"/>
                <a:ea typeface="ＭＳ Ｐゴシック" charset="-128"/>
              </a:rPr>
              <a:t>月額１万円を上限に助成）</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・子育て世帯の経済的負担を軽減し、こどもたち</a:t>
            </a:r>
            <a:r>
              <a:rPr lang="ja-JP" altLang="en-US" sz="1400" dirty="0" smtClean="0">
                <a:solidFill>
                  <a:srgbClr val="000000"/>
                </a:solidFill>
                <a:latin typeface="ＭＳ Ｐゴシック" pitchFamily="50" charset="-128"/>
                <a:ea typeface="ＭＳ Ｐゴシック" charset="-128"/>
              </a:rPr>
              <a:t>が学力や</a:t>
            </a:r>
            <a:endParaRPr lang="en-US" altLang="ja-JP" sz="1400" dirty="0" smtClean="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学習</a:t>
            </a:r>
            <a:r>
              <a:rPr lang="ja-JP" altLang="en-US" sz="1400" dirty="0">
                <a:solidFill>
                  <a:srgbClr val="000000"/>
                </a:solidFill>
                <a:latin typeface="ＭＳ Ｐゴシック" pitchFamily="50" charset="-128"/>
                <a:ea typeface="ＭＳ Ｐゴシック" charset="-128"/>
              </a:rPr>
              <a:t>意欲</a:t>
            </a:r>
            <a:r>
              <a:rPr lang="ja-JP" altLang="en-US" sz="1400" dirty="0" smtClean="0">
                <a:solidFill>
                  <a:srgbClr val="000000"/>
                </a:solidFill>
                <a:latin typeface="ＭＳ Ｐゴシック" pitchFamily="50" charset="-128"/>
                <a:ea typeface="ＭＳ Ｐゴシック" charset="-128"/>
              </a:rPr>
              <a:t>、個性</a:t>
            </a:r>
            <a:r>
              <a:rPr lang="ja-JP" altLang="en-US" sz="1400" dirty="0">
                <a:solidFill>
                  <a:srgbClr val="000000"/>
                </a:solidFill>
                <a:latin typeface="ＭＳ Ｐゴシック" pitchFamily="50" charset="-128"/>
                <a:ea typeface="ＭＳ Ｐゴシック" charset="-128"/>
              </a:rPr>
              <a:t>や才能を伸ばす機会</a:t>
            </a:r>
            <a:r>
              <a:rPr lang="ja-JP" altLang="en-US" sz="1400" dirty="0" smtClean="0">
                <a:solidFill>
                  <a:srgbClr val="000000"/>
                </a:solidFill>
                <a:latin typeface="ＭＳ Ｐゴシック" pitchFamily="50" charset="-128"/>
                <a:ea typeface="ＭＳ Ｐゴシック" charset="-128"/>
              </a:rPr>
              <a:t>を</a:t>
            </a:r>
            <a:r>
              <a:rPr lang="ja-JP" altLang="en-US" sz="1400" dirty="0">
                <a:solidFill>
                  <a:srgbClr val="000000"/>
                </a:solidFill>
                <a:latin typeface="ＭＳ Ｐゴシック" pitchFamily="50" charset="-128"/>
                <a:ea typeface="ＭＳ Ｐゴシック" charset="-128"/>
              </a:rPr>
              <a:t>増加</a:t>
            </a:r>
            <a:endParaRPr lang="en-US" altLang="ja-JP" sz="1400" dirty="0">
              <a:solidFill>
                <a:srgbClr val="FF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（市内在住の中学生の約５割が助成対象（約</a:t>
            </a:r>
            <a:r>
              <a:rPr lang="ja-JP" altLang="en-US" sz="1400" dirty="0" smtClean="0">
                <a:solidFill>
                  <a:srgbClr val="000000"/>
                </a:solidFill>
                <a:latin typeface="ＭＳ Ｐゴシック" pitchFamily="50" charset="-128"/>
                <a:ea typeface="ＭＳ Ｐゴシック" charset="-128"/>
              </a:rPr>
              <a:t>２９，５００人</a:t>
            </a:r>
            <a:r>
              <a:rPr lang="ja-JP" altLang="en-US" sz="1400" dirty="0">
                <a:solidFill>
                  <a:srgbClr val="000000"/>
                </a:solidFill>
                <a:latin typeface="ＭＳ Ｐゴシック" pitchFamily="50" charset="-128"/>
                <a:ea typeface="ＭＳ Ｐゴシック" charset="-128"/>
              </a:rPr>
              <a:t>） ）</a:t>
            </a:r>
            <a:r>
              <a:rPr lang="ja-JP" altLang="ja-JP" sz="1400" b="1" dirty="0">
                <a:solidFill>
                  <a:srgbClr val="000000"/>
                </a:solidFill>
                <a:latin typeface="ＭＳ Ｐゴシック" pitchFamily="50" charset="-128"/>
                <a:ea typeface="ＭＳ Ｐゴシック" charset="-128"/>
              </a:rPr>
              <a:t>　</a:t>
            </a:r>
            <a:endParaRPr lang="en-US" altLang="ja-JP" sz="1400" b="1" dirty="0" smtClean="0">
              <a:solidFill>
                <a:srgbClr val="000000"/>
              </a:solidFill>
              <a:latin typeface="ＭＳ Ｐゴシック" pitchFamily="50" charset="-128"/>
              <a:ea typeface="ＭＳ Ｐゴシック" charset="-128"/>
            </a:endParaRPr>
          </a:p>
        </p:txBody>
      </p:sp>
      <p:pic>
        <p:nvPicPr>
          <p:cNvPr id="16393" name="図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645" y="3414025"/>
            <a:ext cx="1378319" cy="126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8" name="テキスト ボックス 22"/>
          <p:cNvSpPr txBox="1">
            <a:spLocks noChangeArrowheads="1"/>
          </p:cNvSpPr>
          <p:nvPr/>
        </p:nvSpPr>
        <p:spPr bwMode="auto">
          <a:xfrm>
            <a:off x="5425386" y="1648702"/>
            <a:ext cx="991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000" dirty="0">
                <a:solidFill>
                  <a:srgbClr val="000000"/>
                </a:solidFill>
                <a:latin typeface="メイリオ" panose="020B0604030504040204" pitchFamily="50" charset="-128"/>
                <a:ea typeface="メイリオ" panose="020B0604030504040204" pitchFamily="50" charset="-128"/>
              </a:rPr>
              <a:t>（％）</a:t>
            </a:r>
          </a:p>
        </p:txBody>
      </p:sp>
      <p:graphicFrame>
        <p:nvGraphicFramePr>
          <p:cNvPr id="19" name="グラフ 5"/>
          <p:cNvGraphicFramePr>
            <a:graphicFrameLocks/>
          </p:cNvGraphicFramePr>
          <p:nvPr>
            <p:extLst/>
          </p:nvPr>
        </p:nvGraphicFramePr>
        <p:xfrm>
          <a:off x="5293749" y="1752857"/>
          <a:ext cx="3294063" cy="1366837"/>
        </p:xfrm>
        <a:graphic>
          <a:graphicData uri="http://schemas.openxmlformats.org/presentationml/2006/ole">
            <mc:AlternateContent xmlns:mc="http://schemas.openxmlformats.org/markup-compatibility/2006">
              <mc:Choice xmlns:v="urn:schemas-microsoft-com:vml" Requires="v">
                <p:oleObj spid="_x0000_s20683" name="ワークシート" r:id="rId5" imgW="3009812" imgH="1295318" progId="Excel.Sheet.8">
                  <p:embed/>
                </p:oleObj>
              </mc:Choice>
              <mc:Fallback>
                <p:oleObj name="ワークシート" r:id="rId5" imgW="3009812" imgH="1295318" progId="Excel.Sheet.8">
                  <p:embed/>
                  <p:pic>
                    <p:nvPicPr>
                      <p:cNvPr id="19" name="グラフ 5"/>
                      <p:cNvPicPr>
                        <a:picLocks noChangeArrowheads="1"/>
                      </p:cNvPicPr>
                      <p:nvPr/>
                    </p:nvPicPr>
                    <p:blipFill>
                      <a:blip r:embed="rId6"/>
                      <a:srcRect/>
                      <a:stretch>
                        <a:fillRect/>
                      </a:stretch>
                    </p:blipFill>
                    <p:spPr bwMode="auto">
                      <a:xfrm>
                        <a:off x="5293749" y="1752857"/>
                        <a:ext cx="3294063" cy="1366837"/>
                      </a:xfrm>
                      <a:prstGeom prst="rect">
                        <a:avLst/>
                      </a:prstGeom>
                      <a:noFill/>
                      <a:ln>
                        <a:noFill/>
                      </a:ln>
                      <a:extLst/>
                    </p:spPr>
                  </p:pic>
                </p:oleObj>
              </mc:Fallback>
            </mc:AlternateContent>
          </a:graphicData>
        </a:graphic>
      </p:graphicFrame>
      <p:sp>
        <p:nvSpPr>
          <p:cNvPr id="27" name="テキスト ボックス 26"/>
          <p:cNvSpPr txBox="1"/>
          <p:nvPr/>
        </p:nvSpPr>
        <p:spPr>
          <a:xfrm>
            <a:off x="6563586" y="1507590"/>
            <a:ext cx="1876919" cy="280928"/>
          </a:xfrm>
          <a:prstGeom prst="roundRect">
            <a:avLst/>
          </a:prstGeom>
          <a:solidFill>
            <a:schemeClr val="accent5">
              <a:lumMod val="90000"/>
            </a:schemeClr>
          </a:solidFill>
          <a:ln>
            <a:noFill/>
          </a:ln>
          <a:scene3d>
            <a:camera prst="orthographicFront"/>
            <a:lightRig rig="threePt" dir="t"/>
          </a:scene3d>
          <a:sp3d>
            <a:bevelT/>
          </a:sp3d>
        </p:spPr>
        <p:txBody>
          <a:bodyPr wrap="square">
            <a:spAutoFit/>
          </a:bodyPr>
          <a:lstStyle/>
          <a:p>
            <a:pPr algn="ctr">
              <a:defRPr/>
            </a:pPr>
            <a:r>
              <a:rPr lang="ja-JP" altLang="en-US" sz="1050" b="1" dirty="0">
                <a:ln w="9525" cmpd="sng">
                  <a:solidFill>
                    <a:srgbClr val="FFFFFF"/>
                  </a:solidFill>
                  <a:prstDash val="solid"/>
                </a:ln>
                <a:solidFill>
                  <a:srgbClr val="000000"/>
                </a:solidFill>
                <a:latin typeface="HG創英角ｺﾞｼｯｸUB" panose="020B0909000000000000" pitchFamily="49" charset="-128"/>
                <a:ea typeface="HG創英角ｺﾞｼｯｸUB" panose="020B0909000000000000" pitchFamily="49" charset="-128"/>
                <a:cs typeface="メイリオ" panose="020B0604030504040204" pitchFamily="50" charset="-128"/>
              </a:rPr>
              <a:t>カード利用率の</a:t>
            </a:r>
            <a:r>
              <a:rPr lang="ja-JP" altLang="en-US" sz="1050" b="1" dirty="0" smtClean="0">
                <a:ln w="9525" cmpd="sng">
                  <a:solidFill>
                    <a:srgbClr val="FFFFFF"/>
                  </a:solidFill>
                  <a:prstDash val="solid"/>
                </a:ln>
                <a:solidFill>
                  <a:srgbClr val="000000"/>
                </a:solidFill>
                <a:latin typeface="HG創英角ｺﾞｼｯｸUB" panose="020B0909000000000000" pitchFamily="49" charset="-128"/>
                <a:ea typeface="HG創英角ｺﾞｼｯｸUB" panose="020B0909000000000000" pitchFamily="49" charset="-128"/>
                <a:cs typeface="メイリオ" panose="020B0604030504040204" pitchFamily="50" charset="-128"/>
              </a:rPr>
              <a:t>推移</a:t>
            </a:r>
            <a:endParaRPr lang="en-US" altLang="ja-JP" sz="1050" b="1" dirty="0">
              <a:ln w="9525" cmpd="sng">
                <a:solidFill>
                  <a:srgbClr val="FFFFFF"/>
                </a:solidFill>
                <a:prstDash val="solid"/>
              </a:ln>
              <a:solidFill>
                <a:srgbClr val="000000"/>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nvGrpSpPr>
          <p:cNvPr id="5" name="グループ化 4"/>
          <p:cNvGrpSpPr/>
          <p:nvPr/>
        </p:nvGrpSpPr>
        <p:grpSpPr>
          <a:xfrm>
            <a:off x="5827115" y="2955102"/>
            <a:ext cx="2839580" cy="283845"/>
            <a:chOff x="5846779" y="3171411"/>
            <a:chExt cx="2839580" cy="283845"/>
          </a:xfrm>
        </p:grpSpPr>
        <p:sp>
          <p:nvSpPr>
            <p:cNvPr id="20" name="テキスト ボックス 1"/>
            <p:cNvSpPr txBox="1">
              <a:spLocks noChangeArrowheads="1"/>
            </p:cNvSpPr>
            <p:nvPr/>
          </p:nvSpPr>
          <p:spPr bwMode="auto">
            <a:xfrm>
              <a:off x="5846779" y="3177126"/>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25</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1" name="テキスト ボックス 17"/>
            <p:cNvSpPr txBox="1">
              <a:spLocks noChangeArrowheads="1"/>
            </p:cNvSpPr>
            <p:nvPr/>
          </p:nvSpPr>
          <p:spPr bwMode="auto">
            <a:xfrm>
              <a:off x="6231152" y="317903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26</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2" name="テキスト ボックス 20"/>
            <p:cNvSpPr txBox="1">
              <a:spLocks noChangeArrowheads="1"/>
            </p:cNvSpPr>
            <p:nvPr/>
          </p:nvSpPr>
          <p:spPr bwMode="auto">
            <a:xfrm>
              <a:off x="6594262" y="317903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27</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3" name="テキスト ボックス 22"/>
            <p:cNvSpPr txBox="1">
              <a:spLocks noChangeArrowheads="1"/>
            </p:cNvSpPr>
            <p:nvPr/>
          </p:nvSpPr>
          <p:spPr bwMode="auto">
            <a:xfrm>
              <a:off x="6963498" y="317141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28</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5" name="テキスト ボックス 23"/>
            <p:cNvSpPr txBox="1">
              <a:spLocks noChangeArrowheads="1"/>
            </p:cNvSpPr>
            <p:nvPr/>
          </p:nvSpPr>
          <p:spPr bwMode="auto">
            <a:xfrm>
              <a:off x="7336818" y="317522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29</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smtClean="0">
                  <a:solidFill>
                    <a:srgbClr val="000000"/>
                  </a:solidFill>
                  <a:latin typeface="Meiryo UI" panose="020B0604030504040204" pitchFamily="50" charset="-128"/>
                  <a:ea typeface="Meiryo UI" panose="020B0604030504040204" pitchFamily="50" charset="-128"/>
                </a:rPr>
                <a:t>12</a:t>
              </a:r>
              <a:r>
                <a:rPr lang="ja-JP" altLang="en-US" sz="600" dirty="0" smtClean="0">
                  <a:solidFill>
                    <a:srgbClr val="000000"/>
                  </a:solidFill>
                  <a:latin typeface="Meiryo UI" panose="020B0604030504040204" pitchFamily="50" charset="-128"/>
                  <a:ea typeface="Meiryo UI" panose="020B0604030504040204" pitchFamily="50" charset="-128"/>
                </a:rPr>
                <a:t>月</a:t>
              </a:r>
              <a:endParaRPr lang="ja-JP" altLang="en-US" sz="600" dirty="0">
                <a:solidFill>
                  <a:srgbClr val="000000"/>
                </a:solidFill>
                <a:latin typeface="Meiryo UI" panose="020B0604030504040204" pitchFamily="50" charset="-128"/>
                <a:ea typeface="Meiryo UI" panose="020B0604030504040204" pitchFamily="50" charset="-128"/>
              </a:endParaRPr>
            </a:p>
          </p:txBody>
        </p:sp>
        <p:sp>
          <p:nvSpPr>
            <p:cNvPr id="26" name="テキスト ボックス 23"/>
            <p:cNvSpPr txBox="1">
              <a:spLocks noChangeArrowheads="1"/>
            </p:cNvSpPr>
            <p:nvPr/>
          </p:nvSpPr>
          <p:spPr bwMode="auto">
            <a:xfrm>
              <a:off x="7705284" y="317903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smtClean="0">
                  <a:solidFill>
                    <a:srgbClr val="000000"/>
                  </a:solidFill>
                  <a:latin typeface="Meiryo UI" panose="020B0604030504040204" pitchFamily="50" charset="-128"/>
                  <a:ea typeface="Meiryo UI" panose="020B0604030504040204" pitchFamily="50" charset="-128"/>
                </a:rPr>
                <a:t>平成</a:t>
              </a:r>
              <a:r>
                <a:rPr lang="en-US" altLang="ja-JP" sz="600" dirty="0" smtClean="0">
                  <a:solidFill>
                    <a:srgbClr val="000000"/>
                  </a:solidFill>
                  <a:latin typeface="Meiryo UI" panose="020B0604030504040204" pitchFamily="50" charset="-128"/>
                  <a:ea typeface="Meiryo UI" panose="020B0604030504040204" pitchFamily="50" charset="-128"/>
                </a:rPr>
                <a:t>30</a:t>
              </a:r>
              <a:r>
                <a:rPr lang="ja-JP" altLang="en-US" sz="600" dirty="0" smtClean="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smtClean="0">
                  <a:solidFill>
                    <a:srgbClr val="000000"/>
                  </a:solidFill>
                  <a:latin typeface="Meiryo UI" panose="020B0604030504040204" pitchFamily="50" charset="-128"/>
                  <a:ea typeface="Meiryo UI" panose="020B0604030504040204" pitchFamily="50" charset="-128"/>
                </a:rPr>
                <a:t>12</a:t>
              </a:r>
              <a:r>
                <a:rPr lang="ja-JP" altLang="en-US" sz="600" dirty="0" smtClean="0">
                  <a:solidFill>
                    <a:srgbClr val="000000"/>
                  </a:solidFill>
                  <a:latin typeface="Meiryo UI" panose="020B0604030504040204" pitchFamily="50" charset="-128"/>
                  <a:ea typeface="Meiryo UI" panose="020B0604030504040204" pitchFamily="50" charset="-128"/>
                </a:rPr>
                <a:t>月</a:t>
              </a:r>
              <a:endParaRPr lang="ja-JP" altLang="en-US" sz="600" dirty="0">
                <a:solidFill>
                  <a:srgbClr val="000000"/>
                </a:solidFill>
                <a:latin typeface="Meiryo UI" panose="020B0604030504040204" pitchFamily="50" charset="-128"/>
                <a:ea typeface="Meiryo UI" panose="020B0604030504040204" pitchFamily="50" charset="-128"/>
              </a:endParaRPr>
            </a:p>
          </p:txBody>
        </p:sp>
        <p:sp>
          <p:nvSpPr>
            <p:cNvPr id="28" name="テキスト ボックス 23"/>
            <p:cNvSpPr txBox="1">
              <a:spLocks noChangeArrowheads="1"/>
            </p:cNvSpPr>
            <p:nvPr/>
          </p:nvSpPr>
          <p:spPr bwMode="auto">
            <a:xfrm>
              <a:off x="8086284" y="317903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smtClean="0">
                  <a:solidFill>
                    <a:srgbClr val="000000"/>
                  </a:solidFill>
                  <a:latin typeface="Meiryo UI" panose="020B0604030504040204" pitchFamily="50" charset="-128"/>
                  <a:ea typeface="Meiryo UI" panose="020B0604030504040204" pitchFamily="50" charset="-128"/>
                </a:rPr>
                <a:t>令和元年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smtClean="0">
                  <a:solidFill>
                    <a:srgbClr val="000000"/>
                  </a:solidFill>
                  <a:latin typeface="Meiryo UI" panose="020B0604030504040204" pitchFamily="50" charset="-128"/>
                  <a:ea typeface="Meiryo UI" panose="020B0604030504040204" pitchFamily="50" charset="-128"/>
                </a:rPr>
                <a:t>11</a:t>
              </a:r>
              <a:r>
                <a:rPr lang="ja-JP" altLang="en-US" sz="600" dirty="0" smtClean="0">
                  <a:solidFill>
                    <a:srgbClr val="000000"/>
                  </a:solidFill>
                  <a:latin typeface="Meiryo UI" panose="020B0604030504040204" pitchFamily="50" charset="-128"/>
                  <a:ea typeface="Meiryo UI" panose="020B0604030504040204" pitchFamily="50" charset="-128"/>
                </a:rPr>
                <a:t>月</a:t>
              </a:r>
              <a:endParaRPr lang="ja-JP" altLang="en-US" sz="600" dirty="0">
                <a:solidFill>
                  <a:srgbClr val="000000"/>
                </a:solidFill>
                <a:latin typeface="Meiryo UI" panose="020B0604030504040204" pitchFamily="50" charset="-128"/>
                <a:ea typeface="Meiryo UI" panose="020B0604030504040204" pitchFamily="50" charset="-128"/>
              </a:endParaRPr>
            </a:p>
          </p:txBody>
        </p:sp>
      </p:grpSp>
      <p:sp>
        <p:nvSpPr>
          <p:cNvPr id="24" name="スライド番号プレースホルダ 3"/>
          <p:cNvSpPr txBox="1">
            <a:spLocks noGrp="1"/>
          </p:cNvSpPr>
          <p:nvPr/>
        </p:nvSpPr>
        <p:spPr bwMode="auto">
          <a:xfrm>
            <a:off x="6986336" y="478631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rPr>
              <a:pPr algn="r" eaLnBrk="1" hangingPunct="1">
                <a:defRPr/>
              </a:pPr>
              <a:t>39</a:t>
            </a:fld>
            <a:endParaRPr lang="en-US" altLang="ja-JP" sz="20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1228320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18431</TotalTime>
  <Words>1886</Words>
  <PresentationFormat>画面に合わせる (16:9)</PresentationFormat>
  <Paragraphs>623</Paragraphs>
  <Slides>19</Slides>
  <Notes>19</Notes>
  <HiddenSlides>0</HiddenSlides>
  <MMClips>0</MMClips>
  <ScaleCrop>false</ScaleCrop>
  <HeadingPairs>
    <vt:vector size="10"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ariant>
        <vt:lpstr>目的別スライド ショー</vt:lpstr>
      </vt:variant>
      <vt:variant>
        <vt:i4>1</vt:i4>
      </vt:variant>
    </vt:vector>
  </HeadingPairs>
  <TitlesOfParts>
    <vt:vector size="35" baseType="lpstr">
      <vt:lpstr>HGPｺﾞｼｯｸE</vt:lpstr>
      <vt:lpstr>HGP創英角ｺﾞｼｯｸUB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Times New Roman</vt:lpstr>
      <vt:lpstr>Wingdings</vt:lpstr>
      <vt:lpstr>標準デザイン</vt:lpstr>
      <vt:lpstr>5_標準デザイン</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Ｒ２市長会見版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2020-02-06T05:29:48Z</cp:lastPrinted>
  <dcterms:created xsi:type="dcterms:W3CDTF">2011-01-05T04:40:46Z</dcterms:created>
  <dcterms:modified xsi:type="dcterms:W3CDTF">2020-02-06T08:09:46Z</dcterms:modified>
</cp:coreProperties>
</file>