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528" r:id="rId2"/>
    <p:sldId id="1529" r:id="rId3"/>
    <p:sldId id="1530" r:id="rId4"/>
    <p:sldId id="1545" r:id="rId5"/>
    <p:sldId id="1546" r:id="rId6"/>
    <p:sldId id="1553" r:id="rId7"/>
    <p:sldId id="1548" r:id="rId8"/>
    <p:sldId id="1549" r:id="rId9"/>
    <p:sldId id="1554" r:id="rId10"/>
    <p:sldId id="1551" r:id="rId11"/>
  </p:sldIdLst>
  <p:sldSz cx="9144000" cy="5143500" type="screen16x9"/>
  <p:notesSz cx="6807200" cy="9939338"/>
  <p:custShowLst>
    <p:custShow name="Ｒ３市長会見" id="0">
      <p:sldLst/>
    </p:custShow>
  </p:custShow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382588" indent="-412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773113" indent="-904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162050" indent="-13811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552575" indent="-1873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66"/>
    <a:srgbClr val="3366CC"/>
    <a:srgbClr val="DEE8F2"/>
    <a:srgbClr val="F9907B"/>
    <a:srgbClr val="99CCFF"/>
    <a:srgbClr val="87A9CF"/>
    <a:srgbClr val="6B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0108" autoAdjust="0"/>
  </p:normalViewPr>
  <p:slideViewPr>
    <p:cSldViewPr snapToGrid="0">
      <p:cViewPr varScale="1">
        <p:scale>
          <a:sx n="87" d="100"/>
          <a:sy n="87" d="100"/>
        </p:scale>
        <p:origin x="1158" y="78"/>
      </p:cViewPr>
      <p:guideLst>
        <p:guide orient="horz" pos="16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784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6" y="0"/>
            <a:ext cx="2951163" cy="496888"/>
          </a:xfrm>
          <a:prstGeom prst="rect">
            <a:avLst/>
          </a:prstGeom>
        </p:spPr>
        <p:txBody>
          <a:bodyPr vert="horz" lIns="91287" tIns="45641" rIns="91287" bIns="45641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9" y="0"/>
            <a:ext cx="2949575" cy="496888"/>
          </a:xfrm>
          <a:prstGeom prst="rect">
            <a:avLst/>
          </a:prstGeom>
        </p:spPr>
        <p:txBody>
          <a:bodyPr vert="horz" lIns="91287" tIns="45641" rIns="91287" bIns="45641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2EC90AB-8C9B-4810-B2A6-BE0F6846678D}" type="datetimeFigureOut">
              <a:rPr lang="ja-JP" altLang="en-US"/>
              <a:pPr>
                <a:defRPr/>
              </a:pPr>
              <a:t>2021/9/8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6" y="9440880"/>
            <a:ext cx="2951163" cy="496887"/>
          </a:xfrm>
          <a:prstGeom prst="rect">
            <a:avLst/>
          </a:prstGeom>
        </p:spPr>
        <p:txBody>
          <a:bodyPr vert="horz" lIns="91287" tIns="45641" rIns="91287" bIns="45641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9" y="9440880"/>
            <a:ext cx="2949575" cy="496887"/>
          </a:xfrm>
          <a:prstGeom prst="rect">
            <a:avLst/>
          </a:prstGeom>
        </p:spPr>
        <p:txBody>
          <a:bodyPr vert="horz" wrap="square" lIns="91287" tIns="45641" rIns="91287" bIns="456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60A5CC-5D47-46FF-A804-BA4E424BCD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2614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6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7" rIns="91210" bIns="4560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7" rIns="91210" bIns="456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7" rIns="91210" bIns="45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6" y="9440880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7" rIns="91210" bIns="4560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9" y="9440880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0" tIns="45607" rIns="91210" bIns="456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4BB4A6-2A10-49A9-8427-7D1EF49CCD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8204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38258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773113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16205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552575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1947285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336740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726198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3115656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1294" indent="-28413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1306" indent="-22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8464" indent="-22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5621" indent="-22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2779" indent="-22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69936" indent="-22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7093" indent="-22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4250" indent="-22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996F010-38D8-47F7-8AEA-B2630BC1E712}" type="slidenum">
              <a:rPr lang="en-US" altLang="ja-JP" sz="120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2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5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8836-CA4F-475F-BCFC-7C653877575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35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247650"/>
            <a:ext cx="6623050" cy="3725863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7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1294" indent="-28413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1306" indent="-22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8464" indent="-22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5621" indent="-226992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2779" indent="-22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69936" indent="-22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7093" indent="-22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4250" indent="-226992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697BFBA-5924-4190-B08A-EB81AD9B650A}" type="slidenum">
              <a:rPr lang="en-US" altLang="ja-JP" sz="120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z="12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658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695732" y="9169915"/>
            <a:ext cx="2826951" cy="48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937" tIns="44468" rIns="88937" bIns="44468" anchor="b"/>
          <a:lstStyle>
            <a:lvl1pPr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35F685-98DC-43F6-BD50-533FEA794B5A}" type="slidenum">
              <a:rPr lang="en-US" altLang="ja-JP" sz="12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ja-JP" sz="1200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311150"/>
            <a:ext cx="6432550" cy="361950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682" y="4585726"/>
            <a:ext cx="5224838" cy="43436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10" tIns="44856" rIns="89710" bIns="44856"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68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269875"/>
            <a:ext cx="6430963" cy="3617913"/>
          </a:xfrm>
          <a:ln/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51206" y="5123863"/>
            <a:ext cx="5422633" cy="2687599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2890" indent="-271357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9923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076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2292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23823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65356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0688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4841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E075F77-5C11-4CA3-8224-7E18ECDB14CD}" type="slidenum">
              <a:rPr lang="en-US" altLang="ja-JP" sz="120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 sz="120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733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269875"/>
            <a:ext cx="6430963" cy="3617913"/>
          </a:xfrm>
          <a:ln/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51206" y="5123863"/>
            <a:ext cx="5422633" cy="2687599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2890" indent="-271357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9923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076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2292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23823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65356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0688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4841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CC30DD1-516A-4C3F-B502-E34E5AA54834}" type="slidenum">
              <a:rPr lang="en-US" altLang="ja-JP" sz="120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 sz="120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058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1113" y="261938"/>
            <a:ext cx="6246813" cy="3514725"/>
          </a:xfrm>
          <a:ln/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24134" y="4976809"/>
            <a:ext cx="5197195" cy="261046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4167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687171" indent="-260650" defTabSz="804167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60375" indent="-207336" defTabSz="804167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486893" indent="-207336" defTabSz="804167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13413" indent="-207336" defTabSz="804167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339931" indent="-207336" defTabSz="804167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766453" indent="-207336" defTabSz="804167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192972" indent="-207336" defTabSz="804167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619491" indent="-207336" defTabSz="804167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D95638-0C28-4247-972D-F0E06E4549CB}" type="slidenum">
              <a:rPr lang="en-US" altLang="ja-JP" sz="120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 sz="12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2258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269875"/>
            <a:ext cx="6430963" cy="3617913"/>
          </a:xfrm>
          <a:ln/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51206" y="5123863"/>
            <a:ext cx="5422633" cy="2687599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2890" indent="-271357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9923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076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2292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23823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65356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0688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4841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6BA930F-8AC3-4AF3-B561-7CA0E0A48664}" type="slidenum">
              <a:rPr lang="en-US" altLang="ja-JP" sz="120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 sz="120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238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" y="277813"/>
            <a:ext cx="6618288" cy="3724275"/>
          </a:xfrm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79450" y="5275263"/>
            <a:ext cx="5657850" cy="2767012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7912" indent="-280884"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7813" indent="-223755"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4842" indent="-223755"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1871" indent="-223755"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08901" indent="-223755" defTabSz="86327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65930" indent="-223755" defTabSz="86327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2959" indent="-223755" defTabSz="86327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79988" indent="-223755" defTabSz="86327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2200C95-E78B-4E32-A928-D675EA7EB6F8}" type="slidenum">
              <a:rPr lang="en-US" altLang="ja-JP" sz="120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 sz="12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345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3" y="1597820"/>
            <a:ext cx="7772400" cy="110251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3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456" indent="0" algn="ctr">
              <a:buNone/>
              <a:defRPr/>
            </a:lvl2pPr>
            <a:lvl3pPr marL="778913" indent="0" algn="ctr">
              <a:buNone/>
              <a:defRPr/>
            </a:lvl3pPr>
            <a:lvl4pPr marL="1168371" indent="0" algn="ctr">
              <a:buNone/>
              <a:defRPr/>
            </a:lvl4pPr>
            <a:lvl5pPr marL="1557827" indent="0" algn="ctr">
              <a:buNone/>
              <a:defRPr/>
            </a:lvl5pPr>
            <a:lvl6pPr marL="1947285" indent="0" algn="ctr">
              <a:buNone/>
              <a:defRPr/>
            </a:lvl6pPr>
            <a:lvl7pPr marL="2336740" indent="0" algn="ctr">
              <a:buNone/>
              <a:defRPr/>
            </a:lvl7pPr>
            <a:lvl8pPr marL="2726198" indent="0" algn="ctr">
              <a:buNone/>
              <a:defRPr/>
            </a:lvl8pPr>
            <a:lvl9pPr marL="3115656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A7679-89D8-4093-BDFB-D9D6987A6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247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86B3-01B7-4A80-AE52-7936C89DC6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789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FBE15-69C8-49BD-8060-A3D6AB06BB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93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EDE1-20D2-4FE2-A720-8EC76CD24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527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456" indent="0">
              <a:buNone/>
              <a:defRPr sz="1600"/>
            </a:lvl2pPr>
            <a:lvl3pPr marL="778913" indent="0">
              <a:buNone/>
              <a:defRPr sz="1300"/>
            </a:lvl3pPr>
            <a:lvl4pPr marL="1168371" indent="0">
              <a:buNone/>
              <a:defRPr sz="1200"/>
            </a:lvl4pPr>
            <a:lvl5pPr marL="1557827" indent="0">
              <a:buNone/>
              <a:defRPr sz="1200"/>
            </a:lvl5pPr>
            <a:lvl6pPr marL="1947285" indent="0">
              <a:buNone/>
              <a:defRPr sz="1200"/>
            </a:lvl6pPr>
            <a:lvl7pPr marL="2336740" indent="0">
              <a:buNone/>
              <a:defRPr sz="1200"/>
            </a:lvl7pPr>
            <a:lvl8pPr marL="2726198" indent="0">
              <a:buNone/>
              <a:defRPr sz="1200"/>
            </a:lvl8pPr>
            <a:lvl9pPr marL="3115656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96C6-680E-4455-9AB7-56E6F3DECC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20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9E38-4744-40F8-9E19-E27EEB80ED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270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151334"/>
            <a:ext cx="4040187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151334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10559-35D9-486F-BFAA-6CD500E32A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946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5DDF-DF75-44C1-9926-12A2B7E907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75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DCCE-2328-4EE7-B47C-8DACD135FF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0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9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5" y="204793"/>
            <a:ext cx="5111750" cy="4389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7237-26AF-4C83-9B05-38B7261C5D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21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7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7" y="459581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89456" indent="0">
              <a:buNone/>
              <a:defRPr sz="2400"/>
            </a:lvl2pPr>
            <a:lvl3pPr marL="778913" indent="0">
              <a:buNone/>
              <a:defRPr sz="2000"/>
            </a:lvl3pPr>
            <a:lvl4pPr marL="1168371" indent="0">
              <a:buNone/>
              <a:defRPr sz="1700"/>
            </a:lvl4pPr>
            <a:lvl5pPr marL="1557827" indent="0">
              <a:buNone/>
              <a:defRPr sz="1700"/>
            </a:lvl5pPr>
            <a:lvl6pPr marL="1947285" indent="0">
              <a:buNone/>
              <a:defRPr sz="1700"/>
            </a:lvl6pPr>
            <a:lvl7pPr marL="2336740" indent="0">
              <a:buNone/>
              <a:defRPr sz="1700"/>
            </a:lvl7pPr>
            <a:lvl8pPr marL="2726198" indent="0">
              <a:buNone/>
              <a:defRPr sz="1700"/>
            </a:lvl8pPr>
            <a:lvl9pPr marL="3115656" indent="0">
              <a:buNone/>
              <a:defRPr sz="17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7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8B69-BEAE-4B59-911D-15A415D4DD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1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BD0814-9702-45D6-91BE-7A9ABF1780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89456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78913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68371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557827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36538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968375" indent="-188913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357313" indent="-188913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+mn-lt"/>
          <a:ea typeface="+mn-ea"/>
        </a:defRPr>
      </a:lvl4pPr>
      <a:lvl5pPr marL="1747838" indent="-188913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5pPr>
      <a:lvl6pPr marL="2142013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6pPr>
      <a:lvl7pPr marL="2531469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7pPr>
      <a:lvl8pPr marL="2920928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8pPr>
      <a:lvl9pPr marL="3310386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94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8913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371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827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285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674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198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156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181100"/>
            <a:ext cx="9144000" cy="19859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eaLnBrk="1" hangingPunct="1">
              <a:defRPr/>
            </a:pPr>
            <a:endParaRPr lang="ja-JP" altLang="en-US" sz="2400" dirty="0">
              <a:solidFill>
                <a:srgbClr val="FFFFFF"/>
              </a:solidFill>
              <a:ea typeface="HG創英角ｺﾞｼｯｸUB" pitchFamily="49" charset="-128"/>
            </a:endParaRPr>
          </a:p>
        </p:txBody>
      </p:sp>
      <p:sp>
        <p:nvSpPr>
          <p:cNvPr id="2051" name="テキスト ボックス 1"/>
          <p:cNvSpPr txBox="1">
            <a:spLocks noChangeArrowheads="1"/>
          </p:cNvSpPr>
          <p:nvPr/>
        </p:nvSpPr>
        <p:spPr bwMode="auto">
          <a:xfrm>
            <a:off x="0" y="1500188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algn="ctr" eaLnBrk="1" hangingPunct="1">
              <a:defRPr/>
            </a:pPr>
            <a:r>
              <a:rPr lang="ja-JP" alt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令和</a:t>
            </a:r>
            <a:r>
              <a:rPr lang="ja-JP" alt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３年度予算に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ついて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2268538" y="3678238"/>
            <a:ext cx="4608512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8" tIns="38964" rIns="77928" bIns="38964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smtClean="0">
                <a:solidFill>
                  <a:srgbClr val="000000"/>
                </a:solidFill>
                <a:ea typeface="ＭＳ ゴシック" panose="020B0609070205080204" pitchFamily="49" charset="-128"/>
              </a:rPr>
              <a:t>令和３年</a:t>
            </a:r>
            <a:r>
              <a:rPr lang="ja-JP" altLang="en-US" sz="2000" b="1" dirty="0">
                <a:solidFill>
                  <a:srgbClr val="000000"/>
                </a:solidFill>
                <a:ea typeface="ＭＳ ゴシック" panose="020B0609070205080204" pitchFamily="49" charset="-128"/>
              </a:rPr>
              <a:t>３</a:t>
            </a:r>
            <a:r>
              <a:rPr lang="ja-JP" altLang="en-US" sz="2000" b="1" smtClean="0">
                <a:solidFill>
                  <a:srgbClr val="000000"/>
                </a:solidFill>
                <a:ea typeface="ＭＳ ゴシック" panose="020B0609070205080204" pitchFamily="49" charset="-128"/>
              </a:rPr>
              <a:t>月</a:t>
            </a:r>
            <a:endParaRPr lang="ja-JP" altLang="en-US" sz="2000" b="1" dirty="0">
              <a:solidFill>
                <a:srgbClr val="000000"/>
              </a:solidFill>
              <a:ea typeface="ＭＳ ゴシック" panose="020B0609070205080204" pitchFamily="49" charset="-128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000000"/>
                </a:solidFill>
                <a:ea typeface="ＭＳ ゴシック" panose="020B0609070205080204" pitchFamily="49" charset="-128"/>
              </a:rPr>
              <a:t>大阪市長　松井　一郎</a:t>
            </a: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1585913" y="1962150"/>
            <a:ext cx="5938837" cy="917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77928" tIns="38964" rIns="77928" bIns="38964" anchor="ctr"/>
          <a:lstStyle/>
          <a:p>
            <a:pPr algn="ctr" eaLnBrk="1" hangingPunct="1">
              <a:defRPr/>
            </a:pPr>
            <a:r>
              <a:rPr lang="ja-JP" alt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-128"/>
              </a:rPr>
              <a:t>～豊かな大阪の実現に向けて～</a:t>
            </a:r>
          </a:p>
        </p:txBody>
      </p:sp>
    </p:spTree>
    <p:extLst>
      <p:ext uri="{BB962C8B-B14F-4D97-AF65-F5344CB8AC3E}">
        <p14:creationId xmlns:p14="http://schemas.microsoft.com/office/powerpoint/2010/main" val="1246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51359"/>
              </p:ext>
            </p:extLst>
          </p:nvPr>
        </p:nvGraphicFramePr>
        <p:xfrm>
          <a:off x="184323" y="530771"/>
          <a:ext cx="8761374" cy="343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146">
                  <a:extLst>
                    <a:ext uri="{9D8B030D-6E8A-4147-A177-3AD203B41FA5}">
                      <a16:colId xmlns:a16="http://schemas.microsoft.com/office/drawing/2014/main" val="3745289516"/>
                    </a:ext>
                  </a:extLst>
                </a:gridCol>
                <a:gridCol w="1859557">
                  <a:extLst>
                    <a:ext uri="{9D8B030D-6E8A-4147-A177-3AD203B41FA5}">
                      <a16:colId xmlns:a16="http://schemas.microsoft.com/office/drawing/2014/main" val="109315053"/>
                    </a:ext>
                  </a:extLst>
                </a:gridCol>
                <a:gridCol w="1859557">
                  <a:extLst>
                    <a:ext uri="{9D8B030D-6E8A-4147-A177-3AD203B41FA5}">
                      <a16:colId xmlns:a16="http://schemas.microsoft.com/office/drawing/2014/main" val="365224887"/>
                    </a:ext>
                  </a:extLst>
                </a:gridCol>
                <a:gridCol w="1859557">
                  <a:extLst>
                    <a:ext uri="{9D8B030D-6E8A-4147-A177-3AD203B41FA5}">
                      <a16:colId xmlns:a16="http://schemas.microsoft.com/office/drawing/2014/main" val="3124535825"/>
                    </a:ext>
                  </a:extLst>
                </a:gridCol>
                <a:gridCol w="1859557">
                  <a:extLst>
                    <a:ext uri="{9D8B030D-6E8A-4147-A177-3AD203B41FA5}">
                      <a16:colId xmlns:a16="http://schemas.microsoft.com/office/drawing/2014/main" val="1503798400"/>
                    </a:ext>
                  </a:extLst>
                </a:gridCol>
              </a:tblGrid>
              <a:tr h="622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令和元年度決算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経常収支比率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実質公債費比率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将来負担比率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財政調整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基金残高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958520"/>
                  </a:ext>
                </a:extLst>
              </a:tr>
              <a:tr h="1269487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過去最大値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(H16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103.6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algn="r"/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93.4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過去最大値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(H19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11.8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     </a:t>
                      </a:r>
                    </a:p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3.2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過去最大値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(H19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263.8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algn="r"/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23.5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※R2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年度末見込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r"/>
                      <a:endParaRPr kumimoji="1" lang="en-US" altLang="ja-JP" sz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1,438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億円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r"/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1,616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億円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18529"/>
                  </a:ext>
                </a:extLst>
              </a:tr>
              <a:tr h="38497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横浜市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101.2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10.2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140.4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億円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2685604"/>
                  </a:ext>
                </a:extLst>
              </a:tr>
              <a:tr h="38497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名古屋市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99.6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8.2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104.8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125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億円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912960"/>
                  </a:ext>
                </a:extLst>
              </a:tr>
              <a:tr h="38497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京都市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98.9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   10.4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191.1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―  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億円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93454048"/>
                  </a:ext>
                </a:extLst>
              </a:tr>
              <a:tr h="38497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神戸市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99.3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     4.6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66.1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115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億円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956629"/>
                  </a:ext>
                </a:extLst>
              </a:tr>
            </a:tbl>
          </a:graphicData>
        </a:graphic>
      </p:graphicFrame>
      <p:sp>
        <p:nvSpPr>
          <p:cNvPr id="2" name="下矢印 1"/>
          <p:cNvSpPr/>
          <p:nvPr/>
        </p:nvSpPr>
        <p:spPr>
          <a:xfrm>
            <a:off x="2816046" y="1922897"/>
            <a:ext cx="243000" cy="1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184324" y="1137809"/>
            <a:ext cx="8761374" cy="1266723"/>
          </a:xfrm>
          <a:prstGeom prst="roundRect">
            <a:avLst>
              <a:gd name="adj" fmla="val 7472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4679489" y="1922897"/>
            <a:ext cx="243000" cy="1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6524303" y="1916580"/>
            <a:ext cx="243000" cy="1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4">
            <a:extLst/>
          </p:cNvPr>
          <p:cNvSpPr>
            <a:spLocks noChangeArrowheads="1"/>
          </p:cNvSpPr>
          <p:nvPr/>
        </p:nvSpPr>
        <p:spPr bwMode="auto">
          <a:xfrm>
            <a:off x="-1588" y="-2065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＜参考＞財政の状況（主要な財政</a:t>
            </a:r>
            <a:r>
              <a:rPr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指標）</a:t>
            </a:r>
            <a:endParaRPr lang="ja-JP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84324" y="4066243"/>
            <a:ext cx="8761374" cy="1000035"/>
          </a:xfrm>
          <a:prstGeom prst="roundRect">
            <a:avLst>
              <a:gd name="adj" fmla="val 1825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ja-JP" altLang="en-US" dirty="0">
                <a:ln w="3175">
                  <a:noFill/>
                </a:ln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これまで</a:t>
            </a:r>
            <a:r>
              <a:rPr lang="ja-JP" altLang="en-US" dirty="0" smtClean="0">
                <a:ln w="3175">
                  <a:noFill/>
                </a:ln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の市政改革（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市債残高及び人件費削減など）の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取組みにより、</a:t>
            </a:r>
            <a:r>
              <a:rPr lang="ja-JP" altLang="en-US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120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経常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収支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比率などの財政指標は、着実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</a:t>
            </a: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fld id="{478CC448-C90D-4A53-860C-881423749A40}" type="slidenum">
              <a:rPr lang="en-US" altLang="ja-JP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10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98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79513"/>
            <a:ext cx="9144000" cy="183038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eaLnBrk="1" hangingPunct="1">
              <a:defRPr/>
            </a:pPr>
            <a:endParaRPr lang="ja-JP" altLang="en-US" sz="2400" dirty="0">
              <a:solidFill>
                <a:srgbClr val="FFFFFF"/>
              </a:solidFill>
              <a:ea typeface="HG創英角ｺﾞｼｯｸUB" pitchFamily="49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4925" y="1579563"/>
            <a:ext cx="8856663" cy="90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8" tIns="38964" rIns="77928" bIns="38964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HG創英角ｺﾞｼｯｸUB" pitchFamily="49" charset="-128"/>
              </a:rPr>
              <a:t>１．</a:t>
            </a:r>
            <a:r>
              <a:rPr lang="ja-JP" alt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HG創英角ｺﾞｼｯｸUB" pitchFamily="49" charset="-128"/>
              </a:rPr>
              <a:t>令和３</a:t>
            </a:r>
            <a:r>
              <a:rPr lang="ja-JP" alt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年</a:t>
            </a:r>
            <a:r>
              <a:rPr lang="ja-JP" alt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HG創英角ｺﾞｼｯｸUB" pitchFamily="49" charset="-128"/>
              </a:rPr>
              <a:t>度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HG創英角ｺﾞｼｯｸUB" pitchFamily="49" charset="-128"/>
              </a:rPr>
              <a:t>市政運営の基本方針</a:t>
            </a:r>
          </a:p>
        </p:txBody>
      </p:sp>
    </p:spTree>
    <p:extLst>
      <p:ext uri="{BB962C8B-B14F-4D97-AF65-F5344CB8AC3E}">
        <p14:creationId xmlns:p14="http://schemas.microsoft.com/office/powerpoint/2010/main" val="253507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03188" y="835025"/>
            <a:ext cx="8926512" cy="3784600"/>
          </a:xfrm>
          <a:prstGeom prst="roundRect">
            <a:avLst>
              <a:gd name="adj" fmla="val 53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34" tIns="52217" rIns="104434" bIns="52217" anchor="ctr"/>
          <a:lstStyle/>
          <a:p>
            <a:pPr algn="ctr" eaLnBrk="1" fontAlgn="ctr" hangingPunct="1">
              <a:tabLst>
                <a:tab pos="710729" algn="l"/>
              </a:tabLst>
              <a:defRPr/>
            </a:pPr>
            <a:endParaRPr lang="ja-JP" altLang="en-US" dirty="0">
              <a:solidFill>
                <a:srgbClr val="800000"/>
              </a:solidFill>
              <a:ea typeface="HGP創英角ｺﾞｼｯｸUB" pitchFamily="50" charset="-128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20713" y="1128713"/>
            <a:ext cx="7883525" cy="720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104434" tIns="52217" rIns="104434" bIns="52217" anchor="ctr"/>
          <a:lstStyle/>
          <a:p>
            <a:pPr algn="ctr" eaLnBrk="1" hangingPunct="1">
              <a:defRPr/>
            </a:pPr>
            <a:r>
              <a:rPr lang="ja-JP" altLang="en-US" sz="2700" dirty="0">
                <a:solidFill>
                  <a:srgbClr val="000000"/>
                </a:solidFill>
                <a:latin typeface="Arial" charset="0"/>
                <a:ea typeface="HG創英角ｺﾞｼｯｸUB" pitchFamily="49" charset="-128"/>
              </a:rPr>
              <a:t>豊かな大阪をめざした政策推進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0713" y="2335213"/>
            <a:ext cx="7883525" cy="720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104434" tIns="52217" rIns="104434" bIns="52217" anchor="ctr"/>
          <a:lstStyle/>
          <a:p>
            <a:pPr algn="ctr" eaLnBrk="1" hangingPunct="1">
              <a:defRPr/>
            </a:pPr>
            <a:r>
              <a:rPr lang="ja-JP" altLang="en-US" sz="2700" dirty="0">
                <a:solidFill>
                  <a:srgbClr val="000000"/>
                </a:solidFill>
                <a:latin typeface="Arial" charset="0"/>
                <a:ea typeface="HG創英角ｺﾞｼｯｸUB" pitchFamily="49" charset="-128"/>
              </a:rPr>
              <a:t>市民の暮らしの満足度向上をめざした市政改革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0713" y="3535363"/>
            <a:ext cx="7883525" cy="720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104434" tIns="52217" rIns="104434" bIns="52217" anchor="ctr"/>
          <a:lstStyle/>
          <a:p>
            <a:pPr algn="ctr" eaLnBrk="1" hangingPunct="1">
              <a:defRPr/>
            </a:pPr>
            <a:r>
              <a:rPr lang="ja-JP" altLang="en-US" sz="2700" dirty="0">
                <a:solidFill>
                  <a:srgbClr val="000000"/>
                </a:solidFill>
                <a:latin typeface="Arial" charset="0"/>
                <a:ea typeface="HG創英角ｺﾞｼｯｸUB" pitchFamily="49" charset="-128"/>
              </a:rPr>
              <a:t>新たな自治の仕組みの構築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5588" cy="476250"/>
          </a:xfrm>
          <a:prstGeom prst="rect">
            <a:avLst/>
          </a:prstGeom>
          <a:gradFill flip="none" rotWithShape="1">
            <a:gsLst>
              <a:gs pos="40000">
                <a:srgbClr val="000099"/>
              </a:gs>
              <a:gs pos="10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令和３年度</a:t>
            </a: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市政運営の基本方針</a:t>
            </a:r>
            <a:endParaRPr lang="en-US" altLang="ja-JP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sp>
        <p:nvSpPr>
          <p:cNvPr id="8" name="スライド番号プレースホルダ 3"/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8" tIns="38964" rIns="77928" bIns="38964"/>
          <a:lstStyle/>
          <a:p>
            <a:pPr algn="r" eaLnBrk="1" hangingPunct="1">
              <a:defRPr/>
            </a:pPr>
            <a:fld id="{EC472D4C-A9BD-4BF4-B5B5-A04942074C0E}" type="slidenum">
              <a:rPr lang="en-US" altLang="ja-JP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3</a:t>
            </a:fld>
            <a:endParaRPr lang="en-US" altLang="ja-JP" sz="2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3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/>
          </p:cNvPr>
          <p:cNvSpPr>
            <a:spLocks noChangeArrowheads="1"/>
          </p:cNvSpPr>
          <p:nvPr/>
        </p:nvSpPr>
        <p:spPr bwMode="auto">
          <a:xfrm>
            <a:off x="0" y="1733550"/>
            <a:ext cx="9144000" cy="939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algn="ctr" eaLnBrk="1" hangingPunct="1">
              <a:defRPr/>
            </a:pPr>
            <a:r>
              <a:rPr lang="ja-JP" altLang="en-US" sz="3600" dirty="0">
                <a:solidFill>
                  <a:schemeClr val="bg1"/>
                </a:solidFill>
                <a:ea typeface="HG創英角ｺﾞｼｯｸUB" pitchFamily="49" charset="-128"/>
              </a:rPr>
              <a:t>２．</a:t>
            </a:r>
            <a:r>
              <a:rPr lang="ja-JP" altLang="en-US" sz="3600" dirty="0" smtClean="0">
                <a:solidFill>
                  <a:schemeClr val="bg1"/>
                </a:solidFill>
                <a:ea typeface="HG創英角ｺﾞｼｯｸUB" pitchFamily="49" charset="-128"/>
              </a:rPr>
              <a:t>令和３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</a:t>
            </a:r>
            <a:r>
              <a:rPr lang="ja-JP" altLang="en-US" sz="3600" dirty="0">
                <a:solidFill>
                  <a:schemeClr val="bg1"/>
                </a:solidFill>
                <a:ea typeface="HG創英角ｺﾞｼｯｸUB" pitchFamily="49" charset="-128"/>
              </a:rPr>
              <a:t>予算の姿</a:t>
            </a:r>
          </a:p>
        </p:txBody>
      </p:sp>
    </p:spTree>
    <p:extLst>
      <p:ext uri="{BB962C8B-B14F-4D97-AF65-F5344CB8AC3E}">
        <p14:creationId xmlns:p14="http://schemas.microsoft.com/office/powerpoint/2010/main" val="6446232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>
            <a:extLst/>
          </p:cNvPr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予算編成方針</a:t>
            </a:r>
            <a:endParaRPr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grpSp>
        <p:nvGrpSpPr>
          <p:cNvPr id="12292" name="AutoShape 6"/>
          <p:cNvGrpSpPr>
            <a:grpSpLocks/>
          </p:cNvGrpSpPr>
          <p:nvPr/>
        </p:nvGrpSpPr>
        <p:grpSpPr bwMode="auto">
          <a:xfrm>
            <a:off x="114300" y="533400"/>
            <a:ext cx="8902700" cy="736600"/>
            <a:chOff x="72" y="336"/>
            <a:chExt cx="5608" cy="464"/>
          </a:xfrm>
        </p:grpSpPr>
        <p:pic>
          <p:nvPicPr>
            <p:cNvPr id="12294" name="AutoShape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" y="336"/>
              <a:ext cx="560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108" y="379"/>
              <a:ext cx="550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929" tIns="38964" rIns="77929" bIns="38964" anchor="ctr"/>
            <a:lstStyle/>
            <a:p>
              <a:pPr algn="ctr" eaLnBrk="1" hangingPunct="1">
                <a:defRPr/>
              </a:pPr>
              <a:r>
                <a:rPr lang="ja-JP" altLang="en-US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</a:rPr>
                <a:t>予算編成の原則</a:t>
              </a:r>
            </a:p>
          </p:txBody>
        </p:sp>
      </p:grpSp>
      <p:sp>
        <p:nvSpPr>
          <p:cNvPr id="10" name="角丸四角形吹き出し 9">
            <a:extLst/>
          </p:cNvPr>
          <p:cNvSpPr/>
          <p:nvPr/>
        </p:nvSpPr>
        <p:spPr>
          <a:xfrm>
            <a:off x="996423" y="1638300"/>
            <a:ext cx="7154156" cy="3148013"/>
          </a:xfrm>
          <a:prstGeom prst="wedgeRoundRectCallout">
            <a:avLst>
              <a:gd name="adj1" fmla="val -47867"/>
              <a:gd name="adj2" fmla="val 8344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anchor="ctr"/>
          <a:lstStyle/>
          <a:p>
            <a:pPr eaLnBrk="1" hangingPunct="1">
              <a:lnSpc>
                <a:spcPct val="150000"/>
              </a:lnSpc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補塡財源</a:t>
            </a:r>
            <a:r>
              <a:rPr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に依存することなく収入の範囲内で予算を組むこと</a:t>
            </a:r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を</a:t>
            </a:r>
            <a:endParaRPr lang="en-US" altLang="ja-JP" sz="2000" b="1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原則</a:t>
            </a:r>
            <a:r>
              <a:rPr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とするなど、将来世代に負担を先送りすることのないよう、</a:t>
            </a:r>
            <a:endParaRPr lang="en-US" altLang="ja-JP" sz="20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財政健全化に着実かつ積極的に取り組むとともに、</a:t>
            </a:r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限られた</a:t>
            </a:r>
            <a:endParaRPr lang="en-US" altLang="ja-JP" sz="2000" b="1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財源</a:t>
            </a:r>
            <a:r>
              <a:rPr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のなかで一層の選択と集中を全市的に進める</a:t>
            </a:r>
          </a:p>
        </p:txBody>
      </p:sp>
      <p:sp>
        <p:nvSpPr>
          <p:cNvPr id="8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fld id="{478CC448-C90D-4A53-860C-881423749A40}" type="slidenum">
              <a:rPr lang="en-US" altLang="ja-JP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5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6548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オブジェクト 1"/>
          <p:cNvGraphicFramePr>
            <a:graphicFrameLocks/>
          </p:cNvGraphicFramePr>
          <p:nvPr>
            <p:extLst/>
          </p:nvPr>
        </p:nvGraphicFramePr>
        <p:xfrm>
          <a:off x="4168775" y="949325"/>
          <a:ext cx="4951413" cy="42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グラフ" r:id="rId4" imgW="5372016" imgH="4629315" progId="Excel.Chart.8">
                  <p:embed/>
                </p:oleObj>
              </mc:Choice>
              <mc:Fallback>
                <p:oleObj name="グラフ" r:id="rId4" imgW="5372016" imgH="4629315" progId="Excel.Chart.8">
                  <p:embed/>
                  <p:pic>
                    <p:nvPicPr>
                      <p:cNvPr id="14338" name="オブジェクト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949325"/>
                        <a:ext cx="4951413" cy="427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4">
            <a:extLst/>
          </p:cNvPr>
          <p:cNvSpPr>
            <a:spLocks noChangeArrowheads="1"/>
          </p:cNvSpPr>
          <p:nvPr/>
        </p:nvSpPr>
        <p:spPr bwMode="auto">
          <a:xfrm>
            <a:off x="-1588" y="0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予算の概要</a:t>
            </a:r>
            <a:endParaRPr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graphicFrame>
        <p:nvGraphicFramePr>
          <p:cNvPr id="14341" name="オブジェクト 1"/>
          <p:cNvGraphicFramePr>
            <a:graphicFrameLocks/>
          </p:cNvGraphicFramePr>
          <p:nvPr/>
        </p:nvGraphicFramePr>
        <p:xfrm>
          <a:off x="6451600" y="2959100"/>
          <a:ext cx="328613" cy="8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グラフ" r:id="rId6" imgW="0" imgH="0" progId="Excel.Chart.8">
                  <p:embed/>
                </p:oleObj>
              </mc:Choice>
              <mc:Fallback>
                <p:oleObj name="グラフ" r:id="rId6" imgW="0" imgH="0" progId="Excel.Chart.8">
                  <p:embed/>
                  <p:pic>
                    <p:nvPicPr>
                      <p:cNvPr id="14341" name="オブジェクト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2959100"/>
                        <a:ext cx="328613" cy="8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直線コネクタ 17">
            <a:extLst/>
          </p:cNvPr>
          <p:cNvCxnSpPr/>
          <p:nvPr/>
        </p:nvCxnSpPr>
        <p:spPr>
          <a:xfrm flipV="1">
            <a:off x="4827683" y="3596607"/>
            <a:ext cx="509588" cy="303212"/>
          </a:xfrm>
          <a:prstGeom prst="line">
            <a:avLst/>
          </a:prstGeom>
          <a:ln w="38100" cap="rnd" cmpd="sng">
            <a:solidFill>
              <a:schemeClr val="tx1"/>
            </a:solidFill>
            <a:headEnd type="stealth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右中かっこ 19"/>
          <p:cNvSpPr>
            <a:spLocks/>
          </p:cNvSpPr>
          <p:nvPr/>
        </p:nvSpPr>
        <p:spPr bwMode="auto">
          <a:xfrm>
            <a:off x="4416425" y="2911475"/>
            <a:ext cx="255588" cy="2000250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4434" tIns="52217" rIns="104434" bIns="52217" anchor="ctr"/>
          <a:lstStyle>
            <a:lvl1pPr defTabSz="1042988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ja-JP" altLang="en-US" sz="2100"/>
          </a:p>
        </p:txBody>
      </p:sp>
      <p:graphicFrame>
        <p:nvGraphicFramePr>
          <p:cNvPr id="21" name="表 20">
            <a:extLst/>
          </p:cNvPr>
          <p:cNvGraphicFramePr>
            <a:graphicFrameLocks noGrp="1"/>
          </p:cNvGraphicFramePr>
          <p:nvPr>
            <p:extLst/>
          </p:nvPr>
        </p:nvGraphicFramePr>
        <p:xfrm>
          <a:off x="346075" y="2911475"/>
          <a:ext cx="3900488" cy="200025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818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　訳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予算額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構成比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　康　費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94,368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5.2%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経済戦略費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400" u="none" strike="noStrike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  <a:r>
                        <a:rPr lang="ja-JP" altLang="en-US" sz="1400" u="none" strike="noStrike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400" u="none" strike="noStrike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51,309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住　宅　費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400" u="none" strike="noStrike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  <a:r>
                        <a:rPr lang="ja-JP" altLang="en-US" sz="1400" u="none" strike="noStrike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400" u="none" strike="noStrike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48,683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2.7%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消　防　費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baseline="0" dirty="0">
                          <a:solidFill>
                            <a:srgbClr val="00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39,187</a:t>
                      </a:r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2.1%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環　境　費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baseline="0" dirty="0">
                          <a:solidFill>
                            <a:srgbClr val="00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35,317</a:t>
                      </a:r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1.9%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港　湾　費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30,745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1.7%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　学　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20,658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1.1%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議　会　費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en-US" altLang="ja-JP" sz="1400" u="none" strike="noStrike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  <a:r>
                        <a:rPr lang="en-US" altLang="ja-JP" sz="1400" u="none" strike="noStrike" dirty="0" smtClean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2,483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0.1%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/>
          </p:cNvPr>
          <p:cNvSpPr/>
          <p:nvPr/>
        </p:nvSpPr>
        <p:spPr>
          <a:xfrm>
            <a:off x="5505450" y="534988"/>
            <a:ext cx="2705100" cy="407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u="sng" dirty="0">
                <a:solidFill>
                  <a:schemeClr val="tx1"/>
                </a:solidFill>
                <a:latin typeface="ＭＳ Ｐゴシック" pitchFamily="50" charset="-128"/>
              </a:rPr>
              <a:t>目的別歳出予算</a:t>
            </a:r>
            <a:endParaRPr lang="ja-JP" altLang="en-US" u="sng" dirty="0">
              <a:solidFill>
                <a:schemeClr val="tx1"/>
              </a:solidFill>
            </a:endParaRPr>
          </a:p>
        </p:txBody>
      </p:sp>
      <p:sp>
        <p:nvSpPr>
          <p:cNvPr id="13" name="円/楕円 12">
            <a:extLst/>
          </p:cNvPr>
          <p:cNvSpPr/>
          <p:nvPr/>
        </p:nvSpPr>
        <p:spPr bwMode="auto">
          <a:xfrm>
            <a:off x="6281738" y="2408238"/>
            <a:ext cx="1328737" cy="12398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434" tIns="52217" rIns="104434" bIns="52217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515938" indent="-5873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038225" indent="-123825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560513" indent="-188913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82800" indent="-2540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spc="-114" dirty="0">
                <a:latin typeface="ＭＳ Ｐゴシック" pitchFamily="50" charset="-128"/>
              </a:rPr>
              <a:t>一般会計</a:t>
            </a:r>
            <a:endParaRPr lang="en-US" altLang="ja-JP" sz="1400" b="1" spc="-114" dirty="0">
              <a:latin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ja-JP" altLang="en-US" sz="1400" b="1" spc="-114" dirty="0">
                <a:latin typeface="ＭＳ Ｐゴシック" pitchFamily="50" charset="-128"/>
              </a:rPr>
              <a:t>（単位：百万円）</a:t>
            </a:r>
            <a:endParaRPr lang="en-US" altLang="ja-JP" sz="1400" b="1" spc="-114" dirty="0">
              <a:latin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ja-JP" altLang="en-US" sz="1400" b="1" spc="-114" dirty="0">
                <a:latin typeface="ＭＳ Ｐゴシック" pitchFamily="50" charset="-128"/>
              </a:rPr>
              <a:t>（％：構成比）</a:t>
            </a:r>
            <a:endParaRPr lang="ja-JP" altLang="en-US" sz="1400" b="1" dirty="0">
              <a:solidFill>
                <a:srgbClr val="000099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101600" y="596633"/>
            <a:ext cx="4737100" cy="2038618"/>
          </a:xfrm>
          <a:prstGeom prst="roundRect">
            <a:avLst>
              <a:gd name="adj" fmla="val 7984"/>
            </a:avLst>
          </a:prstGeom>
          <a:gradFill>
            <a:gsLst>
              <a:gs pos="0">
                <a:schemeClr val="accent1">
                  <a:shade val="30000"/>
                  <a:satMod val="115000"/>
                  <a:alpha val="16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chemeClr val="accent6"/>
            </a:solidFill>
            <a:round/>
            <a:headEnd/>
            <a:tailEnd/>
          </a:ln>
          <a:effectLst/>
        </p:spPr>
        <p:txBody>
          <a:bodyPr lIns="104434" tIns="52217" rIns="104434" bIns="52217" anchor="ctr"/>
          <a:lstStyle/>
          <a:p>
            <a:pPr eaLnBrk="1" hangingPunct="1">
              <a:defRPr/>
            </a:pPr>
            <a:r>
              <a:rPr lang="ja-JP" altLang="en-US" sz="1600" b="1" dirty="0" smtClean="0">
                <a:latin typeface="ＭＳ Ｐゴシック" pitchFamily="50" charset="-128"/>
              </a:rPr>
              <a:t>令和３年度</a:t>
            </a:r>
            <a:r>
              <a:rPr lang="ja-JP" altLang="en-US" sz="1600" b="1" dirty="0">
                <a:latin typeface="ＭＳ Ｐゴシック" pitchFamily="50" charset="-128"/>
              </a:rPr>
              <a:t>当初予算　　</a:t>
            </a:r>
            <a:endParaRPr lang="en-US" altLang="ja-JP" sz="1600" b="1" dirty="0">
              <a:latin typeface="ＭＳ Ｐゴシック" pitchFamily="50" charset="-128"/>
            </a:endParaRPr>
          </a:p>
          <a:p>
            <a:pPr eaLnBrk="1" hangingPunct="1">
              <a:lnSpc>
                <a:spcPct val="50000"/>
              </a:lnSpc>
              <a:defRPr/>
            </a:pPr>
            <a:endParaRPr lang="en-US" altLang="ja-JP" sz="1600" b="1" dirty="0">
              <a:latin typeface="ＭＳ Ｐゴシック" pitchFamily="50" charset="-128"/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1600" b="1" dirty="0">
                <a:latin typeface="ＭＳ Ｐゴシック" pitchFamily="50" charset="-128"/>
                <a:ea typeface="ＭＳ Ｐゴシック" charset="-128"/>
              </a:rPr>
              <a:t>　○　</a:t>
            </a:r>
            <a:r>
              <a:rPr lang="ja-JP" altLang="en-US" sz="1600" b="1" dirty="0">
                <a:latin typeface="ＭＳ Ｐゴシック" pitchFamily="50" charset="-128"/>
              </a:rPr>
              <a:t>予算総額</a:t>
            </a:r>
            <a:r>
              <a:rPr lang="ja-JP" altLang="en-US" sz="1600" b="1" dirty="0">
                <a:latin typeface="ＭＳ Ｐゴシック" pitchFamily="50" charset="-128"/>
                <a:ea typeface="ＭＳ Ｐゴシック" charset="-128"/>
              </a:rPr>
              <a:t>：</a:t>
            </a:r>
            <a:r>
              <a:rPr lang="en-US" altLang="ja-JP" sz="1600" b="1" dirty="0">
                <a:latin typeface="ＭＳ Ｐゴシック" pitchFamily="50" charset="-128"/>
                <a:ea typeface="ＭＳ Ｐゴシック" charset="-128"/>
              </a:rPr>
              <a:t> 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charset="-128"/>
              </a:rPr>
              <a:t>３</a:t>
            </a:r>
            <a:r>
              <a:rPr lang="ja-JP" altLang="en-US" sz="1600" b="1" dirty="0" smtClean="0">
                <a:latin typeface="ＭＳ Ｐゴシック" pitchFamily="50" charset="-128"/>
              </a:rPr>
              <a:t>兆５，３９８億円</a:t>
            </a:r>
            <a:endParaRPr lang="en-US" altLang="ja-JP" sz="1600" b="1" dirty="0">
              <a:latin typeface="ＭＳ Ｐゴシック" pitchFamily="50" charset="-128"/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1400" b="1" dirty="0">
                <a:latin typeface="ＭＳ Ｐゴシック" pitchFamily="50" charset="-128"/>
              </a:rPr>
              <a:t>　</a:t>
            </a:r>
            <a:r>
              <a:rPr lang="ja-JP" altLang="en-US" sz="1600" b="1" dirty="0">
                <a:latin typeface="ＭＳ Ｐゴシック" pitchFamily="50" charset="-128"/>
              </a:rPr>
              <a:t>　　（対前年度比</a:t>
            </a:r>
            <a:r>
              <a:rPr lang="ja-JP" altLang="en-US" sz="1600" b="1" dirty="0">
                <a:latin typeface="ＭＳ Ｐゴシック" pitchFamily="50" charset="-128"/>
                <a:ea typeface="ＭＳ Ｐゴシック" charset="-128"/>
              </a:rPr>
              <a:t>　 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charset="-128"/>
              </a:rPr>
              <a:t>＋２．６％</a:t>
            </a:r>
            <a:r>
              <a:rPr lang="ja-JP" altLang="en-US" sz="1600" b="1" dirty="0">
                <a:latin typeface="ＭＳ Ｐゴシック" pitchFamily="50" charset="-128"/>
                <a:ea typeface="ＭＳ Ｐゴシック" charset="-128"/>
              </a:rPr>
              <a:t>　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charset="-128"/>
              </a:rPr>
              <a:t>＋９１１</a:t>
            </a:r>
            <a:r>
              <a:rPr lang="ja-JP" altLang="en-US" sz="1600" b="1" dirty="0" smtClean="0">
                <a:latin typeface="ＭＳ Ｐゴシック" pitchFamily="50" charset="-128"/>
              </a:rPr>
              <a:t>億円</a:t>
            </a:r>
            <a:r>
              <a:rPr lang="ja-JP" altLang="en-US" sz="1600" b="1" dirty="0">
                <a:latin typeface="ＭＳ Ｐゴシック" pitchFamily="50" charset="-128"/>
              </a:rPr>
              <a:t>）</a:t>
            </a:r>
            <a:endParaRPr lang="en-US" altLang="ja-JP" sz="1600" b="1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600" b="1" dirty="0">
                <a:latin typeface="ＭＳ Ｐゴシック" pitchFamily="50" charset="-128"/>
              </a:rPr>
              <a:t>　　　　　　　　</a:t>
            </a:r>
            <a:endParaRPr lang="en-US" altLang="ja-JP" sz="1600" b="1" strike="sngStrike" dirty="0">
              <a:latin typeface="ＭＳ Ｐゴシック" pitchFamily="50" charset="-128"/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1600" b="1" dirty="0">
                <a:latin typeface="ＭＳ Ｐゴシック" pitchFamily="50" charset="-128"/>
              </a:rPr>
              <a:t>　○　うち一般会計</a:t>
            </a:r>
            <a:r>
              <a:rPr lang="ja-JP" altLang="en-US" sz="1600" b="1" dirty="0">
                <a:latin typeface="ＭＳ Ｐゴシック" pitchFamily="50" charset="-128"/>
                <a:ea typeface="ＭＳ Ｐゴシック" charset="-128"/>
              </a:rPr>
              <a:t>：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charset="-128"/>
              </a:rPr>
              <a:t>１</a:t>
            </a:r>
            <a:r>
              <a:rPr lang="ja-JP" altLang="en-US" sz="1600" b="1" dirty="0" smtClean="0">
                <a:latin typeface="ＭＳ Ｐゴシック" pitchFamily="50" charset="-128"/>
              </a:rPr>
              <a:t>兆８，３０１億円</a:t>
            </a:r>
            <a:r>
              <a:rPr lang="ja-JP" altLang="en-US" sz="1600" b="1" dirty="0">
                <a:latin typeface="ＭＳ Ｐゴシック" pitchFamily="50" charset="-128"/>
                <a:ea typeface="ＭＳ Ｐゴシック" charset="-128"/>
              </a:rPr>
              <a:t>　　　　　</a:t>
            </a:r>
            <a:endParaRPr lang="en-US" altLang="ja-JP" sz="1600" b="1" dirty="0">
              <a:latin typeface="ＭＳ Ｐゴシック" pitchFamily="50" charset="-128"/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1600" b="1" dirty="0">
                <a:latin typeface="ＭＳ Ｐゴシック" pitchFamily="50" charset="-128"/>
              </a:rPr>
              <a:t>　　　（対前年度比　 </a:t>
            </a:r>
            <a:r>
              <a:rPr lang="ja-JP" altLang="en-US" sz="1600" b="1" dirty="0" smtClean="0">
                <a:latin typeface="ＭＳ Ｐゴシック" pitchFamily="50" charset="-128"/>
              </a:rPr>
              <a:t>＋３．４％</a:t>
            </a:r>
            <a:r>
              <a:rPr lang="ja-JP" altLang="en-US" sz="1600" b="1" dirty="0">
                <a:latin typeface="ＭＳ Ｐゴシック" pitchFamily="50" charset="-128"/>
              </a:rPr>
              <a:t>　</a:t>
            </a:r>
            <a:r>
              <a:rPr lang="ja-JP" altLang="en-US" sz="1600" b="1" dirty="0" smtClean="0">
                <a:latin typeface="ＭＳ Ｐゴシック" pitchFamily="50" charset="-128"/>
                <a:ea typeface="ＭＳ Ｐゴシック" charset="-128"/>
              </a:rPr>
              <a:t>＋６０１</a:t>
            </a:r>
            <a:r>
              <a:rPr lang="ja-JP" altLang="en-US" sz="1600" b="1" dirty="0" smtClean="0">
                <a:latin typeface="ＭＳ Ｐゴシック" pitchFamily="50" charset="-128"/>
              </a:rPr>
              <a:t>億円</a:t>
            </a:r>
            <a:r>
              <a:rPr lang="ja-JP" altLang="en-US" sz="1600" b="1" dirty="0">
                <a:latin typeface="ＭＳ Ｐゴシック" pitchFamily="50" charset="-128"/>
              </a:rPr>
              <a:t>）</a:t>
            </a:r>
            <a:endParaRPr lang="en-US" altLang="ja-JP" sz="1600" b="1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600" b="1" dirty="0">
                <a:latin typeface="ＭＳ Ｐゴシック" pitchFamily="50" charset="-128"/>
              </a:rPr>
              <a:t>　　　　　　　　　</a:t>
            </a:r>
            <a:r>
              <a:rPr lang="ja-JP" altLang="en-US" sz="1600" b="1" dirty="0">
                <a:solidFill>
                  <a:srgbClr val="FF0000"/>
                </a:solidFill>
                <a:latin typeface="ＭＳ Ｐゴシック" pitchFamily="50" charset="-128"/>
              </a:rPr>
              <a:t> 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 pitchFamily="50" charset="-128"/>
              </a:rPr>
              <a:t> </a:t>
            </a:r>
            <a:endParaRPr lang="en-US" altLang="ja-JP" sz="1400" b="1" dirty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sp>
        <p:nvSpPr>
          <p:cNvPr id="12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fld id="{478CC448-C90D-4A53-860C-881423749A40}" type="slidenum">
              <a:rPr lang="en-US" altLang="ja-JP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6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120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>
            <a:extLst/>
          </p:cNvPr>
          <p:cNvSpPr>
            <a:spLocks noChangeArrowheads="1"/>
          </p:cNvSpPr>
          <p:nvPr/>
        </p:nvSpPr>
        <p:spPr bwMode="auto">
          <a:xfrm>
            <a:off x="-1588" y="0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予算の姿</a:t>
            </a:r>
            <a:endParaRPr lang="en-US" altLang="ja-JP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sp>
        <p:nvSpPr>
          <p:cNvPr id="16389" name="AutoShape 6"/>
          <p:cNvSpPr>
            <a:spLocks noChangeAspect="1" noChangeArrowheads="1"/>
          </p:cNvSpPr>
          <p:nvPr/>
        </p:nvSpPr>
        <p:spPr bwMode="auto">
          <a:xfrm>
            <a:off x="1388269" y="3834546"/>
            <a:ext cx="6337300" cy="69642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104434" tIns="52217" rIns="104434" bIns="52217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市債残高の着実な縮減などに取り組むとともに</a:t>
            </a:r>
            <a:endParaRPr lang="en-US" altLang="ja-JP" sz="1400" b="1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通常収支の状況を踏まえた予算を編成</a:t>
            </a:r>
            <a:endParaRPr lang="en-US" altLang="ja-JP" sz="1400" b="1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[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通常収支の状況　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△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228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億円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の不足</a:t>
            </a:r>
            <a:r>
              <a:rPr lang="en-US" altLang="ja-JP" sz="1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]</a:t>
            </a:r>
          </a:p>
        </p:txBody>
      </p:sp>
      <p:sp>
        <p:nvSpPr>
          <p:cNvPr id="16390" name="テキスト ボックス 7"/>
          <p:cNvSpPr txBox="1">
            <a:spLocks noChangeAspect="1" noChangeArrowheads="1"/>
          </p:cNvSpPr>
          <p:nvPr/>
        </p:nvSpPr>
        <p:spPr bwMode="auto">
          <a:xfrm>
            <a:off x="2903538" y="3520803"/>
            <a:ext cx="3306762" cy="352425"/>
          </a:xfrm>
          <a:prstGeom prst="rect">
            <a:avLst/>
          </a:prstGeom>
          <a:solidFill>
            <a:srgbClr val="FFC000"/>
          </a:solidFill>
          <a:ln w="12700" cmpd="dbl">
            <a:solidFill>
              <a:schemeClr val="accent2"/>
            </a:solidFill>
            <a:miter lim="800000"/>
            <a:headEnd/>
            <a:tailEnd/>
          </a:ln>
        </p:spPr>
        <p:txBody>
          <a:bodyPr lIns="104434" tIns="52217" rIns="104434" bIns="52217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財政健全化を着実に推進</a:t>
            </a:r>
            <a:endParaRPr lang="en-US" altLang="ja-JP" sz="1600" b="1">
              <a:solidFill>
                <a:srgbClr val="000000"/>
              </a:solidFill>
            </a:endParaRPr>
          </a:p>
        </p:txBody>
      </p:sp>
      <p:sp>
        <p:nvSpPr>
          <p:cNvPr id="27" name="フローチャート: データ 26">
            <a:extLst/>
          </p:cNvPr>
          <p:cNvSpPr/>
          <p:nvPr/>
        </p:nvSpPr>
        <p:spPr>
          <a:xfrm flipH="1">
            <a:off x="6405562" y="3521565"/>
            <a:ext cx="1209675" cy="192088"/>
          </a:xfrm>
          <a:prstGeom prst="flowChartInputOutput">
            <a:avLst/>
          </a:prstGeom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34" tIns="52217" rIns="104434" bIns="52217"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28" name="フローチャート: データ 27">
            <a:extLst/>
          </p:cNvPr>
          <p:cNvSpPr/>
          <p:nvPr/>
        </p:nvSpPr>
        <p:spPr>
          <a:xfrm>
            <a:off x="1596232" y="3506727"/>
            <a:ext cx="1209675" cy="209550"/>
          </a:xfrm>
          <a:prstGeom prst="flowChartInputOutput">
            <a:avLst/>
          </a:prstGeom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34" tIns="52217" rIns="104434" bIns="52217"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2" name="下矢印 1">
            <a:extLst/>
          </p:cNvPr>
          <p:cNvSpPr/>
          <p:nvPr/>
        </p:nvSpPr>
        <p:spPr>
          <a:xfrm>
            <a:off x="4089400" y="4578746"/>
            <a:ext cx="990600" cy="183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3" name="正方形/長方形 2">
            <a:extLst/>
          </p:cNvPr>
          <p:cNvSpPr/>
          <p:nvPr/>
        </p:nvSpPr>
        <p:spPr>
          <a:xfrm>
            <a:off x="639763" y="4810125"/>
            <a:ext cx="7835900" cy="30638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600" b="1" dirty="0">
                <a:solidFill>
                  <a:srgbClr val="000000"/>
                </a:solidFill>
              </a:rPr>
              <a:t>将来にわたり活気ある豊かな大阪をめざす</a:t>
            </a:r>
          </a:p>
        </p:txBody>
      </p:sp>
      <p:sp>
        <p:nvSpPr>
          <p:cNvPr id="18" name="角丸四角形 17">
            <a:extLst/>
          </p:cNvPr>
          <p:cNvSpPr>
            <a:spLocks noChangeAspect="1"/>
          </p:cNvSpPr>
          <p:nvPr/>
        </p:nvSpPr>
        <p:spPr>
          <a:xfrm>
            <a:off x="4584700" y="844549"/>
            <a:ext cx="4277946" cy="2628475"/>
          </a:xfrm>
          <a:prstGeom prst="roundRect">
            <a:avLst>
              <a:gd name="adj" fmla="val 10001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34" tIns="52217" rIns="104434" bIns="52217" anchor="ctr"/>
          <a:lstStyle/>
          <a:p>
            <a:pPr eaLnBrk="1" hangingPunct="1">
              <a:lnSpc>
                <a:spcPts val="1600"/>
              </a:lnSpc>
              <a:defRPr/>
            </a:pPr>
            <a:endParaRPr lang="en-US" altLang="ja-JP" sz="1600" b="1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lnSpc>
                <a:spcPts val="2500"/>
              </a:lnSpc>
              <a:defRPr/>
            </a:pP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■ </a:t>
            </a:r>
            <a:r>
              <a:rPr lang="en-US" altLang="ja-JP" sz="1450" b="1" dirty="0">
                <a:solidFill>
                  <a:schemeClr val="tx1"/>
                </a:solidFill>
                <a:latin typeface="ＭＳ Ｐゴシック" pitchFamily="50" charset="-128"/>
              </a:rPr>
              <a:t>ICT</a:t>
            </a:r>
            <a:r>
              <a:rPr lang="ja-JP" altLang="ja-JP" sz="1450" b="1" dirty="0">
                <a:solidFill>
                  <a:schemeClr val="tx1"/>
                </a:solidFill>
                <a:latin typeface="ＭＳ Ｐゴシック" pitchFamily="50" charset="-128"/>
              </a:rPr>
              <a:t>を活用した市民サービス向上</a:t>
            </a:r>
            <a:endParaRPr lang="en-US" altLang="ja-JP" sz="1450" b="1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lnSpc>
                <a:spcPts val="2500"/>
              </a:lnSpc>
              <a:defRPr/>
            </a:pP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■ 官民連携の推進</a:t>
            </a:r>
            <a:endParaRPr lang="en-US" altLang="ja-JP" sz="1450" b="1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lnSpc>
                <a:spcPts val="2500"/>
              </a:lnSpc>
              <a:defRPr/>
            </a:pP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■ </a:t>
            </a:r>
            <a:r>
              <a:rPr lang="ja-JP" altLang="ja-JP" sz="1450" b="1" dirty="0">
                <a:solidFill>
                  <a:schemeClr val="tx1"/>
                </a:solidFill>
                <a:latin typeface="ＭＳ Ｐゴシック" pitchFamily="50" charset="-128"/>
              </a:rPr>
              <a:t>効果的・効率的な行財政運営</a:t>
            </a:r>
            <a:endParaRPr lang="en-US" altLang="ja-JP" sz="1450" b="1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lnSpc>
                <a:spcPts val="2500"/>
              </a:lnSpc>
              <a:defRPr/>
            </a:pP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■ ニア･イズ・ベター</a:t>
            </a:r>
            <a:r>
              <a:rPr lang="ja-JP" altLang="en-US" sz="1450" b="1" dirty="0" smtClean="0">
                <a:solidFill>
                  <a:schemeClr val="tx1"/>
                </a:solidFill>
                <a:latin typeface="ＭＳ Ｐゴシック" pitchFamily="50" charset="-128"/>
              </a:rPr>
              <a:t>の徹底</a:t>
            </a:r>
            <a:endParaRPr lang="en-US" altLang="ja-JP" sz="1450" b="1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lnSpc>
                <a:spcPts val="2500"/>
              </a:lnSpc>
              <a:defRPr/>
            </a:pP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■ </a:t>
            </a:r>
            <a:r>
              <a:rPr lang="ja-JP" altLang="ja-JP" sz="1450" b="1" dirty="0">
                <a:solidFill>
                  <a:schemeClr val="tx1"/>
                </a:solidFill>
                <a:latin typeface="ＭＳ Ｐゴシック" pitchFamily="50" charset="-128"/>
              </a:rPr>
              <a:t>人材育成・職場力の向上</a:t>
            </a:r>
            <a:endParaRPr lang="en-US" altLang="ja-JP" sz="1450" b="1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lnSpc>
                <a:spcPts val="2500"/>
              </a:lnSpc>
              <a:defRPr/>
            </a:pP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■ </a:t>
            </a:r>
            <a:r>
              <a:rPr lang="ja-JP" altLang="ja-JP" sz="1450" b="1" dirty="0">
                <a:solidFill>
                  <a:schemeClr val="tx1"/>
                </a:solidFill>
                <a:latin typeface="ＭＳ Ｐゴシック" pitchFamily="50" charset="-128"/>
              </a:rPr>
              <a:t>働き方改革</a:t>
            </a:r>
            <a:endParaRPr lang="en-US" altLang="ja-JP" sz="1450" b="1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lnSpc>
                <a:spcPts val="2500"/>
              </a:lnSpc>
              <a:defRPr/>
            </a:pP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■ 府市連携・一元化の</a:t>
            </a:r>
            <a:r>
              <a:rPr lang="ja-JP" altLang="en-US" sz="1450" b="1" dirty="0" smtClean="0">
                <a:solidFill>
                  <a:schemeClr val="tx1"/>
                </a:solidFill>
                <a:latin typeface="ＭＳ Ｐゴシック" pitchFamily="50" charset="-128"/>
              </a:rPr>
              <a:t>推進</a:t>
            </a:r>
            <a:endParaRPr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19" name="角丸四角形 18">
            <a:extLst/>
          </p:cNvPr>
          <p:cNvSpPr>
            <a:spLocks noChangeAspect="1"/>
          </p:cNvSpPr>
          <p:nvPr/>
        </p:nvSpPr>
        <p:spPr>
          <a:xfrm>
            <a:off x="93786" y="852488"/>
            <a:ext cx="4411540" cy="2605820"/>
          </a:xfrm>
          <a:prstGeom prst="roundRect">
            <a:avLst>
              <a:gd name="adj" fmla="val 10001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34" tIns="52217" rIns="104434" bIns="52217" anchor="ctr"/>
          <a:lstStyle/>
          <a:p>
            <a:pPr eaLnBrk="1" hangingPunct="1">
              <a:defRPr/>
            </a:pPr>
            <a:endParaRPr lang="en-US" altLang="ja-JP" sz="1600" b="1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50" b="1" dirty="0" smtClean="0">
                <a:solidFill>
                  <a:schemeClr val="tx1"/>
                </a:solidFill>
                <a:latin typeface="ＭＳ Ｐゴシック" pitchFamily="50" charset="-128"/>
              </a:rPr>
              <a:t>■ ウィズコロナにおける対策と大阪の再生</a:t>
            </a:r>
            <a:endParaRPr lang="en-US" altLang="ja-JP" sz="1450" b="1" dirty="0" smtClean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 　 ・  新型コロナウイルス感染拡大防止対策の充実</a:t>
            </a:r>
            <a:endParaRPr lang="en-US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180975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 ・  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市民</a:t>
            </a: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サービス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の充実</a:t>
            </a:r>
            <a:endParaRPr lang="en-US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180975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 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itchFamily="50" charset="-128"/>
              </a:rPr>
              <a:t>　（子育て・教育環境、福祉等の向上、区施策の展開）</a:t>
            </a:r>
            <a:endParaRPr lang="en-US" altLang="ja-JP" sz="12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180975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 ・  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大阪</a:t>
            </a: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経済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再生</a:t>
            </a:r>
            <a:endParaRPr lang="en-US" altLang="ja-JP" sz="16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■ </a:t>
            </a:r>
            <a:r>
              <a:rPr lang="ja-JP" altLang="en-US" sz="1450" b="1" dirty="0" smtClean="0">
                <a:solidFill>
                  <a:schemeClr val="tx1"/>
                </a:solidFill>
                <a:latin typeface="ＭＳ Ｐゴシック" pitchFamily="50" charset="-128"/>
              </a:rPr>
              <a:t>ポストコロナに向けた</a:t>
            </a: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府</a:t>
            </a:r>
            <a:r>
              <a:rPr lang="ja-JP" altLang="en-US" sz="1450" b="1" dirty="0" smtClean="0">
                <a:solidFill>
                  <a:schemeClr val="tx1"/>
                </a:solidFill>
                <a:latin typeface="ＭＳ Ｐゴシック" pitchFamily="50" charset="-128"/>
              </a:rPr>
              <a:t>市</a:t>
            </a:r>
            <a:r>
              <a:rPr lang="ja-JP" altLang="en-US" sz="1450" b="1" dirty="0">
                <a:solidFill>
                  <a:schemeClr val="tx1"/>
                </a:solidFill>
                <a:latin typeface="ＭＳ Ｐゴシック" pitchFamily="50" charset="-128"/>
              </a:rPr>
              <a:t>一体</a:t>
            </a:r>
            <a:r>
              <a:rPr lang="ja-JP" altLang="en-US" sz="1450" b="1" dirty="0" smtClean="0">
                <a:solidFill>
                  <a:schemeClr val="tx1"/>
                </a:solidFill>
                <a:latin typeface="ＭＳ Ｐゴシック" pitchFamily="50" charset="-128"/>
              </a:rPr>
              <a:t>による大阪の成長</a:t>
            </a:r>
            <a:endParaRPr lang="en-US" altLang="ja-JP" sz="1450" b="1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180975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・  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経済成長に向けた</a:t>
            </a: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戦略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実行</a:t>
            </a:r>
            <a:endParaRPr lang="en-US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180975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・ 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 都市インフラの充実</a:t>
            </a:r>
            <a:endParaRPr lang="en-US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180975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itchFamily="50" charset="-128"/>
              </a:rPr>
              <a:t>・  防災力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の強化</a:t>
            </a:r>
            <a:endParaRPr lang="en-US" altLang="ja-JP" sz="1400" dirty="0" smtClean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180975" eaLnBrk="1" hangingPunct="1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ＭＳ Ｐゴシック" pitchFamily="50" charset="-128"/>
              </a:rPr>
              <a:t>・　成長産業の育成</a:t>
            </a:r>
            <a:endParaRPr lang="en-US" altLang="ja-JP" sz="14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20" name="テキスト ボックス 7"/>
          <p:cNvSpPr txBox="1">
            <a:spLocks noChangeAspect="1" noChangeArrowheads="1"/>
          </p:cNvSpPr>
          <p:nvPr/>
        </p:nvSpPr>
        <p:spPr bwMode="auto">
          <a:xfrm>
            <a:off x="4919662" y="539750"/>
            <a:ext cx="3683000" cy="598488"/>
          </a:xfrm>
          <a:prstGeom prst="rect">
            <a:avLst/>
          </a:prstGeom>
          <a:solidFill>
            <a:srgbClr val="FFC000"/>
          </a:solidFill>
          <a:ln w="12700" cmpd="dbl">
            <a:solidFill>
              <a:schemeClr val="accent2"/>
            </a:solidFill>
            <a:miter lim="800000"/>
            <a:headEnd/>
            <a:tailEnd/>
          </a:ln>
        </p:spPr>
        <p:txBody>
          <a:bodyPr lIns="104434" tIns="52217" rIns="104434" bIns="52217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1600" b="1" dirty="0"/>
              <a:t>市民の暮らしの満足度向上をめざした市政改革</a:t>
            </a:r>
            <a:endParaRPr lang="en-US" altLang="ja-JP" sz="1600" b="1" dirty="0"/>
          </a:p>
        </p:txBody>
      </p:sp>
      <p:sp>
        <p:nvSpPr>
          <p:cNvPr id="21" name="テキスト ボックス 7"/>
          <p:cNvSpPr txBox="1">
            <a:spLocks noChangeArrowheads="1"/>
          </p:cNvSpPr>
          <p:nvPr/>
        </p:nvSpPr>
        <p:spPr bwMode="auto">
          <a:xfrm>
            <a:off x="487362" y="663950"/>
            <a:ext cx="3683000" cy="351675"/>
          </a:xfrm>
          <a:prstGeom prst="rect">
            <a:avLst/>
          </a:prstGeom>
          <a:solidFill>
            <a:srgbClr val="FFC000"/>
          </a:solidFill>
          <a:ln w="12700" cmpd="dbl">
            <a:solidFill>
              <a:schemeClr val="accent2"/>
            </a:solidFill>
            <a:miter lim="800000"/>
            <a:headEnd/>
            <a:tailEnd/>
          </a:ln>
        </p:spPr>
        <p:txBody>
          <a:bodyPr lIns="104434" tIns="52217" rIns="104434" bIns="52217" anchor="ctr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/>
              <a:t>豊かな大阪をめざした政策推進</a:t>
            </a:r>
            <a:endParaRPr lang="en-US" altLang="ja-JP" sz="1600" b="1" dirty="0"/>
          </a:p>
        </p:txBody>
      </p:sp>
      <p:sp>
        <p:nvSpPr>
          <p:cNvPr id="15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fld id="{478CC448-C90D-4A53-860C-881423749A40}" type="slidenum">
              <a:rPr lang="en-US" altLang="ja-JP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990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>
            <a:extLst/>
          </p:cNvPr>
          <p:cNvSpPr>
            <a:spLocks noChangeArrowheads="1"/>
          </p:cNvSpPr>
          <p:nvPr/>
        </p:nvSpPr>
        <p:spPr bwMode="auto">
          <a:xfrm>
            <a:off x="-1588" y="0"/>
            <a:ext cx="9145588" cy="476250"/>
          </a:xfrm>
          <a:prstGeom prst="rect">
            <a:avLst/>
          </a:prstGeom>
          <a:gradFill flip="none" rotWithShape="1">
            <a:gsLst>
              <a:gs pos="83000">
                <a:srgbClr val="000099"/>
              </a:gs>
              <a:gs pos="97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予算の姿（市債残高の推移）</a:t>
            </a:r>
            <a:endParaRPr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sp>
        <p:nvSpPr>
          <p:cNvPr id="2" name="角丸四角形 1">
            <a:extLst/>
          </p:cNvPr>
          <p:cNvSpPr/>
          <p:nvPr/>
        </p:nvSpPr>
        <p:spPr>
          <a:xfrm>
            <a:off x="276225" y="3951288"/>
            <a:ext cx="8569325" cy="1076325"/>
          </a:xfrm>
          <a:prstGeom prst="roundRect">
            <a:avLst>
              <a:gd name="adj" fmla="val 1006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8" name="角丸四角形吹き出し 17">
            <a:extLst/>
          </p:cNvPr>
          <p:cNvSpPr/>
          <p:nvPr/>
        </p:nvSpPr>
        <p:spPr>
          <a:xfrm>
            <a:off x="412750" y="3870325"/>
            <a:ext cx="8731250" cy="1309688"/>
          </a:xfrm>
          <a:prstGeom prst="wedgeRoundRectCallout">
            <a:avLst>
              <a:gd name="adj1" fmla="val -47867"/>
              <a:gd name="adj2" fmla="val 8344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anchor="ctr"/>
          <a:lstStyle/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ja-JP" altLang="en-US" dirty="0">
                <a:solidFill>
                  <a:schemeClr val="tx1"/>
                </a:solidFill>
              </a:rPr>
              <a:t>全会計ベースは</a:t>
            </a:r>
            <a:r>
              <a:rPr lang="ja-JP" altLang="en-US" dirty="0" smtClean="0">
                <a:solidFill>
                  <a:schemeClr val="tx1"/>
                </a:solidFill>
              </a:rPr>
              <a:t>１７年</a:t>
            </a:r>
            <a:r>
              <a:rPr lang="ja-JP" altLang="en-US" dirty="0">
                <a:solidFill>
                  <a:schemeClr val="tx1"/>
                </a:solidFill>
              </a:rPr>
              <a:t>連続して対前年度比較で減</a:t>
            </a: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16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</a:rPr>
              <a:t>　一般会計ベース</a:t>
            </a:r>
            <a:r>
              <a:rPr lang="ja-JP" altLang="en-US" sz="1200" dirty="0" smtClean="0">
                <a:solidFill>
                  <a:schemeClr val="tx1"/>
                </a:solidFill>
              </a:rPr>
              <a:t>は８年</a:t>
            </a:r>
            <a:r>
              <a:rPr lang="ja-JP" altLang="en-US" sz="1200" dirty="0">
                <a:solidFill>
                  <a:schemeClr val="tx1"/>
                </a:solidFill>
              </a:rPr>
              <a:t>連続して対前年度比較で減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　　　 後年度に地方交付税で全額措置される臨時財政対策債を除くと</a:t>
            </a:r>
            <a:r>
              <a:rPr lang="ja-JP" altLang="en-US" sz="1200" dirty="0" smtClean="0">
                <a:solidFill>
                  <a:schemeClr val="tx1"/>
                </a:solidFill>
              </a:rPr>
              <a:t>１７年</a:t>
            </a:r>
            <a:r>
              <a:rPr lang="ja-JP" altLang="en-US" sz="1200" dirty="0">
                <a:solidFill>
                  <a:schemeClr val="tx1"/>
                </a:solidFill>
              </a:rPr>
              <a:t>連続して対前年度比較で減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" name="大かっこ 3"/>
          <p:cNvSpPr/>
          <p:nvPr/>
        </p:nvSpPr>
        <p:spPr>
          <a:xfrm>
            <a:off x="620713" y="4530725"/>
            <a:ext cx="6591300" cy="465138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0" name="図 9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写真ネガ!$B$21:$N$42" spid="_x0000_s2153"/>
              </a:ext>
            </a:extLst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90" y="484188"/>
            <a:ext cx="8929510" cy="339756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fld id="{478CC448-C90D-4A53-860C-881423749A40}" type="slidenum">
              <a:rPr lang="en-US" altLang="ja-JP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8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6317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63" y="718803"/>
            <a:ext cx="8835167" cy="3482630"/>
          </a:xfrm>
          <a:prstGeom prst="rect">
            <a:avLst/>
          </a:prstGeom>
        </p:spPr>
      </p:pic>
      <p:sp>
        <p:nvSpPr>
          <p:cNvPr id="14" name="Rectangle 4">
            <a:extLst/>
          </p:cNvPr>
          <p:cNvSpPr>
            <a:spLocks noChangeArrowheads="1"/>
          </p:cNvSpPr>
          <p:nvPr/>
        </p:nvSpPr>
        <p:spPr bwMode="auto">
          <a:xfrm>
            <a:off x="-1588" y="0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創英角ｺﾞｼｯｸUB" pitchFamily="49" charset="-128"/>
              </a:rPr>
              <a:t>今後の財政収支概算（粗い試算）</a:t>
            </a:r>
            <a:endParaRPr lang="en-US" altLang="ja-JP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創英角ｺﾞｼｯｸUB" pitchFamily="49" charset="-128"/>
            </a:endParaRPr>
          </a:p>
        </p:txBody>
      </p:sp>
      <p:sp>
        <p:nvSpPr>
          <p:cNvPr id="15365" name="正方形/長方形 12"/>
          <p:cNvSpPr>
            <a:spLocks noChangeArrowheads="1"/>
          </p:cNvSpPr>
          <p:nvPr/>
        </p:nvSpPr>
        <p:spPr bwMode="auto">
          <a:xfrm>
            <a:off x="407988" y="4378670"/>
            <a:ext cx="8278812" cy="75178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4434" tIns="52217" rIns="104434" bIns="52217"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通常収支（単年度）の均衡に向けて引き続き市政改革に取り組むとともに、全市的な優先順位</a:t>
            </a:r>
            <a:endParaRPr lang="en-US" altLang="ja-JP" sz="14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付けを行うなど、事業の選択と集中を進めることで、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補塡財源に依存せず、収入の範囲内で</a:t>
            </a:r>
            <a:endParaRPr lang="en-US" altLang="ja-JP" sz="1400" b="1" dirty="0" smtClean="0">
              <a:solidFill>
                <a:srgbClr val="00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　予算を組むことをめざし、持続可能な財政構造の構築を図る必要がある</a:t>
            </a:r>
            <a:endParaRPr lang="en-US" altLang="ja-JP" sz="1400" b="1" dirty="0" smtClean="0">
              <a:solidFill>
                <a:srgbClr val="00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下矢印 15">
            <a:extLst/>
          </p:cNvPr>
          <p:cNvSpPr/>
          <p:nvPr/>
        </p:nvSpPr>
        <p:spPr>
          <a:xfrm>
            <a:off x="4223860" y="4146741"/>
            <a:ext cx="665163" cy="180975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34" tIns="52217" rIns="104434" bIns="52217"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4721696" y="2591754"/>
            <a:ext cx="2258458" cy="870430"/>
          </a:xfrm>
          <a:prstGeom prst="foldedCorner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9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この試算には多くの不確定要素があり、</a:t>
            </a:r>
            <a:endParaRPr lang="en-US" altLang="ja-JP" sz="9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相当の幅をもってみる必要がある</a:t>
            </a:r>
            <a:endParaRPr lang="en-US" altLang="ja-JP" sz="9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r>
              <a:rPr lang="en-US" altLang="ja-JP" sz="9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9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不確定要素</a:t>
            </a:r>
            <a:r>
              <a:rPr lang="en-US" altLang="ja-JP" sz="9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 税収や金利の動向</a:t>
            </a:r>
            <a:endParaRPr lang="en-US" altLang="ja-JP" sz="9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lang="ja-JP" altLang="en-US" sz="9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今後想定される新規事業</a:t>
            </a:r>
            <a:endParaRPr lang="en-US" altLang="ja-JP" sz="900" b="1" strike="sngStrike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 未織り込みの財務リスク　など</a:t>
            </a:r>
          </a:p>
        </p:txBody>
      </p:sp>
      <p:pic>
        <p:nvPicPr>
          <p:cNvPr id="17" name="図 1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202494" y="474655"/>
            <a:ext cx="2533880" cy="1155841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7036323" y="1195956"/>
            <a:ext cx="1350963" cy="206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00" b="1" dirty="0">
                <a:solidFill>
                  <a:srgbClr val="000000"/>
                </a:solidFill>
              </a:rPr>
              <a:t>前回（</a:t>
            </a:r>
            <a:r>
              <a:rPr lang="en-US" altLang="ja-JP" sz="1000" b="1" dirty="0" smtClean="0">
                <a:solidFill>
                  <a:srgbClr val="000000"/>
                </a:solidFill>
              </a:rPr>
              <a:t>2020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年</a:t>
            </a:r>
            <a:r>
              <a:rPr lang="en-US" altLang="ja-JP" sz="1000" b="1" dirty="0">
                <a:solidFill>
                  <a:srgbClr val="000000"/>
                </a:solidFill>
              </a:rPr>
              <a:t>3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月版</a:t>
            </a:r>
            <a:r>
              <a:rPr lang="ja-JP" altLang="en-US" sz="1000" b="1" dirty="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0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fld id="{478CC448-C90D-4A53-860C-881423749A40}" type="slidenum">
              <a:rPr lang="en-US" altLang="ja-JP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9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9856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877</Words>
  <Application>Microsoft Office PowerPoint</Application>
  <PresentationFormat>画面に合わせる (16:9)</PresentationFormat>
  <Paragraphs>163</Paragraphs>
  <Slides>10</Slides>
  <Notes>10</Notes>
  <HiddenSlides>0</HiddenSlides>
  <MMClips>0</MMClips>
  <ScaleCrop>false</ScaleCrop>
  <HeadingPairs>
    <vt:vector size="10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  <vt:variant>
        <vt:lpstr>目的別スライド ショー</vt:lpstr>
      </vt:variant>
      <vt:variant>
        <vt:i4>1</vt:i4>
      </vt:variant>
    </vt:vector>
  </HeadingPairs>
  <TitlesOfParts>
    <vt:vector size="21" baseType="lpstr">
      <vt:lpstr>HGP創英角ｺﾞｼｯｸUB</vt:lpstr>
      <vt:lpstr>HG創英角ｺﾞｼｯｸUB</vt:lpstr>
      <vt:lpstr>ＭＳ Ｐゴシック</vt:lpstr>
      <vt:lpstr>ＭＳ Ｐ明朝</vt:lpstr>
      <vt:lpstr>ＭＳ ゴシック</vt:lpstr>
      <vt:lpstr>メイリオ</vt:lpstr>
      <vt:lpstr>Arial</vt:lpstr>
      <vt:lpstr>Wingdings</vt:lpstr>
      <vt:lpstr>標準デザイン</vt:lpstr>
      <vt:lpstr>グラフ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Ｒ３市長会見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2021-09-08T04:21:48Z</dcterms:created>
  <dcterms:modified xsi:type="dcterms:W3CDTF">2021-09-08T04:22:09Z</dcterms:modified>
</cp:coreProperties>
</file>