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3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807" r:id="rId2"/>
    <p:sldId id="1808" r:id="rId3"/>
  </p:sldIdLst>
  <p:sldSz cx="9144000" cy="5143500" type="screen16x9"/>
  <p:notesSz cx="6807200" cy="9939338"/>
  <p:custShowLst>
    <p:custShow name="Ｒ３市長会見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82588" indent="-412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773113" indent="-904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162050" indent="-1381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552575" indent="-1873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66"/>
    <a:srgbClr val="3366CC"/>
    <a:srgbClr val="DEE8F2"/>
    <a:srgbClr val="F9907B"/>
    <a:srgbClr val="99CCFF"/>
    <a:srgbClr val="87A9CF"/>
    <a:srgbClr val="6B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83754" autoAdjust="0"/>
  </p:normalViewPr>
  <p:slideViewPr>
    <p:cSldViewPr snapToGrid="0">
      <p:cViewPr varScale="1">
        <p:scale>
          <a:sx n="81" d="100"/>
          <a:sy n="81" d="100"/>
        </p:scale>
        <p:origin x="1338" y="78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784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0"/>
            <a:ext cx="2951163" cy="496888"/>
          </a:xfrm>
          <a:prstGeom prst="rect">
            <a:avLst/>
          </a:prstGeom>
        </p:spPr>
        <p:txBody>
          <a:bodyPr vert="horz" lIns="91258" tIns="45627" rIns="91258" bIns="45627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1" y="0"/>
            <a:ext cx="2949575" cy="496888"/>
          </a:xfrm>
          <a:prstGeom prst="rect">
            <a:avLst/>
          </a:prstGeom>
        </p:spPr>
        <p:txBody>
          <a:bodyPr vert="horz" lIns="91258" tIns="45627" rIns="91258" bIns="45627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2EC90AB-8C9B-4810-B2A6-BE0F6846678D}" type="datetimeFigureOut">
              <a:rPr lang="ja-JP" altLang="en-US"/>
              <a:pPr>
                <a:defRPr/>
              </a:pPr>
              <a:t>2022/2/10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7" y="9440883"/>
            <a:ext cx="2951163" cy="496887"/>
          </a:xfrm>
          <a:prstGeom prst="rect">
            <a:avLst/>
          </a:prstGeom>
        </p:spPr>
        <p:txBody>
          <a:bodyPr vert="horz" lIns="91258" tIns="45627" rIns="91258" bIns="45627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1" y="9440883"/>
            <a:ext cx="2949575" cy="496887"/>
          </a:xfrm>
          <a:prstGeom prst="rect">
            <a:avLst/>
          </a:prstGeom>
        </p:spPr>
        <p:txBody>
          <a:bodyPr vert="horz" wrap="square" lIns="91258" tIns="45627" rIns="91258" bIns="456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60A5CC-5D47-46FF-A804-BA4E424BCD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614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1" tIns="45593" rIns="91181" bIns="455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5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1" tIns="45593" rIns="91181" bIns="455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7"/>
            <a:ext cx="54483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1" tIns="45593" rIns="91181" bIns="45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" y="944088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1" tIns="45593" rIns="91181" bIns="455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51" y="944088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1" tIns="45593" rIns="91181" bIns="455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4BB4A6-2A10-49A9-8427-7D1EF49CCD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820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38258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773113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16205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55257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1947285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336740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726198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115656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311150" y="285750"/>
            <a:ext cx="6745288" cy="3795713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12119" y="5376140"/>
            <a:ext cx="5127181" cy="2820162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8691" indent="-269757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8181" indent="-214896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8640" indent="-214896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67569" indent="-214896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06500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45430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284362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23290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D25116F-D0AC-4FDD-8B56-52B2834ABCDE}" type="slidenum">
              <a:rPr lang="en-US" altLang="ja-JP" sz="120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53</a:t>
            </a:fld>
            <a:endParaRPr lang="en-US" altLang="ja-JP" sz="12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32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311150" y="285750"/>
            <a:ext cx="6745288" cy="3795713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12119" y="5376140"/>
            <a:ext cx="5127181" cy="2820162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8691" indent="-269757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8181" indent="-214896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8640" indent="-214896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67569" indent="-214896" defTabSz="79403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06500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45430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284362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23290" indent="-214896" defTabSz="79403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D25116F-D0AC-4FDD-8B56-52B2834ABCDE}" type="slidenum">
              <a:rPr lang="en-US" altLang="ja-JP" sz="120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54</a:t>
            </a:fld>
            <a:endParaRPr lang="en-US" altLang="ja-JP" sz="12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09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3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456" indent="0" algn="ctr">
              <a:buNone/>
              <a:defRPr/>
            </a:lvl2pPr>
            <a:lvl3pPr marL="778913" indent="0" algn="ctr">
              <a:buNone/>
              <a:defRPr/>
            </a:lvl3pPr>
            <a:lvl4pPr marL="1168371" indent="0" algn="ctr">
              <a:buNone/>
              <a:defRPr/>
            </a:lvl4pPr>
            <a:lvl5pPr marL="1557827" indent="0" algn="ctr">
              <a:buNone/>
              <a:defRPr/>
            </a:lvl5pPr>
            <a:lvl6pPr marL="1947285" indent="0" algn="ctr">
              <a:buNone/>
              <a:defRPr/>
            </a:lvl6pPr>
            <a:lvl7pPr marL="2336740" indent="0" algn="ctr">
              <a:buNone/>
              <a:defRPr/>
            </a:lvl7pPr>
            <a:lvl8pPr marL="2726198" indent="0" algn="ctr">
              <a:buNone/>
              <a:defRPr/>
            </a:lvl8pPr>
            <a:lvl9pPr marL="3115656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7679-89D8-4093-BDFB-D9D6987A6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247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86B3-01B7-4A80-AE52-7936C89DC6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89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FBE15-69C8-49BD-8060-A3D6AB06BB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93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EDE1-20D2-4FE2-A720-8EC76CD24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2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456" indent="0">
              <a:buNone/>
              <a:defRPr sz="1600"/>
            </a:lvl2pPr>
            <a:lvl3pPr marL="778913" indent="0">
              <a:buNone/>
              <a:defRPr sz="1300"/>
            </a:lvl3pPr>
            <a:lvl4pPr marL="1168371" indent="0">
              <a:buNone/>
              <a:defRPr sz="1200"/>
            </a:lvl4pPr>
            <a:lvl5pPr marL="1557827" indent="0">
              <a:buNone/>
              <a:defRPr sz="1200"/>
            </a:lvl5pPr>
            <a:lvl6pPr marL="1947285" indent="0">
              <a:buNone/>
              <a:defRPr sz="1200"/>
            </a:lvl6pPr>
            <a:lvl7pPr marL="2336740" indent="0">
              <a:buNone/>
              <a:defRPr sz="1200"/>
            </a:lvl7pPr>
            <a:lvl8pPr marL="2726198" indent="0">
              <a:buNone/>
              <a:defRPr sz="1200"/>
            </a:lvl8pPr>
            <a:lvl9pPr marL="3115656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96C6-680E-4455-9AB7-56E6F3DECC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2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9E38-4744-40F8-9E19-E27EEB80ED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7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151334"/>
            <a:ext cx="4040187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151334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0559-35D9-486F-BFAA-6CD500E32A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946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5DDF-DF75-44C1-9926-12A2B7E907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7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DCCE-2328-4EE7-B47C-8DACD135F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0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5" y="204793"/>
            <a:ext cx="5111750" cy="4389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7237-26AF-4C83-9B05-38B7261C5D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21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7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7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89456" indent="0">
              <a:buNone/>
              <a:defRPr sz="2400"/>
            </a:lvl2pPr>
            <a:lvl3pPr marL="778913" indent="0">
              <a:buNone/>
              <a:defRPr sz="2000"/>
            </a:lvl3pPr>
            <a:lvl4pPr marL="1168371" indent="0">
              <a:buNone/>
              <a:defRPr sz="1700"/>
            </a:lvl4pPr>
            <a:lvl5pPr marL="1557827" indent="0">
              <a:buNone/>
              <a:defRPr sz="1700"/>
            </a:lvl5pPr>
            <a:lvl6pPr marL="1947285" indent="0">
              <a:buNone/>
              <a:defRPr sz="1700"/>
            </a:lvl6pPr>
            <a:lvl7pPr marL="2336740" indent="0">
              <a:buNone/>
              <a:defRPr sz="1700"/>
            </a:lvl7pPr>
            <a:lvl8pPr marL="2726198" indent="0">
              <a:buNone/>
              <a:defRPr sz="1700"/>
            </a:lvl8pPr>
            <a:lvl9pPr marL="3115656" indent="0">
              <a:buNone/>
              <a:defRPr sz="17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7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8B69-BEAE-4B59-911D-15A415D4DD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1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BD0814-9702-45D6-91BE-7A9ABF1780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89456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78913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68371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557827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36538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968375" indent="-188913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357313" indent="-188913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</a:defRPr>
      </a:lvl4pPr>
      <a:lvl5pPr marL="1747838" indent="-188913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5pPr>
      <a:lvl6pPr marL="2142013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531469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920928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310386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4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8913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71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827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285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74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198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6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-1588" y="2914170"/>
            <a:ext cx="9064046" cy="85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3857625" algn="l"/>
                <a:tab pos="5651500" algn="l"/>
              </a:tabLst>
              <a:defRPr/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イノベーション創出や中小企業の総合的支援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            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                          </a:t>
            </a: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（６億７，０００万円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charset="-128"/>
              </a:rPr>
              <a:t>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大阪イノベーションハブ（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OIH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）を中心に</a:t>
            </a:r>
            <a:r>
              <a:rPr lang="ja-JP" altLang="en-US" sz="1400" dirty="0">
                <a:solidFill>
                  <a:schemeClr val="accent6"/>
                </a:solidFill>
                <a:latin typeface="ＭＳ Ｐゴシック" panose="020B0600070205080204" pitchFamily="50" charset="-128"/>
              </a:rPr>
              <a:t>、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スタートアップの創出・成長に向けた支援プログラム等を展開</a:t>
            </a: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大阪産業創造館において、中小企業の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多様な経営課題の解決や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新規事業創出を支援　など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-1588" y="-4763"/>
            <a:ext cx="9145588" cy="476251"/>
          </a:xfrm>
          <a:prstGeom prst="rect">
            <a:avLst/>
          </a:prstGeom>
          <a:gradFill flip="none" rotWithShape="1">
            <a:gsLst>
              <a:gs pos="45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200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イノベーションが次々と生まれる好循環づくりと中小企業の振興①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8142514" y="0"/>
            <a:ext cx="1001486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9" tIns="38964" rIns="77929" bIns="38964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99"/>
                </a:solidFill>
                <a:ea typeface="HG創英角ｺﾞｼｯｸUB" panose="020B0909000000000000" pitchFamily="49" charset="-128"/>
              </a:rPr>
              <a:t>成長産業</a:t>
            </a:r>
            <a:endParaRPr lang="en-US" altLang="ja-JP" sz="1400" dirty="0">
              <a:solidFill>
                <a:srgbClr val="000099"/>
              </a:solidFill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99"/>
                </a:solidFill>
                <a:ea typeface="HG創英角ｺﾞｼｯｸUB" panose="020B0909000000000000" pitchFamily="49" charset="-128"/>
              </a:rPr>
              <a:t>の育成</a:t>
            </a:r>
            <a:endParaRPr lang="en-US" altLang="ja-JP" sz="1400" dirty="0">
              <a:solidFill>
                <a:srgbClr val="000099"/>
              </a:solidFill>
              <a:ea typeface="HG創英角ｺﾞｼｯｸUB" panose="020B0909000000000000" pitchFamily="49" charset="-128"/>
            </a:endParaRPr>
          </a:p>
        </p:txBody>
      </p:sp>
      <p:sp>
        <p:nvSpPr>
          <p:cNvPr id="12" name="スライド番号プレースホルダ 3"/>
          <p:cNvSpPr txBox="1">
            <a:spLocks noGrp="1"/>
          </p:cNvSpPr>
          <p:nvPr/>
        </p:nvSpPr>
        <p:spPr bwMode="auto">
          <a:xfrm>
            <a:off x="7010400" y="4777247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8" tIns="38964" rIns="77928" bIns="38964"/>
          <a:lstStyle/>
          <a:p>
            <a:pPr algn="r" eaLnBrk="1" hangingPunct="1">
              <a:defRPr/>
            </a:pPr>
            <a:fld id="{8FFDCF82-61BD-41EF-A490-9375BDA4C9D1}" type="slidenum">
              <a:rPr lang="en-US" altLang="ja-JP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53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74380" y="505179"/>
            <a:ext cx="9000000" cy="450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00000">
                <a:srgbClr val="3366CC"/>
              </a:gs>
              <a:gs pos="10000">
                <a:srgbClr val="99CCFF"/>
              </a:gs>
              <a:gs pos="45000">
                <a:schemeClr val="bg1"/>
              </a:gs>
              <a:gs pos="90000">
                <a:srgbClr val="99CCFF"/>
              </a:gs>
              <a:gs pos="0">
                <a:srgbClr val="3366CC"/>
              </a:gs>
            </a:gsLst>
            <a:path path="circle">
              <a:fillToRect l="100000" t="100000"/>
            </a:path>
            <a:tileRect r="-100000" b="-100000"/>
          </a:gradFill>
          <a:ln w="222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7929" tIns="0" rIns="77929" bIns="0"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99CCFF">
                      <a:alpha val="43000"/>
                    </a:srgbClr>
                  </a:outerShdw>
                </a:effectLst>
                <a:latin typeface="ＭＳ Ｐゴシック" panose="020B0600070205080204" pitchFamily="50" charset="-128"/>
              </a:rPr>
              <a:t>世界に伍するスタートアップ・エコシステムの構築や新たな市場の開拓等を</a:t>
            </a:r>
            <a:r>
              <a:rPr lang="ja-JP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99CCFF">
                      <a:alpha val="43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</a:t>
            </a:r>
            <a:endParaRPr lang="en-US" altLang="ja-JP" b="1" dirty="0">
              <a:solidFill>
                <a:srgbClr val="000099"/>
              </a:solidFill>
              <a:effectLst>
                <a:outerShdw blurRad="38100" dist="38100" dir="2700000" algn="tl">
                  <a:srgbClr val="99CCFF">
                    <a:alpha val="43000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4380" y="1294687"/>
            <a:ext cx="286876" cy="2868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52" tIns="0" rIns="90752" bIns="35729"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-1588" y="1231238"/>
            <a:ext cx="9064046" cy="59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3857625" algn="l"/>
                <a:tab pos="5651500" algn="l"/>
              </a:tabLst>
              <a:defRPr/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カーボンニュートラル（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CN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）等新技術ビジネス創出支援事業                   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（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 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３，０００万円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charset="-128"/>
              </a:rPr>
              <a:t>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カーボンニュートラルに資する有望な大学研究成果等のビジネス化を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支援</a:t>
            </a:r>
            <a:endParaRPr lang="en-US" altLang="ja-JP" sz="1400" strike="sngStrike" dirty="0">
              <a:solidFill>
                <a:srgbClr val="3366CC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-1588" y="3918998"/>
            <a:ext cx="9064046" cy="85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3857625" algn="l"/>
                <a:tab pos="5651500" algn="l"/>
              </a:tabLst>
              <a:defRPr/>
            </a:pP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スタートアップ・エコシステム拠点都市事業    　　　　　                           （　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 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２，５００万円）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dirty="0">
                <a:latin typeface="ＭＳ Ｐゴシック" panose="020B0600070205080204" pitchFamily="50" charset="-128"/>
              </a:rPr>
              <a:t>京阪神での連携により、イノベーションの促進施策を発展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marL="523875" indent="101600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dirty="0">
                <a:latin typeface="ＭＳ Ｐゴシック" panose="020B0600070205080204" pitchFamily="50" charset="-128"/>
              </a:rPr>
              <a:t>   ・国のアクセラレーションプログラムの効果を最大化し、スタートアップの海外展開・成長加速支援等を実施</a:t>
            </a:r>
            <a:endParaRPr lang="en-US" altLang="ja-JP" sz="1400" dirty="0">
              <a:latin typeface="ＭＳ Ｐゴシック" panose="020B0600070205080204" pitchFamily="50" charset="-128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-1588" y="1909484"/>
            <a:ext cx="9064045" cy="85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5651500" algn="l"/>
              </a:tabLst>
              <a:defRPr/>
            </a:pP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５Ｇビジネス創出プロジェクト　　　　　　　　　　　　　　　　　　　　　　　　　　　　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（　   ６，２００万円）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官民連携により設置した「５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G X LAB OSAKA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」を拠点に、５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G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関連ビジネスの創出を推進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524225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      ・セミナー、大企業等とのマッチング、新製品・サービスの開発・導入費の補助など</a:t>
            </a:r>
            <a:r>
              <a:rPr lang="ja-JP" altLang="en-US" sz="1400" spc="-80" dirty="0">
                <a:latin typeface="ＭＳ Ｐゴシック" panose="020B0600070205080204" pitchFamily="50" charset="-128"/>
              </a:rPr>
              <a:t>事業フェーズに</a:t>
            </a:r>
            <a:r>
              <a:rPr lang="ja-JP" altLang="en-US" sz="1400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応じて一貫して支援</a:t>
            </a:r>
            <a:endParaRPr lang="en-US" altLang="ja-JP" sz="1400" strike="sngStrike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905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363" y="2945519"/>
            <a:ext cx="3600000" cy="1485315"/>
          </a:xfrm>
          <a:prstGeom prst="rect">
            <a:avLst/>
          </a:prstGeom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-1588" y="2717217"/>
            <a:ext cx="9064046" cy="155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3857625" algn="l"/>
                <a:tab pos="5651500" algn="l"/>
              </a:tabLst>
              <a:defRPr/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外国人材マッチングプラットフォーム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   </a:t>
            </a:r>
            <a:r>
              <a:rPr lang="ja-JP" altLang="en-US" sz="1600" b="1" dirty="0">
                <a:latin typeface="+mn-ea"/>
              </a:rPr>
              <a:t>（１，５００万円</a:t>
            </a:r>
            <a:r>
              <a:rPr lang="ja-JP" altLang="en-US" sz="1600" b="1" dirty="0">
                <a:latin typeface="ＭＳ Ｐゴシック" pitchFamily="50" charset="-128"/>
                <a:ea typeface="ＭＳ Ｐゴシック" charset="-128"/>
              </a:rPr>
              <a:t>）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spc="-20" dirty="0">
                <a:latin typeface="ＭＳ Ｐゴシック" panose="020B0600070205080204" pitchFamily="50" charset="-128"/>
              </a:rPr>
              <a:t>中小企業の外国人材受入れに関する支援体制を大阪府と</a:t>
            </a:r>
            <a:r>
              <a:rPr lang="en-US" altLang="ja-JP" sz="1400" spc="-20" dirty="0">
                <a:latin typeface="ＭＳ Ｐゴシック" panose="020B0600070205080204" pitchFamily="50" charset="-128"/>
              </a:rPr>
              <a:t/>
            </a:r>
            <a:br>
              <a:rPr lang="en-US" altLang="ja-JP" sz="1400" spc="-20" dirty="0">
                <a:latin typeface="ＭＳ Ｐゴシック" panose="020B0600070205080204" pitchFamily="50" charset="-128"/>
              </a:rPr>
            </a:br>
            <a:r>
              <a:rPr lang="ja-JP" altLang="en-US" sz="1400" spc="-20" dirty="0">
                <a:latin typeface="ＭＳ Ｐゴシック" panose="020B0600070205080204" pitchFamily="50" charset="-128"/>
              </a:rPr>
              <a:t>共同で整備することにより、人材不足の課題解決を支援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marL="524225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dirty="0">
                <a:latin typeface="ＭＳ Ｐゴシック" panose="020B0600070205080204" pitchFamily="50" charset="-128"/>
              </a:rPr>
              <a:t>　・　外国人材にかかる支援機関等による「プラットフォーム」を構築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marL="524225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dirty="0">
                <a:latin typeface="ＭＳ Ｐゴシック" panose="020B0600070205080204" pitchFamily="50" charset="-128"/>
              </a:rPr>
              <a:t>　・　大阪産業局がプラットフォームのハブ機能を担い、</a:t>
            </a:r>
            <a:r>
              <a:rPr lang="ja-JP" altLang="en-US" sz="1400" spc="-20" dirty="0">
                <a:latin typeface="ＭＳ Ｐゴシック" panose="020B0600070205080204" pitchFamily="50" charset="-128"/>
              </a:rPr>
              <a:t>企業の課題</a:t>
            </a:r>
            <a:r>
              <a:rPr lang="en-US" altLang="ja-JP" sz="1400" spc="-20" dirty="0">
                <a:latin typeface="ＭＳ Ｐゴシック" panose="020B0600070205080204" pitchFamily="50" charset="-128"/>
              </a:rPr>
              <a:t/>
            </a:r>
            <a:br>
              <a:rPr lang="en-US" altLang="ja-JP" sz="1400" spc="-20" dirty="0">
                <a:latin typeface="ＭＳ Ｐゴシック" panose="020B0600070205080204" pitchFamily="50" charset="-128"/>
              </a:rPr>
            </a:br>
            <a:r>
              <a:rPr lang="ja-JP" altLang="en-US" sz="1400" spc="-20" dirty="0">
                <a:latin typeface="ＭＳ Ｐゴシック" panose="020B0600070205080204" pitchFamily="50" charset="-128"/>
              </a:rPr>
              <a:t>　　　等に応じて最適な支援機関等へつなぐ取組みを実施</a:t>
            </a:r>
            <a:endParaRPr lang="en-US" altLang="ja-JP" sz="1400" dirty="0">
              <a:latin typeface="ＭＳ Ｐゴシック" panose="020B0600070205080204" pitchFamily="50" charset="-128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-1588" y="4269248"/>
            <a:ext cx="9064046" cy="83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5648325" algn="l"/>
              </a:tabLst>
              <a:defRPr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■</a:t>
            </a:r>
            <a:r>
              <a:rPr lang="ja-JP" altLang="en-US" sz="16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ＭＩＣＥ開催促進事業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　　　　　　　　　　　　　　　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  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（ 　 ５００万円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charset="-128"/>
              </a:rPr>
              <a:t>）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大阪での</a:t>
            </a:r>
            <a:r>
              <a:rPr lang="en-US" altLang="ja-JP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MICE</a:t>
            </a: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開催を促進するため、大阪府と共同で</a:t>
            </a:r>
            <a:r>
              <a:rPr lang="en-US" altLang="ja-JP" sz="1400" spc="-2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1400" spc="-20" dirty="0">
                <a:solidFill>
                  <a:srgbClr val="FF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府内施設を主会場としたオンライン併用型</a:t>
            </a:r>
            <a:r>
              <a:rPr lang="en-US" altLang="ja-JP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MICE</a:t>
            </a: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の開催費用を助成</a:t>
            </a:r>
            <a:endParaRPr lang="en-US" altLang="ja-JP" sz="1400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-1588" y="523408"/>
            <a:ext cx="9064046" cy="112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3857625" algn="l"/>
                <a:tab pos="5651500" algn="l"/>
              </a:tabLst>
              <a:defRPr/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■　</a:t>
            </a:r>
            <a:r>
              <a:rPr lang="en-US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DX</a:t>
            </a:r>
            <a:r>
              <a:rPr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高度化支援事業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	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　　　　　　　 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（３，０００万円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charset="-128"/>
              </a:rPr>
              <a:t>）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大阪産業創造館において、中小企業の高度な</a:t>
            </a:r>
            <a:r>
              <a:rPr lang="en-US" altLang="ja-JP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DX</a:t>
            </a: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推進ニーズに対応し各種支援を実施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524225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・　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DX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相談窓口における専門相談や専門家派遣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24225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・　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Web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やセミナー等による普及啓発・情報発信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-1588" y="-4763"/>
            <a:ext cx="9145588" cy="476251"/>
          </a:xfrm>
          <a:prstGeom prst="rect">
            <a:avLst/>
          </a:prstGeom>
          <a:gradFill flip="none" rotWithShape="1">
            <a:gsLst>
              <a:gs pos="45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200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イノベーションが次々と生まれる好循環づくりと中小企業の振興②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8142514" y="0"/>
            <a:ext cx="1001486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9" tIns="38964" rIns="77929" bIns="38964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99"/>
                </a:solidFill>
                <a:ea typeface="HG創英角ｺﾞｼｯｸUB" panose="020B0909000000000000" pitchFamily="49" charset="-128"/>
              </a:rPr>
              <a:t>成長産業</a:t>
            </a:r>
            <a:endParaRPr lang="en-US" altLang="ja-JP" sz="1400" dirty="0">
              <a:solidFill>
                <a:srgbClr val="000099"/>
              </a:solidFill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99"/>
                </a:solidFill>
                <a:ea typeface="HG創英角ｺﾞｼｯｸUB" panose="020B0909000000000000" pitchFamily="49" charset="-128"/>
              </a:rPr>
              <a:t>の育成</a:t>
            </a:r>
            <a:endParaRPr lang="en-US" altLang="ja-JP" sz="1400" dirty="0">
              <a:solidFill>
                <a:srgbClr val="000099"/>
              </a:solidFill>
              <a:ea typeface="HG創英角ｺﾞｼｯｸUB" panose="020B0909000000000000" pitchFamily="49" charset="-128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-1588" y="1675262"/>
            <a:ext cx="9064046" cy="107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5648325" algn="l"/>
              </a:tabLst>
              <a:defRPr/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■　頑張る中小企業のビジネスチャンス獲得支援事業  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（４，０００万円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charset="-128"/>
              </a:rPr>
              <a:t>）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756000" indent="-231775">
              <a:spcBef>
                <a:spcPts val="17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ja-J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万博を契機とした様々な</a:t>
            </a: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ビジネスチャンスの獲得に向け、中小企業の経営力強化を支援</a:t>
            </a:r>
            <a:endParaRPr lang="en-US" altLang="ja-JP" sz="1400" spc="-2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  <a:p>
            <a:pPr marL="524225"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・　</a:t>
            </a: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高いポテンシャルを秘めた製品やサービス等</a:t>
            </a:r>
            <a:r>
              <a:rPr lang="ja-JP" altLang="en-US" sz="1400" spc="-20" dirty="0">
                <a:latin typeface="ＭＳ Ｐゴシック" panose="020B0600070205080204" pitchFamily="50" charset="-128"/>
              </a:rPr>
              <a:t>を有する中</a:t>
            </a: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小企業に対して、展示商談会等の出展に関する各種</a:t>
            </a:r>
            <a:r>
              <a:rPr lang="en-US" altLang="ja-JP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</a:br>
            <a:r>
              <a:rPr lang="ja-JP" altLang="en-US" sz="1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</a:rPr>
              <a:t>　　　サポート、出展後のフォローアップまでの一気通貫した支援を実施　など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3063" y="1694174"/>
            <a:ext cx="286876" cy="2868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52" tIns="0" rIns="90752" bIns="35729"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063" y="577283"/>
            <a:ext cx="286876" cy="2868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52" tIns="0" rIns="90752" bIns="35729"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</a:t>
            </a:r>
          </a:p>
        </p:txBody>
      </p:sp>
      <p:sp>
        <p:nvSpPr>
          <p:cNvPr id="13" name="スライド番号プレースホルダ 3"/>
          <p:cNvSpPr txBox="1">
            <a:spLocks noGrp="1"/>
          </p:cNvSpPr>
          <p:nvPr/>
        </p:nvSpPr>
        <p:spPr bwMode="auto">
          <a:xfrm>
            <a:off x="7010400" y="4777247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8" tIns="38964" rIns="77928" bIns="38964"/>
          <a:lstStyle/>
          <a:p>
            <a:pPr algn="r" eaLnBrk="1" hangingPunct="1">
              <a:defRPr/>
            </a:pPr>
            <a:fld id="{8FFDCF82-61BD-41EF-A490-9375BDA4C9D1}" type="slidenum">
              <a:rPr lang="en-US" altLang="ja-JP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54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3063" y="4336824"/>
            <a:ext cx="286876" cy="2868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52" tIns="0" rIns="90752" bIns="35729"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53063" y="2755702"/>
            <a:ext cx="286876" cy="2868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52" tIns="0" rIns="90752" bIns="35729"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</a:t>
            </a:r>
          </a:p>
        </p:txBody>
      </p:sp>
    </p:spTree>
    <p:extLst>
      <p:ext uri="{BB962C8B-B14F-4D97-AF65-F5344CB8AC3E}">
        <p14:creationId xmlns:p14="http://schemas.microsoft.com/office/powerpoint/2010/main" val="208644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画面に合わせる (16:9)</PresentationFormat>
  <Paragraphs>40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  <vt:variant>
        <vt:lpstr>目的別スライド ショー</vt:lpstr>
      </vt:variant>
      <vt:variant>
        <vt:i4>1</vt:i4>
      </vt:variant>
    </vt:vector>
  </HeadingPairs>
  <TitlesOfParts>
    <vt:vector size="10" baseType="lpstr">
      <vt:lpstr>HG丸ｺﾞｼｯｸM-PRO</vt:lpstr>
      <vt:lpstr>HG創英角ｺﾞｼｯｸUB</vt:lpstr>
      <vt:lpstr>ＭＳ Ｐゴシック</vt:lpstr>
      <vt:lpstr>ＭＳ Ｐ明朝</vt:lpstr>
      <vt:lpstr>Arial</vt:lpstr>
      <vt:lpstr>Wingdings</vt:lpstr>
      <vt:lpstr>標準デザイン</vt:lpstr>
      <vt:lpstr>PowerPoint プレゼンテーション</vt:lpstr>
      <vt:lpstr>PowerPoint プレゼンテーション</vt:lpstr>
      <vt:lpstr>Ｒ３市長会見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2022-02-10T04:43:15Z</dcterms:created>
  <dcterms:modified xsi:type="dcterms:W3CDTF">2022-02-10T04:43:22Z</dcterms:modified>
</cp:coreProperties>
</file>