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handoutMasterIdLst>
    <p:handoutMasterId r:id="rId12"/>
  </p:handoutMasterIdLst>
  <p:sldIdLst>
    <p:sldId id="256" r:id="rId2"/>
    <p:sldId id="261" r:id="rId3"/>
    <p:sldId id="260" r:id="rId4"/>
    <p:sldId id="259" r:id="rId5"/>
    <p:sldId id="262" r:id="rId6"/>
    <p:sldId id="264" r:id="rId7"/>
    <p:sldId id="265" r:id="rId8"/>
    <p:sldId id="270" r:id="rId9"/>
    <p:sldId id="267"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1D1D"/>
    <a:srgbClr val="F20000"/>
    <a:srgbClr val="EA0022"/>
    <a:srgbClr val="FF0066"/>
    <a:srgbClr val="EAEAEA"/>
    <a:srgbClr val="6AFA71"/>
    <a:srgbClr val="79FF99"/>
    <a:srgbClr val="D8FF15"/>
    <a:srgbClr val="0585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varScale="1">
        <p:scale>
          <a:sx n="70" d="100"/>
          <a:sy n="70" d="100"/>
        </p:scale>
        <p:origin x="138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E7321E2-5DC9-47D6-9E7F-FBF5DA623B1B}" type="datetimeFigureOut">
              <a:rPr kumimoji="1" lang="ja-JP" altLang="en-US" smtClean="0"/>
              <a:t>2019/2/2</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50375" cy="497367"/>
          </a:xfrm>
          <a:prstGeom prst="rect">
            <a:avLst/>
          </a:prstGeom>
        </p:spPr>
        <p:txBody>
          <a:bodyPr vert="horz" lIns="92201" tIns="46103" rIns="92201" bIns="4610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6"/>
            <a:ext cx="2950374" cy="497367"/>
          </a:xfrm>
          <a:prstGeom prst="rect">
            <a:avLst/>
          </a:prstGeom>
        </p:spPr>
        <p:txBody>
          <a:bodyPr vert="horz" lIns="92201" tIns="46103" rIns="92201" bIns="46103" rtlCol="0"/>
          <a:lstStyle>
            <a:lvl1pPr algn="r">
              <a:defRPr sz="1200"/>
            </a:lvl1pPr>
          </a:lstStyle>
          <a:p>
            <a:fld id="{B62BE784-B924-4343-B054-86723045A0F2}" type="datetimeFigureOut">
              <a:rPr kumimoji="1" lang="ja-JP" altLang="en-US" smtClean="0"/>
              <a:pPr/>
              <a:t>2019/2/2</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01" tIns="46103" rIns="92201" bIns="46103" rtlCol="0" anchor="ctr"/>
          <a:lstStyle/>
          <a:p>
            <a:endParaRPr lang="ja-JP" altLang="en-US" dirty="0"/>
          </a:p>
        </p:txBody>
      </p:sp>
      <p:sp>
        <p:nvSpPr>
          <p:cNvPr id="5" name="ノート プレースホルダ 4"/>
          <p:cNvSpPr>
            <a:spLocks noGrp="1"/>
          </p:cNvSpPr>
          <p:nvPr>
            <p:ph type="body" sz="quarter" idx="3"/>
          </p:nvPr>
        </p:nvSpPr>
        <p:spPr>
          <a:xfrm>
            <a:off x="680244" y="4720985"/>
            <a:ext cx="5446723" cy="4473102"/>
          </a:xfrm>
          <a:prstGeom prst="rect">
            <a:avLst/>
          </a:prstGeom>
        </p:spPr>
        <p:txBody>
          <a:bodyPr vert="horz" lIns="92201" tIns="46103" rIns="92201" bIns="4610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9440372"/>
            <a:ext cx="2950375" cy="497366"/>
          </a:xfrm>
          <a:prstGeom prst="rect">
            <a:avLst/>
          </a:prstGeom>
        </p:spPr>
        <p:txBody>
          <a:bodyPr vert="horz" lIns="92201" tIns="46103" rIns="92201" bIns="4610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201" tIns="46103" rIns="92201" bIns="46103"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24C32C3F-DEB7-45FB-8384-4B55F0C1F050}" type="slidenum">
              <a:rPr kumimoji="1" lang="ja-JP" altLang="en-US" smtClean="0"/>
              <a:pPr/>
              <a:t>0</a:t>
            </a:fld>
            <a:endParaRPr kumimoji="1" lang="ja-JP" altLang="en-US" dirty="0"/>
          </a:p>
        </p:txBody>
      </p:sp>
      <p:sp>
        <p:nvSpPr>
          <p:cNvPr id="6" name="ノート プレースホルダー 5"/>
          <p:cNvSpPr>
            <a:spLocks noGrp="1"/>
          </p:cNvSpPr>
          <p:nvPr>
            <p:ph type="body" sz="quarter" idx="11"/>
          </p:nvPr>
        </p:nvSpPr>
        <p:spPr/>
        <p:txBody>
          <a:bodyPr/>
          <a:lstStyle/>
          <a:p>
            <a:endParaRPr kumimoji="1" lang="ja-JP" altLang="en-US" dirty="0"/>
          </a:p>
        </p:txBody>
      </p:sp>
    </p:spTree>
    <p:extLst>
      <p:ext uri="{BB962C8B-B14F-4D97-AF65-F5344CB8AC3E}">
        <p14:creationId xmlns:p14="http://schemas.microsoft.com/office/powerpoint/2010/main" val="171131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F969F28A-2A8D-4360-80E0-D961605446A9}" type="slidenum">
              <a:rPr lang="en-US" altLang="ja-JP" smtClean="0"/>
              <a:pPr/>
              <a:t>1</a:t>
            </a:fld>
            <a:endParaRPr lang="en-US" altLang="ja-JP" dirty="0"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4132070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a:spLocks noGrp="1" noChangeArrowheads="1"/>
          </p:cNvSpPr>
          <p:nvPr>
            <p:ph type="sldNum" sz="quarter" idx="5"/>
          </p:nvPr>
        </p:nvSpPr>
        <p:spPr>
          <a:noFill/>
        </p:spPr>
        <p:txBody>
          <a:bodyPr/>
          <a:lstStyle/>
          <a:p>
            <a:fld id="{428692D9-79A1-4BAC-8718-9BD1739FA526}" type="slidenum">
              <a:rPr lang="en-US" altLang="ja-JP" smtClean="0"/>
              <a:pPr/>
              <a:t>2</a:t>
            </a:fld>
            <a:endParaRPr lang="en-US" altLang="ja-JP" dirty="0" smtClean="0"/>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043295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a:noFill/>
        </p:spPr>
        <p:txBody>
          <a:bodyPr/>
          <a:lstStyle/>
          <a:p>
            <a:fld id="{7E4B214B-BFC0-4609-9702-EE7013183318}" type="slidenum">
              <a:rPr lang="en-US" altLang="ja-JP" smtClean="0"/>
              <a:pPr/>
              <a:t>3</a:t>
            </a:fld>
            <a:endParaRPr lang="en-US" altLang="ja-JP" dirty="0" smtClean="0"/>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69763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4249741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55A9C0B8-3245-41B2-9A5F-C2D01FAC8BBD}" type="slidenum">
              <a:rPr lang="en-US" altLang="ja-JP" smtClean="0"/>
              <a:pPr/>
              <a:t>5</a:t>
            </a:fld>
            <a:endParaRPr lang="en-US" altLang="ja-JP" dirty="0"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3601132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6</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4177613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AD50727F-8ED9-4C5F-8BD6-12D8245AA2BF}" type="slidenum">
              <a:rPr lang="en-US" altLang="ja-JP" smtClean="0"/>
              <a:pPr/>
              <a:t>7</a:t>
            </a:fld>
            <a:endParaRPr lang="en-US" altLang="ja-JP" dirty="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778394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417C8E9A-2FC1-495A-805B-061428994320}" type="slidenum">
              <a:rPr lang="en-US" altLang="ja-JP" smtClean="0"/>
              <a:pPr/>
              <a:t>8</a:t>
            </a:fld>
            <a:endParaRPr lang="en-US" altLang="ja-JP" dirty="0"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ja-JP" altLang="ja-JP" dirty="0" smtClean="0">
              <a:ea typeface="ＭＳ Ｐ明朝" pitchFamily="18" charset="-128"/>
            </a:endParaRPr>
          </a:p>
        </p:txBody>
      </p:sp>
    </p:spTree>
    <p:extLst>
      <p:ext uri="{BB962C8B-B14F-4D97-AF65-F5344CB8AC3E}">
        <p14:creationId xmlns:p14="http://schemas.microsoft.com/office/powerpoint/2010/main" val="227036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ヤンマー風１">
    <p:bg bwMode="gray">
      <p:bgRef idx="1001">
        <a:schemeClr val="bg1"/>
      </p:bgRef>
    </p:bg>
    <p:spTree>
      <p:nvGrpSpPr>
        <p:cNvPr id="1" name=""/>
        <p:cNvGrpSpPr/>
        <p:nvPr/>
      </p:nvGrpSpPr>
      <p:grpSpPr>
        <a:xfrm>
          <a:off x="0" y="0"/>
          <a:ext cx="0" cy="0"/>
          <a:chOff x="0" y="0"/>
          <a:chExt cx="0" cy="0"/>
        </a:xfrm>
      </p:grpSpPr>
      <p:sp>
        <p:nvSpPr>
          <p:cNvPr id="13" name="正方形/長方形 12"/>
          <p:cNvSpPr/>
          <p:nvPr userDrawn="1"/>
        </p:nvSpPr>
        <p:spPr>
          <a:xfrm flipV="1">
            <a:off x="8118140" y="21142968"/>
            <a:ext cx="2051720" cy="1700808"/>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a:xfrm>
            <a:off x="9144000" y="21791040"/>
            <a:ext cx="1512168" cy="1296144"/>
          </a:xfrm>
          <a:prstGeom prst="rect">
            <a:avLst/>
          </a:prstGeom>
          <a:blipFill dpi="0" rotWithShape="1">
            <a:blip r:embed="rId2" cstate="print"/>
            <a:srcRect/>
            <a:tile tx="0" ty="0" sx="1000" sy="4000" flip="none" algn="ctr"/>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685800" y="2130425"/>
            <a:ext cx="7772400" cy="1470025"/>
          </a:xfrm>
          <a:prstGeom prst="rect">
            <a:avLst/>
          </a:prstGeom>
        </p:spPr>
        <p:txBody>
          <a:bodyPr>
            <a:normAutofit/>
          </a:bodyPr>
          <a:lstStyle>
            <a:lvl1pPr>
              <a:defRPr sz="4540" baseline="0">
                <a:latin typeface="HGP教科書体" pitchFamily="18" charset="-128"/>
              </a:defRPr>
            </a:lvl1pPr>
          </a:lstStyle>
          <a:p>
            <a:r>
              <a:rPr kumimoji="1" lang="ja-JP" altLang="en-US" dirty="0" smtClean="0"/>
              <a:t>マスタ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10" name="正方形/長方形 9"/>
          <p:cNvSpPr/>
          <p:nvPr userDrawn="1"/>
        </p:nvSpPr>
        <p:spPr>
          <a:xfrm>
            <a:off x="0" y="6381328"/>
            <a:ext cx="9144000" cy="476672"/>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userDrawn="1"/>
        </p:nvSpPr>
        <p:spPr bwMode="ltGray">
          <a:xfrm>
            <a:off x="0" y="6264696"/>
            <a:ext cx="9144000" cy="11663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a:spLocks noChangeAspect="1"/>
          </p:cNvSpPr>
          <p:nvPr userDrawn="1"/>
        </p:nvSpPr>
        <p:spPr bwMode="ltGray">
          <a:xfrm rot="10800000">
            <a:off x="0" y="1544880"/>
            <a:ext cx="899592" cy="8999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a:spLocks noChangeAspect="1"/>
          </p:cNvSpPr>
          <p:nvPr userDrawn="1"/>
        </p:nvSpPr>
        <p:spPr bwMode="ltGray">
          <a:xfrm rot="10800000">
            <a:off x="0" y="0"/>
            <a:ext cx="899624" cy="899994"/>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a:spLocks noChangeAspect="1"/>
          </p:cNvSpPr>
          <p:nvPr userDrawn="1"/>
        </p:nvSpPr>
        <p:spPr bwMode="ltGray">
          <a:xfrm rot="10800000">
            <a:off x="899592" y="90037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a:spLocks noChangeAspect="1"/>
          </p:cNvSpPr>
          <p:nvPr userDrawn="1"/>
        </p:nvSpPr>
        <p:spPr bwMode="gray">
          <a:xfrm rot="10800000">
            <a:off x="1547663" y="396336"/>
            <a:ext cx="504055" cy="504263"/>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a:spLocks noChangeAspect="1"/>
          </p:cNvSpPr>
          <p:nvPr userDrawn="1"/>
        </p:nvSpPr>
        <p:spPr bwMode="ltGray">
          <a:xfrm rot="10800000">
            <a:off x="2052581" y="-219"/>
            <a:ext cx="397724" cy="397888"/>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p:cNvGrpSpPr/>
          <p:nvPr userDrawn="1"/>
        </p:nvGrpSpPr>
        <p:grpSpPr>
          <a:xfrm>
            <a:off x="7594874" y="4716636"/>
            <a:ext cx="1550713" cy="1548937"/>
            <a:chOff x="7594874" y="4039989"/>
            <a:chExt cx="1550713" cy="1548937"/>
          </a:xfrm>
        </p:grpSpPr>
        <p:sp>
          <p:nvSpPr>
            <p:cNvPr id="33" name="正方形/長方形 32"/>
            <p:cNvSpPr>
              <a:spLocks noChangeAspect="1"/>
            </p:cNvSpPr>
            <p:nvPr userDrawn="1"/>
          </p:nvSpPr>
          <p:spPr bwMode="ltGray">
            <a:xfrm>
              <a:off x="8497515" y="4039989"/>
              <a:ext cx="648072" cy="64833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a:spLocks noChangeAspect="1"/>
            </p:cNvSpPr>
            <p:nvPr userDrawn="1"/>
          </p:nvSpPr>
          <p:spPr bwMode="ltGray">
            <a:xfrm>
              <a:off x="7993461" y="4688108"/>
              <a:ext cx="504055" cy="504263"/>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a:spLocks noChangeAspect="1"/>
            </p:cNvSpPr>
            <p:nvPr userDrawn="1"/>
          </p:nvSpPr>
          <p:spPr bwMode="gray">
            <a:xfrm>
              <a:off x="7594874" y="5191038"/>
              <a:ext cx="397724" cy="397888"/>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2019/2/2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
        <p:nvSpPr>
          <p:cNvPr id="7" name="正方形/長方形 6"/>
          <p:cNvSpPr/>
          <p:nvPr userDrawn="1"/>
        </p:nvSpPr>
        <p:spPr>
          <a:xfrm>
            <a:off x="0" y="0"/>
            <a:ext cx="9144000" cy="692696"/>
          </a:xfrm>
          <a:prstGeom prst="rect">
            <a:avLst/>
          </a:prstGeom>
          <a:solidFill>
            <a:srgbClr val="1D1D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a:spLocks noChangeAspect="1"/>
          </p:cNvSpPr>
          <p:nvPr userDrawn="1"/>
        </p:nvSpPr>
        <p:spPr bwMode="ltGray">
          <a:xfrm>
            <a:off x="8905873" y="-1"/>
            <a:ext cx="252000" cy="252000"/>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a:spLocks noChangeAspect="1"/>
          </p:cNvSpPr>
          <p:nvPr userDrawn="1"/>
        </p:nvSpPr>
        <p:spPr bwMode="ltGray">
          <a:xfrm>
            <a:off x="8700266" y="246675"/>
            <a:ext cx="206182" cy="206182"/>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a:spLocks noChangeAspect="1"/>
          </p:cNvSpPr>
          <p:nvPr userDrawn="1"/>
        </p:nvSpPr>
        <p:spPr bwMode="ltGray">
          <a:xfrm>
            <a:off x="8539585" y="454155"/>
            <a:ext cx="162000" cy="1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userDrawn="1"/>
        </p:nvSpPr>
        <p:spPr bwMode="ltGray">
          <a:xfrm flipV="1">
            <a:off x="0" y="616497"/>
            <a:ext cx="9144000" cy="45719"/>
          </a:xfrm>
          <a:prstGeom prst="rect">
            <a:avLst/>
          </a:prstGeom>
          <a:solidFill>
            <a:srgbClr val="F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B9CA163-3D0B-444A-98E0-0E86E6C15AD0}" type="datetime1">
              <a:rPr lang="ja-JP" altLang="en-US"/>
              <a:pPr>
                <a:defRPr/>
              </a:pPr>
              <a:t>2019/2/2</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925FD64B-9C10-4DE2-952D-1DEDA0E9EFBB}"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2019/2/2</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kumimoji="1" sz="3600" b="1" kern="1200" baseline="0">
          <a:solidFill>
            <a:schemeClr val="bg1"/>
          </a:solidFill>
          <a:latin typeface="+mj-lt"/>
          <a:ea typeface="明朝" pitchFamily="17"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ity.osaka.lg.jp/shisei_top/category/889-6-2-0-0.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0" y="1412776"/>
            <a:ext cx="9144000" cy="1872208"/>
          </a:xfrm>
        </p:spPr>
        <p:txBody>
          <a:bodyPr>
            <a:normAutofit/>
          </a:bodyPr>
          <a:lstStyle/>
          <a:p>
            <a:pPr algn="ctr"/>
            <a:r>
              <a:rPr lang="ja-JP" altLang="en-US" sz="4000" b="1" dirty="0" smtClean="0">
                <a:solidFill>
                  <a:schemeClr val="tx1">
                    <a:lumMod val="95000"/>
                    <a:lumOff val="5000"/>
                  </a:schemeClr>
                </a:solidFill>
                <a:latin typeface="ＭＳ 明朝" pitchFamily="17" charset="-128"/>
                <a:ea typeface="明朝" pitchFamily="17" charset="-128"/>
                <a:cs typeface="メイリオ" pitchFamily="50" charset="-128"/>
              </a:rPr>
              <a:t>今後の財政収支概算</a:t>
            </a:r>
            <a:r>
              <a:rPr lang="en-US" altLang="ja-JP" sz="4000" b="1" dirty="0" smtClean="0">
                <a:solidFill>
                  <a:schemeClr val="tx1">
                    <a:lumMod val="95000"/>
                    <a:lumOff val="5000"/>
                  </a:schemeClr>
                </a:solidFill>
                <a:latin typeface="ＭＳ 明朝" pitchFamily="17" charset="-128"/>
                <a:ea typeface="明朝" pitchFamily="17" charset="-128"/>
                <a:cs typeface="メイリオ" pitchFamily="50" charset="-128"/>
              </a:rPr>
              <a:t/>
            </a:r>
            <a:br>
              <a:rPr lang="en-US" altLang="ja-JP" sz="4000" b="1" dirty="0" smtClean="0">
                <a:solidFill>
                  <a:schemeClr val="tx1">
                    <a:lumMod val="95000"/>
                    <a:lumOff val="5000"/>
                  </a:schemeClr>
                </a:solidFill>
                <a:latin typeface="ＭＳ 明朝" pitchFamily="17" charset="-128"/>
                <a:ea typeface="明朝" pitchFamily="17" charset="-128"/>
                <a:cs typeface="メイリオ" pitchFamily="50" charset="-128"/>
              </a:rPr>
            </a:br>
            <a:r>
              <a:rPr lang="ja-JP" altLang="en-US" sz="4000" b="1" dirty="0" smtClean="0">
                <a:solidFill>
                  <a:schemeClr val="tx1">
                    <a:lumMod val="95000"/>
                    <a:lumOff val="5000"/>
                  </a:schemeClr>
                </a:solidFill>
                <a:latin typeface="ＭＳ 明朝" pitchFamily="17" charset="-128"/>
                <a:ea typeface="明朝" pitchFamily="17" charset="-128"/>
                <a:cs typeface="メイリオ" pitchFamily="50" charset="-128"/>
              </a:rPr>
              <a:t>（粗い試算）</a:t>
            </a:r>
            <a:endParaRPr kumimoji="1" lang="ja-JP" altLang="en-US" sz="4000" b="1" dirty="0">
              <a:solidFill>
                <a:schemeClr val="tx1">
                  <a:lumMod val="95000"/>
                  <a:lumOff val="5000"/>
                </a:schemeClr>
              </a:solidFill>
              <a:latin typeface="ＭＳ 明朝" pitchFamily="17" charset="-128"/>
              <a:ea typeface="明朝" pitchFamily="17" charset="-128"/>
              <a:cs typeface="メイリオ" pitchFamily="50" charset="-128"/>
            </a:endParaRPr>
          </a:p>
        </p:txBody>
      </p:sp>
      <p:sp>
        <p:nvSpPr>
          <p:cNvPr id="3" name="サブタイトル 2"/>
          <p:cNvSpPr>
            <a:spLocks noGrp="1"/>
          </p:cNvSpPr>
          <p:nvPr>
            <p:ph type="subTitle" idx="1"/>
          </p:nvPr>
        </p:nvSpPr>
        <p:spPr bwMode="white">
          <a:xfrm>
            <a:off x="0" y="6334720"/>
            <a:ext cx="9144000" cy="476672"/>
          </a:xfrm>
        </p:spPr>
        <p:txBody>
          <a:bodyPr>
            <a:noAutofit/>
          </a:bodyPr>
          <a:lstStyle/>
          <a:p>
            <a:r>
              <a:rPr kumimoji="1" lang="ja-JP" altLang="en-US" sz="2800" b="1" dirty="0" smtClean="0">
                <a:solidFill>
                  <a:schemeClr val="bg1"/>
                </a:solidFill>
                <a:latin typeface="HGS創英ﾌﾟﾚｾﾞﾝｽEB" pitchFamily="18" charset="-128"/>
                <a:ea typeface="明朝" pitchFamily="17" charset="-128"/>
              </a:rPr>
              <a:t>大阪市財政局</a:t>
            </a:r>
            <a:endParaRPr kumimoji="1" lang="ja-JP" altLang="en-US" sz="2800" b="1" dirty="0">
              <a:solidFill>
                <a:schemeClr val="bg1"/>
              </a:solidFill>
              <a:latin typeface="HGS創英ﾌﾟﾚｾﾞﾝｽEB" pitchFamily="18" charset="-128"/>
              <a:ea typeface="明朝" pitchFamily="17" charset="-128"/>
            </a:endParaRPr>
          </a:p>
        </p:txBody>
      </p:sp>
      <p:sp>
        <p:nvSpPr>
          <p:cNvPr id="4" name="タイトル 1"/>
          <p:cNvSpPr txBox="1">
            <a:spLocks/>
          </p:cNvSpPr>
          <p:nvPr/>
        </p:nvSpPr>
        <p:spPr bwMode="black">
          <a:xfrm>
            <a:off x="1403648" y="2924944"/>
            <a:ext cx="6408712" cy="86409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2019</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平成</a:t>
            </a:r>
            <a:r>
              <a:rPr lang="en-US" altLang="ja-JP" sz="3200" b="1" noProof="0" dirty="0" smtClean="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31</a:t>
            </a:r>
            <a:r>
              <a:rPr lang="ja-JP" altLang="en-US" sz="3200" b="1" dirty="0" smtClean="0">
                <a:solidFill>
                  <a:schemeClr val="tx1">
                    <a:lumMod val="95000"/>
                    <a:lumOff val="5000"/>
                  </a:schemeClr>
                </a:solidFill>
                <a:latin typeface="ＭＳ Ｐ明朝" panose="02020600040205080304" pitchFamily="18" charset="-128"/>
                <a:ea typeface="ＭＳ Ｐ明朝" panose="02020600040205080304" pitchFamily="18" charset="-128"/>
                <a:cs typeface="メイリオ" pitchFamily="50" charset="-128"/>
              </a:rPr>
              <a:t>）</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年</a:t>
            </a: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2</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Ｐ明朝" panose="02020600040205080304" pitchFamily="18" charset="-128"/>
                <a:ea typeface="ＭＳ Ｐ明朝" panose="02020600040205080304" pitchFamily="18" charset="-128"/>
                <a:cs typeface="メイリオ" pitchFamily="50" charset="-128"/>
              </a:rPr>
              <a:t>月版</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ＭＳ 明朝" pitchFamily="17" charset="-128"/>
                <a:ea typeface="明朝" pitchFamily="17" charset="-128"/>
                <a:cs typeface="メイリオ" pitchFamily="50" charset="-128"/>
              </a:rPr>
              <a:t>◆</a:t>
            </a:r>
            <a:endParaRPr kumimoji="1" lang="ja-JP" altLang="en-US" sz="3200" b="1" i="0" u="none" strike="noStrike" kern="1200" cap="none" spc="0" normalizeH="0" baseline="0" noProof="0" dirty="0">
              <a:ln>
                <a:noFill/>
              </a:ln>
              <a:solidFill>
                <a:schemeClr val="tx1">
                  <a:lumMod val="95000"/>
                  <a:lumOff val="5000"/>
                </a:schemeClr>
              </a:solidFill>
              <a:effectLst/>
              <a:uLnTx/>
              <a:uFillTx/>
              <a:latin typeface="ＭＳ 明朝" pitchFamily="17" charset="-128"/>
              <a:ea typeface="明朝" pitchFamily="17" charset="-128"/>
              <a:cs typeface="メイリオ" pitchFamily="50" charset="-128"/>
            </a:endParaRPr>
          </a:p>
        </p:txBody>
      </p:sp>
      <p:sp>
        <p:nvSpPr>
          <p:cNvPr id="5" name="正方形/長方形 4"/>
          <p:cNvSpPr/>
          <p:nvPr/>
        </p:nvSpPr>
        <p:spPr>
          <a:xfrm>
            <a:off x="395536" y="3933056"/>
            <a:ext cx="8964488" cy="1502976"/>
          </a:xfrm>
          <a:prstGeom prst="rect">
            <a:avLst/>
          </a:prstGeom>
          <a:ln>
            <a:noFill/>
          </a:ln>
        </p:spPr>
        <p:txBody>
          <a:bodyPr wrap="square">
            <a:spAutoFit/>
          </a:bodyPr>
          <a:lstStyle/>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○大阪市は</a:t>
            </a:r>
            <a:r>
              <a:rPr lang="ja-JP" altLang="en-US" sz="1600" spc="-15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将来世代に負担を先送</a:t>
            </a:r>
            <a:r>
              <a:rPr lang="ja-JP" altLang="en-US" sz="1600" spc="-100" dirty="0">
                <a:latin typeface="メイリオ" pitchFamily="50" charset="-128"/>
                <a:ea typeface="メイリオ" pitchFamily="50" charset="-128"/>
                <a:cs typeface="メイリオ" pitchFamily="50" charset="-128"/>
              </a:rPr>
              <a:t>りしないため、「</a:t>
            </a:r>
            <a:r>
              <a:rPr lang="ja-JP" altLang="en-US" sz="1600" dirty="0">
                <a:latin typeface="メイリオ" pitchFamily="50" charset="-128"/>
                <a:ea typeface="メイリオ" pitchFamily="50" charset="-128"/>
                <a:cs typeface="メイリオ" pitchFamily="50" charset="-128"/>
              </a:rPr>
              <a:t>補てん財源に依存」するのでは</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なく、「収入の範囲内で予算を</a:t>
            </a:r>
            <a:r>
              <a:rPr lang="ja-JP" altLang="en-US" sz="1600" dirty="0" smtClean="0">
                <a:latin typeface="メイリオ" pitchFamily="50" charset="-128"/>
                <a:ea typeface="メイリオ" pitchFamily="50" charset="-128"/>
                <a:cs typeface="メイリオ" pitchFamily="50" charset="-128"/>
              </a:rPr>
              <a:t>組む」</a:t>
            </a:r>
            <a:r>
              <a:rPr lang="ja-JP" altLang="en-US" sz="1600" dirty="0">
                <a:latin typeface="メイリオ" pitchFamily="50" charset="-128"/>
                <a:ea typeface="メイリオ" pitchFamily="50" charset="-128"/>
                <a:cs typeface="メイリオ" pitchFamily="50" charset="-128"/>
              </a:rPr>
              <a:t>ことを原則とし</a:t>
            </a:r>
            <a:r>
              <a:rPr lang="ja-JP" altLang="en-US" sz="1600" dirty="0" smtClean="0">
                <a:latin typeface="メイリオ" pitchFamily="50" charset="-128"/>
                <a:ea typeface="メイリオ" pitchFamily="50" charset="-128"/>
                <a:cs typeface="メイリオ" pitchFamily="50" charset="-128"/>
              </a:rPr>
              <a:t>、市民感覚をもって行財政改革</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a:t>
            </a:r>
            <a:r>
              <a:rPr lang="ja-JP" altLang="en-US" sz="1600" dirty="0" smtClean="0">
                <a:latin typeface="メイリオ" pitchFamily="50" charset="-128"/>
                <a:ea typeface="メイリオ" pitchFamily="50" charset="-128"/>
                <a:cs typeface="メイリオ" pitchFamily="50" charset="-128"/>
              </a:rPr>
              <a:t>を徹底的に行い、「</a:t>
            </a:r>
            <a:r>
              <a:rPr lang="ja-JP" altLang="en-US" sz="1600" dirty="0">
                <a:latin typeface="メイリオ" pitchFamily="50" charset="-128"/>
                <a:ea typeface="メイリオ" pitchFamily="50" charset="-128"/>
                <a:cs typeface="メイリオ" pitchFamily="50" charset="-128"/>
              </a:rPr>
              <a:t>通常収支</a:t>
            </a:r>
            <a:r>
              <a:rPr lang="en-US" altLang="ja-JP" sz="1600" baseline="30000" dirty="0">
                <a:latin typeface="メイリオ" pitchFamily="50" charset="-128"/>
                <a:ea typeface="メイリオ" pitchFamily="50" charset="-128"/>
                <a:cs typeface="メイリオ" pitchFamily="50" charset="-128"/>
              </a:rPr>
              <a:t>※</a:t>
            </a:r>
            <a:r>
              <a:rPr lang="ja-JP" altLang="en-US" sz="1600" dirty="0">
                <a:latin typeface="メイリオ" pitchFamily="50" charset="-128"/>
                <a:ea typeface="メイリオ" pitchFamily="50" charset="-128"/>
                <a:cs typeface="メイリオ" pitchFamily="50" charset="-128"/>
              </a:rPr>
              <a:t>（単年度）の均衡」</a:t>
            </a:r>
            <a:r>
              <a:rPr lang="ja-JP" altLang="en-US" sz="1600" dirty="0" smtClean="0">
                <a:latin typeface="メイリオ" pitchFamily="50" charset="-128"/>
                <a:ea typeface="メイリオ" pitchFamily="50" charset="-128"/>
                <a:cs typeface="メイリオ" pitchFamily="50" charset="-128"/>
              </a:rPr>
              <a:t>を</a:t>
            </a:r>
            <a:r>
              <a:rPr lang="ja-JP" altLang="en-US" sz="1600" spc="100" dirty="0" smtClean="0">
                <a:latin typeface="メイリオ" pitchFamily="50" charset="-128"/>
                <a:ea typeface="メイリオ" pitchFamily="50" charset="-128"/>
                <a:cs typeface="メイリオ" pitchFamily="50" charset="-128"/>
              </a:rPr>
              <a:t>めざす</a:t>
            </a:r>
            <a:r>
              <a:rPr lang="ja-JP" altLang="en-US" sz="1600" spc="100" dirty="0">
                <a:latin typeface="メイリオ" pitchFamily="50" charset="-128"/>
                <a:ea typeface="メイリオ" pitchFamily="50" charset="-128"/>
                <a:cs typeface="メイリオ" pitchFamily="50" charset="-128"/>
              </a:rPr>
              <a:t>ことと</a:t>
            </a:r>
            <a:r>
              <a:rPr lang="ja-JP" altLang="en-US" sz="1600" dirty="0">
                <a:latin typeface="メイリオ" pitchFamily="50" charset="-128"/>
                <a:ea typeface="メイリオ" pitchFamily="50" charset="-128"/>
                <a:cs typeface="メイリオ" pitchFamily="50" charset="-128"/>
              </a:rPr>
              <a:t>している</a:t>
            </a:r>
            <a:r>
              <a:rPr lang="ja-JP" altLang="en-US" sz="1600" dirty="0" smtClean="0">
                <a:latin typeface="メイリオ" pitchFamily="50" charset="-128"/>
                <a:ea typeface="メイリオ" pitchFamily="50" charset="-128"/>
                <a:cs typeface="メイリオ" pitchFamily="50" charset="-128"/>
              </a:rPr>
              <a:t>。</a:t>
            </a:r>
            <a:endParaRPr lang="en-US" altLang="ja-JP" sz="1600" dirty="0" smtClean="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○この財政収支概算（粗い試算）は、そのために必要となる収支改善の目安を</a:t>
            </a:r>
            <a:r>
              <a:rPr lang="ja-JP" altLang="en-US" sz="1600" spc="-200" dirty="0">
                <a:latin typeface="メイリオ" pitchFamily="50" charset="-128"/>
                <a:ea typeface="メイリオ" pitchFamily="50" charset="-128"/>
                <a:cs typeface="メイリオ" pitchFamily="50" charset="-128"/>
              </a:rPr>
              <a:t>一</a:t>
            </a:r>
            <a:r>
              <a:rPr lang="ja-JP" altLang="en-US" sz="1600" dirty="0">
                <a:latin typeface="メイリオ" pitchFamily="50" charset="-128"/>
                <a:ea typeface="メイリオ" pitchFamily="50" charset="-128"/>
                <a:cs typeface="メイリオ" pitchFamily="50" charset="-128"/>
              </a:rPr>
              <a:t>定の</a:t>
            </a:r>
            <a:endParaRPr lang="en-US" altLang="ja-JP" sz="1600" dirty="0">
              <a:latin typeface="メイリオ" pitchFamily="50" charset="-128"/>
              <a:ea typeface="メイリオ" pitchFamily="50" charset="-128"/>
              <a:cs typeface="メイリオ" pitchFamily="50" charset="-128"/>
            </a:endParaRPr>
          </a:p>
          <a:p>
            <a:pPr>
              <a:lnSpc>
                <a:spcPts val="2200"/>
              </a:lnSpc>
              <a:spcAft>
                <a:spcPts val="0"/>
              </a:spcAft>
              <a:defRPr/>
            </a:pPr>
            <a:r>
              <a:rPr lang="ja-JP" altLang="en-US" sz="1600" dirty="0">
                <a:latin typeface="メイリオ" pitchFamily="50" charset="-128"/>
                <a:ea typeface="メイリオ" pitchFamily="50" charset="-128"/>
                <a:cs typeface="メイリオ" pitchFamily="50" charset="-128"/>
              </a:rPr>
              <a:t>　前提</a:t>
            </a:r>
            <a:r>
              <a:rPr lang="ja-JP" altLang="en-US" sz="1600" spc="-270" dirty="0">
                <a:latin typeface="メイリオ" pitchFamily="50" charset="-128"/>
                <a:ea typeface="メイリオ" pitchFamily="50" charset="-128"/>
                <a:cs typeface="メイリオ" pitchFamily="50" charset="-128"/>
              </a:rPr>
              <a:t>により</a:t>
            </a:r>
            <a:r>
              <a:rPr lang="en-US" altLang="ja-JP" sz="1600"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試算したものである。</a:t>
            </a:r>
            <a:endParaRPr lang="en-US" altLang="ja-JP" sz="1600" dirty="0">
              <a:latin typeface="メイリオ" pitchFamily="50" charset="-128"/>
              <a:ea typeface="メイリオ" pitchFamily="50" charset="-128"/>
              <a:cs typeface="メイリオ" pitchFamily="50" charset="-128"/>
            </a:endParaRPr>
          </a:p>
        </p:txBody>
      </p:sp>
      <p:sp>
        <p:nvSpPr>
          <p:cNvPr id="6" name="正方形/長方形 8"/>
          <p:cNvSpPr>
            <a:spLocks noChangeArrowheads="1"/>
          </p:cNvSpPr>
          <p:nvPr/>
        </p:nvSpPr>
        <p:spPr bwMode="auto">
          <a:xfrm>
            <a:off x="323850" y="5589240"/>
            <a:ext cx="8820150" cy="307777"/>
          </a:xfrm>
          <a:prstGeom prst="rect">
            <a:avLst/>
          </a:prstGeom>
          <a:noFill/>
          <a:ln w="9525">
            <a:noFill/>
            <a:miter lim="800000"/>
            <a:headEnd/>
            <a:tailEnd/>
          </a:ln>
        </p:spPr>
        <p:txBody>
          <a:bodyPr>
            <a:spAutoFit/>
          </a:bodyPr>
          <a:lstStyle/>
          <a:p>
            <a:r>
              <a:rPr lang="ja-JP" altLang="en-US" sz="1400" dirty="0">
                <a:latin typeface="メイリオ" pitchFamily="50" charset="-128"/>
                <a:ea typeface="メイリオ" pitchFamily="50" charset="-128"/>
              </a:rPr>
              <a:t>　</a:t>
            </a:r>
            <a:r>
              <a:rPr lang="en-US" altLang="ja-JP" sz="1400" spc="-50" dirty="0">
                <a:latin typeface="メイリオ" pitchFamily="50" charset="-128"/>
                <a:ea typeface="メイリオ" pitchFamily="50" charset="-128"/>
              </a:rPr>
              <a:t>※</a:t>
            </a:r>
            <a:r>
              <a:rPr lang="ja-JP" altLang="en-US" sz="1400" spc="-50" dirty="0">
                <a:latin typeface="メイリオ" pitchFamily="50" charset="-128"/>
                <a:ea typeface="メイリオ" pitchFamily="50" charset="-128"/>
              </a:rPr>
              <a:t>通常収支とは、補てん財源（不用地等売却代、財政調整基金）を活用しない収支を意味する。</a:t>
            </a:r>
            <a:endParaRPr lang="en-US" altLang="ja-JP" sz="1400" spc="-50" dirty="0">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正方形/長方形 5"/>
          <p:cNvSpPr>
            <a:spLocks noChangeArrowheads="1"/>
          </p:cNvSpPr>
          <p:nvPr/>
        </p:nvSpPr>
        <p:spPr bwMode="auto">
          <a:xfrm>
            <a:off x="143508" y="515040"/>
            <a:ext cx="8856984" cy="6106800"/>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smtClean="0">
              <a:latin typeface="メイリオ" pitchFamily="50" charset="-128"/>
              <a:ea typeface="メイリオ" pitchFamily="50" charset="-128"/>
            </a:endParaRPr>
          </a:p>
          <a:p>
            <a:pPr marL="342900" indent="-342900">
              <a:lnSpc>
                <a:spcPts val="2400"/>
              </a:lnSpc>
              <a:buFont typeface="Wingdings" panose="05000000000000000000" pitchFamily="2" charset="2"/>
              <a:buChar char="u"/>
            </a:pPr>
            <a:r>
              <a:rPr lang="en-US" altLang="ja-JP" sz="2000" dirty="0" smtClean="0">
                <a:latin typeface="メイリオ" pitchFamily="50" charset="-128"/>
                <a:ea typeface="メイリオ" pitchFamily="50" charset="-128"/>
              </a:rPr>
              <a:t>2019</a:t>
            </a:r>
            <a:r>
              <a:rPr lang="ja-JP" altLang="en-US" sz="2000" dirty="0" smtClean="0">
                <a:latin typeface="メイリオ" pitchFamily="50" charset="-128"/>
                <a:ea typeface="メイリオ" pitchFamily="50" charset="-128"/>
              </a:rPr>
              <a:t>（平成</a:t>
            </a:r>
            <a:r>
              <a:rPr lang="en-US" altLang="ja-JP" sz="2000" dirty="0" smtClean="0">
                <a:latin typeface="メイリオ" pitchFamily="50" charset="-128"/>
                <a:ea typeface="メイリオ" pitchFamily="50" charset="-128"/>
              </a:rPr>
              <a:t>31</a:t>
            </a:r>
            <a:r>
              <a:rPr lang="ja-JP" altLang="en-US" sz="2000" dirty="0" smtClean="0">
                <a:latin typeface="メイリオ" pitchFamily="50" charset="-128"/>
                <a:ea typeface="メイリオ" pitchFamily="50" charset="-128"/>
              </a:rPr>
              <a:t>）年度当初予算を基本に、収支等に大きく影響のあるもの（</a:t>
            </a:r>
            <a:r>
              <a:rPr lang="en-US" altLang="ja-JP" sz="2000" dirty="0" smtClean="0">
                <a:latin typeface="メイリオ" pitchFamily="50" charset="-128"/>
                <a:ea typeface="メイリオ" pitchFamily="50" charset="-128"/>
              </a:rPr>
              <a:t>2019</a:t>
            </a:r>
            <a:r>
              <a:rPr lang="ja-JP" altLang="en-US" sz="2000" dirty="0" smtClean="0">
                <a:latin typeface="メイリオ" pitchFamily="50" charset="-128"/>
                <a:ea typeface="メイリオ" pitchFamily="50" charset="-128"/>
              </a:rPr>
              <a:t>年度の新規・拡充事業など</a:t>
            </a:r>
            <a:r>
              <a:rPr lang="ja-JP" altLang="en-US" sz="2000" dirty="0">
                <a:latin typeface="メイリオ" pitchFamily="50" charset="-128"/>
                <a:ea typeface="メイリオ" pitchFamily="50" charset="-128"/>
              </a:rPr>
              <a:t>）</a:t>
            </a:r>
            <a:r>
              <a:rPr lang="ja-JP" altLang="en-US" sz="2000" dirty="0" smtClean="0">
                <a:latin typeface="メイリオ" pitchFamily="50" charset="-128"/>
                <a:ea typeface="メイリオ" pitchFamily="50" charset="-128"/>
              </a:rPr>
              <a:t>や</a:t>
            </a:r>
            <a:r>
              <a:rPr lang="en-US" altLang="ja-JP" sz="2000" dirty="0" smtClean="0">
                <a:latin typeface="メイリオ" pitchFamily="50" charset="-128"/>
                <a:ea typeface="メイリオ" pitchFamily="50" charset="-128"/>
              </a:rPr>
              <a:t>2018</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補正予算等による</a:t>
            </a:r>
            <a:r>
              <a:rPr lang="ja-JP" altLang="en-US" sz="2000" dirty="0" smtClean="0">
                <a:latin typeface="メイリオ" pitchFamily="50" charset="-128"/>
                <a:ea typeface="メイリオ" pitchFamily="50" charset="-128"/>
              </a:rPr>
              <a:t>影響</a:t>
            </a:r>
            <a:r>
              <a:rPr lang="ja-JP" altLang="en-US" sz="2000" dirty="0">
                <a:latin typeface="メイリオ" pitchFamily="50" charset="-128"/>
                <a:ea typeface="メイリオ" pitchFamily="50" charset="-128"/>
              </a:rPr>
              <a:t>を</a:t>
            </a:r>
            <a:r>
              <a:rPr lang="ja-JP" altLang="en-US" sz="2000" dirty="0" smtClean="0">
                <a:latin typeface="メイリオ" pitchFamily="50" charset="-128"/>
                <a:ea typeface="メイリオ" pitchFamily="50" charset="-128"/>
              </a:rPr>
              <a:t>反映。</a:t>
            </a:r>
            <a:endParaRPr lang="en-US" altLang="ja-JP" sz="2000" dirty="0" smtClean="0">
              <a:latin typeface="メイリオ" pitchFamily="50" charset="-128"/>
              <a:ea typeface="メイリオ" pitchFamily="50" charset="-128"/>
            </a:endParaRPr>
          </a:p>
          <a:p>
            <a:pPr marL="342900" indent="-342900">
              <a:lnSpc>
                <a:spcPts val="2400"/>
              </a:lnSpc>
              <a:buFont typeface="メイリオ" panose="020B0604030504040204" pitchFamily="50" charset="-128"/>
              <a:buChar char="○"/>
            </a:pPr>
            <a:r>
              <a:rPr lang="ja-JP" altLang="en-US" sz="2000" dirty="0" smtClean="0">
                <a:latin typeface="メイリオ" pitchFamily="50" charset="-128"/>
                <a:ea typeface="メイリオ" pitchFamily="50" charset="-128"/>
              </a:rPr>
              <a:t>市税を「中長期の経済財政に関する試算」（</a:t>
            </a:r>
            <a:r>
              <a:rPr lang="en-US" altLang="ja-JP" sz="2000" dirty="0" smtClean="0">
                <a:latin typeface="メイリオ" pitchFamily="50" charset="-128"/>
                <a:ea typeface="メイリオ" pitchFamily="50" charset="-128"/>
              </a:rPr>
              <a:t>2018</a:t>
            </a:r>
            <a:r>
              <a:rPr lang="ja-JP" altLang="en-US" sz="2000" dirty="0" smtClean="0">
                <a:latin typeface="メイリオ" pitchFamily="50" charset="-128"/>
                <a:ea typeface="メイリオ" pitchFamily="50" charset="-128"/>
              </a:rPr>
              <a:t>年</a:t>
            </a:r>
            <a:r>
              <a:rPr lang="en-US" altLang="ja-JP" sz="2000" dirty="0" smtClean="0">
                <a:latin typeface="メイリオ" pitchFamily="50" charset="-128"/>
                <a:ea typeface="メイリオ" pitchFamily="50" charset="-128"/>
              </a:rPr>
              <a:t>7</a:t>
            </a:r>
            <a:r>
              <a:rPr lang="ja-JP" altLang="en-US" sz="2000" dirty="0" smtClean="0">
                <a:latin typeface="メイリオ" pitchFamily="50" charset="-128"/>
                <a:ea typeface="メイリオ" pitchFamily="50" charset="-128"/>
              </a:rPr>
              <a:t>月 内閣府）で示されたベースラインケースの指標により試算したうえで、固定資産税・都市計画税（土地・家屋）は、評価替え等の影響を織り込む。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税</a:t>
            </a:r>
            <a:r>
              <a:rPr lang="ja-JP" altLang="en-US" sz="2000" dirty="0">
                <a:latin typeface="メイリオ" pitchFamily="50" charset="-128"/>
                <a:ea typeface="メイリオ" pitchFamily="50" charset="-128"/>
              </a:rPr>
              <a:t>等一般財源総額は、国予算・地方財政計画の状況を勘案し、</a:t>
            </a:r>
            <a:r>
              <a:rPr lang="en-US" altLang="ja-JP" sz="2000" dirty="0" smtClean="0">
                <a:latin typeface="メイリオ" pitchFamily="50" charset="-128"/>
                <a:ea typeface="メイリオ" pitchFamily="50" charset="-128"/>
              </a:rPr>
              <a:t>2019</a:t>
            </a:r>
            <a:r>
              <a:rPr lang="ja-JP" altLang="en-US" sz="2000" dirty="0" smtClean="0">
                <a:latin typeface="メイリオ" pitchFamily="50" charset="-128"/>
                <a:ea typeface="メイリオ" pitchFamily="50" charset="-128"/>
              </a:rPr>
              <a:t>年度と実質的に同水準と見込む。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人件費</a:t>
            </a:r>
            <a:r>
              <a:rPr lang="ja-JP" altLang="en-US" sz="2000" dirty="0">
                <a:latin typeface="メイリオ" pitchFamily="50" charset="-128"/>
                <a:ea typeface="メイリオ" pitchFamily="50" charset="-128"/>
              </a:rPr>
              <a:t>は</a:t>
            </a:r>
            <a:r>
              <a:rPr lang="ja-JP" altLang="en-US" sz="2000" dirty="0" smtClean="0">
                <a:latin typeface="メイリオ" pitchFamily="50" charset="-128"/>
                <a:ea typeface="メイリオ" pitchFamily="50" charset="-128"/>
              </a:rPr>
              <a:t>、</a:t>
            </a:r>
            <a:r>
              <a:rPr lang="en-US" altLang="ja-JP" sz="2000" dirty="0" smtClean="0">
                <a:latin typeface="メイリオ" pitchFamily="50" charset="-128"/>
                <a:ea typeface="メイリオ" pitchFamily="50" charset="-128"/>
              </a:rPr>
              <a:t>2019</a:t>
            </a:r>
            <a:r>
              <a:rPr lang="ja-JP" altLang="en-US" sz="2000" dirty="0" smtClean="0">
                <a:latin typeface="メイリオ" pitchFamily="50" charset="-128"/>
                <a:ea typeface="メイリオ" pitchFamily="50" charset="-128"/>
              </a:rPr>
              <a:t>年度当初予算に</a:t>
            </a:r>
            <a:r>
              <a:rPr lang="ja-JP" altLang="en-US" sz="2000" dirty="0">
                <a:latin typeface="メイリオ" pitchFamily="50" charset="-128"/>
                <a:ea typeface="メイリオ" pitchFamily="50" charset="-128"/>
              </a:rPr>
              <a:t>反映</a:t>
            </a:r>
            <a:r>
              <a:rPr lang="ja-JP" altLang="en-US" sz="2000" dirty="0" smtClean="0">
                <a:latin typeface="メイリオ" pitchFamily="50" charset="-128"/>
                <a:ea typeface="メイリオ" pitchFamily="50" charset="-128"/>
              </a:rPr>
              <a:t>した給与改定などを織り込む。</a:t>
            </a:r>
            <a:endParaRPr lang="en-US" altLang="ja-JP" sz="2000" dirty="0">
              <a:solidFill>
                <a:schemeClr val="bg1"/>
              </a:solidFill>
              <a:latin typeface="メイリオ" pitchFamily="50" charset="-128"/>
              <a:ea typeface="メイリオ" pitchFamily="50" charset="-128"/>
            </a:endParaRPr>
          </a:p>
          <a:p>
            <a:pPr>
              <a:lnSpc>
                <a:spcPts val="2400"/>
              </a:lnSpc>
            </a:pPr>
            <a:r>
              <a:rPr lang="ja-JP" altLang="en-US" sz="2000" dirty="0" smtClean="0">
                <a:latin typeface="メイリオ" pitchFamily="50" charset="-128"/>
                <a:ea typeface="メイリオ" pitchFamily="50" charset="-128"/>
              </a:rPr>
              <a:t>    人員マネジメントによる職員の削減等を織り込む。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社会</a:t>
            </a:r>
            <a:r>
              <a:rPr lang="ja-JP" altLang="en-US" sz="2000" dirty="0">
                <a:latin typeface="メイリオ" pitchFamily="50" charset="-128"/>
                <a:ea typeface="メイリオ" pitchFamily="50" charset="-128"/>
              </a:rPr>
              <a:t>保障費関係は、</a:t>
            </a:r>
            <a:r>
              <a:rPr lang="ja-JP" altLang="en-US" sz="2000" dirty="0" smtClean="0">
                <a:latin typeface="メイリオ" pitchFamily="50" charset="-128"/>
                <a:ea typeface="メイリオ" pitchFamily="50" charset="-128"/>
              </a:rPr>
              <a:t>高齢化等</a:t>
            </a:r>
            <a:r>
              <a:rPr lang="ja-JP" altLang="en-US" sz="2000" dirty="0">
                <a:latin typeface="メイリオ" pitchFamily="50" charset="-128"/>
                <a:ea typeface="メイリオ" pitchFamily="50" charset="-128"/>
              </a:rPr>
              <a:t>に</a:t>
            </a:r>
            <a:r>
              <a:rPr lang="ja-JP" altLang="en-US" sz="2000" dirty="0" smtClean="0">
                <a:latin typeface="メイリオ" pitchFamily="50" charset="-128"/>
                <a:ea typeface="メイリオ" pitchFamily="50" charset="-128"/>
              </a:rPr>
              <a:t>よる自然増を見込む。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en-US" altLang="ja-JP" sz="2000" dirty="0" smtClean="0">
                <a:latin typeface="メイリオ" pitchFamily="50" charset="-128"/>
                <a:ea typeface="メイリオ" pitchFamily="50" charset="-128"/>
              </a:rPr>
              <a:t>2020</a:t>
            </a:r>
            <a:r>
              <a:rPr lang="ja-JP" altLang="en-US" sz="2000" dirty="0" smtClean="0">
                <a:latin typeface="メイリオ" pitchFamily="50" charset="-128"/>
                <a:ea typeface="メイリオ" pitchFamily="50" charset="-128"/>
              </a:rPr>
              <a:t>年度</a:t>
            </a:r>
            <a:r>
              <a:rPr lang="ja-JP" altLang="en-US" sz="2000" dirty="0">
                <a:latin typeface="メイリオ" pitchFamily="50" charset="-128"/>
                <a:ea typeface="メイリオ" pitchFamily="50" charset="-128"/>
              </a:rPr>
              <a:t>以降</a:t>
            </a:r>
            <a:r>
              <a:rPr lang="ja-JP" altLang="en-US" sz="2000" dirty="0" smtClean="0">
                <a:latin typeface="メイリオ" pitchFamily="50" charset="-128"/>
                <a:ea typeface="メイリオ" pitchFamily="50" charset="-128"/>
              </a:rPr>
              <a:t>の拡充分として、万博関連経費や大阪健康安全基盤研究所の整備、児童相談所の複数設置などの事業費を計画ベースで織り込む。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また、公共施設等の維持管理費の増加が想定されることから、一定額</a:t>
            </a:r>
            <a:r>
              <a:rPr lang="ja-JP" altLang="en-US" sz="2000" dirty="0">
                <a:latin typeface="メイリオ" pitchFamily="50" charset="-128"/>
                <a:ea typeface="メイリオ" pitchFamily="50" charset="-128"/>
              </a:rPr>
              <a:t>を</a:t>
            </a:r>
            <a:r>
              <a:rPr lang="ja-JP" altLang="en-US" sz="2000" dirty="0" smtClean="0">
                <a:latin typeface="メイリオ" pitchFamily="50" charset="-128"/>
                <a:ea typeface="メイリオ" pitchFamily="50" charset="-128"/>
              </a:rPr>
              <a:t>見込む。</a:t>
            </a:r>
            <a:endParaRPr lang="en-US" altLang="ja-JP" sz="2000" dirty="0">
              <a:latin typeface="メイリオ" pitchFamily="50" charset="-128"/>
              <a:ea typeface="メイリオ" pitchFamily="50" charset="-128"/>
            </a:endParaRPr>
          </a:p>
          <a:p>
            <a:pPr marL="342900" indent="-342900">
              <a:lnSpc>
                <a:spcPts val="2400"/>
              </a:lnSpc>
              <a:spcBef>
                <a:spcPts val="600"/>
              </a:spcBef>
              <a:buFont typeface="メイリオ" panose="020B0604030504040204" pitchFamily="50" charset="-128"/>
              <a:buChar char="○"/>
            </a:pPr>
            <a:r>
              <a:rPr lang="ja-JP" altLang="en-US" sz="2000" dirty="0" smtClean="0">
                <a:latin typeface="メイリオ" pitchFamily="50" charset="-128"/>
                <a:ea typeface="メイリオ" pitchFamily="50" charset="-128"/>
              </a:rPr>
              <a:t>財務リスク（阿倍野再開発事業や弁天町駅前開発土地信託事業など）を織り込む。　　　　　　　　　　　　　　　　　　　</a:t>
            </a:r>
            <a:endParaRPr lang="en-US" altLang="ja-JP" sz="2000" dirty="0" smtClean="0">
              <a:latin typeface="メイリオ" pitchFamily="50" charset="-128"/>
              <a:ea typeface="メイリオ" pitchFamily="50" charset="-128"/>
            </a:endParaRPr>
          </a:p>
        </p:txBody>
      </p:sp>
      <p:sp>
        <p:nvSpPr>
          <p:cNvPr id="5"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試算の前提条件</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スライド番号プレースホルダ 5"/>
          <p:cNvSpPr>
            <a:spLocks noGrp="1"/>
          </p:cNvSpPr>
          <p:nvPr>
            <p:ph type="sldNum" sz="quarter" idx="10"/>
          </p:nvPr>
        </p:nvSpPr>
        <p:spPr bwMode="gray">
          <a:xfrm>
            <a:off x="8748464" y="6492875"/>
            <a:ext cx="1534344" cy="365125"/>
          </a:xfrm>
        </p:spPr>
        <p:txBody>
          <a:bodyPr/>
          <a:lstStyle/>
          <a:p>
            <a:pPr>
              <a:defRPr/>
            </a:pPr>
            <a:fld id="{660F2FEC-98AA-4D8F-B895-F4022AB9E898}" type="slidenum">
              <a:rPr lang="en-US" altLang="ja-JP" sz="2400"/>
              <a:pPr>
                <a:defRPr/>
              </a:pPr>
              <a:t>1</a:t>
            </a:fld>
            <a:endParaRPr lang="en-US" altLang="ja-JP" sz="2400" dirty="0"/>
          </a:p>
        </p:txBody>
      </p:sp>
      <p:sp>
        <p:nvSpPr>
          <p:cNvPr id="6" name="正方形/長方形 5"/>
          <p:cNvSpPr>
            <a:spLocks noChangeArrowheads="1"/>
          </p:cNvSpPr>
          <p:nvPr/>
        </p:nvSpPr>
        <p:spPr bwMode="auto">
          <a:xfrm>
            <a:off x="6012160" y="6223858"/>
            <a:ext cx="3312368" cy="733534"/>
          </a:xfrm>
          <a:prstGeom prst="rect">
            <a:avLst/>
          </a:prstGeom>
          <a:noFill/>
          <a:ln w="9525">
            <a:noFill/>
            <a:miter lim="800000"/>
            <a:headEnd/>
            <a:tailEnd/>
          </a:ln>
        </p:spPr>
        <p:txBody>
          <a:bodyPr wrap="square">
            <a:spAutoFit/>
          </a:bodyPr>
          <a:lstStyle/>
          <a:p>
            <a:pPr>
              <a:lnSpc>
                <a:spcPts val="2500"/>
              </a:lnSpc>
            </a:pPr>
            <a:r>
              <a:rPr lang="ja-JP" altLang="en-US" sz="2200" b="1" dirty="0">
                <a:latin typeface="メイリオ" pitchFamily="50" charset="-128"/>
                <a:ea typeface="メイリオ" pitchFamily="50" charset="-128"/>
              </a:rPr>
              <a:t>　</a:t>
            </a:r>
            <a:endParaRPr lang="en-US" altLang="ja-JP" sz="2200" b="1" dirty="0" smtClean="0">
              <a:latin typeface="メイリオ" pitchFamily="50" charset="-128"/>
              <a:ea typeface="メイリオ" pitchFamily="50" charset="-128"/>
            </a:endParaRPr>
          </a:p>
          <a:p>
            <a:pPr>
              <a:lnSpc>
                <a:spcPts val="2500"/>
              </a:lnSpc>
            </a:pPr>
            <a:r>
              <a:rPr lang="ja-JP" altLang="en-US" sz="2000" dirty="0" smtClean="0">
                <a:latin typeface="メイリオ" pitchFamily="50" charset="-128"/>
                <a:ea typeface="メイリオ" pitchFamily="50" charset="-128"/>
              </a:rPr>
              <a:t>　</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　詳細は５ページ</a:t>
            </a:r>
            <a:endParaRPr lang="en-US" altLang="ja-JP" dirty="0" smtClean="0">
              <a:latin typeface="メイリオ" pitchFamily="50" charset="-128"/>
              <a:ea typeface="メイリオ" pitchFamily="50" charset="-128"/>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0"/>
          </p:nvPr>
        </p:nvSpPr>
        <p:spPr bwMode="gray">
          <a:xfrm>
            <a:off x="8676456" y="6492875"/>
            <a:ext cx="1534344" cy="365125"/>
          </a:xfrm>
        </p:spPr>
        <p:txBody>
          <a:bodyPr/>
          <a:lstStyle/>
          <a:p>
            <a:pPr>
              <a:defRPr/>
            </a:pPr>
            <a:fld id="{660F2FEC-98AA-4D8F-B895-F4022AB9E898}" type="slidenum">
              <a:rPr lang="en-US" altLang="ja-JP" sz="2400"/>
              <a:pPr>
                <a:defRPr/>
              </a:pPr>
              <a:t>2</a:t>
            </a:fld>
            <a:endParaRPr lang="en-US" altLang="ja-JP" sz="2400" dirty="0"/>
          </a:p>
        </p:txBody>
      </p:sp>
      <p:sp>
        <p:nvSpPr>
          <p:cNvPr id="8"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cs typeface="メイリオ" pitchFamily="50" charset="-128"/>
              </a:rPr>
              <a:t>収支の推移</a:t>
            </a:r>
            <a:r>
              <a:rPr lang="en-US" altLang="ja-JP" sz="2000" dirty="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2019</a:t>
            </a:r>
            <a:r>
              <a:rPr lang="ja-JP" altLang="en-US" sz="2000" dirty="0" smtClean="0">
                <a:solidFill>
                  <a:schemeClr val="bg1"/>
                </a:solidFill>
                <a:latin typeface="メイリオ" pitchFamily="50" charset="-128"/>
                <a:ea typeface="メイリオ" pitchFamily="50" charset="-128"/>
                <a:cs typeface="メイリオ" pitchFamily="50" charset="-128"/>
              </a:rPr>
              <a:t>（平成</a:t>
            </a:r>
            <a:r>
              <a:rPr lang="en-US" altLang="ja-JP" sz="2000" dirty="0" smtClean="0">
                <a:solidFill>
                  <a:schemeClr val="bg1"/>
                </a:solidFill>
                <a:latin typeface="メイリオ" pitchFamily="50" charset="-128"/>
                <a:ea typeface="メイリオ" pitchFamily="50" charset="-128"/>
                <a:cs typeface="メイリオ" pitchFamily="50" charset="-128"/>
              </a:rPr>
              <a:t>31</a:t>
            </a:r>
            <a:r>
              <a:rPr lang="ja-JP" altLang="en-US" sz="2000" dirty="0" smtClean="0">
                <a:solidFill>
                  <a:schemeClr val="bg1"/>
                </a:solidFill>
                <a:latin typeface="メイリオ" pitchFamily="50" charset="-128"/>
                <a:ea typeface="メイリオ" pitchFamily="50" charset="-128"/>
                <a:cs typeface="メイリオ" pitchFamily="50" charset="-128"/>
              </a:rPr>
              <a:t>）～</a:t>
            </a:r>
            <a:r>
              <a:rPr lang="en-US" altLang="ja-JP" sz="2000" dirty="0" smtClean="0">
                <a:solidFill>
                  <a:schemeClr val="bg1"/>
                </a:solidFill>
                <a:latin typeface="メイリオ" pitchFamily="50" charset="-128"/>
                <a:ea typeface="メイリオ" pitchFamily="50" charset="-128"/>
                <a:cs typeface="メイリオ" pitchFamily="50" charset="-128"/>
              </a:rPr>
              <a:t>2028</a:t>
            </a:r>
            <a:r>
              <a:rPr lang="ja-JP" altLang="en-US" sz="2000" dirty="0" smtClean="0">
                <a:solidFill>
                  <a:schemeClr val="bg1"/>
                </a:solidFill>
                <a:latin typeface="メイリオ" pitchFamily="50" charset="-128"/>
                <a:ea typeface="メイリオ" pitchFamily="50" charset="-128"/>
                <a:cs typeface="メイリオ" pitchFamily="50" charset="-128"/>
              </a:rPr>
              <a:t>年度</a:t>
            </a:r>
            <a:r>
              <a:rPr lang="en-US" altLang="ja-JP" sz="2000" dirty="0">
                <a:solidFill>
                  <a:schemeClr val="bg1"/>
                </a:solidFill>
                <a:latin typeface="メイリオ" pitchFamily="50" charset="-128"/>
                <a:ea typeface="メイリオ" pitchFamily="50" charset="-128"/>
                <a:cs typeface="メイリオ" pitchFamily="50" charset="-128"/>
              </a:rPr>
              <a:t>】</a:t>
            </a:r>
            <a:endParaRPr kumimoji="1" lang="ja-JP" altLang="en-US" sz="20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テキスト ボックス 5"/>
          <p:cNvSpPr txBox="1"/>
          <p:nvPr/>
        </p:nvSpPr>
        <p:spPr>
          <a:xfrm>
            <a:off x="1043608" y="5949280"/>
            <a:ext cx="7344816" cy="507831"/>
          </a:xfrm>
          <a:prstGeom prst="rect">
            <a:avLst/>
          </a:prstGeom>
          <a:noFill/>
        </p:spPr>
        <p:txBody>
          <a:bodyPr wrap="square">
            <a:spAutoFit/>
          </a:bodyPr>
          <a:lstStyle/>
          <a:p>
            <a:pPr>
              <a:defRPr/>
            </a:pPr>
            <a:r>
              <a:rPr lang="ja-JP" altLang="en-US" sz="1400" dirty="0">
                <a:latin typeface="メイリオ" pitchFamily="50" charset="-128"/>
                <a:ea typeface="メイリオ" pitchFamily="50" charset="-128"/>
                <a:cs typeface="メイリオ" pitchFamily="50" charset="-128"/>
              </a:rPr>
              <a:t>（</a:t>
            </a:r>
            <a:r>
              <a:rPr lang="ja-JP" altLang="en-US" sz="1300" dirty="0">
                <a:latin typeface="メイリオ" pitchFamily="50" charset="-128"/>
                <a:ea typeface="メイリオ" pitchFamily="50" charset="-128"/>
                <a:cs typeface="メイリオ" pitchFamily="50" charset="-128"/>
              </a:rPr>
              <a:t>参考</a:t>
            </a:r>
            <a:r>
              <a:rPr lang="ja-JP" altLang="en-US" sz="1300" dirty="0" smtClean="0">
                <a:latin typeface="メイリオ" pitchFamily="50" charset="-128"/>
                <a:ea typeface="メイリオ" pitchFamily="50" charset="-128"/>
                <a:cs typeface="メイリオ" pitchFamily="50" charset="-128"/>
              </a:rPr>
              <a:t>）財政</a:t>
            </a:r>
            <a:r>
              <a:rPr lang="ja-JP" altLang="en-US" sz="1300" dirty="0">
                <a:latin typeface="メイリオ" pitchFamily="50" charset="-128"/>
                <a:ea typeface="メイリオ" pitchFamily="50" charset="-128"/>
                <a:cs typeface="メイリオ" pitchFamily="50" charset="-128"/>
              </a:rPr>
              <a:t>調整</a:t>
            </a:r>
            <a:r>
              <a:rPr lang="ja-JP" altLang="en-US" sz="1300" dirty="0" smtClean="0">
                <a:latin typeface="メイリオ" pitchFamily="50" charset="-128"/>
                <a:ea typeface="メイリオ" pitchFamily="50" charset="-128"/>
                <a:cs typeface="メイリオ" pitchFamily="50" charset="-128"/>
              </a:rPr>
              <a:t>基金残高</a:t>
            </a:r>
            <a:r>
              <a:rPr lang="ja-JP" altLang="en-US" sz="1300" dirty="0">
                <a:latin typeface="メイリオ" pitchFamily="50" charset="-128"/>
                <a:ea typeface="メイリオ" pitchFamily="50" charset="-128"/>
                <a:cs typeface="メイリオ" pitchFamily="50" charset="-128"/>
              </a:rPr>
              <a:t>　</a:t>
            </a:r>
            <a:r>
              <a:rPr lang="en-US" altLang="ja-JP" sz="1400" dirty="0" smtClean="0">
                <a:latin typeface="メイリオ" pitchFamily="50" charset="-128"/>
                <a:ea typeface="メイリオ" pitchFamily="50" charset="-128"/>
                <a:cs typeface="メイリオ" pitchFamily="50" charset="-128"/>
              </a:rPr>
              <a:t>1,478</a:t>
            </a:r>
            <a:r>
              <a:rPr lang="ja-JP" altLang="en-US" sz="1300" dirty="0" smtClean="0">
                <a:latin typeface="メイリオ" pitchFamily="50" charset="-128"/>
                <a:ea typeface="メイリオ" pitchFamily="50" charset="-128"/>
                <a:cs typeface="メイリオ" pitchFamily="50" charset="-128"/>
              </a:rPr>
              <a:t>億円（</a:t>
            </a:r>
            <a:r>
              <a:rPr lang="en-US" altLang="ja-JP" sz="1300" dirty="0" smtClean="0">
                <a:latin typeface="メイリオ" pitchFamily="50" charset="-128"/>
                <a:ea typeface="メイリオ" pitchFamily="50" charset="-128"/>
                <a:cs typeface="メイリオ" pitchFamily="50" charset="-128"/>
              </a:rPr>
              <a:t>2019</a:t>
            </a:r>
            <a:r>
              <a:rPr lang="ja-JP" altLang="en-US" sz="1300" dirty="0" smtClean="0">
                <a:latin typeface="メイリオ" pitchFamily="50" charset="-128"/>
                <a:ea typeface="メイリオ" pitchFamily="50" charset="-128"/>
                <a:cs typeface="メイリオ" pitchFamily="50" charset="-128"/>
              </a:rPr>
              <a:t>年度末見込）</a:t>
            </a:r>
            <a:endParaRPr lang="en-US" altLang="ja-JP" sz="1300" dirty="0" smtClean="0">
              <a:latin typeface="メイリオ" pitchFamily="50" charset="-128"/>
              <a:ea typeface="メイリオ" pitchFamily="50" charset="-128"/>
              <a:cs typeface="メイリオ" pitchFamily="50" charset="-128"/>
            </a:endParaRPr>
          </a:p>
          <a:p>
            <a:pPr>
              <a:defRPr/>
            </a:pPr>
            <a:r>
              <a:rPr lang="ja-JP" altLang="en-US" sz="1300" dirty="0" smtClean="0">
                <a:latin typeface="メイリオ" pitchFamily="50" charset="-128"/>
                <a:ea typeface="メイリオ" pitchFamily="50" charset="-128"/>
                <a:cs typeface="メイリオ" pitchFamily="50" charset="-128"/>
              </a:rPr>
              <a:t>　　　　　　　　　　　　　うち弁天町駅前開発土地信託事業への対応分</a:t>
            </a:r>
            <a:r>
              <a:rPr lang="en-US" altLang="ja-JP" sz="1300" dirty="0" smtClean="0">
                <a:latin typeface="メイリオ" pitchFamily="50" charset="-128"/>
                <a:ea typeface="メイリオ" pitchFamily="50" charset="-128"/>
                <a:cs typeface="メイリオ" pitchFamily="50" charset="-128"/>
              </a:rPr>
              <a:t>255</a:t>
            </a:r>
            <a:r>
              <a:rPr lang="ja-JP" altLang="en-US" sz="1300" dirty="0" smtClean="0">
                <a:latin typeface="メイリオ" pitchFamily="50" charset="-128"/>
                <a:ea typeface="メイリオ" pitchFamily="50" charset="-128"/>
                <a:cs typeface="メイリオ" pitchFamily="50" charset="-128"/>
              </a:rPr>
              <a:t>億円</a:t>
            </a:r>
            <a:endParaRPr lang="en-US" altLang="ja-JP" sz="1300" dirty="0">
              <a:latin typeface="メイリオ" pitchFamily="50" charset="-128"/>
              <a:ea typeface="メイリオ" pitchFamily="50" charset="-128"/>
              <a:cs typeface="メイリオ" pitchFamily="50" charset="-128"/>
            </a:endParaRPr>
          </a:p>
        </p:txBody>
      </p:sp>
      <p:pic>
        <p:nvPicPr>
          <p:cNvPr id="3" name="図 2"/>
          <p:cNvPicPr>
            <a:picLocks noChangeAspect="1"/>
          </p:cNvPicPr>
          <p:nvPr/>
        </p:nvPicPr>
        <p:blipFill>
          <a:blip r:embed="rId3"/>
          <a:stretch>
            <a:fillRect/>
          </a:stretch>
        </p:blipFill>
        <p:spPr>
          <a:xfrm>
            <a:off x="163776" y="906533"/>
            <a:ext cx="8817256" cy="4864662"/>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71568" y="1871258"/>
            <a:ext cx="8321761" cy="4986960"/>
          </a:xfrm>
          <a:prstGeom prst="rect">
            <a:avLst/>
          </a:prstGeom>
        </p:spPr>
      </p:pic>
      <p:sp>
        <p:nvSpPr>
          <p:cNvPr id="20" name="正方形/長方形 19"/>
          <p:cNvSpPr/>
          <p:nvPr/>
        </p:nvSpPr>
        <p:spPr bwMode="white">
          <a:xfrm>
            <a:off x="8893175" y="6308725"/>
            <a:ext cx="250825" cy="144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 name="タイトル プレースホルダ 1"/>
          <p:cNvSpPr txBox="1">
            <a:spLocks/>
          </p:cNvSpPr>
          <p:nvPr/>
        </p:nvSpPr>
        <p:spPr bwMode="white">
          <a:xfrm>
            <a:off x="251520" y="0"/>
            <a:ext cx="7992888"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通常収支の状況とその対応</a:t>
            </a:r>
            <a:endParaRPr lang="en-US" altLang="ja-JP" sz="3200" dirty="0" smtClean="0">
              <a:solidFill>
                <a:schemeClr val="bg1"/>
              </a:solidFill>
              <a:latin typeface="メイリオ" pitchFamily="50" charset="-128"/>
              <a:ea typeface="メイリオ" pitchFamily="50" charset="-128"/>
            </a:endParaRPr>
          </a:p>
        </p:txBody>
      </p:sp>
      <p:sp>
        <p:nvSpPr>
          <p:cNvPr id="44" name="スライド番号プレースホルダ 5"/>
          <p:cNvSpPr>
            <a:spLocks noGrp="1"/>
          </p:cNvSpPr>
          <p:nvPr>
            <p:ph type="sldNum" sz="quarter" idx="10"/>
          </p:nvPr>
        </p:nvSpPr>
        <p:spPr bwMode="gray">
          <a:xfrm>
            <a:off x="8532440" y="6492875"/>
            <a:ext cx="1534344" cy="365125"/>
          </a:xfrm>
        </p:spPr>
        <p:txBody>
          <a:bodyPr/>
          <a:lstStyle/>
          <a:p>
            <a:pPr>
              <a:defRPr/>
            </a:pPr>
            <a:fld id="{660F2FEC-98AA-4D8F-B895-F4022AB9E898}" type="slidenum">
              <a:rPr lang="en-US" altLang="ja-JP" sz="2400"/>
              <a:pPr>
                <a:defRPr/>
              </a:pPr>
              <a:t>3</a:t>
            </a:fld>
            <a:endParaRPr lang="en-US" altLang="ja-JP" sz="2400" dirty="0"/>
          </a:p>
        </p:txBody>
      </p:sp>
      <p:sp>
        <p:nvSpPr>
          <p:cNvPr id="91" name="正方形/長方形 90"/>
          <p:cNvSpPr/>
          <p:nvPr/>
        </p:nvSpPr>
        <p:spPr>
          <a:xfrm>
            <a:off x="827584" y="908720"/>
            <a:ext cx="3312368" cy="36004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通常収支の推移（一般会計）</a:t>
            </a:r>
            <a:endParaRPr kumimoji="1" lang="ja-JP" altLang="en-US" b="1" dirty="0">
              <a:solidFill>
                <a:schemeClr val="tx1"/>
              </a:solidFill>
            </a:endParaRPr>
          </a:p>
        </p:txBody>
      </p:sp>
      <p:pic>
        <p:nvPicPr>
          <p:cNvPr id="6" name="図 5"/>
          <p:cNvPicPr>
            <a:picLocks noChangeAspect="1"/>
          </p:cNvPicPr>
          <p:nvPr/>
        </p:nvPicPr>
        <p:blipFill>
          <a:blip r:embed="rId4"/>
          <a:stretch>
            <a:fillRect/>
          </a:stretch>
        </p:blipFill>
        <p:spPr>
          <a:xfrm>
            <a:off x="4815512" y="698040"/>
            <a:ext cx="4077663" cy="2443610"/>
          </a:xfrm>
          <a:prstGeom prst="rect">
            <a:avLst/>
          </a:prstGeom>
        </p:spPr>
      </p:pic>
      <p:sp>
        <p:nvSpPr>
          <p:cNvPr id="92" name="正方形/長方形 91"/>
          <p:cNvSpPr/>
          <p:nvPr/>
        </p:nvSpPr>
        <p:spPr>
          <a:xfrm>
            <a:off x="6228184" y="2279180"/>
            <a:ext cx="2304256" cy="28803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前回（</a:t>
            </a:r>
            <a:r>
              <a:rPr lang="en-US" altLang="ja-JP" sz="1400" b="1" dirty="0" smtClean="0">
                <a:solidFill>
                  <a:schemeClr val="tx1"/>
                </a:solidFill>
              </a:rPr>
              <a:t>2018</a:t>
            </a:r>
            <a:r>
              <a:rPr lang="ja-JP" altLang="en-US" sz="1400" b="1" dirty="0" smtClean="0">
                <a:solidFill>
                  <a:schemeClr val="tx1"/>
                </a:solidFill>
              </a:rPr>
              <a:t>年</a:t>
            </a:r>
            <a:r>
              <a:rPr lang="en-US" altLang="ja-JP" sz="1400" b="1" dirty="0" smtClean="0">
                <a:solidFill>
                  <a:schemeClr val="tx1"/>
                </a:solidFill>
              </a:rPr>
              <a:t>2</a:t>
            </a:r>
            <a:r>
              <a:rPr lang="ja-JP" altLang="en-US" sz="1400" b="1" dirty="0" smtClean="0">
                <a:solidFill>
                  <a:schemeClr val="tx1"/>
                </a:solidFill>
              </a:rPr>
              <a:t>月版）</a:t>
            </a:r>
            <a:endParaRPr kumimoji="1" lang="ja-JP" altLang="en-US" sz="1400" b="1" dirty="0">
              <a:solidFill>
                <a:schemeClr val="tx1"/>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fld id="{D5111594-BB19-4112-97D1-CF4971C81495}" type="slidenum">
              <a:rPr lang="en-US" altLang="ja-JP" sz="2400"/>
              <a:pPr>
                <a:defRPr/>
              </a:pPr>
              <a:t>4</a:t>
            </a:fld>
            <a:endParaRPr lang="en-US" altLang="ja-JP" sz="2400" dirty="0"/>
          </a:p>
        </p:txBody>
      </p:sp>
      <p:sp>
        <p:nvSpPr>
          <p:cNvPr id="13" name="正方形/長方形 12"/>
          <p:cNvSpPr/>
          <p:nvPr/>
        </p:nvSpPr>
        <p:spPr>
          <a:xfrm>
            <a:off x="311827" y="628224"/>
            <a:ext cx="8496000" cy="3456384"/>
          </a:xfrm>
          <a:prstGeom prst="rect">
            <a:avLst/>
          </a:prstGeom>
          <a:noFill/>
          <a:ln>
            <a:noFill/>
          </a:ln>
        </p:spPr>
        <p:txBody>
          <a:bodyPr/>
          <a:lstStyle/>
          <a:p>
            <a:pPr marL="342900" indent="-342900">
              <a:lnSpc>
                <a:spcPts val="2500"/>
              </a:lnSpc>
              <a:spcBef>
                <a:spcPts val="600"/>
              </a:spcBef>
              <a:buFont typeface="メイリオ" panose="020B0604030504040204" pitchFamily="50" charset="-128"/>
              <a:buChar char="○"/>
            </a:pPr>
            <a:r>
              <a:rPr lang="ja-JP" altLang="en-US" spc="-80" dirty="0">
                <a:latin typeface="メイリオ" pitchFamily="50" charset="-128"/>
                <a:ea typeface="メイリオ" pitchFamily="50" charset="-128"/>
                <a:cs typeface="メイリオ" pitchFamily="50" charset="-128"/>
              </a:rPr>
              <a:t>試算に</a:t>
            </a:r>
            <a:r>
              <a:rPr lang="en-US" altLang="ja-JP" spc="-80" dirty="0" smtClean="0">
                <a:latin typeface="メイリオ" pitchFamily="50" charset="-128"/>
                <a:ea typeface="メイリオ" pitchFamily="50" charset="-128"/>
                <a:cs typeface="メイリオ" pitchFamily="50" charset="-128"/>
              </a:rPr>
              <a:t>2019</a:t>
            </a:r>
            <a:r>
              <a:rPr lang="ja-JP" altLang="en-US" spc="-80" dirty="0" smtClean="0">
                <a:latin typeface="メイリオ" pitchFamily="50" charset="-128"/>
                <a:ea typeface="メイリオ" pitchFamily="50" charset="-128"/>
                <a:cs typeface="メイリオ" pitchFamily="50" charset="-128"/>
              </a:rPr>
              <a:t>（</a:t>
            </a:r>
            <a:r>
              <a:rPr lang="ja-JP" altLang="en-US" spc="-80" dirty="0">
                <a:latin typeface="メイリオ" pitchFamily="50" charset="-128"/>
                <a:ea typeface="メイリオ" pitchFamily="50" charset="-128"/>
                <a:cs typeface="メイリオ" pitchFamily="50" charset="-128"/>
              </a:rPr>
              <a:t>平成</a:t>
            </a:r>
            <a:r>
              <a:rPr lang="en-US" altLang="ja-JP" spc="-80" dirty="0" smtClean="0">
                <a:latin typeface="メイリオ" pitchFamily="50" charset="-128"/>
                <a:ea typeface="メイリオ" pitchFamily="50" charset="-128"/>
                <a:cs typeface="メイリオ" pitchFamily="50" charset="-128"/>
              </a:rPr>
              <a:t>31</a:t>
            </a:r>
            <a:r>
              <a:rPr lang="ja-JP" altLang="en-US" spc="-80" dirty="0" smtClean="0">
                <a:latin typeface="メイリオ" pitchFamily="50" charset="-128"/>
                <a:ea typeface="メイリオ" pitchFamily="50" charset="-128"/>
                <a:cs typeface="メイリオ" pitchFamily="50" charset="-128"/>
              </a:rPr>
              <a:t>）</a:t>
            </a:r>
            <a:r>
              <a:rPr lang="ja-JP" altLang="en-US" spc="-80" dirty="0">
                <a:latin typeface="メイリオ" pitchFamily="50" charset="-128"/>
                <a:ea typeface="メイリオ" pitchFamily="50" charset="-128"/>
                <a:cs typeface="メイリオ" pitchFamily="50" charset="-128"/>
              </a:rPr>
              <a:t>年度当初予算の新規・拡充事業や今後本格化する投資的事業の増を織り込む一方、金利の低下に伴う公債費の減等を反映した結果</a:t>
            </a:r>
            <a:r>
              <a:rPr lang="ja-JP" altLang="en-US" spc="-80" dirty="0" smtClean="0">
                <a:latin typeface="メイリオ" pitchFamily="50" charset="-128"/>
                <a:ea typeface="メイリオ" pitchFamily="50" charset="-128"/>
                <a:cs typeface="メイリオ" pitchFamily="50" charset="-128"/>
              </a:rPr>
              <a:t>、前回と同様、期間半ばに通常</a:t>
            </a:r>
            <a:r>
              <a:rPr lang="ja-JP" altLang="en-US" spc="-80" dirty="0">
                <a:latin typeface="メイリオ" pitchFamily="50" charset="-128"/>
                <a:ea typeface="メイリオ" pitchFamily="50" charset="-128"/>
                <a:cs typeface="メイリオ" pitchFamily="50" charset="-128"/>
              </a:rPr>
              <a:t>収支</a:t>
            </a:r>
            <a:r>
              <a:rPr lang="ja-JP" altLang="en-US" spc="-80" dirty="0" smtClean="0">
                <a:latin typeface="メイリオ" pitchFamily="50" charset="-128"/>
                <a:ea typeface="メイリオ" pitchFamily="50" charset="-128"/>
                <a:cs typeface="メイリオ" pitchFamily="50" charset="-128"/>
              </a:rPr>
              <a:t>不足が一旦</a:t>
            </a:r>
            <a:r>
              <a:rPr lang="ja-JP" altLang="en-US" spc="-80" dirty="0">
                <a:latin typeface="メイリオ" pitchFamily="50" charset="-128"/>
                <a:ea typeface="メイリオ" pitchFamily="50" charset="-128"/>
                <a:cs typeface="メイリオ" pitchFamily="50" charset="-128"/>
              </a:rPr>
              <a:t>解消</a:t>
            </a:r>
            <a:r>
              <a:rPr lang="ja-JP" altLang="en-US" spc="-80" dirty="0" smtClean="0">
                <a:latin typeface="メイリオ" pitchFamily="50" charset="-128"/>
                <a:ea typeface="メイリオ" pitchFamily="50" charset="-128"/>
                <a:cs typeface="メイリオ" pitchFamily="50" charset="-128"/>
              </a:rPr>
              <a:t>する見込み</a:t>
            </a:r>
            <a:r>
              <a:rPr lang="ja-JP" altLang="en-US" spc="-80" dirty="0">
                <a:latin typeface="メイリオ" pitchFamily="50" charset="-128"/>
                <a:ea typeface="メイリオ" pitchFamily="50" charset="-128"/>
                <a:cs typeface="メイリオ" pitchFamily="50" charset="-128"/>
              </a:rPr>
              <a:t>。</a:t>
            </a:r>
            <a:endParaRPr lang="en-US" altLang="ja-JP" spc="-80" dirty="0">
              <a:latin typeface="メイリオ" pitchFamily="50" charset="-128"/>
              <a:ea typeface="メイリオ" pitchFamily="50" charset="-128"/>
              <a:cs typeface="メイリオ" pitchFamily="50" charset="-128"/>
            </a:endParaRPr>
          </a:p>
          <a:p>
            <a:pPr marL="342900" indent="-342900">
              <a:lnSpc>
                <a:spcPts val="2500"/>
              </a:lnSpc>
              <a:spcBef>
                <a:spcPts val="600"/>
              </a:spcBef>
              <a:buFont typeface="メイリオ" panose="020B0604030504040204" pitchFamily="50" charset="-128"/>
              <a:buChar char="○"/>
            </a:pPr>
            <a:r>
              <a:rPr lang="ja-JP" altLang="en-US" spc="-80" dirty="0">
                <a:latin typeface="メイリオ" pitchFamily="50" charset="-128"/>
                <a:ea typeface="メイリオ" pitchFamily="50" charset="-128"/>
                <a:cs typeface="メイリオ" pitchFamily="50" charset="-128"/>
              </a:rPr>
              <a:t>しかしながら</a:t>
            </a:r>
            <a:r>
              <a:rPr lang="ja-JP" altLang="en-US" spc="-80" dirty="0" smtClean="0">
                <a:latin typeface="メイリオ" pitchFamily="50" charset="-128"/>
                <a:ea typeface="メイリオ" pitchFamily="50" charset="-128"/>
                <a:cs typeface="メイリオ" pitchFamily="50" charset="-128"/>
              </a:rPr>
              <a:t>、万博関連経費の増に加え、高齢化</a:t>
            </a:r>
            <a:r>
              <a:rPr lang="ja-JP" altLang="en-US" spc="-80" dirty="0">
                <a:latin typeface="メイリオ" pitchFamily="50" charset="-128"/>
                <a:ea typeface="メイリオ" pitchFamily="50" charset="-128"/>
                <a:cs typeface="メイリオ" pitchFamily="50" charset="-128"/>
              </a:rPr>
              <a:t>の進展や</a:t>
            </a:r>
            <a:r>
              <a:rPr lang="ja-JP" altLang="en-US" spc="-80" dirty="0" err="1">
                <a:latin typeface="メイリオ" pitchFamily="50" charset="-128"/>
                <a:ea typeface="メイリオ" pitchFamily="50" charset="-128"/>
                <a:cs typeface="メイリオ" pitchFamily="50" charset="-128"/>
              </a:rPr>
              <a:t>障がい</a:t>
            </a:r>
            <a:r>
              <a:rPr lang="ja-JP" altLang="en-US" spc="-80" dirty="0">
                <a:latin typeface="メイリオ" pitchFamily="50" charset="-128"/>
                <a:ea typeface="メイリオ" pitchFamily="50" charset="-128"/>
                <a:cs typeface="メイリオ" pitchFamily="50" charset="-128"/>
              </a:rPr>
              <a:t>福祉サービス利用者の増加等に伴う扶助費の増や、投資的事業の財源として</a:t>
            </a:r>
            <a:r>
              <a:rPr lang="ja-JP" altLang="en-US" spc="-80" dirty="0" smtClean="0">
                <a:latin typeface="メイリオ" pitchFamily="50" charset="-128"/>
                <a:ea typeface="メイリオ" pitchFamily="50" charset="-128"/>
                <a:cs typeface="メイリオ" pitchFamily="50" charset="-128"/>
              </a:rPr>
              <a:t>発行する起債</a:t>
            </a:r>
            <a:r>
              <a:rPr lang="ja-JP" altLang="en-US" spc="-80" dirty="0">
                <a:latin typeface="メイリオ" pitchFamily="50" charset="-128"/>
                <a:ea typeface="メイリオ" pitchFamily="50" charset="-128"/>
                <a:cs typeface="メイリオ" pitchFamily="50" charset="-128"/>
              </a:rPr>
              <a:t>償還の増等により、</a:t>
            </a:r>
            <a:r>
              <a:rPr lang="ja-JP" altLang="en-US" spc="-80" dirty="0" smtClean="0">
                <a:latin typeface="メイリオ" pitchFamily="50" charset="-128"/>
                <a:ea typeface="メイリオ" pitchFamily="50" charset="-128"/>
                <a:cs typeface="メイリオ" pitchFamily="50" charset="-128"/>
              </a:rPr>
              <a:t>期間後半からは再び</a:t>
            </a:r>
            <a:r>
              <a:rPr lang="ja-JP" altLang="en-US" spc="-80" dirty="0">
                <a:latin typeface="メイリオ" pitchFamily="50" charset="-128"/>
                <a:ea typeface="メイリオ" pitchFamily="50" charset="-128"/>
                <a:cs typeface="メイリオ" pitchFamily="50" charset="-128"/>
              </a:rPr>
              <a:t>収支が悪化する</a:t>
            </a:r>
            <a:r>
              <a:rPr lang="ja-JP" altLang="en-US" spc="-80" dirty="0" smtClean="0">
                <a:latin typeface="メイリオ" pitchFamily="50" charset="-128"/>
                <a:ea typeface="メイリオ" pitchFamily="50" charset="-128"/>
                <a:cs typeface="メイリオ" pitchFamily="50" charset="-128"/>
              </a:rPr>
              <a:t>見込み。</a:t>
            </a:r>
            <a:endParaRPr lang="en-US" altLang="ja-JP" spc="-80" dirty="0">
              <a:latin typeface="メイリオ" pitchFamily="50" charset="-128"/>
              <a:ea typeface="メイリオ" pitchFamily="50" charset="-128"/>
              <a:cs typeface="メイリオ" pitchFamily="50" charset="-128"/>
            </a:endParaRPr>
          </a:p>
          <a:p>
            <a:pPr marL="342900" indent="-342900">
              <a:lnSpc>
                <a:spcPts val="2500"/>
              </a:lnSpc>
              <a:spcBef>
                <a:spcPts val="600"/>
              </a:spcBef>
              <a:buFont typeface="メイリオ" panose="020B0604030504040204" pitchFamily="50" charset="-128"/>
              <a:buChar char="○"/>
            </a:pPr>
            <a:r>
              <a:rPr lang="ja-JP" altLang="en-US" spc="-100" dirty="0" smtClean="0">
                <a:latin typeface="メイリオ" pitchFamily="50" charset="-128"/>
                <a:ea typeface="メイリオ" pitchFamily="50" charset="-128"/>
                <a:cs typeface="メイリオ" pitchFamily="50" charset="-128"/>
              </a:rPr>
              <a:t>さら</a:t>
            </a:r>
            <a:r>
              <a:rPr lang="ja-JP" altLang="en-US" spc="-100" dirty="0">
                <a:latin typeface="メイリオ" pitchFamily="50" charset="-128"/>
                <a:ea typeface="メイリオ" pitchFamily="50" charset="-128"/>
                <a:cs typeface="メイリオ" pitchFamily="50" charset="-128"/>
              </a:rPr>
              <a:t>に</a:t>
            </a:r>
            <a:r>
              <a:rPr lang="ja-JP" altLang="en-US" spc="-100" dirty="0" smtClean="0">
                <a:latin typeface="メイリオ" pitchFamily="50" charset="-128"/>
                <a:ea typeface="メイリオ" pitchFamily="50" charset="-128"/>
                <a:cs typeface="メイリオ" pitchFamily="50" charset="-128"/>
              </a:rPr>
              <a:t>、この試算には多くの不確定要素（経済情勢の影響を大きく受ける税収や金利、建設単価等の動向、公共施設の老朽化への対応に加え、その他今後</a:t>
            </a:r>
            <a:r>
              <a:rPr lang="ja-JP" altLang="en-US" spc="-100" dirty="0">
                <a:latin typeface="メイリオ" pitchFamily="50" charset="-128"/>
                <a:ea typeface="メイリオ" pitchFamily="50" charset="-128"/>
                <a:cs typeface="メイリオ" pitchFamily="50" charset="-128"/>
              </a:rPr>
              <a:t>想定</a:t>
            </a:r>
            <a:r>
              <a:rPr lang="ja-JP" altLang="en-US" spc="-100" dirty="0" smtClean="0">
                <a:latin typeface="メイリオ" pitchFamily="50" charset="-128"/>
                <a:ea typeface="メイリオ" pitchFamily="50" charset="-128"/>
                <a:cs typeface="メイリオ" pitchFamily="50" charset="-128"/>
              </a:rPr>
              <a:t>される新規事業、国民健康保険事業会計の累積赤字等の未織り込みの財務リスクなど）</a:t>
            </a:r>
            <a:r>
              <a:rPr lang="ja-JP" altLang="en-US" spc="-100" dirty="0">
                <a:latin typeface="メイリオ" pitchFamily="50" charset="-128"/>
                <a:ea typeface="メイリオ" pitchFamily="50" charset="-128"/>
                <a:cs typeface="メイリオ" pitchFamily="50" charset="-128"/>
              </a:rPr>
              <a:t>があり</a:t>
            </a:r>
            <a:r>
              <a:rPr lang="ja-JP" altLang="en-US" spc="-100" dirty="0" smtClean="0">
                <a:latin typeface="メイリオ" pitchFamily="50" charset="-128"/>
                <a:ea typeface="メイリオ" pitchFamily="50" charset="-128"/>
                <a:cs typeface="メイリオ" pitchFamily="50" charset="-128"/>
              </a:rPr>
              <a:t>、相当の幅</a:t>
            </a:r>
            <a:r>
              <a:rPr lang="ja-JP" altLang="en-US" spc="-100" dirty="0">
                <a:latin typeface="メイリオ" pitchFamily="50" charset="-128"/>
                <a:ea typeface="メイリオ" pitchFamily="50" charset="-128"/>
                <a:cs typeface="メイリオ" pitchFamily="50" charset="-128"/>
              </a:rPr>
              <a:t>をもって見る必要がある</a:t>
            </a:r>
            <a:r>
              <a:rPr lang="ja-JP" altLang="en-US" spc="-100" dirty="0" smtClean="0">
                <a:latin typeface="メイリオ" pitchFamily="50" charset="-128"/>
                <a:ea typeface="メイリオ" pitchFamily="50" charset="-128"/>
                <a:cs typeface="メイリオ" pitchFamily="50" charset="-128"/>
              </a:rPr>
              <a:t>。</a:t>
            </a:r>
            <a:endParaRPr lang="en-US" altLang="ja-JP" spc="-10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smtClean="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1" name="正方形/長方形 10"/>
          <p:cNvSpPr/>
          <p:nvPr/>
        </p:nvSpPr>
        <p:spPr>
          <a:xfrm>
            <a:off x="323528" y="4989648"/>
            <a:ext cx="8496000" cy="1512168"/>
          </a:xfrm>
          <a:prstGeom prst="rect">
            <a:avLst/>
          </a:prstGeom>
          <a:ln>
            <a:noFill/>
          </a:ln>
        </p:spPr>
        <p:txBody>
          <a:bodyPr/>
          <a:lstStyle/>
          <a:p>
            <a:pPr marL="342900" indent="-342900">
              <a:lnSpc>
                <a:spcPts val="2500"/>
              </a:lnSpc>
              <a:spcBef>
                <a:spcPts val="100"/>
              </a:spcBef>
              <a:spcAft>
                <a:spcPts val="0"/>
              </a:spcAft>
              <a:buFont typeface="メイリオ" panose="020B0604030504040204" pitchFamily="50" charset="-128"/>
              <a:buChar char="○"/>
              <a:defRPr/>
            </a:pPr>
            <a:r>
              <a:rPr lang="ja-JP" altLang="en-US" spc="-100" dirty="0" smtClean="0">
                <a:latin typeface="メイリオ" pitchFamily="50" charset="-128"/>
                <a:ea typeface="メイリオ" pitchFamily="50" charset="-128"/>
                <a:cs typeface="メイリオ" pitchFamily="50" charset="-128"/>
              </a:rPr>
              <a:t>不確定要素が収支に大きな影響を与える可能性がある中で、通常収支（単年度</a:t>
            </a:r>
            <a:r>
              <a:rPr lang="ja-JP" altLang="en-US" i="1" spc="-100" dirty="0" smtClean="0">
                <a:latin typeface="メイリオ" pitchFamily="50" charset="-128"/>
                <a:ea typeface="メイリオ" pitchFamily="50" charset="-128"/>
                <a:cs typeface="メイリオ" pitchFamily="50" charset="-128"/>
              </a:rPr>
              <a:t>）の均衡に向けて</a:t>
            </a:r>
            <a:r>
              <a:rPr lang="ja-JP" altLang="en-US" spc="-100" dirty="0" smtClean="0">
                <a:latin typeface="メイリオ" pitchFamily="50" charset="-128"/>
                <a:ea typeface="メイリオ" pitchFamily="50" charset="-128"/>
                <a:cs typeface="メイリオ" pitchFamily="50" charset="-128"/>
              </a:rPr>
              <a:t>引き続き市政改革に取り組むとともに、全市的な優先順位付けを行うなど、事業の選択と集中を進めることで、補てん財源に依存せず、収入の範囲内で予算を組むことをめざし、持続可能な財政構造の構築を図る必要がある。</a:t>
            </a:r>
            <a:endParaRPr lang="en-US" altLang="ja-JP" sz="1600" spc="-100" dirty="0" smtClean="0">
              <a:latin typeface="メイリオ" pitchFamily="50" charset="-128"/>
              <a:ea typeface="メイリオ" pitchFamily="50" charset="-128"/>
              <a:cs typeface="メイリオ" pitchFamily="50" charset="-128"/>
            </a:endParaRPr>
          </a:p>
        </p:txBody>
      </p:sp>
      <p:sp>
        <p:nvSpPr>
          <p:cNvPr id="14" name="正方形/長方形 7"/>
          <p:cNvSpPr>
            <a:spLocks noChangeArrowheads="1"/>
          </p:cNvSpPr>
          <p:nvPr/>
        </p:nvSpPr>
        <p:spPr bwMode="auto">
          <a:xfrm>
            <a:off x="252000" y="449816"/>
            <a:ext cx="8640000" cy="3710656"/>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5" name="テキスト ボックス 16"/>
          <p:cNvSpPr txBox="1">
            <a:spLocks noChangeArrowheads="1"/>
          </p:cNvSpPr>
          <p:nvPr/>
        </p:nvSpPr>
        <p:spPr bwMode="gray">
          <a:xfrm>
            <a:off x="179512" y="112581"/>
            <a:ext cx="1948329" cy="278435"/>
          </a:xfrm>
          <a:prstGeom prst="rect">
            <a:avLst/>
          </a:prstGeom>
          <a:solidFill>
            <a:schemeClr val="bg1"/>
          </a:solid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6" name="テキスト ボックス 16"/>
          <p:cNvSpPr txBox="1">
            <a:spLocks noChangeArrowheads="1"/>
          </p:cNvSpPr>
          <p:nvPr/>
        </p:nvSpPr>
        <p:spPr bwMode="gray">
          <a:xfrm>
            <a:off x="-40625" y="4516656"/>
            <a:ext cx="1948329" cy="369332"/>
          </a:xfrm>
          <a:prstGeom prst="rect">
            <a:avLst/>
          </a:prstGeom>
          <a:noFill/>
          <a:ln w="12700">
            <a:noFill/>
            <a:miter lim="800000"/>
            <a:headEnd/>
            <a:tailEnd/>
          </a:ln>
        </p:spPr>
        <p:txBody>
          <a:bodyPr lIns="0" rIns="0" anchor="ctr">
            <a:spAutoFit/>
          </a:bodyPr>
          <a:lstStyle/>
          <a:p>
            <a:pPr algn="ctr"/>
            <a:r>
              <a:rPr lang="en-US" altLang="ja-JP" b="1" dirty="0" smtClean="0">
                <a:latin typeface="メイリオ" pitchFamily="50" charset="-128"/>
                <a:ea typeface="メイリオ" pitchFamily="50" charset="-128"/>
              </a:rPr>
              <a:t>【</a:t>
            </a:r>
            <a:r>
              <a:rPr lang="ja-JP" altLang="en-US" b="1" dirty="0" smtClean="0">
                <a:latin typeface="メイリオ" pitchFamily="50" charset="-128"/>
                <a:ea typeface="メイリオ" pitchFamily="50" charset="-128"/>
              </a:rPr>
              <a:t>対　　応</a:t>
            </a:r>
            <a:r>
              <a:rPr lang="en-US" altLang="ja-JP" b="1" dirty="0" smtClean="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17" name="正方形/長方形 7"/>
          <p:cNvSpPr>
            <a:spLocks noChangeArrowheads="1"/>
          </p:cNvSpPr>
          <p:nvPr/>
        </p:nvSpPr>
        <p:spPr bwMode="auto">
          <a:xfrm>
            <a:off x="252000" y="4876696"/>
            <a:ext cx="8640000" cy="1512000"/>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8" name="下矢印 17"/>
          <p:cNvSpPr/>
          <p:nvPr/>
        </p:nvSpPr>
        <p:spPr>
          <a:xfrm>
            <a:off x="4032000" y="4358992"/>
            <a:ext cx="1080000" cy="360000"/>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0"/>
          </p:nvPr>
        </p:nvSpPr>
        <p:spPr bwMode="gray">
          <a:xfrm>
            <a:off x="8676456" y="6492875"/>
            <a:ext cx="1534344" cy="365125"/>
          </a:xfrm>
        </p:spPr>
        <p:txBody>
          <a:bodyPr/>
          <a:lstStyle/>
          <a:p>
            <a:pPr>
              <a:defRPr/>
            </a:pPr>
            <a:fld id="{D34601B2-BE6F-4828-8AD7-F9C14824D522}" type="slidenum">
              <a:rPr lang="en-US" altLang="ja-JP" sz="2400"/>
              <a:pPr>
                <a:defRPr/>
              </a:pPr>
              <a:t>5</a:t>
            </a:fld>
            <a:endParaRPr lang="en-US" altLang="ja-JP" sz="2400" dirty="0"/>
          </a:p>
        </p:txBody>
      </p:sp>
      <p:sp>
        <p:nvSpPr>
          <p:cNvPr id="6"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前提条件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pic>
        <p:nvPicPr>
          <p:cNvPr id="2" name="図 1"/>
          <p:cNvPicPr>
            <a:picLocks noChangeAspect="1"/>
          </p:cNvPicPr>
          <p:nvPr/>
        </p:nvPicPr>
        <p:blipFill>
          <a:blip r:embed="rId3"/>
          <a:stretch>
            <a:fillRect/>
          </a:stretch>
        </p:blipFill>
        <p:spPr>
          <a:xfrm>
            <a:off x="228118" y="812887"/>
            <a:ext cx="8684131" cy="5631804"/>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4896544" cy="764704"/>
          </a:xfrm>
          <a:prstGeom prst="rect">
            <a:avLst/>
          </a:prstGeom>
        </p:spPr>
        <p:txBody>
          <a:bodyPr vert="horz" lIns="91440" tIns="45720" rIns="91440" bIns="45720" rtlCol="0" anchor="ctr">
            <a:noAutofit/>
          </a:bodyPr>
          <a:lstStyle/>
          <a:p>
            <a:pPr lvl="0">
              <a:spcBef>
                <a:spcPct val="0"/>
              </a:spcBef>
            </a:pPr>
            <a:r>
              <a:rPr lang="ja-JP" altLang="en-US" sz="3200" dirty="0" smtClean="0">
                <a:solidFill>
                  <a:schemeClr val="bg1"/>
                </a:solidFill>
                <a:latin typeface="メイリオ" pitchFamily="50" charset="-128"/>
                <a:ea typeface="メイリオ" pitchFamily="50" charset="-128"/>
              </a:rPr>
              <a:t>収支の詳細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6</a:t>
            </a:fld>
            <a:endParaRPr lang="en-US" altLang="ja-JP" sz="2400" dirty="0"/>
          </a:p>
        </p:txBody>
      </p:sp>
      <p:cxnSp>
        <p:nvCxnSpPr>
          <p:cNvPr id="10" name="AutoShape 5"/>
          <p:cNvCxnSpPr>
            <a:cxnSpLocks noChangeShapeType="1"/>
          </p:cNvCxnSpPr>
          <p:nvPr/>
        </p:nvCxnSpPr>
        <p:spPr bwMode="auto">
          <a:xfrm>
            <a:off x="17726025" y="1943100"/>
            <a:ext cx="0" cy="0"/>
          </a:xfrm>
          <a:prstGeom prst="straightConnector1">
            <a:avLst/>
          </a:prstGeom>
          <a:noFill/>
          <a:ln w="9525">
            <a:solidFill>
              <a:srgbClr val="000000"/>
            </a:solidFill>
            <a:round/>
            <a:headEnd/>
            <a:tailEnd/>
          </a:ln>
        </p:spPr>
      </p:cxnSp>
      <p:pic>
        <p:nvPicPr>
          <p:cNvPr id="2" name="図 1"/>
          <p:cNvPicPr>
            <a:picLocks noChangeAspect="1"/>
          </p:cNvPicPr>
          <p:nvPr/>
        </p:nvPicPr>
        <p:blipFill>
          <a:blip r:embed="rId3"/>
          <a:stretch>
            <a:fillRect/>
          </a:stretch>
        </p:blipFill>
        <p:spPr>
          <a:xfrm>
            <a:off x="353332" y="785614"/>
            <a:ext cx="8440619" cy="5707261"/>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263426" y="1809332"/>
            <a:ext cx="8508316" cy="4843082"/>
          </a:xfrm>
          <a:prstGeom prst="rect">
            <a:avLst/>
          </a:prstGeom>
        </p:spPr>
      </p:pic>
      <p:sp>
        <p:nvSpPr>
          <p:cNvPr id="6" name="タイトル プレースホルダ 1"/>
          <p:cNvSpPr txBox="1">
            <a:spLocks/>
          </p:cNvSpPr>
          <p:nvPr/>
        </p:nvSpPr>
        <p:spPr bwMode="white">
          <a:xfrm>
            <a:off x="5724128" y="0"/>
            <a:ext cx="3419872" cy="764704"/>
          </a:xfrm>
          <a:prstGeom prst="rect">
            <a:avLst/>
          </a:prstGeom>
        </p:spPr>
        <p:txBody>
          <a:bodyPr vert="horz" lIns="91440" tIns="45720" rIns="91440" bIns="45720" rtlCol="0" anchor="ctr">
            <a:noAutofit/>
          </a:bodyPr>
          <a:lstStyle/>
          <a:p>
            <a:pPr lvl="0">
              <a:spcBef>
                <a:spcPct val="0"/>
              </a:spcBef>
            </a:pPr>
            <a:r>
              <a:rPr lang="en-US" altLang="ja-JP" sz="3200" dirty="0" smtClean="0">
                <a:solidFill>
                  <a:schemeClr val="bg1"/>
                </a:solidFill>
                <a:latin typeface="メイリオ" pitchFamily="50" charset="-128"/>
                <a:ea typeface="メイリオ" pitchFamily="50" charset="-128"/>
              </a:rPr>
              <a:t>【</a:t>
            </a:r>
            <a:r>
              <a:rPr lang="ja-JP" altLang="en-US" sz="3200" dirty="0" smtClean="0">
                <a:solidFill>
                  <a:schemeClr val="bg1"/>
                </a:solidFill>
                <a:latin typeface="メイリオ" pitchFamily="50" charset="-128"/>
                <a:ea typeface="メイリオ" pitchFamily="50" charset="-128"/>
              </a:rPr>
              <a:t>参考資料</a:t>
            </a:r>
            <a:r>
              <a:rPr lang="en-US" altLang="ja-JP" sz="3200" dirty="0" smtClean="0">
                <a:solidFill>
                  <a:schemeClr val="bg1"/>
                </a:solidFill>
                <a:latin typeface="メイリオ" pitchFamily="50" charset="-128"/>
                <a:ea typeface="メイリオ" pitchFamily="50" charset="-128"/>
              </a:rPr>
              <a:t>】</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7" name="タイトル プレースホルダ 1"/>
          <p:cNvSpPr txBox="1">
            <a:spLocks/>
          </p:cNvSpPr>
          <p:nvPr/>
        </p:nvSpPr>
        <p:spPr bwMode="white">
          <a:xfrm>
            <a:off x="251520" y="0"/>
            <a:ext cx="5688632" cy="764704"/>
          </a:xfrm>
          <a:prstGeom prst="rect">
            <a:avLst/>
          </a:prstGeom>
        </p:spPr>
        <p:txBody>
          <a:bodyPr vert="horz" lIns="91440" tIns="45720" rIns="91440" bIns="45720" rtlCol="0" anchor="ctr">
            <a:noAutofit/>
          </a:bodyPr>
          <a:lstStyle/>
          <a:p>
            <a:pPr lvl="0">
              <a:spcBef>
                <a:spcPct val="0"/>
              </a:spcBef>
            </a:pPr>
            <a:r>
              <a:rPr lang="ja-JP" altLang="en-US" sz="2400" dirty="0" smtClean="0">
                <a:solidFill>
                  <a:schemeClr val="bg1"/>
                </a:solidFill>
                <a:latin typeface="メイリオ" pitchFamily="50" charset="-128"/>
                <a:ea typeface="メイリオ" pitchFamily="50" charset="-128"/>
              </a:rPr>
              <a:t>一般会計市債残高と一般財源等の推移</a:t>
            </a:r>
            <a:r>
              <a:rPr lang="ja-JP" altLang="en-US" sz="3200" dirty="0" smtClean="0">
                <a:solidFill>
                  <a:schemeClr val="bg1"/>
                </a:solidFill>
                <a:latin typeface="メイリオ" pitchFamily="50" charset="-128"/>
                <a:ea typeface="メイリオ" pitchFamily="50" charset="-128"/>
              </a:rPr>
              <a:t>　　　　　　　　　　</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8" name="スライド番号プレースホルダ 5"/>
          <p:cNvSpPr>
            <a:spLocks noGrp="1"/>
          </p:cNvSpPr>
          <p:nvPr>
            <p:ph type="sldNum" sz="quarter" idx="10"/>
          </p:nvPr>
        </p:nvSpPr>
        <p:spPr bwMode="gray">
          <a:xfrm>
            <a:off x="8676456" y="6492875"/>
            <a:ext cx="2133600" cy="365125"/>
          </a:xfrm>
        </p:spPr>
        <p:txBody>
          <a:bodyPr/>
          <a:lstStyle/>
          <a:p>
            <a:pPr>
              <a:defRPr/>
            </a:pPr>
            <a:fld id="{660F2FEC-98AA-4D8F-B895-F4022AB9E898}" type="slidenum">
              <a:rPr lang="en-US" altLang="ja-JP" sz="2400"/>
              <a:pPr>
                <a:defRPr/>
              </a:pPr>
              <a:t>7</a:t>
            </a:fld>
            <a:endParaRPr lang="en-US" altLang="ja-JP" sz="2400" dirty="0"/>
          </a:p>
        </p:txBody>
      </p:sp>
      <p:sp>
        <p:nvSpPr>
          <p:cNvPr id="13" name="テキスト ボックス 12"/>
          <p:cNvSpPr txBox="1"/>
          <p:nvPr/>
        </p:nvSpPr>
        <p:spPr>
          <a:xfrm>
            <a:off x="323528" y="794420"/>
            <a:ext cx="8604448" cy="1015663"/>
          </a:xfrm>
          <a:prstGeom prst="rect">
            <a:avLst/>
          </a:prstGeom>
          <a:noFill/>
        </p:spPr>
        <p:txBody>
          <a:bodyPr wrap="square" rtlCol="0">
            <a:spAutoFit/>
          </a:bodyPr>
          <a:lstStyle/>
          <a:p>
            <a:r>
              <a:rPr kumimoji="1" lang="ja-JP" altLang="en-US" sz="1200" dirty="0" smtClean="0"/>
              <a:t>○持続可能な財政構造の構築のため、臨時財政対策債のほか、償還財源（住宅使用料）が今後も確実に確保できる公営住宅</a:t>
            </a:r>
            <a:endParaRPr kumimoji="1" lang="en-US" altLang="ja-JP" sz="1200" dirty="0" smtClean="0"/>
          </a:p>
          <a:p>
            <a:r>
              <a:rPr lang="ja-JP" altLang="en-US" sz="1200" dirty="0" smtClean="0"/>
              <a:t>　 </a:t>
            </a:r>
            <a:r>
              <a:rPr kumimoji="1" lang="ja-JP" altLang="en-US" sz="1200" dirty="0" smtClean="0"/>
              <a:t>建設事業債を除く市債残高（実質市債残高）の管理が必要</a:t>
            </a:r>
            <a:endParaRPr kumimoji="1" lang="en-US" altLang="ja-JP" sz="1200" dirty="0" smtClean="0"/>
          </a:p>
          <a:p>
            <a:r>
              <a:rPr lang="ja-JP" altLang="en-US" sz="1200" dirty="0" smtClean="0"/>
              <a:t>○将来世代に負担を先送りしないために、一般財源に対する実質市債残高の割合（実質市債残高倍率）を一定の範囲内とする</a:t>
            </a:r>
            <a:endParaRPr lang="en-US" altLang="ja-JP" sz="1200" dirty="0" smtClean="0"/>
          </a:p>
          <a:p>
            <a:r>
              <a:rPr kumimoji="1" lang="ja-JP" altLang="en-US" sz="1200" dirty="0" smtClean="0"/>
              <a:t>○他の政令市の状況をふまえ、当面の間は</a:t>
            </a:r>
            <a:r>
              <a:rPr lang="en-US" altLang="ja-JP" sz="1200" dirty="0" smtClean="0"/>
              <a:t>1.79</a:t>
            </a:r>
            <a:r>
              <a:rPr lang="ja-JP" altLang="en-US" sz="1200" dirty="0" smtClean="0"/>
              <a:t>倍をめざすこととする</a:t>
            </a:r>
            <a:endParaRPr lang="en-US" altLang="ja-JP" sz="1200" dirty="0" smtClean="0"/>
          </a:p>
          <a:p>
            <a:r>
              <a:rPr lang="ja-JP" altLang="en-US" sz="1200" dirty="0"/>
              <a:t>　 </a:t>
            </a:r>
            <a:r>
              <a:rPr lang="en-US" altLang="ja-JP" sz="1200" dirty="0" smtClean="0"/>
              <a:t>※</a:t>
            </a:r>
            <a:r>
              <a:rPr lang="ja-JP" altLang="en-US" sz="1200" dirty="0" smtClean="0"/>
              <a:t>なお、</a:t>
            </a:r>
            <a:r>
              <a:rPr lang="en-US" altLang="ja-JP" sz="1200" dirty="0" smtClean="0"/>
              <a:t>2020</a:t>
            </a:r>
            <a:r>
              <a:rPr lang="ja-JP" altLang="en-US" sz="1200" dirty="0" smtClean="0"/>
              <a:t>年度末には目標を達成する見込み</a:t>
            </a:r>
            <a:endParaRPr kumimoji="1" lang="ja-JP" altLang="en-US" sz="1100" dirty="0"/>
          </a:p>
        </p:txBody>
      </p:sp>
      <p:cxnSp>
        <p:nvCxnSpPr>
          <p:cNvPr id="9" name="直線コネクタ 8"/>
          <p:cNvCxnSpPr/>
          <p:nvPr/>
        </p:nvCxnSpPr>
        <p:spPr>
          <a:xfrm flipH="1">
            <a:off x="827584" y="4507860"/>
            <a:ext cx="738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1043608" y="4653136"/>
            <a:ext cx="7272808" cy="360040"/>
          </a:xfrm>
          <a:prstGeom prst="rect">
            <a:avLst/>
          </a:prstGeom>
        </p:spPr>
        <p:txBody>
          <a:bodyPr>
            <a:normAutofit fontScale="90000"/>
          </a:bodyPr>
          <a:lstStyle/>
          <a:p>
            <a:pPr>
              <a:defRPr/>
            </a:pPr>
            <a:r>
              <a:rPr lang="ja-JP" altLang="en-US" sz="2000" dirty="0" smtClean="0">
                <a:solidFill>
                  <a:schemeClr val="tx1"/>
                </a:solidFill>
                <a:latin typeface="メイリオ" pitchFamily="50" charset="-128"/>
                <a:ea typeface="メイリオ" pitchFamily="50" charset="-128"/>
                <a:cs typeface="メイリオ" pitchFamily="50" charset="-128"/>
              </a:rPr>
              <a:t>今後の財政収支概算（粗い試算）◆</a:t>
            </a:r>
            <a:r>
              <a:rPr lang="en-US" altLang="ja-JP" sz="2000" dirty="0" smtClean="0">
                <a:solidFill>
                  <a:schemeClr val="tx1"/>
                </a:solidFill>
                <a:latin typeface="メイリオ" pitchFamily="50" charset="-128"/>
                <a:ea typeface="メイリオ" pitchFamily="50" charset="-128"/>
                <a:cs typeface="メイリオ" pitchFamily="50" charset="-128"/>
              </a:rPr>
              <a:t>2019</a:t>
            </a:r>
            <a:r>
              <a:rPr lang="ja-JP" altLang="en-US" sz="2000" dirty="0" smtClean="0">
                <a:solidFill>
                  <a:schemeClr val="tx1"/>
                </a:solidFill>
                <a:latin typeface="メイリオ" pitchFamily="50" charset="-128"/>
                <a:ea typeface="メイリオ" pitchFamily="50" charset="-128"/>
                <a:cs typeface="メイリオ" pitchFamily="50" charset="-128"/>
              </a:rPr>
              <a:t>（平成</a:t>
            </a:r>
            <a:r>
              <a:rPr lang="en-US" altLang="ja-JP" sz="2000" dirty="0" smtClean="0">
                <a:solidFill>
                  <a:schemeClr val="tx1"/>
                </a:solidFill>
                <a:latin typeface="メイリオ" pitchFamily="50" charset="-128"/>
                <a:ea typeface="メイリオ" pitchFamily="50" charset="-128"/>
                <a:cs typeface="メイリオ" pitchFamily="50" charset="-128"/>
              </a:rPr>
              <a:t>31</a:t>
            </a:r>
            <a:r>
              <a:rPr lang="ja-JP" altLang="en-US" sz="2000" dirty="0" smtClean="0">
                <a:solidFill>
                  <a:schemeClr val="tx1"/>
                </a:solidFill>
                <a:latin typeface="メイリオ" pitchFamily="50" charset="-128"/>
                <a:ea typeface="メイリオ" pitchFamily="50" charset="-128"/>
                <a:cs typeface="メイリオ" pitchFamily="50" charset="-128"/>
              </a:rPr>
              <a:t>）年</a:t>
            </a:r>
            <a:r>
              <a:rPr lang="en-US" altLang="ja-JP" sz="2000" dirty="0" smtClean="0">
                <a:solidFill>
                  <a:schemeClr val="tx1"/>
                </a:solidFill>
                <a:latin typeface="メイリオ" pitchFamily="50" charset="-128"/>
                <a:ea typeface="メイリオ" pitchFamily="50" charset="-128"/>
                <a:cs typeface="メイリオ" pitchFamily="50" charset="-128"/>
              </a:rPr>
              <a:t>2</a:t>
            </a:r>
            <a:r>
              <a:rPr lang="ja-JP" altLang="en-US" sz="2000" dirty="0" smtClean="0">
                <a:solidFill>
                  <a:schemeClr val="tx1"/>
                </a:solidFill>
                <a:latin typeface="メイリオ" pitchFamily="50" charset="-128"/>
                <a:ea typeface="メイリオ" pitchFamily="50" charset="-128"/>
                <a:cs typeface="メイリオ" pitchFamily="50" charset="-128"/>
              </a:rPr>
              <a:t>月版◆</a:t>
            </a:r>
            <a:endParaRPr lang="ja-JP" altLang="ja-JP" sz="2000" dirty="0">
              <a:solidFill>
                <a:schemeClr val="tx1"/>
              </a:solidFill>
              <a:latin typeface="メイリオ" pitchFamily="50" charset="-128"/>
              <a:ea typeface="メイリオ" pitchFamily="50" charset="-128"/>
              <a:cs typeface="メイリオ" pitchFamily="50" charset="-128"/>
            </a:endParaRPr>
          </a:p>
        </p:txBody>
      </p:sp>
      <p:cxnSp>
        <p:nvCxnSpPr>
          <p:cNvPr id="9" name="直線コネクタ 8"/>
          <p:cNvCxnSpPr/>
          <p:nvPr/>
        </p:nvCxnSpPr>
        <p:spPr>
          <a:xfrm>
            <a:off x="900113" y="5013325"/>
            <a:ext cx="77041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ChangeArrowheads="1"/>
          </p:cNvSpPr>
          <p:nvPr/>
        </p:nvSpPr>
        <p:spPr bwMode="gray">
          <a:xfrm>
            <a:off x="1691680" y="5109566"/>
            <a:ext cx="7045736" cy="1055738"/>
          </a:xfrm>
          <a:prstGeom prst="rect">
            <a:avLst/>
          </a:prstGeom>
          <a:noFill/>
          <a:ln w="9525">
            <a:noFill/>
            <a:miter lim="800000"/>
            <a:headEnd/>
            <a:tailEnd/>
          </a:ln>
          <a:effectLst>
            <a:innerShdw blurRad="25400">
              <a:prstClr val="black"/>
            </a:innerShdw>
          </a:effectLst>
        </p:spPr>
        <p:txBody>
          <a:bodyPr/>
          <a:lstStyle/>
          <a:p>
            <a:pPr>
              <a:lnSpc>
                <a:spcPct val="150000"/>
              </a:lnSpc>
              <a:spcAft>
                <a:spcPts val="0"/>
              </a:spcAft>
              <a:defRPr/>
            </a:pPr>
            <a:r>
              <a:rPr lang="ja-JP" altLang="en-US" sz="1200" kern="0" dirty="0">
                <a:latin typeface="メイリオ" pitchFamily="50" charset="-128"/>
                <a:ea typeface="メイリオ" pitchFamily="50" charset="-128"/>
                <a:cs typeface="メイリオ" pitchFamily="50" charset="-128"/>
              </a:rPr>
              <a:t>■詳細は大阪市公式ホームページで</a:t>
            </a:r>
            <a:endParaRPr lang="en-US" altLang="ja-JP" sz="1200" kern="0" dirty="0">
              <a:latin typeface="メイリオ" pitchFamily="50" charset="-128"/>
              <a:ea typeface="メイリオ" pitchFamily="50" charset="-128"/>
              <a:cs typeface="メイリオ" pitchFamily="50" charset="-128"/>
            </a:endParaRPr>
          </a:p>
          <a:p>
            <a:pPr>
              <a:lnSpc>
                <a:spcPct val="150000"/>
              </a:lnSpc>
              <a:spcBef>
                <a:spcPts val="1200"/>
              </a:spcBef>
              <a:spcAft>
                <a:spcPts val="600"/>
              </a:spcAft>
              <a:defRPr/>
            </a:pPr>
            <a:r>
              <a:rPr lang="ja-JP" altLang="en-US" sz="1300" kern="0" dirty="0">
                <a:latin typeface="メイリオ" pitchFamily="50" charset="-128"/>
                <a:ea typeface="メイリオ" pitchFamily="50" charset="-128"/>
                <a:cs typeface="メイリオ" pitchFamily="50" charset="-128"/>
              </a:rPr>
              <a:t>　</a:t>
            </a:r>
            <a:r>
              <a:rPr lang="en-US" altLang="ja-JP" sz="1200" dirty="0" smtClean="0">
                <a:solidFill>
                  <a:srgbClr val="1D1D1D"/>
                </a:solidFill>
                <a:latin typeface="メイリオ" panose="020B0604030504040204" pitchFamily="50" charset="-128"/>
                <a:ea typeface="メイリオ" panose="020B0604030504040204" pitchFamily="50" charset="-128"/>
                <a:cs typeface="メイリオ" panose="020B0604030504040204" pitchFamily="50" charset="-128"/>
              </a:rPr>
              <a:t>http</a:t>
            </a:r>
            <a:r>
              <a:rPr lang="en-US" altLang="ja-JP" sz="1200" dirty="0">
                <a:solidFill>
                  <a:srgbClr val="1D1D1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rgbClr val="1D1D1D"/>
                </a:solidFill>
                <a:latin typeface="メイリオ" panose="020B0604030504040204" pitchFamily="50" charset="-128"/>
                <a:ea typeface="メイリオ" panose="020B0604030504040204" pitchFamily="50" charset="-128"/>
                <a:cs typeface="メイリオ" panose="020B0604030504040204" pitchFamily="50" charset="-128"/>
              </a:rPr>
              <a:t>www.city.osaka.lg.jp/zaisei/page/</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0000460568.html</a:t>
            </a:r>
            <a:endParaRPr lang="ja-JP" altLang="ja-JP" sz="1200" b="1" kern="0" dirty="0">
              <a:latin typeface="メイリオ" pitchFamily="50" charset="-128"/>
              <a:ea typeface="メイリオ" pitchFamily="50" charset="-128"/>
              <a:cs typeface="メイリオ" pitchFamily="50" charset="-128"/>
            </a:endParaRPr>
          </a:p>
        </p:txBody>
      </p:sp>
      <p:sp>
        <p:nvSpPr>
          <p:cNvPr id="15" name="正方形/長方形 14"/>
          <p:cNvSpPr/>
          <p:nvPr/>
        </p:nvSpPr>
        <p:spPr>
          <a:xfrm>
            <a:off x="4418013" y="5143500"/>
            <a:ext cx="2241550" cy="30162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bg2">
                  <a:lumMod val="20000"/>
                  <a:lumOff val="80000"/>
                </a:schemeClr>
              </a:solidFill>
            </a:endParaRPr>
          </a:p>
        </p:txBody>
      </p:sp>
      <p:sp>
        <p:nvSpPr>
          <p:cNvPr id="16" name="正方形/長方形 15"/>
          <p:cNvSpPr/>
          <p:nvPr/>
        </p:nvSpPr>
        <p:spPr>
          <a:xfrm>
            <a:off x="4476750" y="5203825"/>
            <a:ext cx="1535113" cy="169863"/>
          </a:xfrm>
          <a:prstGeom prst="rect">
            <a:avLst/>
          </a:prstGeom>
          <a:solidFill>
            <a:schemeClr val="bg1"/>
          </a:solid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72000" rIns="36000" anchor="ctr"/>
          <a:lstStyle/>
          <a:p>
            <a:pPr algn="ctr">
              <a:defRPr/>
            </a:pPr>
            <a:r>
              <a:rPr lang="ja-JP" altLang="en-US" sz="1000" dirty="0" smtClean="0">
                <a:solidFill>
                  <a:schemeClr val="tx1"/>
                </a:solidFill>
                <a:latin typeface="メイリオ" pitchFamily="50" charset="-128"/>
                <a:ea typeface="メイリオ" pitchFamily="50" charset="-128"/>
                <a:cs typeface="メイリオ" pitchFamily="50" charset="-128"/>
              </a:rPr>
              <a:t>大阪市 財政</a:t>
            </a:r>
            <a:r>
              <a:rPr lang="ja-JP" altLang="en-US" sz="1000" dirty="0">
                <a:solidFill>
                  <a:schemeClr val="tx1"/>
                </a:solidFill>
                <a:latin typeface="メイリオ" pitchFamily="50" charset="-128"/>
                <a:ea typeface="メイリオ" pitchFamily="50" charset="-128"/>
                <a:cs typeface="メイリオ" pitchFamily="50" charset="-128"/>
              </a:rPr>
              <a:t>収支</a:t>
            </a:r>
            <a:r>
              <a:rPr lang="ja-JP" altLang="en-US" sz="1000" dirty="0" smtClean="0">
                <a:solidFill>
                  <a:schemeClr val="tx1"/>
                </a:solidFill>
                <a:latin typeface="メイリオ" pitchFamily="50" charset="-128"/>
                <a:ea typeface="メイリオ" pitchFamily="50" charset="-128"/>
                <a:cs typeface="メイリオ" pitchFamily="50" charset="-128"/>
              </a:rPr>
              <a:t>の見通し</a:t>
            </a:r>
            <a:endParaRPr lang="en-US" altLang="ja-JP" sz="1000" dirty="0">
              <a:solidFill>
                <a:schemeClr val="tx1"/>
              </a:solidFill>
              <a:latin typeface="メイリオ" pitchFamily="50" charset="-128"/>
              <a:ea typeface="メイリオ" pitchFamily="50" charset="-128"/>
              <a:cs typeface="メイリオ" pitchFamily="50" charset="-128"/>
            </a:endParaRPr>
          </a:p>
        </p:txBody>
      </p:sp>
      <p:sp>
        <p:nvSpPr>
          <p:cNvPr id="17" name="正方形/長方形 16">
            <a:hlinkClick r:id="rId3"/>
          </p:cNvPr>
          <p:cNvSpPr/>
          <p:nvPr/>
        </p:nvSpPr>
        <p:spPr>
          <a:xfrm>
            <a:off x="6063166" y="5189463"/>
            <a:ext cx="525058" cy="216024"/>
          </a:xfrm>
          <a:prstGeom prst="rect">
            <a:avLst/>
          </a:prstGeom>
          <a:solidFill>
            <a:schemeClr val="bg2">
              <a:lumMod val="40000"/>
              <a:lumOff val="60000"/>
            </a:schemeClr>
          </a:solidFill>
          <a:ln>
            <a:noFill/>
          </a:ln>
          <a:scene3d>
            <a:camera prst="orthographicFront"/>
            <a:lightRig rig="threePt" dir="t"/>
          </a:scene3d>
          <a:sp3d>
            <a:bevelT w="57150" h="12700" prst="coolSlant"/>
          </a:sp3d>
        </p:spPr>
        <p:style>
          <a:lnRef idx="2">
            <a:schemeClr val="accent1">
              <a:shade val="50000"/>
            </a:schemeClr>
          </a:lnRef>
          <a:fillRef idx="1">
            <a:schemeClr val="accent1"/>
          </a:fillRef>
          <a:effectRef idx="0">
            <a:schemeClr val="accent1"/>
          </a:effectRef>
          <a:fontRef idx="minor">
            <a:schemeClr val="lt1"/>
          </a:fontRef>
        </p:style>
        <p:txBody>
          <a:bodyPr lIns="36000" tIns="90000" rIns="36000" anchor="ctr"/>
          <a:lstStyle/>
          <a:p>
            <a:pPr algn="ctr">
              <a:defRPr/>
            </a:pPr>
            <a:r>
              <a:rPr lang="ja-JP" altLang="en-US" sz="1300" dirty="0">
                <a:solidFill>
                  <a:schemeClr val="tx1"/>
                </a:solidFill>
                <a:latin typeface="メイリオ" pitchFamily="50" charset="-128"/>
                <a:ea typeface="メイリオ" pitchFamily="50" charset="-128"/>
                <a:cs typeface="メイリオ" pitchFamily="50" charset="-128"/>
              </a:rPr>
              <a:t>検索</a:t>
            </a:r>
            <a:endParaRPr lang="en-US" altLang="ja-JP" sz="1300" dirty="0">
              <a:solidFill>
                <a:schemeClr val="tx1"/>
              </a:solidFill>
              <a:latin typeface="メイリオ" pitchFamily="50" charset="-128"/>
              <a:ea typeface="メイリオ" pitchFamily="50" charset="-128"/>
              <a:cs typeface="メイリオ" pitchFamily="50" charset="-128"/>
            </a:endParaRPr>
          </a:p>
        </p:txBody>
      </p:sp>
      <p:cxnSp>
        <p:nvCxnSpPr>
          <p:cNvPr id="23" name="直線矢印コネクタ 22"/>
          <p:cNvCxnSpPr/>
          <p:nvPr/>
        </p:nvCxnSpPr>
        <p:spPr>
          <a:xfrm rot="16200000" flipV="1">
            <a:off x="6524625" y="5343526"/>
            <a:ext cx="211137" cy="176212"/>
          </a:xfrm>
          <a:prstGeom prst="straightConnector1">
            <a:avLst/>
          </a:prstGeom>
          <a:ln w="31750">
            <a:solidFill>
              <a:schemeClr val="tx1"/>
            </a:solidFill>
            <a:headEnd type="none"/>
            <a:tailEnd type="triangle" w="lg" len="lg"/>
          </a:ln>
          <a:effectLst>
            <a:outerShdw blurRad="50800" dist="38100" dir="2700000" sx="96000" sy="96000" algn="tl" rotWithShape="0">
              <a:prstClr val="black">
                <a:alpha val="47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7193</TotalTime>
  <Words>472</Words>
  <Application>Microsoft Office PowerPoint</Application>
  <PresentationFormat>画面に合わせる (4:3)</PresentationFormat>
  <Paragraphs>71</Paragraphs>
  <Slides>9</Slides>
  <Notes>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HGP教科書体</vt:lpstr>
      <vt:lpstr>HGS創英ﾌﾟﾚｾﾞﾝｽEB</vt:lpstr>
      <vt:lpstr>ＭＳ Ｐゴシック</vt:lpstr>
      <vt:lpstr>ＭＳ Ｐ明朝</vt:lpstr>
      <vt:lpstr>ＭＳ 明朝</vt:lpstr>
      <vt:lpstr>メイリオ</vt:lpstr>
      <vt:lpstr>明朝</vt:lpstr>
      <vt:lpstr>Arial</vt:lpstr>
      <vt:lpstr>Calibri</vt:lpstr>
      <vt:lpstr>Wingdings</vt:lpstr>
      <vt:lpstr>Office テーマ</vt:lpstr>
      <vt:lpstr>今後の財政収支概算 （粗い試算）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今後の財政収支概算（粗い試算）◆2019（平成31）年2月版◆</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2019-01-29T06:15:55Z</cp:lastPrinted>
  <dcterms:created xsi:type="dcterms:W3CDTF">2014-02-20T01:40:49Z</dcterms:created>
  <dcterms:modified xsi:type="dcterms:W3CDTF">2019-02-02T00:22:18Z</dcterms:modified>
</cp:coreProperties>
</file>