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11"/>
  </p:notesMasterIdLst>
  <p:handoutMasterIdLst>
    <p:handoutMasterId r:id="rId12"/>
  </p:handoutMasterIdLst>
  <p:sldIdLst>
    <p:sldId id="256" r:id="rId2"/>
    <p:sldId id="261" r:id="rId3"/>
    <p:sldId id="260" r:id="rId4"/>
    <p:sldId id="259" r:id="rId5"/>
    <p:sldId id="262" r:id="rId6"/>
    <p:sldId id="264" r:id="rId7"/>
    <p:sldId id="265" r:id="rId8"/>
    <p:sldId id="270" r:id="rId9"/>
    <p:sldId id="267"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D1D"/>
    <a:srgbClr val="F20000"/>
    <a:srgbClr val="EA0022"/>
    <a:srgbClr val="FF0066"/>
    <a:srgbClr val="EAEAEA"/>
    <a:srgbClr val="6AFA71"/>
    <a:srgbClr val="79FF99"/>
    <a:srgbClr val="D8FF15"/>
    <a:srgbClr val="058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08" y="165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E7321E2-5DC9-47D6-9E7F-FBF5DA623B1B}" type="datetimeFigureOut">
              <a:rPr kumimoji="1" lang="ja-JP" altLang="en-US" smtClean="0"/>
              <a:t>2018/3/29</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D6E94AE-5692-4860-8FF0-17611134B713}" type="slidenum">
              <a:rPr kumimoji="1" lang="ja-JP" altLang="en-US" smtClean="0"/>
              <a:t>‹#›</a:t>
            </a:fld>
            <a:endParaRPr kumimoji="1" lang="ja-JP" altLang="en-US"/>
          </a:p>
        </p:txBody>
      </p:sp>
    </p:spTree>
    <p:extLst>
      <p:ext uri="{BB962C8B-B14F-4D97-AF65-F5344CB8AC3E}">
        <p14:creationId xmlns:p14="http://schemas.microsoft.com/office/powerpoint/2010/main" val="1516005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2950375" cy="497367"/>
          </a:xfrm>
          <a:prstGeom prst="rect">
            <a:avLst/>
          </a:prstGeom>
        </p:spPr>
        <p:txBody>
          <a:bodyPr vert="horz" lIns="92201" tIns="46103" rIns="92201" bIns="46103"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5221" y="6"/>
            <a:ext cx="2950374" cy="497367"/>
          </a:xfrm>
          <a:prstGeom prst="rect">
            <a:avLst/>
          </a:prstGeom>
        </p:spPr>
        <p:txBody>
          <a:bodyPr vert="horz" lIns="92201" tIns="46103" rIns="92201" bIns="46103" rtlCol="0"/>
          <a:lstStyle>
            <a:lvl1pPr algn="r">
              <a:defRPr sz="1200"/>
            </a:lvl1pPr>
          </a:lstStyle>
          <a:p>
            <a:fld id="{B62BE784-B924-4343-B054-86723045A0F2}" type="datetimeFigureOut">
              <a:rPr kumimoji="1" lang="ja-JP" altLang="en-US" smtClean="0"/>
              <a:pPr/>
              <a:t>2018/3/29</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01" tIns="46103" rIns="92201" bIns="46103" rtlCol="0" anchor="ctr"/>
          <a:lstStyle/>
          <a:p>
            <a:endParaRPr lang="ja-JP" altLang="en-US" dirty="0"/>
          </a:p>
        </p:txBody>
      </p:sp>
      <p:sp>
        <p:nvSpPr>
          <p:cNvPr id="5" name="ノート プレースホルダ 4"/>
          <p:cNvSpPr>
            <a:spLocks noGrp="1"/>
          </p:cNvSpPr>
          <p:nvPr>
            <p:ph type="body" sz="quarter" idx="3"/>
          </p:nvPr>
        </p:nvSpPr>
        <p:spPr>
          <a:xfrm>
            <a:off x="680244" y="4720985"/>
            <a:ext cx="5446723" cy="4473102"/>
          </a:xfrm>
          <a:prstGeom prst="rect">
            <a:avLst/>
          </a:prstGeom>
        </p:spPr>
        <p:txBody>
          <a:bodyPr vert="horz" lIns="92201" tIns="46103" rIns="92201" bIns="4610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6" y="9440372"/>
            <a:ext cx="2950375" cy="497366"/>
          </a:xfrm>
          <a:prstGeom prst="rect">
            <a:avLst/>
          </a:prstGeom>
        </p:spPr>
        <p:txBody>
          <a:bodyPr vert="horz" lIns="92201" tIns="46103" rIns="92201" bIns="46103"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5221" y="9440372"/>
            <a:ext cx="2950374" cy="497366"/>
          </a:xfrm>
          <a:prstGeom prst="rect">
            <a:avLst/>
          </a:prstGeom>
        </p:spPr>
        <p:txBody>
          <a:bodyPr vert="horz" lIns="92201" tIns="46103" rIns="92201" bIns="46103" rtlCol="0" anchor="b"/>
          <a:lstStyle>
            <a:lvl1pPr algn="r">
              <a:defRPr sz="1200"/>
            </a:lvl1pPr>
          </a:lstStyle>
          <a:p>
            <a:fld id="{24C32C3F-DEB7-45FB-8384-4B55F0C1F050}" type="slidenum">
              <a:rPr kumimoji="1" lang="ja-JP" altLang="en-US" smtClean="0"/>
              <a:pPr/>
              <a:t>‹#›</a:t>
            </a:fld>
            <a:endParaRPr kumimoji="1" lang="ja-JP" altLang="en-US" dirty="0"/>
          </a:p>
        </p:txBody>
      </p:sp>
    </p:spTree>
    <p:extLst>
      <p:ext uri="{BB962C8B-B14F-4D97-AF65-F5344CB8AC3E}">
        <p14:creationId xmlns:p14="http://schemas.microsoft.com/office/powerpoint/2010/main" val="37312065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4C32C3F-DEB7-45FB-8384-4B55F0C1F050}" type="slidenum">
              <a:rPr kumimoji="1" lang="ja-JP" altLang="en-US" smtClean="0"/>
              <a:pPr/>
              <a:t>0</a:t>
            </a:fld>
            <a:endParaRPr kumimoji="1" lang="ja-JP" altLang="en-US" dirty="0"/>
          </a:p>
        </p:txBody>
      </p:sp>
      <p:sp>
        <p:nvSpPr>
          <p:cNvPr id="6" name="ノート プレースホルダー 5"/>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17113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F969F28A-2A8D-4360-80E0-D961605446A9}" type="slidenum">
              <a:rPr lang="en-US" altLang="ja-JP" smtClean="0"/>
              <a:pPr/>
              <a:t>1</a:t>
            </a:fld>
            <a:endParaRPr lang="en-US" altLang="ja-JP" dirty="0"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413207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428692D9-79A1-4BAC-8718-9BD1739FA526}" type="slidenum">
              <a:rPr lang="en-US" altLang="ja-JP" smtClean="0"/>
              <a:pPr/>
              <a:t>2</a:t>
            </a:fld>
            <a:endParaRPr lang="en-US" altLang="ja-JP" dirty="0"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204329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7E4B214B-BFC0-4609-9702-EE7013183318}" type="slidenum">
              <a:rPr lang="en-US" altLang="ja-JP" smtClean="0"/>
              <a:pPr/>
              <a:t>3</a:t>
            </a:fld>
            <a:endParaRPr lang="en-US" altLang="ja-JP"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69763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9A8D38E-3E29-4EEF-8EDA-2BFF88B4992A}" type="slidenum">
              <a:rPr lang="en-US" altLang="ja-JP" smtClean="0"/>
              <a:pPr/>
              <a:t>4</a:t>
            </a:fld>
            <a:endParaRPr lang="en-US" altLang="ja-JP"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424974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55A9C0B8-3245-41B2-9A5F-C2D01FAC8BBD}" type="slidenum">
              <a:rPr lang="en-US" altLang="ja-JP" smtClean="0"/>
              <a:pPr/>
              <a:t>5</a:t>
            </a:fld>
            <a:endParaRPr lang="en-US" altLang="ja-JP"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360113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AD50727F-8ED9-4C5F-8BD6-12D8245AA2BF}" type="slidenum">
              <a:rPr lang="en-US" altLang="ja-JP" smtClean="0"/>
              <a:pPr/>
              <a:t>6</a:t>
            </a:fld>
            <a:endParaRPr lang="en-US" altLang="ja-JP"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417761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AD50727F-8ED9-4C5F-8BD6-12D8245AA2BF}" type="slidenum">
              <a:rPr lang="en-US" altLang="ja-JP" smtClean="0"/>
              <a:pPr/>
              <a:t>7</a:t>
            </a:fld>
            <a:endParaRPr lang="en-US" altLang="ja-JP"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77839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417C8E9A-2FC1-495A-805B-061428994320}" type="slidenum">
              <a:rPr lang="en-US" altLang="ja-JP" smtClean="0"/>
              <a:pPr/>
              <a:t>8</a:t>
            </a:fld>
            <a:endParaRPr lang="en-US" altLang="ja-JP"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extLst>
      <p:ext uri="{BB962C8B-B14F-4D97-AF65-F5344CB8AC3E}">
        <p14:creationId xmlns:p14="http://schemas.microsoft.com/office/powerpoint/2010/main" val="227036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ヤンマー風１">
    <p:bg bwMode="gray">
      <p:bgRef idx="1001">
        <a:schemeClr val="bg1"/>
      </p:bgRef>
    </p:bg>
    <p:spTree>
      <p:nvGrpSpPr>
        <p:cNvPr id="1" name=""/>
        <p:cNvGrpSpPr/>
        <p:nvPr/>
      </p:nvGrpSpPr>
      <p:grpSpPr>
        <a:xfrm>
          <a:off x="0" y="0"/>
          <a:ext cx="0" cy="0"/>
          <a:chOff x="0" y="0"/>
          <a:chExt cx="0" cy="0"/>
        </a:xfrm>
      </p:grpSpPr>
      <p:sp>
        <p:nvSpPr>
          <p:cNvPr id="13" name="正方形/長方形 12"/>
          <p:cNvSpPr/>
          <p:nvPr userDrawn="1"/>
        </p:nvSpPr>
        <p:spPr>
          <a:xfrm flipV="1">
            <a:off x="8118140" y="21142968"/>
            <a:ext cx="2051720" cy="170080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userDrawn="1"/>
        </p:nvSpPr>
        <p:spPr>
          <a:xfrm>
            <a:off x="9144000" y="21791040"/>
            <a:ext cx="1512168" cy="1296144"/>
          </a:xfrm>
          <a:prstGeom prst="rect">
            <a:avLst/>
          </a:prstGeom>
          <a:blipFill dpi="0" rotWithShape="1">
            <a:blip r:embed="rId2" cstate="print"/>
            <a:srcRect/>
            <a:tile tx="0" ty="0" sx="1000" sy="4000" flip="none" algn="c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685800" y="2130425"/>
            <a:ext cx="7772400" cy="1470025"/>
          </a:xfrm>
          <a:prstGeom prst="rect">
            <a:avLst/>
          </a:prstGeom>
        </p:spPr>
        <p:txBody>
          <a:bodyPr>
            <a:normAutofit/>
          </a:bodyPr>
          <a:lstStyle>
            <a:lvl1pPr>
              <a:defRPr sz="4540" baseline="0">
                <a:latin typeface="HGP教科書体" pitchFamily="18" charset="-128"/>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2018/3/29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10" name="正方形/長方形 9"/>
          <p:cNvSpPr/>
          <p:nvPr userDrawn="1"/>
        </p:nvSpPr>
        <p:spPr>
          <a:xfrm>
            <a:off x="0" y="6381328"/>
            <a:ext cx="9144000" cy="476672"/>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bwMode="ltGray">
          <a:xfrm>
            <a:off x="0" y="6264696"/>
            <a:ext cx="9144000" cy="116632"/>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a:spLocks noChangeAspect="1"/>
          </p:cNvSpPr>
          <p:nvPr userDrawn="1"/>
        </p:nvSpPr>
        <p:spPr bwMode="ltGray">
          <a:xfrm rot="10800000">
            <a:off x="0" y="1544880"/>
            <a:ext cx="899592" cy="899963"/>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a:spLocks noChangeAspect="1"/>
          </p:cNvSpPr>
          <p:nvPr userDrawn="1"/>
        </p:nvSpPr>
        <p:spPr bwMode="ltGray">
          <a:xfrm rot="10800000">
            <a:off x="0" y="0"/>
            <a:ext cx="899624" cy="899994"/>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a:spLocks noChangeAspect="1"/>
          </p:cNvSpPr>
          <p:nvPr userDrawn="1"/>
        </p:nvSpPr>
        <p:spPr bwMode="ltGray">
          <a:xfrm rot="10800000">
            <a:off x="899592" y="900379"/>
            <a:ext cx="648072" cy="648339"/>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a:spLocks noChangeAspect="1"/>
          </p:cNvSpPr>
          <p:nvPr userDrawn="1"/>
        </p:nvSpPr>
        <p:spPr bwMode="gray">
          <a:xfrm rot="10800000">
            <a:off x="1547663" y="396336"/>
            <a:ext cx="504055" cy="504263"/>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a:spLocks noChangeAspect="1"/>
          </p:cNvSpPr>
          <p:nvPr userDrawn="1"/>
        </p:nvSpPr>
        <p:spPr bwMode="ltGray">
          <a:xfrm rot="10800000">
            <a:off x="2052581" y="-219"/>
            <a:ext cx="397724" cy="397888"/>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グループ化 18"/>
          <p:cNvGrpSpPr/>
          <p:nvPr userDrawn="1"/>
        </p:nvGrpSpPr>
        <p:grpSpPr>
          <a:xfrm>
            <a:off x="7594874" y="4716636"/>
            <a:ext cx="1550713" cy="1548937"/>
            <a:chOff x="7594874" y="4039989"/>
            <a:chExt cx="1550713" cy="1548937"/>
          </a:xfrm>
        </p:grpSpPr>
        <p:sp>
          <p:nvSpPr>
            <p:cNvPr id="33" name="正方形/長方形 32"/>
            <p:cNvSpPr>
              <a:spLocks noChangeAspect="1"/>
            </p:cNvSpPr>
            <p:nvPr userDrawn="1"/>
          </p:nvSpPr>
          <p:spPr bwMode="ltGray">
            <a:xfrm>
              <a:off x="8497515" y="4039989"/>
              <a:ext cx="648072" cy="648339"/>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p:cNvSpPr>
              <a:spLocks noChangeAspect="1"/>
            </p:cNvSpPr>
            <p:nvPr userDrawn="1"/>
          </p:nvSpPr>
          <p:spPr bwMode="ltGray">
            <a:xfrm>
              <a:off x="7993461" y="4688108"/>
              <a:ext cx="504055" cy="504263"/>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a:spLocks noChangeAspect="1"/>
            </p:cNvSpPr>
            <p:nvPr userDrawn="1"/>
          </p:nvSpPr>
          <p:spPr bwMode="gray">
            <a:xfrm>
              <a:off x="7594874" y="5191038"/>
              <a:ext cx="397724" cy="397888"/>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2018/3/29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7" name="正方形/長方形 6"/>
          <p:cNvSpPr/>
          <p:nvPr userDrawn="1"/>
        </p:nvSpPr>
        <p:spPr>
          <a:xfrm>
            <a:off x="0" y="0"/>
            <a:ext cx="9144000" cy="692696"/>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a:spLocks noChangeAspect="1"/>
          </p:cNvSpPr>
          <p:nvPr userDrawn="1"/>
        </p:nvSpPr>
        <p:spPr bwMode="ltGray">
          <a:xfrm>
            <a:off x="8905873" y="-1"/>
            <a:ext cx="252000" cy="252000"/>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a:spLocks noChangeAspect="1"/>
          </p:cNvSpPr>
          <p:nvPr userDrawn="1"/>
        </p:nvSpPr>
        <p:spPr bwMode="ltGray">
          <a:xfrm>
            <a:off x="8700266" y="246675"/>
            <a:ext cx="206182" cy="206182"/>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a:spLocks noChangeAspect="1"/>
          </p:cNvSpPr>
          <p:nvPr userDrawn="1"/>
        </p:nvSpPr>
        <p:spPr bwMode="ltGray">
          <a:xfrm>
            <a:off x="8539585" y="454155"/>
            <a:ext cx="162000"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userDrawn="1"/>
        </p:nvSpPr>
        <p:spPr bwMode="ltGray">
          <a:xfrm flipV="1">
            <a:off x="0" y="616497"/>
            <a:ext cx="9144000" cy="45719"/>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B9CA163-3D0B-444A-98E0-0E86E6C15AD0}" type="datetime1">
              <a:rPr lang="ja-JP" altLang="en-US"/>
              <a:pPr>
                <a:defRPr/>
              </a:pPr>
              <a:t>2018/3/29</a:t>
            </a:fld>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925FD64B-9C10-4DE2-952D-1DEDA0E9EFB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2018/3/29</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kumimoji="1" sz="3600" b="1" kern="1200" baseline="0">
          <a:solidFill>
            <a:schemeClr val="bg1"/>
          </a:solidFill>
          <a:latin typeface="+mj-lt"/>
          <a:ea typeface="明朝" pitchFamily="17"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ity.osaka.lg.jp/zaisei/page/0000425919.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city.osaka.lg.jp/shisei_top/category/889-6-2-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bwMode="black">
          <a:xfrm>
            <a:off x="0" y="1412776"/>
            <a:ext cx="9144000" cy="1872208"/>
          </a:xfrm>
        </p:spPr>
        <p:txBody>
          <a:bodyPr>
            <a:normAutofit/>
          </a:bodyPr>
          <a:lstStyle/>
          <a:p>
            <a:pPr algn="ctr"/>
            <a:r>
              <a:rPr lang="ja-JP" altLang="en-US" sz="4000" b="1" dirty="0" smtClean="0">
                <a:solidFill>
                  <a:schemeClr val="tx1">
                    <a:lumMod val="95000"/>
                    <a:lumOff val="5000"/>
                  </a:schemeClr>
                </a:solidFill>
                <a:latin typeface="ＭＳ 明朝" pitchFamily="17" charset="-128"/>
                <a:ea typeface="明朝" pitchFamily="17" charset="-128"/>
                <a:cs typeface="メイリオ" pitchFamily="50" charset="-128"/>
              </a:rPr>
              <a:t>今後の財政収支概算</a:t>
            </a:r>
            <a:r>
              <a:rPr lang="en-US" altLang="ja-JP" sz="4000" b="1" dirty="0" smtClean="0">
                <a:solidFill>
                  <a:schemeClr val="tx1">
                    <a:lumMod val="95000"/>
                    <a:lumOff val="5000"/>
                  </a:schemeClr>
                </a:solidFill>
                <a:latin typeface="ＭＳ 明朝" pitchFamily="17" charset="-128"/>
                <a:ea typeface="明朝" pitchFamily="17" charset="-128"/>
                <a:cs typeface="メイリオ" pitchFamily="50" charset="-128"/>
              </a:rPr>
              <a:t/>
            </a:r>
            <a:br>
              <a:rPr lang="en-US" altLang="ja-JP" sz="4000" b="1" dirty="0" smtClean="0">
                <a:solidFill>
                  <a:schemeClr val="tx1">
                    <a:lumMod val="95000"/>
                    <a:lumOff val="5000"/>
                  </a:schemeClr>
                </a:solidFill>
                <a:latin typeface="ＭＳ 明朝" pitchFamily="17" charset="-128"/>
                <a:ea typeface="明朝" pitchFamily="17" charset="-128"/>
                <a:cs typeface="メイリオ" pitchFamily="50" charset="-128"/>
              </a:rPr>
            </a:br>
            <a:r>
              <a:rPr lang="ja-JP" altLang="en-US" sz="4000" b="1" dirty="0" smtClean="0">
                <a:solidFill>
                  <a:schemeClr val="tx1">
                    <a:lumMod val="95000"/>
                    <a:lumOff val="5000"/>
                  </a:schemeClr>
                </a:solidFill>
                <a:latin typeface="ＭＳ 明朝" pitchFamily="17" charset="-128"/>
                <a:ea typeface="明朝" pitchFamily="17" charset="-128"/>
                <a:cs typeface="メイリオ" pitchFamily="50" charset="-128"/>
              </a:rPr>
              <a:t>（粗い試算）</a:t>
            </a:r>
            <a:endParaRPr kumimoji="1" lang="ja-JP" altLang="en-US" sz="4000" b="1" dirty="0">
              <a:solidFill>
                <a:schemeClr val="tx1">
                  <a:lumMod val="95000"/>
                  <a:lumOff val="5000"/>
                </a:schemeClr>
              </a:solidFill>
              <a:latin typeface="ＭＳ 明朝" pitchFamily="17" charset="-128"/>
              <a:ea typeface="明朝" pitchFamily="17" charset="-128"/>
              <a:cs typeface="メイリオ" pitchFamily="50" charset="-128"/>
            </a:endParaRPr>
          </a:p>
        </p:txBody>
      </p:sp>
      <p:sp>
        <p:nvSpPr>
          <p:cNvPr id="3" name="サブタイトル 2"/>
          <p:cNvSpPr>
            <a:spLocks noGrp="1"/>
          </p:cNvSpPr>
          <p:nvPr>
            <p:ph type="subTitle" idx="1"/>
          </p:nvPr>
        </p:nvSpPr>
        <p:spPr bwMode="white">
          <a:xfrm>
            <a:off x="0" y="6334720"/>
            <a:ext cx="9144000" cy="476672"/>
          </a:xfrm>
        </p:spPr>
        <p:txBody>
          <a:bodyPr>
            <a:noAutofit/>
          </a:bodyPr>
          <a:lstStyle/>
          <a:p>
            <a:r>
              <a:rPr kumimoji="1" lang="ja-JP" altLang="en-US" sz="2800" b="1" dirty="0" smtClean="0">
                <a:solidFill>
                  <a:schemeClr val="bg1"/>
                </a:solidFill>
                <a:latin typeface="HGS創英ﾌﾟﾚｾﾞﾝｽEB" pitchFamily="18" charset="-128"/>
                <a:ea typeface="明朝" pitchFamily="17" charset="-128"/>
              </a:rPr>
              <a:t>大阪市財政局</a:t>
            </a:r>
            <a:endParaRPr kumimoji="1" lang="ja-JP" altLang="en-US" sz="2800" b="1" dirty="0">
              <a:solidFill>
                <a:schemeClr val="bg1"/>
              </a:solidFill>
              <a:latin typeface="HGS創英ﾌﾟﾚｾﾞﾝｽEB" pitchFamily="18" charset="-128"/>
              <a:ea typeface="明朝" pitchFamily="17" charset="-128"/>
            </a:endParaRPr>
          </a:p>
        </p:txBody>
      </p:sp>
      <p:sp>
        <p:nvSpPr>
          <p:cNvPr id="4" name="タイトル 1"/>
          <p:cNvSpPr txBox="1">
            <a:spLocks/>
          </p:cNvSpPr>
          <p:nvPr/>
        </p:nvSpPr>
        <p:spPr bwMode="black">
          <a:xfrm>
            <a:off x="1403648" y="2924944"/>
            <a:ext cx="6408712" cy="86409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ＭＳ 明朝" pitchFamily="17" charset="-128"/>
                <a:ea typeface="明朝" pitchFamily="17" charset="-128"/>
                <a:cs typeface="メイリオ" pitchFamily="50" charset="-128"/>
              </a:rPr>
              <a:t>◆</a:t>
            </a:r>
            <a:r>
              <a:rPr kumimoji="1" lang="en-US" altLang="ja-JP" sz="3200" b="1" i="0" u="none" strike="noStrike" kern="1200" cap="none" spc="0" normalizeH="0" baseline="0" noProof="0" dirty="0" smtClean="0">
                <a:ln>
                  <a:noFill/>
                </a:ln>
                <a:solidFill>
                  <a:schemeClr val="tx1">
                    <a:lumMod val="95000"/>
                    <a:lumOff val="5000"/>
                  </a:schemeClr>
                </a:solidFill>
                <a:effectLst/>
                <a:uLnTx/>
                <a:uFillTx/>
                <a:latin typeface="ＭＳ 明朝" pitchFamily="17" charset="-128"/>
                <a:ea typeface="明朝" pitchFamily="17" charset="-128"/>
                <a:cs typeface="メイリオ" pitchFamily="50" charset="-128"/>
              </a:rPr>
              <a:t>2018</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ＭＳ 明朝" pitchFamily="17" charset="-128"/>
                <a:ea typeface="明朝" pitchFamily="17" charset="-128"/>
                <a:cs typeface="メイリオ" pitchFamily="50" charset="-128"/>
              </a:rPr>
              <a:t>（</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ＭＳ Ｐ明朝" panose="02020600040205080304" pitchFamily="18" charset="-128"/>
                <a:ea typeface="ＭＳ Ｐ明朝" panose="02020600040205080304" pitchFamily="18" charset="-128"/>
                <a:cs typeface="メイリオ" pitchFamily="50" charset="-128"/>
              </a:rPr>
              <a:t>平成</a:t>
            </a:r>
            <a:r>
              <a:rPr lang="en-US" altLang="ja-JP" sz="3200" b="1" noProof="0" dirty="0">
                <a:solidFill>
                  <a:schemeClr val="tx1">
                    <a:lumMod val="95000"/>
                    <a:lumOff val="5000"/>
                  </a:schemeClr>
                </a:solidFill>
                <a:latin typeface="ＭＳ Ｐ明朝" panose="02020600040205080304" pitchFamily="18" charset="-128"/>
                <a:ea typeface="ＭＳ Ｐ明朝" panose="02020600040205080304" pitchFamily="18" charset="-128"/>
                <a:cs typeface="メイリオ" pitchFamily="50" charset="-128"/>
              </a:rPr>
              <a:t>30</a:t>
            </a:r>
            <a:r>
              <a:rPr lang="ja-JP" altLang="en-US" sz="3200" b="1" dirty="0" smtClean="0">
                <a:solidFill>
                  <a:schemeClr val="tx1">
                    <a:lumMod val="95000"/>
                    <a:lumOff val="5000"/>
                  </a:schemeClr>
                </a:solidFill>
                <a:latin typeface="ＭＳ Ｐ明朝" panose="02020600040205080304" pitchFamily="18" charset="-128"/>
                <a:ea typeface="ＭＳ Ｐ明朝" panose="02020600040205080304" pitchFamily="18" charset="-128"/>
                <a:cs typeface="メイリオ" pitchFamily="50" charset="-128"/>
              </a:rPr>
              <a:t>）</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ＭＳ Ｐ明朝" panose="02020600040205080304" pitchFamily="18" charset="-128"/>
                <a:ea typeface="ＭＳ Ｐ明朝" panose="02020600040205080304" pitchFamily="18" charset="-128"/>
                <a:cs typeface="メイリオ" pitchFamily="50" charset="-128"/>
              </a:rPr>
              <a:t>年</a:t>
            </a:r>
            <a:r>
              <a:rPr kumimoji="1" lang="en-US" altLang="ja-JP" sz="3200" b="1" i="0" u="none" strike="noStrike" kern="1200" cap="none" spc="0" normalizeH="0" baseline="0" noProof="0" dirty="0" smtClean="0">
                <a:ln>
                  <a:noFill/>
                </a:ln>
                <a:solidFill>
                  <a:schemeClr val="tx1">
                    <a:lumMod val="95000"/>
                    <a:lumOff val="5000"/>
                  </a:schemeClr>
                </a:solidFill>
                <a:effectLst/>
                <a:uLnTx/>
                <a:uFillTx/>
                <a:latin typeface="ＭＳ Ｐ明朝" panose="02020600040205080304" pitchFamily="18" charset="-128"/>
                <a:ea typeface="ＭＳ Ｐ明朝" panose="02020600040205080304" pitchFamily="18" charset="-128"/>
                <a:cs typeface="メイリオ" pitchFamily="50" charset="-128"/>
              </a:rPr>
              <a:t>2</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ＭＳ Ｐ明朝" panose="02020600040205080304" pitchFamily="18" charset="-128"/>
                <a:ea typeface="ＭＳ Ｐ明朝" panose="02020600040205080304" pitchFamily="18" charset="-128"/>
                <a:cs typeface="メイリオ" pitchFamily="50" charset="-128"/>
              </a:rPr>
              <a:t>月版</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ＭＳ 明朝" pitchFamily="17" charset="-128"/>
                <a:ea typeface="明朝" pitchFamily="17" charset="-128"/>
                <a:cs typeface="メイリオ" pitchFamily="50" charset="-128"/>
              </a:rPr>
              <a:t>◆</a:t>
            </a:r>
            <a:endParaRPr kumimoji="1" lang="ja-JP" altLang="en-US" sz="3200" b="1" i="0" u="none" strike="noStrike" kern="1200" cap="none" spc="0" normalizeH="0" baseline="0" noProof="0" dirty="0">
              <a:ln>
                <a:noFill/>
              </a:ln>
              <a:solidFill>
                <a:schemeClr val="tx1">
                  <a:lumMod val="95000"/>
                  <a:lumOff val="5000"/>
                </a:schemeClr>
              </a:solidFill>
              <a:effectLst/>
              <a:uLnTx/>
              <a:uFillTx/>
              <a:latin typeface="ＭＳ 明朝" pitchFamily="17" charset="-128"/>
              <a:ea typeface="明朝" pitchFamily="17" charset="-128"/>
              <a:cs typeface="メイリオ" pitchFamily="50" charset="-128"/>
            </a:endParaRPr>
          </a:p>
        </p:txBody>
      </p:sp>
      <p:sp>
        <p:nvSpPr>
          <p:cNvPr id="5" name="正方形/長方形 4"/>
          <p:cNvSpPr/>
          <p:nvPr/>
        </p:nvSpPr>
        <p:spPr>
          <a:xfrm>
            <a:off x="395536" y="3933056"/>
            <a:ext cx="8964488" cy="1502976"/>
          </a:xfrm>
          <a:prstGeom prst="rect">
            <a:avLst/>
          </a:prstGeom>
          <a:ln>
            <a:noFill/>
          </a:ln>
        </p:spPr>
        <p:txBody>
          <a:bodyPr wrap="square">
            <a:spAutoFit/>
          </a:bodyPr>
          <a:lstStyle/>
          <a:p>
            <a:pPr>
              <a:lnSpc>
                <a:spcPts val="2200"/>
              </a:lnSpc>
              <a:spcAft>
                <a:spcPts val="0"/>
              </a:spcAft>
              <a:defRPr/>
            </a:pPr>
            <a:r>
              <a:rPr lang="ja-JP" altLang="en-US" sz="1600" dirty="0">
                <a:latin typeface="メイリオ" pitchFamily="50" charset="-128"/>
                <a:ea typeface="メイリオ" pitchFamily="50" charset="-128"/>
                <a:cs typeface="メイリオ" pitchFamily="50" charset="-128"/>
              </a:rPr>
              <a:t>○大阪市は</a:t>
            </a:r>
            <a:r>
              <a:rPr lang="ja-JP" altLang="en-US" sz="1600" spc="-15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将来世代に負担を先送</a:t>
            </a:r>
            <a:r>
              <a:rPr lang="ja-JP" altLang="en-US" sz="1600" spc="-100" dirty="0">
                <a:latin typeface="メイリオ" pitchFamily="50" charset="-128"/>
                <a:ea typeface="メイリオ" pitchFamily="50" charset="-128"/>
                <a:cs typeface="メイリオ" pitchFamily="50" charset="-128"/>
              </a:rPr>
              <a:t>りしないため、「</a:t>
            </a:r>
            <a:r>
              <a:rPr lang="ja-JP" altLang="en-US" sz="1600" dirty="0">
                <a:latin typeface="メイリオ" pitchFamily="50" charset="-128"/>
                <a:ea typeface="メイリオ" pitchFamily="50" charset="-128"/>
                <a:cs typeface="メイリオ" pitchFamily="50" charset="-128"/>
              </a:rPr>
              <a:t>補てん財源に依存」するのでは</a:t>
            </a:r>
            <a:endParaRPr lang="en-US" altLang="ja-JP" sz="1600" dirty="0">
              <a:latin typeface="メイリオ" pitchFamily="50" charset="-128"/>
              <a:ea typeface="メイリオ" pitchFamily="50" charset="-128"/>
              <a:cs typeface="メイリオ" pitchFamily="50" charset="-128"/>
            </a:endParaRPr>
          </a:p>
          <a:p>
            <a:pPr>
              <a:lnSpc>
                <a:spcPts val="2200"/>
              </a:lnSpc>
              <a:spcAft>
                <a:spcPts val="0"/>
              </a:spcAft>
              <a:defRPr/>
            </a:pPr>
            <a:r>
              <a:rPr lang="ja-JP" altLang="en-US" sz="1600" dirty="0">
                <a:latin typeface="メイリオ" pitchFamily="50" charset="-128"/>
                <a:ea typeface="メイリオ" pitchFamily="50" charset="-128"/>
                <a:cs typeface="メイリオ" pitchFamily="50" charset="-128"/>
              </a:rPr>
              <a:t>　なく、「収入の範囲内で予算を</a:t>
            </a:r>
            <a:r>
              <a:rPr lang="ja-JP" altLang="en-US" sz="1600" dirty="0" smtClean="0">
                <a:latin typeface="メイリオ" pitchFamily="50" charset="-128"/>
                <a:ea typeface="メイリオ" pitchFamily="50" charset="-128"/>
                <a:cs typeface="メイリオ" pitchFamily="50" charset="-128"/>
              </a:rPr>
              <a:t>組む」</a:t>
            </a:r>
            <a:r>
              <a:rPr lang="ja-JP" altLang="en-US" sz="1600" dirty="0">
                <a:latin typeface="メイリオ" pitchFamily="50" charset="-128"/>
                <a:ea typeface="メイリオ" pitchFamily="50" charset="-128"/>
                <a:cs typeface="メイリオ" pitchFamily="50" charset="-128"/>
              </a:rPr>
              <a:t>ことを原則とし</a:t>
            </a:r>
            <a:r>
              <a:rPr lang="ja-JP" altLang="en-US" sz="1600" dirty="0" smtClean="0">
                <a:latin typeface="メイリオ" pitchFamily="50" charset="-128"/>
                <a:ea typeface="メイリオ" pitchFamily="50" charset="-128"/>
                <a:cs typeface="メイリオ" pitchFamily="50" charset="-128"/>
              </a:rPr>
              <a:t>、市民感覚をもって行財政改革</a:t>
            </a:r>
            <a:endParaRPr lang="en-US" altLang="ja-JP" sz="1600" dirty="0" smtClean="0">
              <a:latin typeface="メイリオ" pitchFamily="50" charset="-128"/>
              <a:ea typeface="メイリオ" pitchFamily="50" charset="-128"/>
              <a:cs typeface="メイリオ" pitchFamily="50" charset="-128"/>
            </a:endParaRPr>
          </a:p>
          <a:p>
            <a:pPr>
              <a:lnSpc>
                <a:spcPts val="2200"/>
              </a:lnSpc>
              <a:spcAft>
                <a:spcPts val="0"/>
              </a:spcAft>
              <a:defRPr/>
            </a:pPr>
            <a:r>
              <a:rPr lang="ja-JP" altLang="en-US" sz="1600" dirty="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を徹底的に行い、「</a:t>
            </a:r>
            <a:r>
              <a:rPr lang="ja-JP" altLang="en-US" sz="1600" dirty="0">
                <a:latin typeface="メイリオ" pitchFamily="50" charset="-128"/>
                <a:ea typeface="メイリオ" pitchFamily="50" charset="-128"/>
                <a:cs typeface="メイリオ" pitchFamily="50" charset="-128"/>
              </a:rPr>
              <a:t>通常収支</a:t>
            </a:r>
            <a:r>
              <a:rPr lang="en-US" altLang="ja-JP" sz="1600" baseline="300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（単年度）の均衡」</a:t>
            </a:r>
            <a:r>
              <a:rPr lang="ja-JP" altLang="en-US" sz="1600" dirty="0" smtClean="0">
                <a:latin typeface="メイリオ" pitchFamily="50" charset="-128"/>
                <a:ea typeface="メイリオ" pitchFamily="50" charset="-128"/>
                <a:cs typeface="メイリオ" pitchFamily="50" charset="-128"/>
              </a:rPr>
              <a:t>を</a:t>
            </a:r>
            <a:r>
              <a:rPr lang="ja-JP" altLang="en-US" sz="1600" spc="100" dirty="0" smtClean="0">
                <a:latin typeface="メイリオ" pitchFamily="50" charset="-128"/>
                <a:ea typeface="メイリオ" pitchFamily="50" charset="-128"/>
                <a:cs typeface="メイリオ" pitchFamily="50" charset="-128"/>
              </a:rPr>
              <a:t>めざす</a:t>
            </a:r>
            <a:r>
              <a:rPr lang="ja-JP" altLang="en-US" sz="1600" spc="100" dirty="0">
                <a:latin typeface="メイリオ" pitchFamily="50" charset="-128"/>
                <a:ea typeface="メイリオ" pitchFamily="50" charset="-128"/>
                <a:cs typeface="メイリオ" pitchFamily="50" charset="-128"/>
              </a:rPr>
              <a:t>ことと</a:t>
            </a:r>
            <a:r>
              <a:rPr lang="ja-JP" altLang="en-US" sz="1600" dirty="0">
                <a:latin typeface="メイリオ" pitchFamily="50" charset="-128"/>
                <a:ea typeface="メイリオ" pitchFamily="50" charset="-128"/>
                <a:cs typeface="メイリオ" pitchFamily="50" charset="-128"/>
              </a:rPr>
              <a:t>している</a:t>
            </a:r>
            <a:r>
              <a:rPr lang="ja-JP" altLang="en-US" sz="1600" dirty="0" smtClean="0">
                <a:latin typeface="メイリオ" pitchFamily="50" charset="-128"/>
                <a:ea typeface="メイリオ" pitchFamily="50" charset="-128"/>
                <a:cs typeface="メイリオ" pitchFamily="50" charset="-128"/>
              </a:rPr>
              <a:t>。</a:t>
            </a:r>
            <a:endParaRPr lang="en-US" altLang="ja-JP" sz="1600" dirty="0" smtClean="0">
              <a:latin typeface="メイリオ" pitchFamily="50" charset="-128"/>
              <a:ea typeface="メイリオ" pitchFamily="50" charset="-128"/>
              <a:cs typeface="メイリオ" pitchFamily="50" charset="-128"/>
            </a:endParaRPr>
          </a:p>
          <a:p>
            <a:pPr>
              <a:lnSpc>
                <a:spcPts val="2200"/>
              </a:lnSpc>
              <a:spcAft>
                <a:spcPts val="0"/>
              </a:spcAft>
              <a:defRPr/>
            </a:pPr>
            <a:r>
              <a:rPr lang="ja-JP" altLang="en-US" sz="1600" dirty="0">
                <a:latin typeface="メイリオ" pitchFamily="50" charset="-128"/>
                <a:ea typeface="メイリオ" pitchFamily="50" charset="-128"/>
                <a:cs typeface="メイリオ" pitchFamily="50" charset="-128"/>
              </a:rPr>
              <a:t>○この財政収支概算（粗い試算）は、そのために必要となる収支改善の目安を</a:t>
            </a:r>
            <a:r>
              <a:rPr lang="ja-JP" altLang="en-US" sz="1600" spc="-200" dirty="0">
                <a:latin typeface="メイリオ" pitchFamily="50" charset="-128"/>
                <a:ea typeface="メイリオ" pitchFamily="50" charset="-128"/>
                <a:cs typeface="メイリオ" pitchFamily="50" charset="-128"/>
              </a:rPr>
              <a:t>一</a:t>
            </a:r>
            <a:r>
              <a:rPr lang="ja-JP" altLang="en-US" sz="1600" dirty="0">
                <a:latin typeface="メイリオ" pitchFamily="50" charset="-128"/>
                <a:ea typeface="メイリオ" pitchFamily="50" charset="-128"/>
                <a:cs typeface="メイリオ" pitchFamily="50" charset="-128"/>
              </a:rPr>
              <a:t>定の</a:t>
            </a:r>
            <a:endParaRPr lang="en-US" altLang="ja-JP" sz="1600" dirty="0">
              <a:latin typeface="メイリオ" pitchFamily="50" charset="-128"/>
              <a:ea typeface="メイリオ" pitchFamily="50" charset="-128"/>
              <a:cs typeface="メイリオ" pitchFamily="50" charset="-128"/>
            </a:endParaRPr>
          </a:p>
          <a:p>
            <a:pPr>
              <a:lnSpc>
                <a:spcPts val="2200"/>
              </a:lnSpc>
              <a:spcAft>
                <a:spcPts val="0"/>
              </a:spcAft>
              <a:defRPr/>
            </a:pPr>
            <a:r>
              <a:rPr lang="ja-JP" altLang="en-US" sz="1600" dirty="0">
                <a:latin typeface="メイリオ" pitchFamily="50" charset="-128"/>
                <a:ea typeface="メイリオ" pitchFamily="50" charset="-128"/>
                <a:cs typeface="メイリオ" pitchFamily="50" charset="-128"/>
              </a:rPr>
              <a:t>　前提</a:t>
            </a:r>
            <a:r>
              <a:rPr lang="ja-JP" altLang="en-US" sz="1600" spc="-270" dirty="0">
                <a:latin typeface="メイリオ" pitchFamily="50" charset="-128"/>
                <a:ea typeface="メイリオ" pitchFamily="50" charset="-128"/>
                <a:cs typeface="メイリオ" pitchFamily="50" charset="-128"/>
              </a:rPr>
              <a:t>により</a:t>
            </a:r>
            <a:r>
              <a:rPr lang="en-US" altLang="ja-JP" sz="1600"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試算したものである。</a:t>
            </a:r>
            <a:endParaRPr lang="en-US" altLang="ja-JP" sz="1600" dirty="0">
              <a:latin typeface="メイリオ" pitchFamily="50" charset="-128"/>
              <a:ea typeface="メイリオ" pitchFamily="50" charset="-128"/>
              <a:cs typeface="メイリオ" pitchFamily="50" charset="-128"/>
            </a:endParaRPr>
          </a:p>
        </p:txBody>
      </p:sp>
      <p:sp>
        <p:nvSpPr>
          <p:cNvPr id="6" name="正方形/長方形 8"/>
          <p:cNvSpPr>
            <a:spLocks noChangeArrowheads="1"/>
          </p:cNvSpPr>
          <p:nvPr/>
        </p:nvSpPr>
        <p:spPr bwMode="auto">
          <a:xfrm>
            <a:off x="323850" y="5589240"/>
            <a:ext cx="8820150" cy="307777"/>
          </a:xfrm>
          <a:prstGeom prst="rect">
            <a:avLst/>
          </a:prstGeom>
          <a:noFill/>
          <a:ln w="9525">
            <a:noFill/>
            <a:miter lim="800000"/>
            <a:headEnd/>
            <a:tailEnd/>
          </a:ln>
        </p:spPr>
        <p:txBody>
          <a:bodyPr>
            <a:spAutoFit/>
          </a:bodyPr>
          <a:lstStyle/>
          <a:p>
            <a:r>
              <a:rPr lang="ja-JP" altLang="en-US" sz="1400" dirty="0">
                <a:latin typeface="メイリオ" pitchFamily="50" charset="-128"/>
                <a:ea typeface="メイリオ" pitchFamily="50" charset="-128"/>
              </a:rPr>
              <a:t>　</a:t>
            </a:r>
            <a:r>
              <a:rPr lang="en-US" altLang="ja-JP" sz="1400" spc="-50" dirty="0">
                <a:latin typeface="メイリオ" pitchFamily="50" charset="-128"/>
                <a:ea typeface="メイリオ" pitchFamily="50" charset="-128"/>
              </a:rPr>
              <a:t>※</a:t>
            </a:r>
            <a:r>
              <a:rPr lang="ja-JP" altLang="en-US" sz="1400" spc="-50" dirty="0">
                <a:latin typeface="メイリオ" pitchFamily="50" charset="-128"/>
                <a:ea typeface="メイリオ" pitchFamily="50" charset="-128"/>
              </a:rPr>
              <a:t>通常収支とは、補てん財源（不用地等売却代、財政調整基金）を活用しない収支を意味する。</a:t>
            </a:r>
            <a:endParaRPr lang="en-US" altLang="ja-JP" sz="1400" spc="-50" dirty="0">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正方形/長方形 5"/>
          <p:cNvSpPr>
            <a:spLocks noChangeArrowheads="1"/>
          </p:cNvSpPr>
          <p:nvPr/>
        </p:nvSpPr>
        <p:spPr bwMode="auto">
          <a:xfrm>
            <a:off x="143508" y="501392"/>
            <a:ext cx="8856984" cy="6401753"/>
          </a:xfrm>
          <a:prstGeom prst="rect">
            <a:avLst/>
          </a:prstGeom>
          <a:noFill/>
          <a:ln w="9525">
            <a:noFill/>
            <a:miter lim="800000"/>
            <a:headEnd/>
            <a:tailEnd/>
          </a:ln>
        </p:spPr>
        <p:txBody>
          <a:bodyPr wrap="square">
            <a:spAutoFit/>
          </a:bodyPr>
          <a:lstStyle/>
          <a:p>
            <a:pPr>
              <a:lnSpc>
                <a:spcPts val="2500"/>
              </a:lnSpc>
            </a:pPr>
            <a:r>
              <a:rPr lang="ja-JP" altLang="en-US" sz="2200" b="1" dirty="0">
                <a:latin typeface="メイリオ" pitchFamily="50" charset="-128"/>
                <a:ea typeface="メイリオ" pitchFamily="50" charset="-128"/>
              </a:rPr>
              <a:t>　</a:t>
            </a:r>
            <a:endParaRPr lang="en-US" altLang="ja-JP" sz="2200" b="1" dirty="0" smtClean="0">
              <a:latin typeface="メイリオ" pitchFamily="50" charset="-128"/>
              <a:ea typeface="メイリオ" pitchFamily="50" charset="-128"/>
            </a:endParaRPr>
          </a:p>
          <a:p>
            <a:pPr marL="342900" indent="-342900">
              <a:lnSpc>
                <a:spcPts val="2500"/>
              </a:lnSpc>
              <a:buFont typeface="Wingdings" panose="05000000000000000000" pitchFamily="2" charset="2"/>
              <a:buChar char="u"/>
            </a:pPr>
            <a:r>
              <a:rPr lang="en-US" altLang="ja-JP" sz="2000" dirty="0" smtClean="0">
                <a:latin typeface="メイリオ" pitchFamily="50" charset="-128"/>
                <a:ea typeface="メイリオ" pitchFamily="50" charset="-128"/>
              </a:rPr>
              <a:t>2018</a:t>
            </a:r>
            <a:r>
              <a:rPr lang="ja-JP" altLang="en-US" sz="2000" dirty="0" smtClean="0">
                <a:latin typeface="メイリオ" pitchFamily="50" charset="-128"/>
                <a:ea typeface="メイリオ" pitchFamily="50" charset="-128"/>
              </a:rPr>
              <a:t>（平成</a:t>
            </a:r>
            <a:r>
              <a:rPr lang="en-US" altLang="ja-JP" sz="2000" dirty="0" smtClean="0">
                <a:latin typeface="メイリオ" pitchFamily="50" charset="-128"/>
                <a:ea typeface="メイリオ" pitchFamily="50" charset="-128"/>
              </a:rPr>
              <a:t>30</a:t>
            </a:r>
            <a:r>
              <a:rPr lang="ja-JP" altLang="en-US" sz="2000" dirty="0" smtClean="0">
                <a:latin typeface="メイリオ" pitchFamily="50" charset="-128"/>
                <a:ea typeface="メイリオ" pitchFamily="50" charset="-128"/>
              </a:rPr>
              <a:t>）年度当初予算を基本に、収支等に大きく影響のあるもの（</a:t>
            </a:r>
            <a:r>
              <a:rPr lang="en-US" altLang="ja-JP" sz="2000" dirty="0" smtClean="0">
                <a:latin typeface="メイリオ" pitchFamily="50" charset="-128"/>
                <a:ea typeface="メイリオ" pitchFamily="50" charset="-128"/>
              </a:rPr>
              <a:t>2018</a:t>
            </a:r>
            <a:r>
              <a:rPr lang="ja-JP" altLang="en-US" sz="2000" dirty="0" smtClean="0">
                <a:latin typeface="メイリオ" pitchFamily="50" charset="-128"/>
                <a:ea typeface="メイリオ" pitchFamily="50" charset="-128"/>
              </a:rPr>
              <a:t>年度の新規・拡充事業など</a:t>
            </a:r>
            <a:r>
              <a:rPr lang="ja-JP" altLang="en-US" sz="2000" dirty="0">
                <a:latin typeface="メイリオ" pitchFamily="50" charset="-128"/>
                <a:ea typeface="メイリオ" pitchFamily="50" charset="-128"/>
              </a:rPr>
              <a:t>）</a:t>
            </a:r>
            <a:r>
              <a:rPr lang="ja-JP" altLang="en-US" sz="2000" dirty="0" smtClean="0">
                <a:latin typeface="メイリオ" pitchFamily="50" charset="-128"/>
                <a:ea typeface="メイリオ" pitchFamily="50" charset="-128"/>
              </a:rPr>
              <a:t>や</a:t>
            </a:r>
            <a:r>
              <a:rPr lang="en-US" altLang="ja-JP" sz="2000" dirty="0" smtClean="0">
                <a:latin typeface="メイリオ" pitchFamily="50" charset="-128"/>
                <a:ea typeface="メイリオ" pitchFamily="50" charset="-128"/>
              </a:rPr>
              <a:t>2017</a:t>
            </a:r>
            <a:r>
              <a:rPr lang="ja-JP" altLang="en-US" sz="2000" dirty="0" smtClean="0">
                <a:latin typeface="メイリオ" pitchFamily="50" charset="-128"/>
                <a:ea typeface="メイリオ" pitchFamily="50" charset="-128"/>
              </a:rPr>
              <a:t>年度</a:t>
            </a:r>
            <a:r>
              <a:rPr lang="ja-JP" altLang="en-US" sz="2000" dirty="0">
                <a:latin typeface="メイリオ" pitchFamily="50" charset="-128"/>
                <a:ea typeface="メイリオ" pitchFamily="50" charset="-128"/>
              </a:rPr>
              <a:t>補正予算等による</a:t>
            </a:r>
            <a:r>
              <a:rPr lang="ja-JP" altLang="en-US" sz="2000" dirty="0" smtClean="0">
                <a:latin typeface="メイリオ" pitchFamily="50" charset="-128"/>
                <a:ea typeface="メイリオ" pitchFamily="50" charset="-128"/>
              </a:rPr>
              <a:t>影響</a:t>
            </a:r>
            <a:r>
              <a:rPr lang="ja-JP" altLang="en-US" sz="2000" dirty="0">
                <a:latin typeface="メイリオ" pitchFamily="50" charset="-128"/>
                <a:ea typeface="メイリオ" pitchFamily="50" charset="-128"/>
              </a:rPr>
              <a:t>を</a:t>
            </a:r>
            <a:r>
              <a:rPr lang="ja-JP" altLang="en-US" sz="2000" dirty="0" smtClean="0">
                <a:latin typeface="メイリオ" pitchFamily="50" charset="-128"/>
                <a:ea typeface="メイリオ" pitchFamily="50" charset="-128"/>
              </a:rPr>
              <a:t>反映。</a:t>
            </a:r>
            <a:endParaRPr lang="en-US" altLang="ja-JP" sz="2000" dirty="0" smtClean="0">
              <a:latin typeface="メイリオ" pitchFamily="50" charset="-128"/>
              <a:ea typeface="メイリオ" pitchFamily="50" charset="-128"/>
            </a:endParaRPr>
          </a:p>
          <a:p>
            <a:pPr marL="342900" indent="-342900">
              <a:lnSpc>
                <a:spcPts val="2500"/>
              </a:lnSpc>
              <a:buFont typeface="メイリオ" panose="020B0604030504040204" pitchFamily="50" charset="-128"/>
              <a:buChar char="○"/>
            </a:pPr>
            <a:r>
              <a:rPr lang="ja-JP" altLang="en-US" sz="2000" dirty="0" smtClean="0">
                <a:latin typeface="メイリオ" pitchFamily="50" charset="-128"/>
                <a:ea typeface="メイリオ" pitchFamily="50" charset="-128"/>
              </a:rPr>
              <a:t>市税を「中長期の経済財政に関する試算」（</a:t>
            </a:r>
            <a:r>
              <a:rPr lang="en-US" altLang="ja-JP" sz="2000" dirty="0" smtClean="0">
                <a:latin typeface="メイリオ" pitchFamily="50" charset="-128"/>
                <a:ea typeface="メイリオ" pitchFamily="50" charset="-128"/>
              </a:rPr>
              <a:t>2018</a:t>
            </a:r>
            <a:r>
              <a:rPr lang="ja-JP" altLang="en-US" sz="2000" dirty="0" smtClean="0">
                <a:latin typeface="メイリオ" pitchFamily="50" charset="-128"/>
                <a:ea typeface="メイリオ" pitchFamily="50" charset="-128"/>
              </a:rPr>
              <a:t>年</a:t>
            </a:r>
            <a:r>
              <a:rPr lang="ja-JP" altLang="en-US" sz="2000" dirty="0">
                <a:latin typeface="メイリオ" pitchFamily="50" charset="-128"/>
                <a:ea typeface="メイリオ" pitchFamily="50" charset="-128"/>
              </a:rPr>
              <a:t>１</a:t>
            </a:r>
            <a:r>
              <a:rPr lang="ja-JP" altLang="en-US" sz="2000" dirty="0" smtClean="0">
                <a:latin typeface="メイリオ" pitchFamily="50" charset="-128"/>
                <a:ea typeface="メイリオ" pitchFamily="50" charset="-128"/>
              </a:rPr>
              <a:t>月 内閣府）で示されたベースラインケースの指標により試算したうえで、固定資産税・都市計画税（土地・家屋）は、評価替え等の影響を織込む。</a:t>
            </a:r>
            <a:endParaRPr lang="en-US" altLang="ja-JP" sz="2000" dirty="0">
              <a:latin typeface="メイリオ" pitchFamily="50" charset="-128"/>
              <a:ea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z="2000" dirty="0" smtClean="0">
                <a:latin typeface="メイリオ" pitchFamily="50" charset="-128"/>
                <a:ea typeface="メイリオ" pitchFamily="50" charset="-128"/>
              </a:rPr>
              <a:t>税</a:t>
            </a:r>
            <a:r>
              <a:rPr lang="ja-JP" altLang="en-US" sz="2000" dirty="0">
                <a:latin typeface="メイリオ" pitchFamily="50" charset="-128"/>
                <a:ea typeface="メイリオ" pitchFamily="50" charset="-128"/>
              </a:rPr>
              <a:t>等一般財源総額は、国予算・地方財政計画の状況を勘案し、</a:t>
            </a:r>
            <a:r>
              <a:rPr lang="en-US" altLang="ja-JP" sz="2000" dirty="0" smtClean="0">
                <a:latin typeface="メイリオ" pitchFamily="50" charset="-128"/>
                <a:ea typeface="メイリオ" pitchFamily="50" charset="-128"/>
              </a:rPr>
              <a:t>2018</a:t>
            </a:r>
            <a:r>
              <a:rPr lang="ja-JP" altLang="en-US" sz="2000" dirty="0" smtClean="0">
                <a:latin typeface="メイリオ" pitchFamily="50" charset="-128"/>
                <a:ea typeface="メイリオ" pitchFamily="50" charset="-128"/>
              </a:rPr>
              <a:t>年度と実質的に同水準と見込む。</a:t>
            </a:r>
            <a:endParaRPr lang="en-US" altLang="ja-JP" sz="2000" dirty="0">
              <a:latin typeface="メイリオ" pitchFamily="50" charset="-128"/>
              <a:ea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z="2000" dirty="0" smtClean="0">
                <a:latin typeface="メイリオ" pitchFamily="50" charset="-128"/>
                <a:ea typeface="メイリオ" pitchFamily="50" charset="-128"/>
              </a:rPr>
              <a:t>人件費</a:t>
            </a:r>
            <a:r>
              <a:rPr lang="ja-JP" altLang="en-US" sz="2000" dirty="0">
                <a:latin typeface="メイリオ" pitchFamily="50" charset="-128"/>
                <a:ea typeface="メイリオ" pitchFamily="50" charset="-128"/>
              </a:rPr>
              <a:t>は</a:t>
            </a:r>
            <a:r>
              <a:rPr lang="ja-JP" altLang="en-US" sz="2000" dirty="0" smtClean="0">
                <a:latin typeface="メイリオ" pitchFamily="50" charset="-128"/>
                <a:ea typeface="メイリオ" pitchFamily="50" charset="-128"/>
              </a:rPr>
              <a:t>、</a:t>
            </a:r>
            <a:r>
              <a:rPr lang="en-US" altLang="ja-JP" sz="2000" dirty="0" smtClean="0">
                <a:latin typeface="メイリオ" pitchFamily="50" charset="-128"/>
                <a:ea typeface="メイリオ" pitchFamily="50" charset="-128"/>
              </a:rPr>
              <a:t>2018</a:t>
            </a:r>
            <a:r>
              <a:rPr lang="ja-JP" altLang="en-US" sz="2000" dirty="0" smtClean="0">
                <a:latin typeface="メイリオ" pitchFamily="50" charset="-128"/>
                <a:ea typeface="メイリオ" pitchFamily="50" charset="-128"/>
              </a:rPr>
              <a:t>年度当初予算に</a:t>
            </a:r>
            <a:r>
              <a:rPr lang="ja-JP" altLang="en-US" sz="2000" dirty="0">
                <a:latin typeface="メイリオ" pitchFamily="50" charset="-128"/>
                <a:ea typeface="メイリオ" pitchFamily="50" charset="-128"/>
              </a:rPr>
              <a:t>反映</a:t>
            </a:r>
            <a:r>
              <a:rPr lang="ja-JP" altLang="en-US" sz="2000" dirty="0" smtClean="0">
                <a:latin typeface="メイリオ" pitchFamily="50" charset="-128"/>
                <a:ea typeface="メイリオ" pitchFamily="50" charset="-128"/>
              </a:rPr>
              <a:t>した給与改定などを織込む。</a:t>
            </a:r>
            <a:endParaRPr lang="en-US" altLang="ja-JP" sz="2000" dirty="0">
              <a:solidFill>
                <a:schemeClr val="bg1"/>
              </a:solidFill>
              <a:latin typeface="メイリオ" pitchFamily="50" charset="-128"/>
              <a:ea typeface="メイリオ" pitchFamily="50" charset="-128"/>
            </a:endParaRPr>
          </a:p>
          <a:p>
            <a:pPr>
              <a:lnSpc>
                <a:spcPts val="2500"/>
              </a:lnSpc>
            </a:pPr>
            <a:r>
              <a:rPr lang="ja-JP" altLang="en-US" sz="2000" dirty="0" smtClean="0">
                <a:latin typeface="メイリオ" pitchFamily="50" charset="-128"/>
                <a:ea typeface="メイリオ" pitchFamily="50" charset="-128"/>
              </a:rPr>
              <a:t>    人員マネジメントによる職員の削減等を織込む。</a:t>
            </a:r>
            <a:endParaRPr lang="en-US" altLang="ja-JP" sz="2000" dirty="0">
              <a:latin typeface="メイリオ" pitchFamily="50" charset="-128"/>
              <a:ea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z="2000" dirty="0" smtClean="0">
                <a:latin typeface="メイリオ" pitchFamily="50" charset="-128"/>
                <a:ea typeface="メイリオ" pitchFamily="50" charset="-128"/>
              </a:rPr>
              <a:t>社会</a:t>
            </a:r>
            <a:r>
              <a:rPr lang="ja-JP" altLang="en-US" sz="2000" dirty="0">
                <a:latin typeface="メイリオ" pitchFamily="50" charset="-128"/>
                <a:ea typeface="メイリオ" pitchFamily="50" charset="-128"/>
              </a:rPr>
              <a:t>保障費関係は、</a:t>
            </a:r>
            <a:r>
              <a:rPr lang="ja-JP" altLang="en-US" sz="2000" dirty="0" smtClean="0">
                <a:latin typeface="メイリオ" pitchFamily="50" charset="-128"/>
                <a:ea typeface="メイリオ" pitchFamily="50" charset="-128"/>
              </a:rPr>
              <a:t>高齢化等</a:t>
            </a:r>
            <a:r>
              <a:rPr lang="ja-JP" altLang="en-US" sz="2000" dirty="0">
                <a:latin typeface="メイリオ" pitchFamily="50" charset="-128"/>
                <a:ea typeface="メイリオ" pitchFamily="50" charset="-128"/>
              </a:rPr>
              <a:t>に</a:t>
            </a:r>
            <a:r>
              <a:rPr lang="ja-JP" altLang="en-US" sz="2000" dirty="0" smtClean="0">
                <a:latin typeface="メイリオ" pitchFamily="50" charset="-128"/>
                <a:ea typeface="メイリオ" pitchFamily="50" charset="-128"/>
              </a:rPr>
              <a:t>よる自然増を見込む。</a:t>
            </a:r>
            <a:endParaRPr lang="en-US" altLang="ja-JP" sz="2000" dirty="0">
              <a:latin typeface="メイリオ" pitchFamily="50" charset="-128"/>
              <a:ea typeface="メイリオ" pitchFamily="50" charset="-128"/>
            </a:endParaRPr>
          </a:p>
          <a:p>
            <a:pPr marL="342900" indent="-342900">
              <a:lnSpc>
                <a:spcPts val="2500"/>
              </a:lnSpc>
              <a:spcBef>
                <a:spcPts val="600"/>
              </a:spcBef>
              <a:buFont typeface="メイリオ" panose="020B0604030504040204" pitchFamily="50" charset="-128"/>
              <a:buChar char="○"/>
            </a:pPr>
            <a:r>
              <a:rPr lang="en-US" altLang="ja-JP" sz="2000" dirty="0" smtClean="0">
                <a:latin typeface="メイリオ" pitchFamily="50" charset="-128"/>
                <a:ea typeface="メイリオ" pitchFamily="50" charset="-128"/>
              </a:rPr>
              <a:t>2019</a:t>
            </a:r>
            <a:r>
              <a:rPr lang="ja-JP" altLang="en-US" sz="2000" dirty="0" smtClean="0">
                <a:latin typeface="メイリオ" pitchFamily="50" charset="-128"/>
                <a:ea typeface="メイリオ" pitchFamily="50" charset="-128"/>
              </a:rPr>
              <a:t>年度</a:t>
            </a:r>
            <a:r>
              <a:rPr lang="ja-JP" altLang="en-US" sz="2000" dirty="0">
                <a:latin typeface="メイリオ" pitchFamily="50" charset="-128"/>
                <a:ea typeface="メイリオ" pitchFamily="50" charset="-128"/>
              </a:rPr>
              <a:t>以降</a:t>
            </a:r>
            <a:r>
              <a:rPr lang="ja-JP" altLang="en-US" sz="2000" dirty="0" smtClean="0">
                <a:latin typeface="メイリオ" pitchFamily="50" charset="-128"/>
                <a:ea typeface="メイリオ" pitchFamily="50" charset="-128"/>
              </a:rPr>
              <a:t>の拡充分として、なにわ筋線の整備や淀川左岸線（</a:t>
            </a:r>
            <a:r>
              <a:rPr lang="ja-JP" altLang="en-US" sz="2000" dirty="0">
                <a:latin typeface="メイリオ" pitchFamily="50" charset="-128"/>
                <a:ea typeface="メイリオ" pitchFamily="50" charset="-128"/>
              </a:rPr>
              <a:t>２</a:t>
            </a:r>
            <a:r>
              <a:rPr lang="ja-JP" altLang="en-US" sz="2000" dirty="0" smtClean="0">
                <a:latin typeface="メイリオ" pitchFamily="50" charset="-128"/>
                <a:ea typeface="メイリオ" pitchFamily="50" charset="-128"/>
              </a:rPr>
              <a:t>期）事業、児童生徒急増対策などの事業費を計画ベースで織込む。</a:t>
            </a:r>
            <a:endParaRPr lang="en-US" altLang="ja-JP" sz="2000" dirty="0">
              <a:latin typeface="メイリオ" pitchFamily="50" charset="-128"/>
              <a:ea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z="2000" dirty="0" smtClean="0">
                <a:latin typeface="メイリオ" pitchFamily="50" charset="-128"/>
                <a:ea typeface="メイリオ" pitchFamily="50" charset="-128"/>
              </a:rPr>
              <a:t>また、公共施設等の維持管理費の増加が想定されることから、一定額</a:t>
            </a:r>
            <a:r>
              <a:rPr lang="ja-JP" altLang="en-US" sz="2000" dirty="0">
                <a:latin typeface="メイリオ" pitchFamily="50" charset="-128"/>
                <a:ea typeface="メイリオ" pitchFamily="50" charset="-128"/>
              </a:rPr>
              <a:t>を</a:t>
            </a:r>
            <a:r>
              <a:rPr lang="ja-JP" altLang="en-US" sz="2000" dirty="0" smtClean="0">
                <a:latin typeface="メイリオ" pitchFamily="50" charset="-128"/>
                <a:ea typeface="メイリオ" pitchFamily="50" charset="-128"/>
              </a:rPr>
              <a:t>見込む。</a:t>
            </a:r>
            <a:endParaRPr lang="en-US" altLang="ja-JP" sz="2000" dirty="0">
              <a:latin typeface="メイリオ" pitchFamily="50" charset="-128"/>
              <a:ea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z="2000" dirty="0" smtClean="0">
                <a:latin typeface="メイリオ" pitchFamily="50" charset="-128"/>
                <a:ea typeface="メイリオ" pitchFamily="50" charset="-128"/>
              </a:rPr>
              <a:t>財務リスク（阿倍野再開発事業や弁天町駅前開発土地信託事業など）を織込む。　　　　　　　　　　　　　　　　　　　</a:t>
            </a:r>
            <a:endParaRPr lang="en-US" altLang="ja-JP" sz="2000" dirty="0" smtClean="0">
              <a:latin typeface="メイリオ" pitchFamily="50" charset="-128"/>
              <a:ea typeface="メイリオ" pitchFamily="50" charset="-128"/>
            </a:endParaRPr>
          </a:p>
        </p:txBody>
      </p:sp>
      <p:sp>
        <p:nvSpPr>
          <p:cNvPr id="5" name="タイトル プレースホルダ 1"/>
          <p:cNvSpPr txBox="1">
            <a:spLocks/>
          </p:cNvSpPr>
          <p:nvPr/>
        </p:nvSpPr>
        <p:spPr bwMode="white">
          <a:xfrm>
            <a:off x="251520" y="0"/>
            <a:ext cx="7463680" cy="764704"/>
          </a:xfrm>
          <a:prstGeom prst="rect">
            <a:avLst/>
          </a:prstGeom>
        </p:spPr>
        <p:txBody>
          <a:bodyPr vert="horz" lIns="91440" tIns="45720" rIns="91440" bIns="45720" rtlCol="0" anchor="ctr">
            <a:noAutofit/>
          </a:bodyPr>
          <a:lstStyle/>
          <a:p>
            <a:pPr lvl="0">
              <a:spcBef>
                <a:spcPct val="0"/>
              </a:spcBef>
            </a:pPr>
            <a:r>
              <a:rPr lang="ja-JP" altLang="en-US" sz="3200" dirty="0" smtClean="0">
                <a:solidFill>
                  <a:schemeClr val="bg1"/>
                </a:solidFill>
                <a:latin typeface="メイリオ" pitchFamily="50" charset="-128"/>
                <a:ea typeface="メイリオ" pitchFamily="50" charset="-128"/>
              </a:rPr>
              <a:t>試算の前提条件</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7" name="スライド番号プレースホルダ 5"/>
          <p:cNvSpPr>
            <a:spLocks noGrp="1"/>
          </p:cNvSpPr>
          <p:nvPr>
            <p:ph type="sldNum" sz="quarter" idx="10"/>
          </p:nvPr>
        </p:nvSpPr>
        <p:spPr bwMode="gray">
          <a:xfrm>
            <a:off x="8748464" y="6492875"/>
            <a:ext cx="1534344" cy="365125"/>
          </a:xfrm>
        </p:spPr>
        <p:txBody>
          <a:bodyPr/>
          <a:lstStyle/>
          <a:p>
            <a:pPr>
              <a:defRPr/>
            </a:pPr>
            <a:fld id="{660F2FEC-98AA-4D8F-B895-F4022AB9E898}" type="slidenum">
              <a:rPr lang="en-US" altLang="ja-JP" sz="2400"/>
              <a:pPr>
                <a:defRPr/>
              </a:pPr>
              <a:t>1</a:t>
            </a:fld>
            <a:endParaRPr lang="en-US" altLang="ja-JP" sz="2400" dirty="0"/>
          </a:p>
        </p:txBody>
      </p:sp>
      <p:sp>
        <p:nvSpPr>
          <p:cNvPr id="6" name="正方形/長方形 5"/>
          <p:cNvSpPr>
            <a:spLocks noChangeArrowheads="1"/>
          </p:cNvSpPr>
          <p:nvPr/>
        </p:nvSpPr>
        <p:spPr bwMode="auto">
          <a:xfrm>
            <a:off x="6012160" y="6223858"/>
            <a:ext cx="3312368" cy="733534"/>
          </a:xfrm>
          <a:prstGeom prst="rect">
            <a:avLst/>
          </a:prstGeom>
          <a:noFill/>
          <a:ln w="9525">
            <a:noFill/>
            <a:miter lim="800000"/>
            <a:headEnd/>
            <a:tailEnd/>
          </a:ln>
        </p:spPr>
        <p:txBody>
          <a:bodyPr wrap="square">
            <a:spAutoFit/>
          </a:bodyPr>
          <a:lstStyle/>
          <a:p>
            <a:pPr>
              <a:lnSpc>
                <a:spcPts val="2500"/>
              </a:lnSpc>
            </a:pPr>
            <a:r>
              <a:rPr lang="ja-JP" altLang="en-US" sz="2200" b="1" dirty="0">
                <a:latin typeface="メイリオ" pitchFamily="50" charset="-128"/>
                <a:ea typeface="メイリオ" pitchFamily="50" charset="-128"/>
              </a:rPr>
              <a:t>　</a:t>
            </a:r>
            <a:endParaRPr lang="en-US" altLang="ja-JP" sz="2200" b="1" dirty="0" smtClean="0">
              <a:latin typeface="メイリオ" pitchFamily="50" charset="-128"/>
              <a:ea typeface="メイリオ" pitchFamily="50" charset="-128"/>
            </a:endParaRPr>
          </a:p>
          <a:p>
            <a:pPr>
              <a:lnSpc>
                <a:spcPts val="2500"/>
              </a:lnSpc>
            </a:pPr>
            <a:r>
              <a:rPr lang="ja-JP" altLang="en-US" sz="2000" dirty="0" smtClean="0">
                <a:latin typeface="メイリオ" pitchFamily="50" charset="-128"/>
                <a:ea typeface="メイリオ" pitchFamily="50" charset="-128"/>
              </a:rPr>
              <a:t>　</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　詳細は５ページ</a:t>
            </a:r>
            <a:endParaRPr lang="en-US" altLang="ja-JP"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0"/>
          </p:nvPr>
        </p:nvSpPr>
        <p:spPr bwMode="gray">
          <a:xfrm>
            <a:off x="8676456" y="6492875"/>
            <a:ext cx="1534344" cy="365125"/>
          </a:xfrm>
        </p:spPr>
        <p:txBody>
          <a:bodyPr/>
          <a:lstStyle/>
          <a:p>
            <a:pPr>
              <a:defRPr/>
            </a:pPr>
            <a:fld id="{660F2FEC-98AA-4D8F-B895-F4022AB9E898}" type="slidenum">
              <a:rPr lang="en-US" altLang="ja-JP" sz="2400"/>
              <a:pPr>
                <a:defRPr/>
              </a:pPr>
              <a:t>2</a:t>
            </a:fld>
            <a:endParaRPr lang="en-US" altLang="ja-JP" sz="2400" dirty="0"/>
          </a:p>
        </p:txBody>
      </p:sp>
      <p:sp>
        <p:nvSpPr>
          <p:cNvPr id="8" name="タイトル プレースホルダ 1"/>
          <p:cNvSpPr txBox="1">
            <a:spLocks/>
          </p:cNvSpPr>
          <p:nvPr/>
        </p:nvSpPr>
        <p:spPr bwMode="white">
          <a:xfrm>
            <a:off x="251520" y="0"/>
            <a:ext cx="7463680" cy="764704"/>
          </a:xfrm>
          <a:prstGeom prst="rect">
            <a:avLst/>
          </a:prstGeom>
        </p:spPr>
        <p:txBody>
          <a:bodyPr vert="horz" lIns="91440" tIns="45720" rIns="91440" bIns="45720" rtlCol="0" anchor="ctr">
            <a:noAutofit/>
          </a:bodyPr>
          <a:lstStyle/>
          <a:p>
            <a:pPr lvl="0">
              <a:spcBef>
                <a:spcPct val="0"/>
              </a:spcBef>
            </a:pPr>
            <a:r>
              <a:rPr lang="ja-JP" altLang="en-US" sz="3200" dirty="0" smtClean="0">
                <a:solidFill>
                  <a:schemeClr val="bg1"/>
                </a:solidFill>
                <a:latin typeface="メイリオ" pitchFamily="50" charset="-128"/>
                <a:ea typeface="メイリオ" pitchFamily="50" charset="-128"/>
                <a:cs typeface="メイリオ" pitchFamily="50" charset="-128"/>
              </a:rPr>
              <a:t>収支の推移</a:t>
            </a:r>
            <a:r>
              <a:rPr lang="en-US" altLang="ja-JP" sz="2000" dirty="0">
                <a:solidFill>
                  <a:schemeClr val="bg1"/>
                </a:solidFill>
                <a:latin typeface="メイリオ" pitchFamily="50" charset="-128"/>
                <a:ea typeface="メイリオ" pitchFamily="50" charset="-128"/>
                <a:cs typeface="メイリオ" pitchFamily="50" charset="-128"/>
              </a:rPr>
              <a:t>【</a:t>
            </a:r>
            <a:r>
              <a:rPr lang="en-US" altLang="ja-JP" sz="2000" dirty="0" smtClean="0">
                <a:solidFill>
                  <a:schemeClr val="bg1"/>
                </a:solidFill>
                <a:latin typeface="メイリオ" pitchFamily="50" charset="-128"/>
                <a:ea typeface="メイリオ" pitchFamily="50" charset="-128"/>
                <a:cs typeface="メイリオ" pitchFamily="50" charset="-128"/>
              </a:rPr>
              <a:t>2018</a:t>
            </a:r>
            <a:r>
              <a:rPr lang="ja-JP" altLang="en-US" sz="2000" dirty="0" smtClean="0">
                <a:solidFill>
                  <a:schemeClr val="bg1"/>
                </a:solidFill>
                <a:latin typeface="メイリオ" pitchFamily="50" charset="-128"/>
                <a:ea typeface="メイリオ" pitchFamily="50" charset="-128"/>
                <a:cs typeface="メイリオ" pitchFamily="50" charset="-128"/>
              </a:rPr>
              <a:t>（平成</a:t>
            </a:r>
            <a:r>
              <a:rPr lang="en-US" altLang="ja-JP" sz="2000" dirty="0">
                <a:solidFill>
                  <a:schemeClr val="bg1"/>
                </a:solidFill>
                <a:latin typeface="メイリオ" pitchFamily="50" charset="-128"/>
                <a:ea typeface="メイリオ" pitchFamily="50" charset="-128"/>
                <a:cs typeface="メイリオ" pitchFamily="50" charset="-128"/>
              </a:rPr>
              <a:t>30</a:t>
            </a:r>
            <a:r>
              <a:rPr lang="ja-JP" altLang="en-US" sz="2000" dirty="0" smtClean="0">
                <a:solidFill>
                  <a:schemeClr val="bg1"/>
                </a:solidFill>
                <a:latin typeface="メイリオ" pitchFamily="50" charset="-128"/>
                <a:ea typeface="メイリオ" pitchFamily="50" charset="-128"/>
                <a:cs typeface="メイリオ" pitchFamily="50" charset="-128"/>
              </a:rPr>
              <a:t>）～</a:t>
            </a:r>
            <a:r>
              <a:rPr lang="en-US" altLang="ja-JP" sz="2000" dirty="0" smtClean="0">
                <a:solidFill>
                  <a:schemeClr val="bg1"/>
                </a:solidFill>
                <a:latin typeface="メイリオ" pitchFamily="50" charset="-128"/>
                <a:ea typeface="メイリオ" pitchFamily="50" charset="-128"/>
                <a:cs typeface="メイリオ" pitchFamily="50" charset="-128"/>
              </a:rPr>
              <a:t>2027</a:t>
            </a:r>
            <a:r>
              <a:rPr lang="ja-JP" altLang="en-US" sz="2000" dirty="0" smtClean="0">
                <a:solidFill>
                  <a:schemeClr val="bg1"/>
                </a:solidFill>
                <a:latin typeface="メイリオ" pitchFamily="50" charset="-128"/>
                <a:ea typeface="メイリオ" pitchFamily="50" charset="-128"/>
                <a:cs typeface="メイリオ" pitchFamily="50" charset="-128"/>
              </a:rPr>
              <a:t>年度</a:t>
            </a:r>
            <a:r>
              <a:rPr lang="en-US" altLang="ja-JP" sz="2000" dirty="0">
                <a:solidFill>
                  <a:schemeClr val="bg1"/>
                </a:solidFill>
                <a:latin typeface="メイリオ" pitchFamily="50" charset="-128"/>
                <a:ea typeface="メイリオ" pitchFamily="50" charset="-128"/>
                <a:cs typeface="メイリオ" pitchFamily="50" charset="-128"/>
              </a:rPr>
              <a:t>】</a:t>
            </a:r>
            <a:endParaRPr kumimoji="1" lang="ja-JP" altLang="en-US" sz="2000" i="0" u="none" strike="noStrike" kern="1200" cap="none" spc="0" normalizeH="0" baseline="0" noProof="0" dirty="0">
              <a:ln>
                <a:noFill/>
              </a:ln>
              <a:solidFill>
                <a:schemeClr val="bg1"/>
              </a:solidFill>
              <a:effectLst/>
              <a:uLnTx/>
              <a:uFillTx/>
              <a:latin typeface="+mj-lt"/>
              <a:ea typeface="明朝" pitchFamily="17" charset="-128"/>
              <a:cs typeface="+mj-cs"/>
            </a:endParaRPr>
          </a:p>
        </p:txBody>
      </p:sp>
      <p:pic>
        <p:nvPicPr>
          <p:cNvPr id="10" name="図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2" y="764704"/>
            <a:ext cx="8953557" cy="499626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043608" y="5949280"/>
            <a:ext cx="7344816" cy="507831"/>
          </a:xfrm>
          <a:prstGeom prst="rect">
            <a:avLst/>
          </a:prstGeom>
          <a:noFill/>
        </p:spPr>
        <p:txBody>
          <a:bodyPr wrap="square">
            <a:spAutoFit/>
          </a:bodyPr>
          <a:lstStyle/>
          <a:p>
            <a:pPr>
              <a:defRPr/>
            </a:pPr>
            <a:r>
              <a:rPr lang="ja-JP" altLang="en-US" sz="1400" dirty="0">
                <a:latin typeface="メイリオ" pitchFamily="50" charset="-128"/>
                <a:ea typeface="メイリオ" pitchFamily="50" charset="-128"/>
                <a:cs typeface="メイリオ" pitchFamily="50" charset="-128"/>
              </a:rPr>
              <a:t>（</a:t>
            </a:r>
            <a:r>
              <a:rPr lang="ja-JP" altLang="en-US" sz="1300" dirty="0">
                <a:latin typeface="メイリオ" pitchFamily="50" charset="-128"/>
                <a:ea typeface="メイリオ" pitchFamily="50" charset="-128"/>
                <a:cs typeface="メイリオ" pitchFamily="50" charset="-128"/>
              </a:rPr>
              <a:t>参考</a:t>
            </a:r>
            <a:r>
              <a:rPr lang="ja-JP" altLang="en-US" sz="1300" dirty="0" smtClean="0">
                <a:latin typeface="メイリオ" pitchFamily="50" charset="-128"/>
                <a:ea typeface="メイリオ" pitchFamily="50" charset="-128"/>
                <a:cs typeface="メイリオ" pitchFamily="50" charset="-128"/>
              </a:rPr>
              <a:t>）財政</a:t>
            </a:r>
            <a:r>
              <a:rPr lang="ja-JP" altLang="en-US" sz="1300" dirty="0">
                <a:latin typeface="メイリオ" pitchFamily="50" charset="-128"/>
                <a:ea typeface="メイリオ" pitchFamily="50" charset="-128"/>
                <a:cs typeface="メイリオ" pitchFamily="50" charset="-128"/>
              </a:rPr>
              <a:t>調整</a:t>
            </a:r>
            <a:r>
              <a:rPr lang="ja-JP" altLang="en-US" sz="1300" dirty="0" smtClean="0">
                <a:latin typeface="メイリオ" pitchFamily="50" charset="-128"/>
                <a:ea typeface="メイリオ" pitchFamily="50" charset="-128"/>
                <a:cs typeface="メイリオ" pitchFamily="50" charset="-128"/>
              </a:rPr>
              <a:t>基金残高</a:t>
            </a:r>
            <a:r>
              <a:rPr lang="ja-JP" altLang="en-US" sz="1300" dirty="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1,451</a:t>
            </a:r>
            <a:r>
              <a:rPr lang="ja-JP" altLang="en-US" sz="1300" dirty="0" smtClean="0">
                <a:latin typeface="メイリオ" pitchFamily="50" charset="-128"/>
                <a:ea typeface="メイリオ" pitchFamily="50" charset="-128"/>
                <a:cs typeface="メイリオ" pitchFamily="50" charset="-128"/>
              </a:rPr>
              <a:t>億円（</a:t>
            </a:r>
            <a:r>
              <a:rPr lang="en-US" altLang="ja-JP" sz="1300" dirty="0" smtClean="0">
                <a:latin typeface="メイリオ" pitchFamily="50" charset="-128"/>
                <a:ea typeface="メイリオ" pitchFamily="50" charset="-128"/>
                <a:cs typeface="メイリオ" pitchFamily="50" charset="-128"/>
              </a:rPr>
              <a:t>2018</a:t>
            </a:r>
            <a:r>
              <a:rPr lang="ja-JP" altLang="en-US" sz="1300" dirty="0" smtClean="0">
                <a:latin typeface="メイリオ" pitchFamily="50" charset="-128"/>
                <a:ea typeface="メイリオ" pitchFamily="50" charset="-128"/>
                <a:cs typeface="メイリオ" pitchFamily="50" charset="-128"/>
              </a:rPr>
              <a:t>年度末見込）</a:t>
            </a:r>
            <a:endParaRPr lang="en-US" altLang="ja-JP" sz="1300" dirty="0" smtClean="0">
              <a:latin typeface="メイリオ" pitchFamily="50" charset="-128"/>
              <a:ea typeface="メイリオ" pitchFamily="50" charset="-128"/>
              <a:cs typeface="メイリオ" pitchFamily="50" charset="-128"/>
            </a:endParaRPr>
          </a:p>
          <a:p>
            <a:pPr>
              <a:defRPr/>
            </a:pPr>
            <a:r>
              <a:rPr lang="ja-JP" altLang="en-US" sz="1300" dirty="0" smtClean="0">
                <a:latin typeface="メイリオ" pitchFamily="50" charset="-128"/>
                <a:ea typeface="メイリオ" pitchFamily="50" charset="-128"/>
                <a:cs typeface="メイリオ" pitchFamily="50" charset="-128"/>
              </a:rPr>
              <a:t>　　　　　　　　　　　　　うち弁天町駅前開発土地信託事業への対応分</a:t>
            </a:r>
            <a:r>
              <a:rPr lang="en-US" altLang="ja-JP" sz="1300" dirty="0" smtClean="0">
                <a:latin typeface="メイリオ" pitchFamily="50" charset="-128"/>
                <a:ea typeface="メイリオ" pitchFamily="50" charset="-128"/>
                <a:cs typeface="メイリオ" pitchFamily="50" charset="-128"/>
              </a:rPr>
              <a:t>319</a:t>
            </a:r>
            <a:r>
              <a:rPr lang="ja-JP" altLang="en-US" sz="1300" dirty="0" smtClean="0">
                <a:latin typeface="メイリオ" pitchFamily="50" charset="-128"/>
                <a:ea typeface="メイリオ" pitchFamily="50" charset="-128"/>
                <a:cs typeface="メイリオ" pitchFamily="50" charset="-128"/>
              </a:rPr>
              <a:t>億円</a:t>
            </a:r>
            <a:endParaRPr lang="en-US" altLang="ja-JP" sz="1300" dirty="0">
              <a:latin typeface="メイリオ" pitchFamily="50" charset="-128"/>
              <a:ea typeface="メイリオ" pitchFamily="50" charset="-128"/>
              <a:cs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14075" y="1700808"/>
            <a:ext cx="8315849" cy="4990921"/>
          </a:xfrm>
          <a:prstGeom prst="rect">
            <a:avLst/>
          </a:prstGeom>
        </p:spPr>
      </p:pic>
      <p:sp>
        <p:nvSpPr>
          <p:cNvPr id="20" name="正方形/長方形 19"/>
          <p:cNvSpPr/>
          <p:nvPr/>
        </p:nvSpPr>
        <p:spPr bwMode="white">
          <a:xfrm>
            <a:off x="8893175" y="6308725"/>
            <a:ext cx="250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タイトル プレースホルダ 1"/>
          <p:cNvSpPr txBox="1">
            <a:spLocks/>
          </p:cNvSpPr>
          <p:nvPr/>
        </p:nvSpPr>
        <p:spPr bwMode="white">
          <a:xfrm>
            <a:off x="251520" y="0"/>
            <a:ext cx="7992888" cy="764704"/>
          </a:xfrm>
          <a:prstGeom prst="rect">
            <a:avLst/>
          </a:prstGeom>
        </p:spPr>
        <p:txBody>
          <a:bodyPr vert="horz" lIns="91440" tIns="45720" rIns="91440" bIns="45720" rtlCol="0" anchor="ctr">
            <a:noAutofit/>
          </a:bodyPr>
          <a:lstStyle/>
          <a:p>
            <a:pPr lvl="0">
              <a:spcBef>
                <a:spcPct val="0"/>
              </a:spcBef>
            </a:pPr>
            <a:r>
              <a:rPr lang="ja-JP" altLang="en-US" sz="3200" dirty="0" smtClean="0">
                <a:solidFill>
                  <a:schemeClr val="bg1"/>
                </a:solidFill>
                <a:latin typeface="メイリオ" pitchFamily="50" charset="-128"/>
                <a:ea typeface="メイリオ" pitchFamily="50" charset="-128"/>
              </a:rPr>
              <a:t>通常収支（収支不足）の状況とその対応</a:t>
            </a:r>
            <a:endParaRPr lang="en-US" altLang="ja-JP" sz="3200" dirty="0" smtClean="0">
              <a:solidFill>
                <a:schemeClr val="bg1"/>
              </a:solidFill>
              <a:latin typeface="メイリオ" pitchFamily="50" charset="-128"/>
              <a:ea typeface="メイリオ" pitchFamily="50" charset="-128"/>
            </a:endParaRPr>
          </a:p>
        </p:txBody>
      </p:sp>
      <p:sp>
        <p:nvSpPr>
          <p:cNvPr id="44" name="スライド番号プレースホルダ 5"/>
          <p:cNvSpPr>
            <a:spLocks noGrp="1"/>
          </p:cNvSpPr>
          <p:nvPr>
            <p:ph type="sldNum" sz="quarter" idx="10"/>
          </p:nvPr>
        </p:nvSpPr>
        <p:spPr bwMode="gray">
          <a:xfrm>
            <a:off x="8532440" y="6492875"/>
            <a:ext cx="1534344" cy="365125"/>
          </a:xfrm>
        </p:spPr>
        <p:txBody>
          <a:bodyPr/>
          <a:lstStyle/>
          <a:p>
            <a:pPr>
              <a:defRPr/>
            </a:pPr>
            <a:fld id="{660F2FEC-98AA-4D8F-B895-F4022AB9E898}" type="slidenum">
              <a:rPr lang="en-US" altLang="ja-JP" sz="2400"/>
              <a:pPr>
                <a:defRPr/>
              </a:pPr>
              <a:t>3</a:t>
            </a:fld>
            <a:endParaRPr lang="en-US" altLang="ja-JP" sz="2400" dirty="0"/>
          </a:p>
        </p:txBody>
      </p:sp>
      <p:sp>
        <p:nvSpPr>
          <p:cNvPr id="91" name="正方形/長方形 90"/>
          <p:cNvSpPr/>
          <p:nvPr/>
        </p:nvSpPr>
        <p:spPr>
          <a:xfrm>
            <a:off x="827584" y="908720"/>
            <a:ext cx="3672408" cy="36004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通常収支不足額の推移（一般会計）</a:t>
            </a:r>
            <a:endParaRPr kumimoji="1" lang="ja-JP" altLang="en-US" b="1" dirty="0">
              <a:solidFill>
                <a:schemeClr val="tx1"/>
              </a:solidFill>
            </a:endParaRPr>
          </a:p>
        </p:txBody>
      </p:sp>
      <p:pic>
        <p:nvPicPr>
          <p:cNvPr id="3" name="図 2"/>
          <p:cNvPicPr>
            <a:picLocks noChangeAspect="1"/>
          </p:cNvPicPr>
          <p:nvPr/>
        </p:nvPicPr>
        <p:blipFill>
          <a:blip r:embed="rId4"/>
          <a:stretch>
            <a:fillRect/>
          </a:stretch>
        </p:blipFill>
        <p:spPr>
          <a:xfrm>
            <a:off x="4543750" y="1077555"/>
            <a:ext cx="4074766" cy="2445551"/>
          </a:xfrm>
          <a:prstGeom prst="rect">
            <a:avLst/>
          </a:prstGeom>
          <a:solidFill>
            <a:schemeClr val="bg1"/>
          </a:solidFill>
        </p:spPr>
      </p:pic>
      <p:sp>
        <p:nvSpPr>
          <p:cNvPr id="92" name="正方形/長方形 91"/>
          <p:cNvSpPr/>
          <p:nvPr/>
        </p:nvSpPr>
        <p:spPr>
          <a:xfrm>
            <a:off x="5724128" y="994796"/>
            <a:ext cx="2304256" cy="28803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前回（</a:t>
            </a:r>
            <a:r>
              <a:rPr lang="en-US" altLang="ja-JP" sz="1400" b="1" dirty="0" smtClean="0">
                <a:solidFill>
                  <a:schemeClr val="tx1"/>
                </a:solidFill>
              </a:rPr>
              <a:t>2017</a:t>
            </a:r>
            <a:r>
              <a:rPr lang="ja-JP" altLang="en-US" sz="1400" b="1" dirty="0" smtClean="0">
                <a:solidFill>
                  <a:schemeClr val="tx1"/>
                </a:solidFill>
              </a:rPr>
              <a:t>年</a:t>
            </a:r>
            <a:r>
              <a:rPr lang="en-US" altLang="ja-JP" sz="1400" b="1" dirty="0" smtClean="0">
                <a:solidFill>
                  <a:schemeClr val="tx1"/>
                </a:solidFill>
              </a:rPr>
              <a:t>2</a:t>
            </a:r>
            <a:r>
              <a:rPr lang="ja-JP" altLang="en-US" sz="1400" b="1" dirty="0" smtClean="0">
                <a:solidFill>
                  <a:schemeClr val="tx1"/>
                </a:solidFill>
              </a:rPr>
              <a:t>月版）</a:t>
            </a:r>
            <a:endParaRPr kumimoji="1" lang="ja-JP" altLang="en-US" sz="1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bwMode="gray">
          <a:xfrm>
            <a:off x="6804248" y="6492875"/>
            <a:ext cx="2133600" cy="365125"/>
          </a:xfrm>
        </p:spPr>
        <p:txBody>
          <a:bodyPr/>
          <a:lstStyle/>
          <a:p>
            <a:pPr>
              <a:defRPr/>
            </a:pPr>
            <a:fld id="{D5111594-BB19-4112-97D1-CF4971C81495}" type="slidenum">
              <a:rPr lang="en-US" altLang="ja-JP" sz="2400"/>
              <a:pPr>
                <a:defRPr/>
              </a:pPr>
              <a:t>4</a:t>
            </a:fld>
            <a:endParaRPr lang="en-US" altLang="ja-JP" sz="2400" dirty="0"/>
          </a:p>
        </p:txBody>
      </p:sp>
      <p:sp>
        <p:nvSpPr>
          <p:cNvPr id="13" name="正方形/長方形 12"/>
          <p:cNvSpPr/>
          <p:nvPr/>
        </p:nvSpPr>
        <p:spPr>
          <a:xfrm>
            <a:off x="323528" y="576418"/>
            <a:ext cx="8496000" cy="3456384"/>
          </a:xfrm>
          <a:prstGeom prst="rect">
            <a:avLst/>
          </a:prstGeom>
          <a:noFill/>
          <a:ln>
            <a:noFill/>
          </a:ln>
        </p:spPr>
        <p:txBody>
          <a:bodyPr/>
          <a:lstStyle/>
          <a:p>
            <a:pPr marL="342900" indent="-342900">
              <a:lnSpc>
                <a:spcPts val="2500"/>
              </a:lnSpc>
              <a:spcBef>
                <a:spcPts val="600"/>
              </a:spcBef>
              <a:buFont typeface="メイリオ" panose="020B0604030504040204" pitchFamily="50" charset="-128"/>
              <a:buChar char="○"/>
            </a:pPr>
            <a:r>
              <a:rPr lang="ja-JP" altLang="en-US" spc="-80" dirty="0">
                <a:latin typeface="メイリオ" pitchFamily="50" charset="-128"/>
                <a:ea typeface="メイリオ" pitchFamily="50" charset="-128"/>
                <a:cs typeface="メイリオ" pitchFamily="50" charset="-128"/>
              </a:rPr>
              <a:t>試算に</a:t>
            </a:r>
            <a:r>
              <a:rPr lang="en-US" altLang="ja-JP" spc="-80" dirty="0">
                <a:latin typeface="メイリオ" pitchFamily="50" charset="-128"/>
                <a:ea typeface="メイリオ" pitchFamily="50" charset="-128"/>
                <a:cs typeface="メイリオ" pitchFamily="50" charset="-128"/>
              </a:rPr>
              <a:t>2018</a:t>
            </a:r>
            <a:r>
              <a:rPr lang="ja-JP" altLang="en-US" spc="-80" dirty="0">
                <a:latin typeface="メイリオ" pitchFamily="50" charset="-128"/>
                <a:ea typeface="メイリオ" pitchFamily="50" charset="-128"/>
                <a:cs typeface="メイリオ" pitchFamily="50" charset="-128"/>
              </a:rPr>
              <a:t>（平成</a:t>
            </a:r>
            <a:r>
              <a:rPr lang="en-US" altLang="ja-JP" spc="-80" dirty="0">
                <a:latin typeface="メイリオ" pitchFamily="50" charset="-128"/>
                <a:ea typeface="メイリオ" pitchFamily="50" charset="-128"/>
                <a:cs typeface="メイリオ" pitchFamily="50" charset="-128"/>
              </a:rPr>
              <a:t>30</a:t>
            </a:r>
            <a:r>
              <a:rPr lang="ja-JP" altLang="en-US" spc="-80" dirty="0">
                <a:latin typeface="メイリオ" pitchFamily="50" charset="-128"/>
                <a:ea typeface="メイリオ" pitchFamily="50" charset="-128"/>
                <a:cs typeface="メイリオ" pitchFamily="50" charset="-128"/>
              </a:rPr>
              <a:t>）年度当初予算の新規・拡充事業や今後本格化する投資的事業の増を織り込む一方、金利の低下に伴う公債費の減等を反映した結果、国の見通しに基づく税等一般財源の増の効果も</a:t>
            </a:r>
            <a:r>
              <a:rPr lang="ja-JP" altLang="en-US" spc="-80" dirty="0" smtClean="0">
                <a:latin typeface="メイリオ" pitchFamily="50" charset="-128"/>
                <a:ea typeface="メイリオ" pitchFamily="50" charset="-128"/>
                <a:cs typeface="メイリオ" pitchFamily="50" charset="-128"/>
              </a:rPr>
              <a:t>あり、</a:t>
            </a:r>
            <a:r>
              <a:rPr lang="ja-JP" altLang="en-US" spc="-80" dirty="0">
                <a:latin typeface="メイリオ" pitchFamily="50" charset="-128"/>
                <a:ea typeface="メイリオ" pitchFamily="50" charset="-128"/>
                <a:cs typeface="メイリオ" pitchFamily="50" charset="-128"/>
              </a:rPr>
              <a:t>前回と比較すると一定の改善がみられ、期間半ばに通常収支不足は一旦解消する見込み。</a:t>
            </a:r>
            <a:endParaRPr lang="en-US" altLang="ja-JP" spc="-80" dirty="0">
              <a:latin typeface="メイリオ" pitchFamily="50" charset="-128"/>
              <a:ea typeface="メイリオ" pitchFamily="50" charset="-128"/>
              <a:cs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pc="-80" dirty="0">
                <a:latin typeface="メイリオ" pitchFamily="50" charset="-128"/>
                <a:ea typeface="メイリオ" pitchFamily="50" charset="-128"/>
                <a:cs typeface="メイリオ" pitchFamily="50" charset="-128"/>
              </a:rPr>
              <a:t>しかしながら、高齢化の進展や</a:t>
            </a:r>
            <a:r>
              <a:rPr lang="ja-JP" altLang="en-US" spc="-80" dirty="0" err="1">
                <a:latin typeface="メイリオ" pitchFamily="50" charset="-128"/>
                <a:ea typeface="メイリオ" pitchFamily="50" charset="-128"/>
                <a:cs typeface="メイリオ" pitchFamily="50" charset="-128"/>
              </a:rPr>
              <a:t>障がい</a:t>
            </a:r>
            <a:r>
              <a:rPr lang="ja-JP" altLang="en-US" spc="-80" dirty="0">
                <a:latin typeface="メイリオ" pitchFamily="50" charset="-128"/>
                <a:ea typeface="メイリオ" pitchFamily="50" charset="-128"/>
                <a:cs typeface="メイリオ" pitchFamily="50" charset="-128"/>
              </a:rPr>
              <a:t>福祉サービス利用者の増加等に伴う扶助費の増や、投資的事業の財源として発行した起債償還の増等により、期間終盤には再び収支が悪化する見込みであることから、依然として楽観視はできない状況。</a:t>
            </a:r>
            <a:endParaRPr lang="en-US" altLang="ja-JP" spc="-80" dirty="0">
              <a:latin typeface="メイリオ" pitchFamily="50" charset="-128"/>
              <a:ea typeface="メイリオ" pitchFamily="50" charset="-128"/>
              <a:cs typeface="メイリオ" pitchFamily="50" charset="-128"/>
            </a:endParaRPr>
          </a:p>
          <a:p>
            <a:pPr marL="342900" indent="-342900">
              <a:lnSpc>
                <a:spcPts val="2500"/>
              </a:lnSpc>
              <a:spcBef>
                <a:spcPts val="600"/>
              </a:spcBef>
              <a:buFont typeface="メイリオ" panose="020B0604030504040204" pitchFamily="50" charset="-128"/>
              <a:buChar char="○"/>
            </a:pPr>
            <a:r>
              <a:rPr lang="ja-JP" altLang="en-US" spc="-100" dirty="0" smtClean="0">
                <a:latin typeface="メイリオ" pitchFamily="50" charset="-128"/>
                <a:ea typeface="メイリオ" pitchFamily="50" charset="-128"/>
                <a:cs typeface="メイリオ" pitchFamily="50" charset="-128"/>
              </a:rPr>
              <a:t>さら</a:t>
            </a:r>
            <a:r>
              <a:rPr lang="ja-JP" altLang="en-US" spc="-100" dirty="0">
                <a:latin typeface="メイリオ" pitchFamily="50" charset="-128"/>
                <a:ea typeface="メイリオ" pitchFamily="50" charset="-128"/>
                <a:cs typeface="メイリオ" pitchFamily="50" charset="-128"/>
              </a:rPr>
              <a:t>に</a:t>
            </a:r>
            <a:r>
              <a:rPr lang="ja-JP" altLang="en-US" spc="-100" dirty="0" smtClean="0">
                <a:latin typeface="メイリオ" pitchFamily="50" charset="-128"/>
                <a:ea typeface="メイリオ" pitchFamily="50" charset="-128"/>
                <a:cs typeface="メイリオ" pitchFamily="50" charset="-128"/>
              </a:rPr>
              <a:t>、この試算には多くの不確定要素（税収や金利の動向、</a:t>
            </a:r>
            <a:r>
              <a:rPr lang="en-US" altLang="ja-JP" spc="-100" dirty="0" smtClean="0">
                <a:latin typeface="メイリオ" pitchFamily="50" charset="-128"/>
                <a:ea typeface="メイリオ" pitchFamily="50" charset="-128"/>
                <a:cs typeface="メイリオ" pitchFamily="50" charset="-128"/>
              </a:rPr>
              <a:t>2025</a:t>
            </a:r>
            <a:r>
              <a:rPr lang="ja-JP" altLang="en-US" spc="-100" dirty="0" smtClean="0">
                <a:latin typeface="メイリオ" pitchFamily="50" charset="-128"/>
                <a:ea typeface="メイリオ" pitchFamily="50" charset="-128"/>
                <a:cs typeface="メイリオ" pitchFamily="50" charset="-128"/>
              </a:rPr>
              <a:t>日本万国博覧会やＩＲなど大阪の成長戦略のための事業、その他今後</a:t>
            </a:r>
            <a:r>
              <a:rPr lang="ja-JP" altLang="en-US" spc="-100" dirty="0">
                <a:latin typeface="メイリオ" pitchFamily="50" charset="-128"/>
                <a:ea typeface="メイリオ" pitchFamily="50" charset="-128"/>
                <a:cs typeface="メイリオ" pitchFamily="50" charset="-128"/>
              </a:rPr>
              <a:t>想定</a:t>
            </a:r>
            <a:r>
              <a:rPr lang="ja-JP" altLang="en-US" spc="-100" dirty="0" smtClean="0">
                <a:latin typeface="メイリオ" pitchFamily="50" charset="-128"/>
                <a:ea typeface="メイリオ" pitchFamily="50" charset="-128"/>
                <a:cs typeface="メイリオ" pitchFamily="50" charset="-128"/>
              </a:rPr>
              <a:t>される新規事業、国民健康保険事業会計の累積赤字等の未織込み</a:t>
            </a:r>
            <a:r>
              <a:rPr lang="ja-JP" altLang="en-US" spc="-100" dirty="0">
                <a:latin typeface="メイリオ" pitchFamily="50" charset="-128"/>
                <a:ea typeface="メイリオ" pitchFamily="50" charset="-128"/>
                <a:cs typeface="メイリオ" pitchFamily="50" charset="-128"/>
              </a:rPr>
              <a:t>の</a:t>
            </a:r>
            <a:r>
              <a:rPr lang="ja-JP" altLang="en-US" spc="-100" dirty="0" smtClean="0">
                <a:latin typeface="メイリオ" pitchFamily="50" charset="-128"/>
                <a:ea typeface="メイリオ" pitchFamily="50" charset="-128"/>
                <a:cs typeface="メイリオ" pitchFamily="50" charset="-128"/>
              </a:rPr>
              <a:t>財務リスク</a:t>
            </a:r>
            <a:r>
              <a:rPr lang="ja-JP" altLang="en-US" spc="-100" dirty="0">
                <a:latin typeface="メイリオ" pitchFamily="50" charset="-128"/>
                <a:ea typeface="メイリオ" pitchFamily="50" charset="-128"/>
                <a:cs typeface="メイリオ" pitchFamily="50" charset="-128"/>
              </a:rPr>
              <a:t>など）があり</a:t>
            </a:r>
            <a:r>
              <a:rPr lang="ja-JP" altLang="en-US" spc="-100" dirty="0" smtClean="0">
                <a:latin typeface="メイリオ" pitchFamily="50" charset="-128"/>
                <a:ea typeface="メイリオ" pitchFamily="50" charset="-128"/>
                <a:cs typeface="メイリオ" pitchFamily="50" charset="-128"/>
              </a:rPr>
              <a:t>、相当の幅</a:t>
            </a:r>
            <a:r>
              <a:rPr lang="ja-JP" altLang="en-US" spc="-100" dirty="0">
                <a:latin typeface="メイリオ" pitchFamily="50" charset="-128"/>
                <a:ea typeface="メイリオ" pitchFamily="50" charset="-128"/>
                <a:cs typeface="メイリオ" pitchFamily="50" charset="-128"/>
              </a:rPr>
              <a:t>をもって見る必要がある</a:t>
            </a:r>
            <a:r>
              <a:rPr lang="ja-JP" altLang="en-US" spc="-100" dirty="0" smtClean="0">
                <a:latin typeface="メイリオ" pitchFamily="50" charset="-128"/>
                <a:ea typeface="メイリオ" pitchFamily="50" charset="-128"/>
                <a:cs typeface="メイリオ" pitchFamily="50" charset="-128"/>
              </a:rPr>
              <a:t>。</a:t>
            </a:r>
            <a:endParaRPr lang="en-US" altLang="ja-JP" spc="-100" dirty="0">
              <a:latin typeface="メイリオ" pitchFamily="50" charset="-128"/>
              <a:ea typeface="メイリオ" pitchFamily="50" charset="-128"/>
              <a:cs typeface="メイリオ" pitchFamily="50" charset="-128"/>
            </a:endParaRPr>
          </a:p>
        </p:txBody>
      </p:sp>
      <p:sp>
        <p:nvSpPr>
          <p:cNvPr id="12" name="タイトル プレースホルダ 1"/>
          <p:cNvSpPr txBox="1">
            <a:spLocks/>
          </p:cNvSpPr>
          <p:nvPr/>
        </p:nvSpPr>
        <p:spPr bwMode="white">
          <a:xfrm>
            <a:off x="251520" y="0"/>
            <a:ext cx="7463680" cy="764704"/>
          </a:xfrm>
          <a:prstGeom prst="rect">
            <a:avLst/>
          </a:prstGeom>
        </p:spPr>
        <p:txBody>
          <a:bodyPr vert="horz" lIns="91440" tIns="45720" rIns="91440" bIns="45720" rtlCol="0" anchor="ctr">
            <a:noAutofit/>
          </a:bodyPr>
          <a:lstStyle/>
          <a:p>
            <a:pPr lvl="0">
              <a:spcBef>
                <a:spcPct val="0"/>
              </a:spcBef>
            </a:pPr>
            <a:r>
              <a:rPr lang="ja-JP" altLang="en-US" sz="3200" noProof="0" dirty="0" smtClean="0">
                <a:solidFill>
                  <a:schemeClr val="bg1"/>
                </a:solidFill>
                <a:latin typeface="メイリオ" pitchFamily="50" charset="-128"/>
                <a:ea typeface="メイリオ" pitchFamily="50" charset="-128"/>
              </a:rPr>
              <a:t>まとめ</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11" name="正方形/長方形 10"/>
          <p:cNvSpPr/>
          <p:nvPr/>
        </p:nvSpPr>
        <p:spPr>
          <a:xfrm>
            <a:off x="323528" y="5112480"/>
            <a:ext cx="8496000" cy="1512168"/>
          </a:xfrm>
          <a:prstGeom prst="rect">
            <a:avLst/>
          </a:prstGeom>
          <a:ln>
            <a:noFill/>
          </a:ln>
        </p:spPr>
        <p:txBody>
          <a:bodyPr/>
          <a:lstStyle/>
          <a:p>
            <a:pPr marL="342900" indent="-342900">
              <a:lnSpc>
                <a:spcPts val="2500"/>
              </a:lnSpc>
              <a:spcBef>
                <a:spcPts val="100"/>
              </a:spcBef>
              <a:spcAft>
                <a:spcPts val="0"/>
              </a:spcAft>
              <a:buFont typeface="メイリオ" panose="020B0604030504040204" pitchFamily="50" charset="-128"/>
              <a:buChar char="○"/>
              <a:defRPr/>
            </a:pPr>
            <a:r>
              <a:rPr lang="ja-JP" altLang="en-US" spc="-100" dirty="0" smtClean="0">
                <a:latin typeface="メイリオ" pitchFamily="50" charset="-128"/>
                <a:ea typeface="メイリオ" pitchFamily="50" charset="-128"/>
                <a:cs typeface="メイリオ" pitchFamily="50" charset="-128"/>
              </a:rPr>
              <a:t>不確定要素が収支に大きな影響を与える可能性がある中で、通常収支（単年度</a:t>
            </a:r>
            <a:r>
              <a:rPr lang="ja-JP" altLang="en-US" i="1" spc="-100" dirty="0" smtClean="0">
                <a:latin typeface="メイリオ" pitchFamily="50" charset="-128"/>
                <a:ea typeface="メイリオ" pitchFamily="50" charset="-128"/>
                <a:cs typeface="メイリオ" pitchFamily="50" charset="-128"/>
              </a:rPr>
              <a:t>）の均衡に向けて</a:t>
            </a:r>
            <a:r>
              <a:rPr lang="ja-JP" altLang="en-US" spc="-100" dirty="0" smtClean="0">
                <a:latin typeface="メイリオ" pitchFamily="50" charset="-128"/>
                <a:ea typeface="メイリオ" pitchFamily="50" charset="-128"/>
                <a:cs typeface="メイリオ" pitchFamily="50" charset="-128"/>
              </a:rPr>
              <a:t>引き続き市政改革に取り組むとともに、全市的な優先順位付けを行うなど、事業の選択と集中を進めることで、補てん財源に依存せず、収入の範囲内で予算を組むことをめざし、持続可能な財政構造の構築を図る必要がある。</a:t>
            </a:r>
            <a:endParaRPr lang="en-US" altLang="ja-JP" sz="1600" spc="-100" dirty="0" smtClean="0">
              <a:latin typeface="メイリオ" pitchFamily="50" charset="-128"/>
              <a:ea typeface="メイリオ" pitchFamily="50" charset="-128"/>
              <a:cs typeface="メイリオ" pitchFamily="50" charset="-128"/>
            </a:endParaRPr>
          </a:p>
        </p:txBody>
      </p:sp>
      <p:sp>
        <p:nvSpPr>
          <p:cNvPr id="14" name="正方形/長方形 7"/>
          <p:cNvSpPr>
            <a:spLocks noChangeArrowheads="1"/>
          </p:cNvSpPr>
          <p:nvPr/>
        </p:nvSpPr>
        <p:spPr bwMode="auto">
          <a:xfrm>
            <a:off x="252000" y="449816"/>
            <a:ext cx="8640000" cy="3960000"/>
          </a:xfrm>
          <a:prstGeom prst="rect">
            <a:avLst/>
          </a:prstGeom>
          <a:noFill/>
          <a:ln w="9525">
            <a:solidFill>
              <a:schemeClr val="tx1"/>
            </a:solidFill>
            <a:miter lim="800000"/>
            <a:headEnd/>
            <a:tailEnd/>
          </a:ln>
        </p:spPr>
        <p:txBody>
          <a:bodyPr tIns="288000"/>
          <a:lstStyle/>
          <a:p>
            <a:pPr>
              <a:lnSpc>
                <a:spcPts val="3300"/>
              </a:lnSpc>
              <a:spcBef>
                <a:spcPts val="2400"/>
              </a:spcBef>
            </a:pPr>
            <a:r>
              <a:rPr lang="ja-JP" altLang="en-US" dirty="0">
                <a:latin typeface="メイリオ" pitchFamily="50" charset="-128"/>
                <a:ea typeface="メイリオ" pitchFamily="50" charset="-128"/>
              </a:rPr>
              <a:t>　</a:t>
            </a:r>
            <a:endParaRPr lang="en-US" altLang="ja-JP" sz="2200" dirty="0">
              <a:latin typeface="メイリオ" pitchFamily="50" charset="-128"/>
              <a:ea typeface="メイリオ" pitchFamily="50" charset="-128"/>
            </a:endParaRPr>
          </a:p>
          <a:p>
            <a:pPr>
              <a:lnSpc>
                <a:spcPts val="2800"/>
              </a:lnSpc>
            </a:pPr>
            <a:r>
              <a:rPr lang="ja-JP" altLang="en-US" b="1" dirty="0">
                <a:latin typeface="メイリオ" pitchFamily="50" charset="-128"/>
                <a:ea typeface="メイリオ" pitchFamily="50" charset="-128"/>
              </a:rPr>
              <a:t>　</a:t>
            </a:r>
            <a:endParaRPr lang="en-US" altLang="ja-JP" b="1" dirty="0">
              <a:latin typeface="メイリオ" pitchFamily="50" charset="-128"/>
              <a:ea typeface="メイリオ" pitchFamily="50" charset="-128"/>
            </a:endParaRPr>
          </a:p>
        </p:txBody>
      </p:sp>
      <p:sp>
        <p:nvSpPr>
          <p:cNvPr id="15" name="テキスト ボックス 16"/>
          <p:cNvSpPr txBox="1">
            <a:spLocks noChangeArrowheads="1"/>
          </p:cNvSpPr>
          <p:nvPr/>
        </p:nvSpPr>
        <p:spPr bwMode="gray">
          <a:xfrm>
            <a:off x="179512" y="112581"/>
            <a:ext cx="1948329" cy="278435"/>
          </a:xfrm>
          <a:prstGeom prst="rect">
            <a:avLst/>
          </a:prstGeom>
          <a:solidFill>
            <a:schemeClr val="bg1"/>
          </a:solidFill>
          <a:ln w="12700">
            <a:noFill/>
            <a:miter lim="800000"/>
            <a:headEnd/>
            <a:tailEnd/>
          </a:ln>
        </p:spPr>
        <p:txBody>
          <a:bodyPr lIns="0" rIns="0" anchor="ctr">
            <a:spAutoFit/>
          </a:bodyPr>
          <a:lstStyle/>
          <a:p>
            <a:pPr algn="ctr"/>
            <a:r>
              <a:rPr lang="en-US" altLang="ja-JP" b="1" dirty="0">
                <a:latin typeface="メイリオ" pitchFamily="50" charset="-128"/>
                <a:ea typeface="メイリオ" pitchFamily="50" charset="-128"/>
              </a:rPr>
              <a:t>【</a:t>
            </a:r>
            <a:r>
              <a:rPr lang="ja-JP" altLang="en-US" b="1" dirty="0">
                <a:latin typeface="メイリオ" pitchFamily="50" charset="-128"/>
                <a:ea typeface="メイリオ" pitchFamily="50" charset="-128"/>
              </a:rPr>
              <a:t>主なポイント</a:t>
            </a:r>
            <a:r>
              <a:rPr lang="en-US" altLang="ja-JP" b="1" dirty="0">
                <a:latin typeface="メイリオ" pitchFamily="50" charset="-128"/>
                <a:ea typeface="メイリオ" pitchFamily="50" charset="-128"/>
              </a:rPr>
              <a:t>】</a:t>
            </a:r>
            <a:endParaRPr lang="ja-JP" altLang="en-US" b="1" dirty="0">
              <a:latin typeface="メイリオ" pitchFamily="50" charset="-128"/>
              <a:ea typeface="メイリオ" pitchFamily="50" charset="-128"/>
            </a:endParaRPr>
          </a:p>
        </p:txBody>
      </p:sp>
      <p:sp>
        <p:nvSpPr>
          <p:cNvPr id="16" name="テキスト ボックス 16"/>
          <p:cNvSpPr txBox="1">
            <a:spLocks noChangeArrowheads="1"/>
          </p:cNvSpPr>
          <p:nvPr/>
        </p:nvSpPr>
        <p:spPr bwMode="gray">
          <a:xfrm>
            <a:off x="-40625" y="4612192"/>
            <a:ext cx="1948329" cy="369332"/>
          </a:xfrm>
          <a:prstGeom prst="rect">
            <a:avLst/>
          </a:prstGeom>
          <a:noFill/>
          <a:ln w="12700">
            <a:noFill/>
            <a:miter lim="800000"/>
            <a:headEnd/>
            <a:tailEnd/>
          </a:ln>
        </p:spPr>
        <p:txBody>
          <a:bodyPr lIns="0" rIns="0" anchor="ctr">
            <a:spAutoFit/>
          </a:bodyPr>
          <a:lstStyle/>
          <a:p>
            <a:pPr algn="ctr"/>
            <a:r>
              <a:rPr lang="en-US" altLang="ja-JP" b="1" dirty="0" smtClean="0">
                <a:latin typeface="メイリオ" pitchFamily="50" charset="-128"/>
                <a:ea typeface="メイリオ" pitchFamily="50" charset="-128"/>
              </a:rPr>
              <a:t>【</a:t>
            </a:r>
            <a:r>
              <a:rPr lang="ja-JP" altLang="en-US" b="1" dirty="0" smtClean="0">
                <a:latin typeface="メイリオ" pitchFamily="50" charset="-128"/>
                <a:ea typeface="メイリオ" pitchFamily="50" charset="-128"/>
              </a:rPr>
              <a:t>対　　応</a:t>
            </a:r>
            <a:r>
              <a:rPr lang="en-US" altLang="ja-JP" b="1" dirty="0" smtClean="0">
                <a:latin typeface="メイリオ" pitchFamily="50" charset="-128"/>
                <a:ea typeface="メイリオ" pitchFamily="50" charset="-128"/>
              </a:rPr>
              <a:t>】</a:t>
            </a:r>
            <a:endParaRPr lang="ja-JP" altLang="en-US" b="1" dirty="0">
              <a:latin typeface="メイリオ" pitchFamily="50" charset="-128"/>
              <a:ea typeface="メイリオ" pitchFamily="50" charset="-128"/>
            </a:endParaRPr>
          </a:p>
        </p:txBody>
      </p:sp>
      <p:sp>
        <p:nvSpPr>
          <p:cNvPr id="17" name="正方形/長方形 7"/>
          <p:cNvSpPr>
            <a:spLocks noChangeArrowheads="1"/>
          </p:cNvSpPr>
          <p:nvPr/>
        </p:nvSpPr>
        <p:spPr bwMode="auto">
          <a:xfrm>
            <a:off x="252000" y="5013176"/>
            <a:ext cx="8640000" cy="1512000"/>
          </a:xfrm>
          <a:prstGeom prst="rect">
            <a:avLst/>
          </a:prstGeom>
          <a:noFill/>
          <a:ln w="9525">
            <a:solidFill>
              <a:schemeClr val="tx1"/>
            </a:solidFill>
            <a:miter lim="800000"/>
            <a:headEnd/>
            <a:tailEnd/>
          </a:ln>
        </p:spPr>
        <p:txBody>
          <a:bodyPr tIns="288000"/>
          <a:lstStyle/>
          <a:p>
            <a:pPr>
              <a:lnSpc>
                <a:spcPts val="3300"/>
              </a:lnSpc>
              <a:spcBef>
                <a:spcPts val="2400"/>
              </a:spcBef>
            </a:pPr>
            <a:r>
              <a:rPr lang="ja-JP" altLang="en-US" dirty="0">
                <a:latin typeface="メイリオ" pitchFamily="50" charset="-128"/>
                <a:ea typeface="メイリオ" pitchFamily="50" charset="-128"/>
              </a:rPr>
              <a:t>　</a:t>
            </a:r>
            <a:endParaRPr lang="en-US" altLang="ja-JP" sz="2200" dirty="0">
              <a:latin typeface="メイリオ" pitchFamily="50" charset="-128"/>
              <a:ea typeface="メイリオ" pitchFamily="50" charset="-128"/>
            </a:endParaRPr>
          </a:p>
          <a:p>
            <a:pPr>
              <a:lnSpc>
                <a:spcPts val="2800"/>
              </a:lnSpc>
            </a:pPr>
            <a:r>
              <a:rPr lang="ja-JP" altLang="en-US" b="1" dirty="0">
                <a:latin typeface="メイリオ" pitchFamily="50" charset="-128"/>
                <a:ea typeface="メイリオ" pitchFamily="50" charset="-128"/>
              </a:rPr>
              <a:t>　</a:t>
            </a:r>
            <a:endParaRPr lang="en-US" altLang="ja-JP" b="1" dirty="0">
              <a:latin typeface="メイリオ" pitchFamily="50" charset="-128"/>
              <a:ea typeface="メイリオ" pitchFamily="50" charset="-128"/>
            </a:endParaRPr>
          </a:p>
        </p:txBody>
      </p:sp>
      <p:sp>
        <p:nvSpPr>
          <p:cNvPr id="18" name="下矢印 17"/>
          <p:cNvSpPr/>
          <p:nvPr/>
        </p:nvSpPr>
        <p:spPr>
          <a:xfrm>
            <a:off x="4032000" y="4509120"/>
            <a:ext cx="1080000" cy="360000"/>
          </a:xfrm>
          <a:prstGeom prst="down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0"/>
          </p:nvPr>
        </p:nvSpPr>
        <p:spPr bwMode="gray">
          <a:xfrm>
            <a:off x="8676456" y="6492875"/>
            <a:ext cx="1534344" cy="365125"/>
          </a:xfrm>
        </p:spPr>
        <p:txBody>
          <a:bodyPr/>
          <a:lstStyle/>
          <a:p>
            <a:pPr>
              <a:defRPr/>
            </a:pPr>
            <a:fld id="{D34601B2-BE6F-4828-8AD7-F9C14824D522}" type="slidenum">
              <a:rPr lang="en-US" altLang="ja-JP" sz="2400"/>
              <a:pPr>
                <a:defRPr/>
              </a:pPr>
              <a:t>5</a:t>
            </a:fld>
            <a:endParaRPr lang="en-US" altLang="ja-JP" sz="2400" dirty="0"/>
          </a:p>
        </p:txBody>
      </p:sp>
      <p:sp>
        <p:nvSpPr>
          <p:cNvPr id="6" name="タイトル プレースホルダ 1"/>
          <p:cNvSpPr txBox="1">
            <a:spLocks/>
          </p:cNvSpPr>
          <p:nvPr/>
        </p:nvSpPr>
        <p:spPr bwMode="white">
          <a:xfrm>
            <a:off x="251520" y="0"/>
            <a:ext cx="4896544" cy="764704"/>
          </a:xfrm>
          <a:prstGeom prst="rect">
            <a:avLst/>
          </a:prstGeom>
        </p:spPr>
        <p:txBody>
          <a:bodyPr vert="horz" lIns="91440" tIns="45720" rIns="91440" bIns="45720" rtlCol="0" anchor="ctr">
            <a:noAutofit/>
          </a:bodyPr>
          <a:lstStyle/>
          <a:p>
            <a:pPr lvl="0">
              <a:spcBef>
                <a:spcPct val="0"/>
              </a:spcBef>
            </a:pPr>
            <a:r>
              <a:rPr lang="ja-JP" altLang="en-US" sz="3200" dirty="0" smtClean="0">
                <a:solidFill>
                  <a:schemeClr val="bg1"/>
                </a:solidFill>
                <a:latin typeface="メイリオ" pitchFamily="50" charset="-128"/>
                <a:ea typeface="メイリオ" pitchFamily="50" charset="-128"/>
              </a:rPr>
              <a:t>前提条件　　　　　　　　　　</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7" name="タイトル プレースホルダ 1"/>
          <p:cNvSpPr txBox="1">
            <a:spLocks/>
          </p:cNvSpPr>
          <p:nvPr/>
        </p:nvSpPr>
        <p:spPr bwMode="white">
          <a:xfrm>
            <a:off x="5724128" y="0"/>
            <a:ext cx="3419872" cy="764704"/>
          </a:xfrm>
          <a:prstGeom prst="rect">
            <a:avLst/>
          </a:prstGeom>
        </p:spPr>
        <p:txBody>
          <a:bodyPr vert="horz" lIns="91440" tIns="45720" rIns="91440" bIns="45720" rtlCol="0" anchor="ctr">
            <a:noAutofit/>
          </a:bodyPr>
          <a:lstStyle/>
          <a:p>
            <a:pPr lvl="0">
              <a:spcBef>
                <a:spcPct val="0"/>
              </a:spcBef>
            </a:pPr>
            <a:r>
              <a:rPr lang="en-US" altLang="ja-JP" sz="3200" dirty="0" smtClean="0">
                <a:solidFill>
                  <a:schemeClr val="bg1"/>
                </a:solidFill>
                <a:latin typeface="メイリオ" pitchFamily="50" charset="-128"/>
                <a:ea typeface="メイリオ" pitchFamily="50" charset="-128"/>
              </a:rPr>
              <a:t>【</a:t>
            </a:r>
            <a:r>
              <a:rPr lang="ja-JP" altLang="en-US" sz="3200" dirty="0" smtClean="0">
                <a:solidFill>
                  <a:schemeClr val="bg1"/>
                </a:solidFill>
                <a:latin typeface="メイリオ" pitchFamily="50" charset="-128"/>
                <a:ea typeface="メイリオ" pitchFamily="50" charset="-128"/>
              </a:rPr>
              <a:t>参考資料</a:t>
            </a:r>
            <a:r>
              <a:rPr lang="en-US" altLang="ja-JP" sz="3200" dirty="0" smtClean="0">
                <a:solidFill>
                  <a:schemeClr val="bg1"/>
                </a:solidFill>
                <a:latin typeface="メイリオ" pitchFamily="50" charset="-128"/>
                <a:ea typeface="メイリオ" pitchFamily="50" charset="-128"/>
              </a:rPr>
              <a:t>】</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pic>
        <p:nvPicPr>
          <p:cNvPr id="5" name="図 4"/>
          <p:cNvPicPr>
            <a:picLocks noChangeAspect="1"/>
          </p:cNvPicPr>
          <p:nvPr/>
        </p:nvPicPr>
        <p:blipFill>
          <a:blip r:embed="rId3"/>
          <a:stretch>
            <a:fillRect/>
          </a:stretch>
        </p:blipFill>
        <p:spPr>
          <a:xfrm>
            <a:off x="157910" y="608114"/>
            <a:ext cx="8828180" cy="6009087"/>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プレースホルダ 1"/>
          <p:cNvSpPr txBox="1">
            <a:spLocks/>
          </p:cNvSpPr>
          <p:nvPr/>
        </p:nvSpPr>
        <p:spPr bwMode="white">
          <a:xfrm>
            <a:off x="5724128" y="0"/>
            <a:ext cx="3419872" cy="764704"/>
          </a:xfrm>
          <a:prstGeom prst="rect">
            <a:avLst/>
          </a:prstGeom>
        </p:spPr>
        <p:txBody>
          <a:bodyPr vert="horz" lIns="91440" tIns="45720" rIns="91440" bIns="45720" rtlCol="0" anchor="ctr">
            <a:noAutofit/>
          </a:bodyPr>
          <a:lstStyle/>
          <a:p>
            <a:pPr lvl="0">
              <a:spcBef>
                <a:spcPct val="0"/>
              </a:spcBef>
            </a:pPr>
            <a:r>
              <a:rPr lang="en-US" altLang="ja-JP" sz="3200" dirty="0" smtClean="0">
                <a:solidFill>
                  <a:schemeClr val="bg1"/>
                </a:solidFill>
                <a:latin typeface="メイリオ" pitchFamily="50" charset="-128"/>
                <a:ea typeface="メイリオ" pitchFamily="50" charset="-128"/>
              </a:rPr>
              <a:t>【</a:t>
            </a:r>
            <a:r>
              <a:rPr lang="ja-JP" altLang="en-US" sz="3200" dirty="0" smtClean="0">
                <a:solidFill>
                  <a:schemeClr val="bg1"/>
                </a:solidFill>
                <a:latin typeface="メイリオ" pitchFamily="50" charset="-128"/>
                <a:ea typeface="メイリオ" pitchFamily="50" charset="-128"/>
              </a:rPr>
              <a:t>参考資料</a:t>
            </a:r>
            <a:r>
              <a:rPr lang="en-US" altLang="ja-JP" sz="3200" dirty="0" smtClean="0">
                <a:solidFill>
                  <a:schemeClr val="bg1"/>
                </a:solidFill>
                <a:latin typeface="メイリオ" pitchFamily="50" charset="-128"/>
                <a:ea typeface="メイリオ" pitchFamily="50" charset="-128"/>
              </a:rPr>
              <a:t>】</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7" name="タイトル プレースホルダ 1"/>
          <p:cNvSpPr txBox="1">
            <a:spLocks/>
          </p:cNvSpPr>
          <p:nvPr/>
        </p:nvSpPr>
        <p:spPr bwMode="white">
          <a:xfrm>
            <a:off x="251520" y="0"/>
            <a:ext cx="4896544" cy="764704"/>
          </a:xfrm>
          <a:prstGeom prst="rect">
            <a:avLst/>
          </a:prstGeom>
        </p:spPr>
        <p:txBody>
          <a:bodyPr vert="horz" lIns="91440" tIns="45720" rIns="91440" bIns="45720" rtlCol="0" anchor="ctr">
            <a:noAutofit/>
          </a:bodyPr>
          <a:lstStyle/>
          <a:p>
            <a:pPr lvl="0">
              <a:spcBef>
                <a:spcPct val="0"/>
              </a:spcBef>
            </a:pPr>
            <a:r>
              <a:rPr lang="ja-JP" altLang="en-US" sz="3200" dirty="0" smtClean="0">
                <a:solidFill>
                  <a:schemeClr val="bg1"/>
                </a:solidFill>
                <a:latin typeface="メイリオ" pitchFamily="50" charset="-128"/>
                <a:ea typeface="メイリオ" pitchFamily="50" charset="-128"/>
              </a:rPr>
              <a:t>収支の詳細　　　　　　　　　　</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8" name="スライド番号プレースホルダ 5"/>
          <p:cNvSpPr>
            <a:spLocks noGrp="1"/>
          </p:cNvSpPr>
          <p:nvPr>
            <p:ph type="sldNum" sz="quarter" idx="10"/>
          </p:nvPr>
        </p:nvSpPr>
        <p:spPr bwMode="gray">
          <a:xfrm>
            <a:off x="8676456" y="6492875"/>
            <a:ext cx="2133600" cy="365125"/>
          </a:xfrm>
        </p:spPr>
        <p:txBody>
          <a:bodyPr/>
          <a:lstStyle/>
          <a:p>
            <a:pPr>
              <a:defRPr/>
            </a:pPr>
            <a:fld id="{660F2FEC-98AA-4D8F-B895-F4022AB9E898}" type="slidenum">
              <a:rPr lang="en-US" altLang="ja-JP" sz="2400"/>
              <a:pPr>
                <a:defRPr/>
              </a:pPr>
              <a:t>6</a:t>
            </a:fld>
            <a:endParaRPr lang="en-US" altLang="ja-JP" sz="2400" dirty="0"/>
          </a:p>
        </p:txBody>
      </p:sp>
      <p:cxnSp>
        <p:nvCxnSpPr>
          <p:cNvPr id="10" name="AutoShape 5"/>
          <p:cNvCxnSpPr>
            <a:cxnSpLocks noChangeShapeType="1"/>
          </p:cNvCxnSpPr>
          <p:nvPr/>
        </p:nvCxnSpPr>
        <p:spPr bwMode="auto">
          <a:xfrm>
            <a:off x="17726025" y="1943100"/>
            <a:ext cx="0" cy="0"/>
          </a:xfrm>
          <a:prstGeom prst="straightConnector1">
            <a:avLst/>
          </a:prstGeom>
          <a:noFill/>
          <a:ln w="9525">
            <a:solidFill>
              <a:srgbClr val="000000"/>
            </a:solidFill>
            <a:round/>
            <a:headEnd/>
            <a:tailEnd/>
          </a:ln>
        </p:spPr>
      </p:cxnSp>
      <p:pic>
        <p:nvPicPr>
          <p:cNvPr id="3" name="図 2"/>
          <p:cNvPicPr>
            <a:picLocks noChangeAspect="1"/>
          </p:cNvPicPr>
          <p:nvPr/>
        </p:nvPicPr>
        <p:blipFill>
          <a:blip r:embed="rId3"/>
          <a:stretch>
            <a:fillRect/>
          </a:stretch>
        </p:blipFill>
        <p:spPr>
          <a:xfrm>
            <a:off x="317393" y="740261"/>
            <a:ext cx="8509214" cy="5755279"/>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プレースホルダ 1"/>
          <p:cNvSpPr txBox="1">
            <a:spLocks/>
          </p:cNvSpPr>
          <p:nvPr/>
        </p:nvSpPr>
        <p:spPr bwMode="white">
          <a:xfrm>
            <a:off x="5724128" y="0"/>
            <a:ext cx="3419872" cy="764704"/>
          </a:xfrm>
          <a:prstGeom prst="rect">
            <a:avLst/>
          </a:prstGeom>
        </p:spPr>
        <p:txBody>
          <a:bodyPr vert="horz" lIns="91440" tIns="45720" rIns="91440" bIns="45720" rtlCol="0" anchor="ctr">
            <a:noAutofit/>
          </a:bodyPr>
          <a:lstStyle/>
          <a:p>
            <a:pPr lvl="0">
              <a:spcBef>
                <a:spcPct val="0"/>
              </a:spcBef>
            </a:pPr>
            <a:r>
              <a:rPr lang="en-US" altLang="ja-JP" sz="3200" dirty="0" smtClean="0">
                <a:solidFill>
                  <a:schemeClr val="bg1"/>
                </a:solidFill>
                <a:latin typeface="メイリオ" pitchFamily="50" charset="-128"/>
                <a:ea typeface="メイリオ" pitchFamily="50" charset="-128"/>
              </a:rPr>
              <a:t>【</a:t>
            </a:r>
            <a:r>
              <a:rPr lang="ja-JP" altLang="en-US" sz="3200" dirty="0" smtClean="0">
                <a:solidFill>
                  <a:schemeClr val="bg1"/>
                </a:solidFill>
                <a:latin typeface="メイリオ" pitchFamily="50" charset="-128"/>
                <a:ea typeface="メイリオ" pitchFamily="50" charset="-128"/>
              </a:rPr>
              <a:t>参考資料</a:t>
            </a:r>
            <a:r>
              <a:rPr lang="en-US" altLang="ja-JP" sz="3200" dirty="0" smtClean="0">
                <a:solidFill>
                  <a:schemeClr val="bg1"/>
                </a:solidFill>
                <a:latin typeface="メイリオ" pitchFamily="50" charset="-128"/>
                <a:ea typeface="メイリオ" pitchFamily="50" charset="-128"/>
              </a:rPr>
              <a:t>】</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7" name="タイトル プレースホルダ 1"/>
          <p:cNvSpPr txBox="1">
            <a:spLocks/>
          </p:cNvSpPr>
          <p:nvPr/>
        </p:nvSpPr>
        <p:spPr bwMode="white">
          <a:xfrm>
            <a:off x="251520" y="0"/>
            <a:ext cx="5688632" cy="764704"/>
          </a:xfrm>
          <a:prstGeom prst="rect">
            <a:avLst/>
          </a:prstGeom>
        </p:spPr>
        <p:txBody>
          <a:bodyPr vert="horz" lIns="91440" tIns="45720" rIns="91440" bIns="45720" rtlCol="0" anchor="ctr">
            <a:noAutofit/>
          </a:bodyPr>
          <a:lstStyle/>
          <a:p>
            <a:pPr lvl="0">
              <a:spcBef>
                <a:spcPct val="0"/>
              </a:spcBef>
            </a:pPr>
            <a:r>
              <a:rPr lang="ja-JP" altLang="en-US" sz="2400" dirty="0" smtClean="0">
                <a:solidFill>
                  <a:schemeClr val="bg1"/>
                </a:solidFill>
                <a:latin typeface="メイリオ" pitchFamily="50" charset="-128"/>
                <a:ea typeface="メイリオ" pitchFamily="50" charset="-128"/>
              </a:rPr>
              <a:t>一般会計市債残高と一般財源等の推移</a:t>
            </a:r>
            <a:r>
              <a:rPr lang="ja-JP" altLang="en-US" sz="3200" dirty="0" smtClean="0">
                <a:solidFill>
                  <a:schemeClr val="bg1"/>
                </a:solidFill>
                <a:latin typeface="メイリオ" pitchFamily="50" charset="-128"/>
                <a:ea typeface="メイリオ" pitchFamily="50" charset="-128"/>
              </a:rPr>
              <a:t>　　　　　　　　　　</a:t>
            </a:r>
            <a:endParaRPr kumimoji="1" lang="ja-JP" altLang="en-US" sz="3200" i="0" u="none" strike="noStrike" kern="1200" cap="none" spc="0" normalizeH="0" baseline="0" noProof="0" dirty="0">
              <a:ln>
                <a:noFill/>
              </a:ln>
              <a:solidFill>
                <a:schemeClr val="bg1"/>
              </a:solidFill>
              <a:effectLst/>
              <a:uLnTx/>
              <a:uFillTx/>
              <a:latin typeface="+mj-lt"/>
              <a:ea typeface="明朝" pitchFamily="17" charset="-128"/>
              <a:cs typeface="+mj-cs"/>
            </a:endParaRPr>
          </a:p>
        </p:txBody>
      </p:sp>
      <p:sp>
        <p:nvSpPr>
          <p:cNvPr id="8" name="スライド番号プレースホルダ 5"/>
          <p:cNvSpPr>
            <a:spLocks noGrp="1"/>
          </p:cNvSpPr>
          <p:nvPr>
            <p:ph type="sldNum" sz="quarter" idx="10"/>
          </p:nvPr>
        </p:nvSpPr>
        <p:spPr bwMode="gray">
          <a:xfrm>
            <a:off x="8676456" y="6492875"/>
            <a:ext cx="2133600" cy="365125"/>
          </a:xfrm>
        </p:spPr>
        <p:txBody>
          <a:bodyPr/>
          <a:lstStyle/>
          <a:p>
            <a:pPr>
              <a:defRPr/>
            </a:pPr>
            <a:fld id="{660F2FEC-98AA-4D8F-B895-F4022AB9E898}" type="slidenum">
              <a:rPr lang="en-US" altLang="ja-JP" sz="2400"/>
              <a:pPr>
                <a:defRPr/>
              </a:pPr>
              <a:t>7</a:t>
            </a:fld>
            <a:endParaRPr lang="en-US" altLang="ja-JP" sz="2400" dirty="0"/>
          </a:p>
        </p:txBody>
      </p:sp>
      <p:sp>
        <p:nvSpPr>
          <p:cNvPr id="13" name="テキスト ボックス 12"/>
          <p:cNvSpPr txBox="1"/>
          <p:nvPr/>
        </p:nvSpPr>
        <p:spPr>
          <a:xfrm>
            <a:off x="323528" y="908720"/>
            <a:ext cx="8604448" cy="1015663"/>
          </a:xfrm>
          <a:prstGeom prst="rect">
            <a:avLst/>
          </a:prstGeom>
          <a:noFill/>
        </p:spPr>
        <p:txBody>
          <a:bodyPr wrap="square" rtlCol="0">
            <a:spAutoFit/>
          </a:bodyPr>
          <a:lstStyle/>
          <a:p>
            <a:r>
              <a:rPr kumimoji="1" lang="ja-JP" altLang="en-US" sz="1200" dirty="0" smtClean="0"/>
              <a:t>○持続可能な財政構造の構築のため、臨時財政対策債のほか、償還財源（住宅使用料）が今後も確実に確保できる公営住宅</a:t>
            </a:r>
            <a:endParaRPr kumimoji="1" lang="en-US" altLang="ja-JP" sz="1200" dirty="0" smtClean="0"/>
          </a:p>
          <a:p>
            <a:r>
              <a:rPr lang="ja-JP" altLang="en-US" sz="1200" dirty="0" smtClean="0"/>
              <a:t>　 </a:t>
            </a:r>
            <a:r>
              <a:rPr kumimoji="1" lang="ja-JP" altLang="en-US" sz="1200" dirty="0" smtClean="0"/>
              <a:t>建設事業債を除く市債残高（実質市債残高）の管理が必要</a:t>
            </a:r>
            <a:endParaRPr kumimoji="1" lang="en-US" altLang="ja-JP" sz="1200" dirty="0" smtClean="0"/>
          </a:p>
          <a:p>
            <a:r>
              <a:rPr lang="ja-JP" altLang="en-US" sz="1200" dirty="0" smtClean="0"/>
              <a:t>○将来世代に負担を先送りしないために、一般財源に対する実質市債残高の割合（実質市債残高倍率）を一定の範囲内とする</a:t>
            </a:r>
            <a:endParaRPr lang="en-US" altLang="ja-JP" sz="1200" dirty="0" smtClean="0"/>
          </a:p>
          <a:p>
            <a:r>
              <a:rPr kumimoji="1" lang="ja-JP" altLang="en-US" sz="1200" dirty="0" smtClean="0"/>
              <a:t>○他の政令市の状況や府費負担教職員制度見直しにかかる影響を勘案し、</a:t>
            </a:r>
            <a:r>
              <a:rPr lang="ja-JP" altLang="en-US" sz="1200" dirty="0"/>
              <a:t>当面の間</a:t>
            </a:r>
            <a:r>
              <a:rPr lang="ja-JP" altLang="en-US" sz="1200" dirty="0" smtClean="0"/>
              <a:t>は</a:t>
            </a:r>
            <a:r>
              <a:rPr lang="en-US" altLang="ja-JP" sz="1200" dirty="0" smtClean="0"/>
              <a:t>1.8</a:t>
            </a:r>
            <a:r>
              <a:rPr lang="ja-JP" altLang="en-US" sz="1200" dirty="0" smtClean="0"/>
              <a:t>倍程度を目指す</a:t>
            </a:r>
            <a:endParaRPr lang="en-US" altLang="ja-JP" sz="1200" dirty="0" smtClean="0"/>
          </a:p>
          <a:p>
            <a:r>
              <a:rPr lang="ja-JP" altLang="en-US" sz="1200" dirty="0"/>
              <a:t>　 </a:t>
            </a:r>
            <a:r>
              <a:rPr lang="en-US" altLang="ja-JP" sz="1100" dirty="0" smtClean="0"/>
              <a:t>※</a:t>
            </a:r>
            <a:r>
              <a:rPr lang="ja-JP" altLang="en-US" sz="1100" dirty="0" smtClean="0"/>
              <a:t>制度</a:t>
            </a:r>
            <a:r>
              <a:rPr lang="ja-JP" altLang="en-US" sz="1100" dirty="0"/>
              <a:t>見直しにかかる</a:t>
            </a:r>
            <a:r>
              <a:rPr lang="ja-JP" altLang="en-US" sz="1100" dirty="0" smtClean="0"/>
              <a:t>影響が現時点で不明であるため、決算の状況等を確認して再検討する</a:t>
            </a:r>
            <a:endParaRPr kumimoji="1" lang="ja-JP" altLang="en-US" sz="1100" dirty="0"/>
          </a:p>
        </p:txBody>
      </p:sp>
      <p:pic>
        <p:nvPicPr>
          <p:cNvPr id="9" name="図 8"/>
          <p:cNvPicPr>
            <a:picLocks noChangeAspect="1"/>
          </p:cNvPicPr>
          <p:nvPr/>
        </p:nvPicPr>
        <p:blipFill>
          <a:blip r:embed="rId3"/>
          <a:stretch>
            <a:fillRect/>
          </a:stretch>
        </p:blipFill>
        <p:spPr>
          <a:xfrm>
            <a:off x="324000" y="1924383"/>
            <a:ext cx="8496000" cy="4835712"/>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43608" y="4653136"/>
            <a:ext cx="7272808" cy="360040"/>
          </a:xfrm>
          <a:prstGeom prst="rect">
            <a:avLst/>
          </a:prstGeom>
        </p:spPr>
        <p:txBody>
          <a:bodyPr>
            <a:normAutofit fontScale="90000"/>
          </a:bodyPr>
          <a:lstStyle/>
          <a:p>
            <a:pPr>
              <a:defRPr/>
            </a:pPr>
            <a:r>
              <a:rPr lang="ja-JP" altLang="en-US" sz="2000" dirty="0" smtClean="0">
                <a:solidFill>
                  <a:schemeClr val="tx1"/>
                </a:solidFill>
                <a:latin typeface="メイリオ" pitchFamily="50" charset="-128"/>
                <a:ea typeface="メイリオ" pitchFamily="50" charset="-128"/>
                <a:cs typeface="メイリオ" pitchFamily="50" charset="-128"/>
              </a:rPr>
              <a:t>今後の財政収支概算（粗い試算）◆</a:t>
            </a:r>
            <a:r>
              <a:rPr lang="en-US" altLang="ja-JP" sz="2000" dirty="0" smtClean="0">
                <a:solidFill>
                  <a:schemeClr val="tx1"/>
                </a:solidFill>
                <a:latin typeface="メイリオ" pitchFamily="50" charset="-128"/>
                <a:ea typeface="メイリオ" pitchFamily="50" charset="-128"/>
                <a:cs typeface="メイリオ" pitchFamily="50" charset="-128"/>
              </a:rPr>
              <a:t>2018</a:t>
            </a:r>
            <a:r>
              <a:rPr lang="ja-JP" altLang="en-US" sz="2000" dirty="0" smtClean="0">
                <a:solidFill>
                  <a:schemeClr val="tx1"/>
                </a:solidFill>
                <a:latin typeface="メイリオ" pitchFamily="50" charset="-128"/>
                <a:ea typeface="メイリオ" pitchFamily="50" charset="-128"/>
                <a:cs typeface="メイリオ" pitchFamily="50" charset="-128"/>
              </a:rPr>
              <a:t>（平成</a:t>
            </a:r>
            <a:r>
              <a:rPr lang="en-US" altLang="ja-JP" sz="2000" dirty="0">
                <a:solidFill>
                  <a:schemeClr val="tx1"/>
                </a:solidFill>
                <a:latin typeface="メイリオ" pitchFamily="50" charset="-128"/>
                <a:ea typeface="メイリオ" pitchFamily="50" charset="-128"/>
                <a:cs typeface="メイリオ" pitchFamily="50" charset="-128"/>
              </a:rPr>
              <a:t>30</a:t>
            </a:r>
            <a:r>
              <a:rPr lang="ja-JP" altLang="en-US" sz="2000" dirty="0" smtClean="0">
                <a:solidFill>
                  <a:schemeClr val="tx1"/>
                </a:solidFill>
                <a:latin typeface="メイリオ" pitchFamily="50" charset="-128"/>
                <a:ea typeface="メイリオ" pitchFamily="50" charset="-128"/>
                <a:cs typeface="メイリオ" pitchFamily="50" charset="-128"/>
              </a:rPr>
              <a:t>）年</a:t>
            </a:r>
            <a:r>
              <a:rPr lang="en-US" altLang="ja-JP" sz="2000" dirty="0" smtClean="0">
                <a:solidFill>
                  <a:schemeClr val="tx1"/>
                </a:solidFill>
                <a:latin typeface="メイリオ" pitchFamily="50" charset="-128"/>
                <a:ea typeface="メイリオ" pitchFamily="50" charset="-128"/>
                <a:cs typeface="メイリオ" pitchFamily="50" charset="-128"/>
              </a:rPr>
              <a:t>2</a:t>
            </a:r>
            <a:r>
              <a:rPr lang="ja-JP" altLang="en-US" sz="2000" dirty="0" smtClean="0">
                <a:solidFill>
                  <a:schemeClr val="tx1"/>
                </a:solidFill>
                <a:latin typeface="メイリオ" pitchFamily="50" charset="-128"/>
                <a:ea typeface="メイリオ" pitchFamily="50" charset="-128"/>
                <a:cs typeface="メイリオ" pitchFamily="50" charset="-128"/>
              </a:rPr>
              <a:t>月版◆</a:t>
            </a:r>
            <a:endParaRPr lang="ja-JP" altLang="ja-JP" sz="2000" dirty="0">
              <a:solidFill>
                <a:schemeClr val="tx1"/>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900113" y="5013325"/>
            <a:ext cx="7704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gray">
          <a:xfrm>
            <a:off x="1691680" y="5109566"/>
            <a:ext cx="7045736" cy="1055738"/>
          </a:xfrm>
          <a:prstGeom prst="rect">
            <a:avLst/>
          </a:prstGeom>
          <a:noFill/>
          <a:ln w="9525">
            <a:noFill/>
            <a:miter lim="800000"/>
            <a:headEnd/>
            <a:tailEnd/>
          </a:ln>
          <a:effectLst>
            <a:innerShdw blurRad="25400">
              <a:prstClr val="black"/>
            </a:innerShdw>
          </a:effectLst>
        </p:spPr>
        <p:txBody>
          <a:bodyPr/>
          <a:lstStyle/>
          <a:p>
            <a:pPr>
              <a:lnSpc>
                <a:spcPct val="150000"/>
              </a:lnSpc>
              <a:spcAft>
                <a:spcPts val="0"/>
              </a:spcAft>
              <a:defRPr/>
            </a:pPr>
            <a:r>
              <a:rPr lang="ja-JP" altLang="en-US" sz="1200" kern="0" dirty="0">
                <a:latin typeface="メイリオ" pitchFamily="50" charset="-128"/>
                <a:ea typeface="メイリオ" pitchFamily="50" charset="-128"/>
                <a:cs typeface="メイリオ" pitchFamily="50" charset="-128"/>
              </a:rPr>
              <a:t>■詳細は大阪市公式ホームページで</a:t>
            </a:r>
            <a:endParaRPr lang="en-US" altLang="ja-JP" sz="1200" kern="0" dirty="0">
              <a:latin typeface="メイリオ" pitchFamily="50" charset="-128"/>
              <a:ea typeface="メイリオ" pitchFamily="50" charset="-128"/>
              <a:cs typeface="メイリオ" pitchFamily="50" charset="-128"/>
            </a:endParaRPr>
          </a:p>
          <a:p>
            <a:pPr>
              <a:lnSpc>
                <a:spcPct val="150000"/>
              </a:lnSpc>
              <a:spcBef>
                <a:spcPts val="1200"/>
              </a:spcBef>
              <a:spcAft>
                <a:spcPts val="600"/>
              </a:spcAft>
              <a:defRPr/>
            </a:pPr>
            <a:r>
              <a:rPr lang="ja-JP" altLang="en-US" sz="1300" kern="0" dirty="0">
                <a:latin typeface="メイリオ" pitchFamily="50" charset="-128"/>
                <a:ea typeface="メイリオ" pitchFamily="50" charset="-128"/>
                <a:cs typeface="メイリオ" pitchFamily="50" charset="-128"/>
              </a:rPr>
              <a:t>　</a:t>
            </a:r>
            <a:r>
              <a:rPr lang="en-US" altLang="ja-JP" sz="1200" dirty="0" smtClean="0">
                <a:solidFill>
                  <a:srgbClr val="1D1D1D"/>
                </a:solidFill>
                <a:latin typeface="メイリオ" panose="020B0604030504040204" pitchFamily="50" charset="-128"/>
                <a:ea typeface="メイリオ" panose="020B0604030504040204" pitchFamily="50" charset="-128"/>
                <a:cs typeface="メイリオ" panose="020B0604030504040204" pitchFamily="50" charset="-128"/>
                <a:hlinkClick r:id="rId3"/>
              </a:rPr>
              <a:t>http</a:t>
            </a:r>
            <a:r>
              <a:rPr lang="en-US" altLang="ja-JP" sz="1200" dirty="0">
                <a:solidFill>
                  <a:srgbClr val="1D1D1D"/>
                </a:solidFill>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en-US" altLang="ja-JP" sz="1200" dirty="0" smtClean="0">
                <a:solidFill>
                  <a:srgbClr val="1D1D1D"/>
                </a:solidFill>
                <a:latin typeface="メイリオ" panose="020B0604030504040204" pitchFamily="50" charset="-128"/>
                <a:ea typeface="メイリオ" panose="020B0604030504040204" pitchFamily="50" charset="-128"/>
                <a:cs typeface="メイリオ" panose="020B0604030504040204" pitchFamily="50" charset="-128"/>
                <a:hlinkClick r:id="rId3"/>
              </a:rPr>
              <a:t>www.city.osaka.lg.jp/zaisei/page/</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0000425919.html</a:t>
            </a:r>
            <a:endParaRPr lang="ja-JP" altLang="ja-JP" sz="1200" b="1" kern="0" dirty="0">
              <a:latin typeface="メイリオ" pitchFamily="50" charset="-128"/>
              <a:ea typeface="メイリオ" pitchFamily="50" charset="-128"/>
              <a:cs typeface="メイリオ" pitchFamily="50" charset="-128"/>
            </a:endParaRPr>
          </a:p>
        </p:txBody>
      </p:sp>
      <p:sp>
        <p:nvSpPr>
          <p:cNvPr id="15" name="正方形/長方形 14"/>
          <p:cNvSpPr/>
          <p:nvPr/>
        </p:nvSpPr>
        <p:spPr>
          <a:xfrm>
            <a:off x="4418013" y="5143500"/>
            <a:ext cx="2241550" cy="3016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2">
                  <a:lumMod val="20000"/>
                  <a:lumOff val="80000"/>
                </a:schemeClr>
              </a:solidFill>
            </a:endParaRPr>
          </a:p>
        </p:txBody>
      </p:sp>
      <p:sp>
        <p:nvSpPr>
          <p:cNvPr id="16" name="正方形/長方形 15"/>
          <p:cNvSpPr/>
          <p:nvPr/>
        </p:nvSpPr>
        <p:spPr>
          <a:xfrm>
            <a:off x="4476750" y="5203825"/>
            <a:ext cx="1535113" cy="169863"/>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anchor="ctr"/>
          <a:lstStyle/>
          <a:p>
            <a:pPr algn="ctr">
              <a:defRPr/>
            </a:pPr>
            <a:r>
              <a:rPr lang="ja-JP" altLang="en-US" sz="1000" dirty="0" smtClean="0">
                <a:solidFill>
                  <a:schemeClr val="tx1"/>
                </a:solidFill>
                <a:latin typeface="メイリオ" pitchFamily="50" charset="-128"/>
                <a:ea typeface="メイリオ" pitchFamily="50" charset="-128"/>
                <a:cs typeface="メイリオ" pitchFamily="50" charset="-128"/>
              </a:rPr>
              <a:t>大阪市 財政</a:t>
            </a:r>
            <a:r>
              <a:rPr lang="ja-JP" altLang="en-US" sz="1000" dirty="0">
                <a:solidFill>
                  <a:schemeClr val="tx1"/>
                </a:solidFill>
                <a:latin typeface="メイリオ" pitchFamily="50" charset="-128"/>
                <a:ea typeface="メイリオ" pitchFamily="50" charset="-128"/>
                <a:cs typeface="メイリオ" pitchFamily="50" charset="-128"/>
              </a:rPr>
              <a:t>収支</a:t>
            </a:r>
            <a:r>
              <a:rPr lang="ja-JP" altLang="en-US" sz="1000" dirty="0" smtClean="0">
                <a:solidFill>
                  <a:schemeClr val="tx1"/>
                </a:solidFill>
                <a:latin typeface="メイリオ" pitchFamily="50" charset="-128"/>
                <a:ea typeface="メイリオ" pitchFamily="50" charset="-128"/>
                <a:cs typeface="メイリオ" pitchFamily="50" charset="-128"/>
              </a:rPr>
              <a:t>の見通し</a:t>
            </a:r>
            <a:endParaRPr lang="en-US" altLang="ja-JP" sz="1000" dirty="0">
              <a:solidFill>
                <a:schemeClr val="tx1"/>
              </a:solidFill>
              <a:latin typeface="メイリオ" pitchFamily="50" charset="-128"/>
              <a:ea typeface="メイリオ" pitchFamily="50" charset="-128"/>
              <a:cs typeface="メイリオ" pitchFamily="50" charset="-128"/>
            </a:endParaRPr>
          </a:p>
        </p:txBody>
      </p:sp>
      <p:sp>
        <p:nvSpPr>
          <p:cNvPr id="17" name="正方形/長方形 16">
            <a:hlinkClick r:id="rId4"/>
          </p:cNvPr>
          <p:cNvSpPr/>
          <p:nvPr/>
        </p:nvSpPr>
        <p:spPr>
          <a:xfrm>
            <a:off x="6063166" y="5189463"/>
            <a:ext cx="525058" cy="216024"/>
          </a:xfrm>
          <a:prstGeom prst="rect">
            <a:avLst/>
          </a:prstGeom>
          <a:solidFill>
            <a:schemeClr val="bg2">
              <a:lumMod val="40000"/>
              <a:lumOff val="60000"/>
            </a:schemeClr>
          </a:solidFill>
          <a:ln>
            <a:noFill/>
          </a:ln>
          <a:scene3d>
            <a:camera prst="orthographicFront"/>
            <a:lightRig rig="threePt" dir="t"/>
          </a:scene3d>
          <a:sp3d>
            <a:bevelT w="57150" h="127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90000" rIns="36000" anchor="ctr"/>
          <a:lstStyle/>
          <a:p>
            <a:pPr algn="ctr">
              <a:defRPr/>
            </a:pPr>
            <a:r>
              <a:rPr lang="ja-JP" altLang="en-US" sz="1300" dirty="0">
                <a:solidFill>
                  <a:schemeClr val="tx1"/>
                </a:solidFill>
                <a:latin typeface="メイリオ" pitchFamily="50" charset="-128"/>
                <a:ea typeface="メイリオ" pitchFamily="50" charset="-128"/>
                <a:cs typeface="メイリオ" pitchFamily="50" charset="-128"/>
              </a:rPr>
              <a:t>検索</a:t>
            </a:r>
            <a:endParaRPr lang="en-US" altLang="ja-JP" sz="1300" dirty="0">
              <a:solidFill>
                <a:schemeClr val="tx1"/>
              </a:solidFill>
              <a:latin typeface="メイリオ" pitchFamily="50" charset="-128"/>
              <a:ea typeface="メイリオ" pitchFamily="50" charset="-128"/>
              <a:cs typeface="メイリオ" pitchFamily="50" charset="-128"/>
            </a:endParaRPr>
          </a:p>
        </p:txBody>
      </p:sp>
      <p:cxnSp>
        <p:nvCxnSpPr>
          <p:cNvPr id="23" name="直線矢印コネクタ 22"/>
          <p:cNvCxnSpPr/>
          <p:nvPr/>
        </p:nvCxnSpPr>
        <p:spPr>
          <a:xfrm rot="16200000" flipV="1">
            <a:off x="6524625" y="5343526"/>
            <a:ext cx="211137" cy="176212"/>
          </a:xfrm>
          <a:prstGeom prst="straightConnector1">
            <a:avLst/>
          </a:prstGeom>
          <a:ln w="31750">
            <a:solidFill>
              <a:schemeClr val="tx1"/>
            </a:solidFill>
            <a:headEnd type="none"/>
            <a:tailEnd type="triangle" w="lg" len="lg"/>
          </a:ln>
          <a:effectLst>
            <a:outerShdw blurRad="50800" dist="38100" dir="2700000" sx="96000" sy="96000" algn="tl" rotWithShape="0">
              <a:prstClr val="black">
                <a:alpha val="47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497</Words>
  <Application>Microsoft Office PowerPoint</Application>
  <PresentationFormat>画面に合わせる (4:3)</PresentationFormat>
  <Paragraphs>71</Paragraphs>
  <Slides>9</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HGP教科書体</vt:lpstr>
      <vt:lpstr>HGS創英ﾌﾟﾚｾﾞﾝｽEB</vt:lpstr>
      <vt:lpstr>ＭＳ Ｐゴシック</vt:lpstr>
      <vt:lpstr>ＭＳ Ｐ明朝</vt:lpstr>
      <vt:lpstr>ＭＳ 明朝</vt:lpstr>
      <vt:lpstr>メイリオ</vt:lpstr>
      <vt:lpstr>明朝</vt:lpstr>
      <vt:lpstr>Arial</vt:lpstr>
      <vt:lpstr>Calibri</vt:lpstr>
      <vt:lpstr>Wingdings</vt:lpstr>
      <vt:lpstr>Office テーマ</vt:lpstr>
      <vt:lpstr>今後の財政収支概算 （粗い試算）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今後の財政収支概算（粗い試算）◆2018（平成30）年2月版◆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2018-03-29T07:43:52Z</dcterms:created>
  <dcterms:modified xsi:type="dcterms:W3CDTF">2018-03-29T07:44:01Z</dcterms:modified>
</cp:coreProperties>
</file>