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2"/>
  </p:notesMasterIdLst>
  <p:handoutMasterIdLst>
    <p:handoutMasterId r:id="rId13"/>
  </p:handoutMasterIdLst>
  <p:sldIdLst>
    <p:sldId id="256" r:id="rId2"/>
    <p:sldId id="269" r:id="rId3"/>
    <p:sldId id="260" r:id="rId4"/>
    <p:sldId id="259" r:id="rId5"/>
    <p:sldId id="270" r:id="rId6"/>
    <p:sldId id="264" r:id="rId7"/>
    <p:sldId id="265" r:id="rId8"/>
    <p:sldId id="273" r:id="rId9"/>
    <p:sldId id="268" r:id="rId10"/>
    <p:sldId id="267"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D1D"/>
    <a:srgbClr val="F20000"/>
    <a:srgbClr val="EA0022"/>
    <a:srgbClr val="FF0066"/>
    <a:srgbClr val="EAEAEA"/>
    <a:srgbClr val="6AFA71"/>
    <a:srgbClr val="79FF99"/>
    <a:srgbClr val="D8FF15"/>
    <a:srgbClr val="058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04" autoAdjust="0"/>
  </p:normalViewPr>
  <p:slideViewPr>
    <p:cSldViewPr>
      <p:cViewPr varScale="1">
        <p:scale>
          <a:sx n="69" d="100"/>
          <a:sy n="69" d="100"/>
        </p:scale>
        <p:origin x="13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2020/3/19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2020/3/19</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417C8E9A-2FC1-495A-805B-061428994320}" type="slidenum">
              <a:rPr lang="en-US" altLang="ja-JP" smtClean="0"/>
              <a:pPr/>
              <a:t>9</a:t>
            </a:fld>
            <a:endParaRPr lang="en-US" altLang="ja-JP" dirty="0"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2703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1</a:t>
            </a:fld>
            <a:endParaRPr lang="en-US" altLang="ja-JP" dirty="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133099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2</a:t>
            </a:fld>
            <a:endParaRPr lang="en-US" altLang="ja-JP" dirty="0" smtClean="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smtClean="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66744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5</a:t>
            </a:fld>
            <a:endParaRPr lang="en-US" altLang="ja-JP" dirty="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6</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4177613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1144586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8</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1646135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2020/3/19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2020/3/19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B9CA163-3D0B-444A-98E0-0E86E6C15AD0}" type="datetime1">
              <a:rPr lang="ja-JP" altLang="en-US"/>
              <a:pPr>
                <a:defRPr/>
              </a:pPr>
              <a:t>2020/3/19</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2020/3/19</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ity.osaka.lg.jp/shisei_top/category/889-6-2-0-0.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今後の財政収支概算</a:t>
            </a:r>
            <a: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t/>
            </a:r>
            <a:b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b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（粗い試算）</a:t>
            </a:r>
            <a:endParaRPr kumimoji="1" lang="ja-JP" altLang="en-US" sz="4000" b="1" dirty="0">
              <a:solidFill>
                <a:schemeClr val="tx1">
                  <a:lumMod val="95000"/>
                  <a:lumOff val="5000"/>
                </a:schemeClr>
              </a:solidFill>
              <a:latin typeface="ＭＳ 明朝" pitchFamily="17" charset="-128"/>
              <a:ea typeface="明朝" pitchFamily="17" charset="-128"/>
              <a:cs typeface="メイリオ" pitchFamily="50" charset="-128"/>
            </a:endParaRPr>
          </a:p>
        </p:txBody>
      </p:sp>
      <p:sp>
        <p:nvSpPr>
          <p:cNvPr id="3" name="サブタイトル 2"/>
          <p:cNvSpPr>
            <a:spLocks noGrp="1"/>
          </p:cNvSpPr>
          <p:nvPr>
            <p:ph type="subTitle" idx="1"/>
          </p:nvPr>
        </p:nvSpPr>
        <p:spPr bwMode="white">
          <a:xfrm>
            <a:off x="0" y="6334720"/>
            <a:ext cx="9144000" cy="476672"/>
          </a:xfrm>
        </p:spPr>
        <p:txBody>
          <a:bodyPr>
            <a:noAutofit/>
          </a:bodyPr>
          <a:lstStyle/>
          <a:p>
            <a:r>
              <a:rPr kumimoji="1" lang="ja-JP" altLang="en-US" sz="2800" b="1" dirty="0" smtClean="0">
                <a:solidFill>
                  <a:schemeClr val="bg1"/>
                </a:solidFill>
                <a:latin typeface="HGS創英ﾌﾟﾚｾﾞﾝｽEB" pitchFamily="18" charset="-128"/>
                <a:ea typeface="明朝" pitchFamily="17" charset="-128"/>
              </a:rPr>
              <a:t>大阪市</a:t>
            </a:r>
            <a:endParaRPr kumimoji="1" lang="ja-JP" altLang="en-US" sz="2800" b="1" dirty="0">
              <a:solidFill>
                <a:schemeClr val="bg1"/>
              </a:solidFill>
              <a:latin typeface="HGS創英ﾌﾟﾚｾﾞﾝｽEB" pitchFamily="18" charset="-128"/>
              <a:ea typeface="明朝" pitchFamily="17" charset="-128"/>
            </a:endParaRP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2020</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（令和</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2</a:t>
            </a:r>
            <a:r>
              <a:rPr lang="ja-JP" altLang="en-US" sz="3200" b="1" dirty="0" smtClean="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年</a:t>
            </a:r>
            <a:r>
              <a:rPr lang="en-US" altLang="ja-JP" sz="3200" b="1" dirty="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3</a:t>
            </a:r>
            <a:r>
              <a:rPr kumimoji="1" lang="ja-JP" altLang="en-US" sz="3200" b="1" i="0" u="none" strike="noStrike" kern="1200" cap="none" spc="0" normalizeH="0" baseline="0" noProof="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月版</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endPar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endParaRPr>
          </a:p>
        </p:txBody>
      </p:sp>
      <p:sp>
        <p:nvSpPr>
          <p:cNvPr id="5" name="正方形/長方形 4"/>
          <p:cNvSpPr/>
          <p:nvPr/>
        </p:nvSpPr>
        <p:spPr>
          <a:xfrm>
            <a:off x="395536" y="3933056"/>
            <a:ext cx="8964488"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dirty="0">
                <a:latin typeface="メイリオ" pitchFamily="50" charset="-128"/>
                <a:ea typeface="メイリオ" pitchFamily="50" charset="-128"/>
                <a:cs typeface="メイリオ" pitchFamily="50" charset="-128"/>
              </a:rPr>
              <a:t>補てん財源に依存」するのでは</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なく、「収入の範囲内で予算を</a:t>
            </a:r>
            <a:r>
              <a:rPr lang="ja-JP" altLang="en-US" sz="1600" dirty="0" smtClean="0">
                <a:latin typeface="メイリオ" pitchFamily="50" charset="-128"/>
                <a:ea typeface="メイリオ" pitchFamily="50" charset="-128"/>
                <a:cs typeface="メイリオ" pitchFamily="50" charset="-128"/>
              </a:rPr>
              <a:t>組む」</a:t>
            </a:r>
            <a:r>
              <a:rPr lang="ja-JP" altLang="en-US" sz="1600" dirty="0">
                <a:latin typeface="メイリオ" pitchFamily="50" charset="-128"/>
                <a:ea typeface="メイリオ" pitchFamily="50" charset="-128"/>
                <a:cs typeface="メイリオ" pitchFamily="50" charset="-128"/>
              </a:rPr>
              <a:t>ことを原則とし</a:t>
            </a:r>
            <a:r>
              <a:rPr lang="ja-JP" altLang="en-US" sz="1600" dirty="0" smtClean="0">
                <a:latin typeface="メイリオ" pitchFamily="50" charset="-128"/>
                <a:ea typeface="メイリオ" pitchFamily="50" charset="-128"/>
                <a:cs typeface="メイリオ" pitchFamily="50" charset="-128"/>
              </a:rPr>
              <a:t>、行財政改革を徹底的に行い、</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通常収支</a:t>
            </a:r>
            <a:r>
              <a:rPr lang="en-US" altLang="ja-JP" sz="1600" baseline="300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（単年度）の均衡」</a:t>
            </a:r>
            <a:r>
              <a:rPr lang="ja-JP" altLang="en-US" sz="1600" dirty="0" smtClean="0">
                <a:latin typeface="メイリオ" pitchFamily="50" charset="-128"/>
                <a:ea typeface="メイリオ" pitchFamily="50" charset="-128"/>
                <a:cs typeface="メイリオ" pitchFamily="50" charset="-128"/>
              </a:rPr>
              <a:t>を</a:t>
            </a:r>
            <a:r>
              <a:rPr lang="ja-JP" altLang="en-US" sz="1600" spc="100" dirty="0" smtClean="0">
                <a:latin typeface="メイリオ" pitchFamily="50" charset="-128"/>
                <a:ea typeface="メイリオ" pitchFamily="50" charset="-128"/>
                <a:cs typeface="メイリオ" pitchFamily="50" charset="-128"/>
              </a:rPr>
              <a:t>めざす</a:t>
            </a:r>
            <a:r>
              <a:rPr lang="ja-JP" altLang="en-US" sz="1600" spc="100" dirty="0">
                <a:latin typeface="メイリオ" pitchFamily="50" charset="-128"/>
                <a:ea typeface="メイリオ" pitchFamily="50" charset="-128"/>
                <a:cs typeface="メイリオ" pitchFamily="50" charset="-128"/>
              </a:rPr>
              <a:t>ことと</a:t>
            </a:r>
            <a:r>
              <a:rPr lang="ja-JP" altLang="en-US" sz="1600" dirty="0">
                <a:latin typeface="メイリオ" pitchFamily="50" charset="-128"/>
                <a:ea typeface="メイリオ" pitchFamily="50" charset="-128"/>
                <a:cs typeface="メイリオ" pitchFamily="50" charset="-128"/>
              </a:rPr>
              <a:t>している</a:t>
            </a:r>
            <a:r>
              <a:rPr lang="ja-JP" altLang="en-US" sz="1600" dirty="0" smtClean="0">
                <a:latin typeface="メイリオ" pitchFamily="50" charset="-128"/>
                <a:ea typeface="メイリオ" pitchFamily="50" charset="-128"/>
                <a:cs typeface="メイリオ" pitchFamily="50" charset="-128"/>
              </a:rPr>
              <a:t>。</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
        <p:nvSpPr>
          <p:cNvPr id="6" name="正方形/長方形 8"/>
          <p:cNvSpPr>
            <a:spLocks noChangeArrowheads="1"/>
          </p:cNvSpPr>
          <p:nvPr/>
        </p:nvSpPr>
        <p:spPr bwMode="auto">
          <a:xfrm>
            <a:off x="323850" y="5589240"/>
            <a:ext cx="8820150" cy="307777"/>
          </a:xfrm>
          <a:prstGeom prst="rect">
            <a:avLst/>
          </a:prstGeom>
          <a:noFill/>
          <a:ln w="9525">
            <a:noFill/>
            <a:miter lim="800000"/>
            <a:headEnd/>
            <a:tailEnd/>
          </a:ln>
        </p:spPr>
        <p:txBody>
          <a:bodyPr>
            <a:spAutoFit/>
          </a:bodyPr>
          <a:lstStyle/>
          <a:p>
            <a:r>
              <a:rPr lang="ja-JP" altLang="en-US" sz="1400" dirty="0">
                <a:latin typeface="メイリオ" pitchFamily="50" charset="-128"/>
                <a:ea typeface="メイリオ" pitchFamily="50" charset="-128"/>
              </a:rPr>
              <a:t>　</a:t>
            </a:r>
            <a:r>
              <a:rPr lang="en-US" altLang="ja-JP" sz="1400" spc="-50" dirty="0">
                <a:latin typeface="メイリオ" pitchFamily="50" charset="-128"/>
                <a:ea typeface="メイリオ" pitchFamily="50" charset="-128"/>
              </a:rPr>
              <a:t>※</a:t>
            </a:r>
            <a:r>
              <a:rPr lang="ja-JP" altLang="en-US" sz="1400" spc="-50" dirty="0">
                <a:latin typeface="メイリオ" pitchFamily="50" charset="-128"/>
                <a:ea typeface="メイリオ" pitchFamily="50" charset="-128"/>
              </a:rPr>
              <a:t>通常収支とは、補てん財源（不用地等売却代、財政調整基金）を活用しない収支を意味する。</a:t>
            </a:r>
            <a:endParaRPr lang="en-US" altLang="ja-JP" sz="1400" spc="-50"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043608" y="4653136"/>
            <a:ext cx="7272808" cy="360040"/>
          </a:xfrm>
          <a:prstGeom prst="rect">
            <a:avLst/>
          </a:prstGeom>
        </p:spPr>
        <p:txBody>
          <a:bodyPr>
            <a:normAutofit fontScale="90000"/>
          </a:bodyPr>
          <a:lstStyle/>
          <a:p>
            <a:pPr>
              <a:defRPr/>
            </a:pPr>
            <a:r>
              <a:rPr lang="ja-JP" altLang="en-US" sz="2000" dirty="0" smtClean="0">
                <a:solidFill>
                  <a:schemeClr val="tx1"/>
                </a:solidFill>
                <a:latin typeface="メイリオ" pitchFamily="50" charset="-128"/>
                <a:ea typeface="メイリオ" pitchFamily="50" charset="-128"/>
                <a:cs typeface="メイリオ" pitchFamily="50" charset="-128"/>
              </a:rPr>
              <a:t>今後の財政収支概算（粗い試算）◆</a:t>
            </a:r>
            <a:r>
              <a:rPr lang="en-US" altLang="ja-JP" sz="2000" dirty="0" smtClean="0">
                <a:solidFill>
                  <a:schemeClr val="tx1"/>
                </a:solidFill>
                <a:latin typeface="メイリオ" pitchFamily="50" charset="-128"/>
                <a:ea typeface="メイリオ" pitchFamily="50" charset="-128"/>
                <a:cs typeface="メイリオ" pitchFamily="50" charset="-128"/>
              </a:rPr>
              <a:t>2020</a:t>
            </a:r>
            <a:r>
              <a:rPr lang="ja-JP" altLang="en-US" sz="2000" dirty="0" smtClean="0">
                <a:solidFill>
                  <a:schemeClr val="tx1"/>
                </a:solidFill>
                <a:latin typeface="メイリオ" pitchFamily="50" charset="-128"/>
                <a:ea typeface="メイリオ" pitchFamily="50" charset="-128"/>
                <a:cs typeface="メイリオ" pitchFamily="50" charset="-128"/>
              </a:rPr>
              <a:t>（令和</a:t>
            </a:r>
            <a:r>
              <a:rPr lang="en-US" altLang="ja-JP" sz="2000" dirty="0" smtClean="0">
                <a:solidFill>
                  <a:schemeClr val="tx1"/>
                </a:solidFill>
                <a:latin typeface="メイリオ" pitchFamily="50" charset="-128"/>
                <a:ea typeface="メイリオ" pitchFamily="50" charset="-128"/>
                <a:cs typeface="メイリオ" pitchFamily="50" charset="-128"/>
              </a:rPr>
              <a:t>2</a:t>
            </a:r>
            <a:r>
              <a:rPr lang="ja-JP" altLang="en-US" sz="2000" dirty="0" smtClean="0">
                <a:solidFill>
                  <a:schemeClr val="tx1"/>
                </a:solidFill>
                <a:latin typeface="メイリオ" pitchFamily="50" charset="-128"/>
                <a:ea typeface="メイリオ" pitchFamily="50" charset="-128"/>
                <a:cs typeface="メイリオ" pitchFamily="50" charset="-128"/>
              </a:rPr>
              <a:t>）</a:t>
            </a:r>
            <a:r>
              <a:rPr lang="ja-JP" altLang="en-US" sz="2000" dirty="0" smtClean="0">
                <a:solidFill>
                  <a:schemeClr val="tx1"/>
                </a:solidFill>
                <a:latin typeface="メイリオ" pitchFamily="50" charset="-128"/>
                <a:ea typeface="メイリオ" pitchFamily="50" charset="-128"/>
                <a:cs typeface="メイリオ" pitchFamily="50" charset="-128"/>
              </a:rPr>
              <a:t>年</a:t>
            </a:r>
            <a:r>
              <a:rPr lang="en-US" altLang="ja-JP" sz="2000" dirty="0">
                <a:solidFill>
                  <a:schemeClr val="tx1"/>
                </a:solidFill>
                <a:latin typeface="メイリオ" pitchFamily="50" charset="-128"/>
                <a:ea typeface="メイリオ" pitchFamily="50" charset="-128"/>
                <a:cs typeface="メイリオ" pitchFamily="50" charset="-128"/>
              </a:rPr>
              <a:t>3</a:t>
            </a:r>
            <a:r>
              <a:rPr lang="ja-JP" altLang="en-US" sz="2000" dirty="0" smtClean="0">
                <a:solidFill>
                  <a:schemeClr val="tx1"/>
                </a:solidFill>
                <a:latin typeface="メイリオ" pitchFamily="50" charset="-128"/>
                <a:ea typeface="メイリオ" pitchFamily="50" charset="-128"/>
                <a:cs typeface="メイリオ" pitchFamily="50" charset="-128"/>
              </a:rPr>
              <a:t>月版</a:t>
            </a:r>
            <a:r>
              <a:rPr lang="ja-JP" altLang="en-US" sz="2000" dirty="0" smtClean="0">
                <a:solidFill>
                  <a:schemeClr val="tx1"/>
                </a:solidFill>
                <a:latin typeface="メイリオ" pitchFamily="50" charset="-128"/>
                <a:ea typeface="メイリオ" pitchFamily="50" charset="-128"/>
                <a:cs typeface="メイリオ" pitchFamily="50" charset="-128"/>
              </a:rPr>
              <a:t>◆</a:t>
            </a:r>
            <a:endParaRPr lang="ja-JP" altLang="ja-JP" sz="2000" dirty="0">
              <a:solidFill>
                <a:schemeClr val="tx1"/>
              </a:solidFill>
              <a:latin typeface="メイリオ" pitchFamily="50" charset="-128"/>
              <a:ea typeface="メイリオ" pitchFamily="50" charset="-128"/>
              <a:cs typeface="メイリオ" pitchFamily="50" charset="-128"/>
            </a:endParaRPr>
          </a:p>
        </p:txBody>
      </p:sp>
      <p:cxnSp>
        <p:nvCxnSpPr>
          <p:cNvPr id="9" name="直線コネクタ 8"/>
          <p:cNvCxnSpPr/>
          <p:nvPr/>
        </p:nvCxnSpPr>
        <p:spPr>
          <a:xfrm>
            <a:off x="900113" y="5013325"/>
            <a:ext cx="77041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gray">
          <a:xfrm>
            <a:off x="1691680" y="5109566"/>
            <a:ext cx="7045736" cy="1055738"/>
          </a:xfrm>
          <a:prstGeom prst="rect">
            <a:avLst/>
          </a:prstGeom>
          <a:noFill/>
          <a:ln w="9525">
            <a:noFill/>
            <a:miter lim="800000"/>
            <a:headEnd/>
            <a:tailEnd/>
          </a:ln>
          <a:effectLst>
            <a:innerShdw blurRad="25400">
              <a:prstClr val="black"/>
            </a:innerShdw>
          </a:effectLst>
        </p:spPr>
        <p:txBody>
          <a:bodyPr/>
          <a:lstStyle/>
          <a:p>
            <a:pPr>
              <a:lnSpc>
                <a:spcPct val="150000"/>
              </a:lnSpc>
              <a:spcAft>
                <a:spcPts val="0"/>
              </a:spcAft>
              <a:defRPr/>
            </a:pPr>
            <a:r>
              <a:rPr lang="ja-JP" altLang="en-US" sz="1200" kern="0" dirty="0">
                <a:latin typeface="メイリオ" pitchFamily="50" charset="-128"/>
                <a:ea typeface="メイリオ" pitchFamily="50" charset="-128"/>
                <a:cs typeface="メイリオ" pitchFamily="50" charset="-128"/>
              </a:rPr>
              <a:t>■詳細は大阪市公式ホームページで</a:t>
            </a:r>
            <a:endParaRPr lang="en-US" altLang="ja-JP" sz="1200" kern="0" dirty="0">
              <a:latin typeface="メイリオ" pitchFamily="50" charset="-128"/>
              <a:ea typeface="メイリオ" pitchFamily="50" charset="-128"/>
              <a:cs typeface="メイリオ" pitchFamily="50" charset="-128"/>
            </a:endParaRPr>
          </a:p>
          <a:p>
            <a:pPr>
              <a:lnSpc>
                <a:spcPct val="150000"/>
              </a:lnSpc>
              <a:spcBef>
                <a:spcPts val="1200"/>
              </a:spcBef>
              <a:spcAft>
                <a:spcPts val="600"/>
              </a:spcAft>
              <a:defRPr/>
            </a:pPr>
            <a:r>
              <a:rPr lang="ja-JP" altLang="en-US" sz="1300" kern="0" dirty="0">
                <a:latin typeface="メイリオ" pitchFamily="50" charset="-128"/>
                <a:ea typeface="メイリオ" pitchFamily="50" charset="-128"/>
                <a:cs typeface="メイリオ" pitchFamily="50" charset="-128"/>
              </a:rPr>
              <a:t>　</a:t>
            </a:r>
            <a:r>
              <a:rPr lang="en-US" altLang="ja-JP" sz="1200" dirty="0" smtClean="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https://www.city.osaka.lg.jp/zaisei/page/</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0000492704.html</a:t>
            </a:r>
            <a:endParaRPr lang="ja-JP" altLang="ja-JP" sz="1200" b="1" kern="0" dirty="0">
              <a:latin typeface="メイリオ" pitchFamily="50" charset="-128"/>
              <a:ea typeface="メイリオ" pitchFamily="50" charset="-128"/>
              <a:cs typeface="メイリオ" pitchFamily="50" charset="-128"/>
            </a:endParaRPr>
          </a:p>
        </p:txBody>
      </p:sp>
      <p:sp>
        <p:nvSpPr>
          <p:cNvPr id="15" name="正方形/長方形 14"/>
          <p:cNvSpPr/>
          <p:nvPr/>
        </p:nvSpPr>
        <p:spPr>
          <a:xfrm>
            <a:off x="4418013" y="5143500"/>
            <a:ext cx="2241550" cy="30162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bg2">
                  <a:lumMod val="20000"/>
                  <a:lumOff val="80000"/>
                </a:schemeClr>
              </a:solidFill>
            </a:endParaRPr>
          </a:p>
        </p:txBody>
      </p:sp>
      <p:sp>
        <p:nvSpPr>
          <p:cNvPr id="16" name="正方形/長方形 15"/>
          <p:cNvSpPr/>
          <p:nvPr/>
        </p:nvSpPr>
        <p:spPr>
          <a:xfrm>
            <a:off x="4476750" y="5203825"/>
            <a:ext cx="1535113" cy="169863"/>
          </a:xfrm>
          <a:prstGeom prst="rect">
            <a:avLst/>
          </a:prstGeom>
          <a:solidFill>
            <a:schemeClr val="bg1"/>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72000" rIns="36000" anchor="ctr"/>
          <a:lstStyle/>
          <a:p>
            <a:pPr algn="ctr">
              <a:defRPr/>
            </a:pPr>
            <a:r>
              <a:rPr lang="ja-JP" altLang="en-US" sz="1000" dirty="0" smtClean="0">
                <a:solidFill>
                  <a:schemeClr val="tx1"/>
                </a:solidFill>
                <a:latin typeface="メイリオ" pitchFamily="50" charset="-128"/>
                <a:ea typeface="メイリオ" pitchFamily="50" charset="-128"/>
                <a:cs typeface="メイリオ" pitchFamily="50" charset="-128"/>
              </a:rPr>
              <a:t>大阪市 財政</a:t>
            </a:r>
            <a:r>
              <a:rPr lang="ja-JP" altLang="en-US" sz="1000" dirty="0">
                <a:solidFill>
                  <a:schemeClr val="tx1"/>
                </a:solidFill>
                <a:latin typeface="メイリオ" pitchFamily="50" charset="-128"/>
                <a:ea typeface="メイリオ" pitchFamily="50" charset="-128"/>
                <a:cs typeface="メイリオ" pitchFamily="50" charset="-128"/>
              </a:rPr>
              <a:t>収支</a:t>
            </a:r>
            <a:r>
              <a:rPr lang="ja-JP" altLang="en-US" sz="1000" dirty="0" smtClean="0">
                <a:solidFill>
                  <a:schemeClr val="tx1"/>
                </a:solidFill>
                <a:latin typeface="メイリオ" pitchFamily="50" charset="-128"/>
                <a:ea typeface="メイリオ" pitchFamily="50" charset="-128"/>
                <a:cs typeface="メイリオ" pitchFamily="50" charset="-128"/>
              </a:rPr>
              <a:t>の見通し</a:t>
            </a:r>
            <a:endParaRPr lang="en-US" altLang="ja-JP" sz="1000" dirty="0">
              <a:solidFill>
                <a:schemeClr val="tx1"/>
              </a:solidFill>
              <a:latin typeface="メイリオ" pitchFamily="50" charset="-128"/>
              <a:ea typeface="メイリオ" pitchFamily="50" charset="-128"/>
              <a:cs typeface="メイリオ" pitchFamily="50" charset="-128"/>
            </a:endParaRPr>
          </a:p>
        </p:txBody>
      </p:sp>
      <p:sp>
        <p:nvSpPr>
          <p:cNvPr id="17" name="正方形/長方形 16">
            <a:hlinkClick r:id="rId3"/>
          </p:cNvPr>
          <p:cNvSpPr/>
          <p:nvPr/>
        </p:nvSpPr>
        <p:spPr>
          <a:xfrm>
            <a:off x="6063166" y="5189463"/>
            <a:ext cx="525058" cy="216024"/>
          </a:xfrm>
          <a:prstGeom prst="rect">
            <a:avLst/>
          </a:prstGeom>
          <a:solidFill>
            <a:schemeClr val="bg2">
              <a:lumMod val="40000"/>
              <a:lumOff val="60000"/>
            </a:schemeClr>
          </a:solidFill>
          <a:ln>
            <a:noFill/>
          </a:ln>
          <a:scene3d>
            <a:camera prst="orthographicFront"/>
            <a:lightRig rig="threePt" dir="t"/>
          </a:scene3d>
          <a:sp3d>
            <a:bevelT w="57150" h="12700" prst="coolSlant"/>
          </a:sp3d>
        </p:spPr>
        <p:style>
          <a:lnRef idx="2">
            <a:schemeClr val="accent1">
              <a:shade val="50000"/>
            </a:schemeClr>
          </a:lnRef>
          <a:fillRef idx="1">
            <a:schemeClr val="accent1"/>
          </a:fillRef>
          <a:effectRef idx="0">
            <a:schemeClr val="accent1"/>
          </a:effectRef>
          <a:fontRef idx="minor">
            <a:schemeClr val="lt1"/>
          </a:fontRef>
        </p:style>
        <p:txBody>
          <a:bodyPr lIns="36000" tIns="90000" rIns="36000" anchor="ctr"/>
          <a:lstStyle/>
          <a:p>
            <a:pPr algn="ctr">
              <a:defRPr/>
            </a:pPr>
            <a:r>
              <a:rPr lang="ja-JP" altLang="en-US" sz="1300" dirty="0">
                <a:solidFill>
                  <a:schemeClr val="tx1"/>
                </a:solidFill>
                <a:latin typeface="メイリオ" pitchFamily="50" charset="-128"/>
                <a:ea typeface="メイリオ" pitchFamily="50" charset="-128"/>
                <a:cs typeface="メイリオ" pitchFamily="50" charset="-128"/>
              </a:rPr>
              <a:t>検索</a:t>
            </a:r>
            <a:endParaRPr lang="en-US" altLang="ja-JP" sz="1300" dirty="0">
              <a:solidFill>
                <a:schemeClr val="tx1"/>
              </a:solidFill>
              <a:latin typeface="メイリオ" pitchFamily="50" charset="-128"/>
              <a:ea typeface="メイリオ" pitchFamily="50" charset="-128"/>
              <a:cs typeface="メイリオ" pitchFamily="50" charset="-128"/>
            </a:endParaRPr>
          </a:p>
        </p:txBody>
      </p:sp>
      <p:cxnSp>
        <p:nvCxnSpPr>
          <p:cNvPr id="23" name="直線矢印コネクタ 22"/>
          <p:cNvCxnSpPr/>
          <p:nvPr/>
        </p:nvCxnSpPr>
        <p:spPr>
          <a:xfrm rot="16200000" flipV="1">
            <a:off x="6524625" y="5343526"/>
            <a:ext cx="211137" cy="176212"/>
          </a:xfrm>
          <a:prstGeom prst="straightConnector1">
            <a:avLst/>
          </a:prstGeom>
          <a:ln w="31750">
            <a:solidFill>
              <a:schemeClr val="tx1"/>
            </a:solidFill>
            <a:headEnd type="none"/>
            <a:tailEnd type="triangle" w="lg" len="lg"/>
          </a:ln>
          <a:effectLst>
            <a:outerShdw blurRad="50800" dist="38100" dir="2700000" sx="96000" sy="96000" algn="tl" rotWithShape="0">
              <a:prstClr val="black">
                <a:alpha val="47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215516" y="520368"/>
            <a:ext cx="8856984" cy="5722079"/>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marL="342900" indent="-342900">
              <a:lnSpc>
                <a:spcPts val="2400"/>
              </a:lnSpc>
              <a:buFont typeface="Wingdings" panose="05000000000000000000" pitchFamily="2" charset="2"/>
              <a:buChar char="u"/>
            </a:pPr>
            <a:r>
              <a:rPr lang="en-US" altLang="ja-JP" sz="2000" dirty="0">
                <a:latin typeface="メイリオ" pitchFamily="50" charset="-128"/>
                <a:ea typeface="メイリオ" pitchFamily="50" charset="-128"/>
              </a:rPr>
              <a:t>2020</a:t>
            </a:r>
            <a:r>
              <a:rPr lang="ja-JP" altLang="en-US" sz="2000" dirty="0">
                <a:latin typeface="メイリオ" pitchFamily="50" charset="-128"/>
                <a:ea typeface="メイリオ" pitchFamily="50" charset="-128"/>
              </a:rPr>
              <a:t>（令和</a:t>
            </a:r>
            <a:r>
              <a:rPr lang="en-US" altLang="ja-JP" sz="2000" dirty="0">
                <a:latin typeface="メイリオ" pitchFamily="50" charset="-128"/>
                <a:ea typeface="メイリオ" pitchFamily="50" charset="-128"/>
              </a:rPr>
              <a:t>2</a:t>
            </a:r>
            <a:r>
              <a:rPr lang="ja-JP" altLang="en-US" sz="2000" dirty="0">
                <a:latin typeface="メイリオ" pitchFamily="50" charset="-128"/>
                <a:ea typeface="メイリオ" pitchFamily="50" charset="-128"/>
              </a:rPr>
              <a:t>）年度当初予算を基本に、収支等に大きく影響のあるもの（</a:t>
            </a:r>
            <a:r>
              <a:rPr lang="en-US" altLang="ja-JP" sz="2000" dirty="0">
                <a:latin typeface="メイリオ" pitchFamily="50" charset="-128"/>
                <a:ea typeface="メイリオ" pitchFamily="50" charset="-128"/>
              </a:rPr>
              <a:t>2020</a:t>
            </a:r>
            <a:r>
              <a:rPr lang="ja-JP" altLang="en-US" sz="2000" dirty="0">
                <a:latin typeface="メイリオ" pitchFamily="50" charset="-128"/>
                <a:ea typeface="メイリオ" pitchFamily="50" charset="-128"/>
              </a:rPr>
              <a:t>年度の新規・拡充事業など）や</a:t>
            </a:r>
            <a:r>
              <a:rPr lang="en-US" altLang="ja-JP" sz="2000" dirty="0">
                <a:latin typeface="メイリオ" pitchFamily="50" charset="-128"/>
                <a:ea typeface="メイリオ" pitchFamily="50" charset="-128"/>
              </a:rPr>
              <a:t>2019</a:t>
            </a:r>
            <a:r>
              <a:rPr lang="ja-JP" altLang="en-US" sz="2000" dirty="0">
                <a:latin typeface="メイリオ" pitchFamily="50" charset="-128"/>
                <a:ea typeface="メイリオ" pitchFamily="50" charset="-128"/>
              </a:rPr>
              <a:t>年度補正予算等による影響を反映。</a:t>
            </a:r>
            <a:endParaRPr lang="en-US" altLang="ja-JP" sz="2000" dirty="0">
              <a:latin typeface="メイリオ" pitchFamily="50" charset="-128"/>
              <a:ea typeface="メイリオ" pitchFamily="50" charset="-128"/>
            </a:endParaRPr>
          </a:p>
          <a:p>
            <a:pPr marL="342900" indent="-342900">
              <a:lnSpc>
                <a:spcPts val="2400"/>
              </a:lnSpc>
              <a:buFont typeface="メイリオ" panose="020B0604030504040204" pitchFamily="50" charset="-128"/>
              <a:buChar char="○"/>
            </a:pPr>
            <a:r>
              <a:rPr lang="ja-JP" altLang="en-US" sz="2000" dirty="0">
                <a:latin typeface="メイリオ" pitchFamily="50" charset="-128"/>
                <a:ea typeface="メイリオ" pitchFamily="50" charset="-128"/>
              </a:rPr>
              <a:t>市税を「中長期の経済財政に関する試算」（</a:t>
            </a:r>
            <a:r>
              <a:rPr lang="en-US" altLang="ja-JP" sz="2000" dirty="0">
                <a:latin typeface="メイリオ" pitchFamily="50" charset="-128"/>
                <a:ea typeface="メイリオ" pitchFamily="50" charset="-128"/>
              </a:rPr>
              <a:t>2020</a:t>
            </a:r>
            <a:r>
              <a:rPr lang="ja-JP" altLang="en-US" sz="2000" dirty="0">
                <a:latin typeface="メイリオ" pitchFamily="50" charset="-128"/>
                <a:ea typeface="メイリオ" pitchFamily="50" charset="-128"/>
              </a:rPr>
              <a:t>年</a:t>
            </a:r>
            <a:r>
              <a:rPr lang="en-US" altLang="ja-JP" sz="2000" dirty="0">
                <a:latin typeface="メイリオ" pitchFamily="50" charset="-128"/>
                <a:ea typeface="メイリオ" pitchFamily="50" charset="-128"/>
              </a:rPr>
              <a:t>1</a:t>
            </a:r>
            <a:r>
              <a:rPr lang="ja-JP" altLang="en-US" sz="2000" dirty="0">
                <a:latin typeface="メイリオ" pitchFamily="50" charset="-128"/>
                <a:ea typeface="メイリオ" pitchFamily="50" charset="-128"/>
              </a:rPr>
              <a:t>月 内閣府）で示されたベースラインケースの指標により試算したうえで、固定資産税・都市計画税（土地・家屋）の</a:t>
            </a:r>
            <a:r>
              <a:rPr lang="ja-JP" altLang="en-US" sz="2000" dirty="0" smtClean="0">
                <a:latin typeface="メイリオ" pitchFamily="50" charset="-128"/>
                <a:ea typeface="メイリオ" pitchFamily="50" charset="-128"/>
              </a:rPr>
              <a:t>評価替えの</a:t>
            </a:r>
            <a:r>
              <a:rPr lang="ja-JP" altLang="en-US" sz="2000" dirty="0">
                <a:latin typeface="メイリオ" pitchFamily="50" charset="-128"/>
                <a:ea typeface="メイリオ" pitchFamily="50" charset="-128"/>
              </a:rPr>
              <a:t>影響等を織り込む</a:t>
            </a:r>
            <a:r>
              <a:rPr lang="ja-JP" altLang="en-US" sz="20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a:p>
            <a:pPr marL="342900" indent="-342900">
              <a:lnSpc>
                <a:spcPts val="2400"/>
              </a:lnSpc>
              <a:buFont typeface="メイリオ" panose="020B0604030504040204" pitchFamily="50" charset="-128"/>
              <a:buChar char="○"/>
            </a:pPr>
            <a:r>
              <a:rPr lang="ja-JP" altLang="en-US" sz="2000" dirty="0" smtClean="0">
                <a:latin typeface="メイリオ" pitchFamily="50" charset="-128"/>
                <a:ea typeface="メイリオ" pitchFamily="50" charset="-128"/>
              </a:rPr>
              <a:t>地方交付税等は、国予算・地方財政計画や本市実績を勘案し見込む。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人件費</a:t>
            </a:r>
            <a:r>
              <a:rPr lang="ja-JP" altLang="en-US" sz="2000" dirty="0">
                <a:latin typeface="メイリオ" pitchFamily="50" charset="-128"/>
                <a:ea typeface="メイリオ" pitchFamily="50" charset="-128"/>
              </a:rPr>
              <a:t>は、</a:t>
            </a:r>
            <a:r>
              <a:rPr lang="en-US" altLang="ja-JP" sz="2000" dirty="0">
                <a:latin typeface="メイリオ" pitchFamily="50" charset="-128"/>
                <a:ea typeface="メイリオ" pitchFamily="50" charset="-128"/>
              </a:rPr>
              <a:t>2020</a:t>
            </a:r>
            <a:r>
              <a:rPr lang="ja-JP" altLang="en-US" sz="2000" dirty="0">
                <a:latin typeface="メイリオ" pitchFamily="50" charset="-128"/>
                <a:ea typeface="メイリオ" pitchFamily="50" charset="-128"/>
              </a:rPr>
              <a:t>年度当初予算に反映した給与改定などを織り込む。</a:t>
            </a:r>
            <a:endParaRPr lang="en-US" altLang="ja-JP" sz="2000" dirty="0">
              <a:solidFill>
                <a:schemeClr val="bg1"/>
              </a:solidFill>
              <a:latin typeface="メイリオ" pitchFamily="50" charset="-128"/>
              <a:ea typeface="メイリオ" pitchFamily="50" charset="-128"/>
            </a:endParaRPr>
          </a:p>
          <a:p>
            <a:pPr>
              <a:lnSpc>
                <a:spcPts val="2400"/>
              </a:lnSpc>
            </a:pPr>
            <a:r>
              <a:rPr lang="ja-JP" altLang="en-US" sz="2000" dirty="0">
                <a:latin typeface="メイリオ" pitchFamily="50" charset="-128"/>
                <a:ea typeface="メイリオ" pitchFamily="50" charset="-128"/>
              </a:rPr>
              <a:t>    人員マネジメントによる職員の</a:t>
            </a:r>
            <a:r>
              <a:rPr lang="ja-JP" altLang="en-US" sz="2000" dirty="0" smtClean="0">
                <a:latin typeface="メイリオ" pitchFamily="50" charset="-128"/>
                <a:ea typeface="メイリオ" pitchFamily="50" charset="-128"/>
              </a:rPr>
              <a:t>削減のほか、児童虐待防止対策の充実な</a:t>
            </a:r>
            <a:endParaRPr lang="en-US" altLang="ja-JP" sz="2000" dirty="0" smtClean="0">
              <a:latin typeface="メイリオ" pitchFamily="50" charset="-128"/>
              <a:ea typeface="メイリオ" pitchFamily="50" charset="-128"/>
            </a:endParaRPr>
          </a:p>
          <a:p>
            <a:pPr>
              <a:lnSpc>
                <a:spcPts val="2400"/>
              </a:lnSpc>
            </a:pPr>
            <a:r>
              <a:rPr lang="ja-JP" altLang="en-US" sz="2000" dirty="0">
                <a:latin typeface="メイリオ" pitchFamily="50" charset="-128"/>
                <a:ea typeface="メイリオ" pitchFamily="50" charset="-128"/>
              </a:rPr>
              <a:t>　</a:t>
            </a:r>
            <a:r>
              <a:rPr lang="ja-JP" altLang="en-US" sz="2000" dirty="0" smtClean="0">
                <a:latin typeface="メイリオ" pitchFamily="50" charset="-128"/>
                <a:ea typeface="メイリオ" pitchFamily="50" charset="-128"/>
              </a:rPr>
              <a:t> </a:t>
            </a:r>
            <a:r>
              <a:rPr lang="ja-JP" altLang="en-US" sz="2000" dirty="0" err="1" smtClean="0">
                <a:latin typeface="メイリオ" pitchFamily="50" charset="-128"/>
                <a:ea typeface="メイリオ" pitchFamily="50" charset="-128"/>
              </a:rPr>
              <a:t>どに</a:t>
            </a:r>
            <a:r>
              <a:rPr lang="ja-JP" altLang="en-US" sz="2000" dirty="0" smtClean="0">
                <a:latin typeface="メイリオ" pitchFamily="50" charset="-128"/>
                <a:ea typeface="メイリオ" pitchFamily="50" charset="-128"/>
              </a:rPr>
              <a:t>かかる職員の増を</a:t>
            </a:r>
            <a:r>
              <a:rPr lang="ja-JP" altLang="en-US" sz="2000" dirty="0">
                <a:latin typeface="メイリオ" pitchFamily="50" charset="-128"/>
                <a:ea typeface="メイリオ" pitchFamily="50" charset="-128"/>
              </a:rPr>
              <a:t>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社会保障費関係は、高齢化等による自然増を見込む。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en-US" altLang="ja-JP" sz="2000" dirty="0">
                <a:latin typeface="メイリオ" pitchFamily="50" charset="-128"/>
                <a:ea typeface="メイリオ" pitchFamily="50" charset="-128"/>
              </a:rPr>
              <a:t>2021</a:t>
            </a:r>
            <a:r>
              <a:rPr lang="ja-JP" altLang="en-US" sz="2000" dirty="0">
                <a:latin typeface="メイリオ" pitchFamily="50" charset="-128"/>
                <a:ea typeface="メイリオ" pitchFamily="50" charset="-128"/>
              </a:rPr>
              <a:t>年度以降の拡充分として、新大学基本構想に伴うキャンパス整備や市立</a:t>
            </a:r>
            <a:r>
              <a:rPr lang="ja-JP" altLang="en-US" sz="2000" dirty="0" smtClean="0">
                <a:latin typeface="メイリオ" pitchFamily="50" charset="-128"/>
                <a:ea typeface="メイリオ" pitchFamily="50" charset="-128"/>
              </a:rPr>
              <a:t>美術館の大規模</a:t>
            </a:r>
            <a:r>
              <a:rPr lang="ja-JP" altLang="en-US" sz="2000" dirty="0">
                <a:latin typeface="メイリオ" pitchFamily="50" charset="-128"/>
                <a:ea typeface="メイリオ" pitchFamily="50" charset="-128"/>
              </a:rPr>
              <a:t>改修などの事業費を計画ベースで織り込む。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公共</a:t>
            </a:r>
            <a:r>
              <a:rPr lang="ja-JP" altLang="en-US" sz="2000" dirty="0">
                <a:latin typeface="メイリオ" pitchFamily="50" charset="-128"/>
                <a:ea typeface="メイリオ" pitchFamily="50" charset="-128"/>
              </a:rPr>
              <a:t>施設等の維持管理費の増加が想定されることから、一定額を見込む。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a:latin typeface="メイリオ" pitchFamily="50" charset="-128"/>
                <a:ea typeface="メイリオ" pitchFamily="50" charset="-128"/>
              </a:rPr>
              <a:t>財務リスク（阿倍野再開発事業や弁天町駅前開発土地信託事業など）を織り込む。　　　　　　　　　　　　　　　　　　　</a:t>
            </a:r>
            <a:endParaRPr lang="en-US" altLang="ja-JP" sz="2000" dirty="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スライド番号プレースホルダ 5"/>
          <p:cNvSpPr>
            <a:spLocks noGrp="1"/>
          </p:cNvSpPr>
          <p:nvPr>
            <p:ph type="sldNum" sz="quarter" idx="10"/>
          </p:nvPr>
        </p:nvSpPr>
        <p:spPr bwMode="gray">
          <a:xfrm>
            <a:off x="8748464" y="6492875"/>
            <a:ext cx="1534344" cy="365125"/>
          </a:xfrm>
        </p:spPr>
        <p:txBody>
          <a:bodyPr/>
          <a:lstStyle/>
          <a:p>
            <a:pPr>
              <a:defRPr/>
            </a:pPr>
            <a:fld id="{660F2FEC-98AA-4D8F-B895-F4022AB9E898}" type="slidenum">
              <a:rPr lang="en-US" altLang="ja-JP" sz="2400"/>
              <a:pPr>
                <a:defRPr/>
              </a:pPr>
              <a:t>1</a:t>
            </a:fld>
            <a:endParaRPr lang="en-US" altLang="ja-JP" sz="2400" dirty="0"/>
          </a:p>
        </p:txBody>
      </p:sp>
      <p:sp>
        <p:nvSpPr>
          <p:cNvPr id="6" name="正方形/長方形 5"/>
          <p:cNvSpPr>
            <a:spLocks noChangeArrowheads="1"/>
          </p:cNvSpPr>
          <p:nvPr/>
        </p:nvSpPr>
        <p:spPr bwMode="auto">
          <a:xfrm>
            <a:off x="6012160" y="6223858"/>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a:latin typeface="メイリオ" pitchFamily="50" charset="-128"/>
              <a:ea typeface="メイリオ" pitchFamily="50" charset="-128"/>
            </a:endParaRPr>
          </a:p>
          <a:p>
            <a:pPr>
              <a:lnSpc>
                <a:spcPts val="2500"/>
              </a:lnSpc>
            </a:pPr>
            <a:r>
              <a:rPr lang="ja-JP" altLang="en-US" sz="2000" dirty="0">
                <a:latin typeface="メイリオ" pitchFamily="50" charset="-128"/>
                <a:ea typeface="メイリオ" pitchFamily="50" charset="-128"/>
              </a:rPr>
              <a:t>　</a:t>
            </a:r>
            <a:r>
              <a:rPr lang="en-US" altLang="ja-JP" dirty="0">
                <a:latin typeface="メイリオ" pitchFamily="50" charset="-128"/>
                <a:ea typeface="メイリオ" pitchFamily="50" charset="-128"/>
              </a:rPr>
              <a:t>※</a:t>
            </a:r>
            <a:r>
              <a:rPr lang="ja-JP" altLang="en-US" dirty="0">
                <a:latin typeface="メイリオ" pitchFamily="50" charset="-128"/>
                <a:ea typeface="メイリオ" pitchFamily="50" charset="-128"/>
              </a:rPr>
              <a:t>　詳細は５ページ</a:t>
            </a:r>
            <a:endParaRPr lang="en-US" altLang="ja-JP" dirty="0">
              <a:latin typeface="メイリオ" pitchFamily="50" charset="-128"/>
              <a:ea typeface="メイリオ" pitchFamily="50" charset="-128"/>
            </a:endParaRPr>
          </a:p>
        </p:txBody>
      </p:sp>
    </p:spTree>
    <p:extLst>
      <p:ext uri="{BB962C8B-B14F-4D97-AF65-F5344CB8AC3E}">
        <p14:creationId xmlns:p14="http://schemas.microsoft.com/office/powerpoint/2010/main" val="345611945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660F2FEC-98AA-4D8F-B895-F4022AB9E898}" type="slidenum">
              <a:rPr lang="en-US" altLang="ja-JP" sz="2400"/>
              <a:pPr>
                <a:defRPr/>
              </a:pPr>
              <a:t>2</a:t>
            </a:fld>
            <a:endParaRPr lang="en-US" altLang="ja-JP" sz="2400" dirty="0"/>
          </a:p>
        </p:txBody>
      </p:sp>
      <p:sp>
        <p:nvSpPr>
          <p:cNvPr id="8"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2020</a:t>
            </a:r>
            <a:r>
              <a:rPr lang="ja-JP" altLang="en-US" sz="2000" dirty="0" smtClean="0">
                <a:solidFill>
                  <a:schemeClr val="bg1"/>
                </a:solidFill>
                <a:latin typeface="メイリオ" pitchFamily="50" charset="-128"/>
                <a:ea typeface="メイリオ" pitchFamily="50" charset="-128"/>
                <a:cs typeface="メイリオ" pitchFamily="50" charset="-128"/>
              </a:rPr>
              <a:t>（令和</a:t>
            </a:r>
            <a:r>
              <a:rPr lang="en-US" altLang="ja-JP" sz="2000" dirty="0" smtClean="0">
                <a:solidFill>
                  <a:schemeClr val="bg1"/>
                </a:solidFill>
                <a:latin typeface="メイリオ" pitchFamily="50" charset="-128"/>
                <a:ea typeface="メイリオ" pitchFamily="50" charset="-128"/>
                <a:cs typeface="メイリオ" pitchFamily="50" charset="-128"/>
              </a:rPr>
              <a:t>2</a:t>
            </a:r>
            <a:r>
              <a:rPr lang="ja-JP" altLang="en-US" sz="2000" dirty="0" smtClean="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2029</a:t>
            </a:r>
            <a:r>
              <a:rPr lang="ja-JP" altLang="en-US" sz="2000" dirty="0" smtClean="0">
                <a:solidFill>
                  <a:schemeClr val="bg1"/>
                </a:solidFill>
                <a:latin typeface="メイリオ" pitchFamily="50" charset="-128"/>
                <a:ea typeface="メイリオ" pitchFamily="50" charset="-128"/>
                <a:cs typeface="メイリオ" pitchFamily="50" charset="-128"/>
              </a:rPr>
              <a:t>年度（令和</a:t>
            </a:r>
            <a:r>
              <a:rPr lang="en-US" altLang="ja-JP" sz="2000" dirty="0" smtClean="0">
                <a:solidFill>
                  <a:schemeClr val="bg1"/>
                </a:solidFill>
                <a:latin typeface="メイリオ" pitchFamily="50" charset="-128"/>
                <a:ea typeface="メイリオ" pitchFamily="50" charset="-128"/>
                <a:cs typeface="メイリオ" pitchFamily="50" charset="-128"/>
              </a:rPr>
              <a:t>11</a:t>
            </a:r>
            <a:r>
              <a:rPr lang="ja-JP" altLang="en-US" sz="2000" dirty="0" smtClean="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テキスト ボックス 5"/>
          <p:cNvSpPr txBox="1"/>
          <p:nvPr/>
        </p:nvSpPr>
        <p:spPr>
          <a:xfrm>
            <a:off x="1043608" y="5949280"/>
            <a:ext cx="7344816" cy="507831"/>
          </a:xfrm>
          <a:prstGeom prst="rect">
            <a:avLst/>
          </a:prstGeom>
          <a:noFill/>
        </p:spPr>
        <p:txBody>
          <a:bodyPr wrap="square">
            <a:spAutoFit/>
          </a:bodyPr>
          <a:lstStyle/>
          <a:p>
            <a:pPr>
              <a:defRPr/>
            </a:pPr>
            <a:r>
              <a:rPr lang="ja-JP" altLang="en-US" sz="1400" dirty="0">
                <a:latin typeface="メイリオ" pitchFamily="50" charset="-128"/>
                <a:ea typeface="メイリオ" pitchFamily="50" charset="-128"/>
                <a:cs typeface="メイリオ" pitchFamily="50" charset="-128"/>
              </a:rPr>
              <a:t>（</a:t>
            </a:r>
            <a:r>
              <a:rPr lang="ja-JP" altLang="en-US" sz="1300" dirty="0">
                <a:latin typeface="メイリオ" pitchFamily="50" charset="-128"/>
                <a:ea typeface="メイリオ" pitchFamily="50" charset="-128"/>
                <a:cs typeface="メイリオ" pitchFamily="50" charset="-128"/>
              </a:rPr>
              <a:t>参考</a:t>
            </a:r>
            <a:r>
              <a:rPr lang="ja-JP" altLang="en-US" sz="1300" dirty="0" smtClean="0">
                <a:latin typeface="メイリオ" pitchFamily="50" charset="-128"/>
                <a:ea typeface="メイリオ" pitchFamily="50" charset="-128"/>
                <a:cs typeface="メイリオ" pitchFamily="50" charset="-128"/>
              </a:rPr>
              <a:t>）財政</a:t>
            </a:r>
            <a:r>
              <a:rPr lang="ja-JP" altLang="en-US" sz="1300" dirty="0">
                <a:latin typeface="メイリオ" pitchFamily="50" charset="-128"/>
                <a:ea typeface="メイリオ" pitchFamily="50" charset="-128"/>
                <a:cs typeface="メイリオ" pitchFamily="50" charset="-128"/>
              </a:rPr>
              <a:t>調整</a:t>
            </a:r>
            <a:r>
              <a:rPr lang="ja-JP" altLang="en-US" sz="1300" dirty="0" smtClean="0">
                <a:latin typeface="メイリオ" pitchFamily="50" charset="-128"/>
                <a:ea typeface="メイリオ" pitchFamily="50" charset="-128"/>
                <a:cs typeface="メイリオ" pitchFamily="50" charset="-128"/>
              </a:rPr>
              <a:t>基金残高</a:t>
            </a:r>
            <a:r>
              <a:rPr lang="ja-JP" altLang="en-US" sz="1300" dirty="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1,491</a:t>
            </a:r>
            <a:r>
              <a:rPr lang="ja-JP" altLang="en-US" sz="1300" dirty="0" smtClean="0">
                <a:latin typeface="メイリオ" pitchFamily="50" charset="-128"/>
                <a:ea typeface="メイリオ" pitchFamily="50" charset="-128"/>
                <a:cs typeface="メイリオ" pitchFamily="50" charset="-128"/>
              </a:rPr>
              <a:t>億円（</a:t>
            </a:r>
            <a:r>
              <a:rPr lang="en-US" altLang="ja-JP" sz="1300" dirty="0" smtClean="0">
                <a:latin typeface="メイリオ" pitchFamily="50" charset="-128"/>
                <a:ea typeface="メイリオ" pitchFamily="50" charset="-128"/>
                <a:cs typeface="メイリオ" pitchFamily="50" charset="-128"/>
              </a:rPr>
              <a:t>2020</a:t>
            </a:r>
            <a:r>
              <a:rPr lang="ja-JP" altLang="en-US" sz="1300" dirty="0" smtClean="0">
                <a:latin typeface="メイリオ" pitchFamily="50" charset="-128"/>
                <a:ea typeface="メイリオ" pitchFamily="50" charset="-128"/>
                <a:cs typeface="メイリオ" pitchFamily="50" charset="-128"/>
              </a:rPr>
              <a:t>年度末見込）</a:t>
            </a:r>
            <a:endParaRPr lang="en-US" altLang="ja-JP" sz="1300" dirty="0" smtClean="0">
              <a:latin typeface="メイリオ" pitchFamily="50" charset="-128"/>
              <a:ea typeface="メイリオ" pitchFamily="50" charset="-128"/>
              <a:cs typeface="メイリオ" pitchFamily="50" charset="-128"/>
            </a:endParaRPr>
          </a:p>
          <a:p>
            <a:pPr>
              <a:defRPr/>
            </a:pPr>
            <a:r>
              <a:rPr lang="ja-JP" altLang="en-US" sz="1300" dirty="0" smtClean="0">
                <a:latin typeface="メイリオ" pitchFamily="50" charset="-128"/>
                <a:ea typeface="メイリオ" pitchFamily="50" charset="-128"/>
                <a:cs typeface="メイリオ" pitchFamily="50" charset="-128"/>
              </a:rPr>
              <a:t>　　　　　　　　　　　　　うち弁天町駅前開発土地信託事業への対応分</a:t>
            </a:r>
            <a:r>
              <a:rPr lang="en-US" altLang="ja-JP" sz="1300" dirty="0" smtClean="0">
                <a:latin typeface="メイリオ" pitchFamily="50" charset="-128"/>
                <a:ea typeface="メイリオ" pitchFamily="50" charset="-128"/>
                <a:cs typeface="メイリオ" pitchFamily="50" charset="-128"/>
              </a:rPr>
              <a:t>191</a:t>
            </a:r>
            <a:r>
              <a:rPr lang="ja-JP" altLang="en-US" sz="1300" dirty="0" smtClean="0">
                <a:latin typeface="メイリオ" pitchFamily="50" charset="-128"/>
                <a:ea typeface="メイリオ" pitchFamily="50" charset="-128"/>
                <a:cs typeface="メイリオ" pitchFamily="50" charset="-128"/>
              </a:rPr>
              <a:t>億円</a:t>
            </a:r>
            <a:endParaRPr lang="en-US" altLang="ja-JP" sz="1300" dirty="0">
              <a:latin typeface="メイリオ" pitchFamily="50" charset="-128"/>
              <a:ea typeface="メイリオ" pitchFamily="50" charset="-128"/>
              <a:cs typeface="メイリオ" pitchFamily="50" charset="-128"/>
            </a:endParaRPr>
          </a:p>
        </p:txBody>
      </p:sp>
      <p:pic>
        <p:nvPicPr>
          <p:cNvPr id="2" name="図 1"/>
          <p:cNvPicPr>
            <a:picLocks noChangeAspect="1"/>
          </p:cNvPicPr>
          <p:nvPr/>
        </p:nvPicPr>
        <p:blipFill>
          <a:blip r:embed="rId3"/>
          <a:stretch>
            <a:fillRect/>
          </a:stretch>
        </p:blipFill>
        <p:spPr>
          <a:xfrm>
            <a:off x="251520" y="902917"/>
            <a:ext cx="8788557" cy="48636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395536" y="1688477"/>
            <a:ext cx="8321761" cy="4986960"/>
          </a:xfrm>
          <a:prstGeom prst="rect">
            <a:avLst/>
          </a:prstGeom>
        </p:spPr>
      </p:pic>
      <p:pic>
        <p:nvPicPr>
          <p:cNvPr id="3" name="図 2"/>
          <p:cNvPicPr>
            <a:picLocks noChangeAspect="1"/>
          </p:cNvPicPr>
          <p:nvPr/>
        </p:nvPicPr>
        <p:blipFill>
          <a:blip r:embed="rId4"/>
          <a:stretch>
            <a:fillRect/>
          </a:stretch>
        </p:blipFill>
        <p:spPr>
          <a:xfrm>
            <a:off x="5273795" y="714411"/>
            <a:ext cx="3744792" cy="2244132"/>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通常収支の状況とその対応</a:t>
            </a:r>
            <a:endParaRPr lang="en-US" altLang="ja-JP" sz="3200" dirty="0" smtClean="0">
              <a:solidFill>
                <a:schemeClr val="bg1"/>
              </a:solidFill>
              <a:latin typeface="メイリオ" pitchFamily="50" charset="-128"/>
              <a:ea typeface="メイリオ" pitchFamily="50" charset="-128"/>
            </a:endParaRPr>
          </a:p>
        </p:txBody>
      </p:sp>
      <p:sp>
        <p:nvSpPr>
          <p:cNvPr id="44" name="スライド番号プレースホルダ 5"/>
          <p:cNvSpPr>
            <a:spLocks noGrp="1"/>
          </p:cNvSpPr>
          <p:nvPr>
            <p:ph type="sldNum" sz="quarter" idx="10"/>
          </p:nvPr>
        </p:nvSpPr>
        <p:spPr bwMode="gray">
          <a:xfrm>
            <a:off x="8532440" y="6492875"/>
            <a:ext cx="1534344" cy="365125"/>
          </a:xfrm>
        </p:spPr>
        <p:txBody>
          <a:bodyPr/>
          <a:lstStyle/>
          <a:p>
            <a:pPr>
              <a:defRPr/>
            </a:pPr>
            <a:fld id="{660F2FEC-98AA-4D8F-B895-F4022AB9E898}" type="slidenum">
              <a:rPr lang="en-US" altLang="ja-JP" sz="2400"/>
              <a:pPr>
                <a:defRPr/>
              </a:pPr>
              <a:t>3</a:t>
            </a:fld>
            <a:endParaRPr lang="en-US" altLang="ja-JP" sz="2400" dirty="0"/>
          </a:p>
        </p:txBody>
      </p:sp>
      <p:sp>
        <p:nvSpPr>
          <p:cNvPr id="91" name="正方形/長方形 90"/>
          <p:cNvSpPr/>
          <p:nvPr/>
        </p:nvSpPr>
        <p:spPr>
          <a:xfrm>
            <a:off x="827584" y="908720"/>
            <a:ext cx="3312368" cy="36004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通常収支の推移（一般会計）</a:t>
            </a:r>
            <a:endParaRPr kumimoji="1" lang="ja-JP" altLang="en-US" b="1" dirty="0">
              <a:solidFill>
                <a:schemeClr val="tx1"/>
              </a:solidFill>
            </a:endParaRPr>
          </a:p>
        </p:txBody>
      </p:sp>
      <p:sp>
        <p:nvSpPr>
          <p:cNvPr id="92" name="正方形/長方形 91"/>
          <p:cNvSpPr/>
          <p:nvPr/>
        </p:nvSpPr>
        <p:spPr>
          <a:xfrm>
            <a:off x="6125268" y="714411"/>
            <a:ext cx="2304256" cy="29676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前回（</a:t>
            </a:r>
            <a:r>
              <a:rPr lang="en-US" altLang="ja-JP" sz="1400" b="1" dirty="0" smtClean="0">
                <a:solidFill>
                  <a:schemeClr val="tx1"/>
                </a:solidFill>
              </a:rPr>
              <a:t>2019</a:t>
            </a:r>
            <a:r>
              <a:rPr lang="ja-JP" altLang="en-US" sz="1400" b="1" dirty="0" smtClean="0">
                <a:solidFill>
                  <a:schemeClr val="tx1"/>
                </a:solidFill>
              </a:rPr>
              <a:t>年</a:t>
            </a:r>
            <a:r>
              <a:rPr lang="en-US" altLang="ja-JP" sz="1400" b="1" dirty="0" smtClean="0">
                <a:solidFill>
                  <a:schemeClr val="tx1"/>
                </a:solidFill>
              </a:rPr>
              <a:t>2</a:t>
            </a:r>
            <a:r>
              <a:rPr lang="ja-JP" altLang="en-US" sz="1400" b="1" dirty="0" smtClean="0">
                <a:solidFill>
                  <a:schemeClr val="tx1"/>
                </a:solidFill>
              </a:rPr>
              <a:t>月版）</a:t>
            </a:r>
            <a:endParaRPr kumimoji="1" lang="ja-JP" altLang="en-US" sz="14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fld id="{D5111594-BB19-4112-97D1-CF4971C81495}" type="slidenum">
              <a:rPr lang="en-US" altLang="ja-JP" sz="2400"/>
              <a:pPr>
                <a:defRPr/>
              </a:pPr>
              <a:t>4</a:t>
            </a:fld>
            <a:endParaRPr lang="en-US" altLang="ja-JP" sz="2400" dirty="0"/>
          </a:p>
        </p:txBody>
      </p:sp>
      <p:sp>
        <p:nvSpPr>
          <p:cNvPr id="13" name="正方形/長方形 12"/>
          <p:cNvSpPr/>
          <p:nvPr/>
        </p:nvSpPr>
        <p:spPr>
          <a:xfrm>
            <a:off x="324000" y="520262"/>
            <a:ext cx="8496000" cy="4234220"/>
          </a:xfrm>
          <a:prstGeom prst="rect">
            <a:avLst/>
          </a:prstGeom>
          <a:noFill/>
          <a:ln>
            <a:noFill/>
          </a:ln>
        </p:spPr>
        <p:txBody>
          <a:bodyPr/>
          <a:lstStyle/>
          <a:p>
            <a:pPr marL="342900" indent="-342900">
              <a:lnSpc>
                <a:spcPts val="1900"/>
              </a:lnSpc>
              <a:spcBef>
                <a:spcPts val="600"/>
              </a:spcBef>
              <a:buFont typeface="メイリオ" panose="020B0604030504040204" pitchFamily="50" charset="-128"/>
              <a:buChar char="○"/>
            </a:pPr>
            <a:r>
              <a:rPr lang="ja-JP" altLang="en-US" spc="-80" dirty="0" smtClean="0">
                <a:latin typeface="メイリオ" pitchFamily="50" charset="-128"/>
                <a:ea typeface="メイリオ" pitchFamily="50" charset="-128"/>
                <a:cs typeface="メイリオ" pitchFamily="50" charset="-128"/>
              </a:rPr>
              <a:t>今回の試算では、地方交付税や公債費等について、国予算・地方財政計画や本市実績を勘案して、試算の前提条件の変更を行ったことによる影響額を織り込む</a:t>
            </a:r>
            <a:r>
              <a:rPr lang="ja-JP" altLang="en-US" spc="-80" dirty="0">
                <a:latin typeface="メイリオ" pitchFamily="50" charset="-128"/>
                <a:ea typeface="メイリオ" pitchFamily="50" charset="-128"/>
                <a:cs typeface="メイリオ" pitchFamily="50" charset="-128"/>
              </a:rPr>
              <a:t>ほか（Ｐ</a:t>
            </a:r>
            <a:r>
              <a:rPr lang="en-US" altLang="ja-JP" spc="-80" dirty="0">
                <a:latin typeface="メイリオ" pitchFamily="50" charset="-128"/>
                <a:ea typeface="メイリオ" pitchFamily="50" charset="-128"/>
                <a:cs typeface="メイリオ" pitchFamily="50" charset="-128"/>
              </a:rPr>
              <a:t>.</a:t>
            </a:r>
            <a:r>
              <a:rPr lang="ja-JP" altLang="en-US" spc="-80" dirty="0">
                <a:latin typeface="メイリオ" pitchFamily="50" charset="-128"/>
                <a:ea typeface="メイリオ" pitchFamily="50" charset="-128"/>
                <a:cs typeface="メイリオ" pitchFamily="50" charset="-128"/>
              </a:rPr>
              <a:t>７参考資料③） 、</a:t>
            </a:r>
            <a:endParaRPr lang="en-US" altLang="ja-JP" spc="-80" dirty="0" smtClean="0">
              <a:latin typeface="メイリオ" pitchFamily="50" charset="-128"/>
              <a:ea typeface="メイリオ" pitchFamily="50" charset="-128"/>
              <a:cs typeface="メイリオ" pitchFamily="50" charset="-128"/>
            </a:endParaRPr>
          </a:p>
          <a:p>
            <a:pPr marL="342900" indent="-342900">
              <a:lnSpc>
                <a:spcPts val="1900"/>
              </a:lnSpc>
              <a:spcBef>
                <a:spcPts val="600"/>
              </a:spcBef>
              <a:buFont typeface="メイリオ" panose="020B0604030504040204" pitchFamily="50" charset="-128"/>
              <a:buChar char="○"/>
            </a:pPr>
            <a:r>
              <a:rPr lang="ja-JP" altLang="en-US" spc="-80" dirty="0" smtClean="0">
                <a:latin typeface="メイリオ" pitchFamily="50" charset="-128"/>
                <a:ea typeface="メイリオ" pitchFamily="50" charset="-128"/>
                <a:cs typeface="メイリオ" pitchFamily="50" charset="-128"/>
              </a:rPr>
              <a:t>新大学基本構想に伴うキャンパス整備や市立美術館の大規模改修などの事業費を計画ベースで織り込む一方、金利の低下に伴う公債費の減等を反映した。</a:t>
            </a:r>
            <a:endParaRPr lang="en-US" altLang="ja-JP" spc="-80" dirty="0" smtClean="0">
              <a:latin typeface="メイリオ" pitchFamily="50" charset="-128"/>
              <a:ea typeface="メイリオ" pitchFamily="50" charset="-128"/>
              <a:cs typeface="メイリオ" pitchFamily="50" charset="-128"/>
            </a:endParaRPr>
          </a:p>
          <a:p>
            <a:pPr marL="342900" indent="-342900">
              <a:lnSpc>
                <a:spcPts val="1900"/>
              </a:lnSpc>
              <a:spcBef>
                <a:spcPts val="600"/>
              </a:spcBef>
              <a:buFont typeface="メイリオ" panose="020B0604030504040204" pitchFamily="50" charset="-128"/>
              <a:buChar char="○"/>
            </a:pPr>
            <a:r>
              <a:rPr lang="ja-JP" altLang="en-US" spc="-80" dirty="0" smtClean="0">
                <a:latin typeface="メイリオ" pitchFamily="50" charset="-128"/>
                <a:ea typeface="メイリオ" pitchFamily="50" charset="-128"/>
                <a:cs typeface="メイリオ" pitchFamily="50" charset="-128"/>
              </a:rPr>
              <a:t>その結果、試算期間を通じて通常収支不足が生じるなど、前回（</a:t>
            </a:r>
            <a:r>
              <a:rPr lang="en-US" altLang="ja-JP" spc="-80" dirty="0" smtClean="0">
                <a:latin typeface="メイリオ" pitchFamily="50" charset="-128"/>
                <a:ea typeface="メイリオ" pitchFamily="50" charset="-128"/>
                <a:cs typeface="メイリオ" pitchFamily="50" charset="-128"/>
              </a:rPr>
              <a:t>2019</a:t>
            </a:r>
            <a:r>
              <a:rPr lang="ja-JP" altLang="en-US" spc="-80" dirty="0" smtClean="0">
                <a:latin typeface="メイリオ" pitchFamily="50" charset="-128"/>
                <a:ea typeface="メイリオ" pitchFamily="50" charset="-128"/>
                <a:cs typeface="メイリオ" pitchFamily="50" charset="-128"/>
              </a:rPr>
              <a:t>年</a:t>
            </a:r>
            <a:r>
              <a:rPr lang="en-US" altLang="ja-JP" spc="-80" dirty="0" smtClean="0">
                <a:latin typeface="メイリオ" pitchFamily="50" charset="-128"/>
                <a:ea typeface="メイリオ" pitchFamily="50" charset="-128"/>
                <a:cs typeface="メイリオ" pitchFamily="50" charset="-128"/>
              </a:rPr>
              <a:t>2</a:t>
            </a:r>
            <a:r>
              <a:rPr lang="ja-JP" altLang="en-US" spc="-80" dirty="0" smtClean="0">
                <a:latin typeface="メイリオ" pitchFamily="50" charset="-128"/>
                <a:ea typeface="メイリオ" pitchFamily="50" charset="-128"/>
                <a:cs typeface="メイリオ" pitchFamily="50" charset="-128"/>
              </a:rPr>
              <a:t>月版）に比べ収支が大幅に悪化する見込み。</a:t>
            </a:r>
            <a:endParaRPr lang="en-US" altLang="ja-JP" spc="-80" dirty="0" smtClean="0">
              <a:latin typeface="メイリオ" pitchFamily="50" charset="-128"/>
              <a:ea typeface="メイリオ" pitchFamily="50" charset="-128"/>
              <a:cs typeface="メイリオ" pitchFamily="50" charset="-128"/>
            </a:endParaRPr>
          </a:p>
          <a:p>
            <a:pPr marL="342900" indent="-342900">
              <a:lnSpc>
                <a:spcPts val="1900"/>
              </a:lnSpc>
              <a:spcBef>
                <a:spcPts val="600"/>
              </a:spcBef>
              <a:buFont typeface="メイリオ" panose="020B0604030504040204" pitchFamily="50" charset="-128"/>
              <a:buChar char="○"/>
            </a:pPr>
            <a:r>
              <a:rPr lang="ja-JP" altLang="en-US" spc="-80" dirty="0" smtClean="0">
                <a:latin typeface="メイリオ" pitchFamily="50" charset="-128"/>
                <a:ea typeface="メイリオ" pitchFamily="50" charset="-128"/>
                <a:cs typeface="メイリオ" pitchFamily="50" charset="-128"/>
              </a:rPr>
              <a:t>特に、期間終盤では、高齢化</a:t>
            </a:r>
            <a:r>
              <a:rPr lang="ja-JP" altLang="en-US" spc="-80" dirty="0">
                <a:latin typeface="メイリオ" pitchFamily="50" charset="-128"/>
                <a:ea typeface="メイリオ" pitchFamily="50" charset="-128"/>
                <a:cs typeface="メイリオ" pitchFamily="50" charset="-128"/>
              </a:rPr>
              <a:t>の進展や障がい福祉サービス利用者の増加等に伴う扶助費の増や、投資的事業の財源として発行する起債償還の増等に</a:t>
            </a:r>
            <a:r>
              <a:rPr lang="ja-JP" altLang="en-US" spc="-80" dirty="0" smtClean="0">
                <a:latin typeface="メイリオ" pitchFamily="50" charset="-128"/>
                <a:ea typeface="メイリオ" pitchFamily="50" charset="-128"/>
                <a:cs typeface="メイリオ" pitchFamily="50" charset="-128"/>
              </a:rPr>
              <a:t>より、通常収支不足が拡大する見込みとなっている。</a:t>
            </a:r>
            <a:endParaRPr lang="en-US" altLang="ja-JP" spc="-80" dirty="0">
              <a:latin typeface="メイリオ" pitchFamily="50" charset="-128"/>
              <a:ea typeface="メイリオ" pitchFamily="50" charset="-128"/>
              <a:cs typeface="メイリオ" pitchFamily="50" charset="-128"/>
            </a:endParaRPr>
          </a:p>
          <a:p>
            <a:pPr marL="342900" indent="-342900">
              <a:lnSpc>
                <a:spcPts val="1900"/>
              </a:lnSpc>
              <a:spcBef>
                <a:spcPts val="600"/>
              </a:spcBef>
              <a:buFont typeface="メイリオ" panose="020B0604030504040204" pitchFamily="50" charset="-128"/>
              <a:buChar char="○"/>
            </a:pPr>
            <a:r>
              <a:rPr lang="ja-JP" altLang="en-US" spc="-100" dirty="0" smtClean="0">
                <a:latin typeface="メイリオ" pitchFamily="50" charset="-128"/>
                <a:ea typeface="メイリオ" pitchFamily="50" charset="-128"/>
                <a:cs typeface="メイリオ" pitchFamily="50" charset="-128"/>
              </a:rPr>
              <a:t>さら</a:t>
            </a:r>
            <a:r>
              <a:rPr lang="ja-JP" altLang="en-US" spc="-100" dirty="0">
                <a:latin typeface="メイリオ" pitchFamily="50" charset="-128"/>
                <a:ea typeface="メイリオ" pitchFamily="50" charset="-128"/>
                <a:cs typeface="メイリオ" pitchFamily="50" charset="-128"/>
              </a:rPr>
              <a:t>に</a:t>
            </a:r>
            <a:r>
              <a:rPr lang="ja-JP" altLang="en-US" spc="-100" dirty="0" smtClean="0">
                <a:latin typeface="メイリオ" pitchFamily="50" charset="-128"/>
                <a:ea typeface="メイリオ" pitchFamily="50" charset="-128"/>
                <a:cs typeface="メイリオ" pitchFamily="50" charset="-128"/>
              </a:rPr>
              <a:t>、</a:t>
            </a:r>
            <a:r>
              <a:rPr lang="ja-JP" altLang="en-US" spc="-100" dirty="0">
                <a:latin typeface="メイリオ" pitchFamily="50" charset="-128"/>
                <a:ea typeface="メイリオ" pitchFamily="50" charset="-128"/>
                <a:cs typeface="メイリオ" pitchFamily="50" charset="-128"/>
              </a:rPr>
              <a:t>この試算には多くの不確定要素（経済情勢の影響を大きく受ける税収</a:t>
            </a:r>
            <a:r>
              <a:rPr lang="ja-JP" altLang="en-US" spc="-100" dirty="0" smtClean="0">
                <a:latin typeface="メイリオ" pitchFamily="50" charset="-128"/>
                <a:ea typeface="メイリオ" pitchFamily="50" charset="-128"/>
                <a:cs typeface="メイリオ" pitchFamily="50" charset="-128"/>
              </a:rPr>
              <a:t>や国の財政状況を踏まえた地方交付税の状況、金利・建設</a:t>
            </a:r>
            <a:r>
              <a:rPr lang="ja-JP" altLang="en-US" spc="-100" dirty="0">
                <a:latin typeface="メイリオ" pitchFamily="50" charset="-128"/>
                <a:ea typeface="メイリオ" pitchFamily="50" charset="-128"/>
                <a:cs typeface="メイリオ" pitchFamily="50" charset="-128"/>
              </a:rPr>
              <a:t>単価等の動向、公共施設の老朽化への対応に加え、その他今後想定される新規事業、未織り込みの財務リスクなど）があり、相当の幅をもって見る必要が</a:t>
            </a:r>
            <a:r>
              <a:rPr lang="ja-JP" altLang="en-US" spc="-100" dirty="0" smtClean="0">
                <a:latin typeface="メイリオ" pitchFamily="50" charset="-128"/>
                <a:ea typeface="メイリオ" pitchFamily="50" charset="-128"/>
                <a:cs typeface="メイリオ" pitchFamily="50" charset="-128"/>
              </a:rPr>
              <a:t>ある。とりわけ、今般の新型コロナウイルス感染症の拡大が歳出・歳入両面に与える影響については、特に注視していく必要がある。</a:t>
            </a:r>
            <a:endParaRPr lang="en-US" altLang="ja-JP"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4000" y="5354844"/>
            <a:ext cx="8496000" cy="1309557"/>
          </a:xfrm>
          <a:prstGeom prst="rect">
            <a:avLst/>
          </a:prstGeom>
          <a:ln>
            <a:noFill/>
          </a:ln>
        </p:spPr>
        <p:txBody>
          <a:bodyPr/>
          <a:lstStyle/>
          <a:p>
            <a:pPr marL="342900" indent="-342900">
              <a:spcBef>
                <a:spcPts val="100"/>
              </a:spcBef>
              <a:spcAft>
                <a:spcPts val="0"/>
              </a:spcAft>
              <a:buFont typeface="メイリオ" panose="020B0604030504040204" pitchFamily="50" charset="-128"/>
              <a:buChar char="○"/>
              <a:defRPr/>
            </a:pPr>
            <a:r>
              <a:rPr lang="ja-JP" altLang="en-US" spc="-100" dirty="0">
                <a:latin typeface="メイリオ" pitchFamily="50" charset="-128"/>
                <a:ea typeface="メイリオ" pitchFamily="50" charset="-128"/>
                <a:cs typeface="メイリオ" pitchFamily="50" charset="-128"/>
              </a:rPr>
              <a:t>不確定要素が収支に大きな影響を与える可能性がある中で、通常収支（単年度</a:t>
            </a:r>
            <a:r>
              <a:rPr lang="ja-JP" altLang="en-US" i="1" spc="-100" dirty="0">
                <a:latin typeface="メイリオ" pitchFamily="50" charset="-128"/>
                <a:ea typeface="メイリオ" pitchFamily="50" charset="-128"/>
                <a:cs typeface="メイリオ" pitchFamily="50" charset="-128"/>
              </a:rPr>
              <a:t>）の均衡に向けて</a:t>
            </a:r>
            <a:r>
              <a:rPr lang="ja-JP" altLang="en-US" spc="-100" dirty="0">
                <a:latin typeface="メイリオ" pitchFamily="50" charset="-128"/>
                <a:ea typeface="メイリオ" pitchFamily="50" charset="-128"/>
                <a:cs typeface="メイリオ" pitchFamily="50" charset="-128"/>
              </a:rPr>
              <a:t>引き続き市政改革に取り組むとともに、全市的な優先順位付けを行うなど、事業の選択と集中を進めることで、補てん財源に依存せず、収入の範囲内で予算を組むことをめざし、持続可能な財政構造の構築を図る必要がある。</a:t>
            </a:r>
            <a:endParaRPr lang="en-US" altLang="ja-JP" sz="1600" spc="-100" dirty="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05607"/>
            <a:ext cx="8640000" cy="4377622"/>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849175"/>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対　　応</a:t>
            </a:r>
            <a:r>
              <a:rPr lang="en-US" altLang="ja-JP" b="1" dirty="0" smtClean="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5264601"/>
            <a:ext cx="8640000" cy="128369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032000" y="4843915"/>
            <a:ext cx="1080000" cy="3600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extLst>
      <p:ext uri="{BB962C8B-B14F-4D97-AF65-F5344CB8AC3E}">
        <p14:creationId xmlns:p14="http://schemas.microsoft.com/office/powerpoint/2010/main" val="91075757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D34601B2-BE6F-4828-8AD7-F9C14824D522}" type="slidenum">
              <a:rPr lang="en-US" altLang="ja-JP" sz="2400"/>
              <a:pPr>
                <a:defRPr/>
              </a:pPr>
              <a:t>5</a:t>
            </a:fld>
            <a:endParaRPr lang="en-US" altLang="ja-JP" sz="2400" dirty="0"/>
          </a:p>
        </p:txBody>
      </p:sp>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参考資料①</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pic>
        <p:nvPicPr>
          <p:cNvPr id="2" name="図 1"/>
          <p:cNvPicPr>
            <a:picLocks noChangeAspect="1"/>
          </p:cNvPicPr>
          <p:nvPr/>
        </p:nvPicPr>
        <p:blipFill>
          <a:blip r:embed="rId3"/>
          <a:stretch>
            <a:fillRect/>
          </a:stretch>
        </p:blipFill>
        <p:spPr>
          <a:xfrm>
            <a:off x="231304" y="813589"/>
            <a:ext cx="8648761" cy="5630400"/>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参考資料②</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収支の詳細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6</a:t>
            </a:fld>
            <a:endParaRPr lang="en-US" altLang="ja-JP" sz="2400" dirty="0"/>
          </a:p>
        </p:txBody>
      </p:sp>
      <p:cxnSp>
        <p:nvCxnSpPr>
          <p:cNvPr id="10" name="AutoShape 5"/>
          <p:cNvCxnSpPr>
            <a:cxnSpLocks noChangeShapeType="1"/>
          </p:cNvCxnSpPr>
          <p:nvPr/>
        </p:nvCxnSpPr>
        <p:spPr bwMode="auto">
          <a:xfrm>
            <a:off x="17726025" y="1943100"/>
            <a:ext cx="0" cy="0"/>
          </a:xfrm>
          <a:prstGeom prst="straightConnector1">
            <a:avLst/>
          </a:prstGeom>
          <a:noFill/>
          <a:ln w="9525">
            <a:solidFill>
              <a:srgbClr val="000000"/>
            </a:solidFill>
            <a:round/>
            <a:headEnd/>
            <a:tailEnd/>
          </a:ln>
        </p:spPr>
      </p:cxnSp>
      <p:pic>
        <p:nvPicPr>
          <p:cNvPr id="3" name="図 2"/>
          <p:cNvPicPr>
            <a:picLocks noChangeAspect="1"/>
          </p:cNvPicPr>
          <p:nvPr/>
        </p:nvPicPr>
        <p:blipFill>
          <a:blip r:embed="rId3"/>
          <a:stretch>
            <a:fillRect/>
          </a:stretch>
        </p:blipFill>
        <p:spPr>
          <a:xfrm>
            <a:off x="395536" y="797194"/>
            <a:ext cx="8413125" cy="5706000"/>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参考資料③</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2400" dirty="0" smtClean="0">
                <a:solidFill>
                  <a:schemeClr val="bg1"/>
                </a:solidFill>
                <a:latin typeface="メイリオ" pitchFamily="50" charset="-128"/>
                <a:ea typeface="メイリオ" pitchFamily="50" charset="-128"/>
              </a:rPr>
              <a:t>試算の前提条件変更に伴う収支への影響</a:t>
            </a:r>
            <a:r>
              <a:rPr lang="ja-JP" altLang="en-US" sz="3200" dirty="0" smtClean="0">
                <a:solidFill>
                  <a:schemeClr val="bg1"/>
                </a:solidFill>
                <a:latin typeface="メイリオ" pitchFamily="50" charset="-128"/>
                <a:ea typeface="メイリオ" pitchFamily="50" charset="-128"/>
              </a:rPr>
              <a:t>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7</a:t>
            </a:fld>
            <a:endParaRPr lang="en-US" altLang="ja-JP" sz="2400" dirty="0"/>
          </a:p>
        </p:txBody>
      </p:sp>
      <p:sp>
        <p:nvSpPr>
          <p:cNvPr id="4" name="右矢印 3"/>
          <p:cNvSpPr/>
          <p:nvPr/>
        </p:nvSpPr>
        <p:spPr>
          <a:xfrm>
            <a:off x="4377184" y="4083150"/>
            <a:ext cx="360040"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53708" y="3218148"/>
            <a:ext cx="3068469" cy="369332"/>
          </a:xfrm>
          <a:prstGeom prst="rect">
            <a:avLst/>
          </a:prstGeom>
          <a:solidFill>
            <a:schemeClr val="bg1"/>
          </a:solidFill>
          <a:ln cmpd="dbl">
            <a:solidFill>
              <a:srgbClr val="1D1D1D"/>
            </a:solidFill>
          </a:ln>
        </p:spPr>
        <p:txBody>
          <a:bodyPr wrap="none" rtlCol="0">
            <a:spAutoFit/>
          </a:bodyPr>
          <a:lstStyle/>
          <a:p>
            <a:r>
              <a:rPr lang="ja-JP" altLang="en-US" dirty="0"/>
              <a:t>前回</a:t>
            </a:r>
            <a:r>
              <a:rPr lang="ja-JP" altLang="en-US" dirty="0" smtClean="0"/>
              <a:t>の前提</a:t>
            </a:r>
            <a:r>
              <a:rPr kumimoji="1" lang="ja-JP" altLang="en-US" dirty="0" smtClean="0"/>
              <a:t>条件に基づく試算</a:t>
            </a:r>
            <a:endParaRPr kumimoji="1" lang="ja-JP" altLang="en-US" dirty="0"/>
          </a:p>
        </p:txBody>
      </p:sp>
      <p:sp>
        <p:nvSpPr>
          <p:cNvPr id="12" name="テキスト ボックス 11"/>
          <p:cNvSpPr txBox="1"/>
          <p:nvPr/>
        </p:nvSpPr>
        <p:spPr>
          <a:xfrm>
            <a:off x="6199049" y="3218148"/>
            <a:ext cx="1338828" cy="369332"/>
          </a:xfrm>
          <a:prstGeom prst="rect">
            <a:avLst/>
          </a:prstGeom>
          <a:solidFill>
            <a:schemeClr val="bg1"/>
          </a:solidFill>
          <a:ln cmpd="dbl">
            <a:solidFill>
              <a:srgbClr val="1D1D1D"/>
            </a:solidFill>
          </a:ln>
        </p:spPr>
        <p:txBody>
          <a:bodyPr wrap="none" rtlCol="0">
            <a:spAutoFit/>
          </a:bodyPr>
          <a:lstStyle/>
          <a:p>
            <a:r>
              <a:rPr kumimoji="1" lang="ja-JP" altLang="en-US" dirty="0" smtClean="0"/>
              <a:t>今回</a:t>
            </a:r>
            <a:r>
              <a:rPr lang="ja-JP" altLang="en-US" dirty="0" smtClean="0"/>
              <a:t>の試算</a:t>
            </a:r>
            <a:endParaRPr kumimoji="1" lang="ja-JP" altLang="en-US" dirty="0"/>
          </a:p>
        </p:txBody>
      </p:sp>
      <p:pic>
        <p:nvPicPr>
          <p:cNvPr id="11" name="図 10"/>
          <p:cNvPicPr>
            <a:picLocks/>
          </p:cNvPicPr>
          <p:nvPr/>
        </p:nvPicPr>
        <p:blipFill>
          <a:blip r:embed="rId3"/>
          <a:stretch>
            <a:fillRect/>
          </a:stretch>
        </p:blipFill>
        <p:spPr>
          <a:xfrm>
            <a:off x="286544" y="896199"/>
            <a:ext cx="8578800" cy="2055188"/>
          </a:xfrm>
          <a:prstGeom prst="rect">
            <a:avLst/>
          </a:prstGeom>
        </p:spPr>
      </p:pic>
      <p:pic>
        <p:nvPicPr>
          <p:cNvPr id="13" name="図 12"/>
          <p:cNvPicPr>
            <a:picLocks/>
          </p:cNvPicPr>
          <p:nvPr/>
        </p:nvPicPr>
        <p:blipFill>
          <a:blip r:embed="rId4"/>
          <a:stretch>
            <a:fillRect/>
          </a:stretch>
        </p:blipFill>
        <p:spPr>
          <a:xfrm>
            <a:off x="107501" y="3560053"/>
            <a:ext cx="4160881" cy="2942306"/>
          </a:xfrm>
          <a:prstGeom prst="rect">
            <a:avLst/>
          </a:prstGeom>
        </p:spPr>
      </p:pic>
      <p:pic>
        <p:nvPicPr>
          <p:cNvPr id="14" name="図 13"/>
          <p:cNvPicPr>
            <a:picLocks/>
          </p:cNvPicPr>
          <p:nvPr/>
        </p:nvPicPr>
        <p:blipFill>
          <a:blip r:embed="rId5"/>
          <a:stretch>
            <a:fillRect/>
          </a:stretch>
        </p:blipFill>
        <p:spPr>
          <a:xfrm>
            <a:off x="4790747" y="3550569"/>
            <a:ext cx="4160881" cy="2942306"/>
          </a:xfrm>
          <a:prstGeom prst="rect">
            <a:avLst/>
          </a:prstGeom>
        </p:spPr>
      </p:pic>
    </p:spTree>
    <p:extLst>
      <p:ext uri="{BB962C8B-B14F-4D97-AF65-F5344CB8AC3E}">
        <p14:creationId xmlns:p14="http://schemas.microsoft.com/office/powerpoint/2010/main" val="417214132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304194" y="1810120"/>
            <a:ext cx="8499099" cy="4842000"/>
          </a:xfrm>
          <a:prstGeom prst="rect">
            <a:avLst/>
          </a:prstGeom>
        </p:spPr>
      </p:pic>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参考資料④</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2400" dirty="0" smtClean="0">
                <a:solidFill>
                  <a:schemeClr val="bg1"/>
                </a:solidFill>
                <a:latin typeface="メイリオ" pitchFamily="50" charset="-128"/>
                <a:ea typeface="メイリオ" pitchFamily="50" charset="-128"/>
              </a:rPr>
              <a:t>一般会計市債残高と一般財源等の推移</a:t>
            </a:r>
            <a:r>
              <a:rPr lang="ja-JP" altLang="en-US" sz="3200" dirty="0" smtClean="0">
                <a:solidFill>
                  <a:schemeClr val="bg1"/>
                </a:solidFill>
                <a:latin typeface="メイリオ" pitchFamily="50" charset="-128"/>
                <a:ea typeface="メイリオ" pitchFamily="50" charset="-128"/>
              </a:rPr>
              <a:t>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8</a:t>
            </a:fld>
            <a:endParaRPr lang="en-US" altLang="ja-JP" sz="2400" dirty="0"/>
          </a:p>
        </p:txBody>
      </p:sp>
      <p:sp>
        <p:nvSpPr>
          <p:cNvPr id="13" name="テキスト ボックス 12"/>
          <p:cNvSpPr txBox="1"/>
          <p:nvPr/>
        </p:nvSpPr>
        <p:spPr>
          <a:xfrm>
            <a:off x="251520" y="813622"/>
            <a:ext cx="8604448" cy="1107996"/>
          </a:xfrm>
          <a:prstGeom prst="rect">
            <a:avLst/>
          </a:prstGeom>
          <a:noFill/>
        </p:spPr>
        <p:txBody>
          <a:bodyPr wrap="square" rtlCol="0">
            <a:spAutoFit/>
          </a:bodyPr>
          <a:lstStyle/>
          <a:p>
            <a:r>
              <a:rPr kumimoji="1" lang="ja-JP" altLang="en-US" sz="1100" dirty="0" smtClean="0"/>
              <a:t>〇通常収支不足の解消に向けて、近年の財政悪化の原因となった公債費の抑制が必要</a:t>
            </a:r>
            <a:endParaRPr kumimoji="1" lang="en-US" altLang="ja-JP" sz="1100" dirty="0" smtClean="0"/>
          </a:p>
          <a:p>
            <a:r>
              <a:rPr lang="ja-JP" altLang="en-US" sz="1100" dirty="0" smtClean="0"/>
              <a:t>〇そのため、一般財源に対する実質市債残高の割合（実質市債残高倍率）を指標として、市債の新規発行をコントロールしてきたところ</a:t>
            </a:r>
            <a:endParaRPr kumimoji="1" lang="en-US" altLang="ja-JP" sz="1100" dirty="0" smtClean="0"/>
          </a:p>
          <a:p>
            <a:r>
              <a:rPr kumimoji="1" lang="ja-JP" altLang="en-US" sz="1100" dirty="0" smtClean="0"/>
              <a:t>○この間の取組を通じて、市債残高は着実に減少しており、実質市債残高倍率についても、これまで</a:t>
            </a:r>
            <a:r>
              <a:rPr kumimoji="1" lang="en-US" altLang="ja-JP" sz="1100" dirty="0" smtClean="0"/>
              <a:t>1.79</a:t>
            </a:r>
            <a:r>
              <a:rPr kumimoji="1" lang="ja-JP" altLang="en-US" sz="1100" dirty="0" smtClean="0"/>
              <a:t>倍をめざしてきたところであり、</a:t>
            </a:r>
            <a:r>
              <a:rPr kumimoji="1" lang="en-US" altLang="ja-JP" sz="1100" dirty="0" smtClean="0"/>
              <a:t>2020</a:t>
            </a:r>
            <a:r>
              <a:rPr kumimoji="1" lang="ja-JP" altLang="en-US" sz="1100" dirty="0" smtClean="0"/>
              <a:t>年</a:t>
            </a:r>
            <a:endParaRPr kumimoji="1" lang="en-US" altLang="ja-JP" sz="1100" dirty="0" smtClean="0"/>
          </a:p>
          <a:p>
            <a:r>
              <a:rPr lang="ja-JP" altLang="en-US" sz="1100" dirty="0"/>
              <a:t>　</a:t>
            </a:r>
            <a:r>
              <a:rPr lang="ja-JP" altLang="en-US" sz="1100" dirty="0" smtClean="0"/>
              <a:t> </a:t>
            </a:r>
            <a:r>
              <a:rPr kumimoji="1" lang="ja-JP" altLang="en-US" sz="1100" dirty="0" smtClean="0"/>
              <a:t>度末に</a:t>
            </a:r>
            <a:r>
              <a:rPr lang="ja-JP" altLang="en-US" sz="1100" dirty="0" smtClean="0"/>
              <a:t> </a:t>
            </a:r>
            <a:r>
              <a:rPr kumimoji="1" lang="ja-JP" altLang="en-US" sz="1100" dirty="0" smtClean="0"/>
              <a:t>達成する見込み</a:t>
            </a:r>
            <a:endParaRPr lang="en-US" altLang="ja-JP" sz="1100" dirty="0"/>
          </a:p>
          <a:p>
            <a:r>
              <a:rPr lang="ja-JP" altLang="en-US" sz="1100" dirty="0" smtClean="0"/>
              <a:t>○一方で、粗い試算では、大規模な投資的事業や公共施設の老朽化への対応などにより、今後、公債費が増加に転じる期間も見込まれる</a:t>
            </a:r>
            <a:endParaRPr lang="en-US" altLang="ja-JP" sz="1100" dirty="0" smtClean="0"/>
          </a:p>
          <a:p>
            <a:r>
              <a:rPr kumimoji="1" lang="ja-JP" altLang="en-US" sz="1100" dirty="0" smtClean="0"/>
              <a:t>○よって、将来世代に負担を先送りしないため、今後においても引き続き実質市債残高倍率が</a:t>
            </a:r>
            <a:r>
              <a:rPr kumimoji="1" lang="en-US" altLang="ja-JP" sz="1100" dirty="0" smtClean="0"/>
              <a:t>5</a:t>
            </a:r>
            <a:r>
              <a:rPr kumimoji="1" lang="ja-JP" altLang="en-US" sz="1100" dirty="0" smtClean="0"/>
              <a:t>大市平均を下回るよう取り組んでいく</a:t>
            </a:r>
            <a:endParaRPr lang="en-US" altLang="ja-JP" sz="1100" dirty="0" smtClean="0"/>
          </a:p>
        </p:txBody>
      </p:sp>
      <p:sp>
        <p:nvSpPr>
          <p:cNvPr id="16" name="テキスト ボックス 15"/>
          <p:cNvSpPr txBox="1"/>
          <p:nvPr/>
        </p:nvSpPr>
        <p:spPr>
          <a:xfrm>
            <a:off x="953344" y="6404755"/>
            <a:ext cx="7219056" cy="369332"/>
          </a:xfrm>
          <a:prstGeom prst="rect">
            <a:avLst/>
          </a:prstGeom>
          <a:noFill/>
        </p:spPr>
        <p:txBody>
          <a:bodyPr wrap="square" rtlCol="0">
            <a:spAutoFit/>
          </a:bodyPr>
          <a:lstStyle/>
          <a:p>
            <a:r>
              <a:rPr lang="ja-JP" altLang="en-US" sz="900" dirty="0" smtClean="0"/>
              <a:t>注１）実質市債残高とは、臨時</a:t>
            </a:r>
            <a:r>
              <a:rPr lang="ja-JP" altLang="en-US" sz="900" dirty="0"/>
              <a:t>財政対策債のほか、償還財源（住宅使用料）が今後も確実に確保できる公営住宅建設事業債を除く市債残高</a:t>
            </a:r>
          </a:p>
          <a:p>
            <a:r>
              <a:rPr kumimoji="1" lang="ja-JP" altLang="en-US" sz="900" dirty="0" smtClean="0"/>
              <a:t>注２）</a:t>
            </a:r>
            <a:r>
              <a:rPr kumimoji="1" lang="en-US" altLang="ja-JP" sz="900" dirty="0" smtClean="0"/>
              <a:t>5</a:t>
            </a:r>
            <a:r>
              <a:rPr kumimoji="1" lang="ja-JP" altLang="en-US" sz="900" dirty="0" smtClean="0"/>
              <a:t>大市平均、政令市平均は前々年度の数値</a:t>
            </a:r>
            <a:endParaRPr kumimoji="1" lang="en-US" altLang="ja-JP" sz="900" dirty="0" smtClean="0"/>
          </a:p>
        </p:txBody>
      </p:sp>
      <p:sp>
        <p:nvSpPr>
          <p:cNvPr id="3" name="角丸四角形 2"/>
          <p:cNvSpPr/>
          <p:nvPr/>
        </p:nvSpPr>
        <p:spPr>
          <a:xfrm>
            <a:off x="3347864" y="6042840"/>
            <a:ext cx="504056" cy="36191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2151202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8388</TotalTime>
  <Words>710</Words>
  <PresentationFormat>画面に合わせる (4:3)</PresentationFormat>
  <Paragraphs>83</Paragraphs>
  <Slides>10</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HGP教科書体</vt:lpstr>
      <vt:lpstr>HGS創英ﾌﾟﾚｾﾞﾝｽEB</vt:lpstr>
      <vt:lpstr>ＭＳ Ｐゴシック</vt:lpstr>
      <vt:lpstr>ＭＳ Ｐ明朝</vt:lpstr>
      <vt:lpstr>ＭＳ 明朝</vt:lpstr>
      <vt:lpstr>メイリオ</vt:lpstr>
      <vt:lpstr>明朝</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今後の財政収支概算（粗い試算）◆2020（令和2）年3月版◆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2020-03-13T06:44:31Z</cp:lastPrinted>
  <dcterms:created xsi:type="dcterms:W3CDTF">2014-02-20T01:40:49Z</dcterms:created>
  <dcterms:modified xsi:type="dcterms:W3CDTF">2020-03-19T03:13:21Z</dcterms:modified>
</cp:coreProperties>
</file>