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2"/>
  </p:notesMasterIdLst>
  <p:handoutMasterIdLst>
    <p:handoutMasterId r:id="rId13"/>
  </p:handoutMasterIdLst>
  <p:sldIdLst>
    <p:sldId id="256" r:id="rId2"/>
    <p:sldId id="271" r:id="rId3"/>
    <p:sldId id="269" r:id="rId4"/>
    <p:sldId id="259" r:id="rId5"/>
    <p:sldId id="270" r:id="rId6"/>
    <p:sldId id="260" r:id="rId7"/>
    <p:sldId id="264" r:id="rId8"/>
    <p:sldId id="268" r:id="rId9"/>
    <p:sldId id="272" r:id="rId10"/>
    <p:sldId id="267"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8C8C"/>
    <a:srgbClr val="7D7D7D"/>
    <a:srgbClr val="1D1D1D"/>
    <a:srgbClr val="F20000"/>
    <a:srgbClr val="EA0022"/>
    <a:srgbClr val="FF0066"/>
    <a:srgbClr val="EAEAEA"/>
    <a:srgbClr val="6AFA71"/>
    <a:srgbClr val="79FF99"/>
    <a:srgbClr val="D8F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04" autoAdjust="0"/>
  </p:normalViewPr>
  <p:slideViewPr>
    <p:cSldViewPr>
      <p:cViewPr varScale="1">
        <p:scale>
          <a:sx n="69" d="100"/>
          <a:sy n="69" d="100"/>
        </p:scale>
        <p:origin x="137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E7321E2-5DC9-47D6-9E7F-FBF5DA623B1B}" type="datetimeFigureOut">
              <a:rPr kumimoji="1" lang="ja-JP" altLang="en-US" smtClean="0"/>
              <a:t>2022/2/15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50375" cy="497367"/>
          </a:xfrm>
          <a:prstGeom prst="rect">
            <a:avLst/>
          </a:prstGeom>
        </p:spPr>
        <p:txBody>
          <a:bodyPr vert="horz" lIns="92201" tIns="46103" rIns="92201" bIns="461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6"/>
            <a:ext cx="2950374" cy="497367"/>
          </a:xfrm>
          <a:prstGeom prst="rect">
            <a:avLst/>
          </a:prstGeom>
        </p:spPr>
        <p:txBody>
          <a:bodyPr vert="horz" lIns="92201" tIns="46103" rIns="92201" bIns="46103" rtlCol="0"/>
          <a:lstStyle>
            <a:lvl1pPr algn="r">
              <a:defRPr sz="1200"/>
            </a:lvl1pPr>
          </a:lstStyle>
          <a:p>
            <a:fld id="{B62BE784-B924-4343-B054-86723045A0F2}" type="datetimeFigureOut">
              <a:rPr kumimoji="1" lang="ja-JP" altLang="en-US" smtClean="0"/>
              <a:pPr/>
              <a:t>2022/2/15</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1" tIns="46103" rIns="92201" bIns="46103" rtlCol="0" anchor="ctr"/>
          <a:lstStyle/>
          <a:p>
            <a:endParaRPr lang="ja-JP" altLang="en-US" dirty="0"/>
          </a:p>
        </p:txBody>
      </p:sp>
      <p:sp>
        <p:nvSpPr>
          <p:cNvPr id="5" name="ノート プレースホルダ 4"/>
          <p:cNvSpPr>
            <a:spLocks noGrp="1"/>
          </p:cNvSpPr>
          <p:nvPr>
            <p:ph type="body" sz="quarter" idx="3"/>
          </p:nvPr>
        </p:nvSpPr>
        <p:spPr>
          <a:xfrm>
            <a:off x="680244" y="4720985"/>
            <a:ext cx="5446723" cy="4473102"/>
          </a:xfrm>
          <a:prstGeom prst="rect">
            <a:avLst/>
          </a:prstGeom>
        </p:spPr>
        <p:txBody>
          <a:bodyPr vert="horz" lIns="92201" tIns="46103" rIns="92201" bIns="4610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9440372"/>
            <a:ext cx="2950375" cy="497366"/>
          </a:xfrm>
          <a:prstGeom prst="rect">
            <a:avLst/>
          </a:prstGeom>
        </p:spPr>
        <p:txBody>
          <a:bodyPr vert="horz" lIns="92201" tIns="46103" rIns="92201" bIns="461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1" tIns="46103" rIns="92201" bIns="46103"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4C32C3F-DEB7-45FB-8384-4B55F0C1F050}" type="slidenum">
              <a:rPr kumimoji="1" lang="ja-JP" altLang="en-US" smtClean="0"/>
              <a:pPr/>
              <a:t>0</a:t>
            </a:fld>
            <a:endParaRPr kumimoji="1" lang="ja-JP" altLang="en-US" dirty="0"/>
          </a:p>
        </p:txBody>
      </p:sp>
      <p:sp>
        <p:nvSpPr>
          <p:cNvPr id="6" name="ノート プレースホルダー 5"/>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171131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969F28A-2A8D-4360-80E0-D961605446A9}" type="slidenum">
              <a:rPr lang="en-US" altLang="ja-JP" smtClean="0"/>
              <a:pPr/>
              <a:t>2</a:t>
            </a:fld>
            <a:endParaRPr lang="en-US" altLang="ja-JP" dirty="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13309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7E4B214B-BFC0-4609-9702-EE7013183318}" type="slidenum">
              <a:rPr lang="en-US" altLang="ja-JP" smtClean="0"/>
              <a:pPr/>
              <a:t>3</a:t>
            </a:fld>
            <a:endParaRPr lang="en-US" altLang="ja-JP" dirty="0" smtClean="0"/>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697637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67443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428692D9-79A1-4BAC-8718-9BD1739FA526}" type="slidenum">
              <a:rPr lang="en-US" altLang="ja-JP" smtClean="0"/>
              <a:pPr/>
              <a:t>5</a:t>
            </a:fld>
            <a:endParaRPr lang="en-US" altLang="ja-JP" dirty="0" smtClean="0"/>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2043295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55A9C0B8-3245-41B2-9A5F-C2D01FAC8BBD}" type="slidenum">
              <a:rPr lang="en-US" altLang="ja-JP" smtClean="0"/>
              <a:pPr/>
              <a:t>6</a:t>
            </a:fld>
            <a:endParaRPr lang="en-US" altLang="ja-JP" dirty="0"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360113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7</a:t>
            </a:fld>
            <a:endParaRPr lang="en-US" altLang="ja-JP" dirty="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164613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417C8E9A-2FC1-495A-805B-061428994320}" type="slidenum">
              <a:rPr lang="en-US" altLang="ja-JP" smtClean="0"/>
              <a:pPr/>
              <a:t>9</a:t>
            </a:fld>
            <a:endParaRPr lang="en-US" altLang="ja-JP" dirty="0"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2270362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ヤンマー風１">
    <p:bg bwMode="gray">
      <p:bgRef idx="1001">
        <a:schemeClr val="bg1"/>
      </p:bgRef>
    </p:bg>
    <p:spTree>
      <p:nvGrpSpPr>
        <p:cNvPr id="1" name=""/>
        <p:cNvGrpSpPr/>
        <p:nvPr/>
      </p:nvGrpSpPr>
      <p:grpSpPr>
        <a:xfrm>
          <a:off x="0" y="0"/>
          <a:ext cx="0" cy="0"/>
          <a:chOff x="0" y="0"/>
          <a:chExt cx="0" cy="0"/>
        </a:xfrm>
      </p:grpSpPr>
      <p:sp>
        <p:nvSpPr>
          <p:cNvPr id="13" name="正方形/長方形 12"/>
          <p:cNvSpPr/>
          <p:nvPr userDrawn="1"/>
        </p:nvSpPr>
        <p:spPr>
          <a:xfrm flipV="1">
            <a:off x="8118140" y="21142968"/>
            <a:ext cx="2051720" cy="1700808"/>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a:xfrm>
            <a:off x="9144000" y="21791040"/>
            <a:ext cx="1512168" cy="1296144"/>
          </a:xfrm>
          <a:prstGeom prst="rect">
            <a:avLst/>
          </a:prstGeom>
          <a:blipFill dpi="0" rotWithShape="1">
            <a:blip r:embed="rId2" cstate="print"/>
            <a:srcRect/>
            <a:tile tx="0" ty="0" sx="1000" sy="4000" flip="none"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685800" y="2130425"/>
            <a:ext cx="7772400" cy="1470025"/>
          </a:xfrm>
          <a:prstGeom prst="rect">
            <a:avLst/>
          </a:prstGeom>
        </p:spPr>
        <p:txBody>
          <a:bodyPr>
            <a:normAutofit/>
          </a:bodyPr>
          <a:lstStyle>
            <a:lvl1pPr>
              <a:defRPr sz="4540" baseline="0">
                <a:latin typeface="HGP教科書体" pitchFamily="18" charset="-128"/>
              </a:defRPr>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
        <p:nvSpPr>
          <p:cNvPr id="4" name="日付プレースホルダ 3"/>
          <p:cNvSpPr>
            <a:spLocks noGrp="1"/>
          </p:cNvSpPr>
          <p:nvPr>
            <p:ph type="dt" sz="half" idx="10"/>
          </p:nvPr>
        </p:nvSpPr>
        <p:spPr/>
        <p:txBody>
          <a:bodyPr/>
          <a:lstStyle/>
          <a:p>
            <a:fld id="{201CAFD9-02D2-40FA-92B3-D740CDD9B086}" type="datetime1">
              <a:rPr kumimoji="1" lang="ja-JP" altLang="en-US" smtClean="0"/>
              <a:t>2022/2/15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10" name="正方形/長方形 9"/>
          <p:cNvSpPr/>
          <p:nvPr userDrawn="1"/>
        </p:nvSpPr>
        <p:spPr>
          <a:xfrm>
            <a:off x="0" y="6381328"/>
            <a:ext cx="9144000" cy="476672"/>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userDrawn="1"/>
        </p:nvSpPr>
        <p:spPr bwMode="ltGray">
          <a:xfrm>
            <a:off x="0" y="6264696"/>
            <a:ext cx="9144000" cy="11663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a:spLocks noChangeAspect="1"/>
          </p:cNvSpPr>
          <p:nvPr userDrawn="1"/>
        </p:nvSpPr>
        <p:spPr bwMode="ltGray">
          <a:xfrm rot="10800000">
            <a:off x="0" y="1544880"/>
            <a:ext cx="899592" cy="8999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a:spLocks noChangeAspect="1"/>
          </p:cNvSpPr>
          <p:nvPr userDrawn="1"/>
        </p:nvSpPr>
        <p:spPr bwMode="ltGray">
          <a:xfrm rot="10800000">
            <a:off x="0" y="0"/>
            <a:ext cx="899624" cy="899994"/>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a:spLocks noChangeAspect="1"/>
          </p:cNvSpPr>
          <p:nvPr userDrawn="1"/>
        </p:nvSpPr>
        <p:spPr bwMode="ltGray">
          <a:xfrm rot="10800000">
            <a:off x="899592" y="90037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a:spLocks noChangeAspect="1"/>
          </p:cNvSpPr>
          <p:nvPr userDrawn="1"/>
        </p:nvSpPr>
        <p:spPr bwMode="gray">
          <a:xfrm rot="10800000">
            <a:off x="1547663" y="396336"/>
            <a:ext cx="504055" cy="504263"/>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a:spLocks noChangeAspect="1"/>
          </p:cNvSpPr>
          <p:nvPr userDrawn="1"/>
        </p:nvSpPr>
        <p:spPr bwMode="ltGray">
          <a:xfrm rot="10800000">
            <a:off x="2052581" y="-219"/>
            <a:ext cx="397724" cy="397888"/>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p:cNvGrpSpPr/>
          <p:nvPr userDrawn="1"/>
        </p:nvGrpSpPr>
        <p:grpSpPr>
          <a:xfrm>
            <a:off x="7594874" y="4716636"/>
            <a:ext cx="1550713" cy="1548937"/>
            <a:chOff x="7594874" y="4039989"/>
            <a:chExt cx="1550713" cy="1548937"/>
          </a:xfrm>
        </p:grpSpPr>
        <p:sp>
          <p:nvSpPr>
            <p:cNvPr id="33" name="正方形/長方形 32"/>
            <p:cNvSpPr>
              <a:spLocks noChangeAspect="1"/>
            </p:cNvSpPr>
            <p:nvPr userDrawn="1"/>
          </p:nvSpPr>
          <p:spPr bwMode="ltGray">
            <a:xfrm>
              <a:off x="8497515" y="403998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a:spLocks noChangeAspect="1"/>
            </p:cNvSpPr>
            <p:nvPr userDrawn="1"/>
          </p:nvSpPr>
          <p:spPr bwMode="ltGray">
            <a:xfrm>
              <a:off x="7993461" y="4688108"/>
              <a:ext cx="504055" cy="5042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a:spLocks noChangeAspect="1"/>
            </p:cNvSpPr>
            <p:nvPr userDrawn="1"/>
          </p:nvSpPr>
          <p:spPr bwMode="gray">
            <a:xfrm>
              <a:off x="7594874" y="5191038"/>
              <a:ext cx="397724" cy="397888"/>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1BAC509C-139C-4179-B626-89B0031C559D}" type="datetime1">
              <a:rPr kumimoji="1" lang="ja-JP" altLang="en-US" smtClean="0"/>
              <a:t>2022/2/15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7" name="正方形/長方形 6"/>
          <p:cNvSpPr/>
          <p:nvPr userDrawn="1"/>
        </p:nvSpPr>
        <p:spPr>
          <a:xfrm>
            <a:off x="0" y="0"/>
            <a:ext cx="9144000" cy="692696"/>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a:spLocks noChangeAspect="1"/>
          </p:cNvSpPr>
          <p:nvPr userDrawn="1"/>
        </p:nvSpPr>
        <p:spPr bwMode="ltGray">
          <a:xfrm>
            <a:off x="8905873" y="-1"/>
            <a:ext cx="252000" cy="252000"/>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a:spLocks noChangeAspect="1"/>
          </p:cNvSpPr>
          <p:nvPr userDrawn="1"/>
        </p:nvSpPr>
        <p:spPr bwMode="ltGray">
          <a:xfrm>
            <a:off x="8700266" y="246675"/>
            <a:ext cx="206182" cy="20618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a:spLocks noChangeAspect="1"/>
          </p:cNvSpPr>
          <p:nvPr userDrawn="1"/>
        </p:nvSpPr>
        <p:spPr bwMode="ltGray">
          <a:xfrm>
            <a:off x="8539585" y="454155"/>
            <a:ext cx="162000" cy="1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bwMode="ltGray">
          <a:xfrm flipV="1">
            <a:off x="0" y="616497"/>
            <a:ext cx="9144000" cy="4571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611B481-EDCC-4B01-ABEB-FEB4E1C7ED94}" type="datetime1">
              <a:rPr lang="ja-JP" altLang="en-US" smtClean="0"/>
              <a:t>2022/2/15</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925FD64B-9C10-4DE2-952D-1DEDA0E9EFBB}"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EB33A-63C7-46C4-8DB3-6F3C7D488A2F}" type="datetime1">
              <a:rPr kumimoji="1" lang="ja-JP" altLang="en-US" smtClean="0"/>
              <a:t>2022/2/15</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lvl1pPr algn="l" defTabSz="914400" rtl="0" eaLnBrk="1" latinLnBrk="0" hangingPunct="1">
        <a:spcBef>
          <a:spcPct val="0"/>
        </a:spcBef>
        <a:buNone/>
        <a:defRPr kumimoji="1" sz="3600" b="1" kern="1200" baseline="0">
          <a:solidFill>
            <a:schemeClr val="bg1"/>
          </a:solidFill>
          <a:latin typeface="+mj-lt"/>
          <a:ea typeface="明朝" pitchFamily="17"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ity.osaka.lg.jp/shisei_top/category/889-6-2-0-0.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0" y="1412776"/>
            <a:ext cx="9144000" cy="1872208"/>
          </a:xfrm>
        </p:spPr>
        <p:txBody>
          <a:bodyPr>
            <a:normAutofit/>
          </a:bodyPr>
          <a:lstStyle/>
          <a:p>
            <a:pPr algn="ctr"/>
            <a:r>
              <a:rPr lang="ja-JP" altLang="en-US" sz="4000" b="1" dirty="0" smtClean="0">
                <a:solidFill>
                  <a:schemeClr val="tx1">
                    <a:lumMod val="95000"/>
                    <a:lumOff val="5000"/>
                  </a:schemeClr>
                </a:solidFill>
                <a:latin typeface="ＭＳ 明朝" pitchFamily="17" charset="-128"/>
                <a:ea typeface="明朝" pitchFamily="17" charset="-128"/>
                <a:cs typeface="メイリオ" pitchFamily="50" charset="-128"/>
              </a:rPr>
              <a:t>今後の財政収支概算</a:t>
            </a:r>
            <a:r>
              <a:rPr lang="en-US" altLang="ja-JP" sz="4000" b="1" dirty="0" smtClean="0">
                <a:solidFill>
                  <a:schemeClr val="tx1">
                    <a:lumMod val="95000"/>
                    <a:lumOff val="5000"/>
                  </a:schemeClr>
                </a:solidFill>
                <a:latin typeface="ＭＳ 明朝" pitchFamily="17" charset="-128"/>
                <a:ea typeface="明朝" pitchFamily="17" charset="-128"/>
                <a:cs typeface="メイリオ" pitchFamily="50" charset="-128"/>
              </a:rPr>
              <a:t/>
            </a:r>
            <a:br>
              <a:rPr lang="en-US" altLang="ja-JP" sz="4000" b="1" dirty="0" smtClean="0">
                <a:solidFill>
                  <a:schemeClr val="tx1">
                    <a:lumMod val="95000"/>
                    <a:lumOff val="5000"/>
                  </a:schemeClr>
                </a:solidFill>
                <a:latin typeface="ＭＳ 明朝" pitchFamily="17" charset="-128"/>
                <a:ea typeface="明朝" pitchFamily="17" charset="-128"/>
                <a:cs typeface="メイリオ" pitchFamily="50" charset="-128"/>
              </a:rPr>
            </a:br>
            <a:r>
              <a:rPr lang="ja-JP" altLang="en-US" sz="4000" b="1" dirty="0" smtClean="0">
                <a:solidFill>
                  <a:schemeClr val="tx1">
                    <a:lumMod val="95000"/>
                    <a:lumOff val="5000"/>
                  </a:schemeClr>
                </a:solidFill>
                <a:latin typeface="ＭＳ 明朝" pitchFamily="17" charset="-128"/>
                <a:ea typeface="明朝" pitchFamily="17" charset="-128"/>
                <a:cs typeface="メイリオ" pitchFamily="50" charset="-128"/>
              </a:rPr>
              <a:t>（粗い試算）</a:t>
            </a:r>
            <a:endParaRPr kumimoji="1" lang="ja-JP" altLang="en-US" sz="4000" b="1" dirty="0">
              <a:solidFill>
                <a:schemeClr val="tx1">
                  <a:lumMod val="95000"/>
                  <a:lumOff val="5000"/>
                </a:schemeClr>
              </a:solidFill>
              <a:latin typeface="ＭＳ 明朝" pitchFamily="17" charset="-128"/>
              <a:ea typeface="明朝" pitchFamily="17" charset="-128"/>
              <a:cs typeface="メイリオ" pitchFamily="50" charset="-128"/>
            </a:endParaRPr>
          </a:p>
        </p:txBody>
      </p:sp>
      <p:sp>
        <p:nvSpPr>
          <p:cNvPr id="3" name="サブタイトル 2"/>
          <p:cNvSpPr>
            <a:spLocks noGrp="1"/>
          </p:cNvSpPr>
          <p:nvPr>
            <p:ph type="subTitle" idx="1"/>
          </p:nvPr>
        </p:nvSpPr>
        <p:spPr bwMode="white">
          <a:xfrm>
            <a:off x="0" y="6334720"/>
            <a:ext cx="9144000" cy="476672"/>
          </a:xfrm>
        </p:spPr>
        <p:txBody>
          <a:bodyPr>
            <a:noAutofit/>
          </a:bodyPr>
          <a:lstStyle/>
          <a:p>
            <a:r>
              <a:rPr kumimoji="1" lang="ja-JP" altLang="en-US" sz="2800" b="1" dirty="0" smtClean="0">
                <a:solidFill>
                  <a:schemeClr val="bg1"/>
                </a:solidFill>
                <a:latin typeface="HGS創英ﾌﾟﾚｾﾞﾝｽEB" pitchFamily="18" charset="-128"/>
                <a:ea typeface="明朝" pitchFamily="17" charset="-128"/>
              </a:rPr>
              <a:t>大阪市</a:t>
            </a:r>
            <a:endParaRPr kumimoji="1" lang="ja-JP" altLang="en-US" sz="2800" b="1" dirty="0">
              <a:solidFill>
                <a:schemeClr val="bg1"/>
              </a:solidFill>
              <a:latin typeface="HGS創英ﾌﾟﾚｾﾞﾝｽEB" pitchFamily="18" charset="-128"/>
              <a:ea typeface="明朝" pitchFamily="17" charset="-128"/>
            </a:endParaRPr>
          </a:p>
        </p:txBody>
      </p:sp>
      <p:sp>
        <p:nvSpPr>
          <p:cNvPr id="4" name="タイトル 1"/>
          <p:cNvSpPr txBox="1">
            <a:spLocks/>
          </p:cNvSpPr>
          <p:nvPr/>
        </p:nvSpPr>
        <p:spPr bwMode="black">
          <a:xfrm>
            <a:off x="1403648" y="2924944"/>
            <a:ext cx="6408712" cy="86409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r>
              <a:rPr kumimoji="1" lang="en-US" altLang="ja-JP"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2022</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（令和</a:t>
            </a:r>
            <a:r>
              <a:rPr lang="en-US" altLang="ja-JP" sz="3200" b="1" noProof="0" dirty="0">
                <a:solidFill>
                  <a:schemeClr val="tx1">
                    <a:lumMod val="95000"/>
                    <a:lumOff val="5000"/>
                  </a:schemeClr>
                </a:solidFill>
                <a:latin typeface="ＭＳ 明朝" pitchFamily="17" charset="-128"/>
                <a:ea typeface="明朝" pitchFamily="17" charset="-128"/>
                <a:cs typeface="メイリオ" pitchFamily="50" charset="-128"/>
              </a:rPr>
              <a:t>4</a:t>
            </a:r>
            <a:r>
              <a:rPr lang="ja-JP" altLang="en-US" sz="3200" b="1" dirty="0" smtClean="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年</a:t>
            </a:r>
            <a:r>
              <a:rPr lang="en-US" altLang="ja-JP" sz="3200" b="1" noProof="0" dirty="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2</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月版</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endParaRPr kumimoji="1" lang="ja-JP" altLang="en-US" sz="3200" b="1" i="0" u="none" strike="noStrike" kern="1200" cap="none" spc="0" normalizeH="0" baseline="0" noProof="0" dirty="0">
              <a:ln>
                <a:noFill/>
              </a:ln>
              <a:solidFill>
                <a:schemeClr val="tx1">
                  <a:lumMod val="95000"/>
                  <a:lumOff val="5000"/>
                </a:schemeClr>
              </a:solidFill>
              <a:effectLst/>
              <a:uLnTx/>
              <a:uFillTx/>
              <a:latin typeface="ＭＳ 明朝" pitchFamily="17" charset="-128"/>
              <a:ea typeface="明朝" pitchFamily="17" charset="-128"/>
              <a:cs typeface="メイリオ" pitchFamily="50" charset="-128"/>
            </a:endParaRPr>
          </a:p>
        </p:txBody>
      </p:sp>
      <p:sp>
        <p:nvSpPr>
          <p:cNvPr id="5" name="正方形/長方形 4"/>
          <p:cNvSpPr/>
          <p:nvPr/>
        </p:nvSpPr>
        <p:spPr>
          <a:xfrm>
            <a:off x="395536" y="3933056"/>
            <a:ext cx="8964488" cy="1502976"/>
          </a:xfrm>
          <a:prstGeom prst="rect">
            <a:avLst/>
          </a:prstGeom>
          <a:ln>
            <a:noFill/>
          </a:ln>
        </p:spPr>
        <p:txBody>
          <a:bodyPr wrap="square">
            <a:spAutoFit/>
          </a:bodyPr>
          <a:lstStyle/>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○大阪市は</a:t>
            </a:r>
            <a:r>
              <a:rPr lang="ja-JP" altLang="en-US" sz="1600" spc="-15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将来世代に負担を先送</a:t>
            </a:r>
            <a:r>
              <a:rPr lang="ja-JP" altLang="en-US" sz="1600" spc="-100" dirty="0">
                <a:latin typeface="メイリオ" pitchFamily="50" charset="-128"/>
                <a:ea typeface="メイリオ" pitchFamily="50" charset="-128"/>
                <a:cs typeface="メイリオ" pitchFamily="50" charset="-128"/>
              </a:rPr>
              <a:t>りしないため、</a:t>
            </a:r>
            <a:r>
              <a:rPr lang="ja-JP" altLang="en-US" sz="1600" spc="-100" dirty="0" smtClean="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補塡財源に依存」するのではなく、</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a:t>
            </a:r>
            <a:r>
              <a:rPr lang="ja-JP" altLang="en-US" sz="1600" dirty="0" smtClean="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収入の範囲内で予算を</a:t>
            </a:r>
            <a:r>
              <a:rPr lang="ja-JP" altLang="en-US" sz="1600" dirty="0" smtClean="0">
                <a:latin typeface="メイリオ" pitchFamily="50" charset="-128"/>
                <a:ea typeface="メイリオ" pitchFamily="50" charset="-128"/>
                <a:cs typeface="メイリオ" pitchFamily="50" charset="-128"/>
              </a:rPr>
              <a:t>組む」</a:t>
            </a:r>
            <a:r>
              <a:rPr lang="ja-JP" altLang="en-US" sz="1600" dirty="0">
                <a:latin typeface="メイリオ" pitchFamily="50" charset="-128"/>
                <a:ea typeface="メイリオ" pitchFamily="50" charset="-128"/>
                <a:cs typeface="メイリオ" pitchFamily="50" charset="-128"/>
              </a:rPr>
              <a:t>ことを原則とし</a:t>
            </a:r>
            <a:r>
              <a:rPr lang="ja-JP" altLang="en-US" sz="1600" dirty="0" smtClean="0">
                <a:latin typeface="メイリオ" pitchFamily="50" charset="-128"/>
                <a:ea typeface="メイリオ" pitchFamily="50" charset="-128"/>
                <a:cs typeface="メイリオ" pitchFamily="50" charset="-128"/>
              </a:rPr>
              <a:t>、行財政改革を徹底的に行い、</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a:t>
            </a:r>
            <a:r>
              <a:rPr lang="ja-JP" altLang="en-US" sz="1600" dirty="0" smtClean="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通常収支</a:t>
            </a:r>
            <a:r>
              <a:rPr lang="en-US" altLang="ja-JP" sz="1600" baseline="3000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（単年度）の均衡」</a:t>
            </a:r>
            <a:r>
              <a:rPr lang="ja-JP" altLang="en-US" sz="1600" dirty="0" smtClean="0">
                <a:latin typeface="メイリオ" pitchFamily="50" charset="-128"/>
                <a:ea typeface="メイリオ" pitchFamily="50" charset="-128"/>
                <a:cs typeface="メイリオ" pitchFamily="50" charset="-128"/>
              </a:rPr>
              <a:t>を</a:t>
            </a:r>
            <a:r>
              <a:rPr lang="ja-JP" altLang="en-US" sz="1600" spc="100" dirty="0" smtClean="0">
                <a:latin typeface="メイリオ" pitchFamily="50" charset="-128"/>
                <a:ea typeface="メイリオ" pitchFamily="50" charset="-128"/>
                <a:cs typeface="メイリオ" pitchFamily="50" charset="-128"/>
              </a:rPr>
              <a:t>めざす</a:t>
            </a:r>
            <a:r>
              <a:rPr lang="ja-JP" altLang="en-US" sz="1600" spc="100" dirty="0">
                <a:latin typeface="メイリオ" pitchFamily="50" charset="-128"/>
                <a:ea typeface="メイリオ" pitchFamily="50" charset="-128"/>
                <a:cs typeface="メイリオ" pitchFamily="50" charset="-128"/>
              </a:rPr>
              <a:t>ことと</a:t>
            </a:r>
            <a:r>
              <a:rPr lang="ja-JP" altLang="en-US" sz="1600" dirty="0">
                <a:latin typeface="メイリオ" pitchFamily="50" charset="-128"/>
                <a:ea typeface="メイリオ" pitchFamily="50" charset="-128"/>
                <a:cs typeface="メイリオ" pitchFamily="50" charset="-128"/>
              </a:rPr>
              <a:t>している</a:t>
            </a:r>
            <a:r>
              <a:rPr lang="ja-JP" altLang="en-US" sz="1600" dirty="0" smtClean="0">
                <a:latin typeface="メイリオ" pitchFamily="50" charset="-128"/>
                <a:ea typeface="メイリオ" pitchFamily="50" charset="-128"/>
                <a:cs typeface="メイリオ" pitchFamily="50" charset="-128"/>
              </a:rPr>
              <a:t>。</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○この財政収支概算（粗い試算）は、そのために必要となる収支改善の目安を</a:t>
            </a:r>
            <a:r>
              <a:rPr lang="ja-JP" altLang="en-US" sz="1600" spc="-200" dirty="0">
                <a:latin typeface="メイリオ" pitchFamily="50" charset="-128"/>
                <a:ea typeface="メイリオ" pitchFamily="50" charset="-128"/>
                <a:cs typeface="メイリオ" pitchFamily="50" charset="-128"/>
              </a:rPr>
              <a:t>一</a:t>
            </a:r>
            <a:r>
              <a:rPr lang="ja-JP" altLang="en-US" sz="1600" dirty="0">
                <a:latin typeface="メイリオ" pitchFamily="50" charset="-128"/>
                <a:ea typeface="メイリオ" pitchFamily="50" charset="-128"/>
                <a:cs typeface="メイリオ" pitchFamily="50" charset="-128"/>
              </a:rPr>
              <a:t>定の</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前提</a:t>
            </a:r>
            <a:r>
              <a:rPr lang="ja-JP" altLang="en-US" sz="1600" spc="-270" dirty="0">
                <a:latin typeface="メイリオ" pitchFamily="50" charset="-128"/>
                <a:ea typeface="メイリオ" pitchFamily="50" charset="-128"/>
                <a:cs typeface="メイリオ" pitchFamily="50" charset="-128"/>
              </a:rPr>
              <a:t>により</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試算したものである。</a:t>
            </a:r>
            <a:endParaRPr lang="en-US" altLang="ja-JP" sz="1600" dirty="0">
              <a:latin typeface="メイリオ" pitchFamily="50" charset="-128"/>
              <a:ea typeface="メイリオ" pitchFamily="50" charset="-128"/>
              <a:cs typeface="メイリオ" pitchFamily="50" charset="-128"/>
            </a:endParaRPr>
          </a:p>
        </p:txBody>
      </p:sp>
      <p:sp>
        <p:nvSpPr>
          <p:cNvPr id="6" name="正方形/長方形 8"/>
          <p:cNvSpPr>
            <a:spLocks noChangeArrowheads="1"/>
          </p:cNvSpPr>
          <p:nvPr/>
        </p:nvSpPr>
        <p:spPr bwMode="auto">
          <a:xfrm>
            <a:off x="323850" y="5589240"/>
            <a:ext cx="8820150" cy="307777"/>
          </a:xfrm>
          <a:prstGeom prst="rect">
            <a:avLst/>
          </a:prstGeom>
          <a:noFill/>
          <a:ln w="9525">
            <a:noFill/>
            <a:miter lim="800000"/>
            <a:headEnd/>
            <a:tailEnd/>
          </a:ln>
        </p:spPr>
        <p:txBody>
          <a:bodyPr>
            <a:spAutoFit/>
          </a:bodyPr>
          <a:lstStyle/>
          <a:p>
            <a:r>
              <a:rPr lang="ja-JP" altLang="en-US" sz="1400" dirty="0">
                <a:latin typeface="メイリオ" pitchFamily="50" charset="-128"/>
                <a:ea typeface="メイリオ" pitchFamily="50" charset="-128"/>
              </a:rPr>
              <a:t>　</a:t>
            </a:r>
            <a:r>
              <a:rPr lang="en-US" altLang="ja-JP" sz="1400" spc="-50" dirty="0">
                <a:latin typeface="メイリオ" pitchFamily="50" charset="-128"/>
                <a:ea typeface="メイリオ" pitchFamily="50" charset="-128"/>
              </a:rPr>
              <a:t>※</a:t>
            </a:r>
            <a:r>
              <a:rPr lang="ja-JP" altLang="en-US" sz="1400" spc="-50" dirty="0">
                <a:latin typeface="メイリオ" pitchFamily="50" charset="-128"/>
                <a:ea typeface="メイリオ" pitchFamily="50" charset="-128"/>
              </a:rPr>
              <a:t>通常収支とは</a:t>
            </a:r>
            <a:r>
              <a:rPr lang="ja-JP" altLang="en-US" sz="1400" spc="-50" dirty="0" smtClean="0">
                <a:latin typeface="メイリオ" pitchFamily="50" charset="-128"/>
                <a:ea typeface="メイリオ" pitchFamily="50" charset="-128"/>
              </a:rPr>
              <a:t>、</a:t>
            </a:r>
            <a:r>
              <a:rPr lang="ja-JP" altLang="en-US" sz="1400" spc="-50" dirty="0">
                <a:latin typeface="メイリオ" pitchFamily="50" charset="-128"/>
                <a:ea typeface="メイリオ" pitchFamily="50" charset="-128"/>
              </a:rPr>
              <a:t>補塡財源</a:t>
            </a:r>
            <a:r>
              <a:rPr lang="ja-JP" altLang="en-US" sz="1400" spc="-50" dirty="0" smtClean="0">
                <a:latin typeface="メイリオ" pitchFamily="50" charset="-128"/>
                <a:ea typeface="メイリオ" pitchFamily="50" charset="-128"/>
              </a:rPr>
              <a:t>（財政</a:t>
            </a:r>
            <a:r>
              <a:rPr lang="ja-JP" altLang="en-US" sz="1400" spc="-50" dirty="0">
                <a:latin typeface="メイリオ" pitchFamily="50" charset="-128"/>
                <a:ea typeface="メイリオ" pitchFamily="50" charset="-128"/>
              </a:rPr>
              <a:t>調整基金）を活用しない収支を意味する。</a:t>
            </a:r>
            <a:endParaRPr lang="en-US" altLang="ja-JP" sz="1400" spc="-50"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1043608" y="4653136"/>
            <a:ext cx="7272808" cy="360040"/>
          </a:xfrm>
          <a:prstGeom prst="rect">
            <a:avLst/>
          </a:prstGeom>
        </p:spPr>
        <p:txBody>
          <a:bodyPr>
            <a:normAutofit fontScale="90000"/>
          </a:bodyPr>
          <a:lstStyle/>
          <a:p>
            <a:pPr>
              <a:defRPr/>
            </a:pPr>
            <a:r>
              <a:rPr lang="ja-JP" altLang="en-US" sz="2000" dirty="0" smtClean="0">
                <a:solidFill>
                  <a:schemeClr val="tx1"/>
                </a:solidFill>
                <a:latin typeface="メイリオ" pitchFamily="50" charset="-128"/>
                <a:ea typeface="メイリオ" pitchFamily="50" charset="-128"/>
                <a:cs typeface="メイリオ" pitchFamily="50" charset="-128"/>
              </a:rPr>
              <a:t>今後の財政収支概算（粗い試算）◆</a:t>
            </a:r>
            <a:r>
              <a:rPr lang="en-US" altLang="ja-JP" sz="2000" dirty="0" smtClean="0">
                <a:solidFill>
                  <a:schemeClr val="tx1"/>
                </a:solidFill>
                <a:latin typeface="メイリオ" pitchFamily="50" charset="-128"/>
                <a:ea typeface="メイリオ" pitchFamily="50" charset="-128"/>
                <a:cs typeface="メイリオ" pitchFamily="50" charset="-128"/>
              </a:rPr>
              <a:t>2022</a:t>
            </a:r>
            <a:r>
              <a:rPr lang="ja-JP" altLang="en-US" sz="2000" dirty="0" smtClean="0">
                <a:solidFill>
                  <a:schemeClr val="tx1"/>
                </a:solidFill>
                <a:latin typeface="メイリオ" pitchFamily="50" charset="-128"/>
                <a:ea typeface="メイリオ" pitchFamily="50" charset="-128"/>
                <a:cs typeface="メイリオ" pitchFamily="50" charset="-128"/>
              </a:rPr>
              <a:t>（令和</a:t>
            </a:r>
            <a:r>
              <a:rPr lang="en-US" altLang="ja-JP" sz="2000" dirty="0">
                <a:solidFill>
                  <a:schemeClr val="tx1"/>
                </a:solidFill>
                <a:latin typeface="メイリオ" pitchFamily="50" charset="-128"/>
                <a:ea typeface="メイリオ" pitchFamily="50" charset="-128"/>
                <a:cs typeface="メイリオ" pitchFamily="50" charset="-128"/>
              </a:rPr>
              <a:t>4</a:t>
            </a:r>
            <a:r>
              <a:rPr lang="ja-JP" altLang="en-US" sz="2000" dirty="0" smtClean="0">
                <a:solidFill>
                  <a:schemeClr val="tx1"/>
                </a:solidFill>
                <a:latin typeface="メイリオ" pitchFamily="50" charset="-128"/>
                <a:ea typeface="メイリオ" pitchFamily="50" charset="-128"/>
                <a:cs typeface="メイリオ" pitchFamily="50" charset="-128"/>
              </a:rPr>
              <a:t>）年</a:t>
            </a:r>
            <a:r>
              <a:rPr lang="en-US" altLang="ja-JP" sz="2000" dirty="0">
                <a:solidFill>
                  <a:schemeClr val="tx1"/>
                </a:solidFill>
                <a:latin typeface="メイリオ" pitchFamily="50" charset="-128"/>
                <a:ea typeface="メイリオ" pitchFamily="50" charset="-128"/>
                <a:cs typeface="メイリオ" pitchFamily="50" charset="-128"/>
              </a:rPr>
              <a:t>2</a:t>
            </a:r>
            <a:r>
              <a:rPr lang="ja-JP" altLang="en-US" sz="2000" dirty="0" smtClean="0">
                <a:solidFill>
                  <a:schemeClr val="tx1"/>
                </a:solidFill>
                <a:latin typeface="メイリオ" pitchFamily="50" charset="-128"/>
                <a:ea typeface="メイリオ" pitchFamily="50" charset="-128"/>
                <a:cs typeface="メイリオ" pitchFamily="50" charset="-128"/>
              </a:rPr>
              <a:t>月版◆</a:t>
            </a:r>
            <a:endParaRPr lang="ja-JP" altLang="ja-JP" sz="2000" dirty="0">
              <a:solidFill>
                <a:schemeClr val="tx1"/>
              </a:solidFill>
              <a:latin typeface="メイリオ" pitchFamily="50" charset="-128"/>
              <a:ea typeface="メイリオ" pitchFamily="50" charset="-128"/>
              <a:cs typeface="メイリオ" pitchFamily="50" charset="-128"/>
            </a:endParaRPr>
          </a:p>
        </p:txBody>
      </p:sp>
      <p:cxnSp>
        <p:nvCxnSpPr>
          <p:cNvPr id="9" name="直線コネクタ 8"/>
          <p:cNvCxnSpPr/>
          <p:nvPr/>
        </p:nvCxnSpPr>
        <p:spPr>
          <a:xfrm>
            <a:off x="900113" y="5013325"/>
            <a:ext cx="77041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2"/>
          <p:cNvSpPr txBox="1">
            <a:spLocks noChangeArrowheads="1"/>
          </p:cNvSpPr>
          <p:nvPr/>
        </p:nvSpPr>
        <p:spPr bwMode="gray">
          <a:xfrm>
            <a:off x="1691680" y="5109566"/>
            <a:ext cx="7045736" cy="1055738"/>
          </a:xfrm>
          <a:prstGeom prst="rect">
            <a:avLst/>
          </a:prstGeom>
          <a:noFill/>
          <a:ln w="9525">
            <a:noFill/>
            <a:miter lim="800000"/>
            <a:headEnd/>
            <a:tailEnd/>
          </a:ln>
          <a:effectLst>
            <a:innerShdw blurRad="25400">
              <a:prstClr val="black"/>
            </a:innerShdw>
          </a:effectLst>
        </p:spPr>
        <p:txBody>
          <a:bodyPr/>
          <a:lstStyle/>
          <a:p>
            <a:pPr>
              <a:lnSpc>
                <a:spcPct val="150000"/>
              </a:lnSpc>
              <a:spcAft>
                <a:spcPts val="0"/>
              </a:spcAft>
              <a:defRPr/>
            </a:pPr>
            <a:r>
              <a:rPr lang="ja-JP" altLang="en-US" sz="1200" kern="0" dirty="0">
                <a:latin typeface="メイリオ" pitchFamily="50" charset="-128"/>
                <a:ea typeface="メイリオ" pitchFamily="50" charset="-128"/>
                <a:cs typeface="メイリオ" pitchFamily="50" charset="-128"/>
              </a:rPr>
              <a:t>■詳細は大阪市公式ホームページで</a:t>
            </a:r>
            <a:endParaRPr lang="en-US" altLang="ja-JP" sz="1200" kern="0" dirty="0">
              <a:latin typeface="メイリオ" pitchFamily="50" charset="-128"/>
              <a:ea typeface="メイリオ" pitchFamily="50" charset="-128"/>
              <a:cs typeface="メイリオ" pitchFamily="50" charset="-128"/>
            </a:endParaRPr>
          </a:p>
          <a:p>
            <a:pPr>
              <a:lnSpc>
                <a:spcPct val="150000"/>
              </a:lnSpc>
              <a:spcBef>
                <a:spcPts val="1200"/>
              </a:spcBef>
              <a:spcAft>
                <a:spcPts val="600"/>
              </a:spcAft>
              <a:defRPr/>
            </a:pPr>
            <a:r>
              <a:rPr lang="ja-JP" altLang="en-US" sz="1300" kern="0" dirty="0">
                <a:latin typeface="メイリオ" pitchFamily="50" charset="-128"/>
                <a:ea typeface="メイリオ" pitchFamily="50" charset="-128"/>
                <a:cs typeface="メイリオ" pitchFamily="50" charset="-128"/>
              </a:rPr>
              <a:t>　</a:t>
            </a:r>
            <a:r>
              <a:rPr lang="en-US" altLang="ja-JP" sz="1200" dirty="0" smtClean="0">
                <a:solidFill>
                  <a:srgbClr val="1D1D1D"/>
                </a:solidFill>
                <a:latin typeface="メイリオ" panose="020B0604030504040204" pitchFamily="50" charset="-128"/>
                <a:ea typeface="メイリオ" panose="020B0604030504040204" pitchFamily="50" charset="-128"/>
                <a:cs typeface="メイリオ" panose="020B0604030504040204" pitchFamily="50" charset="-128"/>
              </a:rPr>
              <a:t>https://www.city.osaka.lg.jp/zaisei/page/</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0000557428.html</a:t>
            </a:r>
            <a:endParaRPr lang="ja-JP" altLang="ja-JP" sz="1200" b="1" kern="0" dirty="0">
              <a:latin typeface="メイリオ" pitchFamily="50" charset="-128"/>
              <a:ea typeface="メイリオ" pitchFamily="50" charset="-128"/>
              <a:cs typeface="メイリオ" pitchFamily="50" charset="-128"/>
            </a:endParaRPr>
          </a:p>
        </p:txBody>
      </p:sp>
      <p:sp>
        <p:nvSpPr>
          <p:cNvPr id="15" name="正方形/長方形 14"/>
          <p:cNvSpPr/>
          <p:nvPr/>
        </p:nvSpPr>
        <p:spPr>
          <a:xfrm>
            <a:off x="4418013" y="5143500"/>
            <a:ext cx="2241550" cy="30162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bg2">
                  <a:lumMod val="20000"/>
                  <a:lumOff val="80000"/>
                </a:schemeClr>
              </a:solidFill>
            </a:endParaRPr>
          </a:p>
        </p:txBody>
      </p:sp>
      <p:sp>
        <p:nvSpPr>
          <p:cNvPr id="16" name="正方形/長方形 15"/>
          <p:cNvSpPr/>
          <p:nvPr/>
        </p:nvSpPr>
        <p:spPr>
          <a:xfrm>
            <a:off x="4476750" y="5203825"/>
            <a:ext cx="1535113" cy="169863"/>
          </a:xfrm>
          <a:prstGeom prst="rect">
            <a:avLst/>
          </a:prstGeom>
          <a:solidFill>
            <a:schemeClr val="bg1"/>
          </a:solid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72000" rIns="36000" anchor="ctr"/>
          <a:lstStyle/>
          <a:p>
            <a:pPr algn="ctr">
              <a:defRPr/>
            </a:pPr>
            <a:r>
              <a:rPr lang="ja-JP" altLang="en-US" sz="1000" dirty="0" smtClean="0">
                <a:solidFill>
                  <a:schemeClr val="tx1"/>
                </a:solidFill>
                <a:latin typeface="メイリオ" pitchFamily="50" charset="-128"/>
                <a:ea typeface="メイリオ" pitchFamily="50" charset="-128"/>
                <a:cs typeface="メイリオ" pitchFamily="50" charset="-128"/>
              </a:rPr>
              <a:t>大阪市 財政</a:t>
            </a:r>
            <a:r>
              <a:rPr lang="ja-JP" altLang="en-US" sz="1000" dirty="0">
                <a:solidFill>
                  <a:schemeClr val="tx1"/>
                </a:solidFill>
                <a:latin typeface="メイリオ" pitchFamily="50" charset="-128"/>
                <a:ea typeface="メイリオ" pitchFamily="50" charset="-128"/>
                <a:cs typeface="メイリオ" pitchFamily="50" charset="-128"/>
              </a:rPr>
              <a:t>収支</a:t>
            </a:r>
            <a:r>
              <a:rPr lang="ja-JP" altLang="en-US" sz="1000" dirty="0" smtClean="0">
                <a:solidFill>
                  <a:schemeClr val="tx1"/>
                </a:solidFill>
                <a:latin typeface="メイリオ" pitchFamily="50" charset="-128"/>
                <a:ea typeface="メイリオ" pitchFamily="50" charset="-128"/>
                <a:cs typeface="メイリオ" pitchFamily="50" charset="-128"/>
              </a:rPr>
              <a:t>の見通し</a:t>
            </a:r>
            <a:endParaRPr lang="en-US" altLang="ja-JP" sz="1000" dirty="0">
              <a:solidFill>
                <a:schemeClr val="tx1"/>
              </a:solidFill>
              <a:latin typeface="メイリオ" pitchFamily="50" charset="-128"/>
              <a:ea typeface="メイリオ" pitchFamily="50" charset="-128"/>
              <a:cs typeface="メイリオ" pitchFamily="50" charset="-128"/>
            </a:endParaRPr>
          </a:p>
        </p:txBody>
      </p:sp>
      <p:sp>
        <p:nvSpPr>
          <p:cNvPr id="17" name="正方形/長方形 16">
            <a:hlinkClick r:id="rId3"/>
          </p:cNvPr>
          <p:cNvSpPr/>
          <p:nvPr/>
        </p:nvSpPr>
        <p:spPr>
          <a:xfrm>
            <a:off x="6063166" y="5189463"/>
            <a:ext cx="525058" cy="216024"/>
          </a:xfrm>
          <a:prstGeom prst="rect">
            <a:avLst/>
          </a:prstGeom>
          <a:solidFill>
            <a:schemeClr val="bg2">
              <a:lumMod val="40000"/>
              <a:lumOff val="60000"/>
            </a:schemeClr>
          </a:solidFill>
          <a:ln>
            <a:noFill/>
          </a:ln>
          <a:scene3d>
            <a:camera prst="orthographicFront"/>
            <a:lightRig rig="threePt" dir="t"/>
          </a:scene3d>
          <a:sp3d>
            <a:bevelT w="57150" h="12700" prst="coolSlant"/>
          </a:sp3d>
        </p:spPr>
        <p:style>
          <a:lnRef idx="2">
            <a:schemeClr val="accent1">
              <a:shade val="50000"/>
            </a:schemeClr>
          </a:lnRef>
          <a:fillRef idx="1">
            <a:schemeClr val="accent1"/>
          </a:fillRef>
          <a:effectRef idx="0">
            <a:schemeClr val="accent1"/>
          </a:effectRef>
          <a:fontRef idx="minor">
            <a:schemeClr val="lt1"/>
          </a:fontRef>
        </p:style>
        <p:txBody>
          <a:bodyPr lIns="36000" tIns="90000" rIns="36000" anchor="ctr"/>
          <a:lstStyle/>
          <a:p>
            <a:pPr algn="ctr">
              <a:defRPr/>
            </a:pPr>
            <a:r>
              <a:rPr lang="ja-JP" altLang="en-US" sz="1300" dirty="0">
                <a:solidFill>
                  <a:schemeClr val="tx1"/>
                </a:solidFill>
                <a:latin typeface="メイリオ" pitchFamily="50" charset="-128"/>
                <a:ea typeface="メイリオ" pitchFamily="50" charset="-128"/>
                <a:cs typeface="メイリオ" pitchFamily="50" charset="-128"/>
              </a:rPr>
              <a:t>検索</a:t>
            </a:r>
            <a:endParaRPr lang="en-US" altLang="ja-JP" sz="1300" dirty="0">
              <a:solidFill>
                <a:schemeClr val="tx1"/>
              </a:solidFill>
              <a:latin typeface="メイリオ" pitchFamily="50" charset="-128"/>
              <a:ea typeface="メイリオ" pitchFamily="50" charset="-128"/>
              <a:cs typeface="メイリオ" pitchFamily="50" charset="-128"/>
            </a:endParaRPr>
          </a:p>
        </p:txBody>
      </p:sp>
      <p:cxnSp>
        <p:nvCxnSpPr>
          <p:cNvPr id="23" name="直線矢印コネクタ 22"/>
          <p:cNvCxnSpPr/>
          <p:nvPr/>
        </p:nvCxnSpPr>
        <p:spPr>
          <a:xfrm rot="16200000" flipV="1">
            <a:off x="6524625" y="5343526"/>
            <a:ext cx="211137" cy="176212"/>
          </a:xfrm>
          <a:prstGeom prst="straightConnector1">
            <a:avLst/>
          </a:prstGeom>
          <a:ln w="31750">
            <a:solidFill>
              <a:schemeClr val="tx1"/>
            </a:solidFill>
            <a:headEnd type="none"/>
            <a:tailEnd type="triangle" w="lg" len="lg"/>
          </a:ln>
          <a:effectLst>
            <a:outerShdw blurRad="50800" dist="38100" dir="2700000" sx="96000" sy="96000" algn="tl" rotWithShape="0">
              <a:prstClr val="black">
                <a:alpha val="47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7671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正方形/長方形 5"/>
          <p:cNvSpPr>
            <a:spLocks noChangeArrowheads="1"/>
          </p:cNvSpPr>
          <p:nvPr/>
        </p:nvSpPr>
        <p:spPr bwMode="auto">
          <a:xfrm>
            <a:off x="215516" y="836712"/>
            <a:ext cx="8856984" cy="5606663"/>
          </a:xfrm>
          <a:prstGeom prst="rect">
            <a:avLst/>
          </a:prstGeom>
          <a:noFill/>
          <a:ln w="9525">
            <a:noFill/>
            <a:miter lim="800000"/>
            <a:headEnd/>
            <a:tailEnd/>
          </a:ln>
        </p:spPr>
        <p:txBody>
          <a:bodyPr wrap="square">
            <a:spAutoFit/>
          </a:bodyPr>
          <a:lstStyle/>
          <a:p>
            <a:pPr marL="342900" indent="-342900">
              <a:lnSpc>
                <a:spcPts val="2400"/>
              </a:lnSpc>
              <a:buFont typeface="Wingdings" panose="05000000000000000000" pitchFamily="2" charset="2"/>
              <a:buChar char="u"/>
            </a:pPr>
            <a:r>
              <a:rPr lang="en-US" altLang="ja-JP" sz="2000" dirty="0" smtClean="0">
                <a:latin typeface="メイリオ" pitchFamily="50" charset="-128"/>
                <a:ea typeface="メイリオ" pitchFamily="50" charset="-128"/>
              </a:rPr>
              <a:t>2022</a:t>
            </a:r>
            <a:r>
              <a:rPr lang="ja-JP" altLang="en-US" sz="2000" dirty="0" smtClean="0">
                <a:latin typeface="メイリオ" pitchFamily="50" charset="-128"/>
                <a:ea typeface="メイリオ" pitchFamily="50" charset="-128"/>
              </a:rPr>
              <a:t>（令和</a:t>
            </a:r>
            <a:r>
              <a:rPr lang="en-US" altLang="ja-JP" sz="2000" dirty="0">
                <a:latin typeface="メイリオ" pitchFamily="50" charset="-128"/>
                <a:ea typeface="メイリオ" pitchFamily="50" charset="-128"/>
              </a:rPr>
              <a:t>4</a:t>
            </a:r>
            <a:r>
              <a:rPr lang="ja-JP" altLang="en-US" sz="2000" dirty="0" smtClean="0">
                <a:latin typeface="メイリオ" pitchFamily="50" charset="-128"/>
                <a:ea typeface="メイリオ" pitchFamily="50" charset="-128"/>
              </a:rPr>
              <a:t>）</a:t>
            </a:r>
            <a:r>
              <a:rPr lang="ja-JP" altLang="en-US" sz="2000" dirty="0">
                <a:latin typeface="メイリオ" pitchFamily="50" charset="-128"/>
                <a:ea typeface="メイリオ" pitchFamily="50" charset="-128"/>
              </a:rPr>
              <a:t>年度当初予算を基本に、収支等に大きく影響のある</a:t>
            </a:r>
            <a:r>
              <a:rPr lang="ja-JP" altLang="en-US" sz="2000" dirty="0" smtClean="0">
                <a:latin typeface="メイリオ" pitchFamily="50" charset="-128"/>
                <a:ea typeface="メイリオ" pitchFamily="50" charset="-128"/>
              </a:rPr>
              <a:t>ものや</a:t>
            </a:r>
            <a:r>
              <a:rPr lang="en-US" altLang="ja-JP" sz="2000" dirty="0" smtClean="0">
                <a:latin typeface="メイリオ" pitchFamily="50" charset="-128"/>
                <a:ea typeface="メイリオ" pitchFamily="50" charset="-128"/>
              </a:rPr>
              <a:t>2021</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補正予算等による影響を反映</a:t>
            </a:r>
            <a:r>
              <a:rPr lang="ja-JP" altLang="en-US" sz="20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smtClean="0">
                <a:latin typeface="メイリオ" pitchFamily="50" charset="-128"/>
                <a:ea typeface="メイリオ" pitchFamily="50" charset="-128"/>
              </a:rPr>
              <a:t>市税</a:t>
            </a:r>
            <a:r>
              <a:rPr lang="ja-JP" altLang="en-US" sz="2000" dirty="0">
                <a:latin typeface="メイリオ" pitchFamily="50" charset="-128"/>
                <a:ea typeface="メイリオ" pitchFamily="50" charset="-128"/>
              </a:rPr>
              <a:t>を「中長期の経済財政に関する試算」（</a:t>
            </a:r>
            <a:r>
              <a:rPr lang="en-US" altLang="ja-JP" sz="2000" dirty="0" smtClean="0">
                <a:latin typeface="メイリオ" pitchFamily="50" charset="-128"/>
                <a:ea typeface="メイリオ" pitchFamily="50" charset="-128"/>
              </a:rPr>
              <a:t>2022</a:t>
            </a:r>
            <a:r>
              <a:rPr lang="ja-JP" altLang="en-US" sz="2000" dirty="0" smtClean="0">
                <a:latin typeface="メイリオ" pitchFamily="50" charset="-128"/>
                <a:ea typeface="メイリオ" pitchFamily="50" charset="-128"/>
              </a:rPr>
              <a:t>年</a:t>
            </a:r>
            <a:r>
              <a:rPr lang="en-US" altLang="ja-JP" sz="2000" dirty="0">
                <a:latin typeface="メイリオ" pitchFamily="50" charset="-128"/>
                <a:ea typeface="メイリオ" pitchFamily="50" charset="-128"/>
              </a:rPr>
              <a:t>1</a:t>
            </a:r>
            <a:r>
              <a:rPr lang="ja-JP" altLang="en-US" sz="2000" dirty="0">
                <a:latin typeface="メイリオ" pitchFamily="50" charset="-128"/>
                <a:ea typeface="メイリオ" pitchFamily="50" charset="-128"/>
              </a:rPr>
              <a:t>月 内閣府）で示されたベースラインケースの指標により試算したうえで、固定資産税・都市計画税（土地・家屋）の評価替えの影響等を織り込む</a:t>
            </a:r>
            <a:r>
              <a:rPr lang="ja-JP" altLang="en-US" sz="20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smtClean="0">
                <a:latin typeface="メイリオ" pitchFamily="50" charset="-128"/>
                <a:ea typeface="メイリオ" pitchFamily="50" charset="-128"/>
              </a:rPr>
              <a:t>地方交付税等は、国予算・地方財政計画や本市実績を勘案し見込む。</a:t>
            </a: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smtClean="0">
                <a:latin typeface="メイリオ" pitchFamily="50" charset="-128"/>
                <a:ea typeface="メイリオ" pitchFamily="50" charset="-128"/>
              </a:rPr>
              <a:t>人件費</a:t>
            </a:r>
            <a:r>
              <a:rPr lang="ja-JP" altLang="en-US" sz="2000" dirty="0">
                <a:latin typeface="メイリオ" pitchFamily="50" charset="-128"/>
                <a:ea typeface="メイリオ" pitchFamily="50" charset="-128"/>
              </a:rPr>
              <a:t>は、</a:t>
            </a:r>
            <a:r>
              <a:rPr lang="en-US" altLang="ja-JP" sz="2000" dirty="0" smtClean="0">
                <a:latin typeface="メイリオ" pitchFamily="50" charset="-128"/>
                <a:ea typeface="メイリオ" pitchFamily="50" charset="-128"/>
              </a:rPr>
              <a:t>2022</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当初予算に反映した給与改定や人員マネジメントによる職員の</a:t>
            </a:r>
            <a:r>
              <a:rPr lang="ja-JP" altLang="en-US" sz="2000" dirty="0" smtClean="0">
                <a:latin typeface="メイリオ" pitchFamily="50" charset="-128"/>
                <a:ea typeface="メイリオ" pitchFamily="50" charset="-128"/>
              </a:rPr>
              <a:t>削減</a:t>
            </a:r>
            <a:r>
              <a:rPr lang="ja-JP" altLang="en-US" sz="2000" dirty="0">
                <a:latin typeface="メイリオ" pitchFamily="50" charset="-128"/>
                <a:ea typeface="メイリオ" pitchFamily="50" charset="-128"/>
              </a:rPr>
              <a:t>等</a:t>
            </a:r>
            <a:r>
              <a:rPr lang="ja-JP" altLang="en-US" sz="2000" dirty="0" smtClean="0">
                <a:latin typeface="メイリオ" pitchFamily="50" charset="-128"/>
                <a:ea typeface="メイリオ" pitchFamily="50" charset="-128"/>
              </a:rPr>
              <a:t>を</a:t>
            </a:r>
            <a:r>
              <a:rPr lang="ja-JP" altLang="en-US" sz="2000" dirty="0">
                <a:latin typeface="メイリオ" pitchFamily="50" charset="-128"/>
                <a:ea typeface="メイリオ" pitchFamily="50" charset="-128"/>
              </a:rPr>
              <a:t>織り込む</a:t>
            </a:r>
            <a:r>
              <a:rPr lang="ja-JP" altLang="en-US" sz="2000" dirty="0" smtClean="0">
                <a:latin typeface="メイリオ" pitchFamily="50" charset="-128"/>
                <a:ea typeface="メイリオ" pitchFamily="50" charset="-128"/>
              </a:rPr>
              <a:t>。</a:t>
            </a: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社会保障費関係は、高齢化等による自然増を見込む。</a:t>
            </a: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en-US" altLang="ja-JP" sz="2000" dirty="0" smtClean="0">
                <a:latin typeface="メイリオ" pitchFamily="50" charset="-128"/>
                <a:ea typeface="メイリオ" pitchFamily="50" charset="-128"/>
              </a:rPr>
              <a:t>2022</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以降の拡充分として</a:t>
            </a:r>
            <a:r>
              <a:rPr lang="ja-JP" altLang="en-US" sz="2000" dirty="0" smtClean="0">
                <a:latin typeface="メイリオ" pitchFamily="50" charset="-128"/>
                <a:ea typeface="メイリオ" pitchFamily="50" charset="-128"/>
              </a:rPr>
              <a:t>、万博関連経費（大阪パビリオン整備など）の増などを</a:t>
            </a:r>
            <a:r>
              <a:rPr lang="ja-JP" altLang="en-US" sz="2000" dirty="0">
                <a:latin typeface="メイリオ" pitchFamily="50" charset="-128"/>
                <a:ea typeface="メイリオ" pitchFamily="50" charset="-128"/>
              </a:rPr>
              <a:t>計画ベースで織り込む</a:t>
            </a:r>
            <a:r>
              <a:rPr lang="ja-JP" altLang="en-US" sz="20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財務</a:t>
            </a:r>
            <a:r>
              <a:rPr lang="ja-JP" altLang="en-US" sz="2000" dirty="0" smtClean="0">
                <a:latin typeface="メイリオ" pitchFamily="50" charset="-128"/>
                <a:ea typeface="メイリオ" pitchFamily="50" charset="-128"/>
              </a:rPr>
              <a:t>リスク（阿倍野再開発事業や弁天町駅前開発土地信託事業など）を織り込む。</a:t>
            </a:r>
            <a:r>
              <a:rPr lang="ja-JP" altLang="en-US" sz="2000" dirty="0">
                <a:latin typeface="メイリオ" pitchFamily="50" charset="-128"/>
                <a:ea typeface="メイリオ" pitchFamily="50" charset="-128"/>
              </a:rPr>
              <a:t>　　</a:t>
            </a:r>
            <a:endParaRPr lang="en-US" altLang="ja-JP" sz="2000" dirty="0" smtClean="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smtClean="0">
                <a:latin typeface="メイリオ" pitchFamily="50" charset="-128"/>
                <a:ea typeface="メイリオ" pitchFamily="50" charset="-128"/>
              </a:rPr>
              <a:t>新型コロナウイルス感染症</a:t>
            </a:r>
            <a:r>
              <a:rPr lang="ja-JP" altLang="en-US" sz="2000" dirty="0">
                <a:latin typeface="メイリオ" pitchFamily="50" charset="-128"/>
                <a:ea typeface="メイリオ" pitchFamily="50" charset="-128"/>
              </a:rPr>
              <a:t>対策関連経費</a:t>
            </a:r>
            <a:r>
              <a:rPr lang="ja-JP" altLang="en-US" sz="2000" dirty="0" smtClean="0">
                <a:latin typeface="メイリオ" pitchFamily="50" charset="-128"/>
                <a:ea typeface="メイリオ" pitchFamily="50" charset="-128"/>
              </a:rPr>
              <a:t>は、</a:t>
            </a:r>
            <a:r>
              <a:rPr lang="ja-JP" altLang="en-US" sz="2000" dirty="0">
                <a:latin typeface="メイリオ" pitchFamily="50" charset="-128"/>
                <a:ea typeface="メイリオ" pitchFamily="50" charset="-128"/>
              </a:rPr>
              <a:t>今後</a:t>
            </a:r>
            <a:r>
              <a:rPr lang="ja-JP" altLang="en-US" sz="2000" dirty="0" smtClean="0">
                <a:latin typeface="メイリオ" pitchFamily="50" charset="-128"/>
                <a:ea typeface="メイリオ" pitchFamily="50" charset="-128"/>
              </a:rPr>
              <a:t>も必要となると想定し、一定額を見込む。</a:t>
            </a:r>
            <a:r>
              <a:rPr lang="ja-JP" altLang="en-US" sz="2000" dirty="0">
                <a:latin typeface="メイリオ" pitchFamily="50" charset="-128"/>
                <a:ea typeface="メイリオ" pitchFamily="50" charset="-128"/>
              </a:rPr>
              <a:t>　　　　　　　　　　　　　　　　　</a:t>
            </a:r>
            <a:endParaRPr lang="en-US" altLang="ja-JP" sz="2000" dirty="0">
              <a:latin typeface="メイリオ" pitchFamily="50" charset="-128"/>
              <a:ea typeface="メイリオ" pitchFamily="50" charset="-128"/>
            </a:endParaRPr>
          </a:p>
        </p:txBody>
      </p:sp>
      <p:sp>
        <p:nvSpPr>
          <p:cNvPr id="5"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試算の前提条件</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p:cNvSpPr>
            <a:spLocks noChangeArrowheads="1"/>
          </p:cNvSpPr>
          <p:nvPr/>
        </p:nvSpPr>
        <p:spPr bwMode="auto">
          <a:xfrm>
            <a:off x="6012160" y="6007834"/>
            <a:ext cx="3312368" cy="733534"/>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a:lnSpc>
                <a:spcPts val="2500"/>
              </a:lnSpc>
            </a:pPr>
            <a:r>
              <a:rPr lang="ja-JP" altLang="en-US" sz="2000" dirty="0">
                <a:latin typeface="メイリオ" pitchFamily="50" charset="-128"/>
                <a:ea typeface="メイリオ" pitchFamily="50" charset="-128"/>
              </a:rPr>
              <a:t>　</a:t>
            </a:r>
            <a:r>
              <a:rPr lang="en-US" altLang="ja-JP" dirty="0">
                <a:latin typeface="メイリオ" pitchFamily="50" charset="-128"/>
                <a:ea typeface="メイリオ" pitchFamily="50" charset="-128"/>
              </a:rPr>
              <a:t>※</a:t>
            </a:r>
            <a:r>
              <a:rPr lang="ja-JP" altLang="en-US" dirty="0">
                <a:latin typeface="メイリオ" pitchFamily="50" charset="-128"/>
                <a:ea typeface="メイリオ" pitchFamily="50" charset="-128"/>
              </a:rPr>
              <a:t>　詳細は５ページ</a:t>
            </a:r>
            <a:endParaRPr lang="en-US" altLang="ja-JP" dirty="0">
              <a:latin typeface="メイリオ" pitchFamily="50" charset="-128"/>
              <a:ea typeface="メイリオ" pitchFamily="50" charset="-128"/>
            </a:endParaRPr>
          </a:p>
        </p:txBody>
      </p:sp>
      <p:sp>
        <p:nvSpPr>
          <p:cNvPr id="2" name="テキスト ボックス 1"/>
          <p:cNvSpPr txBox="1"/>
          <p:nvPr/>
        </p:nvSpPr>
        <p:spPr>
          <a:xfrm>
            <a:off x="8748464" y="6379973"/>
            <a:ext cx="396044" cy="461665"/>
          </a:xfrm>
          <a:prstGeom prst="rect">
            <a:avLst/>
          </a:prstGeom>
          <a:noFill/>
        </p:spPr>
        <p:txBody>
          <a:bodyPr wrap="square" rtlCol="0">
            <a:spAutoFit/>
          </a:bodyPr>
          <a:lstStyle/>
          <a:p>
            <a:r>
              <a:rPr lang="en-US" altLang="ja-JP" sz="2400" dirty="0">
                <a:solidFill>
                  <a:srgbClr val="8C8C8C"/>
                </a:solidFill>
              </a:rPr>
              <a:t>1</a:t>
            </a:r>
            <a:endParaRPr kumimoji="1" lang="ja-JP" altLang="en-US" sz="2400" dirty="0">
              <a:solidFill>
                <a:srgbClr val="8C8C8C"/>
              </a:solidFill>
            </a:endParaRPr>
          </a:p>
        </p:txBody>
      </p:sp>
    </p:spTree>
    <p:extLst>
      <p:ext uri="{BB962C8B-B14F-4D97-AF65-F5344CB8AC3E}">
        <p14:creationId xmlns:p14="http://schemas.microsoft.com/office/powerpoint/2010/main" val="345611945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210679" y="1970432"/>
            <a:ext cx="8321761" cy="4986960"/>
          </a:xfrm>
          <a:prstGeom prst="rect">
            <a:avLst/>
          </a:prstGeom>
        </p:spPr>
      </p:pic>
      <p:sp>
        <p:nvSpPr>
          <p:cNvPr id="20" name="正方形/長方形 19"/>
          <p:cNvSpPr/>
          <p:nvPr/>
        </p:nvSpPr>
        <p:spPr bwMode="white">
          <a:xfrm>
            <a:off x="8893175" y="6308725"/>
            <a:ext cx="250825" cy="144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 name="タイトル プレースホルダ 1"/>
          <p:cNvSpPr txBox="1">
            <a:spLocks/>
          </p:cNvSpPr>
          <p:nvPr/>
        </p:nvSpPr>
        <p:spPr bwMode="white">
          <a:xfrm>
            <a:off x="251520" y="0"/>
            <a:ext cx="7992888"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通常収支の状況とその対応</a:t>
            </a:r>
            <a:endParaRPr lang="en-US" altLang="ja-JP" sz="3200" dirty="0" smtClean="0">
              <a:solidFill>
                <a:schemeClr val="bg1"/>
              </a:solidFill>
              <a:latin typeface="メイリオ" pitchFamily="50" charset="-128"/>
              <a:ea typeface="メイリオ" pitchFamily="50" charset="-128"/>
            </a:endParaRPr>
          </a:p>
        </p:txBody>
      </p:sp>
      <p:sp>
        <p:nvSpPr>
          <p:cNvPr id="91" name="正方形/長方形 90"/>
          <p:cNvSpPr/>
          <p:nvPr/>
        </p:nvSpPr>
        <p:spPr>
          <a:xfrm>
            <a:off x="323528" y="908720"/>
            <a:ext cx="3312368" cy="36004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通常収支の推移（一般会計）</a:t>
            </a:r>
            <a:endParaRPr kumimoji="1" lang="ja-JP" altLang="en-US" b="1" dirty="0">
              <a:solidFill>
                <a:schemeClr val="tx1"/>
              </a:solidFill>
            </a:endParaRPr>
          </a:p>
        </p:txBody>
      </p:sp>
      <p:sp>
        <p:nvSpPr>
          <p:cNvPr id="10" name="テキスト ボックス 9"/>
          <p:cNvSpPr txBox="1"/>
          <p:nvPr/>
        </p:nvSpPr>
        <p:spPr>
          <a:xfrm>
            <a:off x="8748464" y="6379973"/>
            <a:ext cx="396044" cy="461665"/>
          </a:xfrm>
          <a:prstGeom prst="rect">
            <a:avLst/>
          </a:prstGeom>
          <a:noFill/>
        </p:spPr>
        <p:txBody>
          <a:bodyPr wrap="square" rtlCol="0">
            <a:spAutoFit/>
          </a:bodyPr>
          <a:lstStyle/>
          <a:p>
            <a:r>
              <a:rPr lang="en-US" altLang="ja-JP" sz="2400" dirty="0">
                <a:solidFill>
                  <a:srgbClr val="8C8C8C"/>
                </a:solidFill>
              </a:rPr>
              <a:t>2</a:t>
            </a:r>
            <a:endParaRPr kumimoji="1" lang="ja-JP" altLang="en-US" sz="2400" dirty="0">
              <a:solidFill>
                <a:srgbClr val="8C8C8C"/>
              </a:solidFill>
            </a:endParaRPr>
          </a:p>
        </p:txBody>
      </p:sp>
      <p:pic>
        <p:nvPicPr>
          <p:cNvPr id="3" name="図 2"/>
          <p:cNvPicPr>
            <a:picLocks/>
          </p:cNvPicPr>
          <p:nvPr/>
        </p:nvPicPr>
        <p:blipFill>
          <a:blip r:embed="rId4"/>
          <a:stretch>
            <a:fillRect/>
          </a:stretch>
        </p:blipFill>
        <p:spPr>
          <a:xfrm>
            <a:off x="5149175" y="750118"/>
            <a:ext cx="3744000" cy="2242800"/>
          </a:xfrm>
          <a:prstGeom prst="rect">
            <a:avLst/>
          </a:prstGeom>
        </p:spPr>
      </p:pic>
      <p:sp>
        <p:nvSpPr>
          <p:cNvPr id="92" name="正方形/長方形 91"/>
          <p:cNvSpPr/>
          <p:nvPr/>
        </p:nvSpPr>
        <p:spPr>
          <a:xfrm>
            <a:off x="6084168" y="755976"/>
            <a:ext cx="2304256" cy="29676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前回（</a:t>
            </a:r>
            <a:r>
              <a:rPr lang="en-US" altLang="ja-JP" sz="1400" b="1" dirty="0" smtClean="0">
                <a:solidFill>
                  <a:schemeClr val="tx1"/>
                </a:solidFill>
              </a:rPr>
              <a:t>2021</a:t>
            </a:r>
            <a:r>
              <a:rPr lang="ja-JP" altLang="en-US" sz="1400" b="1" dirty="0" smtClean="0">
                <a:solidFill>
                  <a:schemeClr val="tx1"/>
                </a:solidFill>
              </a:rPr>
              <a:t>年</a:t>
            </a:r>
            <a:r>
              <a:rPr lang="en-US" altLang="ja-JP" sz="1400" b="1" dirty="0">
                <a:solidFill>
                  <a:schemeClr val="tx1"/>
                </a:solidFill>
              </a:rPr>
              <a:t>2</a:t>
            </a:r>
            <a:r>
              <a:rPr lang="ja-JP" altLang="en-US" sz="1400" b="1" dirty="0" smtClean="0">
                <a:solidFill>
                  <a:schemeClr val="tx1"/>
                </a:solidFill>
              </a:rPr>
              <a:t>月版）</a:t>
            </a:r>
            <a:endParaRPr kumimoji="1" lang="ja-JP" altLang="en-US" sz="1400" b="1"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24000" y="520262"/>
            <a:ext cx="8496000" cy="4234220"/>
          </a:xfrm>
          <a:prstGeom prst="rect">
            <a:avLst/>
          </a:prstGeom>
          <a:noFill/>
          <a:ln>
            <a:noFill/>
          </a:ln>
        </p:spPr>
        <p:txBody>
          <a:bodyPr/>
          <a:lstStyle/>
          <a:p>
            <a:pPr marL="342900" indent="-342900">
              <a:lnSpc>
                <a:spcPts val="2100"/>
              </a:lnSpc>
              <a:spcBef>
                <a:spcPts val="800"/>
              </a:spcBef>
              <a:buFont typeface="メイリオ" panose="020B0604030504040204" pitchFamily="50" charset="-128"/>
              <a:buChar char="○"/>
            </a:pPr>
            <a:r>
              <a:rPr lang="ja-JP" altLang="en-US" sz="1600" spc="-80" dirty="0" smtClean="0">
                <a:latin typeface="メイリオ" pitchFamily="50" charset="-128"/>
                <a:ea typeface="メイリオ" pitchFamily="50" charset="-128"/>
                <a:cs typeface="メイリオ" pitchFamily="50" charset="-128"/>
              </a:rPr>
              <a:t>この試算の基本となる</a:t>
            </a:r>
            <a:r>
              <a:rPr lang="en-US" altLang="ja-JP" sz="1600" spc="-80" dirty="0" smtClean="0">
                <a:latin typeface="メイリオ" pitchFamily="50" charset="-128"/>
                <a:ea typeface="メイリオ" pitchFamily="50" charset="-128"/>
                <a:cs typeface="メイリオ" pitchFamily="50" charset="-128"/>
              </a:rPr>
              <a:t>2022</a:t>
            </a:r>
            <a:r>
              <a:rPr lang="ja-JP" altLang="en-US" sz="1600" spc="-80" dirty="0" smtClean="0">
                <a:latin typeface="メイリオ" pitchFamily="50" charset="-128"/>
                <a:ea typeface="メイリオ" pitchFamily="50" charset="-128"/>
                <a:cs typeface="メイリオ" pitchFamily="50" charset="-128"/>
              </a:rPr>
              <a:t>年度当初予算は、前回版に比べ、公債費の減や</a:t>
            </a:r>
            <a:r>
              <a:rPr lang="ja-JP" altLang="en-US" sz="1600" spc="-80" dirty="0">
                <a:latin typeface="メイリオ" pitchFamily="50" charset="-128"/>
                <a:ea typeface="メイリオ" pitchFamily="50" charset="-128"/>
                <a:cs typeface="メイリオ" pitchFamily="50" charset="-128"/>
              </a:rPr>
              <a:t>企業業績の回復に</a:t>
            </a:r>
            <a:r>
              <a:rPr lang="ja-JP" altLang="en-US" sz="1600" spc="-80" dirty="0" smtClean="0">
                <a:latin typeface="メイリオ" pitchFamily="50" charset="-128"/>
                <a:ea typeface="メイリオ" pitchFamily="50" charset="-128"/>
                <a:cs typeface="メイリオ" pitchFamily="50" charset="-128"/>
              </a:rPr>
              <a:t>伴う税等一般財源の増等により、収支が好転し通常収支が均衡した。</a:t>
            </a:r>
            <a:endParaRPr lang="en-US" altLang="ja-JP" sz="1600" spc="-80" dirty="0" smtClean="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80" dirty="0" smtClean="0">
                <a:latin typeface="メイリオ" pitchFamily="50" charset="-128"/>
                <a:ea typeface="メイリオ" pitchFamily="50" charset="-128"/>
                <a:cs typeface="メイリオ" pitchFamily="50" charset="-128"/>
              </a:rPr>
              <a:t>それをベースに、新型コロナウイルス感染症対策関連経費や万博関連経費の増などを織り込む一方、低金利による公債費の減や、国の経済成長に係る見通しに基づく税等一般財源の増等により、前回と比較すると基調として</a:t>
            </a:r>
            <a:r>
              <a:rPr lang="ja-JP" altLang="en-US" sz="1600" spc="-80" dirty="0">
                <a:latin typeface="メイリオ" pitchFamily="50" charset="-128"/>
                <a:ea typeface="メイリオ" pitchFamily="50" charset="-128"/>
                <a:cs typeface="メイリオ" pitchFamily="50" charset="-128"/>
              </a:rPr>
              <a:t>好転している</a:t>
            </a:r>
            <a:r>
              <a:rPr lang="ja-JP" altLang="en-US" sz="1600" spc="-80" dirty="0" smtClean="0">
                <a:latin typeface="メイリオ" pitchFamily="50" charset="-128"/>
                <a:ea typeface="メイリオ" pitchFamily="50" charset="-128"/>
                <a:cs typeface="メイリオ" pitchFamily="50" charset="-128"/>
              </a:rPr>
              <a:t>。</a:t>
            </a:r>
            <a:endParaRPr lang="en-US" altLang="ja-JP" sz="1600" spc="-80" dirty="0" smtClean="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なお</a:t>
            </a:r>
            <a:r>
              <a:rPr lang="ja-JP" altLang="en-US" sz="1600" spc="-80" dirty="0" smtClean="0">
                <a:latin typeface="メイリオ" pitchFamily="50" charset="-128"/>
                <a:ea typeface="メイリオ" pitchFamily="50" charset="-128"/>
                <a:cs typeface="メイリオ" pitchFamily="50" charset="-128"/>
              </a:rPr>
              <a:t>、万博関連経費の増等により</a:t>
            </a:r>
            <a:r>
              <a:rPr lang="ja-JP" altLang="en-US" sz="1600" spc="-80" dirty="0">
                <a:latin typeface="メイリオ" pitchFamily="50" charset="-128"/>
                <a:ea typeface="メイリオ" pitchFamily="50" charset="-128"/>
                <a:cs typeface="メイリオ" pitchFamily="50" charset="-128"/>
              </a:rPr>
              <a:t>、</a:t>
            </a:r>
            <a:r>
              <a:rPr lang="en-US" altLang="ja-JP" sz="1600" spc="-80" dirty="0" smtClean="0">
                <a:latin typeface="メイリオ" pitchFamily="50" charset="-128"/>
                <a:ea typeface="メイリオ" pitchFamily="50" charset="-128"/>
                <a:cs typeface="メイリオ" pitchFamily="50" charset="-128"/>
              </a:rPr>
              <a:t>2024</a:t>
            </a:r>
            <a:r>
              <a:rPr lang="ja-JP" altLang="en-US" sz="1600" spc="-80" dirty="0" smtClean="0">
                <a:latin typeface="メイリオ" pitchFamily="50" charset="-128"/>
                <a:ea typeface="メイリオ" pitchFamily="50" charset="-128"/>
                <a:cs typeface="メイリオ" pitchFamily="50" charset="-128"/>
              </a:rPr>
              <a:t>年度は通常収支不足が生じる見込み。</a:t>
            </a:r>
            <a:endParaRPr lang="en-US" altLang="ja-JP" sz="1600" spc="-80" dirty="0" smtClean="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また</a:t>
            </a:r>
            <a:r>
              <a:rPr lang="ja-JP" altLang="en-US" sz="1600" spc="-80" dirty="0" smtClean="0">
                <a:latin typeface="メイリオ" pitchFamily="50" charset="-128"/>
                <a:ea typeface="メイリオ" pitchFamily="50" charset="-128"/>
                <a:cs typeface="メイリオ" pitchFamily="50" charset="-128"/>
              </a:rPr>
              <a:t>、期間終盤では、高齢化</a:t>
            </a:r>
            <a:r>
              <a:rPr lang="ja-JP" altLang="en-US" sz="1600" spc="-80" dirty="0">
                <a:latin typeface="メイリオ" pitchFamily="50" charset="-128"/>
                <a:ea typeface="メイリオ" pitchFamily="50" charset="-128"/>
                <a:cs typeface="メイリオ" pitchFamily="50" charset="-128"/>
              </a:rPr>
              <a:t>の進展や障がい福祉サービス利用者の増加等に伴う扶助費の</a:t>
            </a:r>
            <a:r>
              <a:rPr lang="ja-JP" altLang="en-US" sz="1600" spc="-80" dirty="0" smtClean="0">
                <a:latin typeface="メイリオ" pitchFamily="50" charset="-128"/>
                <a:ea typeface="メイリオ" pitchFamily="50" charset="-128"/>
                <a:cs typeface="メイリオ" pitchFamily="50" charset="-128"/>
              </a:rPr>
              <a:t>増等</a:t>
            </a:r>
            <a:r>
              <a:rPr lang="ja-JP" altLang="en-US" sz="1600" spc="-80" dirty="0">
                <a:latin typeface="メイリオ" pitchFamily="50" charset="-128"/>
                <a:ea typeface="メイリオ" pitchFamily="50" charset="-128"/>
                <a:cs typeface="メイリオ" pitchFamily="50" charset="-128"/>
              </a:rPr>
              <a:t>に</a:t>
            </a:r>
            <a:r>
              <a:rPr lang="ja-JP" altLang="en-US" sz="1600" spc="-80" dirty="0" smtClean="0">
                <a:latin typeface="メイリオ" pitchFamily="50" charset="-128"/>
                <a:ea typeface="メイリオ" pitchFamily="50" charset="-128"/>
                <a:cs typeface="メイリオ" pitchFamily="50" charset="-128"/>
              </a:rPr>
              <a:t>より、通常収支不足が生じる見込みとなっている。</a:t>
            </a:r>
            <a:endParaRPr lang="en-US" altLang="ja-JP" sz="1600" spc="-80" dirty="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100" dirty="0" smtClean="0">
                <a:latin typeface="メイリオ" pitchFamily="50" charset="-128"/>
                <a:ea typeface="メイリオ" pitchFamily="50" charset="-128"/>
                <a:cs typeface="メイリオ" pitchFamily="50" charset="-128"/>
              </a:rPr>
              <a:t>さら</a:t>
            </a:r>
            <a:r>
              <a:rPr lang="ja-JP" altLang="en-US" sz="1600" spc="-100" dirty="0">
                <a:latin typeface="メイリオ" pitchFamily="50" charset="-128"/>
                <a:ea typeface="メイリオ" pitchFamily="50" charset="-128"/>
                <a:cs typeface="メイリオ" pitchFamily="50" charset="-128"/>
              </a:rPr>
              <a:t>に</a:t>
            </a:r>
            <a:r>
              <a:rPr lang="ja-JP" altLang="en-US" sz="1600" spc="-100" dirty="0" smtClean="0">
                <a:latin typeface="メイリオ" pitchFamily="50" charset="-128"/>
                <a:ea typeface="メイリオ" pitchFamily="50" charset="-128"/>
                <a:cs typeface="メイリオ" pitchFamily="50" charset="-128"/>
              </a:rPr>
              <a:t>、</a:t>
            </a:r>
            <a:r>
              <a:rPr lang="ja-JP" altLang="en-US" sz="1600" spc="-100" dirty="0">
                <a:latin typeface="メイリオ" pitchFamily="50" charset="-128"/>
                <a:ea typeface="メイリオ" pitchFamily="50" charset="-128"/>
                <a:cs typeface="メイリオ" pitchFamily="50" charset="-128"/>
              </a:rPr>
              <a:t>この試算には多くの不確定要素（経済情勢の影響を大きく受ける税収</a:t>
            </a:r>
            <a:r>
              <a:rPr lang="ja-JP" altLang="en-US" sz="1600" spc="-100" dirty="0" smtClean="0">
                <a:latin typeface="メイリオ" pitchFamily="50" charset="-128"/>
                <a:ea typeface="メイリオ" pitchFamily="50" charset="-128"/>
                <a:cs typeface="メイリオ" pitchFamily="50" charset="-128"/>
              </a:rPr>
              <a:t>や国の財政状況を踏まえた地方交付税の状況、金利・</a:t>
            </a:r>
            <a:r>
              <a:rPr lang="ja-JP" altLang="en-US" sz="1600" spc="-100" dirty="0">
                <a:latin typeface="メイリオ" pitchFamily="50" charset="-128"/>
                <a:ea typeface="メイリオ" pitchFamily="50" charset="-128"/>
                <a:cs typeface="メイリオ" pitchFamily="50" charset="-128"/>
              </a:rPr>
              <a:t>物価</a:t>
            </a:r>
            <a:r>
              <a:rPr lang="ja-JP" altLang="en-US" sz="1600" spc="-100" dirty="0" smtClean="0">
                <a:latin typeface="メイリオ" pitchFamily="50" charset="-128"/>
                <a:ea typeface="メイリオ" pitchFamily="50" charset="-128"/>
                <a:cs typeface="メイリオ" pitchFamily="50" charset="-128"/>
              </a:rPr>
              <a:t>等</a:t>
            </a:r>
            <a:r>
              <a:rPr lang="ja-JP" altLang="en-US" sz="1600" spc="-100" dirty="0">
                <a:latin typeface="メイリオ" pitchFamily="50" charset="-128"/>
                <a:ea typeface="メイリオ" pitchFamily="50" charset="-128"/>
                <a:cs typeface="メイリオ" pitchFamily="50" charset="-128"/>
              </a:rPr>
              <a:t>の動向、公共施設の老朽化への対応に加え、その他今後想定される新規事業、未織り込みの財務リスクなど）があり、相当の幅をもって見る必要が</a:t>
            </a:r>
            <a:r>
              <a:rPr lang="ja-JP" altLang="en-US" sz="1600" spc="-100" dirty="0" smtClean="0">
                <a:latin typeface="メイリオ" pitchFamily="50" charset="-128"/>
                <a:ea typeface="メイリオ" pitchFamily="50" charset="-128"/>
                <a:cs typeface="メイリオ" pitchFamily="50" charset="-128"/>
              </a:rPr>
              <a:t>ある。</a:t>
            </a:r>
            <a:endParaRPr lang="en-US" altLang="ja-JP" sz="1600" spc="-10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1" name="正方形/長方形 10"/>
          <p:cNvSpPr/>
          <p:nvPr/>
        </p:nvSpPr>
        <p:spPr>
          <a:xfrm>
            <a:off x="324000" y="5229200"/>
            <a:ext cx="8496000" cy="1309557"/>
          </a:xfrm>
          <a:prstGeom prst="rect">
            <a:avLst/>
          </a:prstGeom>
          <a:ln>
            <a:noFill/>
          </a:ln>
        </p:spPr>
        <p:txBody>
          <a:bodyPr/>
          <a:lstStyle/>
          <a:p>
            <a:pPr marL="342900" indent="-342900">
              <a:lnSpc>
                <a:spcPts val="2100"/>
              </a:lnSpc>
              <a:spcBef>
                <a:spcPts val="100"/>
              </a:spcBef>
              <a:spcAft>
                <a:spcPts val="0"/>
              </a:spcAft>
              <a:buFont typeface="メイリオ" panose="020B0604030504040204" pitchFamily="50" charset="-128"/>
              <a:buChar char="○"/>
              <a:defRPr/>
            </a:pPr>
            <a:r>
              <a:rPr lang="en-US" altLang="ja-JP" sz="1600" spc="-100" dirty="0">
                <a:latin typeface="メイリオ" pitchFamily="50" charset="-128"/>
                <a:ea typeface="メイリオ" pitchFamily="50" charset="-128"/>
                <a:cs typeface="メイリオ" pitchFamily="50" charset="-128"/>
              </a:rPr>
              <a:t>2022</a:t>
            </a:r>
            <a:r>
              <a:rPr lang="ja-JP" altLang="en-US" sz="1600" spc="-100" dirty="0" smtClean="0">
                <a:latin typeface="メイリオ" pitchFamily="50" charset="-128"/>
                <a:ea typeface="メイリオ" pitchFamily="50" charset="-128"/>
                <a:cs typeface="メイリオ" pitchFamily="50" charset="-128"/>
              </a:rPr>
              <a:t>年度当初予算は通常収支が均衡しているものの、今後の財政運営については、税収、  金利・物価等の不確定</a:t>
            </a:r>
            <a:r>
              <a:rPr lang="ja-JP" altLang="en-US" sz="1600" spc="-100" dirty="0">
                <a:latin typeface="メイリオ" pitchFamily="50" charset="-128"/>
                <a:ea typeface="メイリオ" pitchFamily="50" charset="-128"/>
                <a:cs typeface="メイリオ" pitchFamily="50" charset="-128"/>
              </a:rPr>
              <a:t>要素が収支に大きな影響を与える可能性がある中で</a:t>
            </a:r>
            <a:r>
              <a:rPr lang="ja-JP" altLang="en-US" sz="1600" spc="-100" dirty="0" smtClean="0">
                <a:latin typeface="メイリオ" pitchFamily="50" charset="-128"/>
                <a:ea typeface="メイリオ" pitchFamily="50" charset="-128"/>
                <a:cs typeface="メイリオ" pitchFamily="50" charset="-128"/>
              </a:rPr>
              <a:t>、財政状況を以前に後戻りさせないことを念頭に、急激な環境変化にも対応できるよう、引き続き</a:t>
            </a:r>
            <a:r>
              <a:rPr lang="ja-JP" altLang="en-US" sz="1600" spc="-100" dirty="0">
                <a:latin typeface="メイリオ" pitchFamily="50" charset="-128"/>
                <a:ea typeface="メイリオ" pitchFamily="50" charset="-128"/>
                <a:cs typeface="メイリオ" pitchFamily="50" charset="-128"/>
              </a:rPr>
              <a:t>市政改革に</a:t>
            </a:r>
            <a:r>
              <a:rPr lang="ja-JP" altLang="en-US" sz="1600" spc="-100" dirty="0" smtClean="0">
                <a:latin typeface="メイリオ" pitchFamily="50" charset="-128"/>
                <a:ea typeface="メイリオ" pitchFamily="50" charset="-128"/>
                <a:cs typeface="メイリオ" pitchFamily="50" charset="-128"/>
              </a:rPr>
              <a:t>取り組み、持続</a:t>
            </a:r>
            <a:r>
              <a:rPr lang="ja-JP" altLang="en-US" sz="1600" spc="-100" dirty="0">
                <a:latin typeface="メイリオ" pitchFamily="50" charset="-128"/>
                <a:ea typeface="メイリオ" pitchFamily="50" charset="-128"/>
                <a:cs typeface="メイリオ" pitchFamily="50" charset="-128"/>
              </a:rPr>
              <a:t>可能な財政</a:t>
            </a:r>
            <a:r>
              <a:rPr lang="ja-JP" altLang="en-US" sz="1600" spc="-100" dirty="0" smtClean="0">
                <a:latin typeface="メイリオ" pitchFamily="50" charset="-128"/>
                <a:ea typeface="メイリオ" pitchFamily="50" charset="-128"/>
                <a:cs typeface="メイリオ" pitchFamily="50" charset="-128"/>
              </a:rPr>
              <a:t>構造を構築する</a:t>
            </a:r>
            <a:r>
              <a:rPr lang="ja-JP" altLang="en-US" sz="1600" spc="-100" dirty="0">
                <a:latin typeface="メイリオ" pitchFamily="50" charset="-128"/>
                <a:ea typeface="メイリオ" pitchFamily="50" charset="-128"/>
                <a:cs typeface="メイリオ" pitchFamily="50" charset="-128"/>
              </a:rPr>
              <a:t>必要がある。</a:t>
            </a:r>
            <a:endParaRPr lang="en-US" altLang="ja-JP" sz="1600" spc="-100" dirty="0">
              <a:latin typeface="メイリオ" pitchFamily="50" charset="-128"/>
              <a:ea typeface="メイリオ" pitchFamily="50" charset="-128"/>
              <a:cs typeface="メイリオ" pitchFamily="50" charset="-128"/>
            </a:endParaRPr>
          </a:p>
        </p:txBody>
      </p:sp>
      <p:sp>
        <p:nvSpPr>
          <p:cNvPr id="14" name="正方形/長方形 7"/>
          <p:cNvSpPr>
            <a:spLocks noChangeArrowheads="1"/>
          </p:cNvSpPr>
          <p:nvPr/>
        </p:nvSpPr>
        <p:spPr bwMode="auto">
          <a:xfrm>
            <a:off x="252000" y="405607"/>
            <a:ext cx="8640000" cy="3988875"/>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5" name="テキスト ボックス 16"/>
          <p:cNvSpPr txBox="1">
            <a:spLocks noChangeArrowheads="1"/>
          </p:cNvSpPr>
          <p:nvPr/>
        </p:nvSpPr>
        <p:spPr bwMode="gray">
          <a:xfrm>
            <a:off x="179512" y="112581"/>
            <a:ext cx="1948329" cy="278435"/>
          </a:xfrm>
          <a:prstGeom prst="rect">
            <a:avLst/>
          </a:prstGeom>
          <a:solidFill>
            <a:schemeClr val="bg1"/>
          </a:solid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6" name="テキスト ボックス 16"/>
          <p:cNvSpPr txBox="1">
            <a:spLocks noChangeArrowheads="1"/>
          </p:cNvSpPr>
          <p:nvPr/>
        </p:nvSpPr>
        <p:spPr bwMode="gray">
          <a:xfrm>
            <a:off x="-40625" y="4787860"/>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対　　応</a:t>
            </a:r>
            <a:r>
              <a:rPr lang="en-US" altLang="ja-JP" b="1" dirty="0" smtClean="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7" name="正方形/長方形 7"/>
          <p:cNvSpPr>
            <a:spLocks noChangeArrowheads="1"/>
          </p:cNvSpPr>
          <p:nvPr/>
        </p:nvSpPr>
        <p:spPr bwMode="auto">
          <a:xfrm>
            <a:off x="252000" y="5127814"/>
            <a:ext cx="8640000" cy="1365061"/>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8" name="下矢印 17"/>
          <p:cNvSpPr/>
          <p:nvPr/>
        </p:nvSpPr>
        <p:spPr>
          <a:xfrm>
            <a:off x="4068064" y="4581168"/>
            <a:ext cx="1080000" cy="360000"/>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9" name="テキスト ボックス 18"/>
          <p:cNvSpPr txBox="1"/>
          <p:nvPr/>
        </p:nvSpPr>
        <p:spPr>
          <a:xfrm>
            <a:off x="8748464" y="6423719"/>
            <a:ext cx="396044" cy="461665"/>
          </a:xfrm>
          <a:prstGeom prst="rect">
            <a:avLst/>
          </a:prstGeom>
          <a:noFill/>
        </p:spPr>
        <p:txBody>
          <a:bodyPr wrap="square" rtlCol="0">
            <a:spAutoFit/>
          </a:bodyPr>
          <a:lstStyle/>
          <a:p>
            <a:r>
              <a:rPr lang="en-US" altLang="ja-JP" sz="2400" dirty="0" smtClean="0">
                <a:solidFill>
                  <a:srgbClr val="8C8C8C"/>
                </a:solidFill>
              </a:rPr>
              <a:t>3</a:t>
            </a:r>
            <a:endParaRPr kumimoji="1" lang="ja-JP" altLang="en-US" sz="2400" dirty="0">
              <a:solidFill>
                <a:srgbClr val="8C8C8C"/>
              </a:solidFill>
            </a:endParaRPr>
          </a:p>
        </p:txBody>
      </p:sp>
    </p:spTree>
    <p:extLst>
      <p:ext uri="{BB962C8B-B14F-4D97-AF65-F5344CB8AC3E}">
        <p14:creationId xmlns:p14="http://schemas.microsoft.com/office/powerpoint/2010/main" val="91075757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cs typeface="メイリオ" pitchFamily="50" charset="-128"/>
              </a:rPr>
              <a:t>収支の推移</a:t>
            </a:r>
            <a:r>
              <a:rPr lang="en-US" altLang="ja-JP" sz="2000" dirty="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2022</a:t>
            </a:r>
            <a:r>
              <a:rPr lang="ja-JP" altLang="en-US" sz="2000" dirty="0" smtClean="0">
                <a:solidFill>
                  <a:schemeClr val="bg1"/>
                </a:solidFill>
                <a:latin typeface="メイリオ" pitchFamily="50" charset="-128"/>
                <a:ea typeface="メイリオ" pitchFamily="50" charset="-128"/>
                <a:cs typeface="メイリオ" pitchFamily="50" charset="-128"/>
              </a:rPr>
              <a:t>（令和</a:t>
            </a:r>
            <a:r>
              <a:rPr lang="en-US" altLang="ja-JP" sz="2000" dirty="0">
                <a:solidFill>
                  <a:schemeClr val="bg1"/>
                </a:solidFill>
                <a:latin typeface="メイリオ" pitchFamily="50" charset="-128"/>
                <a:ea typeface="メイリオ" pitchFamily="50" charset="-128"/>
                <a:cs typeface="メイリオ" pitchFamily="50" charset="-128"/>
              </a:rPr>
              <a:t>4</a:t>
            </a:r>
            <a:r>
              <a:rPr lang="ja-JP" altLang="en-US" sz="2000" dirty="0" smtClean="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2031</a:t>
            </a:r>
            <a:r>
              <a:rPr lang="ja-JP" altLang="en-US" sz="2000" dirty="0" smtClean="0">
                <a:solidFill>
                  <a:schemeClr val="bg1"/>
                </a:solidFill>
                <a:latin typeface="メイリオ" pitchFamily="50" charset="-128"/>
                <a:ea typeface="メイリオ" pitchFamily="50" charset="-128"/>
                <a:cs typeface="メイリオ" pitchFamily="50" charset="-128"/>
              </a:rPr>
              <a:t>（令和</a:t>
            </a:r>
            <a:r>
              <a:rPr lang="en-US" altLang="ja-JP" sz="2000" dirty="0" smtClean="0">
                <a:solidFill>
                  <a:schemeClr val="bg1"/>
                </a:solidFill>
                <a:latin typeface="メイリオ" pitchFamily="50" charset="-128"/>
                <a:ea typeface="メイリオ" pitchFamily="50" charset="-128"/>
                <a:cs typeface="メイリオ" pitchFamily="50" charset="-128"/>
              </a:rPr>
              <a:t>13</a:t>
            </a:r>
            <a:r>
              <a:rPr lang="ja-JP" altLang="en-US" sz="2000" dirty="0" smtClean="0">
                <a:solidFill>
                  <a:schemeClr val="bg1"/>
                </a:solidFill>
                <a:latin typeface="メイリオ" pitchFamily="50" charset="-128"/>
                <a:ea typeface="メイリオ" pitchFamily="50" charset="-128"/>
                <a:cs typeface="メイリオ" pitchFamily="50" charset="-128"/>
              </a:rPr>
              <a:t>）年度</a:t>
            </a:r>
            <a:r>
              <a:rPr lang="en-US" altLang="ja-JP" sz="2000" dirty="0" smtClean="0">
                <a:solidFill>
                  <a:schemeClr val="bg1"/>
                </a:solidFill>
                <a:latin typeface="メイリオ" pitchFamily="50" charset="-128"/>
                <a:ea typeface="メイリオ" pitchFamily="50" charset="-128"/>
                <a:cs typeface="メイリオ" pitchFamily="50" charset="-128"/>
              </a:rPr>
              <a:t>】</a:t>
            </a:r>
            <a:endParaRPr kumimoji="1" lang="ja-JP" altLang="en-US" sz="20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テキスト ボックス 5"/>
          <p:cNvSpPr txBox="1"/>
          <p:nvPr/>
        </p:nvSpPr>
        <p:spPr>
          <a:xfrm>
            <a:off x="179512" y="6464369"/>
            <a:ext cx="7344816" cy="276999"/>
          </a:xfrm>
          <a:prstGeom prst="rect">
            <a:avLst/>
          </a:prstGeom>
          <a:noFill/>
        </p:spPr>
        <p:txBody>
          <a:bodyPr wrap="square">
            <a:spAutoFit/>
          </a:bodyPr>
          <a:lstStyle/>
          <a:p>
            <a:pPr>
              <a:defRPr/>
            </a:pPr>
            <a:r>
              <a:rPr lang="ja-JP" altLang="en-US" sz="1100" dirty="0">
                <a:latin typeface="メイリオ" pitchFamily="50" charset="-128"/>
                <a:ea typeface="メイリオ" pitchFamily="50" charset="-128"/>
                <a:cs typeface="メイリオ" pitchFamily="50" charset="-128"/>
              </a:rPr>
              <a:t>（参考</a:t>
            </a:r>
            <a:r>
              <a:rPr lang="ja-JP" altLang="en-US" sz="11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財政</a:t>
            </a:r>
            <a:r>
              <a:rPr lang="ja-JP" altLang="en-US" sz="1200" dirty="0">
                <a:latin typeface="メイリオ" pitchFamily="50" charset="-128"/>
                <a:ea typeface="メイリオ" pitchFamily="50" charset="-128"/>
                <a:cs typeface="メイリオ" pitchFamily="50" charset="-128"/>
              </a:rPr>
              <a:t>調整</a:t>
            </a:r>
            <a:r>
              <a:rPr lang="ja-JP" altLang="en-US" sz="1200" dirty="0" smtClean="0">
                <a:latin typeface="メイリオ" pitchFamily="50" charset="-128"/>
                <a:ea typeface="メイリオ" pitchFamily="50" charset="-128"/>
                <a:cs typeface="メイリオ" pitchFamily="50" charset="-128"/>
              </a:rPr>
              <a:t>基金残高</a:t>
            </a:r>
            <a:r>
              <a:rPr lang="ja-JP" altLang="en-US" sz="1200" dirty="0">
                <a:latin typeface="メイリオ" pitchFamily="50" charset="-128"/>
                <a:ea typeface="メイリオ" pitchFamily="50" charset="-128"/>
                <a:cs typeface="メイリオ" pitchFamily="50" charset="-128"/>
              </a:rPr>
              <a:t>　</a:t>
            </a:r>
            <a:r>
              <a:rPr lang="en-US" altLang="ja-JP" sz="1200" dirty="0" smtClean="0">
                <a:latin typeface="メイリオ" pitchFamily="50" charset="-128"/>
                <a:ea typeface="メイリオ" pitchFamily="50" charset="-128"/>
                <a:cs typeface="メイリオ" pitchFamily="50" charset="-128"/>
              </a:rPr>
              <a:t>2,118</a:t>
            </a:r>
            <a:r>
              <a:rPr lang="ja-JP" altLang="en-US" sz="1200" dirty="0" smtClean="0">
                <a:latin typeface="メイリオ" pitchFamily="50" charset="-128"/>
                <a:ea typeface="メイリオ" pitchFamily="50" charset="-128"/>
                <a:cs typeface="メイリオ" pitchFamily="50" charset="-128"/>
              </a:rPr>
              <a:t>億円</a:t>
            </a:r>
            <a:r>
              <a:rPr lang="ja-JP" altLang="en-US" sz="1100" dirty="0" smtClean="0">
                <a:latin typeface="メイリオ" pitchFamily="50" charset="-128"/>
                <a:ea typeface="メイリオ" pitchFamily="50" charset="-128"/>
                <a:cs typeface="メイリオ" pitchFamily="50" charset="-128"/>
              </a:rPr>
              <a:t>（</a:t>
            </a:r>
            <a:r>
              <a:rPr lang="en-US" altLang="ja-JP" sz="1100" dirty="0" smtClean="0">
                <a:latin typeface="メイリオ" pitchFamily="50" charset="-128"/>
                <a:ea typeface="メイリオ" pitchFamily="50" charset="-128"/>
                <a:cs typeface="メイリオ" pitchFamily="50" charset="-128"/>
              </a:rPr>
              <a:t>2022</a:t>
            </a:r>
            <a:r>
              <a:rPr lang="ja-JP" altLang="en-US" sz="1100" dirty="0" smtClean="0">
                <a:latin typeface="メイリオ" pitchFamily="50" charset="-128"/>
                <a:ea typeface="メイリオ" pitchFamily="50" charset="-128"/>
                <a:cs typeface="メイリオ" pitchFamily="50" charset="-128"/>
              </a:rPr>
              <a:t>年度末見込）</a:t>
            </a:r>
            <a:endParaRPr lang="en-US" altLang="ja-JP" sz="1100" dirty="0" smtClean="0">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8748464" y="6379973"/>
            <a:ext cx="396044" cy="461665"/>
          </a:xfrm>
          <a:prstGeom prst="rect">
            <a:avLst/>
          </a:prstGeom>
          <a:noFill/>
        </p:spPr>
        <p:txBody>
          <a:bodyPr wrap="square" rtlCol="0">
            <a:spAutoFit/>
          </a:bodyPr>
          <a:lstStyle/>
          <a:p>
            <a:r>
              <a:rPr lang="en-US" altLang="ja-JP" sz="2400" dirty="0" smtClean="0">
                <a:solidFill>
                  <a:srgbClr val="8C8C8C"/>
                </a:solidFill>
              </a:rPr>
              <a:t>4</a:t>
            </a:r>
            <a:endParaRPr kumimoji="1" lang="ja-JP" altLang="en-US" sz="2400" dirty="0">
              <a:solidFill>
                <a:srgbClr val="8C8C8C"/>
              </a:solidFill>
            </a:endParaRPr>
          </a:p>
        </p:txBody>
      </p:sp>
      <p:pic>
        <p:nvPicPr>
          <p:cNvPr id="3" name="図 2"/>
          <p:cNvPicPr>
            <a:picLocks/>
          </p:cNvPicPr>
          <p:nvPr/>
        </p:nvPicPr>
        <p:blipFill>
          <a:blip r:embed="rId3"/>
          <a:stretch>
            <a:fillRect/>
          </a:stretch>
        </p:blipFill>
        <p:spPr>
          <a:xfrm>
            <a:off x="163618" y="840289"/>
            <a:ext cx="8784000" cy="5508000"/>
          </a:xfrm>
          <a:prstGeom prst="rect">
            <a:avLst/>
          </a:prstGeom>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前提条件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参考資料①</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テキスト ボックス 7"/>
          <p:cNvSpPr txBox="1"/>
          <p:nvPr/>
        </p:nvSpPr>
        <p:spPr>
          <a:xfrm>
            <a:off x="8748464" y="6379973"/>
            <a:ext cx="396044" cy="461665"/>
          </a:xfrm>
          <a:prstGeom prst="rect">
            <a:avLst/>
          </a:prstGeom>
          <a:noFill/>
        </p:spPr>
        <p:txBody>
          <a:bodyPr wrap="square" rtlCol="0">
            <a:spAutoFit/>
          </a:bodyPr>
          <a:lstStyle/>
          <a:p>
            <a:r>
              <a:rPr lang="en-US" altLang="ja-JP" sz="2400" dirty="0" smtClean="0">
                <a:solidFill>
                  <a:srgbClr val="8C8C8C"/>
                </a:solidFill>
              </a:rPr>
              <a:t>5</a:t>
            </a:r>
            <a:endParaRPr kumimoji="1" lang="ja-JP" altLang="en-US" sz="2400" dirty="0">
              <a:solidFill>
                <a:srgbClr val="8C8C8C"/>
              </a:solidFill>
            </a:endParaRPr>
          </a:p>
        </p:txBody>
      </p:sp>
      <p:pic>
        <p:nvPicPr>
          <p:cNvPr id="4" name="図 3"/>
          <p:cNvPicPr>
            <a:picLocks/>
          </p:cNvPicPr>
          <p:nvPr/>
        </p:nvPicPr>
        <p:blipFill>
          <a:blip r:embed="rId3"/>
          <a:stretch>
            <a:fillRect/>
          </a:stretch>
        </p:blipFill>
        <p:spPr>
          <a:xfrm>
            <a:off x="317288" y="760596"/>
            <a:ext cx="8647200" cy="5688000"/>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参考資料②</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2400" dirty="0" smtClean="0">
                <a:solidFill>
                  <a:schemeClr val="bg1"/>
                </a:solidFill>
                <a:latin typeface="メイリオ" pitchFamily="50" charset="-128"/>
                <a:ea typeface="メイリオ" pitchFamily="50" charset="-128"/>
              </a:rPr>
              <a:t>一般会計市債残高と一般財源等の推移</a:t>
            </a:r>
            <a:r>
              <a:rPr lang="ja-JP" altLang="en-US" sz="3200" dirty="0" smtClean="0">
                <a:solidFill>
                  <a:schemeClr val="bg1"/>
                </a:solidFill>
                <a:latin typeface="メイリオ" pitchFamily="50" charset="-128"/>
                <a:ea typeface="メイリオ" pitchFamily="50" charset="-128"/>
              </a:rPr>
              <a:t>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3" name="テキスト ボックス 12"/>
          <p:cNvSpPr txBox="1"/>
          <p:nvPr/>
        </p:nvSpPr>
        <p:spPr>
          <a:xfrm>
            <a:off x="251520" y="980728"/>
            <a:ext cx="8604448" cy="769441"/>
          </a:xfrm>
          <a:prstGeom prst="rect">
            <a:avLst/>
          </a:prstGeom>
          <a:noFill/>
        </p:spPr>
        <p:txBody>
          <a:bodyPr wrap="square" rtlCol="0">
            <a:spAutoFit/>
          </a:bodyPr>
          <a:lstStyle/>
          <a:p>
            <a:r>
              <a:rPr lang="ja-JP" altLang="en-US" sz="1100" dirty="0"/>
              <a:t>◆</a:t>
            </a:r>
            <a:r>
              <a:rPr kumimoji="1" lang="ja-JP" altLang="en-US" sz="1100" dirty="0" smtClean="0"/>
              <a:t>通常収支の均衡維持に向け、一般財源</a:t>
            </a:r>
            <a:r>
              <a:rPr lang="ja-JP" altLang="en-US" sz="1100" dirty="0" smtClean="0"/>
              <a:t>に対する実質市債残高の割合（実質市債残高倍率）を指標として、</a:t>
            </a:r>
            <a:r>
              <a:rPr kumimoji="1" lang="ja-JP" altLang="en-US" sz="1100" dirty="0" smtClean="0"/>
              <a:t>市債残高のマネジメントに取り組む</a:t>
            </a:r>
            <a:endParaRPr kumimoji="1" lang="en-US" altLang="ja-JP" sz="1100" dirty="0" smtClean="0"/>
          </a:p>
          <a:p>
            <a:r>
              <a:rPr kumimoji="1" lang="ja-JP" altLang="en-US" sz="1100" dirty="0" smtClean="0"/>
              <a:t>　  ○この間、市政改革の取組みにより、市債残高は着実に減少し、実質市債残高倍率も当初目標としていた５大市平均を下回</a:t>
            </a:r>
            <a:r>
              <a:rPr lang="ja-JP" altLang="en-US" sz="1100" dirty="0"/>
              <a:t>り</a:t>
            </a:r>
            <a:r>
              <a:rPr lang="ja-JP" altLang="en-US" sz="1100" dirty="0" smtClean="0"/>
              <a:t>、</a:t>
            </a:r>
            <a:endParaRPr lang="en-US" altLang="ja-JP" sz="1100" dirty="0" smtClean="0"/>
          </a:p>
          <a:p>
            <a:r>
              <a:rPr lang="ja-JP" altLang="en-US" sz="1100" dirty="0"/>
              <a:t>　</a:t>
            </a:r>
            <a:r>
              <a:rPr lang="ja-JP" altLang="en-US" sz="1100" dirty="0" smtClean="0"/>
              <a:t>　　</a:t>
            </a:r>
            <a:r>
              <a:rPr lang="en-US" altLang="ja-JP" sz="1100" dirty="0" smtClean="0">
                <a:latin typeface="+mn-ea"/>
              </a:rPr>
              <a:t>2022</a:t>
            </a:r>
            <a:r>
              <a:rPr lang="ja-JP" altLang="en-US" sz="1100" dirty="0" smtClean="0"/>
              <a:t>年度末には</a:t>
            </a:r>
            <a:r>
              <a:rPr lang="en-US" altLang="ja-JP" sz="1100" dirty="0" smtClean="0">
                <a:latin typeface="+mn-ea"/>
              </a:rPr>
              <a:t>1.46</a:t>
            </a:r>
            <a:r>
              <a:rPr lang="ja-JP" altLang="en-US" sz="1100" dirty="0" smtClean="0"/>
              <a:t>倍</a:t>
            </a:r>
            <a:r>
              <a:rPr lang="ja-JP" altLang="en-US" sz="1100" dirty="0"/>
              <a:t>と</a:t>
            </a:r>
            <a:r>
              <a:rPr lang="ja-JP" altLang="en-US" sz="1100" dirty="0" smtClean="0"/>
              <a:t>なる見込み</a:t>
            </a:r>
            <a:endParaRPr lang="en-US" altLang="ja-JP" sz="1100" dirty="0" smtClean="0"/>
          </a:p>
          <a:p>
            <a:r>
              <a:rPr lang="ja-JP" altLang="en-US" sz="1100" dirty="0" smtClean="0"/>
              <a:t>　  ○今後は、全国の政令市の状況（平均</a:t>
            </a:r>
            <a:r>
              <a:rPr lang="en-US" altLang="ja-JP" sz="1100" dirty="0" smtClean="0">
                <a:latin typeface="+mn-ea"/>
              </a:rPr>
              <a:t>1.46</a:t>
            </a:r>
            <a:r>
              <a:rPr lang="ja-JP" altLang="en-US" sz="1100" dirty="0" smtClean="0">
                <a:latin typeface="+mn-ea"/>
              </a:rPr>
              <a:t>倍</a:t>
            </a:r>
            <a:r>
              <a:rPr lang="ja-JP" altLang="en-US" sz="1100" dirty="0" smtClean="0"/>
              <a:t>）をふまえ、当面の間は</a:t>
            </a:r>
            <a:r>
              <a:rPr lang="en-US" altLang="ja-JP" sz="1100" dirty="0" smtClean="0">
                <a:latin typeface="+mn-ea"/>
              </a:rPr>
              <a:t>1.50</a:t>
            </a:r>
            <a:r>
              <a:rPr lang="ja-JP" altLang="en-US" sz="1100" dirty="0" smtClean="0"/>
              <a:t>倍を上回らないことを目標としながら、</a:t>
            </a:r>
            <a:r>
              <a:rPr lang="ja-JP" altLang="en-US" sz="1100" dirty="0"/>
              <a:t>マネジメントし</a:t>
            </a:r>
            <a:r>
              <a:rPr lang="ja-JP" altLang="en-US" sz="1100" dirty="0" smtClean="0"/>
              <a:t>ていく</a:t>
            </a:r>
            <a:endParaRPr lang="en-US" altLang="ja-JP" sz="1100" dirty="0" smtClean="0"/>
          </a:p>
        </p:txBody>
      </p:sp>
      <p:sp>
        <p:nvSpPr>
          <p:cNvPr id="16" name="テキスト ボックス 15"/>
          <p:cNvSpPr txBox="1"/>
          <p:nvPr/>
        </p:nvSpPr>
        <p:spPr>
          <a:xfrm>
            <a:off x="953344" y="6381328"/>
            <a:ext cx="7219056" cy="230832"/>
          </a:xfrm>
          <a:prstGeom prst="rect">
            <a:avLst/>
          </a:prstGeom>
          <a:noFill/>
        </p:spPr>
        <p:txBody>
          <a:bodyPr wrap="square" rtlCol="0">
            <a:spAutoFit/>
          </a:bodyPr>
          <a:lstStyle/>
          <a:p>
            <a:r>
              <a:rPr lang="ja-JP" altLang="en-US" sz="900" dirty="0" smtClean="0"/>
              <a:t>注）実質市債残高とは、臨時</a:t>
            </a:r>
            <a:r>
              <a:rPr lang="ja-JP" altLang="en-US" sz="900" dirty="0"/>
              <a:t>財政対策債のほか、償還財源（住宅使用料）が今後も確実に確保できる公営住宅建設事業債を除く市債</a:t>
            </a:r>
            <a:r>
              <a:rPr lang="ja-JP" altLang="en-US" sz="900" dirty="0" smtClean="0"/>
              <a:t>残高</a:t>
            </a:r>
            <a:endParaRPr lang="ja-JP" altLang="en-US" sz="900" dirty="0"/>
          </a:p>
        </p:txBody>
      </p:sp>
      <p:sp>
        <p:nvSpPr>
          <p:cNvPr id="3" name="角丸四角形 2"/>
          <p:cNvSpPr/>
          <p:nvPr/>
        </p:nvSpPr>
        <p:spPr>
          <a:xfrm>
            <a:off x="3635896" y="6019413"/>
            <a:ext cx="504056" cy="36191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748464" y="6379973"/>
            <a:ext cx="396044" cy="461665"/>
          </a:xfrm>
          <a:prstGeom prst="rect">
            <a:avLst/>
          </a:prstGeom>
          <a:noFill/>
        </p:spPr>
        <p:txBody>
          <a:bodyPr wrap="square" rtlCol="0">
            <a:spAutoFit/>
          </a:bodyPr>
          <a:lstStyle/>
          <a:p>
            <a:r>
              <a:rPr lang="en-US" altLang="ja-JP" sz="2400" dirty="0" smtClean="0">
                <a:solidFill>
                  <a:srgbClr val="8C8C8C"/>
                </a:solidFill>
              </a:rPr>
              <a:t>6</a:t>
            </a:r>
            <a:endParaRPr kumimoji="1" lang="ja-JP" altLang="en-US" sz="2400" dirty="0">
              <a:solidFill>
                <a:srgbClr val="8C8C8C"/>
              </a:solidFill>
            </a:endParaRPr>
          </a:p>
        </p:txBody>
      </p:sp>
      <p:pic>
        <p:nvPicPr>
          <p:cNvPr id="19" name="図 18"/>
          <p:cNvPicPr>
            <a:picLocks/>
          </p:cNvPicPr>
          <p:nvPr/>
        </p:nvPicPr>
        <p:blipFill>
          <a:blip r:embed="rId3"/>
          <a:stretch>
            <a:fillRect/>
          </a:stretch>
        </p:blipFill>
        <p:spPr>
          <a:xfrm>
            <a:off x="115072" y="1876428"/>
            <a:ext cx="8895600" cy="4719600"/>
          </a:xfrm>
          <a:prstGeom prst="rect">
            <a:avLst/>
          </a:prstGeom>
        </p:spPr>
      </p:pic>
      <p:sp>
        <p:nvSpPr>
          <p:cNvPr id="20" name="正方形/長方形 19"/>
          <p:cNvSpPr>
            <a:spLocks noChangeAspect="1"/>
          </p:cNvSpPr>
          <p:nvPr/>
        </p:nvSpPr>
        <p:spPr>
          <a:xfrm>
            <a:off x="8518526" y="4725144"/>
            <a:ext cx="517970"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2151202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660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1024</Words>
  <Application>Microsoft Office PowerPoint</Application>
  <PresentationFormat>画面に合わせる (4:3)</PresentationFormat>
  <Paragraphs>66</Paragraphs>
  <Slides>10</Slides>
  <Notes>8</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HGP教科書体</vt:lpstr>
      <vt:lpstr>HGS創英ﾌﾟﾚｾﾞﾝｽEB</vt:lpstr>
      <vt:lpstr>ＭＳ Ｐゴシック</vt:lpstr>
      <vt:lpstr>ＭＳ Ｐ明朝</vt:lpstr>
      <vt:lpstr>ＭＳ 明朝</vt:lpstr>
      <vt:lpstr>メイリオ</vt:lpstr>
      <vt:lpstr>明朝</vt:lpstr>
      <vt:lpstr>Arial</vt:lpstr>
      <vt:lpstr>Calibri</vt:lpstr>
      <vt:lpstr>Wingdings</vt:lpstr>
      <vt:lpstr>Office テーマ</vt:lpstr>
      <vt:lpstr>今後の財政収支概算 （粗い試算）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今後の財政収支概算（粗い試算）◆2022（令和4）年2月版◆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2022-02-15T06:03:34Z</dcterms:created>
  <dcterms:modified xsi:type="dcterms:W3CDTF">2022-02-15T06:03:42Z</dcterms:modified>
</cp:coreProperties>
</file>