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2"/>
  </p:notesMasterIdLst>
  <p:handoutMasterIdLst>
    <p:handoutMasterId r:id="rId13"/>
  </p:handoutMasterIdLst>
  <p:sldIdLst>
    <p:sldId id="256" r:id="rId2"/>
    <p:sldId id="269" r:id="rId3"/>
    <p:sldId id="260" r:id="rId4"/>
    <p:sldId id="259" r:id="rId5"/>
    <p:sldId id="270" r:id="rId6"/>
    <p:sldId id="264" r:id="rId7"/>
    <p:sldId id="265" r:id="rId8"/>
    <p:sldId id="268" r:id="rId9"/>
    <p:sldId id="271" r:id="rId10"/>
    <p:sldId id="267"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1D"/>
    <a:srgbClr val="F20000"/>
    <a:srgbClr val="EA0022"/>
    <a:srgbClr val="FF0066"/>
    <a:srgbClr val="EAEAEA"/>
    <a:srgbClr val="6AFA71"/>
    <a:srgbClr val="79FF99"/>
    <a:srgbClr val="D8FF15"/>
    <a:srgbClr val="0585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04" autoAdjust="0"/>
  </p:normalViewPr>
  <p:slideViewPr>
    <p:cSldViewPr>
      <p:cViewPr varScale="1">
        <p:scale>
          <a:sx n="68" d="100"/>
          <a:sy n="68" d="100"/>
        </p:scale>
        <p:origin x="14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2024/2/2</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2024/2/2</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1</a:t>
            </a:fld>
            <a:endParaRPr lang="en-US" altLang="ja-JP" dirty="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1330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2</a:t>
            </a:fld>
            <a:endParaRPr lang="en-US" altLang="ja-JP" dirty="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6744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5</a:t>
            </a:fld>
            <a:endParaRPr lang="en-US" altLang="ja-JP" dirty="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6</a:t>
            </a:fld>
            <a:endParaRPr lang="en-US" altLang="ja-JP" dirty="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4177613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164613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417C8E9A-2FC1-495A-805B-061428994320}" type="slidenum">
              <a:rPr lang="en-US" altLang="ja-JP" smtClean="0"/>
              <a:pPr/>
              <a:t>9</a:t>
            </a:fld>
            <a:endParaRPr lang="en-US" altLang="ja-JP" dirty="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27036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B9CA163-3D0B-444A-98E0-0E86E6C15AD0}" type="datetime1">
              <a:rPr lang="ja-JP" altLang="en-US"/>
              <a:pPr>
                <a:defRPr/>
              </a:pPr>
              <a:t>2024/2/2</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2024/2/2</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ity.osaka.lg.jp/shisei_top/category/889-6-2-0-0.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000" b="1" dirty="0">
                <a:solidFill>
                  <a:schemeClr val="tx1">
                    <a:lumMod val="95000"/>
                    <a:lumOff val="5000"/>
                  </a:schemeClr>
                </a:solidFill>
                <a:latin typeface="ＭＳ 明朝" pitchFamily="17" charset="-128"/>
                <a:ea typeface="明朝" pitchFamily="17" charset="-128"/>
                <a:cs typeface="メイリオ" pitchFamily="50" charset="-128"/>
              </a:rPr>
              <a:t>今後の財政収支概算</a:t>
            </a:r>
            <a:br>
              <a:rPr lang="en-US" altLang="ja-JP" sz="4000" b="1" dirty="0">
                <a:solidFill>
                  <a:schemeClr val="tx1">
                    <a:lumMod val="95000"/>
                    <a:lumOff val="5000"/>
                  </a:schemeClr>
                </a:solidFill>
                <a:latin typeface="ＭＳ 明朝" pitchFamily="17" charset="-128"/>
                <a:ea typeface="明朝" pitchFamily="17" charset="-128"/>
                <a:cs typeface="メイリオ" pitchFamily="50" charset="-128"/>
              </a:rPr>
            </a:br>
            <a:r>
              <a:rPr lang="ja-JP" altLang="en-US" sz="4000" b="1" dirty="0">
                <a:solidFill>
                  <a:schemeClr val="tx1">
                    <a:lumMod val="95000"/>
                    <a:lumOff val="5000"/>
                  </a:schemeClr>
                </a:solidFill>
                <a:latin typeface="ＭＳ 明朝" pitchFamily="17" charset="-128"/>
                <a:ea typeface="明朝" pitchFamily="17" charset="-128"/>
                <a:cs typeface="メイリオ" pitchFamily="50" charset="-128"/>
              </a:rPr>
              <a:t>（粗い試算）</a:t>
            </a:r>
            <a:endParaRPr kumimoji="1" lang="ja-JP" altLang="en-US" sz="4000" b="1" dirty="0">
              <a:solidFill>
                <a:schemeClr val="tx1">
                  <a:lumMod val="95000"/>
                  <a:lumOff val="5000"/>
                </a:schemeClr>
              </a:solidFill>
              <a:latin typeface="ＭＳ 明朝" pitchFamily="17" charset="-128"/>
              <a:ea typeface="明朝" pitchFamily="17" charset="-128"/>
              <a:cs typeface="メイリオ" pitchFamily="50" charset="-128"/>
            </a:endParaRPr>
          </a:p>
        </p:txBody>
      </p:sp>
      <p:sp>
        <p:nvSpPr>
          <p:cNvPr id="3" name="サブタイトル 2"/>
          <p:cNvSpPr>
            <a:spLocks noGrp="1"/>
          </p:cNvSpPr>
          <p:nvPr>
            <p:ph type="subTitle" idx="1"/>
          </p:nvPr>
        </p:nvSpPr>
        <p:spPr bwMode="white">
          <a:xfrm>
            <a:off x="0" y="6334720"/>
            <a:ext cx="9144000" cy="476672"/>
          </a:xfrm>
        </p:spPr>
        <p:txBody>
          <a:bodyPr>
            <a:noAutofit/>
          </a:bodyPr>
          <a:lstStyle/>
          <a:p>
            <a:r>
              <a:rPr kumimoji="1" lang="ja-JP" altLang="en-US" sz="2800" b="1" dirty="0">
                <a:solidFill>
                  <a:schemeClr val="bg1"/>
                </a:solidFill>
                <a:latin typeface="HGS創英ﾌﾟﾚｾﾞﾝｽEB" pitchFamily="18" charset="-128"/>
                <a:ea typeface="明朝" pitchFamily="17" charset="-128"/>
              </a:rPr>
              <a:t>大阪市</a:t>
            </a: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r>
              <a:rPr kumimoji="1" lang="en-US" altLang="ja-JP"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2021</a:t>
            </a:r>
            <a:r>
              <a:rPr kumimoji="1" lang="ja-JP" altLang="en-US"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（令和</a:t>
            </a:r>
            <a:r>
              <a:rPr lang="en-US" altLang="ja-JP" sz="3200" b="1" dirty="0">
                <a:solidFill>
                  <a:schemeClr val="tx1">
                    <a:lumMod val="95000"/>
                    <a:lumOff val="5000"/>
                  </a:schemeClr>
                </a:solidFill>
                <a:latin typeface="ＭＳ 明朝" pitchFamily="17" charset="-128"/>
                <a:ea typeface="明朝" pitchFamily="17" charset="-128"/>
                <a:cs typeface="メイリオ" pitchFamily="50" charset="-128"/>
              </a:rPr>
              <a:t>3</a:t>
            </a:r>
            <a:r>
              <a:rPr lang="ja-JP" altLang="en-US" sz="3200" b="1" dirty="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a:t>
            </a:r>
            <a:r>
              <a:rPr kumimoji="1" lang="ja-JP" altLang="en-US" sz="3200" b="1" i="0" u="none" strike="noStrike" kern="1200" cap="none" spc="0" normalizeH="0" baseline="0" noProof="0" dirty="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年</a:t>
            </a:r>
            <a:r>
              <a:rPr lang="en-US" altLang="ja-JP" sz="3200" b="1" noProof="0" dirty="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2</a:t>
            </a:r>
            <a:r>
              <a:rPr kumimoji="1" lang="ja-JP" altLang="en-US" sz="3200" b="1" i="0" u="none" strike="noStrike" kern="1200" cap="none" spc="0" normalizeH="0" baseline="0" noProof="0" dirty="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月版</a:t>
            </a:r>
            <a:r>
              <a:rPr kumimoji="1" lang="ja-JP" altLang="en-US"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p>
        </p:txBody>
      </p:sp>
      <p:sp>
        <p:nvSpPr>
          <p:cNvPr id="5" name="正方形/長方形 4"/>
          <p:cNvSpPr/>
          <p:nvPr/>
        </p:nvSpPr>
        <p:spPr>
          <a:xfrm>
            <a:off x="395536" y="3933056"/>
            <a:ext cx="8964488"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dirty="0">
                <a:latin typeface="メイリオ" pitchFamily="50" charset="-128"/>
                <a:ea typeface="メイリオ" pitchFamily="50" charset="-128"/>
                <a:cs typeface="メイリオ" pitchFamily="50" charset="-128"/>
              </a:rPr>
              <a:t>補塡財源に依存」するのではなく、</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「収入の範囲内で予算を組む」ことを原則とし、行財政改革を徹底的に行い、</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「通常収支</a:t>
            </a:r>
            <a:r>
              <a:rPr lang="en-US" altLang="ja-JP" sz="1600" baseline="3000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（単年度）の均衡」を</a:t>
            </a:r>
            <a:r>
              <a:rPr lang="ja-JP" altLang="en-US" sz="1600" spc="100" dirty="0">
                <a:latin typeface="メイリオ" pitchFamily="50" charset="-128"/>
                <a:ea typeface="メイリオ" pitchFamily="50" charset="-128"/>
                <a:cs typeface="メイリオ" pitchFamily="50" charset="-128"/>
              </a:rPr>
              <a:t>めざすことと</a:t>
            </a:r>
            <a:r>
              <a:rPr lang="ja-JP" altLang="en-US" sz="1600" dirty="0">
                <a:latin typeface="メイリオ" pitchFamily="50" charset="-128"/>
                <a:ea typeface="メイリオ" pitchFamily="50" charset="-128"/>
                <a:cs typeface="メイリオ" pitchFamily="50" charset="-128"/>
              </a:rPr>
              <a:t>している。</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
        <p:nvSpPr>
          <p:cNvPr id="6" name="正方形/長方形 8"/>
          <p:cNvSpPr>
            <a:spLocks noChangeArrowheads="1"/>
          </p:cNvSpPr>
          <p:nvPr/>
        </p:nvSpPr>
        <p:spPr bwMode="auto">
          <a:xfrm>
            <a:off x="323850" y="5589240"/>
            <a:ext cx="8820150" cy="307777"/>
          </a:xfrm>
          <a:prstGeom prst="rect">
            <a:avLst/>
          </a:prstGeom>
          <a:noFill/>
          <a:ln w="9525">
            <a:noFill/>
            <a:miter lim="800000"/>
            <a:headEnd/>
            <a:tailEnd/>
          </a:ln>
        </p:spPr>
        <p:txBody>
          <a:bodyPr>
            <a:spAutoFit/>
          </a:bodyPr>
          <a:lstStyle/>
          <a:p>
            <a:r>
              <a:rPr lang="ja-JP" altLang="en-US" sz="1400" dirty="0">
                <a:latin typeface="メイリオ" pitchFamily="50" charset="-128"/>
                <a:ea typeface="メイリオ" pitchFamily="50" charset="-128"/>
              </a:rPr>
              <a:t>　</a:t>
            </a:r>
            <a:r>
              <a:rPr lang="en-US" altLang="ja-JP" sz="1400" spc="-50" dirty="0">
                <a:latin typeface="メイリオ" pitchFamily="50" charset="-128"/>
                <a:ea typeface="メイリオ" pitchFamily="50" charset="-128"/>
              </a:rPr>
              <a:t>※</a:t>
            </a:r>
            <a:r>
              <a:rPr lang="ja-JP" altLang="en-US" sz="1400" spc="-50" dirty="0">
                <a:latin typeface="メイリオ" pitchFamily="50" charset="-128"/>
                <a:ea typeface="メイリオ" pitchFamily="50" charset="-128"/>
              </a:rPr>
              <a:t>通常収支とは、補塡財源（不用地等売却代、財政調整基金）を活用しない収支を意味する。</a:t>
            </a:r>
            <a:endParaRPr lang="en-US" altLang="ja-JP" sz="1400" spc="-50" dirty="0">
              <a:latin typeface="メイリオ" pitchFamily="50" charset="-128"/>
              <a:ea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1043608" y="4653136"/>
            <a:ext cx="7272808" cy="360040"/>
          </a:xfrm>
          <a:prstGeom prst="rect">
            <a:avLst/>
          </a:prstGeom>
        </p:spPr>
        <p:txBody>
          <a:bodyPr>
            <a:normAutofit fontScale="90000"/>
          </a:bodyPr>
          <a:lstStyle/>
          <a:p>
            <a:pPr>
              <a:defRPr/>
            </a:pPr>
            <a:r>
              <a:rPr lang="ja-JP" altLang="en-US" sz="2000" dirty="0">
                <a:solidFill>
                  <a:schemeClr val="tx1"/>
                </a:solidFill>
                <a:latin typeface="メイリオ" pitchFamily="50" charset="-128"/>
                <a:ea typeface="メイリオ" pitchFamily="50" charset="-128"/>
                <a:cs typeface="メイリオ" pitchFamily="50" charset="-128"/>
              </a:rPr>
              <a:t>今後の財政収支概算（粗い試算）◆</a:t>
            </a:r>
            <a:r>
              <a:rPr lang="en-US" altLang="ja-JP" sz="2000" dirty="0">
                <a:solidFill>
                  <a:schemeClr val="tx1"/>
                </a:solidFill>
                <a:latin typeface="メイリオ" pitchFamily="50" charset="-128"/>
                <a:ea typeface="メイリオ" pitchFamily="50" charset="-128"/>
                <a:cs typeface="メイリオ" pitchFamily="50" charset="-128"/>
              </a:rPr>
              <a:t>2021</a:t>
            </a:r>
            <a:r>
              <a:rPr lang="ja-JP" altLang="en-US" sz="2000" dirty="0">
                <a:solidFill>
                  <a:schemeClr val="tx1"/>
                </a:solidFill>
                <a:latin typeface="メイリオ" pitchFamily="50" charset="-128"/>
                <a:ea typeface="メイリオ" pitchFamily="50" charset="-128"/>
                <a:cs typeface="メイリオ" pitchFamily="50" charset="-128"/>
              </a:rPr>
              <a:t>（令和</a:t>
            </a:r>
            <a:r>
              <a:rPr lang="en-US" altLang="ja-JP" sz="2000" dirty="0">
                <a:solidFill>
                  <a:schemeClr val="tx1"/>
                </a:solidFill>
                <a:latin typeface="メイリオ" pitchFamily="50" charset="-128"/>
                <a:ea typeface="メイリオ" pitchFamily="50" charset="-128"/>
                <a:cs typeface="メイリオ" pitchFamily="50" charset="-128"/>
              </a:rPr>
              <a:t>3</a:t>
            </a:r>
            <a:r>
              <a:rPr lang="ja-JP" altLang="en-US" sz="2000" dirty="0">
                <a:solidFill>
                  <a:schemeClr val="tx1"/>
                </a:solidFill>
                <a:latin typeface="メイリオ" pitchFamily="50" charset="-128"/>
                <a:ea typeface="メイリオ" pitchFamily="50" charset="-128"/>
                <a:cs typeface="メイリオ" pitchFamily="50" charset="-128"/>
              </a:rPr>
              <a:t>）年</a:t>
            </a:r>
            <a:r>
              <a:rPr lang="en-US" altLang="ja-JP" sz="2000" dirty="0">
                <a:solidFill>
                  <a:schemeClr val="tx1"/>
                </a:solidFill>
                <a:latin typeface="メイリオ" pitchFamily="50" charset="-128"/>
                <a:ea typeface="メイリオ" pitchFamily="50" charset="-128"/>
                <a:cs typeface="メイリオ" pitchFamily="50" charset="-128"/>
              </a:rPr>
              <a:t>2</a:t>
            </a:r>
            <a:r>
              <a:rPr lang="ja-JP" altLang="en-US" sz="2000" dirty="0">
                <a:solidFill>
                  <a:schemeClr val="tx1"/>
                </a:solidFill>
                <a:latin typeface="メイリオ" pitchFamily="50" charset="-128"/>
                <a:ea typeface="メイリオ" pitchFamily="50" charset="-128"/>
                <a:cs typeface="メイリオ" pitchFamily="50" charset="-128"/>
              </a:rPr>
              <a:t>月版◆</a:t>
            </a:r>
            <a:endParaRPr lang="ja-JP" altLang="ja-JP" sz="2000" dirty="0">
              <a:solidFill>
                <a:schemeClr val="tx1"/>
              </a:solidFill>
              <a:latin typeface="メイリオ" pitchFamily="50" charset="-128"/>
              <a:ea typeface="メイリオ" pitchFamily="50" charset="-128"/>
              <a:cs typeface="メイリオ" pitchFamily="50" charset="-128"/>
            </a:endParaRPr>
          </a:p>
        </p:txBody>
      </p:sp>
      <p:cxnSp>
        <p:nvCxnSpPr>
          <p:cNvPr id="9" name="直線コネクタ 8"/>
          <p:cNvCxnSpPr/>
          <p:nvPr/>
        </p:nvCxnSpPr>
        <p:spPr>
          <a:xfrm>
            <a:off x="900113" y="5013325"/>
            <a:ext cx="77041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ChangeArrowheads="1"/>
          </p:cNvSpPr>
          <p:nvPr/>
        </p:nvSpPr>
        <p:spPr bwMode="gray">
          <a:xfrm>
            <a:off x="1691680" y="5109566"/>
            <a:ext cx="7045736" cy="1055738"/>
          </a:xfrm>
          <a:prstGeom prst="rect">
            <a:avLst/>
          </a:prstGeom>
          <a:noFill/>
          <a:ln w="9525">
            <a:noFill/>
            <a:miter lim="800000"/>
            <a:headEnd/>
            <a:tailEnd/>
          </a:ln>
          <a:effectLst>
            <a:innerShdw blurRad="25400">
              <a:prstClr val="black"/>
            </a:innerShdw>
          </a:effectLst>
        </p:spPr>
        <p:txBody>
          <a:bodyPr/>
          <a:lstStyle/>
          <a:p>
            <a:pPr>
              <a:lnSpc>
                <a:spcPct val="150000"/>
              </a:lnSpc>
              <a:spcAft>
                <a:spcPts val="0"/>
              </a:spcAft>
              <a:defRPr/>
            </a:pPr>
            <a:r>
              <a:rPr lang="ja-JP" altLang="en-US" sz="1200" kern="0" dirty="0">
                <a:latin typeface="メイリオ" pitchFamily="50" charset="-128"/>
                <a:ea typeface="メイリオ" pitchFamily="50" charset="-128"/>
                <a:cs typeface="メイリオ" pitchFamily="50" charset="-128"/>
              </a:rPr>
              <a:t>■詳細は大阪市公式ホームページで</a:t>
            </a:r>
            <a:endParaRPr lang="en-US" altLang="ja-JP" sz="1200" kern="0" dirty="0">
              <a:latin typeface="メイリオ" pitchFamily="50" charset="-128"/>
              <a:ea typeface="メイリオ" pitchFamily="50" charset="-128"/>
              <a:cs typeface="メイリオ" pitchFamily="50" charset="-128"/>
            </a:endParaRPr>
          </a:p>
          <a:p>
            <a:pPr>
              <a:lnSpc>
                <a:spcPct val="150000"/>
              </a:lnSpc>
              <a:spcBef>
                <a:spcPts val="1200"/>
              </a:spcBef>
              <a:spcAft>
                <a:spcPts val="600"/>
              </a:spcAft>
              <a:defRPr/>
            </a:pPr>
            <a:r>
              <a:rPr lang="ja-JP" altLang="en-US" sz="1300" kern="0" dirty="0">
                <a:latin typeface="メイリオ" pitchFamily="50" charset="-128"/>
                <a:ea typeface="メイリオ" pitchFamily="50" charset="-128"/>
                <a:cs typeface="メイリオ" pitchFamily="50" charset="-128"/>
              </a:rPr>
              <a:t>　</a:t>
            </a:r>
            <a:r>
              <a:rPr lang="en-US" altLang="ja-JP" sz="1200" dirty="0">
                <a:solidFill>
                  <a:srgbClr val="1D1D1D"/>
                </a:solidFill>
                <a:latin typeface="メイリオ" panose="020B0604030504040204" pitchFamily="50" charset="-128"/>
                <a:ea typeface="メイリオ" panose="020B0604030504040204" pitchFamily="50" charset="-128"/>
                <a:cs typeface="メイリオ" panose="020B0604030504040204" pitchFamily="50" charset="-128"/>
              </a:rPr>
              <a:t>https://www.city.osaka.lg.jp/zaisei/page/</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0000526570.html</a:t>
            </a:r>
            <a:endParaRPr lang="ja-JP" altLang="ja-JP" sz="1200" b="1" kern="0" dirty="0">
              <a:latin typeface="メイリオ" pitchFamily="50" charset="-128"/>
              <a:ea typeface="メイリオ" pitchFamily="50" charset="-128"/>
              <a:cs typeface="メイリオ" pitchFamily="50" charset="-128"/>
            </a:endParaRPr>
          </a:p>
        </p:txBody>
      </p:sp>
      <p:sp>
        <p:nvSpPr>
          <p:cNvPr id="15" name="正方形/長方形 14"/>
          <p:cNvSpPr/>
          <p:nvPr/>
        </p:nvSpPr>
        <p:spPr>
          <a:xfrm>
            <a:off x="4418013" y="5143500"/>
            <a:ext cx="2241550" cy="30162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bg2">
                  <a:lumMod val="20000"/>
                  <a:lumOff val="80000"/>
                </a:schemeClr>
              </a:solidFill>
            </a:endParaRPr>
          </a:p>
        </p:txBody>
      </p:sp>
      <p:sp>
        <p:nvSpPr>
          <p:cNvPr id="16" name="正方形/長方形 15"/>
          <p:cNvSpPr/>
          <p:nvPr/>
        </p:nvSpPr>
        <p:spPr>
          <a:xfrm>
            <a:off x="4476750" y="5203825"/>
            <a:ext cx="1535113" cy="169863"/>
          </a:xfrm>
          <a:prstGeom prst="rect">
            <a:avLst/>
          </a:prstGeom>
          <a:solidFill>
            <a:schemeClr val="bg1"/>
          </a:solid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72000" rIns="36000" anchor="ctr"/>
          <a:lstStyle/>
          <a:p>
            <a:pPr algn="ctr">
              <a:defRPr/>
            </a:pPr>
            <a:r>
              <a:rPr lang="ja-JP" altLang="en-US" sz="1000" dirty="0">
                <a:solidFill>
                  <a:schemeClr val="tx1"/>
                </a:solidFill>
                <a:latin typeface="メイリオ" pitchFamily="50" charset="-128"/>
                <a:ea typeface="メイリオ" pitchFamily="50" charset="-128"/>
                <a:cs typeface="メイリオ" pitchFamily="50" charset="-128"/>
              </a:rPr>
              <a:t>大阪市 財政収支の見通し</a:t>
            </a:r>
            <a:endParaRPr lang="en-US" altLang="ja-JP" sz="1000" dirty="0">
              <a:solidFill>
                <a:schemeClr val="tx1"/>
              </a:solidFill>
              <a:latin typeface="メイリオ" pitchFamily="50" charset="-128"/>
              <a:ea typeface="メイリオ" pitchFamily="50" charset="-128"/>
              <a:cs typeface="メイリオ" pitchFamily="50" charset="-128"/>
            </a:endParaRPr>
          </a:p>
        </p:txBody>
      </p:sp>
      <p:sp>
        <p:nvSpPr>
          <p:cNvPr id="17" name="正方形/長方形 16">
            <a:hlinkClick r:id="rId3"/>
          </p:cNvPr>
          <p:cNvSpPr/>
          <p:nvPr/>
        </p:nvSpPr>
        <p:spPr>
          <a:xfrm>
            <a:off x="6063166" y="5189463"/>
            <a:ext cx="525058" cy="216024"/>
          </a:xfrm>
          <a:prstGeom prst="rect">
            <a:avLst/>
          </a:prstGeom>
          <a:solidFill>
            <a:schemeClr val="bg2">
              <a:lumMod val="40000"/>
              <a:lumOff val="60000"/>
            </a:schemeClr>
          </a:solidFill>
          <a:ln>
            <a:noFill/>
          </a:ln>
          <a:scene3d>
            <a:camera prst="orthographicFront"/>
            <a:lightRig rig="threePt" dir="t"/>
          </a:scene3d>
          <a:sp3d>
            <a:bevelT w="57150" h="12700" prst="coolSlant"/>
          </a:sp3d>
        </p:spPr>
        <p:style>
          <a:lnRef idx="2">
            <a:schemeClr val="accent1">
              <a:shade val="50000"/>
            </a:schemeClr>
          </a:lnRef>
          <a:fillRef idx="1">
            <a:schemeClr val="accent1"/>
          </a:fillRef>
          <a:effectRef idx="0">
            <a:schemeClr val="accent1"/>
          </a:effectRef>
          <a:fontRef idx="minor">
            <a:schemeClr val="lt1"/>
          </a:fontRef>
        </p:style>
        <p:txBody>
          <a:bodyPr lIns="36000" tIns="90000" rIns="36000" anchor="ctr"/>
          <a:lstStyle/>
          <a:p>
            <a:pPr algn="ctr">
              <a:defRPr/>
            </a:pPr>
            <a:r>
              <a:rPr lang="ja-JP" altLang="en-US" sz="1300" dirty="0">
                <a:solidFill>
                  <a:schemeClr val="tx1"/>
                </a:solidFill>
                <a:latin typeface="メイリオ" pitchFamily="50" charset="-128"/>
                <a:ea typeface="メイリオ" pitchFamily="50" charset="-128"/>
                <a:cs typeface="メイリオ" pitchFamily="50" charset="-128"/>
              </a:rPr>
              <a:t>検索</a:t>
            </a:r>
            <a:endParaRPr lang="en-US" altLang="ja-JP" sz="1300" dirty="0">
              <a:solidFill>
                <a:schemeClr val="tx1"/>
              </a:solidFill>
              <a:latin typeface="メイリオ" pitchFamily="50" charset="-128"/>
              <a:ea typeface="メイリオ" pitchFamily="50" charset="-128"/>
              <a:cs typeface="メイリオ" pitchFamily="50" charset="-128"/>
            </a:endParaRPr>
          </a:p>
        </p:txBody>
      </p:sp>
      <p:cxnSp>
        <p:nvCxnSpPr>
          <p:cNvPr id="23" name="直線矢印コネクタ 22"/>
          <p:cNvCxnSpPr/>
          <p:nvPr/>
        </p:nvCxnSpPr>
        <p:spPr>
          <a:xfrm rot="16200000" flipV="1">
            <a:off x="6524625" y="5343526"/>
            <a:ext cx="211137" cy="176212"/>
          </a:xfrm>
          <a:prstGeom prst="straightConnector1">
            <a:avLst/>
          </a:prstGeom>
          <a:ln w="31750">
            <a:solidFill>
              <a:schemeClr val="tx1"/>
            </a:solidFill>
            <a:headEnd type="none"/>
            <a:tailEnd type="triangle" w="lg" len="lg"/>
          </a:ln>
          <a:effectLst>
            <a:outerShdw blurRad="50800" dist="38100" dir="2700000" sx="96000" sy="96000" algn="tl" rotWithShape="0">
              <a:prstClr val="black">
                <a:alpha val="47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215516" y="520368"/>
            <a:ext cx="8856984" cy="5722079"/>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marL="342900" indent="-342900">
              <a:lnSpc>
                <a:spcPts val="2400"/>
              </a:lnSpc>
              <a:buFont typeface="Wingdings" panose="05000000000000000000" pitchFamily="2" charset="2"/>
              <a:buChar char="u"/>
            </a:pPr>
            <a:r>
              <a:rPr lang="en-US" altLang="ja-JP" sz="2000" dirty="0">
                <a:latin typeface="メイリオ" pitchFamily="50" charset="-128"/>
                <a:ea typeface="メイリオ" pitchFamily="50" charset="-128"/>
              </a:rPr>
              <a:t>2021</a:t>
            </a:r>
            <a:r>
              <a:rPr lang="ja-JP" altLang="en-US" sz="2000" dirty="0">
                <a:latin typeface="メイリオ" pitchFamily="50" charset="-128"/>
                <a:ea typeface="メイリオ" pitchFamily="50" charset="-128"/>
              </a:rPr>
              <a:t>（令和</a:t>
            </a:r>
            <a:r>
              <a:rPr lang="en-US" altLang="ja-JP" sz="2000" dirty="0">
                <a:latin typeface="メイリオ" pitchFamily="50" charset="-128"/>
                <a:ea typeface="メイリオ" pitchFamily="50" charset="-128"/>
              </a:rPr>
              <a:t>3</a:t>
            </a:r>
            <a:r>
              <a:rPr lang="ja-JP" altLang="en-US" sz="2000" dirty="0">
                <a:latin typeface="メイリオ" pitchFamily="50" charset="-128"/>
                <a:ea typeface="メイリオ" pitchFamily="50" charset="-128"/>
              </a:rPr>
              <a:t>）年度当初予算を基本に、収支等に大きく影響のあるもの（</a:t>
            </a:r>
            <a:r>
              <a:rPr lang="en-US" altLang="ja-JP" sz="2000" dirty="0">
                <a:latin typeface="メイリオ" pitchFamily="50" charset="-128"/>
                <a:ea typeface="メイリオ" pitchFamily="50" charset="-128"/>
              </a:rPr>
              <a:t>2021</a:t>
            </a:r>
            <a:r>
              <a:rPr lang="ja-JP" altLang="en-US" sz="2000" dirty="0">
                <a:latin typeface="メイリオ" pitchFamily="50" charset="-128"/>
                <a:ea typeface="メイリオ" pitchFamily="50" charset="-128"/>
              </a:rPr>
              <a:t>年度の新規・拡充事業など）や</a:t>
            </a:r>
            <a:r>
              <a:rPr lang="en-US" altLang="ja-JP" sz="2000" dirty="0">
                <a:latin typeface="メイリオ" pitchFamily="50" charset="-128"/>
                <a:ea typeface="メイリオ" pitchFamily="50" charset="-128"/>
              </a:rPr>
              <a:t>2020</a:t>
            </a:r>
            <a:r>
              <a:rPr lang="ja-JP" altLang="en-US" sz="2000" dirty="0">
                <a:latin typeface="メイリオ" pitchFamily="50" charset="-128"/>
                <a:ea typeface="メイリオ" pitchFamily="50" charset="-128"/>
              </a:rPr>
              <a:t>年度補正予算等による影響を反映。</a:t>
            </a:r>
            <a:endParaRPr lang="en-US" altLang="ja-JP" sz="2000" dirty="0">
              <a:latin typeface="メイリオ" pitchFamily="50" charset="-128"/>
              <a:ea typeface="メイリオ" pitchFamily="50" charset="-128"/>
            </a:endParaRPr>
          </a:p>
          <a:p>
            <a:pPr marL="342900" indent="-342900">
              <a:lnSpc>
                <a:spcPts val="2400"/>
              </a:lnSpc>
              <a:buFont typeface="メイリオ" panose="020B0604030504040204" pitchFamily="50" charset="-128"/>
              <a:buChar char="○"/>
            </a:pPr>
            <a:r>
              <a:rPr lang="ja-JP" altLang="en-US" sz="2000" dirty="0">
                <a:latin typeface="メイリオ" pitchFamily="50" charset="-128"/>
                <a:ea typeface="メイリオ" pitchFamily="50" charset="-128"/>
              </a:rPr>
              <a:t>市税を「中長期の経済財政に関する試算」（</a:t>
            </a:r>
            <a:r>
              <a:rPr lang="en-US" altLang="ja-JP" sz="2000" dirty="0">
                <a:latin typeface="メイリオ" pitchFamily="50" charset="-128"/>
                <a:ea typeface="メイリオ" pitchFamily="50" charset="-128"/>
              </a:rPr>
              <a:t>2021</a:t>
            </a:r>
            <a:r>
              <a:rPr lang="ja-JP" altLang="en-US" sz="2000" dirty="0">
                <a:latin typeface="メイリオ" pitchFamily="50" charset="-128"/>
                <a:ea typeface="メイリオ" pitchFamily="50" charset="-128"/>
              </a:rPr>
              <a:t>年</a:t>
            </a:r>
            <a:r>
              <a:rPr lang="en-US" altLang="ja-JP" sz="2000" dirty="0">
                <a:latin typeface="メイリオ" pitchFamily="50" charset="-128"/>
                <a:ea typeface="メイリオ" pitchFamily="50" charset="-128"/>
              </a:rPr>
              <a:t>1</a:t>
            </a:r>
            <a:r>
              <a:rPr lang="ja-JP" altLang="en-US" sz="2000" dirty="0">
                <a:latin typeface="メイリオ" pitchFamily="50" charset="-128"/>
                <a:ea typeface="メイリオ" pitchFamily="50" charset="-128"/>
              </a:rPr>
              <a:t>月 内閣府）で示されたベースラインケースの指標により試算したうえで、固定資産税・都市計画税（土地・家屋）の評価替えの影響等を織り込む。</a:t>
            </a:r>
            <a:endParaRPr lang="en-US" altLang="ja-JP" sz="2000" dirty="0">
              <a:latin typeface="メイリオ" pitchFamily="50" charset="-128"/>
              <a:ea typeface="メイリオ" pitchFamily="50" charset="-128"/>
            </a:endParaRPr>
          </a:p>
          <a:p>
            <a:pPr marL="342900" indent="-342900">
              <a:lnSpc>
                <a:spcPts val="2400"/>
              </a:lnSpc>
              <a:buFont typeface="メイリオ" panose="020B0604030504040204" pitchFamily="50" charset="-128"/>
              <a:buChar char="○"/>
            </a:pPr>
            <a:r>
              <a:rPr lang="ja-JP" altLang="en-US" sz="2000" dirty="0">
                <a:latin typeface="メイリオ" pitchFamily="50" charset="-128"/>
                <a:ea typeface="メイリオ" pitchFamily="50" charset="-128"/>
              </a:rPr>
              <a:t>地方交付税等は、国予算・地方財政計画や本市実績を勘案し見込む。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a:latin typeface="メイリオ" pitchFamily="50" charset="-128"/>
                <a:ea typeface="メイリオ" pitchFamily="50" charset="-128"/>
              </a:rPr>
              <a:t>人件費は、</a:t>
            </a:r>
            <a:r>
              <a:rPr lang="en-US" altLang="ja-JP" sz="2000" dirty="0">
                <a:latin typeface="メイリオ" pitchFamily="50" charset="-128"/>
                <a:ea typeface="メイリオ" pitchFamily="50" charset="-128"/>
              </a:rPr>
              <a:t>2021</a:t>
            </a:r>
            <a:r>
              <a:rPr lang="ja-JP" altLang="en-US" sz="2000" dirty="0">
                <a:latin typeface="メイリオ" pitchFamily="50" charset="-128"/>
                <a:ea typeface="メイリオ" pitchFamily="50" charset="-128"/>
              </a:rPr>
              <a:t>年度当初予算に反映した給与改定や人員マネジメントによる職員の削減等を織り込む。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a:latin typeface="メイリオ" pitchFamily="50" charset="-128"/>
                <a:ea typeface="メイリオ" pitchFamily="50" charset="-128"/>
              </a:rPr>
              <a:t>社会保障費関係は、高齢化等による自然増を見込む。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en-US" altLang="ja-JP" sz="2000" dirty="0">
                <a:latin typeface="メイリオ" pitchFamily="50" charset="-128"/>
                <a:ea typeface="メイリオ" pitchFamily="50" charset="-128"/>
              </a:rPr>
              <a:t>2022</a:t>
            </a:r>
            <a:r>
              <a:rPr lang="ja-JP" altLang="en-US" sz="2000" dirty="0">
                <a:latin typeface="メイリオ" pitchFamily="50" charset="-128"/>
                <a:ea typeface="メイリオ" pitchFamily="50" charset="-128"/>
              </a:rPr>
              <a:t>年度以降の拡充分として、万博会場建設費や淀川左岸線</a:t>
            </a:r>
            <a:r>
              <a:rPr lang="en-US" altLang="ja-JP" sz="2000" dirty="0">
                <a:latin typeface="メイリオ" pitchFamily="50" charset="-128"/>
                <a:ea typeface="メイリオ" pitchFamily="50" charset="-128"/>
              </a:rPr>
              <a:t>(2</a:t>
            </a:r>
            <a:r>
              <a:rPr lang="ja-JP" altLang="en-US" sz="2000" dirty="0">
                <a:latin typeface="メイリオ" pitchFamily="50" charset="-128"/>
                <a:ea typeface="メイリオ" pitchFamily="50" charset="-128"/>
              </a:rPr>
              <a:t>期</a:t>
            </a:r>
            <a:r>
              <a:rPr lang="en-US" altLang="ja-JP" sz="2000" dirty="0">
                <a:latin typeface="メイリオ" pitchFamily="50" charset="-128"/>
                <a:ea typeface="メイリオ" pitchFamily="50" charset="-128"/>
              </a:rPr>
              <a:t>)</a:t>
            </a:r>
            <a:r>
              <a:rPr lang="ja-JP" altLang="en-US" sz="2000" dirty="0">
                <a:latin typeface="メイリオ" pitchFamily="50" charset="-128"/>
                <a:ea typeface="メイリオ" pitchFamily="50" charset="-128"/>
              </a:rPr>
              <a:t>事業費の増などを計画ベースで織り込む。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a:latin typeface="メイリオ" pitchFamily="50" charset="-128"/>
                <a:ea typeface="メイリオ" pitchFamily="50" charset="-128"/>
              </a:rPr>
              <a:t>財務リスク（阿倍野再開発事業や弁天町駅前開発土地信託事業など）を織り込む。　　</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a:latin typeface="メイリオ" pitchFamily="50" charset="-128"/>
                <a:ea typeface="メイリオ" pitchFamily="50" charset="-128"/>
              </a:rPr>
              <a:t>新型コロナウイルス感染症については、</a:t>
            </a:r>
            <a:r>
              <a:rPr lang="en-US" altLang="ja-JP" sz="2000" dirty="0">
                <a:latin typeface="メイリオ" pitchFamily="50" charset="-128"/>
                <a:ea typeface="メイリオ" pitchFamily="50" charset="-128"/>
              </a:rPr>
              <a:t>2021</a:t>
            </a:r>
            <a:r>
              <a:rPr lang="ja-JP" altLang="en-US" sz="2000" dirty="0">
                <a:latin typeface="メイリオ" pitchFamily="50" charset="-128"/>
                <a:ea typeface="メイリオ" pitchFamily="50" charset="-128"/>
              </a:rPr>
              <a:t>年度まで影響するものとの前提で試算。　　　　　　　　　　　　　　　　　</a:t>
            </a:r>
            <a:endParaRPr lang="en-US" altLang="ja-JP" sz="2000" dirty="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スライド番号プレースホルダ 5"/>
          <p:cNvSpPr>
            <a:spLocks noGrp="1"/>
          </p:cNvSpPr>
          <p:nvPr>
            <p:ph type="sldNum" sz="quarter" idx="10"/>
          </p:nvPr>
        </p:nvSpPr>
        <p:spPr bwMode="gray">
          <a:xfrm>
            <a:off x="8748464" y="6492875"/>
            <a:ext cx="1534344" cy="365125"/>
          </a:xfrm>
        </p:spPr>
        <p:txBody>
          <a:bodyPr/>
          <a:lstStyle/>
          <a:p>
            <a:pPr>
              <a:defRPr/>
            </a:pPr>
            <a:fld id="{660F2FEC-98AA-4D8F-B895-F4022AB9E898}" type="slidenum">
              <a:rPr lang="en-US" altLang="ja-JP" sz="2400"/>
              <a:pPr>
                <a:defRPr/>
              </a:pPr>
              <a:t>1</a:t>
            </a:fld>
            <a:endParaRPr lang="en-US" altLang="ja-JP" sz="2400" dirty="0"/>
          </a:p>
        </p:txBody>
      </p:sp>
      <p:sp>
        <p:nvSpPr>
          <p:cNvPr id="6" name="正方形/長方形 5"/>
          <p:cNvSpPr>
            <a:spLocks noChangeArrowheads="1"/>
          </p:cNvSpPr>
          <p:nvPr/>
        </p:nvSpPr>
        <p:spPr bwMode="auto">
          <a:xfrm>
            <a:off x="6012160" y="5877272"/>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a:lnSpc>
                <a:spcPts val="2500"/>
              </a:lnSpc>
            </a:pPr>
            <a:r>
              <a:rPr lang="ja-JP" altLang="en-US" sz="2000" dirty="0">
                <a:latin typeface="メイリオ" pitchFamily="50" charset="-128"/>
                <a:ea typeface="メイリオ" pitchFamily="50" charset="-128"/>
              </a:rPr>
              <a:t>　</a:t>
            </a:r>
            <a:r>
              <a:rPr lang="en-US" altLang="ja-JP" dirty="0">
                <a:latin typeface="メイリオ" pitchFamily="50" charset="-128"/>
                <a:ea typeface="メイリオ" pitchFamily="50" charset="-128"/>
              </a:rPr>
              <a:t>※</a:t>
            </a:r>
            <a:r>
              <a:rPr lang="ja-JP" altLang="en-US" dirty="0">
                <a:latin typeface="メイリオ" pitchFamily="50" charset="-128"/>
                <a:ea typeface="メイリオ" pitchFamily="50" charset="-128"/>
              </a:rPr>
              <a:t>　詳細は５ページ</a:t>
            </a:r>
            <a:endParaRPr lang="en-US" altLang="ja-JP" dirty="0">
              <a:latin typeface="メイリオ" pitchFamily="50" charset="-128"/>
              <a:ea typeface="メイリオ" pitchFamily="50" charset="-128"/>
            </a:endParaRPr>
          </a:p>
        </p:txBody>
      </p:sp>
    </p:spTree>
    <p:extLst>
      <p:ext uri="{BB962C8B-B14F-4D97-AF65-F5344CB8AC3E}">
        <p14:creationId xmlns:p14="http://schemas.microsoft.com/office/powerpoint/2010/main" val="345611945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0"/>
          </p:nvPr>
        </p:nvSpPr>
        <p:spPr bwMode="gray">
          <a:xfrm>
            <a:off x="8676456" y="6492875"/>
            <a:ext cx="1534344" cy="365125"/>
          </a:xfrm>
        </p:spPr>
        <p:txBody>
          <a:bodyPr/>
          <a:lstStyle/>
          <a:p>
            <a:pPr>
              <a:defRPr/>
            </a:pPr>
            <a:fld id="{660F2FEC-98AA-4D8F-B895-F4022AB9E898}" type="slidenum">
              <a:rPr lang="en-US" altLang="ja-JP" sz="2400"/>
              <a:pPr>
                <a:defRPr/>
              </a:pPr>
              <a:t>2</a:t>
            </a:fld>
            <a:endParaRPr lang="en-US" altLang="ja-JP" sz="2400" dirty="0"/>
          </a:p>
        </p:txBody>
      </p:sp>
      <p:sp>
        <p:nvSpPr>
          <p:cNvPr id="8"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【2021</a:t>
            </a:r>
            <a:r>
              <a:rPr lang="ja-JP" altLang="en-US" sz="2000" dirty="0">
                <a:solidFill>
                  <a:schemeClr val="bg1"/>
                </a:solidFill>
                <a:latin typeface="メイリオ" pitchFamily="50" charset="-128"/>
                <a:ea typeface="メイリオ" pitchFamily="50" charset="-128"/>
                <a:cs typeface="メイリオ" pitchFamily="50" charset="-128"/>
              </a:rPr>
              <a:t>（令和</a:t>
            </a:r>
            <a:r>
              <a:rPr lang="en-US" altLang="ja-JP" sz="2000" dirty="0">
                <a:solidFill>
                  <a:schemeClr val="bg1"/>
                </a:solidFill>
                <a:latin typeface="メイリオ" pitchFamily="50" charset="-128"/>
                <a:ea typeface="メイリオ" pitchFamily="50" charset="-128"/>
                <a:cs typeface="メイリオ" pitchFamily="50" charset="-128"/>
              </a:rPr>
              <a:t>3</a:t>
            </a:r>
            <a:r>
              <a:rPr lang="ja-JP" altLang="en-US" sz="2000" dirty="0">
                <a:solidFill>
                  <a:schemeClr val="bg1"/>
                </a:solidFill>
                <a:latin typeface="メイリオ" pitchFamily="50" charset="-128"/>
                <a:ea typeface="メイリオ" pitchFamily="50" charset="-128"/>
                <a:cs typeface="メイリオ" pitchFamily="50" charset="-128"/>
              </a:rPr>
              <a:t>）～</a:t>
            </a:r>
            <a:r>
              <a:rPr lang="en-US" altLang="ja-JP" sz="2000" dirty="0">
                <a:solidFill>
                  <a:schemeClr val="bg1"/>
                </a:solidFill>
                <a:latin typeface="メイリオ" pitchFamily="50" charset="-128"/>
                <a:ea typeface="メイリオ" pitchFamily="50" charset="-128"/>
                <a:cs typeface="メイリオ" pitchFamily="50" charset="-128"/>
              </a:rPr>
              <a:t>2030</a:t>
            </a:r>
            <a:r>
              <a:rPr lang="ja-JP" altLang="en-US" sz="2000" dirty="0">
                <a:solidFill>
                  <a:schemeClr val="bg1"/>
                </a:solidFill>
                <a:latin typeface="メイリオ" pitchFamily="50" charset="-128"/>
                <a:ea typeface="メイリオ" pitchFamily="50" charset="-128"/>
                <a:cs typeface="メイリオ" pitchFamily="50" charset="-128"/>
              </a:rPr>
              <a:t>（令和</a:t>
            </a:r>
            <a:r>
              <a:rPr lang="en-US" altLang="ja-JP" sz="2000" dirty="0">
                <a:solidFill>
                  <a:schemeClr val="bg1"/>
                </a:solidFill>
                <a:latin typeface="メイリオ" pitchFamily="50" charset="-128"/>
                <a:ea typeface="メイリオ" pitchFamily="50" charset="-128"/>
                <a:cs typeface="メイリオ" pitchFamily="50" charset="-128"/>
              </a:rPr>
              <a:t>12</a:t>
            </a:r>
            <a:r>
              <a:rPr lang="ja-JP" altLang="en-US" sz="2000" dirty="0">
                <a:solidFill>
                  <a:schemeClr val="bg1"/>
                </a:solidFill>
                <a:latin typeface="メイリオ" pitchFamily="50" charset="-128"/>
                <a:ea typeface="メイリオ" pitchFamily="50" charset="-128"/>
                <a:cs typeface="メイリオ" pitchFamily="50" charset="-128"/>
              </a:rPr>
              <a:t>）年度</a:t>
            </a:r>
            <a:r>
              <a:rPr lang="en-US" altLang="ja-JP" sz="2000" dirty="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テキスト ボックス 5"/>
          <p:cNvSpPr txBox="1"/>
          <p:nvPr/>
        </p:nvSpPr>
        <p:spPr>
          <a:xfrm>
            <a:off x="1043608" y="5949280"/>
            <a:ext cx="7344816" cy="507831"/>
          </a:xfrm>
          <a:prstGeom prst="rect">
            <a:avLst/>
          </a:prstGeom>
          <a:noFill/>
        </p:spPr>
        <p:txBody>
          <a:bodyPr wrap="square">
            <a:spAutoFit/>
          </a:bodyPr>
          <a:lstStyle/>
          <a:p>
            <a:pPr>
              <a:defRPr/>
            </a:pPr>
            <a:r>
              <a:rPr lang="ja-JP" altLang="en-US" sz="1400" dirty="0">
                <a:latin typeface="メイリオ" pitchFamily="50" charset="-128"/>
                <a:ea typeface="メイリオ" pitchFamily="50" charset="-128"/>
                <a:cs typeface="メイリオ" pitchFamily="50" charset="-128"/>
              </a:rPr>
              <a:t>（</a:t>
            </a:r>
            <a:r>
              <a:rPr lang="ja-JP" altLang="en-US" sz="1300" dirty="0">
                <a:latin typeface="メイリオ" pitchFamily="50" charset="-128"/>
                <a:ea typeface="メイリオ" pitchFamily="50" charset="-128"/>
                <a:cs typeface="メイリオ" pitchFamily="50" charset="-128"/>
              </a:rPr>
              <a:t>参考）財政調整基金残高　</a:t>
            </a:r>
            <a:r>
              <a:rPr lang="en-US" altLang="ja-JP" sz="1400" dirty="0">
                <a:latin typeface="メイリオ" pitchFamily="50" charset="-128"/>
                <a:ea typeface="メイリオ" pitchFamily="50" charset="-128"/>
                <a:cs typeface="メイリオ" pitchFamily="50" charset="-128"/>
              </a:rPr>
              <a:t>1,245</a:t>
            </a:r>
            <a:r>
              <a:rPr lang="ja-JP" altLang="en-US" sz="1300" dirty="0">
                <a:latin typeface="メイリオ" pitchFamily="50" charset="-128"/>
                <a:ea typeface="メイリオ" pitchFamily="50" charset="-128"/>
                <a:cs typeface="メイリオ" pitchFamily="50" charset="-128"/>
              </a:rPr>
              <a:t>億円（</a:t>
            </a:r>
            <a:r>
              <a:rPr lang="en-US" altLang="ja-JP" sz="1300" dirty="0">
                <a:latin typeface="メイリオ" pitchFamily="50" charset="-128"/>
                <a:ea typeface="メイリオ" pitchFamily="50" charset="-128"/>
                <a:cs typeface="メイリオ" pitchFamily="50" charset="-128"/>
              </a:rPr>
              <a:t>2021</a:t>
            </a:r>
            <a:r>
              <a:rPr lang="ja-JP" altLang="en-US" sz="1300" dirty="0">
                <a:latin typeface="メイリオ" pitchFamily="50" charset="-128"/>
                <a:ea typeface="メイリオ" pitchFamily="50" charset="-128"/>
                <a:cs typeface="メイリオ" pitchFamily="50" charset="-128"/>
              </a:rPr>
              <a:t>年度末見込）</a:t>
            </a:r>
            <a:endParaRPr lang="en-US" altLang="ja-JP" sz="1300" dirty="0">
              <a:latin typeface="メイリオ" pitchFamily="50" charset="-128"/>
              <a:ea typeface="メイリオ" pitchFamily="50" charset="-128"/>
              <a:cs typeface="メイリオ" pitchFamily="50" charset="-128"/>
            </a:endParaRPr>
          </a:p>
          <a:p>
            <a:pPr>
              <a:defRPr/>
            </a:pPr>
            <a:r>
              <a:rPr lang="ja-JP" altLang="en-US" sz="1300" dirty="0">
                <a:latin typeface="メイリオ" pitchFamily="50" charset="-128"/>
                <a:ea typeface="メイリオ" pitchFamily="50" charset="-128"/>
                <a:cs typeface="メイリオ" pitchFamily="50" charset="-128"/>
              </a:rPr>
              <a:t>　　　　　　　　　　　　　うち弁天町駅前開発土地信託事業への対応分</a:t>
            </a:r>
            <a:r>
              <a:rPr lang="en-US" altLang="ja-JP" sz="1300" dirty="0">
                <a:latin typeface="メイリオ" pitchFamily="50" charset="-128"/>
                <a:ea typeface="メイリオ" pitchFamily="50" charset="-128"/>
                <a:cs typeface="メイリオ" pitchFamily="50" charset="-128"/>
              </a:rPr>
              <a:t>127</a:t>
            </a:r>
            <a:r>
              <a:rPr lang="ja-JP" altLang="en-US" sz="1300" dirty="0">
                <a:latin typeface="メイリオ" pitchFamily="50" charset="-128"/>
                <a:ea typeface="メイリオ" pitchFamily="50" charset="-128"/>
                <a:cs typeface="メイリオ" pitchFamily="50" charset="-128"/>
              </a:rPr>
              <a:t>億円</a:t>
            </a:r>
            <a:endParaRPr lang="en-US" altLang="ja-JP" sz="1300" dirty="0">
              <a:latin typeface="メイリオ" pitchFamily="50" charset="-128"/>
              <a:ea typeface="メイリオ" pitchFamily="50" charset="-128"/>
              <a:cs typeface="メイリオ" pitchFamily="50" charset="-128"/>
            </a:endParaRPr>
          </a:p>
        </p:txBody>
      </p:sp>
      <p:pic>
        <p:nvPicPr>
          <p:cNvPr id="2" name="図 1"/>
          <p:cNvPicPr>
            <a:picLocks/>
          </p:cNvPicPr>
          <p:nvPr/>
        </p:nvPicPr>
        <p:blipFill>
          <a:blip r:embed="rId3"/>
          <a:stretch>
            <a:fillRect/>
          </a:stretch>
        </p:blipFill>
        <p:spPr>
          <a:xfrm>
            <a:off x="251520" y="797648"/>
            <a:ext cx="8787600" cy="4863600"/>
          </a:xfrm>
          <a:prstGeom prst="rect">
            <a:avLst/>
          </a:prstGeom>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426703" y="1772816"/>
            <a:ext cx="8321761" cy="4986960"/>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通常収支の状況とその対応</a:t>
            </a:r>
            <a:endParaRPr lang="en-US" altLang="ja-JP" sz="3200" dirty="0">
              <a:solidFill>
                <a:schemeClr val="bg1"/>
              </a:solidFill>
              <a:latin typeface="メイリオ" pitchFamily="50" charset="-128"/>
              <a:ea typeface="メイリオ" pitchFamily="50" charset="-128"/>
            </a:endParaRPr>
          </a:p>
        </p:txBody>
      </p:sp>
      <p:sp>
        <p:nvSpPr>
          <p:cNvPr id="44" name="スライド番号プレースホルダ 5"/>
          <p:cNvSpPr>
            <a:spLocks noGrp="1"/>
          </p:cNvSpPr>
          <p:nvPr>
            <p:ph type="sldNum" sz="quarter" idx="10"/>
          </p:nvPr>
        </p:nvSpPr>
        <p:spPr bwMode="gray">
          <a:xfrm>
            <a:off x="8532440" y="6492875"/>
            <a:ext cx="1534344" cy="365125"/>
          </a:xfrm>
        </p:spPr>
        <p:txBody>
          <a:bodyPr/>
          <a:lstStyle/>
          <a:p>
            <a:pPr>
              <a:defRPr/>
            </a:pPr>
            <a:fld id="{660F2FEC-98AA-4D8F-B895-F4022AB9E898}" type="slidenum">
              <a:rPr lang="en-US" altLang="ja-JP" sz="2400"/>
              <a:pPr>
                <a:defRPr/>
              </a:pPr>
              <a:t>3</a:t>
            </a:fld>
            <a:endParaRPr lang="en-US" altLang="ja-JP" sz="2400" dirty="0"/>
          </a:p>
        </p:txBody>
      </p:sp>
      <p:sp>
        <p:nvSpPr>
          <p:cNvPr id="91" name="正方形/長方形 90"/>
          <p:cNvSpPr/>
          <p:nvPr/>
        </p:nvSpPr>
        <p:spPr>
          <a:xfrm>
            <a:off x="827584" y="908720"/>
            <a:ext cx="3312368" cy="36004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通常収支の推移（一般会計）</a:t>
            </a:r>
          </a:p>
        </p:txBody>
      </p:sp>
      <p:pic>
        <p:nvPicPr>
          <p:cNvPr id="5" name="図 4"/>
          <p:cNvPicPr>
            <a:picLocks/>
          </p:cNvPicPr>
          <p:nvPr/>
        </p:nvPicPr>
        <p:blipFill>
          <a:blip r:embed="rId4"/>
          <a:stretch>
            <a:fillRect/>
          </a:stretch>
        </p:blipFill>
        <p:spPr>
          <a:xfrm>
            <a:off x="5293926" y="826160"/>
            <a:ext cx="3742570" cy="2242800"/>
          </a:xfrm>
          <a:prstGeom prst="rect">
            <a:avLst/>
          </a:prstGeom>
        </p:spPr>
      </p:pic>
      <p:sp>
        <p:nvSpPr>
          <p:cNvPr id="92" name="正方形/長方形 91"/>
          <p:cNvSpPr/>
          <p:nvPr/>
        </p:nvSpPr>
        <p:spPr>
          <a:xfrm>
            <a:off x="6125268" y="755976"/>
            <a:ext cx="2304256" cy="29676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前回（</a:t>
            </a:r>
            <a:r>
              <a:rPr lang="en-US" altLang="ja-JP" sz="1400" b="1" dirty="0">
                <a:solidFill>
                  <a:schemeClr val="tx1"/>
                </a:solidFill>
              </a:rPr>
              <a:t>2020</a:t>
            </a:r>
            <a:r>
              <a:rPr lang="ja-JP" altLang="en-US" sz="1400" b="1" dirty="0">
                <a:solidFill>
                  <a:schemeClr val="tx1"/>
                </a:solidFill>
              </a:rPr>
              <a:t>年</a:t>
            </a:r>
            <a:r>
              <a:rPr lang="en-US" altLang="ja-JP" sz="1400" b="1" dirty="0">
                <a:solidFill>
                  <a:schemeClr val="tx1"/>
                </a:solidFill>
              </a:rPr>
              <a:t>3</a:t>
            </a:r>
            <a:r>
              <a:rPr lang="ja-JP" altLang="en-US" sz="1400" b="1" dirty="0">
                <a:solidFill>
                  <a:schemeClr val="tx1"/>
                </a:solidFill>
              </a:rPr>
              <a:t>月版）</a:t>
            </a:r>
            <a:endParaRPr kumimoji="1" lang="ja-JP" altLang="en-US" sz="1400" b="1" dirty="0">
              <a:solidFill>
                <a:schemeClr val="tx1"/>
              </a:solidFil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fld id="{D5111594-BB19-4112-97D1-CF4971C81495}" type="slidenum">
              <a:rPr lang="en-US" altLang="ja-JP" sz="2400"/>
              <a:pPr>
                <a:defRPr/>
              </a:pPr>
              <a:t>4</a:t>
            </a:fld>
            <a:endParaRPr lang="en-US" altLang="ja-JP" sz="2400" dirty="0"/>
          </a:p>
        </p:txBody>
      </p:sp>
      <p:sp>
        <p:nvSpPr>
          <p:cNvPr id="13" name="正方形/長方形 12"/>
          <p:cNvSpPr/>
          <p:nvPr/>
        </p:nvSpPr>
        <p:spPr>
          <a:xfrm>
            <a:off x="324000" y="520262"/>
            <a:ext cx="8496000" cy="4234220"/>
          </a:xfrm>
          <a:prstGeom prst="rect">
            <a:avLst/>
          </a:prstGeom>
          <a:noFill/>
          <a:ln>
            <a:noFill/>
          </a:ln>
        </p:spPr>
        <p:txBody>
          <a:bodyPr/>
          <a:lstStyle/>
          <a:p>
            <a:pPr marL="342900" indent="-342900">
              <a:lnSpc>
                <a:spcPts val="1900"/>
              </a:lnSpc>
              <a:spcBef>
                <a:spcPts val="1200"/>
              </a:spcBef>
              <a:buFont typeface="メイリオ" panose="020B0604030504040204" pitchFamily="50" charset="-128"/>
              <a:buChar char="○"/>
            </a:pPr>
            <a:r>
              <a:rPr lang="ja-JP" altLang="en-US" spc="-80" dirty="0">
                <a:latin typeface="メイリオ" pitchFamily="50" charset="-128"/>
                <a:ea typeface="メイリオ" pitchFamily="50" charset="-128"/>
                <a:cs typeface="メイリオ" pitchFamily="50" charset="-128"/>
              </a:rPr>
              <a:t>試算に、</a:t>
            </a:r>
            <a:r>
              <a:rPr lang="en-US" altLang="ja-JP" spc="-80" dirty="0">
                <a:latin typeface="メイリオ" pitchFamily="50" charset="-128"/>
                <a:ea typeface="メイリオ" pitchFamily="50" charset="-128"/>
                <a:cs typeface="メイリオ" pitchFamily="50" charset="-128"/>
              </a:rPr>
              <a:t>2021</a:t>
            </a:r>
            <a:r>
              <a:rPr lang="ja-JP" altLang="en-US" spc="-80" dirty="0">
                <a:latin typeface="メイリオ" pitchFamily="50" charset="-128"/>
                <a:ea typeface="メイリオ" pitchFamily="50" charset="-128"/>
                <a:cs typeface="メイリオ" pitchFamily="50" charset="-128"/>
              </a:rPr>
              <a:t>年度当初予算の新規・拡充事業や今後本格化する投資的事業の増を織り込む一方、金利の低下に伴う公債費の減等を反映した結果、新型コロナウイルス感染症の影響がなくなる</a:t>
            </a:r>
            <a:r>
              <a:rPr lang="en-US" altLang="ja-JP" spc="-80" dirty="0">
                <a:latin typeface="メイリオ" pitchFamily="50" charset="-128"/>
                <a:ea typeface="メイリオ" pitchFamily="50" charset="-128"/>
                <a:cs typeface="メイリオ" pitchFamily="50" charset="-128"/>
              </a:rPr>
              <a:t>2022</a:t>
            </a:r>
            <a:r>
              <a:rPr lang="ja-JP" altLang="en-US" spc="-80" dirty="0">
                <a:latin typeface="メイリオ" pitchFamily="50" charset="-128"/>
                <a:ea typeface="メイリオ" pitchFamily="50" charset="-128"/>
                <a:cs typeface="メイリオ" pitchFamily="50" charset="-128"/>
              </a:rPr>
              <a:t>年度に通常収支不足が一旦解消する見込み。</a:t>
            </a:r>
            <a:endParaRPr lang="en-US" altLang="ja-JP" spc="-80" dirty="0">
              <a:latin typeface="メイリオ" pitchFamily="50" charset="-128"/>
              <a:ea typeface="メイリオ" pitchFamily="50" charset="-128"/>
              <a:cs typeface="メイリオ" pitchFamily="50" charset="-128"/>
            </a:endParaRPr>
          </a:p>
          <a:p>
            <a:pPr marL="342900" indent="-342900">
              <a:lnSpc>
                <a:spcPts val="1900"/>
              </a:lnSpc>
              <a:spcBef>
                <a:spcPts val="1200"/>
              </a:spcBef>
              <a:buFont typeface="メイリオ" panose="020B0604030504040204" pitchFamily="50" charset="-128"/>
              <a:buChar char="○"/>
            </a:pPr>
            <a:r>
              <a:rPr lang="ja-JP" altLang="en-US" spc="-80" dirty="0">
                <a:latin typeface="メイリオ" pitchFamily="50" charset="-128"/>
                <a:ea typeface="メイリオ" pitchFamily="50" charset="-128"/>
                <a:cs typeface="メイリオ" pitchFamily="50" charset="-128"/>
              </a:rPr>
              <a:t>しかしながら、万博関連経費や淀川左岸線（</a:t>
            </a:r>
            <a:r>
              <a:rPr lang="en-US" altLang="ja-JP" spc="-80" dirty="0">
                <a:latin typeface="メイリオ" pitchFamily="50" charset="-128"/>
                <a:ea typeface="メイリオ" pitchFamily="50" charset="-128"/>
                <a:cs typeface="メイリオ" pitchFamily="50" charset="-128"/>
              </a:rPr>
              <a:t>2</a:t>
            </a:r>
            <a:r>
              <a:rPr lang="ja-JP" altLang="en-US" spc="-80" dirty="0">
                <a:latin typeface="メイリオ" pitchFamily="50" charset="-128"/>
                <a:ea typeface="メイリオ" pitchFamily="50" charset="-128"/>
                <a:cs typeface="メイリオ" pitchFamily="50" charset="-128"/>
              </a:rPr>
              <a:t>期）事業費の増などにより、期間中盤からは再び収支が悪化する見込み。</a:t>
            </a:r>
            <a:endParaRPr lang="en-US" altLang="ja-JP" spc="-80" dirty="0">
              <a:latin typeface="メイリオ" pitchFamily="50" charset="-128"/>
              <a:ea typeface="メイリオ" pitchFamily="50" charset="-128"/>
              <a:cs typeface="メイリオ" pitchFamily="50" charset="-128"/>
            </a:endParaRPr>
          </a:p>
          <a:p>
            <a:pPr marL="342900" indent="-342900">
              <a:lnSpc>
                <a:spcPts val="1900"/>
              </a:lnSpc>
              <a:spcBef>
                <a:spcPts val="1200"/>
              </a:spcBef>
              <a:buFont typeface="メイリオ" panose="020B0604030504040204" pitchFamily="50" charset="-128"/>
              <a:buChar char="○"/>
            </a:pPr>
            <a:r>
              <a:rPr lang="ja-JP" altLang="en-US" spc="-80" dirty="0">
                <a:latin typeface="メイリオ" pitchFamily="50" charset="-128"/>
                <a:ea typeface="メイリオ" pitchFamily="50" charset="-128"/>
                <a:cs typeface="メイリオ" pitchFamily="50" charset="-128"/>
              </a:rPr>
              <a:t>特に、期間終盤では、高齢化の進展や障がい福祉サービス利用者の増加等に伴う扶助費の増や、投資的事業の財源として発行する起債償還の増等により、通常収支不足が拡大する見込みとなっている。</a:t>
            </a:r>
            <a:endParaRPr lang="en-US" altLang="ja-JP" spc="-80" dirty="0">
              <a:latin typeface="メイリオ" pitchFamily="50" charset="-128"/>
              <a:ea typeface="メイリオ" pitchFamily="50" charset="-128"/>
              <a:cs typeface="メイリオ" pitchFamily="50" charset="-128"/>
            </a:endParaRPr>
          </a:p>
          <a:p>
            <a:pPr marL="342900" indent="-342900">
              <a:lnSpc>
                <a:spcPts val="1900"/>
              </a:lnSpc>
              <a:spcBef>
                <a:spcPts val="1200"/>
              </a:spcBef>
              <a:buFont typeface="メイリオ" panose="020B0604030504040204" pitchFamily="50" charset="-128"/>
              <a:buChar char="○"/>
            </a:pPr>
            <a:r>
              <a:rPr lang="ja-JP" altLang="en-US" spc="-100" dirty="0">
                <a:latin typeface="メイリオ" pitchFamily="50" charset="-128"/>
                <a:ea typeface="メイリオ" pitchFamily="50" charset="-128"/>
                <a:cs typeface="メイリオ" pitchFamily="50" charset="-128"/>
              </a:rPr>
              <a:t>さらに、この試算には多くの不確定要素（経済情勢の影響を大きく受ける税収や国の財政状況を踏まえた地方交付税の状況、金利・建設単価等の動向、公共施設の老朽化への対応に加え、その他今後想定される新規事業、未織り込みの財務リスクなど）があり、相当の幅をもって見る必要がある。とりわけ、新型コロナウイルス感染症の影響については、特に注視していく必要がある。</a:t>
            </a:r>
            <a:endParaRPr lang="en-US" altLang="ja-JP"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4000" y="5354844"/>
            <a:ext cx="8496000" cy="1309557"/>
          </a:xfrm>
          <a:prstGeom prst="rect">
            <a:avLst/>
          </a:prstGeom>
          <a:ln>
            <a:noFill/>
          </a:ln>
        </p:spPr>
        <p:txBody>
          <a:bodyPr/>
          <a:lstStyle/>
          <a:p>
            <a:pPr marL="342900" indent="-342900">
              <a:spcBef>
                <a:spcPts val="100"/>
              </a:spcBef>
              <a:spcAft>
                <a:spcPts val="0"/>
              </a:spcAft>
              <a:buFont typeface="メイリオ" panose="020B0604030504040204" pitchFamily="50" charset="-128"/>
              <a:buChar char="○"/>
              <a:defRPr/>
            </a:pPr>
            <a:r>
              <a:rPr lang="ja-JP" altLang="en-US" spc="-100" dirty="0">
                <a:latin typeface="メイリオ" pitchFamily="50" charset="-128"/>
                <a:ea typeface="メイリオ" pitchFamily="50" charset="-128"/>
                <a:cs typeface="メイリオ" pitchFamily="50" charset="-128"/>
              </a:rPr>
              <a:t>不確定要素が収支に大きな影響を与える可能性がある中で、通常収支（単年度</a:t>
            </a:r>
            <a:r>
              <a:rPr lang="ja-JP" altLang="en-US" i="1" spc="-100" dirty="0">
                <a:latin typeface="メイリオ" pitchFamily="50" charset="-128"/>
                <a:ea typeface="メイリオ" pitchFamily="50" charset="-128"/>
                <a:cs typeface="メイリオ" pitchFamily="50" charset="-128"/>
              </a:rPr>
              <a:t>）の均衡に向けて</a:t>
            </a:r>
            <a:r>
              <a:rPr lang="ja-JP" altLang="en-US" spc="-100" dirty="0">
                <a:latin typeface="メイリオ" pitchFamily="50" charset="-128"/>
                <a:ea typeface="メイリオ" pitchFamily="50" charset="-128"/>
                <a:cs typeface="メイリオ" pitchFamily="50" charset="-128"/>
              </a:rPr>
              <a:t>引き続き市政改革に取り組むとともに、全市的な優先順位付けを行うなど、事業の選択と集中を進めることで、補塡財源に依存せず、収入の範囲内で予算を組むことをめざし、持続可能な財政構造の構築を図る必要がある。</a:t>
            </a:r>
            <a:endParaRPr lang="en-US" altLang="ja-JP" sz="1600" spc="-100" dirty="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05608"/>
            <a:ext cx="8640000" cy="3945888"/>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849175"/>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対　　応</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5264601"/>
            <a:ext cx="8640000" cy="1283694"/>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032000" y="4581128"/>
            <a:ext cx="1080000" cy="360000"/>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Tree>
    <p:extLst>
      <p:ext uri="{BB962C8B-B14F-4D97-AF65-F5344CB8AC3E}">
        <p14:creationId xmlns:p14="http://schemas.microsoft.com/office/powerpoint/2010/main" val="91075757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0"/>
          </p:nvPr>
        </p:nvSpPr>
        <p:spPr bwMode="gray">
          <a:xfrm>
            <a:off x="8676456" y="6492875"/>
            <a:ext cx="1534344" cy="365125"/>
          </a:xfrm>
        </p:spPr>
        <p:txBody>
          <a:bodyPr/>
          <a:lstStyle/>
          <a:p>
            <a:pPr>
              <a:defRPr/>
            </a:pPr>
            <a:fld id="{D34601B2-BE6F-4828-8AD7-F9C14824D522}" type="slidenum">
              <a:rPr lang="en-US" altLang="ja-JP" sz="2400"/>
              <a:pPr>
                <a:defRPr/>
              </a:pPr>
              <a:t>5</a:t>
            </a:fld>
            <a:endParaRPr lang="en-US" altLang="ja-JP" sz="2400" dirty="0"/>
          </a:p>
        </p:txBody>
      </p:sp>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参考資料①</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pic>
        <p:nvPicPr>
          <p:cNvPr id="2" name="図 1"/>
          <p:cNvPicPr>
            <a:picLocks/>
          </p:cNvPicPr>
          <p:nvPr/>
        </p:nvPicPr>
        <p:blipFill>
          <a:blip r:embed="rId3"/>
          <a:stretch>
            <a:fillRect/>
          </a:stretch>
        </p:blipFill>
        <p:spPr>
          <a:xfrm>
            <a:off x="245280" y="836712"/>
            <a:ext cx="8647200" cy="5630400"/>
          </a:xfrm>
          <a:prstGeom prst="rect">
            <a:avLst/>
          </a:prstGeom>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参考資料②</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収支の詳細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6</a:t>
            </a:fld>
            <a:endParaRPr lang="en-US" altLang="ja-JP" sz="2400" dirty="0"/>
          </a:p>
        </p:txBody>
      </p:sp>
      <p:cxnSp>
        <p:nvCxnSpPr>
          <p:cNvPr id="10" name="AutoShape 5"/>
          <p:cNvCxnSpPr>
            <a:cxnSpLocks noChangeShapeType="1"/>
          </p:cNvCxnSpPr>
          <p:nvPr/>
        </p:nvCxnSpPr>
        <p:spPr bwMode="auto">
          <a:xfrm>
            <a:off x="17726025" y="1943100"/>
            <a:ext cx="0" cy="0"/>
          </a:xfrm>
          <a:prstGeom prst="straightConnector1">
            <a:avLst/>
          </a:prstGeom>
          <a:noFill/>
          <a:ln w="9525">
            <a:solidFill>
              <a:srgbClr val="000000"/>
            </a:solidFill>
            <a:round/>
            <a:headEnd/>
            <a:tailEnd/>
          </a:ln>
        </p:spPr>
      </p:cxnSp>
      <p:pic>
        <p:nvPicPr>
          <p:cNvPr id="2" name="図 1"/>
          <p:cNvPicPr>
            <a:picLocks/>
          </p:cNvPicPr>
          <p:nvPr/>
        </p:nvPicPr>
        <p:blipFill>
          <a:blip r:embed="rId3"/>
          <a:stretch>
            <a:fillRect/>
          </a:stretch>
        </p:blipFill>
        <p:spPr>
          <a:xfrm>
            <a:off x="263256" y="747336"/>
            <a:ext cx="8413200" cy="5706000"/>
          </a:xfrm>
          <a:prstGeom prst="rect">
            <a:avLst/>
          </a:prstGeom>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参考資料③</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2400" dirty="0">
                <a:solidFill>
                  <a:schemeClr val="bg1"/>
                </a:solidFill>
                <a:latin typeface="メイリオ" pitchFamily="50" charset="-128"/>
                <a:ea typeface="メイリオ" pitchFamily="50" charset="-128"/>
              </a:rPr>
              <a:t>一般会計市債残高と一般財源等の推移</a:t>
            </a:r>
            <a:r>
              <a:rPr lang="ja-JP" altLang="en-US" sz="3200" dirty="0">
                <a:solidFill>
                  <a:schemeClr val="bg1"/>
                </a:solidFill>
                <a:latin typeface="メイリオ" pitchFamily="50" charset="-128"/>
                <a:ea typeface="メイリオ" pitchFamily="50" charset="-128"/>
              </a:rPr>
              <a:t>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7</a:t>
            </a:fld>
            <a:endParaRPr lang="en-US" altLang="ja-JP" sz="2400" dirty="0"/>
          </a:p>
        </p:txBody>
      </p:sp>
      <p:sp>
        <p:nvSpPr>
          <p:cNvPr id="13" name="テキスト ボックス 12"/>
          <p:cNvSpPr txBox="1"/>
          <p:nvPr/>
        </p:nvSpPr>
        <p:spPr>
          <a:xfrm>
            <a:off x="251520" y="736828"/>
            <a:ext cx="8604448" cy="1107996"/>
          </a:xfrm>
          <a:prstGeom prst="rect">
            <a:avLst/>
          </a:prstGeom>
          <a:noFill/>
        </p:spPr>
        <p:txBody>
          <a:bodyPr wrap="square" rtlCol="0">
            <a:spAutoFit/>
          </a:bodyPr>
          <a:lstStyle/>
          <a:p>
            <a:r>
              <a:rPr kumimoji="1" lang="ja-JP" altLang="en-US" sz="1100" dirty="0"/>
              <a:t>〇通常収支不足の解消に向けて、近年の財政悪化の原因となった公債費の抑制が必要</a:t>
            </a:r>
            <a:endParaRPr kumimoji="1" lang="en-US" altLang="ja-JP" sz="1100" dirty="0"/>
          </a:p>
          <a:p>
            <a:r>
              <a:rPr lang="ja-JP" altLang="en-US" sz="1100" dirty="0"/>
              <a:t>〇そのため、一般財源に対する実質市債残高の割合（実質市債残高倍率）を指標として、市債の新規発行をコントロールしてきたところ</a:t>
            </a:r>
            <a:endParaRPr kumimoji="1" lang="en-US" altLang="ja-JP" sz="1100" dirty="0"/>
          </a:p>
          <a:p>
            <a:r>
              <a:rPr kumimoji="1" lang="ja-JP" altLang="en-US" sz="1100" dirty="0"/>
              <a:t>○この間の取組を通じて、市債残高は着実に減少しており、実質市債残高倍率についても、これまで</a:t>
            </a:r>
            <a:r>
              <a:rPr kumimoji="1" lang="en-US" altLang="ja-JP" sz="1100" dirty="0"/>
              <a:t>1.79</a:t>
            </a:r>
            <a:r>
              <a:rPr kumimoji="1" lang="ja-JP" altLang="en-US" sz="1100" dirty="0"/>
              <a:t>倍をめざしてきたところであるが、</a:t>
            </a:r>
            <a:endParaRPr kumimoji="1" lang="en-US" altLang="ja-JP" sz="1100" dirty="0"/>
          </a:p>
          <a:p>
            <a:r>
              <a:rPr lang="ja-JP" altLang="en-US" sz="1100" dirty="0"/>
              <a:t>　 </a:t>
            </a:r>
            <a:r>
              <a:rPr kumimoji="1" lang="en-US" altLang="ja-JP" sz="1100" dirty="0"/>
              <a:t>2019</a:t>
            </a:r>
            <a:r>
              <a:rPr kumimoji="1" lang="ja-JP" altLang="en-US" sz="1100" dirty="0"/>
              <a:t>年度末</a:t>
            </a:r>
            <a:r>
              <a:rPr lang="ja-JP" altLang="en-US" sz="1100" dirty="0"/>
              <a:t>で下回ったところ</a:t>
            </a:r>
            <a:r>
              <a:rPr kumimoji="1" lang="ja-JP" altLang="en-US" sz="1100" dirty="0"/>
              <a:t>（</a:t>
            </a:r>
            <a:r>
              <a:rPr kumimoji="1" lang="en-US" altLang="ja-JP" sz="1100" dirty="0"/>
              <a:t>2019</a:t>
            </a:r>
            <a:r>
              <a:rPr kumimoji="1" lang="ja-JP" altLang="en-US" sz="1100" dirty="0"/>
              <a:t>年度末：</a:t>
            </a:r>
            <a:r>
              <a:rPr kumimoji="1" lang="en-US" altLang="ja-JP" sz="1100" dirty="0"/>
              <a:t>1.69</a:t>
            </a:r>
            <a:r>
              <a:rPr kumimoji="1" lang="ja-JP" altLang="en-US" sz="1100" dirty="0"/>
              <a:t>）</a:t>
            </a:r>
            <a:endParaRPr lang="en-US" altLang="ja-JP" sz="1100" dirty="0"/>
          </a:p>
          <a:p>
            <a:r>
              <a:rPr lang="ja-JP" altLang="en-US" sz="1100" dirty="0"/>
              <a:t>○一方で、粗い試算では、大規模な投資的事業や公共施設の老朽化への対応などにより、今後、公債費が増加に転じる期間も見込まれる</a:t>
            </a:r>
            <a:endParaRPr lang="en-US" altLang="ja-JP" sz="1100" dirty="0"/>
          </a:p>
          <a:p>
            <a:r>
              <a:rPr kumimoji="1" lang="ja-JP" altLang="en-US" sz="1100" dirty="0"/>
              <a:t>○よって、将来世代に負担を先送りしないため、今後においても引き続き実質市債残高倍率が</a:t>
            </a:r>
            <a:r>
              <a:rPr kumimoji="1" lang="en-US" altLang="ja-JP" sz="1100" dirty="0"/>
              <a:t>5</a:t>
            </a:r>
            <a:r>
              <a:rPr kumimoji="1" lang="ja-JP" altLang="en-US" sz="1100" dirty="0"/>
              <a:t>大市平均を下回るよう取り組んでいく</a:t>
            </a:r>
            <a:endParaRPr lang="en-US" altLang="ja-JP" sz="1100" dirty="0"/>
          </a:p>
        </p:txBody>
      </p:sp>
      <p:sp>
        <p:nvSpPr>
          <p:cNvPr id="16" name="テキスト ボックス 15"/>
          <p:cNvSpPr txBox="1"/>
          <p:nvPr/>
        </p:nvSpPr>
        <p:spPr>
          <a:xfrm>
            <a:off x="953344" y="6381328"/>
            <a:ext cx="7219056" cy="369332"/>
          </a:xfrm>
          <a:prstGeom prst="rect">
            <a:avLst/>
          </a:prstGeom>
          <a:noFill/>
        </p:spPr>
        <p:txBody>
          <a:bodyPr wrap="square" rtlCol="0">
            <a:spAutoFit/>
          </a:bodyPr>
          <a:lstStyle/>
          <a:p>
            <a:r>
              <a:rPr lang="ja-JP" altLang="en-US" sz="900" dirty="0"/>
              <a:t>注１）実質市債残高とは、臨時財政対策債のほか、償還財源（住宅使用料）が今後も確実に確保できる公営住宅建設事業債を除く市債残高</a:t>
            </a:r>
          </a:p>
          <a:p>
            <a:r>
              <a:rPr kumimoji="1" lang="ja-JP" altLang="en-US" sz="900" dirty="0"/>
              <a:t>注２）</a:t>
            </a:r>
            <a:r>
              <a:rPr kumimoji="1" lang="en-US" altLang="ja-JP" sz="900" dirty="0"/>
              <a:t>5</a:t>
            </a:r>
            <a:r>
              <a:rPr kumimoji="1" lang="ja-JP" altLang="en-US" sz="900" dirty="0"/>
              <a:t>大市平均、政令市平均は前々年度の数値</a:t>
            </a:r>
            <a:endParaRPr kumimoji="1" lang="en-US" altLang="ja-JP" sz="900" dirty="0"/>
          </a:p>
        </p:txBody>
      </p:sp>
      <p:sp>
        <p:nvSpPr>
          <p:cNvPr id="3" name="角丸四角形 2"/>
          <p:cNvSpPr/>
          <p:nvPr/>
        </p:nvSpPr>
        <p:spPr>
          <a:xfrm>
            <a:off x="3635896" y="6019413"/>
            <a:ext cx="504056" cy="36191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p:cNvPicPr>
          <p:nvPr/>
        </p:nvPicPr>
        <p:blipFill>
          <a:blip r:embed="rId3"/>
          <a:stretch>
            <a:fillRect/>
          </a:stretch>
        </p:blipFill>
        <p:spPr>
          <a:xfrm>
            <a:off x="284044" y="1755352"/>
            <a:ext cx="8499600" cy="4842000"/>
          </a:xfrm>
          <a:prstGeom prst="rect">
            <a:avLst/>
          </a:prstGeom>
        </p:spPr>
      </p:pic>
    </p:spTree>
    <p:extLst>
      <p:ext uri="{BB962C8B-B14F-4D97-AF65-F5344CB8AC3E}">
        <p14:creationId xmlns:p14="http://schemas.microsoft.com/office/powerpoint/2010/main" val="172151202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76716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1098</Words>
  <Application>Microsoft Office PowerPoint</Application>
  <PresentationFormat>画面に合わせる (4:3)</PresentationFormat>
  <Paragraphs>74</Paragraphs>
  <Slides>10</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HGP教科書体</vt:lpstr>
      <vt:lpstr>HGS創英ﾌﾟﾚｾﾞﾝｽEB</vt:lpstr>
      <vt:lpstr>ＭＳ Ｐ明朝</vt:lpstr>
      <vt:lpstr>ＭＳ 明朝</vt:lpstr>
      <vt:lpstr>メイリオ</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今後の財政収支概算（粗い試算）◆2021（令和3）年2月版◆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2021-02-09T04:00:59Z</dcterms:created>
  <dcterms:modified xsi:type="dcterms:W3CDTF">2024-02-02T06:35:25Z</dcterms:modified>
</cp:coreProperties>
</file>