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autoCompressPictures="0">
  <p:sldMasterIdLst>
    <p:sldMasterId id="2147483648" r:id="rId1"/>
  </p:sldMasterIdLst>
  <p:notesMasterIdLst>
    <p:notesMasterId r:id="rId10"/>
  </p:notesMasterIdLst>
  <p:handoutMasterIdLst>
    <p:handoutMasterId r:id="rId11"/>
  </p:handoutMasterIdLst>
  <p:sldIdLst>
    <p:sldId id="256" r:id="rId2"/>
    <p:sldId id="273" r:id="rId3"/>
    <p:sldId id="269" r:id="rId4"/>
    <p:sldId id="259" r:id="rId5"/>
    <p:sldId id="270" r:id="rId6"/>
    <p:sldId id="260" r:id="rId7"/>
    <p:sldId id="264" r:id="rId8"/>
    <p:sldId id="268"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C8C8C"/>
    <a:srgbClr val="7D7D7D"/>
    <a:srgbClr val="1D1D1D"/>
    <a:srgbClr val="F20000"/>
    <a:srgbClr val="EA0022"/>
    <a:srgbClr val="FF0066"/>
    <a:srgbClr val="EAEAEA"/>
    <a:srgbClr val="6AFA71"/>
    <a:srgbClr val="79FF99"/>
    <a:srgbClr val="D8FF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94604" autoAdjust="0"/>
  </p:normalViewPr>
  <p:slideViewPr>
    <p:cSldViewPr>
      <p:cViewPr varScale="1">
        <p:scale>
          <a:sx n="69" d="100"/>
          <a:sy n="69" d="100"/>
        </p:scale>
        <p:origin x="137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908" y="1656"/>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1E7321E2-5DC9-47D6-9E7F-FBF5DA623B1B}" type="datetimeFigureOut">
              <a:rPr kumimoji="1" lang="ja-JP" altLang="en-US" smtClean="0"/>
              <a:t>2023/2/1</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1D6E94AE-5692-4860-8FF0-17611134B713}" type="slidenum">
              <a:rPr kumimoji="1" lang="ja-JP" altLang="en-US" smtClean="0"/>
              <a:t>‹#›</a:t>
            </a:fld>
            <a:endParaRPr kumimoji="1" lang="ja-JP" altLang="en-US"/>
          </a:p>
        </p:txBody>
      </p:sp>
    </p:spTree>
    <p:extLst>
      <p:ext uri="{BB962C8B-B14F-4D97-AF65-F5344CB8AC3E}">
        <p14:creationId xmlns:p14="http://schemas.microsoft.com/office/powerpoint/2010/main" val="15160054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6"/>
            <a:ext cx="2950375" cy="497367"/>
          </a:xfrm>
          <a:prstGeom prst="rect">
            <a:avLst/>
          </a:prstGeom>
        </p:spPr>
        <p:txBody>
          <a:bodyPr vert="horz" lIns="92201" tIns="46103" rIns="92201" bIns="46103"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55221" y="6"/>
            <a:ext cx="2950374" cy="497367"/>
          </a:xfrm>
          <a:prstGeom prst="rect">
            <a:avLst/>
          </a:prstGeom>
        </p:spPr>
        <p:txBody>
          <a:bodyPr vert="horz" lIns="92201" tIns="46103" rIns="92201" bIns="46103" rtlCol="0"/>
          <a:lstStyle>
            <a:lvl1pPr algn="r">
              <a:defRPr sz="1200"/>
            </a:lvl1pPr>
          </a:lstStyle>
          <a:p>
            <a:fld id="{B62BE784-B924-4343-B054-86723045A0F2}" type="datetimeFigureOut">
              <a:rPr kumimoji="1" lang="ja-JP" altLang="en-US" smtClean="0"/>
              <a:pPr/>
              <a:t>2023/2/1</a:t>
            </a:fld>
            <a:endParaRPr kumimoji="1" lang="ja-JP" altLang="en-US" dirty="0"/>
          </a:p>
        </p:txBody>
      </p:sp>
      <p:sp>
        <p:nvSpPr>
          <p:cNvPr id="4" name="スライド イメージ プレースホルダ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92201" tIns="46103" rIns="92201" bIns="46103" rtlCol="0" anchor="ctr"/>
          <a:lstStyle/>
          <a:p>
            <a:endParaRPr lang="ja-JP" altLang="en-US" dirty="0"/>
          </a:p>
        </p:txBody>
      </p:sp>
      <p:sp>
        <p:nvSpPr>
          <p:cNvPr id="5" name="ノート プレースホルダ 4"/>
          <p:cNvSpPr>
            <a:spLocks noGrp="1"/>
          </p:cNvSpPr>
          <p:nvPr>
            <p:ph type="body" sz="quarter" idx="3"/>
          </p:nvPr>
        </p:nvSpPr>
        <p:spPr>
          <a:xfrm>
            <a:off x="680244" y="4720985"/>
            <a:ext cx="5446723" cy="4473102"/>
          </a:xfrm>
          <a:prstGeom prst="rect">
            <a:avLst/>
          </a:prstGeom>
        </p:spPr>
        <p:txBody>
          <a:bodyPr vert="horz" lIns="92201" tIns="46103" rIns="92201" bIns="46103"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9440372"/>
            <a:ext cx="2950375" cy="497366"/>
          </a:xfrm>
          <a:prstGeom prst="rect">
            <a:avLst/>
          </a:prstGeom>
        </p:spPr>
        <p:txBody>
          <a:bodyPr vert="horz" lIns="92201" tIns="46103" rIns="92201" bIns="46103"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55221" y="9440372"/>
            <a:ext cx="2950374" cy="497366"/>
          </a:xfrm>
          <a:prstGeom prst="rect">
            <a:avLst/>
          </a:prstGeom>
        </p:spPr>
        <p:txBody>
          <a:bodyPr vert="horz" lIns="92201" tIns="46103" rIns="92201" bIns="46103" rtlCol="0" anchor="b"/>
          <a:lstStyle>
            <a:lvl1pPr algn="r">
              <a:defRPr sz="1200"/>
            </a:lvl1pPr>
          </a:lstStyle>
          <a:p>
            <a:fld id="{24C32C3F-DEB7-45FB-8384-4B55F0C1F050}" type="slidenum">
              <a:rPr kumimoji="1" lang="ja-JP" altLang="en-US" smtClean="0"/>
              <a:pPr/>
              <a:t>‹#›</a:t>
            </a:fld>
            <a:endParaRPr kumimoji="1" lang="ja-JP" altLang="en-US" dirty="0"/>
          </a:p>
        </p:txBody>
      </p:sp>
    </p:spTree>
    <p:extLst>
      <p:ext uri="{BB962C8B-B14F-4D97-AF65-F5344CB8AC3E}">
        <p14:creationId xmlns:p14="http://schemas.microsoft.com/office/powerpoint/2010/main" val="37312065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24C32C3F-DEB7-45FB-8384-4B55F0C1F050}" type="slidenum">
              <a:rPr kumimoji="1" lang="ja-JP" altLang="en-US" smtClean="0"/>
              <a:pPr/>
              <a:t>0</a:t>
            </a:fld>
            <a:endParaRPr kumimoji="1" lang="ja-JP" altLang="en-US" dirty="0"/>
          </a:p>
        </p:txBody>
      </p:sp>
      <p:sp>
        <p:nvSpPr>
          <p:cNvPr id="6" name="ノート プレースホルダー 5"/>
          <p:cNvSpPr>
            <a:spLocks noGrp="1"/>
          </p:cNvSpPr>
          <p:nvPr>
            <p:ph type="body" sz="quarter" idx="11"/>
          </p:nvPr>
        </p:nvSpPr>
        <p:spPr/>
        <p:txBody>
          <a:bodyPr/>
          <a:lstStyle/>
          <a:p>
            <a:endParaRPr kumimoji="1" lang="ja-JP" altLang="en-US" dirty="0"/>
          </a:p>
        </p:txBody>
      </p:sp>
    </p:spTree>
    <p:extLst>
      <p:ext uri="{BB962C8B-B14F-4D97-AF65-F5344CB8AC3E}">
        <p14:creationId xmlns:p14="http://schemas.microsoft.com/office/powerpoint/2010/main" val="1711315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p:spPr>
        <p:txBody>
          <a:bodyPr/>
          <a:lstStyle/>
          <a:p>
            <a:fld id="{F969F28A-2A8D-4360-80E0-D961605446A9}" type="slidenum">
              <a:rPr lang="en-US" altLang="ja-JP" smtClean="0"/>
              <a:pPr/>
              <a:t>2</a:t>
            </a:fld>
            <a:endParaRPr lang="en-US" altLang="ja-JP" dirty="0"/>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3133099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7"/>
          <p:cNvSpPr>
            <a:spLocks noGrp="1" noChangeArrowheads="1"/>
          </p:cNvSpPr>
          <p:nvPr>
            <p:ph type="sldNum" sz="quarter" idx="5"/>
          </p:nvPr>
        </p:nvSpPr>
        <p:spPr>
          <a:noFill/>
        </p:spPr>
        <p:txBody>
          <a:bodyPr/>
          <a:lstStyle/>
          <a:p>
            <a:fld id="{7E4B214B-BFC0-4609-9702-EE7013183318}" type="slidenum">
              <a:rPr lang="en-US" altLang="ja-JP" smtClean="0"/>
              <a:pPr/>
              <a:t>3</a:t>
            </a:fld>
            <a:endParaRPr lang="en-US" altLang="ja-JP" dirty="0" smtClean="0"/>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p:spPr>
        <p:txBody>
          <a:bodyPr/>
          <a:lstStyle/>
          <a:p>
            <a:pPr eaLnBrk="1" hangingPunct="1"/>
            <a:endParaRPr lang="ja-JP" altLang="ja-JP" dirty="0" smtClean="0">
              <a:ea typeface="ＭＳ Ｐ明朝" pitchFamily="18" charset="-128"/>
            </a:endParaRPr>
          </a:p>
        </p:txBody>
      </p:sp>
    </p:spTree>
    <p:extLst>
      <p:ext uri="{BB962C8B-B14F-4D97-AF65-F5344CB8AC3E}">
        <p14:creationId xmlns:p14="http://schemas.microsoft.com/office/powerpoint/2010/main" val="697637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49A8D38E-3E29-4EEF-8EDA-2BFF88B4992A}" type="slidenum">
              <a:rPr lang="en-US" altLang="ja-JP" smtClean="0"/>
              <a:pPr/>
              <a:t>4</a:t>
            </a:fld>
            <a:endParaRPr lang="en-US" altLang="ja-JP" dirty="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3667443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7"/>
          <p:cNvSpPr>
            <a:spLocks noGrp="1" noChangeArrowheads="1"/>
          </p:cNvSpPr>
          <p:nvPr>
            <p:ph type="sldNum" sz="quarter" idx="5"/>
          </p:nvPr>
        </p:nvSpPr>
        <p:spPr>
          <a:noFill/>
        </p:spPr>
        <p:txBody>
          <a:bodyPr/>
          <a:lstStyle/>
          <a:p>
            <a:fld id="{428692D9-79A1-4BAC-8718-9BD1739FA526}" type="slidenum">
              <a:rPr lang="en-US" altLang="ja-JP" smtClean="0"/>
              <a:pPr/>
              <a:t>5</a:t>
            </a:fld>
            <a:endParaRPr lang="en-US" altLang="ja-JP" dirty="0" smtClean="0"/>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a:noFill/>
          <a:ln/>
        </p:spPr>
        <p:txBody>
          <a:bodyPr/>
          <a:lstStyle/>
          <a:p>
            <a:pPr eaLnBrk="1" hangingPunct="1"/>
            <a:endParaRPr lang="ja-JP" altLang="ja-JP" dirty="0" smtClean="0">
              <a:ea typeface="ＭＳ Ｐ明朝" pitchFamily="18" charset="-128"/>
            </a:endParaRPr>
          </a:p>
        </p:txBody>
      </p:sp>
    </p:spTree>
    <p:extLst>
      <p:ext uri="{BB962C8B-B14F-4D97-AF65-F5344CB8AC3E}">
        <p14:creationId xmlns:p14="http://schemas.microsoft.com/office/powerpoint/2010/main" val="2043295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55A9C0B8-3245-41B2-9A5F-C2D01FAC8BBD}" type="slidenum">
              <a:rPr lang="en-US" altLang="ja-JP" smtClean="0"/>
              <a:pPr/>
              <a:t>6</a:t>
            </a:fld>
            <a:endParaRPr lang="en-US" altLang="ja-JP" dirty="0" smtClean="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pPr eaLnBrk="1" hangingPunct="1"/>
            <a:endParaRPr lang="ja-JP" altLang="ja-JP" dirty="0" smtClean="0">
              <a:ea typeface="ＭＳ Ｐ明朝" pitchFamily="18" charset="-128"/>
            </a:endParaRPr>
          </a:p>
        </p:txBody>
      </p:sp>
    </p:spTree>
    <p:extLst>
      <p:ext uri="{BB962C8B-B14F-4D97-AF65-F5344CB8AC3E}">
        <p14:creationId xmlns:p14="http://schemas.microsoft.com/office/powerpoint/2010/main" val="36011326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AD50727F-8ED9-4C5F-8BD6-12D8245AA2BF}" type="slidenum">
              <a:rPr lang="en-US" altLang="ja-JP" smtClean="0"/>
              <a:pPr/>
              <a:t>7</a:t>
            </a:fld>
            <a:endParaRPr lang="en-US" altLang="ja-JP" dirty="0" smtClean="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ja-JP" altLang="ja-JP" dirty="0" smtClean="0">
              <a:ea typeface="ＭＳ Ｐ明朝" pitchFamily="18" charset="-128"/>
            </a:endParaRPr>
          </a:p>
        </p:txBody>
      </p:sp>
    </p:spTree>
    <p:extLst>
      <p:ext uri="{BB962C8B-B14F-4D97-AF65-F5344CB8AC3E}">
        <p14:creationId xmlns:p14="http://schemas.microsoft.com/office/powerpoint/2010/main" val="1646135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ヤンマー風１">
    <p:bg bwMode="gray">
      <p:bgRef idx="1001">
        <a:schemeClr val="bg1"/>
      </p:bgRef>
    </p:bg>
    <p:spTree>
      <p:nvGrpSpPr>
        <p:cNvPr id="1" name=""/>
        <p:cNvGrpSpPr/>
        <p:nvPr/>
      </p:nvGrpSpPr>
      <p:grpSpPr>
        <a:xfrm>
          <a:off x="0" y="0"/>
          <a:ext cx="0" cy="0"/>
          <a:chOff x="0" y="0"/>
          <a:chExt cx="0" cy="0"/>
        </a:xfrm>
      </p:grpSpPr>
      <p:sp>
        <p:nvSpPr>
          <p:cNvPr id="13" name="正方形/長方形 12"/>
          <p:cNvSpPr/>
          <p:nvPr userDrawn="1"/>
        </p:nvSpPr>
        <p:spPr>
          <a:xfrm flipV="1">
            <a:off x="8118140" y="21142968"/>
            <a:ext cx="2051720" cy="1700808"/>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正方形/長方形 11"/>
          <p:cNvSpPr/>
          <p:nvPr userDrawn="1"/>
        </p:nvSpPr>
        <p:spPr>
          <a:xfrm>
            <a:off x="9144000" y="21791040"/>
            <a:ext cx="1512168" cy="1296144"/>
          </a:xfrm>
          <a:prstGeom prst="rect">
            <a:avLst/>
          </a:prstGeom>
          <a:blipFill dpi="0" rotWithShape="1">
            <a:blip r:embed="rId2" cstate="print"/>
            <a:srcRect/>
            <a:tile tx="0" ty="0" sx="1000" sy="4000" flip="none" algn="ctr"/>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ctrTitle"/>
          </p:nvPr>
        </p:nvSpPr>
        <p:spPr>
          <a:xfrm>
            <a:off x="685800" y="2130425"/>
            <a:ext cx="7772400" cy="1470025"/>
          </a:xfrm>
          <a:prstGeom prst="rect">
            <a:avLst/>
          </a:prstGeom>
        </p:spPr>
        <p:txBody>
          <a:bodyPr>
            <a:normAutofit/>
          </a:bodyPr>
          <a:lstStyle>
            <a:lvl1pPr>
              <a:defRPr sz="4540" baseline="0">
                <a:latin typeface="HGP教科書体" pitchFamily="18" charset="-128"/>
              </a:defRPr>
            </a:lvl1pPr>
          </a:lstStyle>
          <a:p>
            <a:r>
              <a:rPr kumimoji="1" lang="ja-JP" altLang="en-US" dirty="0" smtClean="0"/>
              <a:t>マスタ タイトルの書式設定</a:t>
            </a:r>
            <a:endParaRPr kumimoji="1" lang="ja-JP" altLang="en-US"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 サブタイトルの書式設定</a:t>
            </a:r>
            <a:endParaRPr kumimoji="1" lang="ja-JP" altLang="en-US" dirty="0"/>
          </a:p>
        </p:txBody>
      </p:sp>
      <p:sp>
        <p:nvSpPr>
          <p:cNvPr id="4" name="日付プレースホルダ 3"/>
          <p:cNvSpPr>
            <a:spLocks noGrp="1"/>
          </p:cNvSpPr>
          <p:nvPr>
            <p:ph type="dt" sz="half" idx="10"/>
          </p:nvPr>
        </p:nvSpPr>
        <p:spPr/>
        <p:txBody>
          <a:bodyPr/>
          <a:lstStyle/>
          <a:p>
            <a:fld id="{201CAFD9-02D2-40FA-92B3-D740CDD9B086}" type="datetime1">
              <a:rPr kumimoji="1" lang="ja-JP" altLang="en-US" smtClean="0"/>
              <a:t>2023/2/1</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
        <p:nvSpPr>
          <p:cNvPr id="10" name="正方形/長方形 9"/>
          <p:cNvSpPr/>
          <p:nvPr userDrawn="1"/>
        </p:nvSpPr>
        <p:spPr>
          <a:xfrm>
            <a:off x="0" y="6381328"/>
            <a:ext cx="9144000" cy="476672"/>
          </a:xfrm>
          <a:prstGeom prst="rect">
            <a:avLst/>
          </a:prstGeom>
          <a:solidFill>
            <a:srgbClr val="1D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p:cNvSpPr/>
          <p:nvPr userDrawn="1"/>
        </p:nvSpPr>
        <p:spPr bwMode="ltGray">
          <a:xfrm>
            <a:off x="0" y="6264696"/>
            <a:ext cx="9144000" cy="116632"/>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正方形/長方形 13"/>
          <p:cNvSpPr>
            <a:spLocks noChangeAspect="1"/>
          </p:cNvSpPr>
          <p:nvPr userDrawn="1"/>
        </p:nvSpPr>
        <p:spPr bwMode="ltGray">
          <a:xfrm rot="10800000">
            <a:off x="0" y="1544880"/>
            <a:ext cx="899592" cy="899963"/>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正方形/長方形 21"/>
          <p:cNvSpPr>
            <a:spLocks noChangeAspect="1"/>
          </p:cNvSpPr>
          <p:nvPr userDrawn="1"/>
        </p:nvSpPr>
        <p:spPr bwMode="ltGray">
          <a:xfrm rot="10800000">
            <a:off x="0" y="0"/>
            <a:ext cx="899624" cy="899994"/>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正方形/長方形 20"/>
          <p:cNvSpPr>
            <a:spLocks noChangeAspect="1"/>
          </p:cNvSpPr>
          <p:nvPr userDrawn="1"/>
        </p:nvSpPr>
        <p:spPr bwMode="ltGray">
          <a:xfrm rot="10800000">
            <a:off x="899592" y="900379"/>
            <a:ext cx="648072" cy="648339"/>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正方形/長方形 22"/>
          <p:cNvSpPr>
            <a:spLocks noChangeAspect="1"/>
          </p:cNvSpPr>
          <p:nvPr userDrawn="1"/>
        </p:nvSpPr>
        <p:spPr bwMode="gray">
          <a:xfrm rot="10800000">
            <a:off x="1547663" y="396336"/>
            <a:ext cx="504055" cy="504263"/>
          </a:xfrm>
          <a:prstGeom prst="rect">
            <a:avLst/>
          </a:prstGeom>
          <a:solidFill>
            <a:srgbClr val="1D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正方形/長方形 23"/>
          <p:cNvSpPr>
            <a:spLocks noChangeAspect="1"/>
          </p:cNvSpPr>
          <p:nvPr userDrawn="1"/>
        </p:nvSpPr>
        <p:spPr bwMode="ltGray">
          <a:xfrm rot="10800000">
            <a:off x="2052581" y="-219"/>
            <a:ext cx="397724" cy="397888"/>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9" name="グループ化 18"/>
          <p:cNvGrpSpPr/>
          <p:nvPr userDrawn="1"/>
        </p:nvGrpSpPr>
        <p:grpSpPr>
          <a:xfrm>
            <a:off x="7594874" y="4716636"/>
            <a:ext cx="1550713" cy="1548937"/>
            <a:chOff x="7594874" y="4039989"/>
            <a:chExt cx="1550713" cy="1548937"/>
          </a:xfrm>
        </p:grpSpPr>
        <p:sp>
          <p:nvSpPr>
            <p:cNvPr id="33" name="正方形/長方形 32"/>
            <p:cNvSpPr>
              <a:spLocks noChangeAspect="1"/>
            </p:cNvSpPr>
            <p:nvPr userDrawn="1"/>
          </p:nvSpPr>
          <p:spPr bwMode="ltGray">
            <a:xfrm>
              <a:off x="8497515" y="4039989"/>
              <a:ext cx="648072" cy="648339"/>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正方形/長方形 33"/>
            <p:cNvSpPr>
              <a:spLocks noChangeAspect="1"/>
            </p:cNvSpPr>
            <p:nvPr userDrawn="1"/>
          </p:nvSpPr>
          <p:spPr bwMode="ltGray">
            <a:xfrm>
              <a:off x="7993461" y="4688108"/>
              <a:ext cx="504055" cy="504263"/>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正方形/長方形 34"/>
            <p:cNvSpPr>
              <a:spLocks noChangeAspect="1"/>
            </p:cNvSpPr>
            <p:nvPr userDrawn="1"/>
          </p:nvSpPr>
          <p:spPr bwMode="gray">
            <a:xfrm>
              <a:off x="7594874" y="5191038"/>
              <a:ext cx="397724" cy="397888"/>
            </a:xfrm>
            <a:prstGeom prst="rect">
              <a:avLst/>
            </a:prstGeom>
            <a:solidFill>
              <a:srgbClr val="1D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fld id="{1BAC509C-139C-4179-B626-89B0031C559D}" type="datetime1">
              <a:rPr kumimoji="1" lang="ja-JP" altLang="en-US" smtClean="0"/>
              <a:t>2023/2/1</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
        <p:nvSpPr>
          <p:cNvPr id="7" name="正方形/長方形 6"/>
          <p:cNvSpPr/>
          <p:nvPr userDrawn="1"/>
        </p:nvSpPr>
        <p:spPr>
          <a:xfrm>
            <a:off x="0" y="0"/>
            <a:ext cx="9144000" cy="692696"/>
          </a:xfrm>
          <a:prstGeom prst="rect">
            <a:avLst/>
          </a:prstGeom>
          <a:solidFill>
            <a:srgbClr val="1D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p:cNvSpPr>
            <a:spLocks noChangeAspect="1"/>
          </p:cNvSpPr>
          <p:nvPr userDrawn="1"/>
        </p:nvSpPr>
        <p:spPr bwMode="ltGray">
          <a:xfrm>
            <a:off x="8905873" y="-1"/>
            <a:ext cx="252000" cy="252000"/>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正方形/長方形 9"/>
          <p:cNvSpPr>
            <a:spLocks noChangeAspect="1"/>
          </p:cNvSpPr>
          <p:nvPr userDrawn="1"/>
        </p:nvSpPr>
        <p:spPr bwMode="ltGray">
          <a:xfrm>
            <a:off x="8700266" y="246675"/>
            <a:ext cx="206182" cy="206182"/>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p:cNvSpPr>
            <a:spLocks noChangeAspect="1"/>
          </p:cNvSpPr>
          <p:nvPr userDrawn="1"/>
        </p:nvSpPr>
        <p:spPr bwMode="ltGray">
          <a:xfrm>
            <a:off x="8539585" y="454155"/>
            <a:ext cx="162000" cy="1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正方形/長方形 11"/>
          <p:cNvSpPr/>
          <p:nvPr userDrawn="1"/>
        </p:nvSpPr>
        <p:spPr bwMode="ltGray">
          <a:xfrm flipV="1">
            <a:off x="0" y="616497"/>
            <a:ext cx="9144000" cy="45719"/>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3611B481-EDCC-4B01-ABEB-FEB4E1C7ED94}" type="datetime1">
              <a:rPr lang="ja-JP" altLang="en-US" smtClean="0"/>
              <a:t>2023/2/1</a:t>
            </a:fld>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fld id="{925FD64B-9C10-4DE2-952D-1DEDA0E9EFBB}"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CEB33A-63C7-46C4-8DB3-6F3C7D488A2F}" type="datetime1">
              <a:rPr kumimoji="1" lang="ja-JP" altLang="en-US" smtClean="0"/>
              <a:t>2023/2/1</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sldNum="0" hdr="0" ftr="0" dt="0"/>
  <p:txStyles>
    <p:titleStyle>
      <a:lvl1pPr algn="l" defTabSz="914400" rtl="0" eaLnBrk="1" latinLnBrk="0" hangingPunct="1">
        <a:spcBef>
          <a:spcPct val="0"/>
        </a:spcBef>
        <a:buNone/>
        <a:defRPr kumimoji="1" sz="3600" b="1" kern="1200" baseline="0">
          <a:solidFill>
            <a:schemeClr val="bg1"/>
          </a:solidFill>
          <a:latin typeface="+mj-lt"/>
          <a:ea typeface="明朝" pitchFamily="17"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bwMode="black">
          <a:xfrm>
            <a:off x="0" y="1412776"/>
            <a:ext cx="9144000" cy="1872208"/>
          </a:xfrm>
        </p:spPr>
        <p:txBody>
          <a:bodyPr>
            <a:normAutofit/>
          </a:bodyPr>
          <a:lstStyle/>
          <a:p>
            <a:pPr algn="ctr"/>
            <a:r>
              <a:rPr lang="ja-JP" altLang="en-US" sz="4400" b="0"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itchFamily="50" charset="-128"/>
              </a:rPr>
              <a:t>今後の財政収支概算</a:t>
            </a:r>
            <a:r>
              <a:rPr lang="en-US" altLang="ja-JP" sz="4000" b="0"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itchFamily="50" charset="-128"/>
              </a:rPr>
              <a:t/>
            </a:r>
            <a:br>
              <a:rPr lang="en-US" altLang="ja-JP" sz="4000" b="0"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itchFamily="50" charset="-128"/>
              </a:rPr>
            </a:br>
            <a:r>
              <a:rPr lang="ja-JP" altLang="en-US" sz="4000" b="0"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itchFamily="50" charset="-128"/>
              </a:rPr>
              <a:t>（粗い試算）</a:t>
            </a:r>
            <a:endParaRPr kumimoji="1" lang="ja-JP" altLang="en-US" sz="4000" b="0" dirty="0">
              <a:solidFill>
                <a:schemeClr val="tx1">
                  <a:lumMod val="95000"/>
                  <a:lumOff val="5000"/>
                </a:schemeClr>
              </a:solidFill>
              <a:latin typeface="メイリオ" panose="020B0604030504040204" pitchFamily="50" charset="-128"/>
              <a:ea typeface="メイリオ" panose="020B0604030504040204" pitchFamily="50" charset="-128"/>
              <a:cs typeface="メイリオ" pitchFamily="50" charset="-128"/>
            </a:endParaRPr>
          </a:p>
        </p:txBody>
      </p:sp>
      <p:sp>
        <p:nvSpPr>
          <p:cNvPr id="3" name="サブタイトル 2"/>
          <p:cNvSpPr>
            <a:spLocks noGrp="1"/>
          </p:cNvSpPr>
          <p:nvPr>
            <p:ph type="subTitle" idx="1"/>
          </p:nvPr>
        </p:nvSpPr>
        <p:spPr bwMode="white">
          <a:xfrm>
            <a:off x="0" y="6437894"/>
            <a:ext cx="9144000" cy="475200"/>
          </a:xfrm>
        </p:spPr>
        <p:txBody>
          <a:bodyPr anchor="ctr">
            <a:noAutofit/>
          </a:bodyPr>
          <a:lstStyle/>
          <a:p>
            <a:r>
              <a:rPr kumimoji="1" lang="ja-JP" altLang="en-US" sz="2800" b="1" dirty="0" smtClean="0">
                <a:solidFill>
                  <a:schemeClr val="bg1"/>
                </a:solidFill>
                <a:latin typeface="メイリオ" panose="020B0604030504040204" pitchFamily="50" charset="-128"/>
                <a:ea typeface="メイリオ" panose="020B0604030504040204" pitchFamily="50" charset="-128"/>
              </a:rPr>
              <a:t>大阪市</a:t>
            </a:r>
            <a:endParaRPr kumimoji="1" lang="ja-JP" altLang="en-US" sz="2800" b="1" dirty="0">
              <a:solidFill>
                <a:schemeClr val="bg1"/>
              </a:solidFill>
              <a:latin typeface="メイリオ" panose="020B0604030504040204" pitchFamily="50" charset="-128"/>
              <a:ea typeface="メイリオ" panose="020B0604030504040204" pitchFamily="50" charset="-128"/>
            </a:endParaRPr>
          </a:p>
        </p:txBody>
      </p:sp>
      <p:sp>
        <p:nvSpPr>
          <p:cNvPr id="4" name="タイトル 1"/>
          <p:cNvSpPr txBox="1">
            <a:spLocks/>
          </p:cNvSpPr>
          <p:nvPr/>
        </p:nvSpPr>
        <p:spPr bwMode="black">
          <a:xfrm>
            <a:off x="1403648" y="2924944"/>
            <a:ext cx="6408712" cy="864096"/>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2800" i="0" u="none" strike="noStrike" kern="1200" cap="none" spc="0" normalizeH="0" baseline="0" noProof="0" dirty="0" smtClean="0">
                <a:ln>
                  <a:noFill/>
                </a:ln>
                <a:solidFill>
                  <a:schemeClr val="tx1">
                    <a:lumMod val="95000"/>
                    <a:lumOff val="5000"/>
                  </a:schemeClr>
                </a:solidFill>
                <a:effectLst/>
                <a:uLnTx/>
                <a:uFillTx/>
                <a:latin typeface="メイリオ" panose="020B0604030504040204" pitchFamily="50" charset="-128"/>
                <a:ea typeface="メイリオ" panose="020B0604030504040204" pitchFamily="50" charset="-128"/>
                <a:cs typeface="メイリオ" pitchFamily="50" charset="-128"/>
              </a:rPr>
              <a:t>◆</a:t>
            </a:r>
            <a:r>
              <a:rPr kumimoji="1" lang="en-US" altLang="ja-JP" sz="2800" i="0" u="none" strike="noStrike" kern="1200" cap="none" spc="0" normalizeH="0" baseline="0" noProof="0" dirty="0" smtClean="0">
                <a:ln>
                  <a:noFill/>
                </a:ln>
                <a:solidFill>
                  <a:schemeClr val="tx1">
                    <a:lumMod val="95000"/>
                    <a:lumOff val="5000"/>
                  </a:schemeClr>
                </a:solidFill>
                <a:effectLst/>
                <a:uLnTx/>
                <a:uFillTx/>
                <a:latin typeface="メイリオ" panose="020B0604030504040204" pitchFamily="50" charset="-128"/>
                <a:ea typeface="メイリオ" panose="020B0604030504040204" pitchFamily="50" charset="-128"/>
                <a:cs typeface="メイリオ" pitchFamily="50" charset="-128"/>
              </a:rPr>
              <a:t>2023</a:t>
            </a:r>
            <a:r>
              <a:rPr kumimoji="1" lang="ja-JP" altLang="en-US" sz="2800" i="0" u="none" strike="noStrike" kern="1200" cap="none" spc="0" normalizeH="0" baseline="0" noProof="0" dirty="0" smtClean="0">
                <a:ln>
                  <a:noFill/>
                </a:ln>
                <a:solidFill>
                  <a:schemeClr val="tx1">
                    <a:lumMod val="95000"/>
                    <a:lumOff val="5000"/>
                  </a:schemeClr>
                </a:solidFill>
                <a:effectLst/>
                <a:uLnTx/>
                <a:uFillTx/>
                <a:latin typeface="メイリオ" panose="020B0604030504040204" pitchFamily="50" charset="-128"/>
                <a:ea typeface="メイリオ" panose="020B0604030504040204" pitchFamily="50" charset="-128"/>
                <a:cs typeface="メイリオ" pitchFamily="50" charset="-128"/>
              </a:rPr>
              <a:t>（令和</a:t>
            </a:r>
            <a:r>
              <a:rPr lang="ja-JP" altLang="en-US" sz="2800" noProof="0" dirty="0">
                <a:solidFill>
                  <a:schemeClr val="tx1">
                    <a:lumMod val="95000"/>
                    <a:lumOff val="5000"/>
                  </a:schemeClr>
                </a:solidFill>
                <a:latin typeface="メイリオ" panose="020B0604030504040204" pitchFamily="50" charset="-128"/>
                <a:ea typeface="メイリオ" panose="020B0604030504040204" pitchFamily="50" charset="-128"/>
                <a:cs typeface="メイリオ" pitchFamily="50" charset="-128"/>
              </a:rPr>
              <a:t>５</a:t>
            </a:r>
            <a:r>
              <a:rPr lang="ja-JP" altLang="en-US" sz="2800"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itchFamily="50" charset="-128"/>
              </a:rPr>
              <a:t>）</a:t>
            </a:r>
            <a:r>
              <a:rPr kumimoji="1" lang="ja-JP" altLang="en-US" sz="2800" i="0" u="none" strike="noStrike" kern="1200" cap="none" spc="0" normalizeH="0" baseline="0" noProof="0" dirty="0" smtClean="0">
                <a:ln>
                  <a:noFill/>
                </a:ln>
                <a:solidFill>
                  <a:schemeClr val="tx1">
                    <a:lumMod val="95000"/>
                    <a:lumOff val="5000"/>
                  </a:schemeClr>
                </a:solidFill>
                <a:effectLst/>
                <a:uLnTx/>
                <a:uFillTx/>
                <a:latin typeface="メイリオ" panose="020B0604030504040204" pitchFamily="50" charset="-128"/>
                <a:ea typeface="メイリオ" panose="020B0604030504040204" pitchFamily="50" charset="-128"/>
                <a:cs typeface="メイリオ" pitchFamily="50" charset="-128"/>
              </a:rPr>
              <a:t>年</a:t>
            </a:r>
            <a:r>
              <a:rPr lang="ja-JP" altLang="en-US" sz="2800" dirty="0">
                <a:solidFill>
                  <a:schemeClr val="tx1">
                    <a:lumMod val="95000"/>
                    <a:lumOff val="5000"/>
                  </a:schemeClr>
                </a:solidFill>
                <a:latin typeface="メイリオ" panose="020B0604030504040204" pitchFamily="50" charset="-128"/>
                <a:ea typeface="メイリオ" panose="020B0604030504040204" pitchFamily="50" charset="-128"/>
                <a:cs typeface="メイリオ" pitchFamily="50" charset="-128"/>
              </a:rPr>
              <a:t>２</a:t>
            </a:r>
            <a:r>
              <a:rPr kumimoji="1" lang="ja-JP" altLang="en-US" sz="2800" i="0" u="none" strike="noStrike" kern="1200" cap="none" spc="0" normalizeH="0" baseline="0" noProof="0" dirty="0" smtClean="0">
                <a:ln>
                  <a:noFill/>
                </a:ln>
                <a:solidFill>
                  <a:schemeClr val="tx1">
                    <a:lumMod val="95000"/>
                    <a:lumOff val="5000"/>
                  </a:schemeClr>
                </a:solidFill>
                <a:effectLst/>
                <a:uLnTx/>
                <a:uFillTx/>
                <a:latin typeface="メイリオ" panose="020B0604030504040204" pitchFamily="50" charset="-128"/>
                <a:ea typeface="メイリオ" panose="020B0604030504040204" pitchFamily="50" charset="-128"/>
                <a:cs typeface="メイリオ" pitchFamily="50" charset="-128"/>
              </a:rPr>
              <a:t>月版◆</a:t>
            </a:r>
            <a:endParaRPr kumimoji="1" lang="ja-JP" altLang="en-US" sz="2800" i="0" u="none" strike="noStrike" kern="1200" cap="none" spc="0" normalizeH="0" baseline="0" noProof="0" dirty="0">
              <a:ln>
                <a:noFill/>
              </a:ln>
              <a:solidFill>
                <a:schemeClr val="tx1">
                  <a:lumMod val="95000"/>
                  <a:lumOff val="5000"/>
                </a:schemeClr>
              </a:solidFill>
              <a:effectLst/>
              <a:uLnTx/>
              <a:uFillTx/>
              <a:latin typeface="メイリオ" panose="020B0604030504040204" pitchFamily="50" charset="-128"/>
              <a:ea typeface="メイリオ" panose="020B0604030504040204" pitchFamily="50" charset="-128"/>
              <a:cs typeface="メイリオ" pitchFamily="50" charset="-128"/>
            </a:endParaRPr>
          </a:p>
        </p:txBody>
      </p:sp>
      <p:sp>
        <p:nvSpPr>
          <p:cNvPr id="5" name="正方形/長方形 4"/>
          <p:cNvSpPr/>
          <p:nvPr/>
        </p:nvSpPr>
        <p:spPr>
          <a:xfrm>
            <a:off x="395536" y="3933056"/>
            <a:ext cx="8964488" cy="1502976"/>
          </a:xfrm>
          <a:prstGeom prst="rect">
            <a:avLst/>
          </a:prstGeom>
          <a:ln>
            <a:noFill/>
          </a:ln>
        </p:spPr>
        <p:txBody>
          <a:bodyPr wrap="square">
            <a:spAutoFit/>
          </a:bodyPr>
          <a:lstStyle/>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○大阪市は</a:t>
            </a:r>
            <a:r>
              <a:rPr lang="ja-JP" altLang="en-US" sz="1600" spc="-150" dirty="0">
                <a:latin typeface="メイリオ" pitchFamily="50" charset="-128"/>
                <a:ea typeface="メイリオ" pitchFamily="50" charset="-128"/>
                <a:cs typeface="メイリオ" pitchFamily="50" charset="-128"/>
              </a:rPr>
              <a:t>、</a:t>
            </a:r>
            <a:r>
              <a:rPr lang="ja-JP" altLang="en-US" sz="1600" dirty="0">
                <a:latin typeface="メイリオ" pitchFamily="50" charset="-128"/>
                <a:ea typeface="メイリオ" pitchFamily="50" charset="-128"/>
                <a:cs typeface="メイリオ" pitchFamily="50" charset="-128"/>
              </a:rPr>
              <a:t>将来世代に負担を先送</a:t>
            </a:r>
            <a:r>
              <a:rPr lang="ja-JP" altLang="en-US" sz="1600" spc="-100" dirty="0">
                <a:latin typeface="メイリオ" pitchFamily="50" charset="-128"/>
                <a:ea typeface="メイリオ" pitchFamily="50" charset="-128"/>
                <a:cs typeface="メイリオ" pitchFamily="50" charset="-128"/>
              </a:rPr>
              <a:t>りしないため、</a:t>
            </a:r>
            <a:r>
              <a:rPr lang="ja-JP" altLang="en-US" sz="1600" spc="-100" dirty="0" smtClean="0">
                <a:latin typeface="メイリオ" pitchFamily="50" charset="-128"/>
                <a:ea typeface="メイリオ" pitchFamily="50" charset="-128"/>
                <a:cs typeface="メイリオ" pitchFamily="50" charset="-128"/>
              </a:rPr>
              <a:t>「</a:t>
            </a:r>
            <a:r>
              <a:rPr lang="ja-JP" altLang="en-US" sz="1600" dirty="0">
                <a:latin typeface="メイリオ" pitchFamily="50" charset="-128"/>
                <a:ea typeface="メイリオ" pitchFamily="50" charset="-128"/>
                <a:cs typeface="メイリオ" pitchFamily="50" charset="-128"/>
              </a:rPr>
              <a:t>補塡財源に依存」するのではなく、</a:t>
            </a:r>
            <a:endParaRPr lang="en-US" altLang="ja-JP" sz="1600" dirty="0">
              <a:latin typeface="メイリオ" pitchFamily="50" charset="-128"/>
              <a:ea typeface="メイリオ" pitchFamily="50" charset="-128"/>
              <a:cs typeface="メイリオ" pitchFamily="50" charset="-128"/>
            </a:endParaRPr>
          </a:p>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　</a:t>
            </a:r>
            <a:r>
              <a:rPr lang="ja-JP" altLang="en-US" sz="1600" dirty="0" smtClean="0">
                <a:latin typeface="メイリオ" pitchFamily="50" charset="-128"/>
                <a:ea typeface="メイリオ" pitchFamily="50" charset="-128"/>
                <a:cs typeface="メイリオ" pitchFamily="50" charset="-128"/>
              </a:rPr>
              <a:t>「</a:t>
            </a:r>
            <a:r>
              <a:rPr lang="ja-JP" altLang="en-US" sz="1600" dirty="0">
                <a:latin typeface="メイリオ" pitchFamily="50" charset="-128"/>
                <a:ea typeface="メイリオ" pitchFamily="50" charset="-128"/>
                <a:cs typeface="メイリオ" pitchFamily="50" charset="-128"/>
              </a:rPr>
              <a:t>収入の範囲内で予算を</a:t>
            </a:r>
            <a:r>
              <a:rPr lang="ja-JP" altLang="en-US" sz="1600" dirty="0" smtClean="0">
                <a:latin typeface="メイリオ" pitchFamily="50" charset="-128"/>
                <a:ea typeface="メイリオ" pitchFamily="50" charset="-128"/>
                <a:cs typeface="メイリオ" pitchFamily="50" charset="-128"/>
              </a:rPr>
              <a:t>組む」</a:t>
            </a:r>
            <a:r>
              <a:rPr lang="ja-JP" altLang="en-US" sz="1600" dirty="0">
                <a:latin typeface="メイリオ" pitchFamily="50" charset="-128"/>
                <a:ea typeface="メイリオ" pitchFamily="50" charset="-128"/>
                <a:cs typeface="メイリオ" pitchFamily="50" charset="-128"/>
              </a:rPr>
              <a:t>ことを原則とし</a:t>
            </a:r>
            <a:r>
              <a:rPr lang="ja-JP" altLang="en-US" sz="1600" dirty="0" smtClean="0">
                <a:latin typeface="メイリオ" pitchFamily="50" charset="-128"/>
                <a:ea typeface="メイリオ" pitchFamily="50" charset="-128"/>
                <a:cs typeface="メイリオ" pitchFamily="50" charset="-128"/>
              </a:rPr>
              <a:t>、行財政改革を徹底的に行い、</a:t>
            </a:r>
            <a:endParaRPr lang="en-US" altLang="ja-JP" sz="1600" dirty="0" smtClean="0">
              <a:latin typeface="メイリオ" pitchFamily="50" charset="-128"/>
              <a:ea typeface="メイリオ" pitchFamily="50" charset="-128"/>
              <a:cs typeface="メイリオ" pitchFamily="50" charset="-128"/>
            </a:endParaRPr>
          </a:p>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　</a:t>
            </a:r>
            <a:r>
              <a:rPr lang="ja-JP" altLang="en-US" sz="1600" dirty="0" smtClean="0">
                <a:latin typeface="メイリオ" pitchFamily="50" charset="-128"/>
                <a:ea typeface="メイリオ" pitchFamily="50" charset="-128"/>
                <a:cs typeface="メイリオ" pitchFamily="50" charset="-128"/>
              </a:rPr>
              <a:t>「</a:t>
            </a:r>
            <a:r>
              <a:rPr lang="ja-JP" altLang="en-US" sz="1600" dirty="0">
                <a:latin typeface="メイリオ" pitchFamily="50" charset="-128"/>
                <a:ea typeface="メイリオ" pitchFamily="50" charset="-128"/>
                <a:cs typeface="メイリオ" pitchFamily="50" charset="-128"/>
              </a:rPr>
              <a:t>通常収支</a:t>
            </a:r>
            <a:r>
              <a:rPr lang="en-US" altLang="ja-JP" sz="1600" baseline="30000" dirty="0">
                <a:latin typeface="メイリオ" pitchFamily="50" charset="-128"/>
                <a:ea typeface="メイリオ" pitchFamily="50" charset="-128"/>
                <a:cs typeface="メイリオ" pitchFamily="50" charset="-128"/>
              </a:rPr>
              <a:t>※</a:t>
            </a:r>
            <a:r>
              <a:rPr lang="ja-JP" altLang="en-US" sz="1600" dirty="0">
                <a:latin typeface="メイリオ" pitchFamily="50" charset="-128"/>
                <a:ea typeface="メイリオ" pitchFamily="50" charset="-128"/>
                <a:cs typeface="メイリオ" pitchFamily="50" charset="-128"/>
              </a:rPr>
              <a:t>（単年度）の均衡」</a:t>
            </a:r>
            <a:r>
              <a:rPr lang="ja-JP" altLang="en-US" sz="1600" dirty="0" smtClean="0">
                <a:latin typeface="メイリオ" pitchFamily="50" charset="-128"/>
                <a:ea typeface="メイリオ" pitchFamily="50" charset="-128"/>
                <a:cs typeface="メイリオ" pitchFamily="50" charset="-128"/>
              </a:rPr>
              <a:t>を</a:t>
            </a:r>
            <a:r>
              <a:rPr lang="ja-JP" altLang="en-US" sz="1600" spc="100" dirty="0" smtClean="0">
                <a:latin typeface="メイリオ" pitchFamily="50" charset="-128"/>
                <a:ea typeface="メイリオ" pitchFamily="50" charset="-128"/>
                <a:cs typeface="メイリオ" pitchFamily="50" charset="-128"/>
              </a:rPr>
              <a:t>めざす</a:t>
            </a:r>
            <a:r>
              <a:rPr lang="ja-JP" altLang="en-US" sz="1600" spc="100" dirty="0">
                <a:latin typeface="メイリオ" pitchFamily="50" charset="-128"/>
                <a:ea typeface="メイリオ" pitchFamily="50" charset="-128"/>
                <a:cs typeface="メイリオ" pitchFamily="50" charset="-128"/>
              </a:rPr>
              <a:t>ことと</a:t>
            </a:r>
            <a:r>
              <a:rPr lang="ja-JP" altLang="en-US" sz="1600" dirty="0">
                <a:latin typeface="メイリオ" pitchFamily="50" charset="-128"/>
                <a:ea typeface="メイリオ" pitchFamily="50" charset="-128"/>
                <a:cs typeface="メイリオ" pitchFamily="50" charset="-128"/>
              </a:rPr>
              <a:t>している</a:t>
            </a:r>
            <a:r>
              <a:rPr lang="ja-JP" altLang="en-US" sz="1600" dirty="0" smtClean="0">
                <a:latin typeface="メイリオ" pitchFamily="50" charset="-128"/>
                <a:ea typeface="メイリオ" pitchFamily="50" charset="-128"/>
                <a:cs typeface="メイリオ" pitchFamily="50" charset="-128"/>
              </a:rPr>
              <a:t>。</a:t>
            </a:r>
            <a:endParaRPr lang="en-US" altLang="ja-JP" sz="1600" dirty="0" smtClean="0">
              <a:latin typeface="メイリオ" pitchFamily="50" charset="-128"/>
              <a:ea typeface="メイリオ" pitchFamily="50" charset="-128"/>
              <a:cs typeface="メイリオ" pitchFamily="50" charset="-128"/>
            </a:endParaRPr>
          </a:p>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○この財政収支概算（粗い試算）は、そのために必要となる収支改善の目安を</a:t>
            </a:r>
            <a:r>
              <a:rPr lang="ja-JP" altLang="en-US" sz="1600" spc="-200" dirty="0">
                <a:latin typeface="メイリオ" pitchFamily="50" charset="-128"/>
                <a:ea typeface="メイリオ" pitchFamily="50" charset="-128"/>
                <a:cs typeface="メイリオ" pitchFamily="50" charset="-128"/>
              </a:rPr>
              <a:t>一</a:t>
            </a:r>
            <a:r>
              <a:rPr lang="ja-JP" altLang="en-US" sz="1600" dirty="0">
                <a:latin typeface="メイリオ" pitchFamily="50" charset="-128"/>
                <a:ea typeface="メイリオ" pitchFamily="50" charset="-128"/>
                <a:cs typeface="メイリオ" pitchFamily="50" charset="-128"/>
              </a:rPr>
              <a:t>定の</a:t>
            </a:r>
            <a:endParaRPr lang="en-US" altLang="ja-JP" sz="1600" dirty="0">
              <a:latin typeface="メイリオ" pitchFamily="50" charset="-128"/>
              <a:ea typeface="メイリオ" pitchFamily="50" charset="-128"/>
              <a:cs typeface="メイリオ" pitchFamily="50" charset="-128"/>
            </a:endParaRPr>
          </a:p>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　前提</a:t>
            </a:r>
            <a:r>
              <a:rPr lang="ja-JP" altLang="en-US" sz="1600" spc="-270" dirty="0">
                <a:latin typeface="メイリオ" pitchFamily="50" charset="-128"/>
                <a:ea typeface="メイリオ" pitchFamily="50" charset="-128"/>
                <a:cs typeface="メイリオ" pitchFamily="50" charset="-128"/>
              </a:rPr>
              <a:t>により</a:t>
            </a:r>
            <a:r>
              <a:rPr lang="en-US" altLang="ja-JP" sz="1600" dirty="0">
                <a:latin typeface="メイリオ" pitchFamily="50" charset="-128"/>
                <a:ea typeface="メイリオ" pitchFamily="50" charset="-128"/>
                <a:cs typeface="メイリオ" pitchFamily="50" charset="-128"/>
              </a:rPr>
              <a:t> </a:t>
            </a:r>
            <a:r>
              <a:rPr lang="ja-JP" altLang="en-US" sz="1600" dirty="0">
                <a:latin typeface="メイリオ" pitchFamily="50" charset="-128"/>
                <a:ea typeface="メイリオ" pitchFamily="50" charset="-128"/>
                <a:cs typeface="メイリオ" pitchFamily="50" charset="-128"/>
              </a:rPr>
              <a:t>試算したものである。</a:t>
            </a:r>
            <a:endParaRPr lang="en-US" altLang="ja-JP" sz="1600" dirty="0">
              <a:latin typeface="メイリオ" pitchFamily="50" charset="-128"/>
              <a:ea typeface="メイリオ" pitchFamily="50" charset="-128"/>
              <a:cs typeface="メイリオ" pitchFamily="50" charset="-128"/>
            </a:endParaRPr>
          </a:p>
        </p:txBody>
      </p:sp>
      <p:sp>
        <p:nvSpPr>
          <p:cNvPr id="6" name="正方形/長方形 8"/>
          <p:cNvSpPr>
            <a:spLocks noChangeArrowheads="1"/>
          </p:cNvSpPr>
          <p:nvPr/>
        </p:nvSpPr>
        <p:spPr bwMode="auto">
          <a:xfrm>
            <a:off x="323850" y="5589240"/>
            <a:ext cx="8820150" cy="307777"/>
          </a:xfrm>
          <a:prstGeom prst="rect">
            <a:avLst/>
          </a:prstGeom>
          <a:noFill/>
          <a:ln w="9525">
            <a:noFill/>
            <a:miter lim="800000"/>
            <a:headEnd/>
            <a:tailEnd/>
          </a:ln>
        </p:spPr>
        <p:txBody>
          <a:bodyPr>
            <a:spAutoFit/>
          </a:bodyPr>
          <a:lstStyle/>
          <a:p>
            <a:r>
              <a:rPr lang="ja-JP" altLang="en-US" sz="1400" dirty="0">
                <a:latin typeface="メイリオ" pitchFamily="50" charset="-128"/>
                <a:ea typeface="メイリオ" pitchFamily="50" charset="-128"/>
              </a:rPr>
              <a:t>　</a:t>
            </a:r>
            <a:r>
              <a:rPr lang="en-US" altLang="ja-JP" sz="1400" spc="-50" dirty="0">
                <a:latin typeface="メイリオ" pitchFamily="50" charset="-128"/>
                <a:ea typeface="メイリオ" pitchFamily="50" charset="-128"/>
              </a:rPr>
              <a:t>※</a:t>
            </a:r>
            <a:r>
              <a:rPr lang="ja-JP" altLang="en-US" sz="1400" spc="-50" dirty="0">
                <a:latin typeface="メイリオ" pitchFamily="50" charset="-128"/>
                <a:ea typeface="メイリオ" pitchFamily="50" charset="-128"/>
              </a:rPr>
              <a:t>通常収支とは</a:t>
            </a:r>
            <a:r>
              <a:rPr lang="ja-JP" altLang="en-US" sz="1400" spc="-50" dirty="0" smtClean="0">
                <a:latin typeface="メイリオ" pitchFamily="50" charset="-128"/>
                <a:ea typeface="メイリオ" pitchFamily="50" charset="-128"/>
              </a:rPr>
              <a:t>、</a:t>
            </a:r>
            <a:r>
              <a:rPr lang="ja-JP" altLang="en-US" sz="1400" spc="-50" dirty="0">
                <a:latin typeface="メイリオ" pitchFamily="50" charset="-128"/>
                <a:ea typeface="メイリオ" pitchFamily="50" charset="-128"/>
              </a:rPr>
              <a:t>補塡財源</a:t>
            </a:r>
            <a:r>
              <a:rPr lang="ja-JP" altLang="en-US" sz="1400" spc="-50" dirty="0" smtClean="0">
                <a:latin typeface="メイリオ" pitchFamily="50" charset="-128"/>
                <a:ea typeface="メイリオ" pitchFamily="50" charset="-128"/>
              </a:rPr>
              <a:t>（財政</a:t>
            </a:r>
            <a:r>
              <a:rPr lang="ja-JP" altLang="en-US" sz="1400" spc="-50" dirty="0">
                <a:latin typeface="メイリオ" pitchFamily="50" charset="-128"/>
                <a:ea typeface="メイリオ" pitchFamily="50" charset="-128"/>
              </a:rPr>
              <a:t>調整基金）を活用しない収支を意味する。</a:t>
            </a:r>
            <a:endParaRPr lang="en-US" altLang="ja-JP" sz="1400" spc="-50"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07807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正方形/長方形 5"/>
          <p:cNvSpPr>
            <a:spLocks noChangeArrowheads="1"/>
          </p:cNvSpPr>
          <p:nvPr/>
        </p:nvSpPr>
        <p:spPr bwMode="auto">
          <a:xfrm>
            <a:off x="215516" y="836712"/>
            <a:ext cx="8856984" cy="5632311"/>
          </a:xfrm>
          <a:prstGeom prst="rect">
            <a:avLst/>
          </a:prstGeom>
          <a:noFill/>
          <a:ln w="9525">
            <a:noFill/>
            <a:miter lim="800000"/>
            <a:headEnd/>
            <a:tailEnd/>
          </a:ln>
        </p:spPr>
        <p:txBody>
          <a:bodyPr wrap="square">
            <a:spAutoFit/>
          </a:bodyPr>
          <a:lstStyle/>
          <a:p>
            <a:pPr marL="342900" indent="-342900">
              <a:lnSpc>
                <a:spcPts val="2400"/>
              </a:lnSpc>
              <a:buFont typeface="Wingdings" panose="05000000000000000000" pitchFamily="2" charset="2"/>
              <a:buChar char="u"/>
            </a:pPr>
            <a:r>
              <a:rPr lang="en-US" altLang="ja-JP" sz="2000" dirty="0" smtClean="0">
                <a:latin typeface="メイリオ" pitchFamily="50" charset="-128"/>
                <a:ea typeface="メイリオ" pitchFamily="50" charset="-128"/>
              </a:rPr>
              <a:t>2023</a:t>
            </a:r>
            <a:r>
              <a:rPr lang="ja-JP" altLang="en-US" sz="2000" dirty="0" smtClean="0">
                <a:latin typeface="メイリオ" pitchFamily="50" charset="-128"/>
                <a:ea typeface="メイリオ" pitchFamily="50" charset="-128"/>
              </a:rPr>
              <a:t>（令和</a:t>
            </a:r>
            <a:r>
              <a:rPr lang="en-US" altLang="ja-JP" sz="2000" dirty="0">
                <a:latin typeface="メイリオ" pitchFamily="50" charset="-128"/>
                <a:ea typeface="メイリオ" pitchFamily="50" charset="-128"/>
              </a:rPr>
              <a:t>5</a:t>
            </a:r>
            <a:r>
              <a:rPr lang="ja-JP" altLang="en-US" sz="2000" dirty="0" smtClean="0">
                <a:latin typeface="メイリオ" pitchFamily="50" charset="-128"/>
                <a:ea typeface="メイリオ" pitchFamily="50" charset="-128"/>
              </a:rPr>
              <a:t>）</a:t>
            </a:r>
            <a:r>
              <a:rPr lang="ja-JP" altLang="en-US" sz="2000" dirty="0">
                <a:latin typeface="メイリオ" pitchFamily="50" charset="-128"/>
                <a:ea typeface="メイリオ" pitchFamily="50" charset="-128"/>
              </a:rPr>
              <a:t>年度当初</a:t>
            </a:r>
            <a:r>
              <a:rPr lang="ja-JP" altLang="en-US" sz="2000" dirty="0" smtClean="0">
                <a:latin typeface="メイリオ" pitchFamily="50" charset="-128"/>
                <a:ea typeface="メイリオ" pitchFamily="50" charset="-128"/>
              </a:rPr>
              <a:t>予算を</a:t>
            </a:r>
            <a:r>
              <a:rPr lang="ja-JP" altLang="en-US" sz="2000" dirty="0">
                <a:latin typeface="メイリオ" pitchFamily="50" charset="-128"/>
                <a:ea typeface="メイリオ" pitchFamily="50" charset="-128"/>
              </a:rPr>
              <a:t>基本に、収支等に大きく影響のある</a:t>
            </a:r>
            <a:r>
              <a:rPr lang="ja-JP" altLang="en-US" sz="2000" dirty="0" smtClean="0">
                <a:latin typeface="メイリオ" pitchFamily="50" charset="-128"/>
                <a:ea typeface="メイリオ" pitchFamily="50" charset="-128"/>
              </a:rPr>
              <a:t>ものや</a:t>
            </a:r>
            <a:r>
              <a:rPr lang="en-US" altLang="ja-JP" sz="2000" dirty="0" smtClean="0">
                <a:latin typeface="メイリオ" pitchFamily="50" charset="-128"/>
                <a:ea typeface="メイリオ" pitchFamily="50" charset="-128"/>
              </a:rPr>
              <a:t>2022</a:t>
            </a:r>
            <a:r>
              <a:rPr lang="ja-JP" altLang="en-US" sz="2000" dirty="0" smtClean="0">
                <a:latin typeface="メイリオ" pitchFamily="50" charset="-128"/>
                <a:ea typeface="メイリオ" pitchFamily="50" charset="-128"/>
              </a:rPr>
              <a:t>年度</a:t>
            </a:r>
            <a:r>
              <a:rPr lang="ja-JP" altLang="en-US" sz="2000" dirty="0">
                <a:latin typeface="メイリオ" pitchFamily="50" charset="-128"/>
                <a:ea typeface="メイリオ" pitchFamily="50" charset="-128"/>
              </a:rPr>
              <a:t>補正予算等による影響を反映</a:t>
            </a:r>
            <a:r>
              <a:rPr lang="ja-JP" altLang="en-US" sz="2000" dirty="0" smtClean="0">
                <a:latin typeface="メイリオ" pitchFamily="50" charset="-128"/>
                <a:ea typeface="メイリオ" pitchFamily="50" charset="-128"/>
              </a:rPr>
              <a:t>。</a:t>
            </a:r>
            <a:endParaRPr lang="en-US" altLang="ja-JP" sz="2000" dirty="0" smtClean="0">
              <a:latin typeface="メイリオ" pitchFamily="50" charset="-128"/>
              <a:ea typeface="メイリオ" pitchFamily="50" charset="-128"/>
            </a:endParaRPr>
          </a:p>
          <a:p>
            <a:pPr>
              <a:lnSpc>
                <a:spcPts val="2400"/>
              </a:lnSpc>
            </a:pPr>
            <a:endParaRPr lang="en-US" altLang="ja-JP" sz="2000" dirty="0" smtClean="0">
              <a:latin typeface="メイリオ" pitchFamily="50" charset="-128"/>
              <a:ea typeface="メイリオ" pitchFamily="50" charset="-128"/>
            </a:endParaRPr>
          </a:p>
          <a:p>
            <a:pPr marL="342900" indent="-342900">
              <a:lnSpc>
                <a:spcPts val="2400"/>
              </a:lnSpc>
              <a:spcBef>
                <a:spcPts val="1000"/>
              </a:spcBef>
              <a:buFont typeface="メイリオ" panose="020B0604030504040204" pitchFamily="50" charset="-128"/>
              <a:buChar char="○"/>
            </a:pPr>
            <a:r>
              <a:rPr lang="ja-JP" altLang="en-US" sz="2000" dirty="0" smtClean="0">
                <a:latin typeface="メイリオ" pitchFamily="50" charset="-128"/>
                <a:ea typeface="メイリオ" pitchFamily="50" charset="-128"/>
              </a:rPr>
              <a:t>市税</a:t>
            </a:r>
            <a:r>
              <a:rPr lang="ja-JP" altLang="en-US" sz="2000" dirty="0">
                <a:latin typeface="メイリオ" pitchFamily="50" charset="-128"/>
                <a:ea typeface="メイリオ" pitchFamily="50" charset="-128"/>
              </a:rPr>
              <a:t>を「中長期の経済財政に関する試算」（</a:t>
            </a:r>
            <a:r>
              <a:rPr lang="en-US" altLang="ja-JP" sz="2000" dirty="0" smtClean="0">
                <a:latin typeface="メイリオ" pitchFamily="50" charset="-128"/>
                <a:ea typeface="メイリオ" pitchFamily="50" charset="-128"/>
              </a:rPr>
              <a:t>2023</a:t>
            </a:r>
            <a:r>
              <a:rPr lang="ja-JP" altLang="en-US" sz="2000" dirty="0" smtClean="0">
                <a:latin typeface="メイリオ" pitchFamily="50" charset="-128"/>
                <a:ea typeface="メイリオ" pitchFamily="50" charset="-128"/>
              </a:rPr>
              <a:t>年</a:t>
            </a:r>
            <a:r>
              <a:rPr lang="en-US" altLang="ja-JP" sz="2000" dirty="0">
                <a:latin typeface="メイリオ" pitchFamily="50" charset="-128"/>
                <a:ea typeface="メイリオ" pitchFamily="50" charset="-128"/>
              </a:rPr>
              <a:t>1</a:t>
            </a:r>
            <a:r>
              <a:rPr lang="ja-JP" altLang="en-US" sz="2000" dirty="0">
                <a:latin typeface="メイリオ" pitchFamily="50" charset="-128"/>
                <a:ea typeface="メイリオ" pitchFamily="50" charset="-128"/>
              </a:rPr>
              <a:t>月 内閣府）で示されたベースラインケースの指標により試算したうえで、固定資産税・都市計画税（土地・家屋）の評価替えの影響等を織り込む</a:t>
            </a:r>
            <a:r>
              <a:rPr lang="ja-JP" altLang="en-US" sz="2000" dirty="0" smtClean="0">
                <a:latin typeface="メイリオ" pitchFamily="50" charset="-128"/>
                <a:ea typeface="メイリオ" pitchFamily="50" charset="-128"/>
              </a:rPr>
              <a:t>。</a:t>
            </a:r>
            <a:endParaRPr lang="en-US" altLang="ja-JP" sz="2000" dirty="0" smtClean="0">
              <a:latin typeface="メイリオ" pitchFamily="50" charset="-128"/>
              <a:ea typeface="メイリオ" pitchFamily="50" charset="-128"/>
            </a:endParaRPr>
          </a:p>
          <a:p>
            <a:pPr>
              <a:lnSpc>
                <a:spcPts val="1000"/>
              </a:lnSpc>
              <a:spcBef>
                <a:spcPts val="1000"/>
              </a:spcBef>
            </a:pPr>
            <a:endParaRPr lang="en-US" altLang="ja-JP" sz="1200" dirty="0" smtClean="0">
              <a:latin typeface="メイリオ" pitchFamily="50" charset="-128"/>
              <a:ea typeface="メイリオ" pitchFamily="50" charset="-128"/>
            </a:endParaRPr>
          </a:p>
          <a:p>
            <a:pPr marL="342900" indent="-342900">
              <a:lnSpc>
                <a:spcPts val="2400"/>
              </a:lnSpc>
              <a:spcBef>
                <a:spcPts val="1000"/>
              </a:spcBef>
              <a:buFont typeface="メイリオ" panose="020B0604030504040204" pitchFamily="50" charset="-128"/>
              <a:buChar char="○"/>
            </a:pPr>
            <a:r>
              <a:rPr lang="ja-JP" altLang="en-US" sz="2000" dirty="0" smtClean="0">
                <a:latin typeface="メイリオ" pitchFamily="50" charset="-128"/>
                <a:ea typeface="メイリオ" pitchFamily="50" charset="-128"/>
              </a:rPr>
              <a:t>地方交付税等は、国予算・地方財政計画や本市実績を勘案し見込む。</a:t>
            </a:r>
            <a:endParaRPr lang="en-US" altLang="ja-JP" sz="2000" dirty="0" smtClean="0">
              <a:latin typeface="メイリオ" pitchFamily="50" charset="-128"/>
              <a:ea typeface="メイリオ" pitchFamily="50" charset="-128"/>
            </a:endParaRPr>
          </a:p>
          <a:p>
            <a:pPr>
              <a:lnSpc>
                <a:spcPts val="1000"/>
              </a:lnSpc>
              <a:spcBef>
                <a:spcPts val="1000"/>
              </a:spcBef>
            </a:pPr>
            <a:endParaRPr lang="en-US" altLang="ja-JP" sz="1200" dirty="0">
              <a:latin typeface="メイリオ" pitchFamily="50" charset="-128"/>
              <a:ea typeface="メイリオ" pitchFamily="50" charset="-128"/>
            </a:endParaRPr>
          </a:p>
          <a:p>
            <a:pPr marL="342900" indent="-342900">
              <a:lnSpc>
                <a:spcPts val="2400"/>
              </a:lnSpc>
              <a:spcBef>
                <a:spcPts val="1000"/>
              </a:spcBef>
              <a:buFont typeface="メイリオ" panose="020B0604030504040204" pitchFamily="50" charset="-128"/>
              <a:buChar char="○"/>
            </a:pPr>
            <a:r>
              <a:rPr lang="ja-JP" altLang="en-US" sz="2000" dirty="0" smtClean="0">
                <a:latin typeface="メイリオ" pitchFamily="50" charset="-128"/>
                <a:ea typeface="メイリオ" pitchFamily="50" charset="-128"/>
              </a:rPr>
              <a:t>人件費</a:t>
            </a:r>
            <a:r>
              <a:rPr lang="ja-JP" altLang="en-US" sz="2000" dirty="0">
                <a:latin typeface="メイリオ" pitchFamily="50" charset="-128"/>
                <a:ea typeface="メイリオ" pitchFamily="50" charset="-128"/>
              </a:rPr>
              <a:t>は、</a:t>
            </a:r>
            <a:r>
              <a:rPr lang="en-US" altLang="ja-JP" sz="2000" dirty="0" smtClean="0">
                <a:latin typeface="メイリオ" pitchFamily="50" charset="-128"/>
                <a:ea typeface="メイリオ" pitchFamily="50" charset="-128"/>
              </a:rPr>
              <a:t>2023</a:t>
            </a:r>
            <a:r>
              <a:rPr lang="ja-JP" altLang="en-US" sz="2000" dirty="0" smtClean="0">
                <a:latin typeface="メイリオ" pitchFamily="50" charset="-128"/>
                <a:ea typeface="メイリオ" pitchFamily="50" charset="-128"/>
              </a:rPr>
              <a:t>年度</a:t>
            </a:r>
            <a:r>
              <a:rPr lang="ja-JP" altLang="en-US" sz="2000" dirty="0">
                <a:latin typeface="メイリオ" pitchFamily="50" charset="-128"/>
                <a:ea typeface="メイリオ" pitchFamily="50" charset="-128"/>
              </a:rPr>
              <a:t>当初</a:t>
            </a:r>
            <a:r>
              <a:rPr lang="ja-JP" altLang="en-US" sz="2000" dirty="0" smtClean="0">
                <a:latin typeface="メイリオ" pitchFamily="50" charset="-128"/>
                <a:ea typeface="メイリオ" pitchFamily="50" charset="-128"/>
              </a:rPr>
              <a:t>予算に</a:t>
            </a:r>
            <a:r>
              <a:rPr lang="ja-JP" altLang="en-US" sz="2000" dirty="0">
                <a:latin typeface="メイリオ" pitchFamily="50" charset="-128"/>
                <a:ea typeface="メイリオ" pitchFamily="50" charset="-128"/>
              </a:rPr>
              <a:t>反映した給与改定や人員マネジメントによる職員の</a:t>
            </a:r>
            <a:r>
              <a:rPr lang="ja-JP" altLang="en-US" sz="2000" dirty="0" smtClean="0">
                <a:latin typeface="メイリオ" pitchFamily="50" charset="-128"/>
                <a:ea typeface="メイリオ" pitchFamily="50" charset="-128"/>
              </a:rPr>
              <a:t>削減、定年引上げによる影響等を織り込む</a:t>
            </a:r>
            <a:r>
              <a:rPr lang="ja-JP" altLang="en-US" sz="2000" dirty="0">
                <a:latin typeface="メイリオ" pitchFamily="50" charset="-128"/>
                <a:ea typeface="メイリオ" pitchFamily="50" charset="-128"/>
              </a:rPr>
              <a:t>。</a:t>
            </a:r>
            <a:endParaRPr lang="en-US" altLang="ja-JP" sz="2000" dirty="0" smtClean="0">
              <a:latin typeface="メイリオ" pitchFamily="50" charset="-128"/>
              <a:ea typeface="メイリオ" pitchFamily="50" charset="-128"/>
            </a:endParaRPr>
          </a:p>
          <a:p>
            <a:pPr>
              <a:lnSpc>
                <a:spcPts val="1000"/>
              </a:lnSpc>
              <a:spcBef>
                <a:spcPts val="1000"/>
              </a:spcBef>
            </a:pPr>
            <a:endParaRPr lang="en-US" altLang="ja-JP" sz="2000" dirty="0">
              <a:latin typeface="メイリオ" pitchFamily="50" charset="-128"/>
              <a:ea typeface="メイリオ" pitchFamily="50" charset="-128"/>
            </a:endParaRPr>
          </a:p>
          <a:p>
            <a:pPr marL="342900" indent="-342900">
              <a:lnSpc>
                <a:spcPts val="2400"/>
              </a:lnSpc>
              <a:spcBef>
                <a:spcPts val="1000"/>
              </a:spcBef>
              <a:buFont typeface="メイリオ" panose="020B0604030504040204" pitchFamily="50" charset="-128"/>
              <a:buChar char="○"/>
            </a:pPr>
            <a:r>
              <a:rPr lang="ja-JP" altLang="en-US" sz="2000" dirty="0">
                <a:latin typeface="メイリオ" pitchFamily="50" charset="-128"/>
                <a:ea typeface="メイリオ" pitchFamily="50" charset="-128"/>
              </a:rPr>
              <a:t>社会保障費関係は、高齢化等による自然増を見込む</a:t>
            </a:r>
            <a:r>
              <a:rPr lang="ja-JP" altLang="en-US" sz="2000" dirty="0" smtClean="0">
                <a:latin typeface="メイリオ" pitchFamily="50" charset="-128"/>
                <a:ea typeface="メイリオ" pitchFamily="50" charset="-128"/>
              </a:rPr>
              <a:t>。</a:t>
            </a:r>
            <a:endParaRPr lang="en-US" altLang="ja-JP" sz="2000" dirty="0" smtClean="0">
              <a:latin typeface="メイリオ" pitchFamily="50" charset="-128"/>
              <a:ea typeface="メイリオ" pitchFamily="50" charset="-128"/>
            </a:endParaRPr>
          </a:p>
          <a:p>
            <a:pPr>
              <a:lnSpc>
                <a:spcPts val="1000"/>
              </a:lnSpc>
              <a:spcBef>
                <a:spcPts val="1000"/>
              </a:spcBef>
            </a:pPr>
            <a:endParaRPr lang="en-US" altLang="ja-JP" sz="2000" dirty="0">
              <a:latin typeface="メイリオ" pitchFamily="50" charset="-128"/>
              <a:ea typeface="メイリオ" pitchFamily="50" charset="-128"/>
            </a:endParaRPr>
          </a:p>
          <a:p>
            <a:pPr marL="342900" indent="-342900">
              <a:lnSpc>
                <a:spcPts val="2400"/>
              </a:lnSpc>
              <a:spcBef>
                <a:spcPts val="1000"/>
              </a:spcBef>
              <a:buFont typeface="メイリオ" panose="020B0604030504040204" pitchFamily="50" charset="-128"/>
              <a:buChar char="○"/>
            </a:pPr>
            <a:r>
              <a:rPr lang="en-US" altLang="ja-JP" sz="2000" dirty="0" smtClean="0">
                <a:latin typeface="メイリオ" pitchFamily="50" charset="-128"/>
                <a:ea typeface="メイリオ" pitchFamily="50" charset="-128"/>
              </a:rPr>
              <a:t>2023</a:t>
            </a:r>
            <a:r>
              <a:rPr lang="ja-JP" altLang="en-US" sz="2000" dirty="0" smtClean="0">
                <a:latin typeface="メイリオ" pitchFamily="50" charset="-128"/>
                <a:ea typeface="メイリオ" pitchFamily="50" charset="-128"/>
              </a:rPr>
              <a:t>年度</a:t>
            </a:r>
            <a:r>
              <a:rPr lang="ja-JP" altLang="en-US" sz="2000" dirty="0">
                <a:latin typeface="メイリオ" pitchFamily="50" charset="-128"/>
                <a:ea typeface="メイリオ" pitchFamily="50" charset="-128"/>
              </a:rPr>
              <a:t>以降</a:t>
            </a:r>
            <a:r>
              <a:rPr lang="ja-JP" altLang="en-US" sz="2000" dirty="0" smtClean="0">
                <a:latin typeface="メイリオ" pitchFamily="50" charset="-128"/>
                <a:ea typeface="メイリオ" pitchFamily="50" charset="-128"/>
              </a:rPr>
              <a:t>の新規・拡充分</a:t>
            </a:r>
            <a:r>
              <a:rPr lang="ja-JP" altLang="en-US" sz="2000" dirty="0">
                <a:latin typeface="メイリオ" pitchFamily="50" charset="-128"/>
                <a:ea typeface="メイリオ" pitchFamily="50" charset="-128"/>
              </a:rPr>
              <a:t>として</a:t>
            </a:r>
            <a:r>
              <a:rPr lang="ja-JP" altLang="en-US" sz="2000" dirty="0" smtClean="0">
                <a:latin typeface="メイリオ" pitchFamily="50" charset="-128"/>
                <a:ea typeface="メイリオ" pitchFamily="50" charset="-128"/>
              </a:rPr>
              <a:t>、万博関連経費（万博開催に向けた環境整備、機運醸成等）の増などを</a:t>
            </a:r>
            <a:r>
              <a:rPr lang="ja-JP" altLang="en-US" sz="2000" dirty="0">
                <a:latin typeface="メイリオ" pitchFamily="50" charset="-128"/>
                <a:ea typeface="メイリオ" pitchFamily="50" charset="-128"/>
              </a:rPr>
              <a:t>計画ベースで織り込む</a:t>
            </a:r>
            <a:r>
              <a:rPr lang="ja-JP" altLang="en-US" sz="2000" dirty="0" smtClean="0">
                <a:latin typeface="メイリオ" pitchFamily="50" charset="-128"/>
                <a:ea typeface="メイリオ" pitchFamily="50" charset="-128"/>
              </a:rPr>
              <a:t>。</a:t>
            </a:r>
            <a:r>
              <a:rPr lang="ja-JP" altLang="en-US" sz="2000" dirty="0">
                <a:latin typeface="メイリオ" pitchFamily="50" charset="-128"/>
                <a:ea typeface="メイリオ" pitchFamily="50" charset="-128"/>
              </a:rPr>
              <a:t>　　　　　　　　　　　　　　　</a:t>
            </a:r>
            <a:endParaRPr lang="en-US" altLang="ja-JP" sz="2000" dirty="0">
              <a:latin typeface="メイリオ" pitchFamily="50" charset="-128"/>
              <a:ea typeface="メイリオ" pitchFamily="50" charset="-128"/>
            </a:endParaRPr>
          </a:p>
        </p:txBody>
      </p:sp>
      <p:sp>
        <p:nvSpPr>
          <p:cNvPr id="5" name="タイトル プレースホルダ 1"/>
          <p:cNvSpPr txBox="1">
            <a:spLocks/>
          </p:cNvSpPr>
          <p:nvPr/>
        </p:nvSpPr>
        <p:spPr bwMode="white">
          <a:xfrm>
            <a:off x="251520" y="0"/>
            <a:ext cx="7463680" cy="764704"/>
          </a:xfrm>
          <a:prstGeom prst="rect">
            <a:avLst/>
          </a:prstGeom>
        </p:spPr>
        <p:txBody>
          <a:bodyPr vert="horz" lIns="91440" tIns="45720" rIns="91440" bIns="45720" rtlCol="0" anchor="ctr">
            <a:noAutofit/>
          </a:bodyPr>
          <a:lstStyle/>
          <a:p>
            <a:pPr lvl="0">
              <a:spcBef>
                <a:spcPct val="0"/>
              </a:spcBef>
            </a:pPr>
            <a:r>
              <a:rPr lang="ja-JP" altLang="en-US" sz="3200" dirty="0">
                <a:solidFill>
                  <a:schemeClr val="bg1"/>
                </a:solidFill>
                <a:latin typeface="メイリオ" pitchFamily="50" charset="-128"/>
                <a:ea typeface="メイリオ" pitchFamily="50" charset="-128"/>
              </a:rPr>
              <a:t>試算の前提条件</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6" name="正方形/長方形 5"/>
          <p:cNvSpPr>
            <a:spLocks noChangeArrowheads="1"/>
          </p:cNvSpPr>
          <p:nvPr/>
        </p:nvSpPr>
        <p:spPr bwMode="auto">
          <a:xfrm>
            <a:off x="5646013" y="6048998"/>
            <a:ext cx="3312368" cy="733534"/>
          </a:xfrm>
          <a:prstGeom prst="rect">
            <a:avLst/>
          </a:prstGeom>
          <a:noFill/>
          <a:ln w="9525">
            <a:noFill/>
            <a:miter lim="800000"/>
            <a:headEnd/>
            <a:tailEnd/>
          </a:ln>
        </p:spPr>
        <p:txBody>
          <a:bodyPr wrap="square">
            <a:spAutoFit/>
          </a:bodyPr>
          <a:lstStyle/>
          <a:p>
            <a:pPr>
              <a:lnSpc>
                <a:spcPts val="2500"/>
              </a:lnSpc>
            </a:pPr>
            <a:r>
              <a:rPr lang="ja-JP" altLang="en-US" sz="2200" b="1" dirty="0">
                <a:latin typeface="メイリオ" pitchFamily="50" charset="-128"/>
                <a:ea typeface="メイリオ" pitchFamily="50" charset="-128"/>
              </a:rPr>
              <a:t>　</a:t>
            </a:r>
            <a:endParaRPr lang="en-US" altLang="ja-JP" sz="2200" b="1" dirty="0">
              <a:latin typeface="メイリオ" pitchFamily="50" charset="-128"/>
              <a:ea typeface="メイリオ" pitchFamily="50" charset="-128"/>
            </a:endParaRPr>
          </a:p>
          <a:p>
            <a:pPr>
              <a:lnSpc>
                <a:spcPts val="2500"/>
              </a:lnSpc>
            </a:pPr>
            <a:r>
              <a:rPr lang="ja-JP" altLang="en-US" sz="2000" dirty="0">
                <a:latin typeface="メイリオ" pitchFamily="50" charset="-128"/>
                <a:ea typeface="メイリオ" pitchFamily="50" charset="-128"/>
              </a:rPr>
              <a:t>　</a:t>
            </a:r>
            <a:r>
              <a:rPr lang="en-US" altLang="ja-JP" dirty="0">
                <a:latin typeface="メイリオ" pitchFamily="50" charset="-128"/>
                <a:ea typeface="メイリオ" pitchFamily="50" charset="-128"/>
              </a:rPr>
              <a:t>※</a:t>
            </a:r>
            <a:r>
              <a:rPr lang="ja-JP" altLang="en-US" dirty="0">
                <a:latin typeface="メイリオ" pitchFamily="50" charset="-128"/>
                <a:ea typeface="メイリオ" pitchFamily="50" charset="-128"/>
              </a:rPr>
              <a:t>　詳細は５ページ</a:t>
            </a:r>
            <a:endParaRPr lang="en-US" altLang="ja-JP" dirty="0">
              <a:latin typeface="メイリオ" pitchFamily="50" charset="-128"/>
              <a:ea typeface="メイリオ" pitchFamily="50" charset="-128"/>
            </a:endParaRPr>
          </a:p>
        </p:txBody>
      </p:sp>
      <p:sp>
        <p:nvSpPr>
          <p:cNvPr id="2" name="テキスト ボックス 1"/>
          <p:cNvSpPr txBox="1"/>
          <p:nvPr/>
        </p:nvSpPr>
        <p:spPr>
          <a:xfrm>
            <a:off x="8747956" y="6379973"/>
            <a:ext cx="396044" cy="430887"/>
          </a:xfrm>
          <a:prstGeom prst="rect">
            <a:avLst/>
          </a:prstGeom>
          <a:noFill/>
        </p:spPr>
        <p:txBody>
          <a:bodyPr wrap="square" rtlCol="0">
            <a:spAutoFit/>
          </a:bodyPr>
          <a:lstStyle/>
          <a:p>
            <a:r>
              <a:rPr lang="en-US" altLang="ja-JP" sz="2200" dirty="0">
                <a:solidFill>
                  <a:srgbClr val="8C8C8C"/>
                </a:solidFill>
                <a:latin typeface="メイリオ" panose="020B0604030504040204" pitchFamily="50" charset="-128"/>
                <a:ea typeface="メイリオ" panose="020B0604030504040204" pitchFamily="50" charset="-128"/>
              </a:rPr>
              <a:t>1</a:t>
            </a:r>
            <a:endParaRPr kumimoji="1" lang="ja-JP" altLang="en-US" sz="2200" dirty="0">
              <a:solidFill>
                <a:srgbClr val="8C8C8C"/>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5611945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a:stretch>
            <a:fillRect/>
          </a:stretch>
        </p:blipFill>
        <p:spPr>
          <a:xfrm>
            <a:off x="0" y="1745868"/>
            <a:ext cx="8490875" cy="5112134"/>
          </a:xfrm>
          <a:prstGeom prst="rect">
            <a:avLst/>
          </a:prstGeom>
        </p:spPr>
      </p:pic>
      <p:sp>
        <p:nvSpPr>
          <p:cNvPr id="20" name="正方形/長方形 19"/>
          <p:cNvSpPr/>
          <p:nvPr/>
        </p:nvSpPr>
        <p:spPr bwMode="white">
          <a:xfrm>
            <a:off x="8893175" y="6308725"/>
            <a:ext cx="250825" cy="1444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9" name="タイトル プレースホルダ 1"/>
          <p:cNvSpPr txBox="1">
            <a:spLocks/>
          </p:cNvSpPr>
          <p:nvPr/>
        </p:nvSpPr>
        <p:spPr bwMode="white">
          <a:xfrm>
            <a:off x="251520" y="0"/>
            <a:ext cx="7992888" cy="764704"/>
          </a:xfrm>
          <a:prstGeom prst="rect">
            <a:avLst/>
          </a:prstGeom>
        </p:spPr>
        <p:txBody>
          <a:bodyPr vert="horz" lIns="91440" tIns="45720" rIns="91440" bIns="45720" rtlCol="0" anchor="ctr">
            <a:noAutofit/>
          </a:bodyPr>
          <a:lstStyle/>
          <a:p>
            <a:pPr lvl="0">
              <a:spcBef>
                <a:spcPct val="0"/>
              </a:spcBef>
            </a:pPr>
            <a:r>
              <a:rPr lang="ja-JP" altLang="en-US" sz="3200" dirty="0" smtClean="0">
                <a:solidFill>
                  <a:schemeClr val="bg1"/>
                </a:solidFill>
                <a:latin typeface="メイリオ" pitchFamily="50" charset="-128"/>
                <a:ea typeface="メイリオ" pitchFamily="50" charset="-128"/>
              </a:rPr>
              <a:t>通常収支の</a:t>
            </a:r>
            <a:r>
              <a:rPr lang="ja-JP" altLang="en-US" sz="3200" dirty="0">
                <a:solidFill>
                  <a:schemeClr val="bg1"/>
                </a:solidFill>
                <a:latin typeface="メイリオ" pitchFamily="50" charset="-128"/>
                <a:ea typeface="メイリオ" pitchFamily="50" charset="-128"/>
              </a:rPr>
              <a:t>推移</a:t>
            </a:r>
            <a:r>
              <a:rPr lang="ja-JP" altLang="en-US" sz="3200" dirty="0" smtClean="0">
                <a:solidFill>
                  <a:schemeClr val="bg1"/>
                </a:solidFill>
                <a:latin typeface="メイリオ" pitchFamily="50" charset="-128"/>
                <a:ea typeface="メイリオ" pitchFamily="50" charset="-128"/>
              </a:rPr>
              <a:t>とその対応</a:t>
            </a:r>
            <a:endParaRPr lang="en-US" altLang="ja-JP" sz="3200" dirty="0" smtClean="0">
              <a:solidFill>
                <a:schemeClr val="bg1"/>
              </a:solidFill>
              <a:latin typeface="メイリオ" pitchFamily="50" charset="-128"/>
              <a:ea typeface="メイリオ" pitchFamily="50" charset="-128"/>
            </a:endParaRPr>
          </a:p>
        </p:txBody>
      </p:sp>
      <p:sp>
        <p:nvSpPr>
          <p:cNvPr id="91" name="正方形/長方形 90"/>
          <p:cNvSpPr/>
          <p:nvPr/>
        </p:nvSpPr>
        <p:spPr>
          <a:xfrm>
            <a:off x="323528" y="908720"/>
            <a:ext cx="3744416" cy="576064"/>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メイリオ" panose="020B0604030504040204" pitchFamily="50" charset="-128"/>
                <a:ea typeface="メイリオ" panose="020B0604030504040204" pitchFamily="50" charset="-128"/>
              </a:rPr>
              <a:t>通常収支の推移（一般会計）</a:t>
            </a:r>
            <a:endParaRPr kumimoji="1" lang="ja-JP" altLang="en-US" sz="2000" b="1" dirty="0">
              <a:solidFill>
                <a:schemeClr val="tx1"/>
              </a:solidFill>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8748464" y="6379973"/>
            <a:ext cx="396044" cy="430887"/>
          </a:xfrm>
          <a:prstGeom prst="rect">
            <a:avLst/>
          </a:prstGeom>
          <a:noFill/>
        </p:spPr>
        <p:txBody>
          <a:bodyPr wrap="square" rtlCol="0">
            <a:spAutoFit/>
          </a:bodyPr>
          <a:lstStyle/>
          <a:p>
            <a:r>
              <a:rPr lang="en-US" altLang="ja-JP" sz="2200" dirty="0">
                <a:solidFill>
                  <a:srgbClr val="8C8C8C"/>
                </a:solidFill>
                <a:latin typeface="メイリオ" panose="020B0604030504040204" pitchFamily="50" charset="-128"/>
                <a:ea typeface="メイリオ" panose="020B0604030504040204" pitchFamily="50" charset="-128"/>
              </a:rPr>
              <a:t>2</a:t>
            </a:r>
            <a:endParaRPr kumimoji="1" lang="ja-JP" altLang="en-US" sz="2200" dirty="0">
              <a:solidFill>
                <a:srgbClr val="8C8C8C"/>
              </a:solidFill>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4"/>
          <a:stretch>
            <a:fillRect/>
          </a:stretch>
        </p:blipFill>
        <p:spPr>
          <a:xfrm>
            <a:off x="5161664" y="766324"/>
            <a:ext cx="3944107" cy="2374644"/>
          </a:xfrm>
          <a:prstGeom prst="rect">
            <a:avLst/>
          </a:prstGeom>
        </p:spPr>
      </p:pic>
      <p:sp>
        <p:nvSpPr>
          <p:cNvPr id="92" name="正方形/長方形 91"/>
          <p:cNvSpPr/>
          <p:nvPr/>
        </p:nvSpPr>
        <p:spPr>
          <a:xfrm>
            <a:off x="6186619" y="777393"/>
            <a:ext cx="2304256" cy="368768"/>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メイリオ" panose="020B0604030504040204" pitchFamily="50" charset="-128"/>
                <a:ea typeface="メイリオ" panose="020B0604030504040204" pitchFamily="50" charset="-128"/>
              </a:rPr>
              <a:t>前回（</a:t>
            </a:r>
            <a:r>
              <a:rPr lang="en-US" altLang="ja-JP" sz="1400" dirty="0" smtClean="0">
                <a:solidFill>
                  <a:schemeClr val="tx1"/>
                </a:solidFill>
                <a:latin typeface="メイリオ" panose="020B0604030504040204" pitchFamily="50" charset="-128"/>
                <a:ea typeface="メイリオ" panose="020B0604030504040204" pitchFamily="50" charset="-128"/>
              </a:rPr>
              <a:t>2022</a:t>
            </a:r>
            <a:r>
              <a:rPr lang="ja-JP" altLang="en-US" sz="1400" dirty="0" smtClean="0">
                <a:solidFill>
                  <a:schemeClr val="tx1"/>
                </a:solidFill>
                <a:latin typeface="メイリオ" panose="020B0604030504040204" pitchFamily="50" charset="-128"/>
                <a:ea typeface="メイリオ" panose="020B0604030504040204" pitchFamily="50" charset="-128"/>
              </a:rPr>
              <a:t>年</a:t>
            </a:r>
            <a:r>
              <a:rPr lang="en-US" altLang="ja-JP" sz="1400" dirty="0">
                <a:solidFill>
                  <a:schemeClr val="tx1"/>
                </a:solidFill>
                <a:latin typeface="メイリオ" panose="020B0604030504040204" pitchFamily="50" charset="-128"/>
                <a:ea typeface="メイリオ" panose="020B0604030504040204" pitchFamily="50" charset="-128"/>
              </a:rPr>
              <a:t>2</a:t>
            </a:r>
            <a:r>
              <a:rPr lang="ja-JP" altLang="en-US" sz="1400" dirty="0" smtClean="0">
                <a:solidFill>
                  <a:schemeClr val="tx1"/>
                </a:solidFill>
                <a:latin typeface="メイリオ" panose="020B0604030504040204" pitchFamily="50" charset="-128"/>
                <a:ea typeface="メイリオ" panose="020B0604030504040204" pitchFamily="50" charset="-128"/>
              </a:rPr>
              <a:t>月版）</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324000" y="520262"/>
            <a:ext cx="8496000" cy="4234220"/>
          </a:xfrm>
          <a:prstGeom prst="rect">
            <a:avLst/>
          </a:prstGeom>
          <a:noFill/>
          <a:ln>
            <a:noFill/>
          </a:ln>
        </p:spPr>
        <p:txBody>
          <a:bodyPr/>
          <a:lstStyle/>
          <a:p>
            <a:pPr marL="342900" indent="-342900">
              <a:lnSpc>
                <a:spcPts val="2100"/>
              </a:lnSpc>
              <a:spcBef>
                <a:spcPts val="800"/>
              </a:spcBef>
              <a:buFont typeface="メイリオ" panose="020B0604030504040204" pitchFamily="50" charset="-128"/>
              <a:buChar char="○"/>
            </a:pPr>
            <a:r>
              <a:rPr lang="ja-JP" altLang="en-US" sz="1600" spc="-80" dirty="0">
                <a:latin typeface="メイリオ" pitchFamily="50" charset="-128"/>
                <a:ea typeface="メイリオ" pitchFamily="50" charset="-128"/>
                <a:cs typeface="メイリオ" pitchFamily="50" charset="-128"/>
              </a:rPr>
              <a:t>前回版（</a:t>
            </a:r>
            <a:r>
              <a:rPr lang="en-US" altLang="ja-JP" sz="1600" spc="-80" dirty="0">
                <a:latin typeface="メイリオ" pitchFamily="50" charset="-128"/>
                <a:ea typeface="メイリオ" pitchFamily="50" charset="-128"/>
                <a:cs typeface="メイリオ" pitchFamily="50" charset="-128"/>
              </a:rPr>
              <a:t>2022</a:t>
            </a:r>
            <a:r>
              <a:rPr lang="ja-JP" altLang="en-US" sz="1600" spc="-80" dirty="0">
                <a:latin typeface="メイリオ" pitchFamily="50" charset="-128"/>
                <a:ea typeface="メイリオ" pitchFamily="50" charset="-128"/>
                <a:cs typeface="メイリオ" pitchFamily="50" charset="-128"/>
              </a:rPr>
              <a:t>（令和４</a:t>
            </a:r>
            <a:r>
              <a:rPr lang="ja-JP" altLang="en-US" sz="1600" spc="-80" dirty="0" smtClean="0">
                <a:latin typeface="メイリオ" pitchFamily="50" charset="-128"/>
                <a:ea typeface="メイリオ" pitchFamily="50" charset="-128"/>
                <a:cs typeface="メイリオ" pitchFamily="50" charset="-128"/>
              </a:rPr>
              <a:t>）年２月版</a:t>
            </a:r>
            <a:r>
              <a:rPr lang="ja-JP" altLang="en-US" sz="1600" spc="-80" dirty="0">
                <a:latin typeface="メイリオ" pitchFamily="50" charset="-128"/>
                <a:ea typeface="メイリオ" pitchFamily="50" charset="-128"/>
                <a:cs typeface="メイリオ" pitchFamily="50" charset="-128"/>
              </a:rPr>
              <a:t>）に比べ、試算</a:t>
            </a:r>
            <a:r>
              <a:rPr lang="ja-JP" altLang="en-US" sz="1600" spc="-80" dirty="0" smtClean="0">
                <a:latin typeface="メイリオ" pitchFamily="50" charset="-128"/>
                <a:ea typeface="メイリオ" pitchFamily="50" charset="-128"/>
                <a:cs typeface="メイリオ" pitchFamily="50" charset="-128"/>
              </a:rPr>
              <a:t>期間を</a:t>
            </a:r>
            <a:r>
              <a:rPr lang="ja-JP" altLang="en-US" sz="1600" spc="-80" dirty="0">
                <a:latin typeface="メイリオ" pitchFamily="50" charset="-128"/>
                <a:ea typeface="メイリオ" pitchFamily="50" charset="-128"/>
                <a:cs typeface="メイリオ" pitchFamily="50" charset="-128"/>
              </a:rPr>
              <a:t>通じ</a:t>
            </a:r>
            <a:r>
              <a:rPr lang="ja-JP" altLang="en-US" sz="1600" spc="-80" dirty="0" smtClean="0">
                <a:latin typeface="メイリオ" pitchFamily="50" charset="-128"/>
                <a:ea typeface="メイリオ" pitchFamily="50" charset="-128"/>
                <a:cs typeface="メイリオ" pitchFamily="50" charset="-128"/>
              </a:rPr>
              <a:t>、税等一般財源は増となるもの</a:t>
            </a:r>
            <a:r>
              <a:rPr lang="ja-JP" altLang="en-US" sz="1600" spc="-80" dirty="0">
                <a:latin typeface="メイリオ" pitchFamily="50" charset="-128"/>
                <a:ea typeface="メイリオ" pitchFamily="50" charset="-128"/>
                <a:cs typeface="メイリオ" pitchFamily="50" charset="-128"/>
              </a:rPr>
              <a:t>の</a:t>
            </a:r>
            <a:r>
              <a:rPr lang="ja-JP" altLang="en-US" sz="1600" spc="-80" dirty="0" smtClean="0">
                <a:latin typeface="メイリオ" pitchFamily="50" charset="-128"/>
                <a:ea typeface="メイリオ" pitchFamily="50" charset="-128"/>
                <a:cs typeface="メイリオ" pitchFamily="50" charset="-128"/>
              </a:rPr>
              <a:t>、扶助費や人件費、金利上昇による公債費（利子）の増などにより、悪化。</a:t>
            </a:r>
            <a:endParaRPr lang="en-US" altLang="ja-JP" sz="1600" spc="-80" dirty="0">
              <a:latin typeface="メイリオ" pitchFamily="50" charset="-128"/>
              <a:ea typeface="メイリオ" pitchFamily="50" charset="-128"/>
              <a:cs typeface="メイリオ" pitchFamily="50" charset="-128"/>
            </a:endParaRPr>
          </a:p>
          <a:p>
            <a:pPr>
              <a:lnSpc>
                <a:spcPts val="300"/>
              </a:lnSpc>
              <a:spcBef>
                <a:spcPts val="800"/>
              </a:spcBef>
            </a:pPr>
            <a:endParaRPr lang="en-US" altLang="ja-JP" sz="1050" spc="-80" dirty="0" smtClean="0">
              <a:latin typeface="メイリオ" pitchFamily="50" charset="-128"/>
              <a:ea typeface="メイリオ" pitchFamily="50" charset="-128"/>
              <a:cs typeface="メイリオ" pitchFamily="50" charset="-128"/>
            </a:endParaRPr>
          </a:p>
          <a:p>
            <a:pPr marL="342900" indent="-342900">
              <a:lnSpc>
                <a:spcPts val="2100"/>
              </a:lnSpc>
              <a:spcBef>
                <a:spcPts val="800"/>
              </a:spcBef>
              <a:buFont typeface="メイリオ" panose="020B0604030504040204" pitchFamily="50" charset="-128"/>
              <a:buChar char="○"/>
            </a:pPr>
            <a:r>
              <a:rPr lang="ja-JP" altLang="en-US" sz="1600" spc="-80" dirty="0">
                <a:latin typeface="メイリオ" pitchFamily="50" charset="-128"/>
                <a:ea typeface="メイリオ" pitchFamily="50" charset="-128"/>
                <a:cs typeface="メイリオ" pitchFamily="50" charset="-128"/>
              </a:rPr>
              <a:t>一方</a:t>
            </a:r>
            <a:r>
              <a:rPr lang="ja-JP" altLang="en-US" sz="1600" spc="-80" dirty="0" smtClean="0">
                <a:latin typeface="メイリオ" pitchFamily="50" charset="-128"/>
                <a:ea typeface="メイリオ" pitchFamily="50" charset="-128"/>
                <a:cs typeface="メイリオ" pitchFamily="50" charset="-128"/>
              </a:rPr>
              <a:t>、</a:t>
            </a:r>
            <a:r>
              <a:rPr lang="en-US" altLang="ja-JP" sz="1600" spc="-80" dirty="0" smtClean="0">
                <a:latin typeface="メイリオ" pitchFamily="50" charset="-128"/>
                <a:ea typeface="メイリオ" pitchFamily="50" charset="-128"/>
                <a:cs typeface="メイリオ" pitchFamily="50" charset="-128"/>
              </a:rPr>
              <a:t>2022</a:t>
            </a:r>
            <a:r>
              <a:rPr lang="ja-JP" altLang="en-US" sz="1600" spc="-80" dirty="0" smtClean="0">
                <a:latin typeface="メイリオ" pitchFamily="50" charset="-128"/>
                <a:ea typeface="メイリオ" pitchFamily="50" charset="-128"/>
                <a:cs typeface="メイリオ" pitchFamily="50" charset="-128"/>
              </a:rPr>
              <a:t>年度補正予算において、収支改善額を活用し今後の公債費負担の軽減を図ったほか、</a:t>
            </a:r>
            <a:r>
              <a:rPr lang="en-US" altLang="ja-JP" sz="1600" spc="-80" dirty="0" smtClean="0">
                <a:latin typeface="メイリオ" pitchFamily="50" charset="-128"/>
                <a:ea typeface="メイリオ" pitchFamily="50" charset="-128"/>
                <a:cs typeface="メイリオ" pitchFamily="50" charset="-128"/>
              </a:rPr>
              <a:t>2023</a:t>
            </a:r>
            <a:r>
              <a:rPr lang="ja-JP" altLang="en-US" sz="1600" spc="-80" dirty="0" smtClean="0">
                <a:latin typeface="メイリオ" pitchFamily="50" charset="-128"/>
                <a:ea typeface="メイリオ" pitchFamily="50" charset="-128"/>
                <a:cs typeface="メイリオ" pitchFamily="50" charset="-128"/>
              </a:rPr>
              <a:t>年度</a:t>
            </a:r>
            <a:r>
              <a:rPr lang="ja-JP" altLang="en-US" sz="1600" spc="-80" dirty="0">
                <a:latin typeface="メイリオ" pitchFamily="50" charset="-128"/>
                <a:ea typeface="メイリオ" pitchFamily="50" charset="-128"/>
                <a:cs typeface="メイリオ" pitchFamily="50" charset="-128"/>
              </a:rPr>
              <a:t>からの定年引上げ</a:t>
            </a:r>
            <a:r>
              <a:rPr lang="ja-JP" altLang="en-US" sz="1600" spc="-80" dirty="0" smtClean="0">
                <a:latin typeface="メイリオ" pitchFamily="50" charset="-128"/>
                <a:ea typeface="メイリオ" pitchFamily="50" charset="-128"/>
                <a:cs typeface="メイリオ" pitchFamily="50" charset="-128"/>
              </a:rPr>
              <a:t>による退職</a:t>
            </a:r>
            <a:r>
              <a:rPr lang="ja-JP" altLang="en-US" sz="1600" spc="-80" dirty="0">
                <a:latin typeface="メイリオ" pitchFamily="50" charset="-128"/>
                <a:ea typeface="メイリオ" pitchFamily="50" charset="-128"/>
                <a:cs typeface="メイリオ" pitchFamily="50" charset="-128"/>
              </a:rPr>
              <a:t>手当</a:t>
            </a:r>
            <a:r>
              <a:rPr lang="ja-JP" altLang="en-US" sz="1600" spc="-80" dirty="0" smtClean="0">
                <a:latin typeface="メイリオ" pitchFamily="50" charset="-128"/>
                <a:ea typeface="メイリオ" pitchFamily="50" charset="-128"/>
                <a:cs typeface="メイリオ" pitchFamily="50" charset="-128"/>
              </a:rPr>
              <a:t>の減</a:t>
            </a:r>
            <a:r>
              <a:rPr lang="ja-JP" altLang="en-US" sz="1600" spc="-80" dirty="0">
                <a:latin typeface="メイリオ" pitchFamily="50" charset="-128"/>
                <a:ea typeface="メイリオ" pitchFamily="50" charset="-128"/>
                <a:cs typeface="メイリオ" pitchFamily="50" charset="-128"/>
              </a:rPr>
              <a:t>が隔年</a:t>
            </a:r>
            <a:r>
              <a:rPr lang="ja-JP" altLang="en-US" sz="1600" spc="-80" dirty="0" smtClean="0">
                <a:latin typeface="メイリオ" pitchFamily="50" charset="-128"/>
                <a:ea typeface="メイリオ" pitchFamily="50" charset="-128"/>
                <a:cs typeface="メイリオ" pitchFamily="50" charset="-128"/>
              </a:rPr>
              <a:t>（</a:t>
            </a:r>
            <a:r>
              <a:rPr lang="en-US" altLang="ja-JP" sz="1600" spc="-80" dirty="0" smtClean="0">
                <a:latin typeface="メイリオ" pitchFamily="50" charset="-128"/>
                <a:ea typeface="メイリオ" pitchFamily="50" charset="-128"/>
                <a:cs typeface="メイリオ" pitchFamily="50" charset="-128"/>
              </a:rPr>
              <a:t>2025</a:t>
            </a:r>
            <a:r>
              <a:rPr lang="ja-JP" altLang="en-US" sz="1600" spc="-80" dirty="0" smtClean="0">
                <a:latin typeface="メイリオ" pitchFamily="50" charset="-128"/>
                <a:ea typeface="メイリオ" pitchFamily="50" charset="-128"/>
                <a:cs typeface="メイリオ" pitchFamily="50" charset="-128"/>
              </a:rPr>
              <a:t>・</a:t>
            </a:r>
            <a:r>
              <a:rPr lang="en-US" altLang="ja-JP" sz="1600" spc="-80" dirty="0">
                <a:latin typeface="メイリオ" pitchFamily="50" charset="-128"/>
                <a:ea typeface="メイリオ" pitchFamily="50" charset="-128"/>
                <a:cs typeface="メイリオ" pitchFamily="50" charset="-128"/>
              </a:rPr>
              <a:t>2027</a:t>
            </a:r>
            <a:r>
              <a:rPr lang="ja-JP" altLang="en-US" sz="1600" spc="-80" dirty="0" smtClean="0">
                <a:latin typeface="メイリオ" pitchFamily="50" charset="-128"/>
                <a:ea typeface="メイリオ" pitchFamily="50" charset="-128"/>
                <a:cs typeface="メイリオ" pitchFamily="50" charset="-128"/>
              </a:rPr>
              <a:t>・</a:t>
            </a:r>
            <a:r>
              <a:rPr lang="en-US" altLang="ja-JP" sz="1600" spc="-80" dirty="0">
                <a:latin typeface="メイリオ" pitchFamily="50" charset="-128"/>
                <a:ea typeface="メイリオ" pitchFamily="50" charset="-128"/>
                <a:cs typeface="メイリオ" pitchFamily="50" charset="-128"/>
              </a:rPr>
              <a:t>2029</a:t>
            </a:r>
            <a:r>
              <a:rPr lang="ja-JP" altLang="en-US" sz="1600" spc="-80" dirty="0" smtClean="0">
                <a:latin typeface="メイリオ" pitchFamily="50" charset="-128"/>
                <a:ea typeface="メイリオ" pitchFamily="50" charset="-128"/>
                <a:cs typeface="メイリオ" pitchFamily="50" charset="-128"/>
              </a:rPr>
              <a:t>・</a:t>
            </a:r>
            <a:r>
              <a:rPr lang="en-US" altLang="ja-JP" sz="1600" spc="-80" dirty="0">
                <a:latin typeface="メイリオ" pitchFamily="50" charset="-128"/>
                <a:ea typeface="メイリオ" pitchFamily="50" charset="-128"/>
                <a:cs typeface="メイリオ" pitchFamily="50" charset="-128"/>
              </a:rPr>
              <a:t>2031</a:t>
            </a:r>
            <a:r>
              <a:rPr lang="ja-JP" altLang="en-US" sz="1600" spc="-80" dirty="0" smtClean="0">
                <a:latin typeface="メイリオ" pitchFamily="50" charset="-128"/>
                <a:ea typeface="メイリオ" pitchFamily="50" charset="-128"/>
                <a:cs typeface="メイリオ" pitchFamily="50" charset="-128"/>
              </a:rPr>
              <a:t>）</a:t>
            </a:r>
            <a:r>
              <a:rPr lang="ja-JP" altLang="en-US" sz="1600" spc="-80" dirty="0">
                <a:latin typeface="メイリオ" pitchFamily="50" charset="-128"/>
                <a:ea typeface="メイリオ" pitchFamily="50" charset="-128"/>
                <a:cs typeface="メイリオ" pitchFamily="50" charset="-128"/>
              </a:rPr>
              <a:t>で</a:t>
            </a:r>
            <a:r>
              <a:rPr lang="ja-JP" altLang="en-US" sz="1600" spc="-80" dirty="0" smtClean="0">
                <a:latin typeface="メイリオ" pitchFamily="50" charset="-128"/>
                <a:ea typeface="メイリオ" pitchFamily="50" charset="-128"/>
                <a:cs typeface="メイリオ" pitchFamily="50" charset="-128"/>
              </a:rPr>
              <a:t>見込まれることから、おおむね前回版並みの基調となっている。</a:t>
            </a:r>
            <a:endParaRPr lang="en-US" altLang="ja-JP" sz="1600" spc="-80" dirty="0" smtClean="0">
              <a:latin typeface="メイリオ" pitchFamily="50" charset="-128"/>
              <a:ea typeface="メイリオ" pitchFamily="50" charset="-128"/>
              <a:cs typeface="メイリオ" pitchFamily="50" charset="-128"/>
            </a:endParaRPr>
          </a:p>
          <a:p>
            <a:pPr>
              <a:lnSpc>
                <a:spcPts val="300"/>
              </a:lnSpc>
              <a:spcBef>
                <a:spcPts val="800"/>
              </a:spcBef>
            </a:pPr>
            <a:endParaRPr lang="en-US" altLang="ja-JP" sz="1600" spc="-80" dirty="0" smtClean="0">
              <a:latin typeface="メイリオ" pitchFamily="50" charset="-128"/>
              <a:ea typeface="メイリオ" pitchFamily="50" charset="-128"/>
              <a:cs typeface="メイリオ" pitchFamily="50" charset="-128"/>
            </a:endParaRPr>
          </a:p>
          <a:p>
            <a:pPr marL="342900" indent="-342900">
              <a:lnSpc>
                <a:spcPts val="2100"/>
              </a:lnSpc>
              <a:spcBef>
                <a:spcPts val="800"/>
              </a:spcBef>
              <a:buFont typeface="メイリオ" panose="020B0604030504040204" pitchFamily="50" charset="-128"/>
              <a:buChar char="○"/>
            </a:pPr>
            <a:r>
              <a:rPr lang="en-US" altLang="ja-JP" sz="1600" spc="-80" dirty="0" smtClean="0">
                <a:latin typeface="メイリオ" pitchFamily="50" charset="-128"/>
                <a:ea typeface="メイリオ" pitchFamily="50" charset="-128"/>
                <a:cs typeface="メイリオ" pitchFamily="50" charset="-128"/>
              </a:rPr>
              <a:t>2024</a:t>
            </a:r>
            <a:r>
              <a:rPr lang="ja-JP" altLang="en-US" sz="1600" spc="-80" dirty="0" smtClean="0">
                <a:latin typeface="メイリオ" pitchFamily="50" charset="-128"/>
                <a:ea typeface="メイリオ" pitchFamily="50" charset="-128"/>
                <a:cs typeface="メイリオ" pitchFamily="50" charset="-128"/>
              </a:rPr>
              <a:t>年度は、万博関連経費の増等により、通常収支不足が生じる見込み。</a:t>
            </a:r>
            <a:endParaRPr lang="en-US" altLang="ja-JP" sz="1600" spc="-80" dirty="0" smtClean="0">
              <a:latin typeface="メイリオ" pitchFamily="50" charset="-128"/>
              <a:ea typeface="メイリオ" pitchFamily="50" charset="-128"/>
              <a:cs typeface="メイリオ" pitchFamily="50" charset="-128"/>
            </a:endParaRPr>
          </a:p>
          <a:p>
            <a:pPr>
              <a:lnSpc>
                <a:spcPts val="300"/>
              </a:lnSpc>
              <a:spcBef>
                <a:spcPts val="800"/>
              </a:spcBef>
            </a:pPr>
            <a:endParaRPr lang="en-US" altLang="ja-JP" sz="1600" spc="-80" dirty="0" smtClean="0">
              <a:latin typeface="メイリオ" pitchFamily="50" charset="-128"/>
              <a:ea typeface="メイリオ" pitchFamily="50" charset="-128"/>
              <a:cs typeface="メイリオ" pitchFamily="50" charset="-128"/>
            </a:endParaRPr>
          </a:p>
          <a:p>
            <a:pPr marL="342900" indent="-342900">
              <a:lnSpc>
                <a:spcPts val="2100"/>
              </a:lnSpc>
              <a:spcBef>
                <a:spcPts val="800"/>
              </a:spcBef>
              <a:buFont typeface="メイリオ" panose="020B0604030504040204" pitchFamily="50" charset="-128"/>
              <a:buChar char="○"/>
            </a:pPr>
            <a:r>
              <a:rPr lang="ja-JP" altLang="en-US" sz="1600" spc="-80" dirty="0" smtClean="0">
                <a:latin typeface="メイリオ" pitchFamily="50" charset="-128"/>
                <a:ea typeface="メイリオ" pitchFamily="50" charset="-128"/>
                <a:cs typeface="メイリオ" pitchFamily="50" charset="-128"/>
              </a:rPr>
              <a:t>また、期間終盤では、高齢化</a:t>
            </a:r>
            <a:r>
              <a:rPr lang="ja-JP" altLang="en-US" sz="1600" spc="-80" dirty="0">
                <a:latin typeface="メイリオ" pitchFamily="50" charset="-128"/>
                <a:ea typeface="メイリオ" pitchFamily="50" charset="-128"/>
                <a:cs typeface="メイリオ" pitchFamily="50" charset="-128"/>
              </a:rPr>
              <a:t>の進展や障がい福祉サービス利用者の増加等に伴う扶助費の</a:t>
            </a:r>
            <a:r>
              <a:rPr lang="ja-JP" altLang="en-US" sz="1600" spc="-80" dirty="0" smtClean="0">
                <a:latin typeface="メイリオ" pitchFamily="50" charset="-128"/>
                <a:ea typeface="メイリオ" pitchFamily="50" charset="-128"/>
                <a:cs typeface="メイリオ" pitchFamily="50" charset="-128"/>
              </a:rPr>
              <a:t>増等により、通常収支不足が生じる見込み。</a:t>
            </a:r>
            <a:endParaRPr lang="en-US" altLang="ja-JP" sz="1600" spc="-80" dirty="0" smtClean="0">
              <a:latin typeface="メイリオ" pitchFamily="50" charset="-128"/>
              <a:ea typeface="メイリオ" pitchFamily="50" charset="-128"/>
              <a:cs typeface="メイリオ" pitchFamily="50" charset="-128"/>
            </a:endParaRPr>
          </a:p>
          <a:p>
            <a:pPr>
              <a:lnSpc>
                <a:spcPts val="300"/>
              </a:lnSpc>
              <a:spcBef>
                <a:spcPts val="800"/>
              </a:spcBef>
            </a:pPr>
            <a:endParaRPr lang="en-US" altLang="ja-JP" sz="1600" spc="-80" dirty="0">
              <a:latin typeface="メイリオ" pitchFamily="50" charset="-128"/>
              <a:ea typeface="メイリオ" pitchFamily="50" charset="-128"/>
              <a:cs typeface="メイリオ" pitchFamily="50" charset="-128"/>
            </a:endParaRPr>
          </a:p>
          <a:p>
            <a:pPr marL="342900" indent="-342900">
              <a:lnSpc>
                <a:spcPts val="2100"/>
              </a:lnSpc>
              <a:spcBef>
                <a:spcPts val="800"/>
              </a:spcBef>
              <a:buFont typeface="メイリオ" panose="020B0604030504040204" pitchFamily="50" charset="-128"/>
              <a:buChar char="○"/>
            </a:pPr>
            <a:r>
              <a:rPr lang="ja-JP" altLang="en-US" sz="1600" spc="-100" dirty="0" smtClean="0">
                <a:latin typeface="メイリオ" pitchFamily="50" charset="-128"/>
                <a:ea typeface="メイリオ" pitchFamily="50" charset="-128"/>
                <a:cs typeface="メイリオ" pitchFamily="50" charset="-128"/>
              </a:rPr>
              <a:t>なお、この試算は現時点で見込むことができる条件を前提に推計したことから、多く</a:t>
            </a:r>
            <a:r>
              <a:rPr lang="ja-JP" altLang="en-US" sz="1600" spc="-100" dirty="0">
                <a:latin typeface="メイリオ" pitchFamily="50" charset="-128"/>
                <a:ea typeface="メイリオ" pitchFamily="50" charset="-128"/>
                <a:cs typeface="メイリオ" pitchFamily="50" charset="-128"/>
              </a:rPr>
              <a:t>の不確定要素（経済情勢の影響を大きく受ける税収</a:t>
            </a:r>
            <a:r>
              <a:rPr lang="ja-JP" altLang="en-US" sz="1600" spc="-100" dirty="0" smtClean="0">
                <a:latin typeface="メイリオ" pitchFamily="50" charset="-128"/>
                <a:ea typeface="メイリオ" pitchFamily="50" charset="-128"/>
                <a:cs typeface="メイリオ" pitchFamily="50" charset="-128"/>
              </a:rPr>
              <a:t>や金利・物価動向など）が</a:t>
            </a:r>
            <a:r>
              <a:rPr lang="ja-JP" altLang="en-US" sz="1600" spc="-100" dirty="0">
                <a:latin typeface="メイリオ" pitchFamily="50" charset="-128"/>
                <a:ea typeface="メイリオ" pitchFamily="50" charset="-128"/>
                <a:cs typeface="メイリオ" pitchFamily="50" charset="-128"/>
              </a:rPr>
              <a:t>あり、相当の幅をもって見る必要が</a:t>
            </a:r>
            <a:r>
              <a:rPr lang="ja-JP" altLang="en-US" sz="1600" spc="-100" dirty="0" smtClean="0">
                <a:latin typeface="メイリオ" pitchFamily="50" charset="-128"/>
                <a:ea typeface="メイリオ" pitchFamily="50" charset="-128"/>
                <a:cs typeface="メイリオ" pitchFamily="50" charset="-128"/>
              </a:rPr>
              <a:t>ある。</a:t>
            </a:r>
            <a:endParaRPr lang="en-US" altLang="ja-JP" sz="1600" spc="-100" dirty="0">
              <a:latin typeface="メイリオ" pitchFamily="50" charset="-128"/>
              <a:ea typeface="メイリオ" pitchFamily="50" charset="-128"/>
              <a:cs typeface="メイリオ" pitchFamily="50" charset="-128"/>
            </a:endParaRPr>
          </a:p>
        </p:txBody>
      </p:sp>
      <p:sp>
        <p:nvSpPr>
          <p:cNvPr id="12" name="タイトル プレースホルダ 1"/>
          <p:cNvSpPr txBox="1">
            <a:spLocks/>
          </p:cNvSpPr>
          <p:nvPr/>
        </p:nvSpPr>
        <p:spPr bwMode="white">
          <a:xfrm>
            <a:off x="251520" y="0"/>
            <a:ext cx="7463680" cy="764704"/>
          </a:xfrm>
          <a:prstGeom prst="rect">
            <a:avLst/>
          </a:prstGeom>
        </p:spPr>
        <p:txBody>
          <a:bodyPr vert="horz" lIns="91440" tIns="45720" rIns="91440" bIns="45720" rtlCol="0" anchor="ctr">
            <a:noAutofit/>
          </a:bodyPr>
          <a:lstStyle/>
          <a:p>
            <a:pPr lvl="0">
              <a:spcBef>
                <a:spcPct val="0"/>
              </a:spcBef>
            </a:pPr>
            <a:r>
              <a:rPr lang="ja-JP" altLang="en-US" sz="3200" noProof="0" dirty="0">
                <a:solidFill>
                  <a:schemeClr val="bg1"/>
                </a:solidFill>
                <a:latin typeface="メイリオ" pitchFamily="50" charset="-128"/>
                <a:ea typeface="メイリオ" pitchFamily="50" charset="-128"/>
              </a:rPr>
              <a:t>まとめ</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11" name="正方形/長方形 10"/>
          <p:cNvSpPr/>
          <p:nvPr/>
        </p:nvSpPr>
        <p:spPr>
          <a:xfrm>
            <a:off x="324000" y="5229200"/>
            <a:ext cx="8496000" cy="1309557"/>
          </a:xfrm>
          <a:prstGeom prst="rect">
            <a:avLst/>
          </a:prstGeom>
          <a:ln>
            <a:noFill/>
          </a:ln>
        </p:spPr>
        <p:txBody>
          <a:bodyPr/>
          <a:lstStyle/>
          <a:p>
            <a:pPr>
              <a:lnSpc>
                <a:spcPts val="2100"/>
              </a:lnSpc>
              <a:spcBef>
                <a:spcPts val="100"/>
              </a:spcBef>
              <a:spcAft>
                <a:spcPts val="0"/>
              </a:spcAft>
              <a:defRPr/>
            </a:pPr>
            <a:r>
              <a:rPr lang="ja-JP" altLang="en-US" sz="1600" spc="-100" dirty="0" smtClean="0">
                <a:latin typeface="メイリオ" pitchFamily="50" charset="-128"/>
                <a:ea typeface="メイリオ" pitchFamily="50" charset="-128"/>
                <a:cs typeface="メイリオ" pitchFamily="50" charset="-128"/>
              </a:rPr>
              <a:t>　</a:t>
            </a:r>
            <a:r>
              <a:rPr lang="en-US" altLang="ja-JP" sz="1600" spc="-100" dirty="0" smtClean="0">
                <a:latin typeface="メイリオ" pitchFamily="50" charset="-128"/>
                <a:ea typeface="メイリオ" pitchFamily="50" charset="-128"/>
                <a:cs typeface="メイリオ" pitchFamily="50" charset="-128"/>
              </a:rPr>
              <a:t>2023</a:t>
            </a:r>
            <a:r>
              <a:rPr lang="ja-JP" altLang="en-US" sz="1600" spc="-100" dirty="0" smtClean="0">
                <a:latin typeface="メイリオ" pitchFamily="50" charset="-128"/>
                <a:ea typeface="メイリオ" pitchFamily="50" charset="-128"/>
                <a:cs typeface="メイリオ" pitchFamily="50" charset="-128"/>
              </a:rPr>
              <a:t>年度当初予算は通常収支が均衡しているものの、今後の財政運営については、税収、金利・物価動向などの不確定要素が収支に大きな影響を与える可能性がある中で、財政状況を以前に後戻りさせないことを念頭に、急激な環境変化にも対応できるよう、引き続き</a:t>
            </a:r>
            <a:r>
              <a:rPr lang="ja-JP" altLang="en-US" sz="1600" spc="-100" dirty="0">
                <a:latin typeface="メイリオ" pitchFamily="50" charset="-128"/>
                <a:ea typeface="メイリオ" pitchFamily="50" charset="-128"/>
                <a:cs typeface="メイリオ" pitchFamily="50" charset="-128"/>
              </a:rPr>
              <a:t>市政改革に</a:t>
            </a:r>
            <a:r>
              <a:rPr lang="ja-JP" altLang="en-US" sz="1600" spc="-100" dirty="0" smtClean="0">
                <a:latin typeface="メイリオ" pitchFamily="50" charset="-128"/>
                <a:ea typeface="メイリオ" pitchFamily="50" charset="-128"/>
                <a:cs typeface="メイリオ" pitchFamily="50" charset="-128"/>
              </a:rPr>
              <a:t>取り組み、持続</a:t>
            </a:r>
            <a:r>
              <a:rPr lang="ja-JP" altLang="en-US" sz="1600" spc="-100" dirty="0">
                <a:latin typeface="メイリオ" pitchFamily="50" charset="-128"/>
                <a:ea typeface="メイリオ" pitchFamily="50" charset="-128"/>
                <a:cs typeface="メイリオ" pitchFamily="50" charset="-128"/>
              </a:rPr>
              <a:t>可能な財政</a:t>
            </a:r>
            <a:r>
              <a:rPr lang="ja-JP" altLang="en-US" sz="1600" spc="-100" dirty="0" smtClean="0">
                <a:latin typeface="メイリオ" pitchFamily="50" charset="-128"/>
                <a:ea typeface="メイリオ" pitchFamily="50" charset="-128"/>
                <a:cs typeface="メイリオ" pitchFamily="50" charset="-128"/>
              </a:rPr>
              <a:t>構造を構築する</a:t>
            </a:r>
            <a:r>
              <a:rPr lang="ja-JP" altLang="en-US" sz="1600" spc="-100" dirty="0">
                <a:latin typeface="メイリオ" pitchFamily="50" charset="-128"/>
                <a:ea typeface="メイリオ" pitchFamily="50" charset="-128"/>
                <a:cs typeface="メイリオ" pitchFamily="50" charset="-128"/>
              </a:rPr>
              <a:t>必要がある。</a:t>
            </a:r>
            <a:endParaRPr lang="en-US" altLang="ja-JP" sz="1600" spc="-100" dirty="0">
              <a:latin typeface="メイリオ" pitchFamily="50" charset="-128"/>
              <a:ea typeface="メイリオ" pitchFamily="50" charset="-128"/>
              <a:cs typeface="メイリオ" pitchFamily="50" charset="-128"/>
            </a:endParaRPr>
          </a:p>
        </p:txBody>
      </p:sp>
      <p:sp>
        <p:nvSpPr>
          <p:cNvPr id="14" name="正方形/長方形 7"/>
          <p:cNvSpPr>
            <a:spLocks noChangeArrowheads="1"/>
          </p:cNvSpPr>
          <p:nvPr/>
        </p:nvSpPr>
        <p:spPr bwMode="auto">
          <a:xfrm>
            <a:off x="252000" y="405607"/>
            <a:ext cx="8640000" cy="4129679"/>
          </a:xfrm>
          <a:prstGeom prst="rect">
            <a:avLst/>
          </a:prstGeom>
          <a:no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
        <p:nvSpPr>
          <p:cNvPr id="15" name="テキスト ボックス 16"/>
          <p:cNvSpPr txBox="1">
            <a:spLocks noChangeArrowheads="1"/>
          </p:cNvSpPr>
          <p:nvPr/>
        </p:nvSpPr>
        <p:spPr bwMode="gray">
          <a:xfrm>
            <a:off x="179512" y="112581"/>
            <a:ext cx="1948329" cy="278435"/>
          </a:xfrm>
          <a:prstGeom prst="rect">
            <a:avLst/>
          </a:prstGeom>
          <a:solidFill>
            <a:schemeClr val="bg1"/>
          </a:solidFill>
          <a:ln w="12700">
            <a:noFill/>
            <a:miter lim="800000"/>
            <a:headEnd/>
            <a:tailEnd/>
          </a:ln>
        </p:spPr>
        <p:txBody>
          <a:bodyPr lIns="0" rIns="0" anchor="ctr">
            <a:spAutoFit/>
          </a:bodyPr>
          <a:lstStyle/>
          <a:p>
            <a:pPr algn="ctr"/>
            <a:r>
              <a:rPr lang="en-US" altLang="ja-JP" b="1" dirty="0">
                <a:latin typeface="メイリオ" pitchFamily="50" charset="-128"/>
                <a:ea typeface="メイリオ" pitchFamily="50" charset="-128"/>
              </a:rPr>
              <a:t>【</a:t>
            </a:r>
            <a:r>
              <a:rPr lang="ja-JP" altLang="en-US" b="1" dirty="0">
                <a:latin typeface="メイリオ" pitchFamily="50" charset="-128"/>
                <a:ea typeface="メイリオ" pitchFamily="50" charset="-128"/>
              </a:rPr>
              <a:t>主なポイント</a:t>
            </a:r>
            <a:r>
              <a:rPr lang="en-US" altLang="ja-JP" b="1" dirty="0">
                <a:latin typeface="メイリオ" pitchFamily="50" charset="-128"/>
                <a:ea typeface="メイリオ" pitchFamily="50" charset="-128"/>
              </a:rPr>
              <a:t>】</a:t>
            </a:r>
            <a:endParaRPr lang="ja-JP" altLang="en-US" b="1" dirty="0">
              <a:latin typeface="メイリオ" pitchFamily="50" charset="-128"/>
              <a:ea typeface="メイリオ" pitchFamily="50" charset="-128"/>
            </a:endParaRPr>
          </a:p>
        </p:txBody>
      </p:sp>
      <p:sp>
        <p:nvSpPr>
          <p:cNvPr id="16" name="テキスト ボックス 16"/>
          <p:cNvSpPr txBox="1">
            <a:spLocks noChangeArrowheads="1"/>
          </p:cNvSpPr>
          <p:nvPr/>
        </p:nvSpPr>
        <p:spPr bwMode="gray">
          <a:xfrm>
            <a:off x="-40625" y="4787860"/>
            <a:ext cx="1948329" cy="369332"/>
          </a:xfrm>
          <a:prstGeom prst="rect">
            <a:avLst/>
          </a:prstGeom>
          <a:noFill/>
          <a:ln w="12700">
            <a:noFill/>
            <a:miter lim="800000"/>
            <a:headEnd/>
            <a:tailEnd/>
          </a:ln>
        </p:spPr>
        <p:txBody>
          <a:bodyPr lIns="0" rIns="0" anchor="ctr">
            <a:spAutoFit/>
          </a:bodyPr>
          <a:lstStyle/>
          <a:p>
            <a:pPr algn="ctr"/>
            <a:r>
              <a:rPr lang="en-US" altLang="ja-JP" b="1" dirty="0">
                <a:latin typeface="メイリオ" pitchFamily="50" charset="-128"/>
                <a:ea typeface="メイリオ" pitchFamily="50" charset="-128"/>
              </a:rPr>
              <a:t>【</a:t>
            </a:r>
            <a:r>
              <a:rPr lang="ja-JP" altLang="en-US" b="1" dirty="0">
                <a:latin typeface="メイリオ" pitchFamily="50" charset="-128"/>
                <a:ea typeface="メイリオ" pitchFamily="50" charset="-128"/>
              </a:rPr>
              <a:t>対　　応</a:t>
            </a:r>
            <a:r>
              <a:rPr lang="en-US" altLang="ja-JP" b="1" dirty="0" smtClean="0">
                <a:latin typeface="メイリオ" pitchFamily="50" charset="-128"/>
                <a:ea typeface="メイリオ" pitchFamily="50" charset="-128"/>
              </a:rPr>
              <a:t>】</a:t>
            </a:r>
            <a:endParaRPr lang="ja-JP" altLang="en-US" b="1" dirty="0">
              <a:latin typeface="メイリオ" pitchFamily="50" charset="-128"/>
              <a:ea typeface="メイリオ" pitchFamily="50" charset="-128"/>
            </a:endParaRPr>
          </a:p>
        </p:txBody>
      </p:sp>
      <p:sp>
        <p:nvSpPr>
          <p:cNvPr id="17" name="正方形/長方形 7"/>
          <p:cNvSpPr>
            <a:spLocks noChangeArrowheads="1"/>
          </p:cNvSpPr>
          <p:nvPr/>
        </p:nvSpPr>
        <p:spPr bwMode="auto">
          <a:xfrm>
            <a:off x="252000" y="5127814"/>
            <a:ext cx="8640000" cy="1295905"/>
          </a:xfrm>
          <a:prstGeom prst="rect">
            <a:avLst/>
          </a:prstGeom>
          <a:no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
        <p:nvSpPr>
          <p:cNvPr id="18" name="下矢印 17"/>
          <p:cNvSpPr/>
          <p:nvPr/>
        </p:nvSpPr>
        <p:spPr>
          <a:xfrm>
            <a:off x="4212020" y="4636672"/>
            <a:ext cx="719960" cy="304496"/>
          </a:xfrm>
          <a:prstGeom prst="downArrow">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9" name="テキスト ボックス 18"/>
          <p:cNvSpPr txBox="1"/>
          <p:nvPr/>
        </p:nvSpPr>
        <p:spPr>
          <a:xfrm>
            <a:off x="8748464" y="6423719"/>
            <a:ext cx="396044" cy="430887"/>
          </a:xfrm>
          <a:prstGeom prst="rect">
            <a:avLst/>
          </a:prstGeom>
          <a:noFill/>
        </p:spPr>
        <p:txBody>
          <a:bodyPr wrap="square" rtlCol="0">
            <a:spAutoFit/>
          </a:bodyPr>
          <a:lstStyle/>
          <a:p>
            <a:r>
              <a:rPr lang="en-US" altLang="ja-JP" sz="2200" dirty="0" smtClean="0">
                <a:solidFill>
                  <a:srgbClr val="8C8C8C"/>
                </a:solidFill>
                <a:latin typeface="メイリオ" panose="020B0604030504040204" pitchFamily="50" charset="-128"/>
                <a:ea typeface="メイリオ" panose="020B0604030504040204" pitchFamily="50" charset="-128"/>
              </a:rPr>
              <a:t>3</a:t>
            </a:r>
            <a:endParaRPr kumimoji="1" lang="ja-JP" altLang="en-US" sz="2200" dirty="0">
              <a:solidFill>
                <a:srgbClr val="8C8C8C"/>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91075757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プレースホルダ 1"/>
          <p:cNvSpPr txBox="1">
            <a:spLocks/>
          </p:cNvSpPr>
          <p:nvPr/>
        </p:nvSpPr>
        <p:spPr bwMode="white">
          <a:xfrm>
            <a:off x="251520" y="0"/>
            <a:ext cx="8208912" cy="764704"/>
          </a:xfrm>
          <a:prstGeom prst="rect">
            <a:avLst/>
          </a:prstGeom>
        </p:spPr>
        <p:txBody>
          <a:bodyPr vert="horz" lIns="91440" tIns="45720" rIns="91440" bIns="45720" rtlCol="0" anchor="ctr">
            <a:noAutofit/>
          </a:bodyPr>
          <a:lstStyle/>
          <a:p>
            <a:pPr lvl="0">
              <a:spcBef>
                <a:spcPct val="0"/>
              </a:spcBef>
            </a:pPr>
            <a:r>
              <a:rPr lang="ja-JP" altLang="en-US" sz="3200" dirty="0" smtClean="0">
                <a:solidFill>
                  <a:schemeClr val="bg1"/>
                </a:solidFill>
                <a:latin typeface="メイリオ" pitchFamily="50" charset="-128"/>
                <a:ea typeface="メイリオ" pitchFamily="50" charset="-128"/>
                <a:cs typeface="メイリオ" pitchFamily="50" charset="-128"/>
              </a:rPr>
              <a:t>収支の推移</a:t>
            </a:r>
            <a:r>
              <a:rPr lang="en-US" altLang="ja-JP" sz="2000" dirty="0">
                <a:solidFill>
                  <a:schemeClr val="bg1"/>
                </a:solidFill>
                <a:latin typeface="メイリオ" pitchFamily="50" charset="-128"/>
                <a:ea typeface="メイリオ" pitchFamily="50" charset="-128"/>
                <a:cs typeface="メイリオ" pitchFamily="50" charset="-128"/>
              </a:rPr>
              <a:t>【</a:t>
            </a:r>
            <a:r>
              <a:rPr lang="en-US" altLang="ja-JP" sz="2000" dirty="0" smtClean="0">
                <a:solidFill>
                  <a:schemeClr val="bg1"/>
                </a:solidFill>
                <a:latin typeface="メイリオ" pitchFamily="50" charset="-128"/>
                <a:ea typeface="メイリオ" pitchFamily="50" charset="-128"/>
                <a:cs typeface="メイリオ" pitchFamily="50" charset="-128"/>
              </a:rPr>
              <a:t>2023</a:t>
            </a:r>
            <a:r>
              <a:rPr lang="ja-JP" altLang="en-US" sz="2000" dirty="0" smtClean="0">
                <a:solidFill>
                  <a:schemeClr val="bg1"/>
                </a:solidFill>
                <a:latin typeface="メイリオ" pitchFamily="50" charset="-128"/>
                <a:ea typeface="メイリオ" pitchFamily="50" charset="-128"/>
                <a:cs typeface="メイリオ" pitchFamily="50" charset="-128"/>
              </a:rPr>
              <a:t>（令和</a:t>
            </a:r>
            <a:r>
              <a:rPr lang="en-US" altLang="ja-JP" sz="2000" dirty="0">
                <a:solidFill>
                  <a:schemeClr val="bg1"/>
                </a:solidFill>
                <a:latin typeface="メイリオ" pitchFamily="50" charset="-128"/>
                <a:ea typeface="メイリオ" pitchFamily="50" charset="-128"/>
                <a:cs typeface="メイリオ" pitchFamily="50" charset="-128"/>
              </a:rPr>
              <a:t>5</a:t>
            </a:r>
            <a:r>
              <a:rPr lang="ja-JP" altLang="en-US" sz="2000" dirty="0" smtClean="0">
                <a:solidFill>
                  <a:schemeClr val="bg1"/>
                </a:solidFill>
                <a:latin typeface="メイリオ" pitchFamily="50" charset="-128"/>
                <a:ea typeface="メイリオ" pitchFamily="50" charset="-128"/>
                <a:cs typeface="メイリオ" pitchFamily="50" charset="-128"/>
              </a:rPr>
              <a:t>）年</a:t>
            </a:r>
            <a:r>
              <a:rPr lang="ja-JP" altLang="en-US" sz="2000" dirty="0">
                <a:solidFill>
                  <a:schemeClr val="bg1"/>
                </a:solidFill>
                <a:latin typeface="メイリオ" pitchFamily="50" charset="-128"/>
                <a:ea typeface="メイリオ" pitchFamily="50" charset="-128"/>
                <a:cs typeface="メイリオ" pitchFamily="50" charset="-128"/>
              </a:rPr>
              <a:t>度</a:t>
            </a:r>
            <a:r>
              <a:rPr lang="ja-JP" altLang="en-US" sz="2000" dirty="0" smtClean="0">
                <a:solidFill>
                  <a:schemeClr val="bg1"/>
                </a:solidFill>
                <a:latin typeface="メイリオ" pitchFamily="50" charset="-128"/>
                <a:ea typeface="メイリオ" pitchFamily="50" charset="-128"/>
                <a:cs typeface="メイリオ" pitchFamily="50" charset="-128"/>
              </a:rPr>
              <a:t>～</a:t>
            </a:r>
            <a:r>
              <a:rPr lang="en-US" altLang="ja-JP" sz="2000" dirty="0" smtClean="0">
                <a:solidFill>
                  <a:schemeClr val="bg1"/>
                </a:solidFill>
                <a:latin typeface="メイリオ" pitchFamily="50" charset="-128"/>
                <a:ea typeface="メイリオ" pitchFamily="50" charset="-128"/>
                <a:cs typeface="メイリオ" pitchFamily="50" charset="-128"/>
              </a:rPr>
              <a:t>2032</a:t>
            </a:r>
            <a:r>
              <a:rPr lang="ja-JP" altLang="en-US" sz="2000" dirty="0" smtClean="0">
                <a:solidFill>
                  <a:schemeClr val="bg1"/>
                </a:solidFill>
                <a:latin typeface="メイリオ" pitchFamily="50" charset="-128"/>
                <a:ea typeface="メイリオ" pitchFamily="50" charset="-128"/>
                <a:cs typeface="メイリオ" pitchFamily="50" charset="-128"/>
              </a:rPr>
              <a:t>（令和</a:t>
            </a:r>
            <a:r>
              <a:rPr lang="en-US" altLang="ja-JP" sz="2000" dirty="0" smtClean="0">
                <a:solidFill>
                  <a:schemeClr val="bg1"/>
                </a:solidFill>
                <a:latin typeface="メイリオ" pitchFamily="50" charset="-128"/>
                <a:ea typeface="メイリオ" pitchFamily="50" charset="-128"/>
                <a:cs typeface="メイリオ" pitchFamily="50" charset="-128"/>
              </a:rPr>
              <a:t>14</a:t>
            </a:r>
            <a:r>
              <a:rPr lang="ja-JP" altLang="en-US" sz="2000" dirty="0" smtClean="0">
                <a:solidFill>
                  <a:schemeClr val="bg1"/>
                </a:solidFill>
                <a:latin typeface="メイリオ" pitchFamily="50" charset="-128"/>
                <a:ea typeface="メイリオ" pitchFamily="50" charset="-128"/>
                <a:cs typeface="メイリオ" pitchFamily="50" charset="-128"/>
              </a:rPr>
              <a:t>）年度</a:t>
            </a:r>
            <a:r>
              <a:rPr lang="en-US" altLang="ja-JP" sz="2000" dirty="0" smtClean="0">
                <a:solidFill>
                  <a:schemeClr val="bg1"/>
                </a:solidFill>
                <a:latin typeface="メイリオ" pitchFamily="50" charset="-128"/>
                <a:ea typeface="メイリオ" pitchFamily="50" charset="-128"/>
                <a:cs typeface="メイリオ" pitchFamily="50" charset="-128"/>
              </a:rPr>
              <a:t>】</a:t>
            </a:r>
            <a:endParaRPr kumimoji="1" lang="ja-JP" altLang="en-US" sz="20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6" name="テキスト ボックス 5"/>
          <p:cNvSpPr txBox="1"/>
          <p:nvPr/>
        </p:nvSpPr>
        <p:spPr>
          <a:xfrm>
            <a:off x="36857" y="6021288"/>
            <a:ext cx="7344816" cy="230832"/>
          </a:xfrm>
          <a:prstGeom prst="rect">
            <a:avLst/>
          </a:prstGeom>
          <a:noFill/>
        </p:spPr>
        <p:txBody>
          <a:bodyPr wrap="square">
            <a:spAutoFit/>
          </a:bodyPr>
          <a:lstStyle/>
          <a:p>
            <a:pPr>
              <a:defRPr/>
            </a:pPr>
            <a:r>
              <a:rPr lang="ja-JP" altLang="en-US" sz="900" dirty="0">
                <a:latin typeface="メイリオ" pitchFamily="50" charset="-128"/>
                <a:ea typeface="メイリオ" pitchFamily="50" charset="-128"/>
                <a:cs typeface="メイリオ" pitchFamily="50" charset="-128"/>
              </a:rPr>
              <a:t>（参考</a:t>
            </a:r>
            <a:r>
              <a:rPr lang="ja-JP" altLang="en-US" sz="900" dirty="0" smtClean="0">
                <a:latin typeface="メイリオ" pitchFamily="50" charset="-128"/>
                <a:ea typeface="メイリオ" pitchFamily="50" charset="-128"/>
                <a:cs typeface="メイリオ" pitchFamily="50" charset="-128"/>
              </a:rPr>
              <a:t>）財政</a:t>
            </a:r>
            <a:r>
              <a:rPr lang="ja-JP" altLang="en-US" sz="900" dirty="0">
                <a:latin typeface="メイリオ" pitchFamily="50" charset="-128"/>
                <a:ea typeface="メイリオ" pitchFamily="50" charset="-128"/>
                <a:cs typeface="メイリオ" pitchFamily="50" charset="-128"/>
              </a:rPr>
              <a:t>調整</a:t>
            </a:r>
            <a:r>
              <a:rPr lang="ja-JP" altLang="en-US" sz="900" dirty="0" smtClean="0">
                <a:latin typeface="メイリオ" pitchFamily="50" charset="-128"/>
                <a:ea typeface="メイリオ" pitchFamily="50" charset="-128"/>
                <a:cs typeface="メイリオ" pitchFamily="50" charset="-128"/>
              </a:rPr>
              <a:t>基金残高</a:t>
            </a:r>
            <a:r>
              <a:rPr lang="ja-JP" altLang="en-US" sz="900" dirty="0">
                <a:latin typeface="メイリオ" pitchFamily="50" charset="-128"/>
                <a:ea typeface="メイリオ" pitchFamily="50" charset="-128"/>
                <a:cs typeface="メイリオ" pitchFamily="50" charset="-128"/>
              </a:rPr>
              <a:t>　</a:t>
            </a:r>
            <a:r>
              <a:rPr lang="en-US" altLang="ja-JP" sz="900" dirty="0" smtClean="0">
                <a:latin typeface="メイリオ" pitchFamily="50" charset="-128"/>
                <a:ea typeface="メイリオ" pitchFamily="50" charset="-128"/>
                <a:cs typeface="メイリオ" pitchFamily="50" charset="-128"/>
              </a:rPr>
              <a:t>2,425</a:t>
            </a:r>
            <a:r>
              <a:rPr lang="ja-JP" altLang="en-US" sz="900" dirty="0" smtClean="0">
                <a:latin typeface="メイリオ" pitchFamily="50" charset="-128"/>
                <a:ea typeface="メイリオ" pitchFamily="50" charset="-128"/>
                <a:cs typeface="メイリオ" pitchFamily="50" charset="-128"/>
              </a:rPr>
              <a:t>億円（</a:t>
            </a:r>
            <a:r>
              <a:rPr lang="en-US" altLang="ja-JP" sz="900" dirty="0" smtClean="0">
                <a:latin typeface="メイリオ" pitchFamily="50" charset="-128"/>
                <a:ea typeface="メイリオ" pitchFamily="50" charset="-128"/>
                <a:cs typeface="メイリオ" pitchFamily="50" charset="-128"/>
              </a:rPr>
              <a:t>2023</a:t>
            </a:r>
            <a:r>
              <a:rPr lang="ja-JP" altLang="en-US" sz="900" dirty="0" smtClean="0">
                <a:latin typeface="メイリオ" pitchFamily="50" charset="-128"/>
                <a:ea typeface="メイリオ" pitchFamily="50" charset="-128"/>
                <a:cs typeface="メイリオ" pitchFamily="50" charset="-128"/>
              </a:rPr>
              <a:t>年度末見込）</a:t>
            </a:r>
            <a:endParaRPr lang="en-US" altLang="ja-JP" sz="900" dirty="0" smtClean="0">
              <a:latin typeface="メイリオ" pitchFamily="50" charset="-128"/>
              <a:ea typeface="メイリオ" pitchFamily="50" charset="-128"/>
              <a:cs typeface="メイリオ" pitchFamily="50" charset="-128"/>
            </a:endParaRPr>
          </a:p>
        </p:txBody>
      </p:sp>
      <p:sp>
        <p:nvSpPr>
          <p:cNvPr id="7" name="テキスト ボックス 6"/>
          <p:cNvSpPr txBox="1"/>
          <p:nvPr/>
        </p:nvSpPr>
        <p:spPr>
          <a:xfrm>
            <a:off x="8748464" y="6379973"/>
            <a:ext cx="396044" cy="430887"/>
          </a:xfrm>
          <a:prstGeom prst="rect">
            <a:avLst/>
          </a:prstGeom>
          <a:noFill/>
        </p:spPr>
        <p:txBody>
          <a:bodyPr wrap="square" rtlCol="0">
            <a:spAutoFit/>
          </a:bodyPr>
          <a:lstStyle/>
          <a:p>
            <a:r>
              <a:rPr lang="en-US" altLang="ja-JP" sz="2200" dirty="0" smtClean="0">
                <a:solidFill>
                  <a:srgbClr val="8C8C8C"/>
                </a:solidFill>
                <a:latin typeface="メイリオ" panose="020B0604030504040204" pitchFamily="50" charset="-128"/>
                <a:ea typeface="メイリオ" panose="020B0604030504040204" pitchFamily="50" charset="-128"/>
              </a:rPr>
              <a:t>4</a:t>
            </a:r>
            <a:endParaRPr kumimoji="1" lang="ja-JP" altLang="en-US" sz="2200" dirty="0">
              <a:solidFill>
                <a:srgbClr val="8C8C8C"/>
              </a:solidFill>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3"/>
          <a:stretch>
            <a:fillRect/>
          </a:stretch>
        </p:blipFill>
        <p:spPr>
          <a:xfrm>
            <a:off x="71329" y="773855"/>
            <a:ext cx="9001342" cy="5276577"/>
          </a:xfrm>
          <a:prstGeom prst="rect">
            <a:avLst/>
          </a:prstGeom>
        </p:spPr>
      </p:pic>
      <p:sp>
        <p:nvSpPr>
          <p:cNvPr id="9" name="テキスト ボックス 8"/>
          <p:cNvSpPr txBox="1"/>
          <p:nvPr/>
        </p:nvSpPr>
        <p:spPr>
          <a:xfrm>
            <a:off x="107504" y="6309900"/>
            <a:ext cx="7344816" cy="215444"/>
          </a:xfrm>
          <a:prstGeom prst="rect">
            <a:avLst/>
          </a:prstGeom>
          <a:noFill/>
        </p:spPr>
        <p:txBody>
          <a:bodyPr wrap="square">
            <a:spAutoFit/>
          </a:bodyPr>
          <a:lstStyle/>
          <a:p>
            <a:pPr>
              <a:defRPr/>
            </a:pPr>
            <a:r>
              <a:rPr lang="en-US" altLang="ja-JP" sz="800" dirty="0" smtClean="0">
                <a:latin typeface="メイリオ" pitchFamily="50" charset="-128"/>
                <a:ea typeface="メイリオ" pitchFamily="50" charset="-128"/>
                <a:cs typeface="メイリオ" pitchFamily="50" charset="-128"/>
              </a:rPr>
              <a:t>※</a:t>
            </a:r>
            <a:r>
              <a:rPr lang="ja-JP" altLang="en-US" sz="800" dirty="0" smtClean="0">
                <a:latin typeface="メイリオ" pitchFamily="50" charset="-128"/>
                <a:ea typeface="メイリオ" pitchFamily="50" charset="-128"/>
                <a:cs typeface="メイリオ" pitchFamily="50" charset="-128"/>
              </a:rPr>
              <a:t>計数はそれぞれ四捨五入を行っているため、端数処理の関係上、合計と内訳等が一致しない場合がある</a:t>
            </a:r>
            <a:endParaRPr lang="en-US" altLang="ja-JP" sz="800" dirty="0" smtClean="0">
              <a:latin typeface="メイリオ" pitchFamily="50" charset="-128"/>
              <a:ea typeface="メイリオ" pitchFamily="50" charset="-128"/>
              <a:cs typeface="メイリオ" pitchFamily="50" charset="-128"/>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プレースホルダ 1"/>
          <p:cNvSpPr txBox="1">
            <a:spLocks/>
          </p:cNvSpPr>
          <p:nvPr/>
        </p:nvSpPr>
        <p:spPr bwMode="white">
          <a:xfrm>
            <a:off x="251520" y="0"/>
            <a:ext cx="4896544" cy="764704"/>
          </a:xfrm>
          <a:prstGeom prst="rect">
            <a:avLst/>
          </a:prstGeom>
        </p:spPr>
        <p:txBody>
          <a:bodyPr vert="horz" lIns="91440" tIns="45720" rIns="91440" bIns="45720" rtlCol="0" anchor="ctr">
            <a:noAutofit/>
          </a:bodyPr>
          <a:lstStyle/>
          <a:p>
            <a:pPr lvl="0">
              <a:spcBef>
                <a:spcPct val="0"/>
              </a:spcBef>
            </a:pPr>
            <a:r>
              <a:rPr lang="ja-JP" altLang="en-US" sz="3200" dirty="0" smtClean="0">
                <a:solidFill>
                  <a:schemeClr val="bg1"/>
                </a:solidFill>
                <a:latin typeface="メイリオ" pitchFamily="50" charset="-128"/>
                <a:ea typeface="メイリオ" pitchFamily="50" charset="-128"/>
              </a:rPr>
              <a:t>前提条件　　　　　　　　　　</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7" name="タイトル プレースホルダ 1"/>
          <p:cNvSpPr txBox="1">
            <a:spLocks/>
          </p:cNvSpPr>
          <p:nvPr/>
        </p:nvSpPr>
        <p:spPr bwMode="white">
          <a:xfrm>
            <a:off x="5724128" y="0"/>
            <a:ext cx="3419872" cy="764704"/>
          </a:xfrm>
          <a:prstGeom prst="rect">
            <a:avLst/>
          </a:prstGeom>
        </p:spPr>
        <p:txBody>
          <a:bodyPr vert="horz" lIns="91440" tIns="45720" rIns="91440" bIns="45720" rtlCol="0" anchor="ctr">
            <a:noAutofit/>
          </a:bodyPr>
          <a:lstStyle/>
          <a:p>
            <a:pPr lvl="0">
              <a:spcBef>
                <a:spcPct val="0"/>
              </a:spcBef>
            </a:pPr>
            <a:r>
              <a:rPr lang="en-US" altLang="ja-JP" sz="3200" dirty="0" smtClean="0">
                <a:solidFill>
                  <a:schemeClr val="bg1"/>
                </a:solidFill>
                <a:latin typeface="メイリオ" pitchFamily="50" charset="-128"/>
                <a:ea typeface="メイリオ" pitchFamily="50" charset="-128"/>
              </a:rPr>
              <a:t>【</a:t>
            </a:r>
            <a:r>
              <a:rPr lang="ja-JP" altLang="en-US" sz="3200" dirty="0" smtClean="0">
                <a:solidFill>
                  <a:schemeClr val="bg1"/>
                </a:solidFill>
                <a:latin typeface="メイリオ" pitchFamily="50" charset="-128"/>
                <a:ea typeface="メイリオ" pitchFamily="50" charset="-128"/>
              </a:rPr>
              <a:t>参考資料①</a:t>
            </a:r>
            <a:r>
              <a:rPr lang="en-US" altLang="ja-JP" sz="3200" dirty="0" smtClean="0">
                <a:solidFill>
                  <a:schemeClr val="bg1"/>
                </a:solidFill>
                <a:latin typeface="メイリオ" pitchFamily="50" charset="-128"/>
                <a:ea typeface="メイリオ" pitchFamily="50" charset="-128"/>
              </a:rPr>
              <a:t>】</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8" name="テキスト ボックス 7"/>
          <p:cNvSpPr txBox="1"/>
          <p:nvPr/>
        </p:nvSpPr>
        <p:spPr>
          <a:xfrm>
            <a:off x="8748464" y="6379973"/>
            <a:ext cx="396044" cy="430887"/>
          </a:xfrm>
          <a:prstGeom prst="rect">
            <a:avLst/>
          </a:prstGeom>
          <a:noFill/>
        </p:spPr>
        <p:txBody>
          <a:bodyPr wrap="square" rtlCol="0">
            <a:spAutoFit/>
          </a:bodyPr>
          <a:lstStyle/>
          <a:p>
            <a:r>
              <a:rPr lang="en-US" altLang="ja-JP" sz="2200" dirty="0" smtClean="0">
                <a:solidFill>
                  <a:srgbClr val="8C8C8C"/>
                </a:solidFill>
                <a:latin typeface="メイリオ" panose="020B0604030504040204" pitchFamily="50" charset="-128"/>
                <a:ea typeface="メイリオ" panose="020B0604030504040204" pitchFamily="50" charset="-128"/>
              </a:rPr>
              <a:t>5</a:t>
            </a:r>
            <a:endParaRPr kumimoji="1" lang="ja-JP" altLang="en-US" sz="2200" dirty="0">
              <a:solidFill>
                <a:srgbClr val="8C8C8C"/>
              </a:solidFill>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3"/>
          <a:stretch>
            <a:fillRect/>
          </a:stretch>
        </p:blipFill>
        <p:spPr>
          <a:xfrm>
            <a:off x="61574" y="819825"/>
            <a:ext cx="9020853" cy="5777527"/>
          </a:xfrm>
          <a:prstGeom prst="rect">
            <a:avLst/>
          </a:prstGeom>
        </p:spPr>
      </p:pic>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53753" y="1556792"/>
            <a:ext cx="9036495" cy="4789073"/>
          </a:xfrm>
          <a:prstGeom prst="rect">
            <a:avLst/>
          </a:prstGeom>
        </p:spPr>
      </p:pic>
      <p:sp>
        <p:nvSpPr>
          <p:cNvPr id="6" name="タイトル プレースホルダ 1"/>
          <p:cNvSpPr txBox="1">
            <a:spLocks/>
          </p:cNvSpPr>
          <p:nvPr/>
        </p:nvSpPr>
        <p:spPr bwMode="white">
          <a:xfrm>
            <a:off x="5724128" y="0"/>
            <a:ext cx="3419872" cy="764704"/>
          </a:xfrm>
          <a:prstGeom prst="rect">
            <a:avLst/>
          </a:prstGeom>
        </p:spPr>
        <p:txBody>
          <a:bodyPr vert="horz" lIns="91440" tIns="45720" rIns="91440" bIns="45720" rtlCol="0" anchor="ctr">
            <a:noAutofit/>
          </a:bodyPr>
          <a:lstStyle/>
          <a:p>
            <a:pPr lvl="0">
              <a:spcBef>
                <a:spcPct val="0"/>
              </a:spcBef>
            </a:pPr>
            <a:r>
              <a:rPr lang="en-US" altLang="ja-JP" sz="3200" dirty="0" smtClean="0">
                <a:solidFill>
                  <a:schemeClr val="bg1"/>
                </a:solidFill>
                <a:latin typeface="メイリオ" pitchFamily="50" charset="-128"/>
                <a:ea typeface="メイリオ" pitchFamily="50" charset="-128"/>
              </a:rPr>
              <a:t>【</a:t>
            </a:r>
            <a:r>
              <a:rPr lang="ja-JP" altLang="en-US" sz="3200" dirty="0" smtClean="0">
                <a:solidFill>
                  <a:schemeClr val="bg1"/>
                </a:solidFill>
                <a:latin typeface="メイリオ" pitchFamily="50" charset="-128"/>
                <a:ea typeface="メイリオ" pitchFamily="50" charset="-128"/>
              </a:rPr>
              <a:t>参考資料②</a:t>
            </a:r>
            <a:r>
              <a:rPr lang="en-US" altLang="ja-JP" sz="3200" dirty="0" smtClean="0">
                <a:solidFill>
                  <a:schemeClr val="bg1"/>
                </a:solidFill>
                <a:latin typeface="メイリオ" pitchFamily="50" charset="-128"/>
                <a:ea typeface="メイリオ" pitchFamily="50" charset="-128"/>
              </a:rPr>
              <a:t>】</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7" name="タイトル プレースホルダ 1"/>
          <p:cNvSpPr txBox="1">
            <a:spLocks/>
          </p:cNvSpPr>
          <p:nvPr/>
        </p:nvSpPr>
        <p:spPr bwMode="white">
          <a:xfrm>
            <a:off x="251520" y="0"/>
            <a:ext cx="5688632" cy="764704"/>
          </a:xfrm>
          <a:prstGeom prst="rect">
            <a:avLst/>
          </a:prstGeom>
        </p:spPr>
        <p:txBody>
          <a:bodyPr vert="horz" lIns="91440" tIns="45720" rIns="91440" bIns="45720" rtlCol="0" anchor="ctr">
            <a:noAutofit/>
          </a:bodyPr>
          <a:lstStyle/>
          <a:p>
            <a:pPr lvl="0">
              <a:spcBef>
                <a:spcPct val="0"/>
              </a:spcBef>
            </a:pPr>
            <a:r>
              <a:rPr lang="ja-JP" altLang="en-US" sz="3200" dirty="0" smtClean="0">
                <a:solidFill>
                  <a:schemeClr val="bg1"/>
                </a:solidFill>
                <a:latin typeface="メイリオ" pitchFamily="50" charset="-128"/>
                <a:ea typeface="メイリオ" pitchFamily="50" charset="-128"/>
              </a:rPr>
              <a:t>市債残高のマネジメント　　　　　　　　　　</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13" name="テキスト ボックス 12"/>
          <p:cNvSpPr txBox="1"/>
          <p:nvPr/>
        </p:nvSpPr>
        <p:spPr>
          <a:xfrm>
            <a:off x="0" y="764704"/>
            <a:ext cx="9144000" cy="769441"/>
          </a:xfrm>
          <a:prstGeom prst="rect">
            <a:avLst/>
          </a:prstGeom>
          <a:noFill/>
        </p:spPr>
        <p:txBody>
          <a:bodyPr wrap="square" rtlCol="0">
            <a:spAutoFit/>
          </a:bodyPr>
          <a:lstStyle/>
          <a:p>
            <a:r>
              <a:rPr lang="ja-JP" altLang="en-US" sz="1100" dirty="0">
                <a:latin typeface="メイリオ" panose="020B0604030504040204" pitchFamily="50" charset="-128"/>
                <a:ea typeface="メイリオ"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rPr>
              <a:t>通常収支の均衡維持に向け、一般財源</a:t>
            </a:r>
            <a:r>
              <a:rPr lang="ja-JP" altLang="en-US" sz="1100" dirty="0" smtClean="0">
                <a:latin typeface="メイリオ" panose="020B0604030504040204" pitchFamily="50" charset="-128"/>
                <a:ea typeface="メイリオ" panose="020B0604030504040204" pitchFamily="50" charset="-128"/>
              </a:rPr>
              <a:t>に対する実質市債残高</a:t>
            </a:r>
            <a:r>
              <a:rPr lang="en-US" altLang="ja-JP" sz="1100" baseline="30000" dirty="0" smtClean="0">
                <a:latin typeface="メイリオ" panose="020B0604030504040204" pitchFamily="50" charset="-128"/>
                <a:ea typeface="メイリオ" panose="020B0604030504040204" pitchFamily="50" charset="-128"/>
              </a:rPr>
              <a:t>※1</a:t>
            </a:r>
            <a:r>
              <a:rPr lang="ja-JP" altLang="en-US" sz="1100" dirty="0" smtClean="0">
                <a:latin typeface="メイリオ" panose="020B0604030504040204" pitchFamily="50" charset="-128"/>
                <a:ea typeface="メイリオ" panose="020B0604030504040204" pitchFamily="50" charset="-128"/>
              </a:rPr>
              <a:t>の割合（実質市債残高倍率）を指標として</a:t>
            </a:r>
            <a:r>
              <a:rPr kumimoji="1" lang="ja-JP" altLang="en-US" sz="1100" dirty="0" smtClean="0">
                <a:latin typeface="メイリオ" panose="020B0604030504040204" pitchFamily="50" charset="-128"/>
                <a:ea typeface="メイリオ" panose="020B0604030504040204" pitchFamily="50" charset="-128"/>
              </a:rPr>
              <a:t>市債残高のマネジメントに取り組む</a:t>
            </a:r>
            <a:endParaRPr kumimoji="1" lang="en-US" altLang="ja-JP" sz="1100" dirty="0" smtClean="0">
              <a:latin typeface="メイリオ" panose="020B0604030504040204" pitchFamily="50" charset="-128"/>
              <a:ea typeface="メイリオ" panose="020B0604030504040204" pitchFamily="50" charset="-128"/>
            </a:endParaRPr>
          </a:p>
          <a:p>
            <a:endParaRPr lang="en-US" altLang="ja-JP" sz="1100" dirty="0">
              <a:latin typeface="メイリオ" panose="020B0604030504040204" pitchFamily="50" charset="-128"/>
              <a:ea typeface="メイリオ" panose="020B0604030504040204" pitchFamily="50" charset="-128"/>
            </a:endParaRPr>
          </a:p>
          <a:p>
            <a:r>
              <a:rPr kumimoji="1" lang="en-US" altLang="ja-JP" sz="1100" dirty="0" smtClean="0">
                <a:latin typeface="メイリオ" panose="020B0604030504040204" pitchFamily="50" charset="-128"/>
                <a:ea typeface="メイリオ" panose="020B0604030504040204" pitchFamily="50" charset="-128"/>
              </a:rPr>
              <a:t>  </a:t>
            </a:r>
            <a:r>
              <a:rPr kumimoji="1" lang="ja-JP" altLang="en-US" sz="1100" dirty="0" smtClean="0">
                <a:latin typeface="メイリオ" panose="020B0604030504040204" pitchFamily="50" charset="-128"/>
                <a:ea typeface="メイリオ" panose="020B0604030504040204" pitchFamily="50" charset="-128"/>
              </a:rPr>
              <a:t>　当面の間、</a:t>
            </a:r>
            <a:r>
              <a:rPr kumimoji="1" lang="en-US" altLang="ja-JP" sz="1100" dirty="0" smtClean="0">
                <a:latin typeface="メイリオ" panose="020B0604030504040204" pitchFamily="50" charset="-128"/>
                <a:ea typeface="メイリオ" panose="020B0604030504040204" pitchFamily="50" charset="-128"/>
              </a:rPr>
              <a:t>1.50</a:t>
            </a:r>
            <a:r>
              <a:rPr kumimoji="1" lang="ja-JP" altLang="en-US" sz="1100" dirty="0" smtClean="0">
                <a:latin typeface="メイリオ" panose="020B0604030504040204" pitchFamily="50" charset="-128"/>
                <a:ea typeface="メイリオ" panose="020B0604030504040204" pitchFamily="50" charset="-128"/>
              </a:rPr>
              <a:t>倍</a:t>
            </a:r>
            <a:r>
              <a:rPr kumimoji="1" lang="en-US" altLang="ja-JP" sz="1100" baseline="30000" dirty="0" smtClean="0">
                <a:latin typeface="メイリオ" panose="020B0604030504040204" pitchFamily="50" charset="-128"/>
                <a:ea typeface="メイリオ" panose="020B0604030504040204" pitchFamily="50" charset="-128"/>
              </a:rPr>
              <a:t>※2</a:t>
            </a:r>
            <a:r>
              <a:rPr kumimoji="1" lang="ja-JP" altLang="en-US" sz="1100" dirty="0" smtClean="0">
                <a:latin typeface="メイリオ" panose="020B0604030504040204" pitchFamily="50" charset="-128"/>
                <a:ea typeface="メイリオ" panose="020B0604030504040204" pitchFamily="50" charset="-128"/>
              </a:rPr>
              <a:t>を上回らないことを目標にマネジメントしており</a:t>
            </a:r>
            <a:r>
              <a:rPr lang="ja-JP" altLang="en-US" sz="1100" dirty="0">
                <a:latin typeface="メイリオ" panose="020B0604030504040204" pitchFamily="50" charset="-128"/>
                <a:ea typeface="メイリオ" panose="020B0604030504040204" pitchFamily="50" charset="-128"/>
              </a:rPr>
              <a:t>、市政改革の取組みにより市債残高は着実に</a:t>
            </a:r>
            <a:r>
              <a:rPr lang="ja-JP" altLang="en-US" sz="1100" dirty="0" smtClean="0">
                <a:latin typeface="メイリオ" panose="020B0604030504040204" pitchFamily="50" charset="-128"/>
                <a:ea typeface="メイリオ" panose="020B0604030504040204" pitchFamily="50" charset="-128"/>
              </a:rPr>
              <a:t>減少</a:t>
            </a:r>
            <a:endParaRPr kumimoji="1" lang="en-US" altLang="ja-JP" sz="1100" dirty="0" smtClean="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  　</a:t>
            </a:r>
            <a:r>
              <a:rPr kumimoji="1" lang="en-US" altLang="ja-JP" sz="1100" dirty="0" smtClean="0">
                <a:latin typeface="メイリオ" panose="020B0604030504040204" pitchFamily="50" charset="-128"/>
                <a:ea typeface="メイリオ" panose="020B0604030504040204" pitchFamily="50" charset="-128"/>
              </a:rPr>
              <a:t>2023</a:t>
            </a:r>
            <a:r>
              <a:rPr kumimoji="1" lang="ja-JP" altLang="en-US" sz="1100" dirty="0" smtClean="0">
                <a:latin typeface="メイリオ" panose="020B0604030504040204" pitchFamily="50" charset="-128"/>
                <a:ea typeface="メイリオ" panose="020B0604030504040204" pitchFamily="50" charset="-128"/>
              </a:rPr>
              <a:t>年度末は、実質市債残高倍率が</a:t>
            </a:r>
            <a:r>
              <a:rPr kumimoji="1" lang="en-US" altLang="ja-JP" sz="1100" dirty="0" smtClean="0">
                <a:latin typeface="メイリオ" panose="020B0604030504040204" pitchFamily="50" charset="-128"/>
                <a:ea typeface="メイリオ" panose="020B0604030504040204" pitchFamily="50" charset="-128"/>
              </a:rPr>
              <a:t>1.40</a:t>
            </a:r>
            <a:r>
              <a:rPr kumimoji="1" lang="ja-JP" altLang="en-US" sz="1100" dirty="0" smtClean="0">
                <a:latin typeface="メイリオ" panose="020B0604030504040204" pitchFamily="50" charset="-128"/>
                <a:ea typeface="メイリオ" panose="020B0604030504040204" pitchFamily="50" charset="-128"/>
              </a:rPr>
              <a:t>倍となる見込み</a:t>
            </a:r>
            <a:endParaRPr kumimoji="1" lang="en-US" altLang="ja-JP" sz="1100" dirty="0" smtClean="0">
              <a:latin typeface="メイリオ" panose="020B0604030504040204" pitchFamily="50" charset="-128"/>
              <a:ea typeface="メイリオ" panose="020B0604030504040204" pitchFamily="50" charset="-128"/>
            </a:endParaRPr>
          </a:p>
        </p:txBody>
      </p:sp>
      <p:sp>
        <p:nvSpPr>
          <p:cNvPr id="3" name="角丸四角形 2"/>
          <p:cNvSpPr/>
          <p:nvPr/>
        </p:nvSpPr>
        <p:spPr>
          <a:xfrm>
            <a:off x="3925395" y="5743343"/>
            <a:ext cx="430582" cy="394251"/>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8748464" y="6379973"/>
            <a:ext cx="396044" cy="430887"/>
          </a:xfrm>
          <a:prstGeom prst="rect">
            <a:avLst/>
          </a:prstGeom>
          <a:noFill/>
        </p:spPr>
        <p:txBody>
          <a:bodyPr wrap="square" rtlCol="0">
            <a:spAutoFit/>
          </a:bodyPr>
          <a:lstStyle/>
          <a:p>
            <a:r>
              <a:rPr lang="en-US" altLang="ja-JP" sz="2200" dirty="0" smtClean="0">
                <a:solidFill>
                  <a:srgbClr val="8C8C8C"/>
                </a:solidFill>
                <a:latin typeface="メイリオ" panose="020B0604030504040204" pitchFamily="50" charset="-128"/>
                <a:ea typeface="メイリオ" panose="020B0604030504040204" pitchFamily="50" charset="-128"/>
              </a:rPr>
              <a:t>6</a:t>
            </a:r>
            <a:endParaRPr kumimoji="1" lang="ja-JP" altLang="en-US" sz="2200" dirty="0">
              <a:solidFill>
                <a:srgbClr val="8C8C8C"/>
              </a:solidFill>
              <a:latin typeface="メイリオ" panose="020B0604030504040204" pitchFamily="50" charset="-128"/>
              <a:ea typeface="メイリオ" panose="020B0604030504040204" pitchFamily="50" charset="-128"/>
            </a:endParaRPr>
          </a:p>
        </p:txBody>
      </p:sp>
      <p:sp>
        <p:nvSpPr>
          <p:cNvPr id="16" name="テキスト ボックス 15"/>
          <p:cNvSpPr txBox="1"/>
          <p:nvPr/>
        </p:nvSpPr>
        <p:spPr>
          <a:xfrm>
            <a:off x="152958" y="6237312"/>
            <a:ext cx="8595506" cy="369332"/>
          </a:xfrm>
          <a:prstGeom prst="rect">
            <a:avLst/>
          </a:prstGeom>
          <a:noFill/>
        </p:spPr>
        <p:txBody>
          <a:bodyPr wrap="square" rtlCol="0">
            <a:spAutoFit/>
          </a:bodyPr>
          <a:lstStyle/>
          <a:p>
            <a:r>
              <a:rPr lang="en-US" altLang="ja-JP" sz="900" dirty="0" smtClean="0">
                <a:latin typeface="メイリオ" panose="020B0604030504040204" pitchFamily="50" charset="-128"/>
                <a:ea typeface="メイリオ" panose="020B0604030504040204" pitchFamily="50" charset="-128"/>
              </a:rPr>
              <a:t>※</a:t>
            </a:r>
            <a:r>
              <a:rPr lang="ja-JP" altLang="en-US" sz="900" dirty="0" smtClean="0">
                <a:latin typeface="メイリオ" panose="020B0604030504040204" pitchFamily="50" charset="-128"/>
                <a:ea typeface="メイリオ" panose="020B0604030504040204" pitchFamily="50" charset="-128"/>
              </a:rPr>
              <a:t>１　実質市債残高とは、臨時</a:t>
            </a:r>
            <a:r>
              <a:rPr lang="ja-JP" altLang="en-US" sz="900" dirty="0">
                <a:latin typeface="メイリオ" panose="020B0604030504040204" pitchFamily="50" charset="-128"/>
                <a:ea typeface="メイリオ" panose="020B0604030504040204" pitchFamily="50" charset="-128"/>
              </a:rPr>
              <a:t>財政対策債のほか、償還財源（住宅使用料）が今後も確実に確保できる公営住宅建設事業債を除く市債</a:t>
            </a:r>
            <a:r>
              <a:rPr lang="ja-JP" altLang="en-US" sz="900" dirty="0" smtClean="0">
                <a:latin typeface="メイリオ" panose="020B0604030504040204" pitchFamily="50" charset="-128"/>
                <a:ea typeface="メイリオ" panose="020B0604030504040204" pitchFamily="50" charset="-128"/>
              </a:rPr>
              <a:t>残高</a:t>
            </a:r>
            <a:endParaRPr lang="en-US" altLang="ja-JP" sz="900" dirty="0" smtClean="0">
              <a:latin typeface="メイリオ" panose="020B0604030504040204" pitchFamily="50" charset="-128"/>
              <a:ea typeface="メイリオ" panose="020B0604030504040204" pitchFamily="50" charset="-128"/>
            </a:endParaRPr>
          </a:p>
          <a:p>
            <a:r>
              <a:rPr lang="en-US" altLang="ja-JP" sz="900" dirty="0" smtClean="0">
                <a:latin typeface="メイリオ" panose="020B0604030504040204" pitchFamily="50" charset="-128"/>
                <a:ea typeface="メイリオ" panose="020B0604030504040204" pitchFamily="50" charset="-128"/>
              </a:rPr>
              <a:t>※</a:t>
            </a:r>
            <a:r>
              <a:rPr lang="ja-JP" altLang="en-US" sz="900" dirty="0" smtClean="0">
                <a:latin typeface="メイリオ" panose="020B0604030504040204" pitchFamily="50" charset="-128"/>
                <a:ea typeface="メイリオ" panose="020B0604030504040204" pitchFamily="50" charset="-128"/>
              </a:rPr>
              <a:t>２　</a:t>
            </a:r>
            <a:r>
              <a:rPr lang="en-US" altLang="ja-JP" sz="900" dirty="0" smtClean="0">
                <a:latin typeface="メイリオ" panose="020B0604030504040204" pitchFamily="50" charset="-128"/>
                <a:ea typeface="メイリオ" panose="020B0604030504040204" pitchFamily="50" charset="-128"/>
              </a:rPr>
              <a:t>2022</a:t>
            </a:r>
            <a:r>
              <a:rPr lang="ja-JP" altLang="en-US" sz="900" dirty="0" smtClean="0">
                <a:latin typeface="メイリオ" panose="020B0604030504040204" pitchFamily="50" charset="-128"/>
                <a:ea typeface="メイリオ" panose="020B0604030504040204" pitchFamily="50" charset="-128"/>
              </a:rPr>
              <a:t>年度当初予算において、</a:t>
            </a:r>
            <a:r>
              <a:rPr lang="ja-JP" altLang="en-US" sz="900" dirty="0">
                <a:latin typeface="メイリオ" panose="020B0604030504040204" pitchFamily="50" charset="-128"/>
                <a:ea typeface="メイリオ" panose="020B0604030504040204" pitchFamily="50" charset="-128"/>
              </a:rPr>
              <a:t>全国の政令市の状況</a:t>
            </a:r>
            <a:r>
              <a:rPr lang="ja-JP" altLang="en-US" sz="900" dirty="0" smtClean="0">
                <a:latin typeface="メイリオ" panose="020B0604030504040204" pitchFamily="50" charset="-128"/>
                <a:ea typeface="メイリオ" panose="020B0604030504040204" pitchFamily="50" charset="-128"/>
              </a:rPr>
              <a:t>（</a:t>
            </a:r>
            <a:r>
              <a:rPr lang="en-US" altLang="ja-JP" sz="900" dirty="0" smtClean="0">
                <a:latin typeface="メイリオ" panose="020B0604030504040204" pitchFamily="50" charset="-128"/>
                <a:ea typeface="メイリオ" panose="020B0604030504040204" pitchFamily="50" charset="-128"/>
              </a:rPr>
              <a:t>R</a:t>
            </a:r>
            <a:r>
              <a:rPr lang="ja-JP" altLang="en-US" sz="900" dirty="0" smtClean="0">
                <a:latin typeface="メイリオ" panose="020B0604030504040204" pitchFamily="50" charset="-128"/>
                <a:ea typeface="メイリオ" panose="020B0604030504040204" pitchFamily="50" charset="-128"/>
              </a:rPr>
              <a:t>２決：平均</a:t>
            </a:r>
            <a:r>
              <a:rPr lang="en-US" altLang="ja-JP" sz="900" dirty="0" smtClean="0">
                <a:latin typeface="メイリオ" panose="020B0604030504040204" pitchFamily="50" charset="-128"/>
                <a:ea typeface="メイリオ" panose="020B0604030504040204" pitchFamily="50" charset="-128"/>
              </a:rPr>
              <a:t>1.46</a:t>
            </a:r>
            <a:r>
              <a:rPr lang="ja-JP" altLang="en-US" sz="900" dirty="0" smtClean="0">
                <a:latin typeface="メイリオ" panose="020B0604030504040204" pitchFamily="50" charset="-128"/>
                <a:ea typeface="メイリオ" panose="020B0604030504040204" pitchFamily="50" charset="-128"/>
              </a:rPr>
              <a:t>倍）を踏まえ、目標として設定</a:t>
            </a:r>
            <a:endParaRPr lang="en-US" altLang="ja-JP" sz="900"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72151202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0</TotalTime>
  <Words>950</Words>
  <Application>Microsoft Office PowerPoint</Application>
  <PresentationFormat>画面に合わせる (4:3)</PresentationFormat>
  <Paragraphs>69</Paragraphs>
  <Slides>8</Slides>
  <Notes>7</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8</vt:i4>
      </vt:variant>
    </vt:vector>
  </HeadingPairs>
  <TitlesOfParts>
    <vt:vector size="17" baseType="lpstr">
      <vt:lpstr>HGP教科書体</vt:lpstr>
      <vt:lpstr>ＭＳ Ｐゴシック</vt:lpstr>
      <vt:lpstr>ＭＳ Ｐ明朝</vt:lpstr>
      <vt:lpstr>メイリオ</vt:lpstr>
      <vt:lpstr>明朝</vt:lpstr>
      <vt:lpstr>Arial</vt:lpstr>
      <vt:lpstr>Calibri</vt:lpstr>
      <vt:lpstr>Wingdings</vt:lpstr>
      <vt:lpstr>Office テーマ</vt:lpstr>
      <vt:lpstr>今後の財政収支概算 （粗い試算）</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2023-02-01T01:21:55Z</dcterms:created>
  <dcterms:modified xsi:type="dcterms:W3CDTF">2023-02-01T01:22:22Z</dcterms:modified>
</cp:coreProperties>
</file>