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1528" r:id="rId2"/>
    <p:sldId id="1529" r:id="rId3"/>
    <p:sldId id="1957" r:id="rId4"/>
    <p:sldId id="1993" r:id="rId5"/>
    <p:sldId id="1994" r:id="rId6"/>
    <p:sldId id="1995" r:id="rId7"/>
    <p:sldId id="1996" r:id="rId8"/>
    <p:sldId id="1997" r:id="rId9"/>
    <p:sldId id="1998" r:id="rId10"/>
  </p:sldIdLst>
  <p:sldSz cx="9144000" cy="5143500" type="screen16x9"/>
  <p:notesSz cx="6807200" cy="9939338"/>
  <p:custShowLst>
    <p:custShow name="Ｒ３市長会見" id="0">
      <p:sldLst/>
    </p:custShow>
  </p:custShowLst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382588" indent="-41275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773113" indent="-90488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162050" indent="-138113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552575" indent="-187325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65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9966"/>
    <a:srgbClr val="3366CC"/>
    <a:srgbClr val="DEE8F2"/>
    <a:srgbClr val="F9907B"/>
    <a:srgbClr val="99CCFF"/>
    <a:srgbClr val="87A9CF"/>
    <a:srgbClr val="6B7C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04" autoAdjust="0"/>
    <p:restoredTop sz="83547" autoAdjust="0"/>
  </p:normalViewPr>
  <p:slideViewPr>
    <p:cSldViewPr snapToGrid="0">
      <p:cViewPr varScale="1">
        <p:scale>
          <a:sx n="76" d="100"/>
          <a:sy n="76" d="100"/>
        </p:scale>
        <p:origin x="1122" y="78"/>
      </p:cViewPr>
      <p:guideLst>
        <p:guide orient="horz" pos="1665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41" d="100"/>
          <a:sy n="41" d="100"/>
        </p:scale>
        <p:origin x="-2784" y="-120"/>
      </p:cViewPr>
      <p:guideLst>
        <p:guide orient="horz" pos="3130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8" y="0"/>
            <a:ext cx="2951163" cy="496888"/>
          </a:xfrm>
          <a:prstGeom prst="rect">
            <a:avLst/>
          </a:prstGeom>
        </p:spPr>
        <p:txBody>
          <a:bodyPr vert="horz" lIns="91249" tIns="45623" rIns="91249" bIns="45623" rtlCol="0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 dirty="0">
              <a:latin typeface="ＭＳ Ｐゴシック" panose="020B0600070205080204" pitchFamily="50" charset="-128"/>
            </a:endParaRP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51" y="0"/>
            <a:ext cx="2949575" cy="496888"/>
          </a:xfrm>
          <a:prstGeom prst="rect">
            <a:avLst/>
          </a:prstGeom>
        </p:spPr>
        <p:txBody>
          <a:bodyPr vert="horz" lIns="91249" tIns="45623" rIns="91249" bIns="45623" rtlCol="0"/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C2EC90AB-8C9B-4810-B2A6-BE0F6846678D}" type="datetimeFigureOut">
              <a:rPr lang="ja-JP" altLang="en-US">
                <a:latin typeface="ＭＳ Ｐゴシック" panose="020B0600070205080204" pitchFamily="50" charset="-128"/>
              </a:rPr>
              <a:pPr>
                <a:defRPr/>
              </a:pPr>
              <a:t>2023/2/7</a:t>
            </a:fld>
            <a:endParaRPr lang="ja-JP" altLang="en-US" dirty="0">
              <a:latin typeface="ＭＳ Ｐゴシック" panose="020B0600070205080204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8" y="9440884"/>
            <a:ext cx="2951163" cy="496887"/>
          </a:xfrm>
          <a:prstGeom prst="rect">
            <a:avLst/>
          </a:prstGeom>
        </p:spPr>
        <p:txBody>
          <a:bodyPr vert="horz" lIns="91249" tIns="45623" rIns="91249" bIns="45623" rtlCol="0" anchor="b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 dirty="0">
              <a:latin typeface="ＭＳ Ｐゴシック" panose="020B0600070205080204" pitchFamily="50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51" y="9440884"/>
            <a:ext cx="2949575" cy="496887"/>
          </a:xfrm>
          <a:prstGeom prst="rect">
            <a:avLst/>
          </a:prstGeom>
        </p:spPr>
        <p:txBody>
          <a:bodyPr vert="horz" wrap="square" lIns="91249" tIns="45623" rIns="91249" bIns="4562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260A5CC-5D47-46FF-A804-BA4E424BCDE3}" type="slidenum">
              <a:rPr lang="ja-JP" altLang="en-US">
                <a:latin typeface="ＭＳ Ｐゴシック" panose="020B0600070205080204" pitchFamily="50" charset="-128"/>
              </a:rPr>
              <a:pPr>
                <a:defRPr/>
              </a:pPr>
              <a:t>‹#›</a:t>
            </a:fld>
            <a:endParaRPr lang="ja-JP" altLang="en-US" dirty="0">
              <a:latin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426140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8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72" tIns="45588" rIns="91172" bIns="4558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ＭＳ Ｐゴシック" panose="020B0600070205080204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51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72" tIns="45588" rIns="91172" bIns="4558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ＭＳ Ｐゴシック" panose="020B0600070205080204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" y="746125"/>
            <a:ext cx="6623050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21227"/>
            <a:ext cx="5448300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72" tIns="45588" rIns="91172" bIns="455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dirty="0"/>
              <a:t>マスタ テキストの書式設定</a:t>
            </a:r>
          </a:p>
          <a:p>
            <a:pPr lvl="1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2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  <a:p>
            <a:pPr lvl="3"/>
            <a:r>
              <a:rPr lang="ja-JP" altLang="en-US" noProof="0" dirty="0"/>
              <a:t>第 </a:t>
            </a:r>
            <a:r>
              <a:rPr lang="en-US" altLang="ja-JP" noProof="0" dirty="0"/>
              <a:t>4 </a:t>
            </a:r>
            <a:r>
              <a:rPr lang="ja-JP" altLang="en-US" noProof="0" dirty="0"/>
              <a:t>レベル</a:t>
            </a:r>
          </a:p>
          <a:p>
            <a:pPr lvl="4"/>
            <a:r>
              <a:rPr lang="ja-JP" altLang="en-US" noProof="0" dirty="0"/>
              <a:t>第 </a:t>
            </a:r>
            <a:r>
              <a:rPr lang="en-US" altLang="ja-JP" noProof="0" dirty="0"/>
              <a:t>5 </a:t>
            </a:r>
            <a:r>
              <a:rPr lang="ja-JP" altLang="en-US" noProof="0" dirty="0"/>
              <a:t>レベル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8" y="9440884"/>
            <a:ext cx="29511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72" tIns="45588" rIns="91172" bIns="4558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ＭＳ Ｐゴシック" panose="020B0600070205080204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51" y="9440884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72" tIns="45588" rIns="91172" bIns="4558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74BB4A6-2A10-49A9-8427-7D1EF49CCD12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9782046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000" kern="1200">
        <a:solidFill>
          <a:schemeClr val="tx1"/>
        </a:solidFill>
        <a:latin typeface="ＭＳ Ｐゴシック" panose="020B0600070205080204" pitchFamily="50" charset="-128"/>
        <a:ea typeface="ＭＳ Ｐ明朝" pitchFamily="18" charset="-128"/>
        <a:cs typeface="+mn-cs"/>
      </a:defRPr>
    </a:lvl1pPr>
    <a:lvl2pPr marL="382588" algn="l" rtl="0" eaLnBrk="0" fontAlgn="base" hangingPunct="0">
      <a:spcBef>
        <a:spcPct val="30000"/>
      </a:spcBef>
      <a:spcAft>
        <a:spcPct val="0"/>
      </a:spcAft>
      <a:defRPr kumimoji="1" sz="1000" kern="1200">
        <a:solidFill>
          <a:schemeClr val="tx1"/>
        </a:solidFill>
        <a:latin typeface="ＭＳ Ｐゴシック" panose="020B0600070205080204" pitchFamily="50" charset="-128"/>
        <a:ea typeface="ＭＳ Ｐ明朝" pitchFamily="18" charset="-128"/>
        <a:cs typeface="+mn-cs"/>
      </a:defRPr>
    </a:lvl2pPr>
    <a:lvl3pPr marL="773113" algn="l" rtl="0" eaLnBrk="0" fontAlgn="base" hangingPunct="0">
      <a:spcBef>
        <a:spcPct val="30000"/>
      </a:spcBef>
      <a:spcAft>
        <a:spcPct val="0"/>
      </a:spcAft>
      <a:defRPr kumimoji="1" sz="1000" kern="1200">
        <a:solidFill>
          <a:schemeClr val="tx1"/>
        </a:solidFill>
        <a:latin typeface="ＭＳ Ｐゴシック" panose="020B0600070205080204" pitchFamily="50" charset="-128"/>
        <a:ea typeface="ＭＳ Ｐ明朝" pitchFamily="18" charset="-128"/>
        <a:cs typeface="+mn-cs"/>
      </a:defRPr>
    </a:lvl3pPr>
    <a:lvl4pPr marL="1162050" algn="l" rtl="0" eaLnBrk="0" fontAlgn="base" hangingPunct="0">
      <a:spcBef>
        <a:spcPct val="30000"/>
      </a:spcBef>
      <a:spcAft>
        <a:spcPct val="0"/>
      </a:spcAft>
      <a:defRPr kumimoji="1" sz="1000" kern="1200">
        <a:solidFill>
          <a:schemeClr val="tx1"/>
        </a:solidFill>
        <a:latin typeface="ＭＳ Ｐゴシック" panose="020B0600070205080204" pitchFamily="50" charset="-128"/>
        <a:ea typeface="ＭＳ Ｐ明朝" pitchFamily="18" charset="-128"/>
        <a:cs typeface="+mn-cs"/>
      </a:defRPr>
    </a:lvl4pPr>
    <a:lvl5pPr marL="1552575" algn="l" rtl="0" eaLnBrk="0" fontAlgn="base" hangingPunct="0">
      <a:spcBef>
        <a:spcPct val="30000"/>
      </a:spcBef>
      <a:spcAft>
        <a:spcPct val="0"/>
      </a:spcAft>
      <a:defRPr kumimoji="1" sz="1000" kern="1200">
        <a:solidFill>
          <a:schemeClr val="tx1"/>
        </a:solidFill>
        <a:latin typeface="ＭＳ Ｐゴシック" panose="020B0600070205080204" pitchFamily="50" charset="-128"/>
        <a:ea typeface="ＭＳ Ｐ明朝" pitchFamily="18" charset="-128"/>
        <a:cs typeface="+mn-cs"/>
      </a:defRPr>
    </a:lvl5pPr>
    <a:lvl6pPr marL="1947285" algn="l" defTabSz="778913" rtl="0" eaLnBrk="1" latinLnBrk="0" hangingPunct="1">
      <a:defRPr kumimoji="1" sz="1000" kern="1200">
        <a:solidFill>
          <a:schemeClr val="tx1"/>
        </a:solidFill>
        <a:latin typeface="+mn-lt"/>
        <a:ea typeface="+mn-ea"/>
        <a:cs typeface="+mn-cs"/>
      </a:defRPr>
    </a:lvl6pPr>
    <a:lvl7pPr marL="2336740" algn="l" defTabSz="778913" rtl="0" eaLnBrk="1" latinLnBrk="0" hangingPunct="1">
      <a:defRPr kumimoji="1" sz="1000" kern="1200">
        <a:solidFill>
          <a:schemeClr val="tx1"/>
        </a:solidFill>
        <a:latin typeface="+mn-lt"/>
        <a:ea typeface="+mn-ea"/>
        <a:cs typeface="+mn-cs"/>
      </a:defRPr>
    </a:lvl7pPr>
    <a:lvl8pPr marL="2726198" algn="l" defTabSz="778913" rtl="0" eaLnBrk="1" latinLnBrk="0" hangingPunct="1">
      <a:defRPr kumimoji="1" sz="1000" kern="1200">
        <a:solidFill>
          <a:schemeClr val="tx1"/>
        </a:solidFill>
        <a:latin typeface="+mn-lt"/>
        <a:ea typeface="+mn-ea"/>
        <a:cs typeface="+mn-cs"/>
      </a:defRPr>
    </a:lvl8pPr>
    <a:lvl9pPr marL="3115656" algn="l" defTabSz="778913" rtl="0" eaLnBrk="1" latinLnBrk="0" hangingPunct="1">
      <a:defRPr kumimoji="1"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dirty="0"/>
          </a:p>
        </p:txBody>
      </p:sp>
      <p:sp>
        <p:nvSpPr>
          <p:cNvPr id="5124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0994" indent="-284021">
              <a:spcBef>
                <a:spcPct val="30000"/>
              </a:spcBef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0849" indent="-226900">
              <a:spcBef>
                <a:spcPct val="30000"/>
              </a:spcBef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97823" indent="-226900">
              <a:spcBef>
                <a:spcPct val="30000"/>
              </a:spcBef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4797" indent="-226900">
              <a:spcBef>
                <a:spcPct val="30000"/>
              </a:spcBef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1771" indent="-226900" eaLnBrk="0" fontAlgn="base" hangingPunct="0">
              <a:spcBef>
                <a:spcPct val="3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68746" indent="-226900" eaLnBrk="0" fontAlgn="base" hangingPunct="0">
              <a:spcBef>
                <a:spcPct val="3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5717" indent="-226900" eaLnBrk="0" fontAlgn="base" hangingPunct="0">
              <a:spcBef>
                <a:spcPct val="3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2690" indent="-226900" eaLnBrk="0" fontAlgn="base" hangingPunct="0">
              <a:spcBef>
                <a:spcPct val="3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5996F010-38D8-47F7-8AEA-B2630BC1E712}" type="slidenum">
              <a:rPr lang="en-US" altLang="ja-JP" sz="120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 sz="1200" dirty="0">
              <a:solidFill>
                <a:srgbClr val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94578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0963" y="247650"/>
            <a:ext cx="6623050" cy="3725863"/>
          </a:xfrm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478708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スライド イメージ プレースホルダ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1113" y="261938"/>
            <a:ext cx="6246813" cy="3514725"/>
          </a:xfrm>
          <a:ln/>
        </p:spPr>
      </p:sp>
      <p:sp>
        <p:nvSpPr>
          <p:cNvPr id="17411" name="ノート プレースホルダ 2"/>
          <p:cNvSpPr>
            <a:spLocks noGrp="1"/>
          </p:cNvSpPr>
          <p:nvPr>
            <p:ph type="body" idx="1"/>
          </p:nvPr>
        </p:nvSpPr>
        <p:spPr>
          <a:xfrm>
            <a:off x="624136" y="4976810"/>
            <a:ext cx="5197195" cy="2610465"/>
          </a:xfr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 dirty="0"/>
          </a:p>
        </p:txBody>
      </p:sp>
      <p:sp>
        <p:nvSpPr>
          <p:cNvPr id="17412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04006">
              <a:spcBef>
                <a:spcPct val="30000"/>
              </a:spcBef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687033" indent="-260598" defTabSz="804006">
              <a:spcBef>
                <a:spcPct val="30000"/>
              </a:spcBef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060162" indent="-207295" defTabSz="804006">
              <a:spcBef>
                <a:spcPct val="30000"/>
              </a:spcBef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486594" indent="-207295" defTabSz="804006">
              <a:spcBef>
                <a:spcPct val="30000"/>
              </a:spcBef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1913029" indent="-207295" defTabSz="804006">
              <a:spcBef>
                <a:spcPct val="30000"/>
              </a:spcBef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339462" indent="-207295" defTabSz="804006" eaLnBrk="0" fontAlgn="base" hangingPunct="0">
              <a:spcBef>
                <a:spcPct val="3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765898" indent="-207295" defTabSz="804006" eaLnBrk="0" fontAlgn="base" hangingPunct="0">
              <a:spcBef>
                <a:spcPct val="3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192332" indent="-207295" defTabSz="804006" eaLnBrk="0" fontAlgn="base" hangingPunct="0">
              <a:spcBef>
                <a:spcPct val="3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618765" indent="-207295" defTabSz="804006" eaLnBrk="0" fontAlgn="base" hangingPunct="0">
              <a:spcBef>
                <a:spcPct val="3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F1D95638-0C28-4247-972D-F0E06E4549CB}" type="slidenum">
              <a:rPr lang="en-US" altLang="ja-JP" sz="120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</a:t>
            </a:fld>
            <a:endParaRPr lang="en-US" altLang="ja-JP" sz="1200" dirty="0">
              <a:solidFill>
                <a:srgbClr val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132595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 txBox="1">
            <a:spLocks noGrp="1" noChangeArrowheads="1"/>
          </p:cNvSpPr>
          <p:nvPr/>
        </p:nvSpPr>
        <p:spPr bwMode="auto">
          <a:xfrm>
            <a:off x="3695732" y="9169915"/>
            <a:ext cx="2826951" cy="482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937" tIns="44468" rIns="88937" bIns="44468" anchor="b"/>
          <a:lstStyle>
            <a:lvl1pPr>
              <a:spcBef>
                <a:spcPct val="30000"/>
              </a:spcBef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B35F685-98DC-43F6-BD50-533FEA794B5A}" type="slidenum">
              <a:rPr lang="en-US" altLang="ja-JP" sz="12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pPr algn="r" eaLnBrk="1" hangingPunct="1">
                <a:spcBef>
                  <a:spcPct val="0"/>
                </a:spcBef>
              </a:pPr>
              <a:t>4</a:t>
            </a:fld>
            <a:endParaRPr lang="en-US" altLang="ja-JP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338" y="311150"/>
            <a:ext cx="6432550" cy="3619500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9682" y="4585726"/>
            <a:ext cx="5224838" cy="434364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710" tIns="44856" rIns="89710" bIns="44856"/>
          <a:lstStyle/>
          <a:p>
            <a:pPr eaLnBrk="1" hangingPunct="1"/>
            <a:endParaRPr lang="ja-JP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1945707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スライド イメージ プレースホルダ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750" y="269875"/>
            <a:ext cx="6430963" cy="3617913"/>
          </a:xfrm>
          <a:ln/>
        </p:spPr>
      </p:sp>
      <p:sp>
        <p:nvSpPr>
          <p:cNvPr id="13315" name="ノート プレースホルダ 2"/>
          <p:cNvSpPr>
            <a:spLocks noGrp="1"/>
          </p:cNvSpPr>
          <p:nvPr>
            <p:ph type="body" idx="1"/>
          </p:nvPr>
        </p:nvSpPr>
        <p:spPr>
          <a:xfrm>
            <a:off x="651206" y="5123863"/>
            <a:ext cx="5422633" cy="2687599"/>
          </a:xfr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 dirty="0" smtClean="0"/>
          </a:p>
        </p:txBody>
      </p:sp>
      <p:sp>
        <p:nvSpPr>
          <p:cNvPr id="13316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34004">
              <a:spcBef>
                <a:spcPct val="30000"/>
              </a:spcBef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12890" indent="-271357" defTabSz="834004">
              <a:spcBef>
                <a:spcPct val="30000"/>
              </a:spcBef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099231" indent="-216168" defTabSz="834004">
              <a:spcBef>
                <a:spcPct val="30000"/>
              </a:spcBef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40761" indent="-216168" defTabSz="834004">
              <a:spcBef>
                <a:spcPct val="30000"/>
              </a:spcBef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1982292" indent="-216168" defTabSz="834004">
              <a:spcBef>
                <a:spcPct val="30000"/>
              </a:spcBef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423823" indent="-216168" defTabSz="834004" eaLnBrk="0" fontAlgn="base" hangingPunct="0">
              <a:spcBef>
                <a:spcPct val="3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865356" indent="-216168" defTabSz="834004" eaLnBrk="0" fontAlgn="base" hangingPunct="0">
              <a:spcBef>
                <a:spcPct val="3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306888" indent="-216168" defTabSz="834004" eaLnBrk="0" fontAlgn="base" hangingPunct="0">
              <a:spcBef>
                <a:spcPct val="3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748418" indent="-216168" defTabSz="834004" eaLnBrk="0" fontAlgn="base" hangingPunct="0">
              <a:spcBef>
                <a:spcPct val="3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6E075F77-5C11-4CA3-8224-7E18ECDB14CD}" type="slidenum">
              <a:rPr lang="en-US" altLang="ja-JP" sz="12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5</a:t>
            </a:fld>
            <a:endParaRPr lang="en-US" altLang="ja-JP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825508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スライド イメージ プレースホルダ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750" y="269875"/>
            <a:ext cx="6430963" cy="3617913"/>
          </a:xfrm>
          <a:ln/>
        </p:spPr>
      </p:sp>
      <p:sp>
        <p:nvSpPr>
          <p:cNvPr id="15363" name="ノート プレースホルダ 2"/>
          <p:cNvSpPr>
            <a:spLocks noGrp="1"/>
          </p:cNvSpPr>
          <p:nvPr>
            <p:ph type="body" idx="1"/>
          </p:nvPr>
        </p:nvSpPr>
        <p:spPr>
          <a:xfrm>
            <a:off x="651206" y="5123863"/>
            <a:ext cx="5422633" cy="2687599"/>
          </a:xfr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 dirty="0" smtClean="0"/>
          </a:p>
        </p:txBody>
      </p:sp>
      <p:sp>
        <p:nvSpPr>
          <p:cNvPr id="15364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34004">
              <a:spcBef>
                <a:spcPct val="30000"/>
              </a:spcBef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12890" indent="-271357" defTabSz="834004">
              <a:spcBef>
                <a:spcPct val="30000"/>
              </a:spcBef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099231" indent="-216168" defTabSz="834004">
              <a:spcBef>
                <a:spcPct val="30000"/>
              </a:spcBef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40761" indent="-216168" defTabSz="834004">
              <a:spcBef>
                <a:spcPct val="30000"/>
              </a:spcBef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1982292" indent="-216168" defTabSz="834004">
              <a:spcBef>
                <a:spcPct val="30000"/>
              </a:spcBef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423823" indent="-216168" defTabSz="834004" eaLnBrk="0" fontAlgn="base" hangingPunct="0">
              <a:spcBef>
                <a:spcPct val="3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865356" indent="-216168" defTabSz="834004" eaLnBrk="0" fontAlgn="base" hangingPunct="0">
              <a:spcBef>
                <a:spcPct val="3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306888" indent="-216168" defTabSz="834004" eaLnBrk="0" fontAlgn="base" hangingPunct="0">
              <a:spcBef>
                <a:spcPct val="3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748418" indent="-216168" defTabSz="834004" eaLnBrk="0" fontAlgn="base" hangingPunct="0">
              <a:spcBef>
                <a:spcPct val="3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9CC30DD1-516A-4C3F-B502-E34E5AA54834}" type="slidenum">
              <a:rPr lang="en-US" altLang="ja-JP" sz="12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6</a:t>
            </a:fld>
            <a:endParaRPr lang="en-US" altLang="ja-JP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484529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スライド イメージ プレースホルダ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750" y="269875"/>
            <a:ext cx="6430963" cy="3617913"/>
          </a:xfrm>
          <a:ln/>
        </p:spPr>
      </p:sp>
      <p:sp>
        <p:nvSpPr>
          <p:cNvPr id="19459" name="ノート プレースホルダ 2"/>
          <p:cNvSpPr>
            <a:spLocks noGrp="1"/>
          </p:cNvSpPr>
          <p:nvPr>
            <p:ph type="body" idx="1"/>
          </p:nvPr>
        </p:nvSpPr>
        <p:spPr>
          <a:xfrm>
            <a:off x="651206" y="5123863"/>
            <a:ext cx="5422633" cy="2687599"/>
          </a:xfr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 dirty="0" smtClean="0"/>
          </a:p>
        </p:txBody>
      </p:sp>
      <p:sp>
        <p:nvSpPr>
          <p:cNvPr id="19460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34004">
              <a:spcBef>
                <a:spcPct val="30000"/>
              </a:spcBef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12890" indent="-271357" defTabSz="834004">
              <a:spcBef>
                <a:spcPct val="30000"/>
              </a:spcBef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099231" indent="-216168" defTabSz="834004">
              <a:spcBef>
                <a:spcPct val="30000"/>
              </a:spcBef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40761" indent="-216168" defTabSz="834004">
              <a:spcBef>
                <a:spcPct val="30000"/>
              </a:spcBef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1982292" indent="-216168" defTabSz="834004">
              <a:spcBef>
                <a:spcPct val="30000"/>
              </a:spcBef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423823" indent="-216168" defTabSz="834004" eaLnBrk="0" fontAlgn="base" hangingPunct="0">
              <a:spcBef>
                <a:spcPct val="3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865356" indent="-216168" defTabSz="834004" eaLnBrk="0" fontAlgn="base" hangingPunct="0">
              <a:spcBef>
                <a:spcPct val="3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306888" indent="-216168" defTabSz="834004" eaLnBrk="0" fontAlgn="base" hangingPunct="0">
              <a:spcBef>
                <a:spcPct val="3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748418" indent="-216168" defTabSz="834004" eaLnBrk="0" fontAlgn="base" hangingPunct="0">
              <a:spcBef>
                <a:spcPct val="3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56BA930F-8AC3-4AF3-B561-7CA0E0A48664}" type="slidenum">
              <a:rPr lang="en-US" altLang="ja-JP" sz="12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7</a:t>
            </a:fld>
            <a:endParaRPr lang="en-US" altLang="ja-JP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687153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98836-CA4F-475F-BCFC-7C6538775750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74099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スライド イメージ プレースホルダ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200" y="277813"/>
            <a:ext cx="6618288" cy="3724275"/>
          </a:xfrm>
          <a:ln/>
        </p:spPr>
      </p:sp>
      <p:sp>
        <p:nvSpPr>
          <p:cNvPr id="16387" name="ノート プレースホルダ 2"/>
          <p:cNvSpPr>
            <a:spLocks noGrp="1"/>
          </p:cNvSpPr>
          <p:nvPr>
            <p:ph type="body" idx="1"/>
          </p:nvPr>
        </p:nvSpPr>
        <p:spPr>
          <a:xfrm>
            <a:off x="679450" y="5275263"/>
            <a:ext cx="5657850" cy="2767012"/>
          </a:xfr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 dirty="0" smtClean="0"/>
          </a:p>
        </p:txBody>
      </p:sp>
      <p:sp>
        <p:nvSpPr>
          <p:cNvPr id="16388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63278">
              <a:spcBef>
                <a:spcPct val="30000"/>
              </a:spcBef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37912" indent="-280884" defTabSz="863278">
              <a:spcBef>
                <a:spcPct val="30000"/>
              </a:spcBef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37813" indent="-223755" defTabSz="863278">
              <a:spcBef>
                <a:spcPct val="30000"/>
              </a:spcBef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94842" indent="-223755" defTabSz="863278">
              <a:spcBef>
                <a:spcPct val="30000"/>
              </a:spcBef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1871" indent="-223755" defTabSz="863278">
              <a:spcBef>
                <a:spcPct val="30000"/>
              </a:spcBef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08901" indent="-223755" defTabSz="863278" eaLnBrk="0" fontAlgn="base" hangingPunct="0">
              <a:spcBef>
                <a:spcPct val="3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65930" indent="-223755" defTabSz="863278" eaLnBrk="0" fontAlgn="base" hangingPunct="0">
              <a:spcBef>
                <a:spcPct val="3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2959" indent="-223755" defTabSz="863278" eaLnBrk="0" fontAlgn="base" hangingPunct="0">
              <a:spcBef>
                <a:spcPct val="3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79988" indent="-223755" defTabSz="863278" eaLnBrk="0" fontAlgn="base" hangingPunct="0">
              <a:spcBef>
                <a:spcPct val="3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12200C95-E78B-4E32-A928-D675EA7EB6F8}" type="slidenum">
              <a:rPr lang="en-US" altLang="ja-JP" sz="120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9</a:t>
            </a:fld>
            <a:endParaRPr lang="en-US" altLang="ja-JP" sz="1200" dirty="0">
              <a:solidFill>
                <a:srgbClr val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61233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3" y="1597820"/>
            <a:ext cx="7772400" cy="1102519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3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89456" indent="0" algn="ctr">
              <a:buNone/>
              <a:defRPr/>
            </a:lvl2pPr>
            <a:lvl3pPr marL="778913" indent="0" algn="ctr">
              <a:buNone/>
              <a:defRPr/>
            </a:lvl3pPr>
            <a:lvl4pPr marL="1168371" indent="0" algn="ctr">
              <a:buNone/>
              <a:defRPr/>
            </a:lvl4pPr>
            <a:lvl5pPr marL="1557827" indent="0" algn="ctr">
              <a:buNone/>
              <a:defRPr/>
            </a:lvl5pPr>
            <a:lvl6pPr marL="1947285" indent="0" algn="ctr">
              <a:buNone/>
              <a:defRPr/>
            </a:lvl6pPr>
            <a:lvl7pPr marL="2336740" indent="0" algn="ctr">
              <a:buNone/>
              <a:defRPr/>
            </a:lvl7pPr>
            <a:lvl8pPr marL="2726198" indent="0" algn="ctr">
              <a:buNone/>
              <a:defRPr/>
            </a:lvl8pPr>
            <a:lvl9pPr marL="3115656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5A7679-89D8-4093-BDFB-D9D6987A661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82476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A586B3-01B7-4A80-AE52-7936C89DC6F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77895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05983"/>
            <a:ext cx="2057400" cy="4388644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05983"/>
            <a:ext cx="6019800" cy="4388644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5FBE15-69C8-49BD-8060-A3D6AB06BBF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40935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CEDE1-20D2-4FE2-A720-8EC76CD24E7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15277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3305180"/>
            <a:ext cx="7772400" cy="1021556"/>
          </a:xfrm>
        </p:spPr>
        <p:txBody>
          <a:bodyPr anchor="t"/>
          <a:lstStyle>
            <a:lvl1pPr algn="l">
              <a:defRPr sz="34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700"/>
            </a:lvl1pPr>
            <a:lvl2pPr marL="389456" indent="0">
              <a:buNone/>
              <a:defRPr sz="1600"/>
            </a:lvl2pPr>
            <a:lvl3pPr marL="778913" indent="0">
              <a:buNone/>
              <a:defRPr sz="1300"/>
            </a:lvl3pPr>
            <a:lvl4pPr marL="1168371" indent="0">
              <a:buNone/>
              <a:defRPr sz="1200"/>
            </a:lvl4pPr>
            <a:lvl5pPr marL="1557827" indent="0">
              <a:buNone/>
              <a:defRPr sz="1200"/>
            </a:lvl5pPr>
            <a:lvl6pPr marL="1947285" indent="0">
              <a:buNone/>
              <a:defRPr sz="1200"/>
            </a:lvl6pPr>
            <a:lvl7pPr marL="2336740" indent="0">
              <a:buNone/>
              <a:defRPr sz="1200"/>
            </a:lvl7pPr>
            <a:lvl8pPr marL="2726198" indent="0">
              <a:buNone/>
              <a:defRPr sz="1200"/>
            </a:lvl8pPr>
            <a:lvl9pPr marL="3115656" indent="0">
              <a:buNone/>
              <a:defRPr sz="12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696C6-680E-4455-9AB7-56E6F3DECCC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95201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1" y="1200153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200153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99E38-4744-40F8-9E19-E27EEB80ED9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72705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2" y="1151334"/>
            <a:ext cx="4040187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9456" indent="0">
              <a:buNone/>
              <a:defRPr sz="1700" b="1"/>
            </a:lvl2pPr>
            <a:lvl3pPr marL="778913" indent="0">
              <a:buNone/>
              <a:defRPr sz="1600" b="1"/>
            </a:lvl3pPr>
            <a:lvl4pPr marL="1168371" indent="0">
              <a:buNone/>
              <a:defRPr sz="1300" b="1"/>
            </a:lvl4pPr>
            <a:lvl5pPr marL="1557827" indent="0">
              <a:buNone/>
              <a:defRPr sz="1300" b="1"/>
            </a:lvl5pPr>
            <a:lvl6pPr marL="1947285" indent="0">
              <a:buNone/>
              <a:defRPr sz="1300" b="1"/>
            </a:lvl6pPr>
            <a:lvl7pPr marL="2336740" indent="0">
              <a:buNone/>
              <a:defRPr sz="1300" b="1"/>
            </a:lvl7pPr>
            <a:lvl8pPr marL="2726198" indent="0">
              <a:buNone/>
              <a:defRPr sz="1300" b="1"/>
            </a:lvl8pPr>
            <a:lvl9pPr marL="3115656" indent="0">
              <a:buNone/>
              <a:defRPr sz="13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2" y="1631156"/>
            <a:ext cx="4040187" cy="2963466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6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9" y="1151334"/>
            <a:ext cx="4041775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9456" indent="0">
              <a:buNone/>
              <a:defRPr sz="1700" b="1"/>
            </a:lvl2pPr>
            <a:lvl3pPr marL="778913" indent="0">
              <a:buNone/>
              <a:defRPr sz="1600" b="1"/>
            </a:lvl3pPr>
            <a:lvl4pPr marL="1168371" indent="0">
              <a:buNone/>
              <a:defRPr sz="1300" b="1"/>
            </a:lvl4pPr>
            <a:lvl5pPr marL="1557827" indent="0">
              <a:buNone/>
              <a:defRPr sz="1300" b="1"/>
            </a:lvl5pPr>
            <a:lvl6pPr marL="1947285" indent="0">
              <a:buNone/>
              <a:defRPr sz="1300" b="1"/>
            </a:lvl6pPr>
            <a:lvl7pPr marL="2336740" indent="0">
              <a:buNone/>
              <a:defRPr sz="1300" b="1"/>
            </a:lvl7pPr>
            <a:lvl8pPr marL="2726198" indent="0">
              <a:buNone/>
              <a:defRPr sz="1300" b="1"/>
            </a:lvl8pPr>
            <a:lvl9pPr marL="3115656" indent="0">
              <a:buNone/>
              <a:defRPr sz="13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9" y="1631156"/>
            <a:ext cx="4041775" cy="2963466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6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510559-35D9-486F-BFAA-6CD500E32A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69462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345DDF-DF75-44C1-9926-12A2B7E9072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89757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2DCCE-2328-4EE7-B47C-8DACD135FF6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5800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04789"/>
            <a:ext cx="3008313" cy="871537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5" y="204793"/>
            <a:ext cx="5111750" cy="438983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076328"/>
            <a:ext cx="3008313" cy="3518297"/>
          </a:xfrm>
        </p:spPr>
        <p:txBody>
          <a:bodyPr/>
          <a:lstStyle>
            <a:lvl1pPr marL="0" indent="0">
              <a:buNone/>
              <a:defRPr sz="1200"/>
            </a:lvl1pPr>
            <a:lvl2pPr marL="389456" indent="0">
              <a:buNone/>
              <a:defRPr sz="1000"/>
            </a:lvl2pPr>
            <a:lvl3pPr marL="778913" indent="0">
              <a:buNone/>
              <a:defRPr sz="800"/>
            </a:lvl3pPr>
            <a:lvl4pPr marL="1168371" indent="0">
              <a:buNone/>
              <a:defRPr sz="700"/>
            </a:lvl4pPr>
            <a:lvl5pPr marL="1557827" indent="0">
              <a:buNone/>
              <a:defRPr sz="700"/>
            </a:lvl5pPr>
            <a:lvl6pPr marL="1947285" indent="0">
              <a:buNone/>
              <a:defRPr sz="700"/>
            </a:lvl6pPr>
            <a:lvl7pPr marL="2336740" indent="0">
              <a:buNone/>
              <a:defRPr sz="700"/>
            </a:lvl7pPr>
            <a:lvl8pPr marL="2726198" indent="0">
              <a:buNone/>
              <a:defRPr sz="700"/>
            </a:lvl8pPr>
            <a:lvl9pPr marL="3115656" indent="0">
              <a:buNone/>
              <a:defRPr sz="7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567237-26AF-4C83-9B05-38B7261C5DA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29217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7" y="3600449"/>
            <a:ext cx="5486400" cy="425054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7" y="459581"/>
            <a:ext cx="5486400" cy="3086100"/>
          </a:xfrm>
        </p:spPr>
        <p:txBody>
          <a:bodyPr/>
          <a:lstStyle>
            <a:lvl1pPr marL="0" indent="0">
              <a:buNone/>
              <a:defRPr sz="2800"/>
            </a:lvl1pPr>
            <a:lvl2pPr marL="389456" indent="0">
              <a:buNone/>
              <a:defRPr sz="2400"/>
            </a:lvl2pPr>
            <a:lvl3pPr marL="778913" indent="0">
              <a:buNone/>
              <a:defRPr sz="2000"/>
            </a:lvl3pPr>
            <a:lvl4pPr marL="1168371" indent="0">
              <a:buNone/>
              <a:defRPr sz="1700"/>
            </a:lvl4pPr>
            <a:lvl5pPr marL="1557827" indent="0">
              <a:buNone/>
              <a:defRPr sz="1700"/>
            </a:lvl5pPr>
            <a:lvl6pPr marL="1947285" indent="0">
              <a:buNone/>
              <a:defRPr sz="1700"/>
            </a:lvl6pPr>
            <a:lvl7pPr marL="2336740" indent="0">
              <a:buNone/>
              <a:defRPr sz="1700"/>
            </a:lvl7pPr>
            <a:lvl8pPr marL="2726198" indent="0">
              <a:buNone/>
              <a:defRPr sz="1700"/>
            </a:lvl8pPr>
            <a:lvl9pPr marL="3115656" indent="0">
              <a:buNone/>
              <a:defRPr sz="17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7" y="4025504"/>
            <a:ext cx="5486400" cy="603647"/>
          </a:xfrm>
        </p:spPr>
        <p:txBody>
          <a:bodyPr/>
          <a:lstStyle>
            <a:lvl1pPr marL="0" indent="0">
              <a:buNone/>
              <a:defRPr sz="1200"/>
            </a:lvl1pPr>
            <a:lvl2pPr marL="389456" indent="0">
              <a:buNone/>
              <a:defRPr sz="1000"/>
            </a:lvl2pPr>
            <a:lvl3pPr marL="778913" indent="0">
              <a:buNone/>
              <a:defRPr sz="800"/>
            </a:lvl3pPr>
            <a:lvl4pPr marL="1168371" indent="0">
              <a:buNone/>
              <a:defRPr sz="700"/>
            </a:lvl4pPr>
            <a:lvl5pPr marL="1557827" indent="0">
              <a:buNone/>
              <a:defRPr sz="700"/>
            </a:lvl5pPr>
            <a:lvl6pPr marL="1947285" indent="0">
              <a:buNone/>
              <a:defRPr sz="700"/>
            </a:lvl6pPr>
            <a:lvl7pPr marL="2336740" indent="0">
              <a:buNone/>
              <a:defRPr sz="700"/>
            </a:lvl7pPr>
            <a:lvl8pPr marL="2726198" indent="0">
              <a:buNone/>
              <a:defRPr sz="700"/>
            </a:lvl8pPr>
            <a:lvl9pPr marL="3115656" indent="0">
              <a:buNone/>
              <a:defRPr sz="7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88B69-BEAE-4B59-911D-15A415D4DD5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231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891" tIns="38946" rIns="77891" bIns="3894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339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891" tIns="38946" rIns="77891" bIns="389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125"/>
            <a:ext cx="21336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7891" tIns="38946" rIns="77891" bIns="3894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ＭＳ Ｐゴシック" panose="020B0600070205080204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125"/>
            <a:ext cx="28956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7891" tIns="38946" rIns="77891" bIns="38946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ＭＳ Ｐゴシック" panose="020B0600070205080204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125"/>
            <a:ext cx="21336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7891" tIns="38946" rIns="77891" bIns="3894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55BD0814-9702-45D6-91BE-7A9ABF1780D2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700">
          <a:solidFill>
            <a:schemeClr val="tx2"/>
          </a:solidFill>
          <a:latin typeface="ＭＳ Ｐゴシック" panose="020B0600070205080204" pitchFamily="50" charset="-128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7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7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7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7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389456" algn="ctr" rtl="0" fontAlgn="base">
        <a:spcBef>
          <a:spcPct val="0"/>
        </a:spcBef>
        <a:spcAft>
          <a:spcPct val="0"/>
        </a:spcAft>
        <a:defRPr kumimoji="1" sz="37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778913" algn="ctr" rtl="0" fontAlgn="base">
        <a:spcBef>
          <a:spcPct val="0"/>
        </a:spcBef>
        <a:spcAft>
          <a:spcPct val="0"/>
        </a:spcAft>
        <a:defRPr kumimoji="1" sz="37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168371" algn="ctr" rtl="0" fontAlgn="base">
        <a:spcBef>
          <a:spcPct val="0"/>
        </a:spcBef>
        <a:spcAft>
          <a:spcPct val="0"/>
        </a:spcAft>
        <a:defRPr kumimoji="1" sz="37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557827" algn="ctr" rtl="0" fontAlgn="base">
        <a:spcBef>
          <a:spcPct val="0"/>
        </a:spcBef>
        <a:spcAft>
          <a:spcPct val="0"/>
        </a:spcAft>
        <a:defRPr kumimoji="1" sz="37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285750" indent="-285750" algn="l" rtl="0" eaLnBrk="0" fontAlgn="base" hangingPunct="0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ＭＳ Ｐゴシック" panose="020B0600070205080204" pitchFamily="50" charset="-128"/>
          <a:ea typeface="+mn-ea"/>
          <a:cs typeface="+mn-cs"/>
        </a:defRPr>
      </a:lvl1pPr>
      <a:lvl2pPr marL="627063" indent="-236538" algn="l" rtl="0" eaLnBrk="0" fontAlgn="base" hangingPunct="0">
        <a:spcBef>
          <a:spcPct val="20000"/>
        </a:spcBef>
        <a:spcAft>
          <a:spcPct val="0"/>
        </a:spcAft>
        <a:buChar char="–"/>
        <a:defRPr kumimoji="1" sz="2400">
          <a:solidFill>
            <a:schemeClr val="tx1"/>
          </a:solidFill>
          <a:latin typeface="ＭＳ Ｐゴシック" panose="020B0600070205080204" pitchFamily="50" charset="-128"/>
          <a:ea typeface="+mn-ea"/>
        </a:defRPr>
      </a:lvl2pPr>
      <a:lvl3pPr marL="968375" indent="-188913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ＭＳ Ｐゴシック" panose="020B0600070205080204" pitchFamily="50" charset="-128"/>
          <a:ea typeface="+mn-ea"/>
        </a:defRPr>
      </a:lvl3pPr>
      <a:lvl4pPr marL="1357313" indent="-188913" algn="l" rtl="0" eaLnBrk="0" fontAlgn="base" hangingPunct="0">
        <a:spcBef>
          <a:spcPct val="20000"/>
        </a:spcBef>
        <a:spcAft>
          <a:spcPct val="0"/>
        </a:spcAft>
        <a:buChar char="–"/>
        <a:defRPr kumimoji="1" sz="1700">
          <a:solidFill>
            <a:schemeClr val="tx1"/>
          </a:solidFill>
          <a:latin typeface="ＭＳ Ｐゴシック" panose="020B0600070205080204" pitchFamily="50" charset="-128"/>
          <a:ea typeface="+mn-ea"/>
        </a:defRPr>
      </a:lvl4pPr>
      <a:lvl5pPr marL="1747838" indent="-188913" algn="l" rtl="0" eaLnBrk="0" fontAlgn="base" hangingPunct="0">
        <a:spcBef>
          <a:spcPct val="20000"/>
        </a:spcBef>
        <a:spcAft>
          <a:spcPct val="0"/>
        </a:spcAft>
        <a:buChar char="»"/>
        <a:defRPr kumimoji="1" sz="1700">
          <a:solidFill>
            <a:schemeClr val="tx1"/>
          </a:solidFill>
          <a:latin typeface="ＭＳ Ｐゴシック" panose="020B0600070205080204" pitchFamily="50" charset="-128"/>
          <a:ea typeface="+mn-ea"/>
        </a:defRPr>
      </a:lvl5pPr>
      <a:lvl6pPr marL="2142013" indent="-194728" algn="l" rtl="0" fontAlgn="base">
        <a:spcBef>
          <a:spcPct val="20000"/>
        </a:spcBef>
        <a:spcAft>
          <a:spcPct val="0"/>
        </a:spcAft>
        <a:buChar char="»"/>
        <a:defRPr kumimoji="1" sz="1700">
          <a:solidFill>
            <a:schemeClr val="tx1"/>
          </a:solidFill>
          <a:latin typeface="+mn-lt"/>
          <a:ea typeface="+mn-ea"/>
        </a:defRPr>
      </a:lvl6pPr>
      <a:lvl7pPr marL="2531469" indent="-194728" algn="l" rtl="0" fontAlgn="base">
        <a:spcBef>
          <a:spcPct val="20000"/>
        </a:spcBef>
        <a:spcAft>
          <a:spcPct val="0"/>
        </a:spcAft>
        <a:buChar char="»"/>
        <a:defRPr kumimoji="1" sz="1700">
          <a:solidFill>
            <a:schemeClr val="tx1"/>
          </a:solidFill>
          <a:latin typeface="+mn-lt"/>
          <a:ea typeface="+mn-ea"/>
        </a:defRPr>
      </a:lvl7pPr>
      <a:lvl8pPr marL="2920928" indent="-194728" algn="l" rtl="0" fontAlgn="base">
        <a:spcBef>
          <a:spcPct val="20000"/>
        </a:spcBef>
        <a:spcAft>
          <a:spcPct val="0"/>
        </a:spcAft>
        <a:buChar char="»"/>
        <a:defRPr kumimoji="1" sz="1700">
          <a:solidFill>
            <a:schemeClr val="tx1"/>
          </a:solidFill>
          <a:latin typeface="+mn-lt"/>
          <a:ea typeface="+mn-ea"/>
        </a:defRPr>
      </a:lvl8pPr>
      <a:lvl9pPr marL="3310386" indent="-194728" algn="l" rtl="0" fontAlgn="base">
        <a:spcBef>
          <a:spcPct val="20000"/>
        </a:spcBef>
        <a:spcAft>
          <a:spcPct val="0"/>
        </a:spcAft>
        <a:buChar char="»"/>
        <a:defRPr kumimoji="1" sz="17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778913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89456" algn="l" defTabSz="778913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78913" algn="l" defTabSz="778913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371" algn="l" defTabSz="778913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7827" algn="l" defTabSz="778913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947285" algn="l" defTabSz="778913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36740" algn="l" defTabSz="778913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26198" algn="l" defTabSz="778913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15656" algn="l" defTabSz="778913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1181100"/>
            <a:ext cx="9144000" cy="198596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20000">
                <a:srgbClr val="000099"/>
              </a:gs>
              <a:gs pos="80000">
                <a:srgbClr val="000099"/>
              </a:gs>
              <a:gs pos="100000">
                <a:schemeClr val="bg1"/>
              </a:gs>
            </a:gsLst>
            <a:lin ang="10800000" scaled="1"/>
            <a:tileRect/>
          </a:gradFill>
          <a:ln w="38100" algn="ctr">
            <a:noFill/>
            <a:miter lim="800000"/>
            <a:headEnd/>
            <a:tailEnd/>
          </a:ln>
          <a:effectLst/>
        </p:spPr>
        <p:txBody>
          <a:bodyPr wrap="none" lIns="77928" tIns="38964" rIns="77928" bIns="38964" anchor="ctr"/>
          <a:lstStyle/>
          <a:p>
            <a:pPr eaLnBrk="1" hangingPunct="1">
              <a:defRPr/>
            </a:pPr>
            <a:endParaRPr lang="ja-JP" altLang="en-US" sz="2400" dirty="0">
              <a:solidFill>
                <a:srgbClr val="FFFFFF"/>
              </a:solidFill>
              <a:latin typeface="ＭＳ Ｐゴシック" panose="020B0600070205080204" pitchFamily="50" charset="-128"/>
              <a:ea typeface="HG創英角ｺﾞｼｯｸUB" pitchFamily="49" charset="-128"/>
            </a:endParaRPr>
          </a:p>
        </p:txBody>
      </p:sp>
      <p:sp>
        <p:nvSpPr>
          <p:cNvPr id="2051" name="テキスト ボックス 1"/>
          <p:cNvSpPr txBox="1">
            <a:spLocks noChangeArrowheads="1"/>
          </p:cNvSpPr>
          <p:nvPr/>
        </p:nvSpPr>
        <p:spPr bwMode="auto">
          <a:xfrm>
            <a:off x="0" y="1850231"/>
            <a:ext cx="91440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9" tIns="45719" rIns="91439" bIns="45719">
            <a:spAutoFit/>
          </a:bodyPr>
          <a:lstStyle/>
          <a:p>
            <a:pPr algn="ctr" eaLnBrk="1" hangingPunct="1">
              <a:defRPr/>
            </a:pPr>
            <a:r>
              <a:rPr lang="ja-JP" alt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創英角ｺﾞｼｯｸUB" pitchFamily="49" charset="-128"/>
                <a:ea typeface="HG創英角ｺﾞｼｯｸUB" pitchFamily="49" charset="-128"/>
              </a:rPr>
              <a:t>令和５年度予算（案）に</a:t>
            </a:r>
            <a:r>
              <a:rPr lang="ja-JP" altLang="en-US" sz="3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創英角ｺﾞｼｯｸUB" pitchFamily="49" charset="-128"/>
                <a:ea typeface="HG創英角ｺﾞｼｯｸUB" pitchFamily="49" charset="-128"/>
              </a:rPr>
              <a:t>ついて</a:t>
            </a:r>
          </a:p>
        </p:txBody>
      </p:sp>
      <p:sp>
        <p:nvSpPr>
          <p:cNvPr id="4100" name="Rectangle 11"/>
          <p:cNvSpPr>
            <a:spLocks noChangeArrowheads="1"/>
          </p:cNvSpPr>
          <p:nvPr/>
        </p:nvSpPr>
        <p:spPr bwMode="auto">
          <a:xfrm>
            <a:off x="2268538" y="3678238"/>
            <a:ext cx="4608512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7928" tIns="38964" rIns="77928" bIns="38964" anchor="ctr"/>
          <a:lstStyle>
            <a:lvl1pPr>
              <a:spcBef>
                <a:spcPct val="20000"/>
              </a:spcBef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2000" b="1" dirty="0" smtClean="0">
                <a:solidFill>
                  <a:srgbClr val="000000"/>
                </a:solidFill>
                <a:latin typeface="ＭＳ Ｐゴシック" panose="020B0600070205080204" pitchFamily="50" charset="-128"/>
                <a:ea typeface="ＭＳ ゴシック" panose="020B0609070205080204" pitchFamily="49" charset="-128"/>
              </a:rPr>
              <a:t>令和５年</a:t>
            </a:r>
            <a:r>
              <a:rPr lang="ja-JP" altLang="en-US" sz="2000" b="1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ゴシック" panose="020B0609070205080204" pitchFamily="49" charset="-128"/>
              </a:rPr>
              <a:t>２</a:t>
            </a:r>
            <a:r>
              <a:rPr lang="ja-JP" altLang="en-US" sz="2000" b="1" dirty="0" smtClean="0">
                <a:solidFill>
                  <a:srgbClr val="000000"/>
                </a:solidFill>
                <a:latin typeface="ＭＳ Ｐゴシック" panose="020B0600070205080204" pitchFamily="50" charset="-128"/>
                <a:ea typeface="ＭＳ ゴシック" panose="020B0609070205080204" pitchFamily="49" charset="-128"/>
              </a:rPr>
              <a:t>月</a:t>
            </a:r>
            <a:endParaRPr lang="ja-JP" altLang="en-US" sz="2000" b="1" dirty="0">
              <a:solidFill>
                <a:srgbClr val="000000"/>
              </a:solidFill>
              <a:latin typeface="ＭＳ Ｐゴシック" panose="020B0600070205080204" pitchFamily="50" charset="-128"/>
              <a:ea typeface="ＭＳ ゴシック" panose="020B0609070205080204" pitchFamily="49" charset="-128"/>
            </a:endParaRP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2000" b="1" dirty="0" smtClean="0">
                <a:solidFill>
                  <a:srgbClr val="000000"/>
                </a:solidFill>
                <a:latin typeface="ＭＳ Ｐゴシック" panose="020B0600070205080204" pitchFamily="50" charset="-128"/>
                <a:ea typeface="ＭＳ ゴシック" panose="020B0609070205080204" pitchFamily="49" charset="-128"/>
              </a:rPr>
              <a:t>大阪市</a:t>
            </a:r>
            <a:endParaRPr lang="en-US" altLang="ja-JP" sz="2000" b="1" dirty="0" smtClean="0">
              <a:solidFill>
                <a:srgbClr val="000000"/>
              </a:solidFill>
              <a:latin typeface="ＭＳ Ｐゴシック" panose="020B0600070205080204" pitchFamily="50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4660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1179513"/>
            <a:ext cx="9144000" cy="1830387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20000">
                <a:srgbClr val="000099"/>
              </a:gs>
              <a:gs pos="80000">
                <a:srgbClr val="000099"/>
              </a:gs>
              <a:gs pos="100000">
                <a:schemeClr val="bg1"/>
              </a:gs>
            </a:gsLst>
            <a:lin ang="10800000" scaled="1"/>
            <a:tileRect/>
          </a:gradFill>
          <a:ln w="38100" algn="ctr">
            <a:noFill/>
            <a:miter lim="800000"/>
            <a:headEnd/>
            <a:tailEnd/>
          </a:ln>
          <a:effectLst/>
        </p:spPr>
        <p:txBody>
          <a:bodyPr wrap="none" lIns="77928" tIns="38964" rIns="77928" bIns="38964" anchor="ctr"/>
          <a:lstStyle/>
          <a:p>
            <a:pPr eaLnBrk="1" hangingPunct="1">
              <a:defRPr/>
            </a:pPr>
            <a:endParaRPr lang="ja-JP" altLang="en-US" sz="2400" dirty="0">
              <a:solidFill>
                <a:srgbClr val="FFFFFF"/>
              </a:solidFill>
              <a:latin typeface="ＭＳ Ｐゴシック" panose="020B0600070205080204" pitchFamily="50" charset="-128"/>
              <a:ea typeface="HG創英角ｺﾞｼｯｸUB" pitchFamily="49" charset="-128"/>
            </a:endParaRP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0" y="1639863"/>
            <a:ext cx="8856663" cy="779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7928" tIns="38964" rIns="77928" bIns="38964">
            <a:spAutoFit/>
          </a:bodyPr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ja-JP" altLang="en-US" sz="3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HG創英角ｺﾞｼｯｸUB" pitchFamily="49" charset="-128"/>
              </a:rPr>
              <a:t>１．</a:t>
            </a:r>
            <a:r>
              <a:rPr lang="ja-JP" alt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HG創英角ｺﾞｼｯｸUB" pitchFamily="49" charset="-128"/>
              </a:rPr>
              <a:t>令和５</a:t>
            </a:r>
            <a:r>
              <a:rPr lang="ja-JP" alt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創英角ｺﾞｼｯｸUB" pitchFamily="49" charset="-128"/>
                <a:ea typeface="HG創英角ｺﾞｼｯｸUB" pitchFamily="49" charset="-128"/>
              </a:rPr>
              <a:t>年</a:t>
            </a:r>
            <a:r>
              <a:rPr lang="ja-JP" alt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HG創英角ｺﾞｼｯｸUB" pitchFamily="49" charset="-128"/>
              </a:rPr>
              <a:t>度</a:t>
            </a:r>
            <a:r>
              <a:rPr lang="ja-JP" altLang="en-US" sz="3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HG創英角ｺﾞｼｯｸUB" pitchFamily="49" charset="-128"/>
              </a:rPr>
              <a:t>市政運営の基本方針</a:t>
            </a:r>
          </a:p>
        </p:txBody>
      </p:sp>
    </p:spTree>
    <p:extLst>
      <p:ext uri="{BB962C8B-B14F-4D97-AF65-F5344CB8AC3E}">
        <p14:creationId xmlns:p14="http://schemas.microsoft.com/office/powerpoint/2010/main" val="25350783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下矢印 1"/>
          <p:cNvSpPr/>
          <p:nvPr/>
        </p:nvSpPr>
        <p:spPr>
          <a:xfrm>
            <a:off x="4219321" y="3980962"/>
            <a:ext cx="703770" cy="2452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dirty="0">
              <a:solidFill>
                <a:srgbClr val="FFFFFF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-1588" y="0"/>
            <a:ext cx="9145588" cy="476250"/>
          </a:xfrm>
          <a:prstGeom prst="rect">
            <a:avLst/>
          </a:prstGeom>
          <a:gradFill flip="none" rotWithShape="1">
            <a:gsLst>
              <a:gs pos="50000">
                <a:srgbClr val="000099"/>
              </a:gs>
              <a:gs pos="90000">
                <a:schemeClr val="bg1"/>
              </a:gs>
            </a:gsLst>
            <a:lin ang="0" scaled="1"/>
            <a:tileRect/>
          </a:gradFill>
          <a:ln w="38100" algn="ctr">
            <a:noFill/>
            <a:miter lim="800000"/>
            <a:headEnd/>
            <a:tailEnd/>
          </a:ln>
          <a:effectLst/>
        </p:spPr>
        <p:txBody>
          <a:bodyPr wrap="none" lIns="77929" tIns="38964" rIns="77929" bIns="38964" anchor="ctr"/>
          <a:lstStyle/>
          <a:p>
            <a:pPr eaLnBrk="1" hangingPunct="1">
              <a:defRPr/>
            </a:pPr>
            <a:r>
              <a:rPr lang="ja-JP" alt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HG創英角ｺﾞｼｯｸUB" pitchFamily="49" charset="-128"/>
              </a:rPr>
              <a:t>令和５年度市政運営の基本方針</a:t>
            </a:r>
            <a:endParaRPr lang="en-US" altLang="ja-JP" sz="28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anose="020B0600070205080204" pitchFamily="50" charset="-128"/>
              <a:ea typeface="HG創英角ｺﾞｼｯｸUB" pitchFamily="49" charset="-128"/>
            </a:endParaRPr>
          </a:p>
        </p:txBody>
      </p:sp>
      <p:sp>
        <p:nvSpPr>
          <p:cNvPr id="16390" name="テキスト ボックス 7"/>
          <p:cNvSpPr txBox="1">
            <a:spLocks noChangeAspect="1" noChangeArrowheads="1"/>
          </p:cNvSpPr>
          <p:nvPr/>
        </p:nvSpPr>
        <p:spPr bwMode="auto">
          <a:xfrm>
            <a:off x="442182" y="3373904"/>
            <a:ext cx="8343048" cy="474786"/>
          </a:xfrm>
          <a:prstGeom prst="rect">
            <a:avLst/>
          </a:prstGeom>
          <a:solidFill>
            <a:srgbClr val="FFC000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square" lIns="104434" tIns="52217" rIns="104434" bIns="52217">
            <a:spAutoFit/>
          </a:bodyPr>
          <a:lstStyle>
            <a:lvl1pPr>
              <a:spcBef>
                <a:spcPct val="20000"/>
              </a:spcBef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新たな自治の仕組みの構築</a:t>
            </a:r>
            <a:endParaRPr lang="en-US" altLang="ja-JP" sz="2400" b="1" dirty="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442182" y="4335408"/>
            <a:ext cx="8343048" cy="482643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shape">
              <a:fillToRect l="50000" t="50000" r="50000" b="50000"/>
            </a:path>
            <a:tileRect/>
          </a:gra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ja-JP" altLang="en-US" sz="2600" b="1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将来にわたり活気ある豊かな大阪をめざす</a:t>
            </a:r>
          </a:p>
        </p:txBody>
      </p:sp>
      <p:sp>
        <p:nvSpPr>
          <p:cNvPr id="21" name="テキスト ボックス 7"/>
          <p:cNvSpPr txBox="1">
            <a:spLocks noChangeArrowheads="1"/>
          </p:cNvSpPr>
          <p:nvPr/>
        </p:nvSpPr>
        <p:spPr bwMode="auto">
          <a:xfrm>
            <a:off x="458052" y="500261"/>
            <a:ext cx="8343048" cy="474786"/>
          </a:xfrm>
          <a:prstGeom prst="rect">
            <a:avLst/>
          </a:prstGeom>
          <a:solidFill>
            <a:srgbClr val="FFC000"/>
          </a:solidFill>
          <a:ln w="12700" cmpd="dbl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104434" tIns="52217" rIns="104434" bIns="52217" anchor="ctr" anchorCtr="1">
            <a:spAutoFit/>
          </a:bodyPr>
          <a:lstStyle>
            <a:lvl1pPr>
              <a:spcBef>
                <a:spcPct val="20000"/>
              </a:spcBef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>
                <a:latin typeface="ＭＳ Ｐゴシック" panose="020B0600070205080204" pitchFamily="50" charset="-128"/>
              </a:rPr>
              <a:t>豊かな大阪をめざした政策推進</a:t>
            </a:r>
            <a:endParaRPr lang="en-US" altLang="ja-JP" sz="2400" b="1" dirty="0">
              <a:latin typeface="ＭＳ Ｐゴシック" panose="020B0600070205080204" pitchFamily="50" charset="-128"/>
            </a:endParaRPr>
          </a:p>
        </p:txBody>
      </p:sp>
      <p:sp>
        <p:nvSpPr>
          <p:cNvPr id="11" name="スライド番号プレースホルダ 3"/>
          <p:cNvSpPr txBox="1">
            <a:spLocks noGrp="1"/>
          </p:cNvSpPr>
          <p:nvPr/>
        </p:nvSpPr>
        <p:spPr bwMode="auto">
          <a:xfrm>
            <a:off x="6984000" y="4783500"/>
            <a:ext cx="2160000" cy="360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77929" tIns="38964" rIns="77929" bIns="38964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defRPr/>
            </a:pPr>
            <a:fld id="{2E50E85C-407C-49E2-97AD-16FB6D449C62}" type="slidenum">
              <a:rPr lang="en-US" altLang="ja-JP" sz="2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pPr algn="r" eaLnBrk="1" hangingPunct="1">
                <a:defRPr/>
              </a:pPr>
              <a:t>3</a:t>
            </a:fld>
            <a:endParaRPr lang="en-US" altLang="ja-JP" sz="2000" b="1" dirty="0">
              <a:effectLst>
                <a:outerShdw blurRad="38100" dist="38100" dir="2700000" algn="tl">
                  <a:srgbClr val="C0C0C0"/>
                </a:outerShdw>
              </a:effectLst>
              <a:latin typeface="ＭＳ Ｐゴシック" panose="020B060007020508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629576" y="1110441"/>
            <a:ext cx="4629784" cy="1208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defRPr/>
            </a:pPr>
            <a:r>
              <a:rPr lang="ja-JP" altLang="en-US" sz="1400" b="1" dirty="0" smtClean="0">
                <a:latin typeface="ＭＳ Ｐゴシック" pitchFamily="50" charset="-128"/>
              </a:rPr>
              <a:t>■</a:t>
            </a:r>
            <a:r>
              <a:rPr lang="ja-JP" altLang="en-US" sz="1400" b="1" dirty="0">
                <a:latin typeface="ＭＳ Ｐゴシック" pitchFamily="50" charset="-128"/>
              </a:rPr>
              <a:t>ポストコロナに向けた府市一体による大阪の</a:t>
            </a:r>
            <a:r>
              <a:rPr lang="ja-JP" altLang="en-US" sz="1400" b="1" dirty="0" smtClean="0">
                <a:latin typeface="ＭＳ Ｐゴシック" pitchFamily="50" charset="-128"/>
              </a:rPr>
              <a:t>成長</a:t>
            </a:r>
            <a:endParaRPr lang="en-US" altLang="ja-JP" sz="1400" b="1" dirty="0">
              <a:latin typeface="ＭＳ Ｐゴシック" pitchFamily="50" charset="-128"/>
            </a:endParaRPr>
          </a:p>
          <a:p>
            <a:pPr eaLnBrk="1" hangingPunct="1">
              <a:defRPr/>
            </a:pPr>
            <a:r>
              <a:rPr lang="ja-JP" altLang="en-US" sz="1450" dirty="0" smtClean="0">
                <a:latin typeface="ＭＳ Ｐゴシック" pitchFamily="50" charset="-128"/>
              </a:rPr>
              <a:t>　</a:t>
            </a:r>
            <a:r>
              <a:rPr lang="ja-JP" altLang="en-US" sz="1400" dirty="0" smtClean="0">
                <a:latin typeface="ＭＳ Ｐゴシック" pitchFamily="50" charset="-128"/>
              </a:rPr>
              <a:t>・</a:t>
            </a:r>
            <a:r>
              <a:rPr lang="ja-JP" altLang="en-US" sz="1400" dirty="0">
                <a:latin typeface="ＭＳ Ｐゴシック" pitchFamily="50" charset="-128"/>
              </a:rPr>
              <a:t>経済成長に向けた戦略の</a:t>
            </a:r>
            <a:r>
              <a:rPr lang="ja-JP" altLang="en-US" sz="1400" dirty="0" smtClean="0">
                <a:latin typeface="ＭＳ Ｐゴシック" pitchFamily="50" charset="-128"/>
              </a:rPr>
              <a:t>実行</a:t>
            </a:r>
            <a:endParaRPr lang="en-US" altLang="ja-JP" sz="1400" dirty="0">
              <a:latin typeface="ＭＳ Ｐゴシック" pitchFamily="50" charset="-128"/>
            </a:endParaRPr>
          </a:p>
          <a:p>
            <a:pPr eaLnBrk="1" hangingPunct="1">
              <a:defRPr/>
            </a:pPr>
            <a:r>
              <a:rPr lang="ja-JP" altLang="en-US" sz="1400" dirty="0">
                <a:latin typeface="ＭＳ Ｐゴシック" pitchFamily="50" charset="-128"/>
              </a:rPr>
              <a:t>　</a:t>
            </a:r>
            <a:r>
              <a:rPr lang="ja-JP" altLang="en-US" sz="1400" dirty="0" smtClean="0">
                <a:latin typeface="ＭＳ Ｐゴシック" pitchFamily="50" charset="-128"/>
              </a:rPr>
              <a:t>・</a:t>
            </a:r>
            <a:r>
              <a:rPr lang="ja-JP" altLang="en-US" sz="1400" dirty="0">
                <a:latin typeface="ＭＳ Ｐゴシック" pitchFamily="50" charset="-128"/>
              </a:rPr>
              <a:t>都市インフラの</a:t>
            </a:r>
            <a:r>
              <a:rPr lang="ja-JP" altLang="en-US" sz="1400" dirty="0" smtClean="0">
                <a:latin typeface="ＭＳ Ｐゴシック" pitchFamily="50" charset="-128"/>
              </a:rPr>
              <a:t>充実</a:t>
            </a:r>
            <a:endParaRPr lang="en-US" altLang="ja-JP" sz="1400" dirty="0" smtClean="0">
              <a:latin typeface="ＭＳ Ｐゴシック" pitchFamily="50" charset="-128"/>
            </a:endParaRPr>
          </a:p>
          <a:p>
            <a:pPr eaLnBrk="1" hangingPunct="1">
              <a:defRPr/>
            </a:pPr>
            <a:r>
              <a:rPr lang="ja-JP" altLang="en-US" sz="1400" dirty="0">
                <a:latin typeface="ＭＳ Ｐゴシック" pitchFamily="50" charset="-128"/>
              </a:rPr>
              <a:t>　</a:t>
            </a:r>
            <a:r>
              <a:rPr lang="ja-JP" altLang="en-US" sz="1400" dirty="0" smtClean="0">
                <a:latin typeface="ＭＳ Ｐゴシック" pitchFamily="50" charset="-128"/>
              </a:rPr>
              <a:t>・</a:t>
            </a:r>
            <a:r>
              <a:rPr lang="ja-JP" altLang="en-US" sz="1400" dirty="0">
                <a:latin typeface="ＭＳ Ｐゴシック" pitchFamily="50" charset="-128"/>
              </a:rPr>
              <a:t>防災力の強化</a:t>
            </a:r>
            <a:endParaRPr lang="en-US" altLang="ja-JP" sz="1400" dirty="0">
              <a:latin typeface="ＭＳ Ｐゴシック" pitchFamily="50" charset="-128"/>
            </a:endParaRPr>
          </a:p>
          <a:p>
            <a:pPr eaLnBrk="1" hangingPunct="1">
              <a:defRPr/>
            </a:pPr>
            <a:endParaRPr lang="en-US" altLang="ja-JP" sz="1400" dirty="0">
              <a:latin typeface="ＭＳ Ｐゴシック" pitchFamily="50" charset="-128"/>
            </a:endParaRPr>
          </a:p>
        </p:txBody>
      </p:sp>
      <p:sp>
        <p:nvSpPr>
          <p:cNvPr id="16" name="テキスト ボックス 7"/>
          <p:cNvSpPr txBox="1">
            <a:spLocks noChangeAspect="1" noChangeArrowheads="1"/>
          </p:cNvSpPr>
          <p:nvPr/>
        </p:nvSpPr>
        <p:spPr bwMode="auto">
          <a:xfrm>
            <a:off x="442182" y="2673540"/>
            <a:ext cx="8343048" cy="474786"/>
          </a:xfrm>
          <a:prstGeom prst="rect">
            <a:avLst/>
          </a:prstGeom>
          <a:solidFill>
            <a:srgbClr val="FFC000"/>
          </a:solidFill>
          <a:ln w="38100" cmpd="sng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wrap="square" lIns="104434" tIns="52217" rIns="104434" bIns="52217">
            <a:spAutoFit/>
          </a:bodyPr>
          <a:lstStyle>
            <a:lvl1pPr>
              <a:spcBef>
                <a:spcPct val="20000"/>
              </a:spcBef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600" b="1" dirty="0">
                <a:latin typeface="ＭＳ Ｐゴシック" panose="020B0600070205080204" pitchFamily="50" charset="-128"/>
              </a:rPr>
              <a:t>　　　</a:t>
            </a:r>
            <a:r>
              <a:rPr lang="ja-JP" altLang="ja-JP" sz="2400" b="1" dirty="0">
                <a:latin typeface="ＭＳ Ｐゴシック" panose="020B0600070205080204" pitchFamily="50" charset="-128"/>
              </a:rPr>
              <a:t>市民の暮らしの満足度向上</a:t>
            </a:r>
            <a:r>
              <a:rPr lang="ja-JP" altLang="ja-JP" sz="2400" b="1" dirty="0" smtClean="0">
                <a:latin typeface="ＭＳ Ｐゴシック" panose="020B0600070205080204" pitchFamily="50" charset="-128"/>
              </a:rPr>
              <a:t>をめざした</a:t>
            </a:r>
            <a:r>
              <a:rPr lang="ja-JP" altLang="ja-JP" sz="2400" b="1" dirty="0">
                <a:latin typeface="ＭＳ Ｐゴシック" panose="020B0600070205080204" pitchFamily="50" charset="-128"/>
              </a:rPr>
              <a:t>市政改革</a:t>
            </a:r>
            <a:endParaRPr lang="en-US" altLang="ja-JP" sz="2400" b="1" dirty="0">
              <a:latin typeface="ＭＳ Ｐゴシック" panose="020B060007020508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42182" y="1135853"/>
            <a:ext cx="4480909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defRPr/>
            </a:pPr>
            <a:r>
              <a:rPr lang="ja-JP" altLang="en-US" sz="1400" b="1" dirty="0" smtClean="0">
                <a:latin typeface="ＭＳ Ｐゴシック" pitchFamily="50" charset="-128"/>
              </a:rPr>
              <a:t>■ウィズコロナ</a:t>
            </a:r>
            <a:r>
              <a:rPr lang="ja-JP" altLang="en-US" sz="1400" b="1" dirty="0">
                <a:latin typeface="ＭＳ Ｐゴシック" pitchFamily="50" charset="-128"/>
              </a:rPr>
              <a:t>における対策と大阪の</a:t>
            </a:r>
            <a:r>
              <a:rPr lang="ja-JP" altLang="en-US" sz="1400" b="1" dirty="0" smtClean="0">
                <a:latin typeface="ＭＳ Ｐゴシック" pitchFamily="50" charset="-128"/>
              </a:rPr>
              <a:t>再生</a:t>
            </a:r>
            <a:endParaRPr lang="en-US" altLang="ja-JP" sz="1400" b="1" dirty="0">
              <a:latin typeface="ＭＳ Ｐゴシック" pitchFamily="50" charset="-128"/>
            </a:endParaRPr>
          </a:p>
          <a:p>
            <a:pPr eaLnBrk="1" hangingPunct="1">
              <a:defRPr/>
            </a:pPr>
            <a:r>
              <a:rPr lang="ja-JP" altLang="en-US" sz="1450" dirty="0" smtClean="0">
                <a:latin typeface="ＭＳ Ｐゴシック" pitchFamily="50" charset="-128"/>
              </a:rPr>
              <a:t>　・ </a:t>
            </a:r>
            <a:r>
              <a:rPr lang="ja-JP" altLang="en-US" sz="1400" dirty="0" smtClean="0">
                <a:latin typeface="ＭＳ Ｐゴシック" pitchFamily="50" charset="-128"/>
              </a:rPr>
              <a:t>新型</a:t>
            </a:r>
            <a:r>
              <a:rPr lang="ja-JP" altLang="en-US" sz="1400" dirty="0">
                <a:latin typeface="ＭＳ Ｐゴシック" pitchFamily="50" charset="-128"/>
              </a:rPr>
              <a:t>コロナウイルス感染拡大防止対策の</a:t>
            </a:r>
            <a:r>
              <a:rPr lang="ja-JP" altLang="en-US" sz="1400" dirty="0" smtClean="0">
                <a:latin typeface="ＭＳ Ｐゴシック" pitchFamily="50" charset="-128"/>
              </a:rPr>
              <a:t>充実</a:t>
            </a:r>
            <a:endParaRPr lang="en-US" altLang="ja-JP" sz="1400" dirty="0">
              <a:latin typeface="ＭＳ Ｐゴシック" pitchFamily="50" charset="-128"/>
            </a:endParaRPr>
          </a:p>
          <a:p>
            <a:pPr eaLnBrk="1" hangingPunct="1">
              <a:defRPr/>
            </a:pPr>
            <a:r>
              <a:rPr lang="ja-JP" altLang="en-US" sz="1400" dirty="0">
                <a:latin typeface="ＭＳ Ｐゴシック" pitchFamily="50" charset="-128"/>
              </a:rPr>
              <a:t>　</a:t>
            </a:r>
            <a:r>
              <a:rPr lang="ja-JP" altLang="en-US" sz="1400" dirty="0" smtClean="0">
                <a:latin typeface="ＭＳ Ｐゴシック" pitchFamily="50" charset="-128"/>
              </a:rPr>
              <a:t>・ 市民</a:t>
            </a:r>
            <a:r>
              <a:rPr lang="ja-JP" altLang="en-US" sz="1400" dirty="0">
                <a:latin typeface="ＭＳ Ｐゴシック" pitchFamily="50" charset="-128"/>
              </a:rPr>
              <a:t>サービスの</a:t>
            </a:r>
            <a:r>
              <a:rPr lang="ja-JP" altLang="en-US" sz="1400" dirty="0" smtClean="0">
                <a:latin typeface="ＭＳ Ｐゴシック" pitchFamily="50" charset="-128"/>
              </a:rPr>
              <a:t>充実</a:t>
            </a:r>
            <a:endParaRPr lang="en-US" altLang="ja-JP" sz="1400" dirty="0" smtClean="0">
              <a:latin typeface="ＭＳ Ｐゴシック" pitchFamily="50" charset="-128"/>
            </a:endParaRPr>
          </a:p>
          <a:p>
            <a:pPr eaLnBrk="1" hangingPunct="1">
              <a:defRPr/>
            </a:pPr>
            <a:r>
              <a:rPr lang="ja-JP" altLang="en-US" sz="1400" dirty="0">
                <a:latin typeface="ＭＳ Ｐゴシック" pitchFamily="50" charset="-128"/>
              </a:rPr>
              <a:t>　</a:t>
            </a:r>
            <a:r>
              <a:rPr lang="ja-JP" altLang="en-US" sz="1400" dirty="0" smtClean="0">
                <a:latin typeface="ＭＳ Ｐゴシック" pitchFamily="50" charset="-128"/>
              </a:rPr>
              <a:t>　</a:t>
            </a:r>
            <a:r>
              <a:rPr lang="ja-JP" altLang="en-US" sz="1400" dirty="0">
                <a:latin typeface="ＭＳ Ｐゴシック" pitchFamily="50" charset="-128"/>
              </a:rPr>
              <a:t> （子育て・教育環境、福祉等の向上、区施策の展開）</a:t>
            </a:r>
            <a:endParaRPr lang="en-US" altLang="ja-JP" sz="1400" dirty="0" smtClean="0">
              <a:latin typeface="ＭＳ Ｐゴシック" pitchFamily="50" charset="-128"/>
            </a:endParaRPr>
          </a:p>
          <a:p>
            <a:pPr eaLnBrk="1" hangingPunct="1">
              <a:defRPr/>
            </a:pPr>
            <a:r>
              <a:rPr lang="ja-JP" altLang="en-US" sz="1400" dirty="0">
                <a:latin typeface="ＭＳ Ｐゴシック" pitchFamily="50" charset="-128"/>
              </a:rPr>
              <a:t>　</a:t>
            </a:r>
            <a:r>
              <a:rPr lang="ja-JP" altLang="en-US" sz="1400" dirty="0" smtClean="0">
                <a:latin typeface="ＭＳ Ｐゴシック" pitchFamily="50" charset="-128"/>
              </a:rPr>
              <a:t>・ </a:t>
            </a:r>
            <a:r>
              <a:rPr lang="ja-JP" altLang="en-US" sz="1400" dirty="0">
                <a:latin typeface="ＭＳ Ｐゴシック" pitchFamily="50" charset="-128"/>
              </a:rPr>
              <a:t>大阪経済の</a:t>
            </a:r>
            <a:r>
              <a:rPr lang="ja-JP" altLang="en-US" sz="1400" dirty="0" smtClean="0">
                <a:latin typeface="ＭＳ Ｐゴシック" pitchFamily="50" charset="-128"/>
              </a:rPr>
              <a:t>再生</a:t>
            </a:r>
            <a:endParaRPr lang="en-US" altLang="ja-JP" sz="1400" dirty="0">
              <a:latin typeface="ＭＳ Ｐゴシック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458052" y="509034"/>
            <a:ext cx="8343048" cy="196034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588502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>
            <a:extLst/>
          </p:cNvPr>
          <p:cNvSpPr>
            <a:spLocks noChangeArrowheads="1"/>
          </p:cNvSpPr>
          <p:nvPr/>
        </p:nvSpPr>
        <p:spPr bwMode="auto">
          <a:xfrm>
            <a:off x="0" y="1733550"/>
            <a:ext cx="9144000" cy="9398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20000">
                <a:srgbClr val="000099"/>
              </a:gs>
              <a:gs pos="80000">
                <a:srgbClr val="000099"/>
              </a:gs>
              <a:gs pos="100000">
                <a:schemeClr val="bg1"/>
              </a:gs>
            </a:gsLst>
            <a:lin ang="10800000" scaled="1"/>
            <a:tileRect/>
          </a:gradFill>
          <a:ln w="38100" algn="ctr">
            <a:noFill/>
            <a:miter lim="800000"/>
            <a:headEnd/>
            <a:tailEnd/>
          </a:ln>
          <a:effectLst/>
        </p:spPr>
        <p:txBody>
          <a:bodyPr wrap="none" lIns="77928" tIns="38964" rIns="77928" bIns="38964" anchor="ctr"/>
          <a:lstStyle/>
          <a:p>
            <a:pPr algn="ctr" eaLnBrk="1" hangingPunct="1">
              <a:defRPr/>
            </a:pPr>
            <a:r>
              <a:rPr lang="ja-JP" altLang="en-US" sz="3600" dirty="0">
                <a:solidFill>
                  <a:schemeClr val="bg1"/>
                </a:solidFill>
                <a:latin typeface="ＭＳ Ｐゴシック" panose="020B0600070205080204" pitchFamily="50" charset="-128"/>
                <a:ea typeface="HG創英角ｺﾞｼｯｸUB" pitchFamily="49" charset="-128"/>
              </a:rPr>
              <a:t>２．</a:t>
            </a:r>
            <a:r>
              <a:rPr lang="ja-JP" altLang="en-US" sz="3600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HG創英角ｺﾞｼｯｸUB" pitchFamily="49" charset="-128"/>
              </a:rPr>
              <a:t>令和５</a:t>
            </a:r>
            <a:r>
              <a:rPr lang="ja-JP" alt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年度</a:t>
            </a:r>
            <a:r>
              <a:rPr lang="ja-JP" altLang="en-US" sz="3600" dirty="0">
                <a:solidFill>
                  <a:schemeClr val="bg1"/>
                </a:solidFill>
                <a:latin typeface="ＭＳ Ｐゴシック" panose="020B0600070205080204" pitchFamily="50" charset="-128"/>
                <a:ea typeface="HG創英角ｺﾞｼｯｸUB" pitchFamily="49" charset="-128"/>
              </a:rPr>
              <a:t>予算の姿</a:t>
            </a:r>
          </a:p>
        </p:txBody>
      </p:sp>
    </p:spTree>
    <p:extLst>
      <p:ext uri="{BB962C8B-B14F-4D97-AF65-F5344CB8AC3E}">
        <p14:creationId xmlns:p14="http://schemas.microsoft.com/office/powerpoint/2010/main" val="2943294908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スライド番号プレースホルダ 3">
            <a:extLst/>
          </p:cNvPr>
          <p:cNvSpPr txBox="1">
            <a:spLocks noGrp="1"/>
          </p:cNvSpPr>
          <p:nvPr/>
        </p:nvSpPr>
        <p:spPr bwMode="auto">
          <a:xfrm>
            <a:off x="7010400" y="4786313"/>
            <a:ext cx="2133600" cy="3571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77929" tIns="38964" rIns="77929" bIns="38964"/>
          <a:lstStyle/>
          <a:p>
            <a:pPr algn="r" eaLnBrk="1" hangingPunct="1">
              <a:defRPr/>
            </a:pPr>
            <a:r>
              <a:rPr lang="en-US" altLang="ja-JP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5</a:t>
            </a:r>
          </a:p>
        </p:txBody>
      </p:sp>
      <p:sp>
        <p:nvSpPr>
          <p:cNvPr id="14" name="Rectangle 4">
            <a:extLst/>
          </p:cNvPr>
          <p:cNvSpPr>
            <a:spLocks noChangeArrowheads="1"/>
          </p:cNvSpPr>
          <p:nvPr/>
        </p:nvSpPr>
        <p:spPr bwMode="auto">
          <a:xfrm>
            <a:off x="0" y="0"/>
            <a:ext cx="9144000" cy="476250"/>
          </a:xfrm>
          <a:prstGeom prst="rect">
            <a:avLst/>
          </a:prstGeom>
          <a:gradFill flip="none" rotWithShape="1">
            <a:gsLst>
              <a:gs pos="50000">
                <a:srgbClr val="000099"/>
              </a:gs>
              <a:gs pos="90000">
                <a:schemeClr val="bg1"/>
              </a:gs>
            </a:gsLst>
            <a:lin ang="0" scaled="1"/>
            <a:tileRect/>
          </a:gradFill>
          <a:ln w="38100" algn="ctr">
            <a:noFill/>
            <a:miter lim="800000"/>
            <a:headEnd/>
            <a:tailEnd/>
          </a:ln>
          <a:effectLst/>
        </p:spPr>
        <p:txBody>
          <a:bodyPr wrap="none" lIns="77929" tIns="38964" rIns="77929" bIns="38964" anchor="ctr"/>
          <a:lstStyle/>
          <a:p>
            <a:pPr eaLnBrk="1" hangingPunct="1">
              <a:defRPr/>
            </a:pPr>
            <a:r>
              <a:rPr lang="ja-JP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HG創英角ｺﾞｼｯｸUB" pitchFamily="49" charset="-128"/>
              </a:rPr>
              <a:t>予算編成方針</a:t>
            </a:r>
            <a:endParaRPr lang="en-US" altLang="ja-JP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anose="020B0600070205080204" pitchFamily="50" charset="-128"/>
              <a:ea typeface="HG創英角ｺﾞｼｯｸUB" pitchFamily="49" charset="-128"/>
            </a:endParaRPr>
          </a:p>
        </p:txBody>
      </p:sp>
      <p:sp>
        <p:nvSpPr>
          <p:cNvPr id="10" name="角丸四角形吹き出し 9">
            <a:extLst/>
          </p:cNvPr>
          <p:cNvSpPr/>
          <p:nvPr/>
        </p:nvSpPr>
        <p:spPr>
          <a:xfrm>
            <a:off x="119743" y="740229"/>
            <a:ext cx="8904514" cy="4046084"/>
          </a:xfrm>
          <a:prstGeom prst="wedgeRoundRectCallout">
            <a:avLst>
              <a:gd name="adj1" fmla="val -47867"/>
              <a:gd name="adj2" fmla="val 8344"/>
              <a:gd name="adj3" fmla="val 1666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anchor="ctr"/>
          <a:lstStyle/>
          <a:p>
            <a:pPr eaLnBrk="1" hangingPunct="1">
              <a:lnSpc>
                <a:spcPct val="150000"/>
              </a:lnSpc>
              <a:spcBef>
                <a:spcPts val="170"/>
              </a:spcBef>
              <a:spcAft>
                <a:spcPts val="170"/>
              </a:spcAft>
              <a:defRPr/>
            </a:pPr>
            <a:r>
              <a:rPr lang="ja-JP" altLang="en-US" sz="2200" b="1" dirty="0" smtClean="0">
                <a:solidFill>
                  <a:schemeClr val="tx1"/>
                </a:solidFill>
                <a:latin typeface="+mj-ea"/>
                <a:ea typeface="+mj-ea"/>
              </a:rPr>
              <a:t>補塡財源</a:t>
            </a:r>
            <a:r>
              <a:rPr lang="ja-JP" altLang="en-US" sz="2200" b="1" dirty="0">
                <a:solidFill>
                  <a:schemeClr val="tx1"/>
                </a:solidFill>
                <a:latin typeface="+mj-ea"/>
                <a:ea typeface="+mj-ea"/>
              </a:rPr>
              <a:t>に依存することなく収入の範囲内で予算を組むこと</a:t>
            </a:r>
            <a:r>
              <a:rPr lang="ja-JP" altLang="en-US" sz="2200" b="1" dirty="0" smtClean="0">
                <a:solidFill>
                  <a:schemeClr val="tx1"/>
                </a:solidFill>
                <a:latin typeface="+mj-ea"/>
                <a:ea typeface="+mj-ea"/>
              </a:rPr>
              <a:t>を原則</a:t>
            </a:r>
            <a:r>
              <a:rPr lang="ja-JP" altLang="en-US" sz="2200" b="1" dirty="0">
                <a:solidFill>
                  <a:schemeClr val="tx1"/>
                </a:solidFill>
                <a:latin typeface="+mj-ea"/>
                <a:ea typeface="+mj-ea"/>
              </a:rPr>
              <a:t>とするなど、将来世代に負担を先送りすることのない</a:t>
            </a:r>
            <a:r>
              <a:rPr lang="ja-JP" altLang="en-US" sz="2200" b="1" dirty="0" smtClean="0">
                <a:solidFill>
                  <a:schemeClr val="tx1"/>
                </a:solidFill>
                <a:latin typeface="+mj-ea"/>
                <a:ea typeface="+mj-ea"/>
              </a:rPr>
              <a:t>よう財政健全化への取組を進めると</a:t>
            </a:r>
            <a:r>
              <a:rPr lang="ja-JP" altLang="en-US" sz="2200" b="1" dirty="0">
                <a:solidFill>
                  <a:schemeClr val="tx1"/>
                </a:solidFill>
                <a:latin typeface="+mj-ea"/>
                <a:ea typeface="+mj-ea"/>
              </a:rPr>
              <a:t>ともに、</a:t>
            </a:r>
            <a:r>
              <a:rPr lang="ja-JP" altLang="en-US" sz="2200" b="1" dirty="0" smtClean="0">
                <a:solidFill>
                  <a:schemeClr val="tx1"/>
                </a:solidFill>
                <a:latin typeface="+mj-ea"/>
                <a:ea typeface="+mj-ea"/>
              </a:rPr>
              <a:t>限られた財源の</a:t>
            </a:r>
            <a:r>
              <a:rPr lang="ja-JP" altLang="en-US" sz="2200" b="1" dirty="0">
                <a:solidFill>
                  <a:schemeClr val="tx1"/>
                </a:solidFill>
                <a:latin typeface="+mj-ea"/>
                <a:ea typeface="+mj-ea"/>
              </a:rPr>
              <a:t>もと</a:t>
            </a:r>
            <a:r>
              <a:rPr lang="ja-JP" altLang="en-US" sz="2200" b="1" dirty="0" smtClean="0">
                <a:solidFill>
                  <a:schemeClr val="tx1"/>
                </a:solidFill>
                <a:latin typeface="+mj-ea"/>
                <a:ea typeface="+mj-ea"/>
              </a:rPr>
              <a:t>での一層</a:t>
            </a:r>
            <a:r>
              <a:rPr lang="ja-JP" altLang="en-US" sz="2200" b="1" dirty="0">
                <a:solidFill>
                  <a:schemeClr val="tx1"/>
                </a:solidFill>
                <a:latin typeface="+mj-ea"/>
                <a:ea typeface="+mj-ea"/>
              </a:rPr>
              <a:t>の選択と集中を全市的に</a:t>
            </a:r>
            <a:r>
              <a:rPr lang="ja-JP" altLang="en-US" sz="2200" b="1" dirty="0" smtClean="0">
                <a:solidFill>
                  <a:schemeClr val="tx1"/>
                </a:solidFill>
                <a:latin typeface="+mj-ea"/>
                <a:ea typeface="+mj-ea"/>
              </a:rPr>
              <a:t>進める</a:t>
            </a:r>
            <a:endParaRPr lang="en-US" altLang="ja-JP" sz="22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eaLnBrk="1" hangingPunct="1">
              <a:lnSpc>
                <a:spcPct val="150000"/>
              </a:lnSpc>
              <a:spcBef>
                <a:spcPts val="170"/>
              </a:spcBef>
              <a:spcAft>
                <a:spcPts val="170"/>
              </a:spcAft>
              <a:defRPr/>
            </a:pPr>
            <a:r>
              <a:rPr lang="ja-JP" altLang="ja-JP" sz="2200" b="1" dirty="0" smtClean="0">
                <a:solidFill>
                  <a:schemeClr val="tx1"/>
                </a:solidFill>
                <a:latin typeface="+mj-ea"/>
                <a:ea typeface="+mj-ea"/>
              </a:rPr>
              <a:t>なお</a:t>
            </a:r>
            <a:r>
              <a:rPr lang="ja-JP" altLang="ja-JP" sz="2200" b="1" dirty="0">
                <a:solidFill>
                  <a:schemeClr val="tx1"/>
                </a:solidFill>
                <a:latin typeface="+mj-ea"/>
                <a:ea typeface="+mj-ea"/>
              </a:rPr>
              <a:t>、令和５年４月に市長選挙が予定されていることから、令和５年度当初予算は「骨格予算」として編成するが、市民生活や大阪経済に影響が生じないよう、喫緊の課題に的確に対応して</a:t>
            </a:r>
            <a:r>
              <a:rPr lang="ja-JP" altLang="ja-JP" sz="2200" b="1" dirty="0" smtClean="0">
                <a:solidFill>
                  <a:schemeClr val="tx1"/>
                </a:solidFill>
                <a:latin typeface="+mj-ea"/>
                <a:ea typeface="+mj-ea"/>
              </a:rPr>
              <a:t>いく</a:t>
            </a:r>
            <a:endParaRPr lang="en-US" altLang="ja-JP" sz="22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1143698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スライド番号プレースホルダ 3">
            <a:extLst/>
          </p:cNvPr>
          <p:cNvSpPr txBox="1">
            <a:spLocks noGrp="1"/>
          </p:cNvSpPr>
          <p:nvPr/>
        </p:nvSpPr>
        <p:spPr bwMode="auto">
          <a:xfrm>
            <a:off x="7010400" y="4786313"/>
            <a:ext cx="2133600" cy="3571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77929" tIns="38964" rIns="77929" bIns="38964"/>
          <a:lstStyle/>
          <a:p>
            <a:pPr algn="r" eaLnBrk="1" hangingPunct="1">
              <a:defRPr/>
            </a:pPr>
            <a:r>
              <a:rPr lang="en-US" altLang="ja-JP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6</a:t>
            </a:r>
          </a:p>
        </p:txBody>
      </p:sp>
      <p:sp>
        <p:nvSpPr>
          <p:cNvPr id="14" name="Rectangle 4">
            <a:extLst/>
          </p:cNvPr>
          <p:cNvSpPr>
            <a:spLocks noChangeArrowheads="1"/>
          </p:cNvSpPr>
          <p:nvPr/>
        </p:nvSpPr>
        <p:spPr bwMode="auto">
          <a:xfrm>
            <a:off x="-1588" y="0"/>
            <a:ext cx="9145588" cy="476250"/>
          </a:xfrm>
          <a:prstGeom prst="rect">
            <a:avLst/>
          </a:prstGeom>
          <a:gradFill flip="none" rotWithShape="1">
            <a:gsLst>
              <a:gs pos="50000">
                <a:srgbClr val="000099"/>
              </a:gs>
              <a:gs pos="90000">
                <a:schemeClr val="bg1"/>
              </a:gs>
            </a:gsLst>
            <a:lin ang="0" scaled="1"/>
            <a:tileRect/>
          </a:gradFill>
          <a:ln w="38100" algn="ctr">
            <a:noFill/>
            <a:miter lim="800000"/>
            <a:headEnd/>
            <a:tailEnd/>
          </a:ln>
          <a:effectLst/>
        </p:spPr>
        <p:txBody>
          <a:bodyPr wrap="none" lIns="77929" tIns="38964" rIns="77929" bIns="38964" anchor="ctr"/>
          <a:lstStyle/>
          <a:p>
            <a:pPr eaLnBrk="1" hangingPunct="1">
              <a:defRPr/>
            </a:pPr>
            <a:r>
              <a:rPr lang="ja-JP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HG創英角ｺﾞｼｯｸUB" pitchFamily="49" charset="-128"/>
              </a:rPr>
              <a:t>令和５年度当初予算</a:t>
            </a:r>
            <a:endParaRPr lang="en-US" altLang="ja-JP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anose="020B0600070205080204" pitchFamily="50" charset="-128"/>
              <a:ea typeface="HG創英角ｺﾞｼｯｸUB" pitchFamily="49" charset="-128"/>
            </a:endParaRPr>
          </a:p>
        </p:txBody>
      </p:sp>
      <p:sp>
        <p:nvSpPr>
          <p:cNvPr id="15" name="AutoShape 6"/>
          <p:cNvSpPr>
            <a:spLocks noChangeArrowheads="1"/>
          </p:cNvSpPr>
          <p:nvPr/>
        </p:nvSpPr>
        <p:spPr bwMode="auto">
          <a:xfrm>
            <a:off x="450961" y="571978"/>
            <a:ext cx="8240485" cy="585310"/>
          </a:xfrm>
          <a:prstGeom prst="roundRect">
            <a:avLst>
              <a:gd name="adj" fmla="val 7984"/>
            </a:avLst>
          </a:prstGeom>
          <a:gradFill>
            <a:gsLst>
              <a:gs pos="0">
                <a:schemeClr val="accent1">
                  <a:shade val="30000"/>
                  <a:satMod val="115000"/>
                  <a:alpha val="16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  <a:ln w="19050">
            <a:solidFill>
              <a:schemeClr val="accent6"/>
            </a:solidFill>
            <a:round/>
            <a:headEnd/>
            <a:tailEnd/>
          </a:ln>
          <a:effectLst/>
        </p:spPr>
        <p:txBody>
          <a:bodyPr lIns="104434" tIns="52217" rIns="104434" bIns="52217" anchor="ctr"/>
          <a:lstStyle/>
          <a:p>
            <a:pPr eaLnBrk="1" hangingPunct="1">
              <a:defRPr/>
            </a:pPr>
            <a:r>
              <a:rPr lang="ja-JP" altLang="en-US" b="1" dirty="0">
                <a:latin typeface="ＭＳ Ｐゴシック" pitchFamily="50" charset="-128"/>
              </a:rPr>
              <a:t>　</a:t>
            </a:r>
            <a:r>
              <a:rPr lang="ja-JP" altLang="en-US" b="1" dirty="0" smtClean="0">
                <a:latin typeface="ＭＳ Ｐゴシック" pitchFamily="50" charset="-128"/>
              </a:rPr>
              <a:t>　</a:t>
            </a:r>
            <a:r>
              <a:rPr lang="ja-JP" altLang="en-US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一般会計：</a:t>
            </a:r>
            <a:r>
              <a:rPr lang="ja-JP" altLang="en-US" b="1" dirty="0" smtClean="0">
                <a:latin typeface="+mj-ea"/>
                <a:ea typeface="+mj-ea"/>
              </a:rPr>
              <a:t>１兆９，０８８億円</a:t>
            </a:r>
            <a:r>
              <a:rPr lang="ja-JP" altLang="en-US" b="1" dirty="0">
                <a:latin typeface="+mj-ea"/>
                <a:ea typeface="+mj-ea"/>
              </a:rPr>
              <a:t>（対前年度比　 </a:t>
            </a:r>
            <a:r>
              <a:rPr lang="ja-JP" altLang="en-US" b="1" dirty="0" smtClean="0">
                <a:latin typeface="+mj-ea"/>
                <a:ea typeface="+mj-ea"/>
              </a:rPr>
              <a:t>＋６６９億円　＋</a:t>
            </a:r>
            <a:r>
              <a:rPr lang="ja-JP" altLang="en-US" b="1" dirty="0">
                <a:latin typeface="+mj-ea"/>
                <a:ea typeface="+mj-ea"/>
              </a:rPr>
              <a:t>３</a:t>
            </a:r>
            <a:r>
              <a:rPr lang="ja-JP" altLang="en-US" b="1" dirty="0" smtClean="0">
                <a:latin typeface="+mj-ea"/>
                <a:ea typeface="+mj-ea"/>
              </a:rPr>
              <a:t>．６％ ）</a:t>
            </a:r>
            <a:endParaRPr lang="en-US" altLang="ja-JP" b="1" dirty="0">
              <a:latin typeface="+mj-ea"/>
              <a:ea typeface="+mj-ea"/>
            </a:endParaRPr>
          </a:p>
          <a:p>
            <a:pPr eaLnBrk="1" hangingPunct="1">
              <a:defRPr/>
            </a:pPr>
            <a:r>
              <a:rPr lang="ja-JP" altLang="en-US" b="1" dirty="0" smtClean="0">
                <a:latin typeface="+mj-ea"/>
                <a:ea typeface="+mj-ea"/>
              </a:rPr>
              <a:t>　　</a:t>
            </a:r>
            <a:r>
              <a:rPr lang="ja-JP" altLang="en-US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［全会計：</a:t>
            </a:r>
            <a:r>
              <a:rPr lang="ja-JP" altLang="en-US" b="1" dirty="0" smtClean="0">
                <a:latin typeface="+mj-ea"/>
                <a:ea typeface="+mj-ea"/>
              </a:rPr>
              <a:t>３兆５，２７８億円</a:t>
            </a:r>
            <a:r>
              <a:rPr lang="ja-JP" altLang="en-US" b="1" dirty="0">
                <a:latin typeface="+mj-ea"/>
              </a:rPr>
              <a:t>（対前年度比　 </a:t>
            </a:r>
            <a:r>
              <a:rPr lang="ja-JP" altLang="en-US" b="1" dirty="0" smtClean="0">
                <a:latin typeface="+mj-ea"/>
              </a:rPr>
              <a:t>＋</a:t>
            </a:r>
            <a:r>
              <a:rPr lang="ja-JP" altLang="en-US" b="1" dirty="0">
                <a:latin typeface="+mj-ea"/>
              </a:rPr>
              <a:t>６５１</a:t>
            </a:r>
            <a:r>
              <a:rPr lang="ja-JP" altLang="en-US" b="1" dirty="0" smtClean="0">
                <a:latin typeface="+mj-ea"/>
              </a:rPr>
              <a:t>億円</a:t>
            </a:r>
            <a:r>
              <a:rPr lang="ja-JP" altLang="en-US" b="1" dirty="0">
                <a:latin typeface="+mj-ea"/>
              </a:rPr>
              <a:t>　</a:t>
            </a:r>
            <a:r>
              <a:rPr lang="ja-JP" altLang="en-US" b="1" dirty="0" smtClean="0">
                <a:latin typeface="+mj-ea"/>
              </a:rPr>
              <a:t>＋１．９％ ）</a:t>
            </a:r>
            <a:r>
              <a:rPr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］</a:t>
            </a:r>
            <a:endParaRPr lang="en-US" altLang="ja-JP" b="1" dirty="0">
              <a:latin typeface="+mj-ea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1205559" y="4462463"/>
            <a:ext cx="6731288" cy="647700"/>
          </a:xfrm>
          <a:prstGeom prst="roundRect">
            <a:avLst>
              <a:gd name="adj" fmla="val 18251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1200"/>
              </a:spcBef>
              <a:defRPr/>
            </a:pPr>
            <a:r>
              <a:rPr lang="ja-JP" altLang="en-US" b="1" u="sng" dirty="0" smtClean="0">
                <a:solidFill>
                  <a:schemeClr val="tx1"/>
                </a:solidFill>
                <a:latin typeface="+mj-ea"/>
                <a:ea typeface="+mj-ea"/>
              </a:rPr>
              <a:t>補塡財源（財政調整基金）に依存せず、通常収支が均衡</a:t>
            </a:r>
            <a:endParaRPr lang="en-US" altLang="ja-JP" b="1" u="sng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ctr">
              <a:spcBef>
                <a:spcPts val="1200"/>
              </a:spcBef>
              <a:defRPr/>
            </a:pPr>
            <a:r>
              <a:rPr lang="en-US" altLang="ja-JP" sz="1300" dirty="0" smtClean="0">
                <a:solidFill>
                  <a:schemeClr val="tx1"/>
                </a:solidFill>
                <a:latin typeface="+mj-ea"/>
                <a:ea typeface="+mj-ea"/>
              </a:rPr>
              <a:t>※</a:t>
            </a:r>
            <a:r>
              <a:rPr lang="ja-JP" altLang="en-US" sz="1300" dirty="0" smtClean="0">
                <a:solidFill>
                  <a:schemeClr val="tx1"/>
                </a:solidFill>
                <a:latin typeface="+mj-ea"/>
                <a:ea typeface="+mj-ea"/>
              </a:rPr>
              <a:t>通常収支</a:t>
            </a:r>
            <a:r>
              <a:rPr lang="en-US" altLang="ja-JP" sz="1300" dirty="0" smtClean="0">
                <a:solidFill>
                  <a:schemeClr val="tx1"/>
                </a:solidFill>
                <a:latin typeface="+mj-ea"/>
                <a:ea typeface="+mj-ea"/>
              </a:rPr>
              <a:t>…</a:t>
            </a:r>
            <a:r>
              <a:rPr lang="ja-JP" altLang="en-US" sz="1300" dirty="0" smtClean="0">
                <a:solidFill>
                  <a:schemeClr val="tx1"/>
                </a:solidFill>
                <a:latin typeface="+mj-ea"/>
                <a:ea typeface="+mj-ea"/>
              </a:rPr>
              <a:t>補塡財源（財政調整基金）を除いた収支</a:t>
            </a:r>
            <a:endParaRPr lang="en-US" altLang="ja-JP" sz="1300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graphicFrame>
        <p:nvGraphicFramePr>
          <p:cNvPr id="2" name="オブジェクト 1"/>
          <p:cNvGraphicFramePr>
            <a:graphicFrameLocks noChangeAspect="1"/>
          </p:cNvGraphicFramePr>
          <p:nvPr>
            <p:extLst/>
          </p:nvPr>
        </p:nvGraphicFramePr>
        <p:xfrm>
          <a:off x="554038" y="1252539"/>
          <a:ext cx="8034337" cy="3156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6" name="ワークシート" r:id="rId4" imgW="6715115" imgH="3266953" progId="Excel.Sheet.12">
                  <p:embed/>
                </p:oleObj>
              </mc:Choice>
              <mc:Fallback>
                <p:oleObj name="ワークシート" r:id="rId4" imgW="6715115" imgH="3266953" progId="Excel.Sheet.12">
                  <p:embed/>
                  <p:pic>
                    <p:nvPicPr>
                      <p:cNvPr id="2" name="オブジェクト 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54038" y="1252539"/>
                        <a:ext cx="8034337" cy="3156176"/>
                      </a:xfrm>
                      <a:prstGeom prst="rect">
                        <a:avLst/>
                      </a:prstGeom>
                      <a:ln w="25400">
                        <a:solidFill>
                          <a:srgbClr val="000099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878894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4">
            <a:extLst/>
          </p:cNvPr>
          <p:cNvSpPr>
            <a:spLocks noChangeArrowheads="1"/>
          </p:cNvSpPr>
          <p:nvPr/>
        </p:nvSpPr>
        <p:spPr bwMode="auto">
          <a:xfrm>
            <a:off x="-1588" y="0"/>
            <a:ext cx="9145588" cy="476250"/>
          </a:xfrm>
          <a:prstGeom prst="rect">
            <a:avLst/>
          </a:prstGeom>
          <a:gradFill flip="none" rotWithShape="1">
            <a:gsLst>
              <a:gs pos="50000">
                <a:srgbClr val="000099"/>
              </a:gs>
              <a:gs pos="97000">
                <a:schemeClr val="bg1"/>
              </a:gs>
            </a:gsLst>
            <a:lin ang="0" scaled="1"/>
            <a:tileRect/>
          </a:gradFill>
          <a:ln w="38100" algn="ctr">
            <a:noFill/>
            <a:miter lim="800000"/>
            <a:headEnd/>
            <a:tailEnd/>
          </a:ln>
          <a:effectLst/>
        </p:spPr>
        <p:txBody>
          <a:bodyPr wrap="none" lIns="77929" tIns="38964" rIns="77929" bIns="38964" anchor="ctr"/>
          <a:lstStyle/>
          <a:p>
            <a:pPr eaLnBrk="1" hangingPunct="1">
              <a:defRPr/>
            </a:pPr>
            <a:r>
              <a:rPr lang="ja-JP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HG創英角ｺﾞｼｯｸUB" pitchFamily="49" charset="-128"/>
              </a:rPr>
              <a:t>市債</a:t>
            </a:r>
            <a:r>
              <a:rPr lang="ja-JP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HG創英角ｺﾞｼｯｸUB" pitchFamily="49" charset="-128"/>
              </a:rPr>
              <a:t>残高の</a:t>
            </a:r>
            <a:r>
              <a:rPr lang="ja-JP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HG創英角ｺﾞｼｯｸUB" pitchFamily="49" charset="-128"/>
              </a:rPr>
              <a:t>推移（全会計）</a:t>
            </a:r>
            <a:endParaRPr lang="en-US" altLang="ja-JP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anose="020B0600070205080204" pitchFamily="50" charset="-128"/>
              <a:ea typeface="HG創英角ｺﾞｼｯｸUB" pitchFamily="49" charset="-128"/>
            </a:endParaRPr>
          </a:p>
        </p:txBody>
      </p:sp>
      <p:sp>
        <p:nvSpPr>
          <p:cNvPr id="9" name="スライド番号プレースホルダ 3">
            <a:extLst/>
          </p:cNvPr>
          <p:cNvSpPr txBox="1">
            <a:spLocks noGrp="1"/>
          </p:cNvSpPr>
          <p:nvPr/>
        </p:nvSpPr>
        <p:spPr bwMode="auto">
          <a:xfrm>
            <a:off x="7010400" y="4786313"/>
            <a:ext cx="2133600" cy="3571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77929" tIns="38964" rIns="77929" bIns="38964"/>
          <a:lstStyle/>
          <a:p>
            <a:pPr algn="r" eaLnBrk="1" hangingPunct="1">
              <a:defRPr/>
            </a:pPr>
            <a:r>
              <a:rPr lang="en-US" altLang="ja-JP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7</a:t>
            </a:r>
          </a:p>
        </p:txBody>
      </p:sp>
      <p:pic>
        <p:nvPicPr>
          <p:cNvPr id="6" name="図 5"/>
          <p:cNvPicPr>
            <a:picLocks noChangeAspect="1" noChangeArrowheads="1"/>
            <a:extLst>
              <a:ext uri="{84589F7E-364E-4C9E-8A38-B11213B215E9}">
                <a14:cameraTool xmlns:a14="http://schemas.microsoft.com/office/drawing/2010/main" cellRange="写真ネガ!$B$22:$N$42" spid="_x0000_s2194"/>
              </a:ext>
            </a:extLst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359" y="509587"/>
            <a:ext cx="9021281" cy="4276726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9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259888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表 14"/>
          <p:cNvGraphicFramePr>
            <a:graphicFrameLocks noGrp="1"/>
          </p:cNvGraphicFramePr>
          <p:nvPr>
            <p:extLst/>
          </p:nvPr>
        </p:nvGraphicFramePr>
        <p:xfrm>
          <a:off x="184323" y="583178"/>
          <a:ext cx="8761374" cy="3014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3146">
                  <a:extLst>
                    <a:ext uri="{9D8B030D-6E8A-4147-A177-3AD203B41FA5}">
                      <a16:colId xmlns:a16="http://schemas.microsoft.com/office/drawing/2014/main" val="3745289516"/>
                    </a:ext>
                  </a:extLst>
                </a:gridCol>
                <a:gridCol w="1859557">
                  <a:extLst>
                    <a:ext uri="{9D8B030D-6E8A-4147-A177-3AD203B41FA5}">
                      <a16:colId xmlns:a16="http://schemas.microsoft.com/office/drawing/2014/main" val="109315053"/>
                    </a:ext>
                  </a:extLst>
                </a:gridCol>
                <a:gridCol w="1859557">
                  <a:extLst>
                    <a:ext uri="{9D8B030D-6E8A-4147-A177-3AD203B41FA5}">
                      <a16:colId xmlns:a16="http://schemas.microsoft.com/office/drawing/2014/main" val="365224887"/>
                    </a:ext>
                  </a:extLst>
                </a:gridCol>
                <a:gridCol w="1859557">
                  <a:extLst>
                    <a:ext uri="{9D8B030D-6E8A-4147-A177-3AD203B41FA5}">
                      <a16:colId xmlns:a16="http://schemas.microsoft.com/office/drawing/2014/main" val="3124535825"/>
                    </a:ext>
                  </a:extLst>
                </a:gridCol>
                <a:gridCol w="1859557">
                  <a:extLst>
                    <a:ext uri="{9D8B030D-6E8A-4147-A177-3AD203B41FA5}">
                      <a16:colId xmlns:a16="http://schemas.microsoft.com/office/drawing/2014/main" val="1503798400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経常収支比率</a:t>
                      </a:r>
                      <a:endParaRPr kumimoji="1" lang="ja-JP" altLang="en-US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実質公債費比率</a:t>
                      </a:r>
                      <a:endParaRPr kumimoji="1" lang="ja-JP" altLang="en-US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将来負担比率</a:t>
                      </a:r>
                      <a:endParaRPr kumimoji="1" lang="ja-JP" altLang="en-US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財政調整基金残高</a:t>
                      </a:r>
                      <a:endParaRPr kumimoji="1" lang="ja-JP" altLang="en-US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6958520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大阪市</a:t>
                      </a:r>
                      <a:endParaRPr kumimoji="1" lang="ja-JP" altLang="en-US" b="1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過去最大値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r"/>
                      <a:r>
                        <a:rPr kumimoji="1" lang="en-US" altLang="ja-JP" sz="1400" b="1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(H16</a:t>
                      </a: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：</a:t>
                      </a:r>
                      <a:r>
                        <a:rPr kumimoji="1" lang="en-US" altLang="ja-JP" sz="1400" b="1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103.6</a:t>
                      </a: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％</a:t>
                      </a:r>
                      <a:r>
                        <a:rPr kumimoji="1" lang="en-US" altLang="ja-JP" sz="1400" b="1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)</a:t>
                      </a:r>
                    </a:p>
                    <a:p>
                      <a:pPr algn="r"/>
                      <a:endParaRPr kumimoji="1" lang="en-US" altLang="ja-JP" b="1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r"/>
                      <a:r>
                        <a:rPr kumimoji="1" lang="en-US" altLang="ja-JP" sz="1800" b="1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85.1</a:t>
                      </a:r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％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過去最大値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r"/>
                      <a:r>
                        <a:rPr kumimoji="1" lang="en-US" altLang="ja-JP" sz="1400" b="1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(H19</a:t>
                      </a: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：</a:t>
                      </a:r>
                      <a:r>
                        <a:rPr kumimoji="1" lang="en-US" altLang="ja-JP" sz="1400" b="1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11.8</a:t>
                      </a: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％</a:t>
                      </a:r>
                      <a:r>
                        <a:rPr kumimoji="1" lang="en-US" altLang="ja-JP" sz="1400" b="1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)</a:t>
                      </a:r>
                    </a:p>
                    <a:p>
                      <a:pPr algn="r"/>
                      <a:r>
                        <a:rPr kumimoji="1" lang="en-US" altLang="ja-JP" b="1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          </a:t>
                      </a:r>
                    </a:p>
                    <a:p>
                      <a:pPr algn="r"/>
                      <a:r>
                        <a:rPr kumimoji="1" lang="en-US" altLang="ja-JP" sz="1800" b="1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1.8</a:t>
                      </a:r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％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過去最大値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r"/>
                      <a:r>
                        <a:rPr kumimoji="1" lang="en-US" altLang="ja-JP" sz="1400" b="1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(H19</a:t>
                      </a: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：</a:t>
                      </a:r>
                      <a:r>
                        <a:rPr kumimoji="1" lang="en-US" altLang="ja-JP" sz="1400" b="1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263.8</a:t>
                      </a: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％</a:t>
                      </a:r>
                      <a:r>
                        <a:rPr kumimoji="1" lang="en-US" altLang="ja-JP" sz="1400" b="1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)</a:t>
                      </a:r>
                    </a:p>
                    <a:p>
                      <a:pPr algn="r"/>
                      <a:endParaRPr kumimoji="1" lang="en-US" altLang="ja-JP" sz="1600" b="1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/>
                      <a:r>
                        <a:rPr kumimoji="1" lang="ja-JP" altLang="en-US" sz="1800" b="1" baseline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　　　　　</a:t>
                      </a:r>
                      <a:r>
                        <a:rPr kumimoji="1" lang="ja-JP" altLang="en-US" sz="1800" b="1" baseline="0" dirty="0" err="1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ー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en-US" altLang="ja-JP" b="1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r"/>
                      <a:r>
                        <a:rPr kumimoji="1" lang="en-US" altLang="ja-JP" b="1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※ </a:t>
                      </a:r>
                      <a:r>
                        <a:rPr kumimoji="1" lang="en-US" altLang="ja-JP" sz="1800" b="1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2,131</a:t>
                      </a:r>
                      <a:r>
                        <a:rPr kumimoji="1" lang="ja-JP" altLang="en-US" sz="1800" b="1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億円</a:t>
                      </a:r>
                      <a:endParaRPr kumimoji="1" lang="ja-JP" altLang="en-US" b="1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318529"/>
                  </a:ext>
                </a:extLst>
              </a:tr>
              <a:tr h="366654"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横浜市</a:t>
                      </a:r>
                      <a:endParaRPr kumimoji="1" lang="ja-JP" altLang="en-US" sz="1800" b="1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="1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95.1</a:t>
                      </a:r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％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="1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10.6</a:t>
                      </a:r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％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="1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129.9</a:t>
                      </a:r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％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="1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313</a:t>
                      </a:r>
                      <a:r>
                        <a:rPr kumimoji="1" lang="ja-JP" altLang="en-US" sz="1800" b="1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億円</a:t>
                      </a:r>
                      <a:endParaRPr kumimoji="1" lang="ja-JP" altLang="en-US" sz="1800" b="1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332685604"/>
                  </a:ext>
                </a:extLst>
              </a:tr>
              <a:tr h="366654"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名古屋市</a:t>
                      </a:r>
                      <a:endParaRPr kumimoji="1" lang="ja-JP" altLang="en-US" sz="1800" b="1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="1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95.1</a:t>
                      </a:r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％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="1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7.2</a:t>
                      </a:r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％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="1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94.2</a:t>
                      </a:r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％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="1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203</a:t>
                      </a:r>
                      <a:r>
                        <a:rPr kumimoji="1" lang="ja-JP" altLang="en-US" sz="1800" b="1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億円</a:t>
                      </a:r>
                      <a:endParaRPr kumimoji="1" lang="ja-JP" altLang="en-US" sz="1800" b="1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8912960"/>
                  </a:ext>
                </a:extLst>
              </a:tr>
              <a:tr h="366654"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京都市</a:t>
                      </a:r>
                      <a:endParaRPr kumimoji="1" lang="ja-JP" altLang="en-US" sz="1800" b="1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="1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94.8</a:t>
                      </a:r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％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="1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        11.8</a:t>
                      </a:r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％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="1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170.4</a:t>
                      </a:r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％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="1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95</a:t>
                      </a:r>
                      <a:r>
                        <a:rPr kumimoji="1" lang="ja-JP" altLang="en-US" sz="1800" b="1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億円</a:t>
                      </a:r>
                      <a:endParaRPr kumimoji="1" lang="ja-JP" altLang="en-US" sz="1800" b="1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3793454048"/>
                  </a:ext>
                </a:extLst>
              </a:tr>
              <a:tr h="366654"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神戸市</a:t>
                      </a:r>
                      <a:endParaRPr kumimoji="1" lang="ja-JP" altLang="en-US" sz="1800" b="1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="1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95.3</a:t>
                      </a:r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％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="1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          4.4</a:t>
                      </a:r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％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="1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56.4</a:t>
                      </a:r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％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="1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146</a:t>
                      </a:r>
                      <a:r>
                        <a:rPr kumimoji="1" lang="ja-JP" altLang="en-US" sz="1800" b="1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億円</a:t>
                      </a:r>
                      <a:endParaRPr kumimoji="1" lang="ja-JP" altLang="en-US" sz="1800" b="1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8956629"/>
                  </a:ext>
                </a:extLst>
              </a:tr>
            </a:tbl>
          </a:graphicData>
        </a:graphic>
      </p:graphicFrame>
      <p:sp>
        <p:nvSpPr>
          <p:cNvPr id="2" name="下矢印 1"/>
          <p:cNvSpPr/>
          <p:nvPr/>
        </p:nvSpPr>
        <p:spPr>
          <a:xfrm>
            <a:off x="2821269" y="1611478"/>
            <a:ext cx="243000" cy="1620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</a:endParaRPr>
          </a:p>
        </p:txBody>
      </p:sp>
      <p:sp>
        <p:nvSpPr>
          <p:cNvPr id="3" name="角丸四角形 2"/>
          <p:cNvSpPr/>
          <p:nvPr/>
        </p:nvSpPr>
        <p:spPr>
          <a:xfrm>
            <a:off x="184323" y="1055914"/>
            <a:ext cx="8761374" cy="1070963"/>
          </a:xfrm>
          <a:prstGeom prst="roundRect">
            <a:avLst>
              <a:gd name="adj" fmla="val 7472"/>
            </a:avLst>
          </a:prstGeom>
          <a:noFill/>
          <a:ln w="63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</a:endParaRPr>
          </a:p>
        </p:txBody>
      </p:sp>
      <p:sp>
        <p:nvSpPr>
          <p:cNvPr id="11" name="下矢印 10"/>
          <p:cNvSpPr/>
          <p:nvPr/>
        </p:nvSpPr>
        <p:spPr>
          <a:xfrm>
            <a:off x="4677179" y="1611478"/>
            <a:ext cx="243000" cy="1620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</a:endParaRPr>
          </a:p>
        </p:txBody>
      </p:sp>
      <p:sp>
        <p:nvSpPr>
          <p:cNvPr id="12" name="下矢印 11"/>
          <p:cNvSpPr/>
          <p:nvPr/>
        </p:nvSpPr>
        <p:spPr>
          <a:xfrm>
            <a:off x="6533089" y="1611478"/>
            <a:ext cx="243000" cy="1620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</a:endParaRPr>
          </a:p>
        </p:txBody>
      </p:sp>
      <p:sp>
        <p:nvSpPr>
          <p:cNvPr id="9" name="Rectangle 4">
            <a:extLst/>
          </p:cNvPr>
          <p:cNvSpPr>
            <a:spLocks noChangeArrowheads="1"/>
          </p:cNvSpPr>
          <p:nvPr/>
        </p:nvSpPr>
        <p:spPr bwMode="auto">
          <a:xfrm>
            <a:off x="-1588" y="-2065"/>
            <a:ext cx="9145588" cy="476250"/>
          </a:xfrm>
          <a:prstGeom prst="rect">
            <a:avLst/>
          </a:prstGeom>
          <a:gradFill flip="none" rotWithShape="1">
            <a:gsLst>
              <a:gs pos="50000">
                <a:srgbClr val="000099"/>
              </a:gs>
              <a:gs pos="90000">
                <a:schemeClr val="bg1"/>
              </a:gs>
            </a:gsLst>
            <a:lin ang="0" scaled="1"/>
            <a:tileRect/>
          </a:gradFill>
          <a:ln w="38100" algn="ctr">
            <a:noFill/>
            <a:miter lim="800000"/>
            <a:headEnd/>
            <a:tailEnd/>
          </a:ln>
          <a:effectLst/>
        </p:spPr>
        <p:txBody>
          <a:bodyPr wrap="none" lIns="77929" tIns="38964" rIns="77929" bIns="38964" anchor="ctr"/>
          <a:lstStyle/>
          <a:p>
            <a:pPr eaLnBrk="1" hangingPunct="1">
              <a:defRPr/>
            </a:pPr>
            <a:r>
              <a:rPr lang="ja-JP" alt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HG創英角ｺﾞｼｯｸUB" pitchFamily="49" charset="-128"/>
              </a:rPr>
              <a:t>主要</a:t>
            </a:r>
            <a:r>
              <a:rPr lang="ja-JP" alt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HG創英角ｺﾞｼｯｸUB" pitchFamily="49" charset="-128"/>
              </a:rPr>
              <a:t>な財政</a:t>
            </a:r>
            <a:r>
              <a:rPr lang="ja-JP" alt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HG創英角ｺﾞｼｯｸUB" pitchFamily="49" charset="-128"/>
              </a:rPr>
              <a:t>指標（令和３年度決算）</a:t>
            </a:r>
            <a:endParaRPr lang="ja-JP" alt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anose="020B0600070205080204" pitchFamily="50" charset="-128"/>
              <a:ea typeface="HG創英角ｺﾞｼｯｸUB" pitchFamily="49" charset="-128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281114" y="4070530"/>
            <a:ext cx="8567791" cy="864392"/>
          </a:xfrm>
          <a:prstGeom prst="roundRect">
            <a:avLst>
              <a:gd name="adj" fmla="val 18251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ts val="1200"/>
              </a:spcBef>
              <a:defRPr/>
            </a:pPr>
            <a:r>
              <a:rPr lang="ja-JP" altLang="en-US" b="1" dirty="0" smtClean="0">
                <a:ln w="3175">
                  <a:noFill/>
                </a:ln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これ</a:t>
            </a:r>
            <a:r>
              <a:rPr lang="ja-JP" altLang="en-US" b="1" dirty="0">
                <a:ln w="3175">
                  <a:noFill/>
                </a:ln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まで</a:t>
            </a:r>
            <a:r>
              <a:rPr lang="ja-JP" altLang="en-US" b="1" dirty="0" smtClean="0">
                <a:ln w="3175">
                  <a:noFill/>
                </a:ln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の市政改革（</a:t>
            </a:r>
            <a:r>
              <a:rPr lang="ja-JP" altLang="en-US" b="1" dirty="0" smtClean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市債残高及び人件費削減など）の取組に</a:t>
            </a:r>
            <a:r>
              <a:rPr lang="ja-JP" altLang="en-US" b="1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より、</a:t>
            </a:r>
            <a:r>
              <a:rPr lang="ja-JP" altLang="en-US" b="1" dirty="0">
                <a:solidFill>
                  <a:srgbClr val="FFFF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endParaRPr lang="en-US" altLang="ja-JP" b="1" dirty="0">
              <a:solidFill>
                <a:srgbClr val="FFFFFF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spcBef>
                <a:spcPts val="1200"/>
              </a:spcBef>
              <a:defRPr/>
            </a:pPr>
            <a:r>
              <a:rPr lang="ja-JP" altLang="en-US" b="1" dirty="0" smtClean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経常</a:t>
            </a:r>
            <a:r>
              <a:rPr lang="ja-JP" altLang="en-US" b="1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収支</a:t>
            </a:r>
            <a:r>
              <a:rPr lang="ja-JP" altLang="en-US" b="1" dirty="0" smtClean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比率などの財政指標は、着実</a:t>
            </a:r>
            <a:r>
              <a:rPr lang="ja-JP" altLang="en-US" b="1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に</a:t>
            </a:r>
            <a:r>
              <a:rPr lang="ja-JP" altLang="en-US" b="1" dirty="0" smtClean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改善</a:t>
            </a:r>
            <a:endParaRPr lang="en-US" altLang="ja-JP" b="1" dirty="0">
              <a:solidFill>
                <a:srgbClr val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3" name="スライド番号プレースホルダ 3">
            <a:extLst/>
          </p:cNvPr>
          <p:cNvSpPr txBox="1">
            <a:spLocks noGrp="1"/>
          </p:cNvSpPr>
          <p:nvPr/>
        </p:nvSpPr>
        <p:spPr bwMode="auto">
          <a:xfrm>
            <a:off x="7010400" y="4786313"/>
            <a:ext cx="2133600" cy="3571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77929" tIns="38964" rIns="77929" bIns="38964"/>
          <a:lstStyle/>
          <a:p>
            <a:pPr algn="r" eaLnBrk="1" hangingPunct="1">
              <a:defRPr/>
            </a:pPr>
            <a:r>
              <a:rPr lang="en-US" altLang="ja-JP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8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158254" y="3519733"/>
            <a:ext cx="6617835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16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※</a:t>
            </a:r>
            <a:r>
              <a:rPr lang="ja-JP" altLang="en-US" sz="16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大阪市</a:t>
            </a:r>
            <a:r>
              <a:rPr kumimoji="1" lang="ja-JP" altLang="en-US" sz="16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財政調整基金残高：</a:t>
            </a:r>
            <a:r>
              <a:rPr kumimoji="1" lang="en-US" altLang="ja-JP" sz="1600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2,425</a:t>
            </a:r>
            <a:r>
              <a:rPr kumimoji="1" lang="ja-JP" altLang="en-US" sz="1600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億</a:t>
            </a:r>
            <a:r>
              <a:rPr kumimoji="1" lang="ja-JP" altLang="en-US" sz="16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円（</a:t>
            </a:r>
            <a:r>
              <a:rPr kumimoji="1" lang="en-US" altLang="ja-JP" sz="16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R5</a:t>
            </a:r>
            <a:r>
              <a:rPr kumimoji="1" lang="ja-JP" altLang="en-US" sz="16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年度末見込）</a:t>
            </a:r>
            <a:endParaRPr kumimoji="1" lang="ja-JP" altLang="en-US" sz="16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3840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図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588" y="476251"/>
            <a:ext cx="9112930" cy="3736520"/>
          </a:xfrm>
          <a:prstGeom prst="rect">
            <a:avLst/>
          </a:prstGeom>
        </p:spPr>
      </p:pic>
      <p:pic>
        <p:nvPicPr>
          <p:cNvPr id="20" name="図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97286" y="476250"/>
            <a:ext cx="3586715" cy="1483179"/>
          </a:xfrm>
          <a:prstGeom prst="rect">
            <a:avLst/>
          </a:prstGeom>
        </p:spPr>
      </p:pic>
      <p:sp>
        <p:nvSpPr>
          <p:cNvPr id="14" name="Rectangle 4">
            <a:extLst/>
          </p:cNvPr>
          <p:cNvSpPr>
            <a:spLocks noChangeArrowheads="1"/>
          </p:cNvSpPr>
          <p:nvPr/>
        </p:nvSpPr>
        <p:spPr bwMode="auto">
          <a:xfrm>
            <a:off x="-1588" y="0"/>
            <a:ext cx="9145588" cy="476250"/>
          </a:xfrm>
          <a:prstGeom prst="rect">
            <a:avLst/>
          </a:prstGeom>
          <a:gradFill flip="none" rotWithShape="1">
            <a:gsLst>
              <a:gs pos="50000">
                <a:srgbClr val="000099"/>
              </a:gs>
              <a:gs pos="90000">
                <a:schemeClr val="bg1"/>
              </a:gs>
            </a:gsLst>
            <a:lin ang="0" scaled="1"/>
            <a:tileRect/>
          </a:gradFill>
          <a:ln w="38100" algn="ctr">
            <a:noFill/>
            <a:miter lim="800000"/>
            <a:headEnd/>
            <a:tailEnd/>
          </a:ln>
          <a:effectLst/>
        </p:spPr>
        <p:txBody>
          <a:bodyPr wrap="none" lIns="77929" tIns="38964" rIns="77929" bIns="38964" anchor="ctr"/>
          <a:lstStyle/>
          <a:p>
            <a:pPr eaLnBrk="1" hangingPunct="1">
              <a:defRPr/>
            </a:pPr>
            <a:r>
              <a:rPr lang="ja-JP" alt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HG創英角ｺﾞｼｯｸUB" pitchFamily="49" charset="-128"/>
              </a:rPr>
              <a:t>今後の財政収支概算（粗い試算）</a:t>
            </a:r>
            <a:endParaRPr lang="en-US" altLang="ja-JP" sz="28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anose="020B0600070205080204" pitchFamily="50" charset="-128"/>
              <a:ea typeface="HG創英角ｺﾞｼｯｸUB" pitchFamily="49" charset="-128"/>
            </a:endParaRPr>
          </a:p>
        </p:txBody>
      </p:sp>
      <p:sp>
        <p:nvSpPr>
          <p:cNvPr id="15365" name="正方形/長方形 12"/>
          <p:cNvSpPr>
            <a:spLocks noChangeArrowheads="1"/>
          </p:cNvSpPr>
          <p:nvPr/>
        </p:nvSpPr>
        <p:spPr bwMode="auto">
          <a:xfrm>
            <a:off x="475059" y="4380492"/>
            <a:ext cx="8192294" cy="75178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104434" tIns="52217" rIns="104434" bIns="52217" anchor="ctr">
            <a:spAutoFit/>
          </a:bodyPr>
          <a:lstStyle>
            <a:lvl1pPr marL="361950" indent="-361950">
              <a:spcBef>
                <a:spcPct val="20000"/>
              </a:spcBef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ja-JP" altLang="en-US" sz="1400" b="1" dirty="0">
                <a:latin typeface="+mn-ea"/>
                <a:ea typeface="+mn-ea"/>
              </a:rPr>
              <a:t>　</a:t>
            </a:r>
            <a:r>
              <a:rPr lang="ja-JP" altLang="en-US" sz="1400" b="1" dirty="0" smtClean="0">
                <a:latin typeface="+mn-ea"/>
                <a:ea typeface="+mn-ea"/>
              </a:rPr>
              <a:t>　</a:t>
            </a:r>
            <a:r>
              <a:rPr lang="ja-JP" altLang="en-US" sz="1400" b="1" spc="-100" dirty="0" smtClean="0">
                <a:latin typeface="ＭＳ Ｐゴシック" panose="020B0600070205080204" pitchFamily="50" charset="-128"/>
                <a:cs typeface="メイリオ" pitchFamily="50" charset="-128"/>
              </a:rPr>
              <a:t>今後</a:t>
            </a:r>
            <a:r>
              <a:rPr lang="ja-JP" altLang="en-US" sz="1400" b="1" spc="-100" dirty="0">
                <a:latin typeface="ＭＳ Ｐゴシック" panose="020B0600070205080204" pitchFamily="50" charset="-128"/>
                <a:cs typeface="メイリオ" pitchFamily="50" charset="-128"/>
              </a:rPr>
              <a:t>の財政運営については、税収、金利・物価動向などの不確定要素が収支に大きな影響を与える可能性</a:t>
            </a:r>
            <a:r>
              <a:rPr lang="ja-JP" altLang="en-US" sz="1400" b="1" spc="-100" dirty="0" smtClean="0">
                <a:latin typeface="ＭＳ Ｐゴシック" panose="020B0600070205080204" pitchFamily="50" charset="-128"/>
                <a:cs typeface="メイリオ" pitchFamily="50" charset="-128"/>
              </a:rPr>
              <a:t>が</a:t>
            </a:r>
            <a:endParaRPr lang="en-US" altLang="ja-JP" sz="1400" b="1" spc="-100" dirty="0" smtClean="0">
              <a:latin typeface="ＭＳ Ｐゴシック" panose="020B0600070205080204" pitchFamily="50" charset="-128"/>
              <a:cs typeface="メイリオ" pitchFamily="50" charset="-128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ja-JP" altLang="en-US" sz="1400" b="1" spc="-100" dirty="0">
                <a:latin typeface="ＭＳ Ｐゴシック" panose="020B0600070205080204" pitchFamily="50" charset="-128"/>
                <a:cs typeface="メイリオ" pitchFamily="50" charset="-128"/>
              </a:rPr>
              <a:t>　</a:t>
            </a:r>
            <a:r>
              <a:rPr lang="ja-JP" altLang="en-US" sz="1400" b="1" spc="-100" dirty="0" smtClean="0">
                <a:latin typeface="ＭＳ Ｐゴシック" panose="020B0600070205080204" pitchFamily="50" charset="-128"/>
                <a:cs typeface="メイリオ" pitchFamily="50" charset="-128"/>
              </a:rPr>
              <a:t>　ある中</a:t>
            </a:r>
            <a:r>
              <a:rPr lang="ja-JP" altLang="en-US" sz="1400" b="1" spc="-100" dirty="0">
                <a:latin typeface="ＭＳ Ｐゴシック" panose="020B0600070205080204" pitchFamily="50" charset="-128"/>
                <a:cs typeface="メイリオ" pitchFamily="50" charset="-128"/>
              </a:rPr>
              <a:t>で、財政状況を以前に後戻りさせないことを念頭に、急激な環境変化にも対応できるよう、</a:t>
            </a:r>
            <a:r>
              <a:rPr lang="ja-JP" altLang="en-US" sz="1400" b="1" spc="-100" dirty="0" smtClean="0">
                <a:latin typeface="ＭＳ Ｐゴシック" panose="020B0600070205080204" pitchFamily="50" charset="-128"/>
                <a:cs typeface="メイリオ" pitchFamily="50" charset="-128"/>
              </a:rPr>
              <a:t>引き続き市政</a:t>
            </a:r>
            <a:endParaRPr lang="en-US" altLang="ja-JP" sz="1400" b="1" spc="-100" dirty="0" smtClean="0">
              <a:latin typeface="ＭＳ Ｐゴシック" panose="020B0600070205080204" pitchFamily="50" charset="-128"/>
              <a:cs typeface="メイリオ" pitchFamily="50" charset="-128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ja-JP" altLang="en-US" sz="1400" b="1" spc="-100" dirty="0">
                <a:latin typeface="ＭＳ Ｐゴシック" panose="020B0600070205080204" pitchFamily="50" charset="-128"/>
                <a:cs typeface="メイリオ" pitchFamily="50" charset="-128"/>
              </a:rPr>
              <a:t>　</a:t>
            </a:r>
            <a:r>
              <a:rPr lang="ja-JP" altLang="en-US" sz="1400" b="1" spc="-100" dirty="0" smtClean="0">
                <a:latin typeface="ＭＳ Ｐゴシック" panose="020B0600070205080204" pitchFamily="50" charset="-128"/>
                <a:cs typeface="メイリオ" pitchFamily="50" charset="-128"/>
              </a:rPr>
              <a:t>　改革に取り組み</a:t>
            </a:r>
            <a:r>
              <a:rPr lang="ja-JP" altLang="en-US" sz="1400" b="1" spc="-100" dirty="0">
                <a:latin typeface="ＭＳ Ｐゴシック" panose="020B0600070205080204" pitchFamily="50" charset="-128"/>
                <a:cs typeface="メイリオ" pitchFamily="50" charset="-128"/>
              </a:rPr>
              <a:t>、持続可能な財政構造を構築する必要がある</a:t>
            </a:r>
            <a:endParaRPr lang="en-US" altLang="ja-JP" sz="1400" b="1" spc="-100" dirty="0">
              <a:latin typeface="ＭＳ Ｐゴシック" panose="020B0600070205080204" pitchFamily="50" charset="-128"/>
              <a:cs typeface="メイリオ" pitchFamily="50" charset="-128"/>
            </a:endParaRPr>
          </a:p>
        </p:txBody>
      </p:sp>
      <p:sp>
        <p:nvSpPr>
          <p:cNvPr id="16" name="下矢印 15">
            <a:extLst/>
          </p:cNvPr>
          <p:cNvSpPr/>
          <p:nvPr/>
        </p:nvSpPr>
        <p:spPr>
          <a:xfrm>
            <a:off x="4350884" y="4146742"/>
            <a:ext cx="440644" cy="180975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434" tIns="52217" rIns="104434" bIns="52217" anchor="ctr"/>
          <a:lstStyle/>
          <a:p>
            <a:pPr algn="ctr" eaLnBrk="1" hangingPunct="1">
              <a:defRPr/>
            </a:pPr>
            <a:endParaRPr lang="ja-JP" altLang="en-US" dirty="0">
              <a:solidFill>
                <a:srgbClr val="FFFFFF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1" name="メモ 10"/>
          <p:cNvSpPr/>
          <p:nvPr/>
        </p:nvSpPr>
        <p:spPr>
          <a:xfrm>
            <a:off x="4160434" y="2830285"/>
            <a:ext cx="2345544" cy="688485"/>
          </a:xfrm>
          <a:prstGeom prst="foldedCorner">
            <a:avLst/>
          </a:prstGeom>
          <a:solidFill>
            <a:schemeClr val="accent5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 altLang="ja-JP" sz="1050" b="1" dirty="0">
              <a:solidFill>
                <a:srgbClr val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defRPr/>
            </a:pPr>
            <a:r>
              <a:rPr lang="ja-JP" altLang="en-US" sz="1050" b="1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この試算には多くの不確定要素（税収や</a:t>
            </a:r>
            <a:r>
              <a:rPr lang="ja-JP" altLang="en-US" sz="1050" b="1" dirty="0" smtClean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金利・物価動向など）が</a:t>
            </a:r>
            <a:r>
              <a:rPr lang="ja-JP" altLang="en-US" sz="1050" b="1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あり</a:t>
            </a:r>
            <a:r>
              <a:rPr lang="ja-JP" altLang="en-US" sz="1050" b="1" dirty="0" smtClean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、相当</a:t>
            </a:r>
            <a:r>
              <a:rPr lang="ja-JP" altLang="en-US" sz="1050" b="1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の幅をもってみる必要が</a:t>
            </a:r>
            <a:r>
              <a:rPr lang="ja-JP" altLang="en-US" sz="1050" b="1" dirty="0" smtClean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ある</a:t>
            </a:r>
            <a:endParaRPr lang="en-US" altLang="ja-JP" sz="1050" b="1" dirty="0">
              <a:solidFill>
                <a:srgbClr val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スライド番号プレースホルダ 3">
            <a:extLst/>
          </p:cNvPr>
          <p:cNvSpPr txBox="1">
            <a:spLocks noGrp="1"/>
          </p:cNvSpPr>
          <p:nvPr/>
        </p:nvSpPr>
        <p:spPr bwMode="auto">
          <a:xfrm>
            <a:off x="7010400" y="4786313"/>
            <a:ext cx="2133600" cy="3571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77929" tIns="38964" rIns="77929" bIns="38964"/>
          <a:lstStyle/>
          <a:p>
            <a:pPr algn="r" eaLnBrk="1" hangingPunct="1">
              <a:defRPr/>
            </a:pPr>
            <a:r>
              <a:rPr lang="en-US" altLang="ja-JP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anose="020B0600070205080204" pitchFamily="50" charset="-128"/>
              </a:rPr>
              <a:t>9</a:t>
            </a:r>
          </a:p>
        </p:txBody>
      </p:sp>
      <p:sp>
        <p:nvSpPr>
          <p:cNvPr id="3" name="角丸四角形 2"/>
          <p:cNvSpPr/>
          <p:nvPr/>
        </p:nvSpPr>
        <p:spPr>
          <a:xfrm>
            <a:off x="420630" y="4358383"/>
            <a:ext cx="457200" cy="41365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tx1"/>
                </a:solidFill>
                <a:latin typeface="ＭＳ Ｐゴシック" panose="020B0600070205080204" pitchFamily="50" charset="-128"/>
              </a:rPr>
              <a:t>○</a:t>
            </a:r>
            <a:endParaRPr kumimoji="1" lang="ja-JP" altLang="en-US" sz="1400" b="1" dirty="0">
              <a:solidFill>
                <a:schemeClr val="tx1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6951167" y="1374009"/>
            <a:ext cx="1350963" cy="2063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000" b="1" dirty="0">
                <a:solidFill>
                  <a:srgbClr val="000000"/>
                </a:solidFill>
                <a:latin typeface="+mj-ea"/>
                <a:ea typeface="+mj-ea"/>
              </a:rPr>
              <a:t>前回（</a:t>
            </a:r>
            <a:r>
              <a:rPr lang="en-US" altLang="ja-JP" sz="1000" b="1" dirty="0" smtClean="0">
                <a:solidFill>
                  <a:srgbClr val="000000"/>
                </a:solidFill>
                <a:latin typeface="+mj-ea"/>
                <a:ea typeface="+mj-ea"/>
              </a:rPr>
              <a:t>2022</a:t>
            </a:r>
            <a:r>
              <a:rPr lang="ja-JP" altLang="en-US" sz="1000" b="1" dirty="0" smtClean="0">
                <a:solidFill>
                  <a:srgbClr val="000000"/>
                </a:solidFill>
                <a:latin typeface="+mj-ea"/>
                <a:ea typeface="+mj-ea"/>
              </a:rPr>
              <a:t>年</a:t>
            </a:r>
            <a:r>
              <a:rPr lang="en-US" altLang="ja-JP" sz="1000" b="1" dirty="0">
                <a:solidFill>
                  <a:srgbClr val="000000"/>
                </a:solidFill>
                <a:latin typeface="+mj-ea"/>
                <a:ea typeface="+mj-ea"/>
              </a:rPr>
              <a:t>2</a:t>
            </a:r>
            <a:r>
              <a:rPr lang="ja-JP" altLang="en-US" sz="1000" b="1" dirty="0" smtClean="0">
                <a:solidFill>
                  <a:srgbClr val="000000"/>
                </a:solidFill>
                <a:latin typeface="+mj-ea"/>
                <a:ea typeface="+mj-ea"/>
              </a:rPr>
              <a:t>月版</a:t>
            </a:r>
            <a:r>
              <a:rPr lang="ja-JP" altLang="en-US" sz="1000" b="1" dirty="0">
                <a:solidFill>
                  <a:srgbClr val="000000"/>
                </a:solidFill>
                <a:latin typeface="+mj-ea"/>
                <a:ea typeface="+mj-ea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27060555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24266</TotalTime>
  <Words>627</Words>
  <Application>Microsoft Office PowerPoint</Application>
  <PresentationFormat>画面に合わせる (16:9)</PresentationFormat>
  <Paragraphs>93</Paragraphs>
  <Slides>9</Slides>
  <Notes>9</Notes>
  <HiddenSlides>0</HiddenSlides>
  <MMClips>0</MMClips>
  <ScaleCrop>false</ScaleCrop>
  <HeadingPairs>
    <vt:vector size="10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9</vt:i4>
      </vt:variant>
      <vt:variant>
        <vt:lpstr>目的別スライド ショー</vt:lpstr>
      </vt:variant>
      <vt:variant>
        <vt:i4>1</vt:i4>
      </vt:variant>
    </vt:vector>
  </HeadingPairs>
  <TitlesOfParts>
    <vt:vector size="19" baseType="lpstr">
      <vt:lpstr>HGP創英角ｺﾞｼｯｸUB</vt:lpstr>
      <vt:lpstr>HG創英角ｺﾞｼｯｸUB</vt:lpstr>
      <vt:lpstr>ＭＳ Ｐゴシック</vt:lpstr>
      <vt:lpstr>ＭＳ Ｐ明朝</vt:lpstr>
      <vt:lpstr>ＭＳ ゴシック</vt:lpstr>
      <vt:lpstr>メイリオ</vt:lpstr>
      <vt:lpstr>Arial</vt:lpstr>
      <vt:lpstr>標準デザイン</vt:lpstr>
      <vt:lpstr>ワークシート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Ｒ３市長会見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Printed>2023-02-06T05:23:36Z</cp:lastPrinted>
  <dcterms:created xsi:type="dcterms:W3CDTF">2011-01-05T04:40:46Z</dcterms:created>
  <dcterms:modified xsi:type="dcterms:W3CDTF">2023-02-07T05:00:18Z</dcterms:modified>
</cp:coreProperties>
</file>