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 saveSubsetFonts="1">
  <p:sldMasterIdLst>
    <p:sldMasterId id="2147483648" r:id="rId1"/>
  </p:sldMasterIdLst>
  <p:notesMasterIdLst>
    <p:notesMasterId r:id="rId6"/>
  </p:notesMasterIdLst>
  <p:handoutMasterIdLst>
    <p:handoutMasterId r:id="rId7"/>
  </p:handoutMasterIdLst>
  <p:sldIdLst>
    <p:sldId id="1525" r:id="rId2"/>
    <p:sldId id="1930" r:id="rId3"/>
    <p:sldId id="1974" r:id="rId4"/>
    <p:sldId id="1975" r:id="rId5"/>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83547" autoAdjust="0"/>
  </p:normalViewPr>
  <p:slideViewPr>
    <p:cSldViewPr snapToGrid="0">
      <p:cViewPr varScale="1">
        <p:scale>
          <a:sx n="76" d="100"/>
          <a:sy n="76" d="100"/>
        </p:scale>
        <p:origin x="1122" y="78"/>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2023/2/7</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5" y="971984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0" rIns="95183" bIns="4759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25</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0" tIns="48004" rIns="96010" bIns="48004"/>
          <a:lstStyle/>
          <a:p>
            <a:pPr eaLnBrk="1" hangingPunct="1"/>
            <a:endParaRPr lang="ja-JP" altLang="ja-JP" dirty="0"/>
          </a:p>
        </p:txBody>
      </p:sp>
    </p:spTree>
    <p:extLst>
      <p:ext uri="{BB962C8B-B14F-4D97-AF65-F5344CB8AC3E}">
        <p14:creationId xmlns:p14="http://schemas.microsoft.com/office/powerpoint/2010/main" val="333670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8" y="5014142"/>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80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731" indent="-264351" defTabSz="80680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8106"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9007"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388"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46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541"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617"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69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298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72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661" indent="-264324" defTabSz="80672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998"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854"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191"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223"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255"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286"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319"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9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72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661" indent="-264324" defTabSz="80672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998"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854"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191" indent="-212375" defTabSz="80672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223"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255"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286"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319" indent="-212375" defTabSz="8067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28</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971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4.jpe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278161"/>
            <a:ext cx="9144000" cy="821844"/>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4" name="Text Box 4"/>
          <p:cNvSpPr txBox="1">
            <a:spLocks noChangeArrowheads="1"/>
          </p:cNvSpPr>
          <p:nvPr/>
        </p:nvSpPr>
        <p:spPr bwMode="auto">
          <a:xfrm>
            <a:off x="1" y="2278161"/>
            <a:ext cx="9144000" cy="624031"/>
          </a:xfrm>
          <a:prstGeom prst="rect">
            <a:avLst/>
          </a:prstGeom>
          <a:noFill/>
          <a:ln w="9525">
            <a:noFill/>
            <a:miter lim="800000"/>
            <a:headEnd/>
            <a:tailEnd/>
          </a:ln>
        </p:spPr>
        <p:txBody>
          <a:bodyPr wrap="square" lIns="77928" tIns="38964" rIns="77928" bIns="38964">
            <a:spAutoFit/>
          </a:bodyPr>
          <a:lstStyle/>
          <a:p>
            <a:pPr algn="ctr" eaLnBrk="1" hangingPunct="1">
              <a:lnSpc>
                <a:spcPct val="150000"/>
              </a:lnSpc>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②ポストコロナに向けた府市一体による大阪の成長</a:t>
            </a:r>
          </a:p>
        </p:txBody>
      </p:sp>
    </p:spTree>
    <p:extLst>
      <p:ext uri="{BB962C8B-B14F-4D97-AF65-F5344CB8AC3E}">
        <p14:creationId xmlns:p14="http://schemas.microsoft.com/office/powerpoint/2010/main" val="1577942165"/>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7617" y="523533"/>
            <a:ext cx="2764629" cy="1792262"/>
          </a:xfrm>
          <a:prstGeom prst="rect">
            <a:avLst/>
          </a:prstGeom>
        </p:spPr>
      </p:pic>
      <p:sp>
        <p:nvSpPr>
          <p:cNvPr id="36" name="Rectangle 5"/>
          <p:cNvSpPr>
            <a:spLocks noChangeArrowheads="1"/>
          </p:cNvSpPr>
          <p:nvPr/>
        </p:nvSpPr>
        <p:spPr bwMode="auto">
          <a:xfrm>
            <a:off x="-245710" y="770593"/>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国際博覧会推進事業　　（１４０億７，６００万円）</a:t>
            </a:r>
            <a:endParaRPr lang="en-US" altLang="ja-JP" sz="1600" b="1" dirty="0">
              <a:latin typeface="ＭＳ Ｐゴシック" panose="020B0600070205080204" pitchFamily="50" charset="-128"/>
            </a:endParaRP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32992" y="482666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graphicFrame>
        <p:nvGraphicFramePr>
          <p:cNvPr id="32" name="表 31"/>
          <p:cNvGraphicFramePr>
            <a:graphicFrameLocks noGrp="1"/>
          </p:cNvGraphicFramePr>
          <p:nvPr>
            <p:extLst>
              <p:ext uri="{D42A27DB-BD31-4B8C-83A1-F6EECF244321}">
                <p14:modId xmlns:p14="http://schemas.microsoft.com/office/powerpoint/2010/main" val="3571007883"/>
              </p:ext>
            </p:extLst>
          </p:nvPr>
        </p:nvGraphicFramePr>
        <p:xfrm>
          <a:off x="4708921" y="2453211"/>
          <a:ext cx="4373325" cy="2432701"/>
        </p:xfrm>
        <a:graphic>
          <a:graphicData uri="http://schemas.openxmlformats.org/drawingml/2006/table">
            <a:tbl>
              <a:tblPr firstRow="1" bandRow="1"/>
              <a:tblGrid>
                <a:gridCol w="987963">
                  <a:extLst>
                    <a:ext uri="{9D8B030D-6E8A-4147-A177-3AD203B41FA5}">
                      <a16:colId xmlns:a16="http://schemas.microsoft.com/office/drawing/2014/main" val="20004"/>
                    </a:ext>
                  </a:extLst>
                </a:gridCol>
                <a:gridCol w="1923116">
                  <a:extLst>
                    <a:ext uri="{9D8B030D-6E8A-4147-A177-3AD203B41FA5}">
                      <a16:colId xmlns:a16="http://schemas.microsoft.com/office/drawing/2014/main" val="20005"/>
                    </a:ext>
                  </a:extLst>
                </a:gridCol>
                <a:gridCol w="740229">
                  <a:extLst>
                    <a:ext uri="{9D8B030D-6E8A-4147-A177-3AD203B41FA5}">
                      <a16:colId xmlns:a16="http://schemas.microsoft.com/office/drawing/2014/main" val="20006"/>
                    </a:ext>
                  </a:extLst>
                </a:gridCol>
                <a:gridCol w="722017">
                  <a:extLst>
                    <a:ext uri="{9D8B030D-6E8A-4147-A177-3AD203B41FA5}">
                      <a16:colId xmlns:a16="http://schemas.microsoft.com/office/drawing/2014/main" val="20007"/>
                    </a:ext>
                  </a:extLst>
                </a:gridCol>
              </a:tblGrid>
              <a:tr h="215927">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HG丸ｺﾞｼｯｸM-PRO" panose="020F0600000000000000" pitchFamily="50" charset="-128"/>
                          <a:ea typeface="HG丸ｺﾞｼｯｸM-PRO" panose="020F0600000000000000" pitchFamily="50" charset="-128"/>
                        </a:rPr>
                        <a:t>2022</a:t>
                      </a:r>
                    </a:p>
                  </a:txBody>
                  <a:tcPr marL="68585" marR="68585" marT="34217" marB="3421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algn="ctr"/>
                      <a:r>
                        <a:rPr kumimoji="1" lang="en-US" altLang="ja-JP" sz="800" dirty="0">
                          <a:latin typeface="HG丸ｺﾞｼｯｸM-PRO" panose="020F0600000000000000" pitchFamily="50" charset="-128"/>
                          <a:ea typeface="HG丸ｺﾞｼｯｸM-PRO" panose="020F0600000000000000" pitchFamily="50" charset="-128"/>
                        </a:rPr>
                        <a:t>2023</a:t>
                      </a:r>
                    </a:p>
                  </a:txBody>
                  <a:tcPr marL="68585" marR="68585" marT="34217" marB="342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HG丸ｺﾞｼｯｸM-PRO" panose="020F0600000000000000" pitchFamily="50" charset="-128"/>
                          <a:ea typeface="HG丸ｺﾞｼｯｸM-PRO" panose="020F0600000000000000" pitchFamily="50" charset="-128"/>
                        </a:rPr>
                        <a:t>2024</a:t>
                      </a:r>
                    </a:p>
                  </a:txBody>
                  <a:tcPr marL="68585" marR="68585" marT="34217" marB="342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HG丸ｺﾞｼｯｸM-PRO" panose="020F0600000000000000" pitchFamily="50" charset="-128"/>
                          <a:ea typeface="HG丸ｺﾞｼｯｸM-PRO" panose="020F0600000000000000" pitchFamily="50" charset="-128"/>
                        </a:rPr>
                        <a:t>2025</a:t>
                      </a:r>
                    </a:p>
                  </a:txBody>
                  <a:tcPr marL="68585" marR="68585" marT="34217" marB="342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216774">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5" marR="68585" marT="34217" marB="3421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5" marR="68585" marT="34217" marB="342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5" marR="68585" marT="34217" marB="342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5" marR="68585" marT="34217" marB="342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33" name="テキスト ボックス 47"/>
          <p:cNvSpPr txBox="1">
            <a:spLocks noChangeArrowheads="1"/>
          </p:cNvSpPr>
          <p:nvPr/>
        </p:nvSpPr>
        <p:spPr bwMode="auto">
          <a:xfrm>
            <a:off x="8395181" y="3105553"/>
            <a:ext cx="2308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solidFill>
                  <a:srgbClr val="000000"/>
                </a:solidFill>
                <a:latin typeface="ＭＳ Ｐゴシック" panose="020B0600070205080204" pitchFamily="50" charset="-128"/>
              </a:rPr>
              <a:t>開催</a:t>
            </a:r>
          </a:p>
        </p:txBody>
      </p:sp>
      <p:sp>
        <p:nvSpPr>
          <p:cNvPr id="37" name="左右矢印 36"/>
          <p:cNvSpPr/>
          <p:nvPr/>
        </p:nvSpPr>
        <p:spPr>
          <a:xfrm flipV="1">
            <a:off x="8395181" y="2785153"/>
            <a:ext cx="546107" cy="27287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latin typeface="ＭＳ Ｐゴシック" panose="020B0600070205080204" pitchFamily="50" charset="-128"/>
            </a:endParaRPr>
          </a:p>
        </p:txBody>
      </p:sp>
      <p:sp>
        <p:nvSpPr>
          <p:cNvPr id="38" name="テキスト ボックス 54"/>
          <p:cNvSpPr txBox="1">
            <a:spLocks noChangeArrowheads="1"/>
          </p:cNvSpPr>
          <p:nvPr/>
        </p:nvSpPr>
        <p:spPr bwMode="auto">
          <a:xfrm>
            <a:off x="8395181" y="3270866"/>
            <a:ext cx="6870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dirty="0">
                <a:solidFill>
                  <a:srgbClr val="000000"/>
                </a:solidFill>
                <a:latin typeface="ＭＳ Ｐゴシック" panose="020B0600070205080204" pitchFamily="50" charset="-128"/>
              </a:rPr>
              <a:t>４</a:t>
            </a:r>
            <a:r>
              <a:rPr lang="en-US" altLang="ja-JP" sz="800" dirty="0">
                <a:solidFill>
                  <a:srgbClr val="000000"/>
                </a:solidFill>
                <a:latin typeface="ＭＳ Ｐゴシック" panose="020B0600070205080204" pitchFamily="50" charset="-128"/>
              </a:rPr>
              <a:t>/13</a:t>
            </a:r>
            <a:r>
              <a:rPr lang="ja-JP" altLang="en-US" sz="800" dirty="0">
                <a:solidFill>
                  <a:srgbClr val="000000"/>
                </a:solidFill>
                <a:latin typeface="ＭＳ Ｐゴシック" panose="020B0600070205080204" pitchFamily="50" charset="-128"/>
              </a:rPr>
              <a:t> ～ </a:t>
            </a:r>
            <a:r>
              <a:rPr lang="en-US" altLang="ja-JP" sz="800" dirty="0">
                <a:solidFill>
                  <a:srgbClr val="000000"/>
                </a:solidFill>
                <a:latin typeface="ＭＳ Ｐゴシック" panose="020B0600070205080204" pitchFamily="50" charset="-128"/>
              </a:rPr>
              <a:t>10/13</a:t>
            </a:r>
          </a:p>
        </p:txBody>
      </p:sp>
      <p:sp>
        <p:nvSpPr>
          <p:cNvPr id="39" name="テキスト ボックス 38"/>
          <p:cNvSpPr txBox="1">
            <a:spLocks noChangeArrowheads="1"/>
          </p:cNvSpPr>
          <p:nvPr/>
        </p:nvSpPr>
        <p:spPr bwMode="auto">
          <a:xfrm>
            <a:off x="6134998" y="2801931"/>
            <a:ext cx="1044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会場整備</a:t>
            </a:r>
          </a:p>
        </p:txBody>
      </p:sp>
      <p:sp>
        <p:nvSpPr>
          <p:cNvPr id="40" name="テキスト ボックス 38"/>
          <p:cNvSpPr txBox="1">
            <a:spLocks noChangeArrowheads="1"/>
          </p:cNvSpPr>
          <p:nvPr/>
        </p:nvSpPr>
        <p:spPr bwMode="auto">
          <a:xfrm>
            <a:off x="4757906" y="3093475"/>
            <a:ext cx="9103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大阪パビリオン</a:t>
            </a:r>
            <a:endParaRPr lang="en-US" altLang="ja-JP" sz="800" dirty="0">
              <a:latin typeface="ＭＳ Ｐゴシック" panose="020B0600070205080204" pitchFamily="50" charset="-128"/>
            </a:endParaRPr>
          </a:p>
          <a:p>
            <a:pPr algn="ctr" eaLnBrk="1" hangingPunct="1">
              <a:spcBef>
                <a:spcPct val="0"/>
              </a:spcBef>
              <a:buFontTx/>
              <a:buNone/>
            </a:pPr>
            <a:r>
              <a:rPr lang="ja-JP" altLang="en-US" sz="800" dirty="0">
                <a:latin typeface="ＭＳ Ｐゴシック" panose="020B0600070205080204" pitchFamily="50" charset="-128"/>
              </a:rPr>
              <a:t>基本設計・実施設計</a:t>
            </a:r>
          </a:p>
        </p:txBody>
      </p:sp>
      <p:sp>
        <p:nvSpPr>
          <p:cNvPr id="45" name="テキスト ボックス 38"/>
          <p:cNvSpPr txBox="1">
            <a:spLocks noChangeArrowheads="1"/>
          </p:cNvSpPr>
          <p:nvPr/>
        </p:nvSpPr>
        <p:spPr bwMode="auto">
          <a:xfrm>
            <a:off x="6170998" y="3098729"/>
            <a:ext cx="972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大阪パビリオン工事</a:t>
            </a:r>
          </a:p>
        </p:txBody>
      </p:sp>
      <p:sp>
        <p:nvSpPr>
          <p:cNvPr id="46" name="右矢印 45"/>
          <p:cNvSpPr/>
          <p:nvPr/>
        </p:nvSpPr>
        <p:spPr>
          <a:xfrm>
            <a:off x="4756123" y="3698160"/>
            <a:ext cx="3836499" cy="185028"/>
          </a:xfrm>
          <a:prstGeom prst="rightArrow">
            <a:avLst>
              <a:gd name="adj1" fmla="val 100000"/>
              <a:gd name="adj2" fmla="val 43640"/>
            </a:avLst>
          </a:prstGeom>
          <a:solidFill>
            <a:schemeClr val="accent5">
              <a:lumMod val="75000"/>
            </a:schemeClr>
          </a:solidFill>
          <a:ln w="3175"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ja-JP" altLang="en-US" sz="1350" dirty="0">
              <a:solidFill>
                <a:srgbClr val="FFFFFF"/>
              </a:solidFill>
              <a:latin typeface="ＭＳ Ｐゴシック" panose="020B0600070205080204" pitchFamily="50" charset="-128"/>
            </a:endParaRPr>
          </a:p>
        </p:txBody>
      </p:sp>
      <p:cxnSp>
        <p:nvCxnSpPr>
          <p:cNvPr id="47" name="直線矢印コネクタ 46"/>
          <p:cNvCxnSpPr/>
          <p:nvPr/>
        </p:nvCxnSpPr>
        <p:spPr>
          <a:xfrm flipV="1">
            <a:off x="4756503" y="2797980"/>
            <a:ext cx="727214"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a:off x="5462182" y="2797848"/>
            <a:ext cx="2853065" cy="11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p:cNvCxnSpPr/>
          <p:nvPr/>
        </p:nvCxnSpPr>
        <p:spPr>
          <a:xfrm flipV="1">
            <a:off x="4750171" y="3075130"/>
            <a:ext cx="925845"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3" name="テキスト ボックス 38"/>
          <p:cNvSpPr txBox="1">
            <a:spLocks noChangeArrowheads="1"/>
          </p:cNvSpPr>
          <p:nvPr/>
        </p:nvSpPr>
        <p:spPr bwMode="auto">
          <a:xfrm>
            <a:off x="4964998" y="3516667"/>
            <a:ext cx="3384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輸送力増強（設計・施設</a:t>
            </a:r>
            <a:r>
              <a:rPr lang="ja-JP" altLang="en-US" sz="800" dirty="0" smtClean="0">
                <a:latin typeface="ＭＳ Ｐゴシック" panose="020B0600070205080204" pitchFamily="50" charset="-128"/>
              </a:rPr>
              <a:t>整備）</a:t>
            </a:r>
            <a:endParaRPr lang="ja-JP" altLang="en-US" sz="800" dirty="0">
              <a:latin typeface="ＭＳ Ｐゴシック" panose="020B0600070205080204" pitchFamily="50" charset="-128"/>
            </a:endParaRPr>
          </a:p>
        </p:txBody>
      </p:sp>
      <p:sp>
        <p:nvSpPr>
          <p:cNvPr id="54" name="テキスト ボックス 53"/>
          <p:cNvSpPr txBox="1">
            <a:spLocks noChangeArrowheads="1"/>
          </p:cNvSpPr>
          <p:nvPr/>
        </p:nvSpPr>
        <p:spPr bwMode="auto">
          <a:xfrm>
            <a:off x="5522372" y="3733239"/>
            <a:ext cx="2304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機運醸成</a:t>
            </a:r>
          </a:p>
        </p:txBody>
      </p:sp>
      <p:sp>
        <p:nvSpPr>
          <p:cNvPr id="57" name="テキスト ボックス 38"/>
          <p:cNvSpPr txBox="1">
            <a:spLocks noChangeArrowheads="1"/>
          </p:cNvSpPr>
          <p:nvPr/>
        </p:nvSpPr>
        <p:spPr bwMode="auto">
          <a:xfrm>
            <a:off x="4898993" y="4084349"/>
            <a:ext cx="82961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●開催</a:t>
            </a:r>
            <a:r>
              <a:rPr lang="en-US" altLang="ja-JP" sz="800" dirty="0">
                <a:latin typeface="ＭＳ Ｐゴシック" panose="020B0600070205080204" pitchFamily="50" charset="-128"/>
              </a:rPr>
              <a:t>1,000</a:t>
            </a:r>
            <a:r>
              <a:rPr lang="ja-JP" altLang="en-US" sz="800" dirty="0">
                <a:latin typeface="ＭＳ Ｐゴシック" panose="020B0600070205080204" pitchFamily="50" charset="-128"/>
              </a:rPr>
              <a:t>日前</a:t>
            </a:r>
          </a:p>
        </p:txBody>
      </p:sp>
      <p:sp>
        <p:nvSpPr>
          <p:cNvPr id="31" name="テキスト ボックス 38"/>
          <p:cNvSpPr txBox="1">
            <a:spLocks noChangeArrowheads="1"/>
          </p:cNvSpPr>
          <p:nvPr/>
        </p:nvSpPr>
        <p:spPr bwMode="auto">
          <a:xfrm>
            <a:off x="4708921" y="2803633"/>
            <a:ext cx="9670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会場建設</a:t>
            </a:r>
            <a:endParaRPr lang="en-US" altLang="ja-JP" sz="800" dirty="0">
              <a:latin typeface="ＭＳ Ｐゴシック" panose="020B0600070205080204" pitchFamily="50" charset="-128"/>
            </a:endParaRPr>
          </a:p>
          <a:p>
            <a:pPr algn="ctr" eaLnBrk="1" hangingPunct="1">
              <a:spcBef>
                <a:spcPct val="0"/>
              </a:spcBef>
              <a:buFontTx/>
              <a:buNone/>
            </a:pPr>
            <a:r>
              <a:rPr lang="ja-JP" altLang="en-US" sz="800" dirty="0">
                <a:latin typeface="ＭＳ Ｐゴシック" panose="020B0600070205080204" pitchFamily="50" charset="-128"/>
              </a:rPr>
              <a:t>基本設計・実施設計</a:t>
            </a:r>
          </a:p>
        </p:txBody>
      </p:sp>
      <p:sp>
        <p:nvSpPr>
          <p:cNvPr id="44" name="正方形/長方形 43"/>
          <p:cNvSpPr/>
          <p:nvPr/>
        </p:nvSpPr>
        <p:spPr>
          <a:xfrm>
            <a:off x="8606435" y="2285875"/>
            <a:ext cx="530202" cy="194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ＭＳ Ｐゴシック" panose="020B0600070205080204" pitchFamily="50" charset="-128"/>
              </a:rPr>
              <a:t>（年度）</a:t>
            </a:r>
          </a:p>
        </p:txBody>
      </p:sp>
      <p:sp>
        <p:nvSpPr>
          <p:cNvPr id="35" name="Rectangle 5"/>
          <p:cNvSpPr>
            <a:spLocks noChangeArrowheads="1"/>
          </p:cNvSpPr>
          <p:nvPr/>
        </p:nvSpPr>
        <p:spPr bwMode="auto">
          <a:xfrm>
            <a:off x="-175087" y="1334352"/>
            <a:ext cx="5487441" cy="37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会場建設費の負担金</a:t>
            </a:r>
            <a:endParaRPr lang="en-US" altLang="ja-JP" sz="1400" dirty="0">
              <a:latin typeface="ＭＳ Ｐゴシック" panose="020B0600070205080204" pitchFamily="50" charset="-128"/>
            </a:endParaRPr>
          </a:p>
          <a:p>
            <a:pPr marL="470250" eaLnBrk="1" hangingPunct="1">
              <a:spcBef>
                <a:spcPts val="170"/>
              </a:spcBef>
              <a:spcAft>
                <a:spcPts val="170"/>
              </a:spcAft>
              <a:buNone/>
              <a:defRPr/>
            </a:pPr>
            <a:endParaRPr lang="en-US" altLang="ja-JP" sz="300" dirty="0">
              <a:latin typeface="ＭＳ Ｐゴシック" panose="020B0600070205080204" pitchFamily="50" charset="-128"/>
            </a:endParaRPr>
          </a:p>
          <a:p>
            <a:pPr marL="756000" lvl="0" indent="-285750" eaLnBrk="1" hangingPunct="1">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大阪パビリオンの出展に向けた準備</a:t>
            </a:r>
            <a:endParaRPr lang="en-US" altLang="ja-JP" sz="1400" dirty="0">
              <a:latin typeface="ＭＳ Ｐゴシック" panose="020B0600070205080204" pitchFamily="50" charset="-128"/>
            </a:endParaRPr>
          </a:p>
          <a:p>
            <a:pPr marL="470250" eaLnBrk="1" hangingPunct="1">
              <a:spcBef>
                <a:spcPts val="170"/>
              </a:spcBef>
              <a:spcAft>
                <a:spcPts val="170"/>
              </a:spcAft>
              <a:buNone/>
              <a:defRPr/>
            </a:pPr>
            <a:r>
              <a:rPr lang="ja-JP" altLang="en-US" sz="1400" b="1" dirty="0">
                <a:latin typeface="+mn-ea"/>
              </a:rPr>
              <a:t> </a:t>
            </a:r>
            <a:r>
              <a:rPr lang="ja-JP" altLang="en-US" sz="1400" dirty="0">
                <a:latin typeface="ＭＳ Ｐゴシック" pitchFamily="50" charset="-128"/>
                <a:ea typeface="ＭＳ Ｐゴシック" charset="-128"/>
              </a:rPr>
              <a:t>　・　建物の建築工事</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　再生医療の展示に向けた企画　　　など</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endParaRPr lang="en-US" altLang="ja-JP" sz="300" dirty="0">
              <a:latin typeface="ＭＳ Ｐゴシック" panose="020B0600070205080204" pitchFamily="50" charset="-128"/>
            </a:endParaRPr>
          </a:p>
          <a:p>
            <a:pPr marL="756000" indent="-285750" eaLnBrk="1" hangingPunct="1">
              <a:spcBef>
                <a:spcPts val="170"/>
              </a:spcBef>
              <a:spcAft>
                <a:spcPts val="170"/>
              </a:spcAft>
              <a:buFont typeface="Wingdings" panose="05000000000000000000" pitchFamily="2" charset="2"/>
              <a:buChar char="Ø"/>
              <a:defRPr/>
            </a:pPr>
            <a:r>
              <a:rPr lang="ja-JP" altLang="en-US" sz="1400" spc="-60" dirty="0">
                <a:latin typeface="ＭＳ Ｐゴシック" panose="020B0600070205080204" pitchFamily="50" charset="-128"/>
              </a:rPr>
              <a:t>地下鉄の輸送力増強</a:t>
            </a:r>
            <a:endParaRPr lang="en-US" altLang="ja-JP" sz="1400" spc="-60" dirty="0">
              <a:latin typeface="ＭＳ Ｐゴシック" panose="020B0600070205080204" pitchFamily="50" charset="-128"/>
            </a:endParaRPr>
          </a:p>
          <a:p>
            <a:pPr marL="470250" eaLnBrk="1" hangingPunct="1">
              <a:spcBef>
                <a:spcPts val="170"/>
              </a:spcBef>
              <a:spcAft>
                <a:spcPts val="170"/>
              </a:spcAft>
              <a:buNone/>
              <a:defRPr/>
            </a:pPr>
            <a:endParaRPr lang="en-US" altLang="ja-JP" sz="300" dirty="0">
              <a:latin typeface="+mn-ea"/>
            </a:endParaRPr>
          </a:p>
          <a:p>
            <a:pPr marL="756000" indent="-285750" eaLnBrk="1" hangingPunct="1">
              <a:spcBef>
                <a:spcPts val="170"/>
              </a:spcBef>
              <a:spcAft>
                <a:spcPts val="170"/>
              </a:spcAft>
              <a:buFont typeface="Wingdings" panose="05000000000000000000" pitchFamily="2" charset="2"/>
              <a:buChar char="Ø"/>
              <a:defRPr/>
            </a:pPr>
            <a:r>
              <a:rPr lang="ja-JP" altLang="ja-JP" sz="1400" dirty="0">
                <a:latin typeface="+mn-ea"/>
              </a:rPr>
              <a:t>機運醸成</a:t>
            </a:r>
            <a:r>
              <a:rPr lang="ja-JP" altLang="en-US" sz="1400" dirty="0">
                <a:latin typeface="+mn-ea"/>
              </a:rPr>
              <a:t>及び参加促進等</a:t>
            </a:r>
            <a:endParaRPr lang="en-US" altLang="ja-JP" sz="1400" dirty="0">
              <a:latin typeface="+mn-ea"/>
            </a:endParaRPr>
          </a:p>
          <a:p>
            <a:pPr marL="470250" eaLnBrk="1" hangingPunct="1">
              <a:spcBef>
                <a:spcPts val="170"/>
              </a:spcBef>
              <a:spcAft>
                <a:spcPts val="170"/>
              </a:spcAft>
              <a:buNone/>
              <a:defRPr/>
            </a:pPr>
            <a:r>
              <a:rPr lang="ja-JP" altLang="en-US" sz="1400" b="1" dirty="0">
                <a:latin typeface="+mn-ea"/>
                <a:ea typeface="+mn-ea"/>
              </a:rPr>
              <a:t> </a:t>
            </a:r>
            <a:r>
              <a:rPr lang="ja-JP" altLang="en-US" sz="1400" dirty="0">
                <a:latin typeface="ＭＳ Ｐゴシック" pitchFamily="50" charset="-128"/>
                <a:ea typeface="ＭＳ Ｐゴシック" charset="-128"/>
              </a:rPr>
              <a:t>　・　節目のタイミングを活用した重点的な</a:t>
            </a:r>
            <a:r>
              <a:rPr lang="ja-JP" altLang="ja-JP" sz="1400" dirty="0">
                <a:latin typeface="+mn-ea"/>
              </a:rPr>
              <a:t>ＰＲ</a:t>
            </a:r>
            <a:r>
              <a:rPr lang="ja-JP" altLang="en-US" sz="1400" dirty="0">
                <a:latin typeface="ＭＳ Ｐゴシック" pitchFamily="50" charset="-128"/>
                <a:ea typeface="ＭＳ Ｐゴシック" charset="-128"/>
              </a:rPr>
              <a:t>の実施</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　各区に</a:t>
            </a:r>
            <a:r>
              <a:rPr lang="ja-JP" altLang="en-US" sz="1400" dirty="0" smtClean="0">
                <a:latin typeface="ＭＳ Ｐゴシック" pitchFamily="50" charset="-128"/>
                <a:ea typeface="ＭＳ Ｐゴシック" charset="-128"/>
              </a:rPr>
              <a:t>おける</a:t>
            </a:r>
            <a:r>
              <a:rPr lang="ja-JP" altLang="ja-JP" sz="1400" dirty="0">
                <a:latin typeface="+mn-ea"/>
              </a:rPr>
              <a:t>ＰＲ</a:t>
            </a:r>
            <a:r>
              <a:rPr lang="ja-JP" altLang="en-US" sz="1400" dirty="0" smtClean="0">
                <a:latin typeface="ＭＳ Ｐゴシック" pitchFamily="50" charset="-128"/>
                <a:ea typeface="ＭＳ Ｐゴシック" charset="-128"/>
              </a:rPr>
              <a:t>グッズ</a:t>
            </a:r>
            <a:r>
              <a:rPr lang="ja-JP" altLang="en-US" sz="1400" dirty="0">
                <a:latin typeface="ＭＳ Ｐゴシック" pitchFamily="50" charset="-128"/>
                <a:ea typeface="ＭＳ Ｐゴシック" charset="-128"/>
              </a:rPr>
              <a:t>作成、庁舎装飾等</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　交通・観光案内を行うボランティアの受入準備、募集</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　万博会</a:t>
            </a:r>
            <a:r>
              <a:rPr lang="ja-JP" altLang="en-US" sz="1400" dirty="0" smtClean="0">
                <a:latin typeface="ＭＳ Ｐゴシック" pitchFamily="50" charset="-128"/>
                <a:ea typeface="ＭＳ Ｐゴシック" charset="-128"/>
              </a:rPr>
              <a:t>場内の催事に向けた企画・検討</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　一般交通への</a:t>
            </a:r>
            <a:r>
              <a:rPr lang="ja-JP" altLang="en-US" sz="1400" dirty="0" smtClean="0">
                <a:latin typeface="ＭＳ Ｐゴシック" pitchFamily="50" charset="-128"/>
                <a:ea typeface="ＭＳ Ｐゴシック" charset="-128"/>
              </a:rPr>
              <a:t>働きかけＴＤＭ（</a:t>
            </a:r>
            <a:r>
              <a:rPr lang="ja-JP" altLang="en-US" sz="1400" dirty="0">
                <a:latin typeface="ＭＳ Ｐゴシック" pitchFamily="50" charset="-128"/>
                <a:ea typeface="ＭＳ Ｐゴシック" charset="-128"/>
              </a:rPr>
              <a:t>交通需要マネジメント）</a:t>
            </a:r>
            <a:endParaRPr lang="en-US" altLang="ja-JP"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など</a:t>
            </a:r>
            <a:endParaRPr lang="en-US" altLang="ja-JP" sz="1400" dirty="0">
              <a:latin typeface="+mn-ea"/>
            </a:endParaRPr>
          </a:p>
          <a:p>
            <a:pPr marL="470250" eaLnBrk="1" hangingPunct="1">
              <a:spcBef>
                <a:spcPts val="170"/>
              </a:spcBef>
              <a:spcAft>
                <a:spcPts val="170"/>
              </a:spcAft>
              <a:buNone/>
              <a:defRPr/>
            </a:pPr>
            <a:r>
              <a:rPr lang="ja-JP" altLang="en-US" sz="1400" b="1" dirty="0">
                <a:latin typeface="+mn-ea"/>
              </a:rPr>
              <a:t> </a:t>
            </a:r>
            <a:r>
              <a:rPr lang="ja-JP" altLang="en-US" sz="1400" dirty="0">
                <a:latin typeface="ＭＳ Ｐゴシック" pitchFamily="50" charset="-128"/>
                <a:ea typeface="ＭＳ Ｐゴシック" charset="-128"/>
              </a:rPr>
              <a:t>　</a:t>
            </a:r>
            <a:endParaRPr lang="en-US" altLang="ja-JP" sz="1400" dirty="0">
              <a:latin typeface="ＭＳ Ｐゴシック" panose="020B0600070205080204" pitchFamily="50" charset="-128"/>
            </a:endParaRPr>
          </a:p>
        </p:txBody>
      </p:sp>
      <p:sp>
        <p:nvSpPr>
          <p:cNvPr id="34" name="角丸四角形 33"/>
          <p:cNvSpPr/>
          <p:nvPr/>
        </p:nvSpPr>
        <p:spPr>
          <a:xfrm>
            <a:off x="38911" y="171523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0" name="角丸四角形 59"/>
          <p:cNvSpPr/>
          <p:nvPr/>
        </p:nvSpPr>
        <p:spPr>
          <a:xfrm>
            <a:off x="38911" y="2964282"/>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cxnSp>
        <p:nvCxnSpPr>
          <p:cNvPr id="55" name="直線矢印コネクタ 54"/>
          <p:cNvCxnSpPr/>
          <p:nvPr/>
        </p:nvCxnSpPr>
        <p:spPr>
          <a:xfrm>
            <a:off x="5728612" y="3288326"/>
            <a:ext cx="185677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a:xfrm>
            <a:off x="5728612" y="3075130"/>
            <a:ext cx="243347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3" name="テキスト ボックス 38"/>
          <p:cNvSpPr txBox="1">
            <a:spLocks noChangeArrowheads="1"/>
          </p:cNvSpPr>
          <p:nvPr/>
        </p:nvSpPr>
        <p:spPr bwMode="auto">
          <a:xfrm>
            <a:off x="6170998" y="3307735"/>
            <a:ext cx="972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再生医療　企画・設計</a:t>
            </a:r>
          </a:p>
        </p:txBody>
      </p:sp>
      <p:sp>
        <p:nvSpPr>
          <p:cNvPr id="64" name="テキスト ボックス 38"/>
          <p:cNvSpPr txBox="1">
            <a:spLocks noChangeArrowheads="1"/>
          </p:cNvSpPr>
          <p:nvPr/>
        </p:nvSpPr>
        <p:spPr bwMode="auto">
          <a:xfrm>
            <a:off x="5748767" y="4085935"/>
            <a:ext cx="7172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●開催２年前</a:t>
            </a:r>
            <a:endParaRPr lang="en-US" altLang="ja-JP" sz="800" dirty="0">
              <a:latin typeface="ＭＳ Ｐゴシック" panose="020B0600070205080204" pitchFamily="50" charset="-128"/>
            </a:endParaRPr>
          </a:p>
          <a:p>
            <a:pPr algn="ctr" eaLnBrk="1" hangingPunct="1">
              <a:spcBef>
                <a:spcPct val="0"/>
              </a:spcBef>
              <a:buFontTx/>
              <a:buNone/>
            </a:pPr>
            <a:r>
              <a:rPr lang="ja-JP" altLang="en-US" sz="800" dirty="0">
                <a:latin typeface="ＭＳ Ｐゴシック" panose="020B0600070205080204" pitchFamily="50" charset="-128"/>
              </a:rPr>
              <a:t>（</a:t>
            </a:r>
            <a:r>
              <a:rPr lang="en-US" altLang="ja-JP" sz="800" dirty="0">
                <a:latin typeface="ＭＳ Ｐゴシック" panose="020B0600070205080204" pitchFamily="50" charset="-128"/>
              </a:rPr>
              <a:t>4</a:t>
            </a:r>
            <a:r>
              <a:rPr lang="ja-JP" altLang="en-US" sz="800" dirty="0">
                <a:latin typeface="ＭＳ Ｐゴシック" panose="020B0600070205080204" pitchFamily="50" charset="-128"/>
              </a:rPr>
              <a:t>月</a:t>
            </a:r>
            <a:r>
              <a:rPr lang="en-US" altLang="ja-JP" sz="800" dirty="0">
                <a:latin typeface="ＭＳ Ｐゴシック" panose="020B0600070205080204" pitchFamily="50" charset="-128"/>
              </a:rPr>
              <a:t>13</a:t>
            </a:r>
            <a:r>
              <a:rPr lang="ja-JP" altLang="en-US" sz="800" dirty="0">
                <a:latin typeface="ＭＳ Ｐゴシック" panose="020B0600070205080204" pitchFamily="50" charset="-128"/>
              </a:rPr>
              <a:t>日）</a:t>
            </a:r>
          </a:p>
        </p:txBody>
      </p:sp>
      <p:sp>
        <p:nvSpPr>
          <p:cNvPr id="65" name="テキスト ボックス 38"/>
          <p:cNvSpPr txBox="1">
            <a:spLocks noChangeArrowheads="1"/>
          </p:cNvSpPr>
          <p:nvPr/>
        </p:nvSpPr>
        <p:spPr bwMode="auto">
          <a:xfrm>
            <a:off x="6511201" y="4085935"/>
            <a:ext cx="7172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●開催</a:t>
            </a:r>
            <a:r>
              <a:rPr lang="en-US" altLang="ja-JP" sz="800" dirty="0">
                <a:latin typeface="ＭＳ Ｐゴシック" panose="020B0600070205080204" pitchFamily="50" charset="-128"/>
              </a:rPr>
              <a:t>500</a:t>
            </a:r>
            <a:r>
              <a:rPr lang="ja-JP" altLang="en-US" sz="800" dirty="0">
                <a:latin typeface="ＭＳ Ｐゴシック" panose="020B0600070205080204" pitchFamily="50" charset="-128"/>
              </a:rPr>
              <a:t>日前</a:t>
            </a:r>
            <a:endParaRPr lang="en-US" altLang="ja-JP" sz="800" dirty="0">
              <a:latin typeface="ＭＳ Ｐゴシック" panose="020B0600070205080204" pitchFamily="50" charset="-128"/>
            </a:endParaRPr>
          </a:p>
          <a:p>
            <a:pPr algn="ctr" eaLnBrk="1" hangingPunct="1">
              <a:spcBef>
                <a:spcPct val="0"/>
              </a:spcBef>
              <a:buFontTx/>
              <a:buNone/>
            </a:pPr>
            <a:r>
              <a:rPr lang="ja-JP" altLang="en-US" sz="800" dirty="0">
                <a:latin typeface="ＭＳ Ｐゴシック" panose="020B0600070205080204" pitchFamily="50" charset="-128"/>
              </a:rPr>
              <a:t>（</a:t>
            </a:r>
            <a:r>
              <a:rPr lang="en-US" altLang="ja-JP" sz="800" dirty="0">
                <a:latin typeface="ＭＳ Ｐゴシック" panose="020B0600070205080204" pitchFamily="50" charset="-128"/>
              </a:rPr>
              <a:t>11</a:t>
            </a:r>
            <a:r>
              <a:rPr lang="ja-JP" altLang="en-US" sz="800" dirty="0">
                <a:latin typeface="ＭＳ Ｐゴシック" panose="020B0600070205080204" pitchFamily="50" charset="-128"/>
              </a:rPr>
              <a:t>月</a:t>
            </a:r>
            <a:r>
              <a:rPr lang="en-US" altLang="ja-JP" sz="800" dirty="0">
                <a:latin typeface="ＭＳ Ｐゴシック" panose="020B0600070205080204" pitchFamily="50" charset="-128"/>
              </a:rPr>
              <a:t>30</a:t>
            </a:r>
            <a:r>
              <a:rPr lang="ja-JP" altLang="en-US" sz="800" dirty="0">
                <a:latin typeface="ＭＳ Ｐゴシック" panose="020B0600070205080204" pitchFamily="50" charset="-128"/>
              </a:rPr>
              <a:t>日）</a:t>
            </a:r>
          </a:p>
        </p:txBody>
      </p:sp>
      <p:sp>
        <p:nvSpPr>
          <p:cNvPr id="70" name="テキスト ボックス 38"/>
          <p:cNvSpPr txBox="1">
            <a:spLocks noChangeArrowheads="1"/>
          </p:cNvSpPr>
          <p:nvPr/>
        </p:nvSpPr>
        <p:spPr bwMode="auto">
          <a:xfrm>
            <a:off x="5924663" y="4362746"/>
            <a:ext cx="25657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交通・観光案内を行うボランティア活動の準備及び実施</a:t>
            </a:r>
          </a:p>
        </p:txBody>
      </p:sp>
      <p:cxnSp>
        <p:nvCxnSpPr>
          <p:cNvPr id="74" name="直線矢印コネクタ 73"/>
          <p:cNvCxnSpPr/>
          <p:nvPr/>
        </p:nvCxnSpPr>
        <p:spPr>
          <a:xfrm>
            <a:off x="5841980" y="4351277"/>
            <a:ext cx="3191313"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6" name="テキスト ボックス 38"/>
          <p:cNvSpPr txBox="1">
            <a:spLocks noChangeArrowheads="1"/>
          </p:cNvSpPr>
          <p:nvPr/>
        </p:nvSpPr>
        <p:spPr bwMode="auto">
          <a:xfrm>
            <a:off x="5719444" y="4548106"/>
            <a:ext cx="1878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smtClean="0">
                <a:latin typeface="ＭＳ Ｐゴシック" panose="020B0600070205080204" pitchFamily="50" charset="-128"/>
              </a:rPr>
              <a:t>催事参加に向けた企画・検討</a:t>
            </a:r>
            <a:endParaRPr lang="ja-JP" altLang="en-US" sz="800" dirty="0">
              <a:latin typeface="ＭＳ Ｐゴシック" panose="020B0600070205080204" pitchFamily="50" charset="-128"/>
            </a:endParaRPr>
          </a:p>
        </p:txBody>
      </p:sp>
      <p:sp>
        <p:nvSpPr>
          <p:cNvPr id="78" name="テキスト ボックス 38"/>
          <p:cNvSpPr txBox="1">
            <a:spLocks noChangeArrowheads="1"/>
          </p:cNvSpPr>
          <p:nvPr/>
        </p:nvSpPr>
        <p:spPr bwMode="auto">
          <a:xfrm>
            <a:off x="6165937" y="4754764"/>
            <a:ext cx="972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latin typeface="ＭＳ Ｐゴシック" panose="020B0600070205080204" pitchFamily="50" charset="-128"/>
              </a:rPr>
              <a:t>TDM</a:t>
            </a:r>
            <a:r>
              <a:rPr lang="ja-JP" altLang="en-US" sz="800" dirty="0">
                <a:latin typeface="ＭＳ Ｐゴシック" panose="020B0600070205080204" pitchFamily="50" charset="-128"/>
              </a:rPr>
              <a:t>　調査・検討</a:t>
            </a:r>
          </a:p>
        </p:txBody>
      </p:sp>
      <p:sp>
        <p:nvSpPr>
          <p:cNvPr id="52" name="テキスト ボックス 51"/>
          <p:cNvSpPr txBox="1"/>
          <p:nvPr/>
        </p:nvSpPr>
        <p:spPr>
          <a:xfrm>
            <a:off x="7486495" y="2182590"/>
            <a:ext cx="1578509" cy="111571"/>
          </a:xfrm>
          <a:prstGeom prst="rect">
            <a:avLst/>
          </a:prstGeom>
          <a:noFill/>
          <a:ln w="9525">
            <a:noFill/>
            <a:miter lim="800000"/>
            <a:headEnd/>
            <a:tailEnd/>
          </a:ln>
        </p:spPr>
        <p:txBody>
          <a:bodyPr lIns="33231" tIns="16615" rIns="0" bIns="0" anchor="t" anchorCtr="0"/>
          <a:lstStyle>
            <a:defPPr>
              <a:defRPr lang="en-US"/>
            </a:defPPr>
            <a:lvl1pPr marL="90488" indent="-90488" algn="just" fontAlgn="ctr" hangingPunct="0">
              <a:spcBef>
                <a:spcPts val="200"/>
              </a:spcBef>
              <a:buClr>
                <a:srgbClr val="FFFFFF">
                  <a:lumMod val="50000"/>
                </a:srgbClr>
              </a:buClr>
              <a:buSzPct val="100000"/>
              <a:buFont typeface="Arial" panose="020B0604020202020204" pitchFamily="34" charset="0"/>
              <a:buChar char="•"/>
              <a:defRPr sz="900">
                <a:solidFill>
                  <a:srgbClr val="000000"/>
                </a:solidFill>
                <a:effectLst/>
                <a:latin typeface="Arial" panose="020B0604020202020204" pitchFamily="34" charset="0"/>
                <a:cs typeface="Arial" panose="020B0604020202020204" pitchFamily="34" charset="0"/>
              </a:defRPr>
            </a:lvl1pPr>
          </a:lstStyle>
          <a:p>
            <a:pPr marL="0" indent="0" algn="ctr">
              <a:buNone/>
            </a:pPr>
            <a:r>
              <a:rPr lang="ja-JP" altLang="en-US" sz="6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（公社）</a:t>
            </a:r>
            <a:r>
              <a:rPr lang="en-US" altLang="ja-JP" sz="6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2025</a:t>
            </a:r>
            <a:r>
              <a:rPr lang="ja-JP" altLang="en-US" sz="6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年日本国際博覧会協会</a:t>
            </a:r>
            <a:endParaRPr lang="ja-JP" altLang="en-US" sz="600" dirty="0">
              <a:solidFill>
                <a:schemeClr val="bg1"/>
              </a:solidFill>
              <a:latin typeface="Meiryo UI" panose="020B0604030504040204" pitchFamily="50" charset="-128"/>
              <a:ea typeface="Meiryo UI" panose="020B0604030504040204" pitchFamily="50" charset="-128"/>
            </a:endParaRPr>
          </a:p>
        </p:txBody>
      </p:sp>
      <p:cxnSp>
        <p:nvCxnSpPr>
          <p:cNvPr id="61" name="直線矢印コネクタ 60"/>
          <p:cNvCxnSpPr/>
          <p:nvPr/>
        </p:nvCxnSpPr>
        <p:spPr>
          <a:xfrm>
            <a:off x="4750171" y="3495290"/>
            <a:ext cx="3557341"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a:off x="5707470" y="4537227"/>
            <a:ext cx="185677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a:off x="5715783" y="4735226"/>
            <a:ext cx="185677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919" y="718549"/>
            <a:ext cx="952606" cy="1523616"/>
          </a:xfrm>
          <a:prstGeom prst="rect">
            <a:avLst/>
          </a:prstGeom>
        </p:spPr>
      </p:pic>
      <p:sp>
        <p:nvSpPr>
          <p:cNvPr id="59" name="矢印: 左右 3">
            <a:extLst>
              <a:ext uri="{FF2B5EF4-FFF2-40B4-BE49-F238E27FC236}">
                <a16:creationId xmlns:a16="http://schemas.microsoft.com/office/drawing/2014/main" id="{D7E94560-5DC6-831A-71D8-C00381EADBCC}"/>
              </a:ext>
            </a:extLst>
          </p:cNvPr>
          <p:cNvSpPr/>
          <p:nvPr/>
        </p:nvSpPr>
        <p:spPr>
          <a:xfrm>
            <a:off x="6262436" y="3917853"/>
            <a:ext cx="1012802" cy="152381"/>
          </a:xfrm>
          <a:prstGeom prst="leftRightArrow">
            <a:avLst>
              <a:gd name="adj1" fmla="val 100000"/>
              <a:gd name="adj2" fmla="val 50000"/>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ＭＳ Ｐゴシック" panose="020B0600070205080204" pitchFamily="50" charset="-128"/>
              </a:rPr>
              <a:t>チケット販売</a:t>
            </a:r>
          </a:p>
        </p:txBody>
      </p:sp>
      <p:sp>
        <p:nvSpPr>
          <p:cNvPr id="71" name="テキスト ボックス 38">
            <a:extLst>
              <a:ext uri="{FF2B5EF4-FFF2-40B4-BE49-F238E27FC236}">
                <a16:creationId xmlns:a16="http://schemas.microsoft.com/office/drawing/2014/main" id="{F77C5676-4A2A-1822-1221-C76ECE2F1CA9}"/>
              </a:ext>
            </a:extLst>
          </p:cNvPr>
          <p:cNvSpPr txBox="1">
            <a:spLocks noChangeArrowheads="1"/>
          </p:cNvSpPr>
          <p:nvPr/>
        </p:nvSpPr>
        <p:spPr bwMode="auto">
          <a:xfrm>
            <a:off x="7505520" y="4759447"/>
            <a:ext cx="972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試行実施・広報</a:t>
            </a:r>
          </a:p>
        </p:txBody>
      </p:sp>
      <p:sp>
        <p:nvSpPr>
          <p:cNvPr id="73" name="テキスト ボックス 38">
            <a:extLst>
              <a:ext uri="{FF2B5EF4-FFF2-40B4-BE49-F238E27FC236}">
                <a16:creationId xmlns:a16="http://schemas.microsoft.com/office/drawing/2014/main" id="{F8A500B7-FBCF-E348-D3DB-F32DE412CF0F}"/>
              </a:ext>
            </a:extLst>
          </p:cNvPr>
          <p:cNvSpPr txBox="1">
            <a:spLocks noChangeArrowheads="1"/>
          </p:cNvSpPr>
          <p:nvPr/>
        </p:nvSpPr>
        <p:spPr bwMode="auto">
          <a:xfrm>
            <a:off x="8252713" y="4752574"/>
            <a:ext cx="972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ＭＳ Ｐゴシック" panose="020B0600070205080204" pitchFamily="50" charset="-128"/>
              </a:rPr>
              <a:t>本格実施・広報</a:t>
            </a:r>
          </a:p>
        </p:txBody>
      </p:sp>
      <p:cxnSp>
        <p:nvCxnSpPr>
          <p:cNvPr id="75" name="直線矢印コネクタ 74">
            <a:extLst>
              <a:ext uri="{FF2B5EF4-FFF2-40B4-BE49-F238E27FC236}">
                <a16:creationId xmlns:a16="http://schemas.microsoft.com/office/drawing/2014/main" id="{DC3A50E2-FDD1-99AE-70C4-DED6D68A2B48}"/>
              </a:ext>
            </a:extLst>
          </p:cNvPr>
          <p:cNvCxnSpPr>
            <a:cxnSpLocks/>
          </p:cNvCxnSpPr>
          <p:nvPr/>
        </p:nvCxnSpPr>
        <p:spPr>
          <a:xfrm>
            <a:off x="7628776" y="4734597"/>
            <a:ext cx="1414791" cy="629"/>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7" name="テキスト ボックス 76"/>
          <p:cNvSpPr txBox="1"/>
          <p:nvPr/>
        </p:nvSpPr>
        <p:spPr>
          <a:xfrm>
            <a:off x="4888186" y="2203611"/>
            <a:ext cx="1147992" cy="141993"/>
          </a:xfrm>
          <a:prstGeom prst="rect">
            <a:avLst/>
          </a:prstGeom>
          <a:noFill/>
          <a:ln w="9525">
            <a:noFill/>
            <a:miter lim="800000"/>
            <a:headEnd/>
            <a:tailEnd/>
          </a:ln>
        </p:spPr>
        <p:txBody>
          <a:bodyPr lIns="33231" tIns="16615" rIns="0" bIns="0" anchor="t" anchorCtr="0"/>
          <a:lstStyle>
            <a:defPPr>
              <a:defRPr lang="en-US"/>
            </a:defPPr>
            <a:lvl1pPr marL="90488" indent="-90488" algn="just" fontAlgn="ctr" hangingPunct="0">
              <a:spcBef>
                <a:spcPts val="200"/>
              </a:spcBef>
              <a:buClr>
                <a:srgbClr val="FFFFFF">
                  <a:lumMod val="50000"/>
                </a:srgbClr>
              </a:buClr>
              <a:buSzPct val="100000"/>
              <a:buFont typeface="Arial" panose="020B0604020202020204" pitchFamily="34" charset="0"/>
              <a:buChar char="•"/>
              <a:defRPr sz="900">
                <a:solidFill>
                  <a:srgbClr val="000000"/>
                </a:solidFill>
                <a:effectLst/>
                <a:latin typeface="Arial" panose="020B0604020202020204" pitchFamily="34" charset="0"/>
                <a:cs typeface="Arial" panose="020B0604020202020204" pitchFamily="34" charset="0"/>
              </a:defRPr>
            </a:lvl1pPr>
          </a:lstStyle>
          <a:p>
            <a:pPr marL="0" indent="0" algn="ctr">
              <a:buNone/>
            </a:pPr>
            <a:r>
              <a:rPr lang="ja-JP" altLang="en-US" sz="700" dirty="0" smtClean="0">
                <a:solidFill>
                  <a:schemeClr val="tx1"/>
                </a:solidFill>
                <a:latin typeface="Meiryo UI" panose="020B0604030504040204" pitchFamily="50" charset="-128"/>
                <a:ea typeface="Meiryo UI" panose="020B0604030504040204" pitchFamily="50" charset="-128"/>
              </a:rPr>
              <a:t>公式キャラクター 「ミャクミャク」</a:t>
            </a:r>
            <a:endParaRPr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6718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144780" y="2918840"/>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地域特性等を活かした機運醸成・ホスピタリティ向上</a:t>
            </a: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smtClean="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万博推進関連事業①</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96492"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27</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77" name="角丸四角形 76"/>
          <p:cNvSpPr/>
          <p:nvPr/>
        </p:nvSpPr>
        <p:spPr>
          <a:xfrm>
            <a:off x="182880" y="535588"/>
            <a:ext cx="8713694" cy="424384"/>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令和５</a:t>
            </a:r>
            <a:r>
              <a:rPr lang="ja-JP" altLang="ja-JP" sz="1600" dirty="0" smtClean="0">
                <a:solidFill>
                  <a:srgbClr val="000000"/>
                </a:solidFill>
                <a:latin typeface="HGP創英角ｺﾞｼｯｸUB" panose="020B0900000000000000" pitchFamily="50" charset="-128"/>
                <a:ea typeface="HGP創英角ｺﾞｼｯｸUB" panose="020B0900000000000000" pitchFamily="50" charset="-128"/>
              </a:rPr>
              <a:t>年度</a:t>
            </a:r>
            <a:r>
              <a:rPr lang="ja-JP" altLang="ja-JP"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万博推進関連事業</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６４億２，４００</a:t>
            </a:r>
            <a:r>
              <a:rPr lang="zh-TW" altLang="en-US" sz="1600" dirty="0" smtClean="0">
                <a:solidFill>
                  <a:schemeClr val="tx1"/>
                </a:solidFill>
                <a:latin typeface="HGP創英角ｺﾞｼｯｸUB" panose="020B0900000000000000" pitchFamily="50" charset="-128"/>
                <a:ea typeface="HGP創英角ｺﾞｼｯｸUB" panose="020B0900000000000000" pitchFamily="50" charset="-128"/>
              </a:rPr>
              <a:t>万円</a:t>
            </a:r>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Rectangle 5"/>
          <p:cNvSpPr>
            <a:spLocks noChangeArrowheads="1"/>
          </p:cNvSpPr>
          <p:nvPr/>
        </p:nvSpPr>
        <p:spPr bwMode="auto">
          <a:xfrm>
            <a:off x="-13063" y="1394359"/>
            <a:ext cx="7034579" cy="137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400" dirty="0" smtClean="0">
                <a:latin typeface="ＭＳ Ｐゴシック" panose="020B0600070205080204" pitchFamily="50" charset="-128"/>
              </a:rPr>
              <a:t>万博の円滑な開催に向けて市内各エリアにおける環境整備などを実施</a:t>
            </a:r>
            <a:endParaRPr lang="en-US" altLang="ja-JP" sz="1400" dirty="0" smtClean="0">
              <a:latin typeface="ＭＳ Ｐゴシック" panose="020B0600070205080204" pitchFamily="50" charset="-128"/>
            </a:endParaRPr>
          </a:p>
          <a:p>
            <a:pPr marL="622300" eaLnBrk="1" hangingPunct="1">
              <a:spcBef>
                <a:spcPts val="170"/>
              </a:spcBef>
              <a:spcAft>
                <a:spcPts val="170"/>
              </a:spcAft>
              <a:buNone/>
              <a:defRPr/>
            </a:pPr>
            <a:r>
              <a:rPr lang="ja-JP" altLang="en-US" sz="1400" dirty="0" smtClean="0">
                <a:latin typeface="ＭＳ Ｐゴシック" panose="020B0600070205080204" pitchFamily="50" charset="-128"/>
              </a:rPr>
              <a:t>　</a:t>
            </a: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万博</a:t>
            </a:r>
            <a:r>
              <a:rPr lang="ja-JP" altLang="en-US" sz="1400" dirty="0">
                <a:latin typeface="ＭＳ Ｐゴシック" pitchFamily="50" charset="-128"/>
                <a:ea typeface="ＭＳ Ｐゴシック" charset="-128"/>
              </a:rPr>
              <a:t>来場者の安全・円滑な移動にかかるアクセスルートの</a:t>
            </a:r>
            <a:r>
              <a:rPr lang="ja-JP" altLang="en-US" sz="1400" dirty="0" smtClean="0">
                <a:latin typeface="ＭＳ Ｐゴシック" pitchFamily="50" charset="-128"/>
                <a:ea typeface="ＭＳ Ｐゴシック" charset="-128"/>
              </a:rPr>
              <a:t>整備</a:t>
            </a:r>
            <a:endParaRPr lang="en-US" altLang="ja-JP" sz="1400" dirty="0" smtClean="0">
              <a:latin typeface="ＭＳ Ｐゴシック" pitchFamily="50" charset="-128"/>
              <a:ea typeface="ＭＳ Ｐゴシック" charset="-128"/>
            </a:endParaRPr>
          </a:p>
          <a:p>
            <a:pPr marL="622300" eaLnBrk="1" hangingPunct="1">
              <a:spcBef>
                <a:spcPts val="170"/>
              </a:spcBef>
              <a:spcAft>
                <a:spcPts val="170"/>
              </a:spcAft>
              <a:buNone/>
              <a:defRPr/>
            </a:pPr>
            <a:r>
              <a:rPr lang="ja-JP" altLang="en-US" sz="1400" dirty="0" smtClean="0">
                <a:latin typeface="ＭＳ Ｐゴシック" pitchFamily="50" charset="-128"/>
                <a:ea typeface="ＭＳ Ｐゴシック" charset="-128"/>
              </a:rPr>
              <a:t>　・ 主要集客エリアにおける環境整備・景観向上　</a:t>
            </a:r>
            <a:endParaRPr lang="en-US" altLang="ja-JP" sz="1400" dirty="0" smtClean="0">
              <a:latin typeface="ＭＳ Ｐゴシック" pitchFamily="50" charset="-128"/>
              <a:ea typeface="ＭＳ Ｐゴシック" charset="-128"/>
            </a:endParaRP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 万博</a:t>
            </a:r>
            <a:r>
              <a:rPr lang="ja-JP" altLang="en-US" sz="1400" dirty="0">
                <a:latin typeface="ＭＳ Ｐゴシック" pitchFamily="50" charset="-128"/>
                <a:ea typeface="ＭＳ Ｐゴシック" charset="-128"/>
              </a:rPr>
              <a:t>を契機とした市内全域での路上喫煙</a:t>
            </a:r>
            <a:r>
              <a:rPr lang="ja-JP" altLang="en-US" sz="1400" dirty="0" smtClean="0">
                <a:latin typeface="ＭＳ Ｐゴシック" pitchFamily="50" charset="-128"/>
                <a:ea typeface="ＭＳ Ｐゴシック" charset="-128"/>
              </a:rPr>
              <a:t>禁止</a:t>
            </a:r>
            <a:endParaRPr lang="en-US" altLang="ja-JP" sz="1400" dirty="0" smtClean="0">
              <a:latin typeface="ＭＳ Ｐゴシック" pitchFamily="50" charset="-128"/>
              <a:ea typeface="ＭＳ Ｐゴシック" charset="-128"/>
            </a:endParaRP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 万博</a:t>
            </a:r>
            <a:r>
              <a:rPr lang="ja-JP" altLang="en-US" sz="1400" dirty="0">
                <a:latin typeface="ＭＳ Ｐゴシック" pitchFamily="50" charset="-128"/>
                <a:ea typeface="ＭＳ Ｐゴシック" charset="-128"/>
              </a:rPr>
              <a:t>を契機としたバス事業者の脱炭素化促進</a:t>
            </a:r>
            <a:r>
              <a:rPr lang="ja-JP" altLang="en-US" sz="1400" dirty="0" smtClean="0">
                <a:latin typeface="ＭＳ Ｐゴシック" pitchFamily="50" charset="-128"/>
                <a:ea typeface="ＭＳ Ｐゴシック" charset="-128"/>
              </a:rPr>
              <a:t>事業　</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後掲</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など</a:t>
            </a:r>
            <a:r>
              <a:rPr lang="ja-JP" altLang="en-US" sz="1400" dirty="0">
                <a:latin typeface="ＭＳ Ｐゴシック" pitchFamily="50" charset="-128"/>
                <a:ea typeface="ＭＳ Ｐゴシック" charset="-128"/>
              </a:rPr>
              <a:t>　</a:t>
            </a:r>
            <a:endParaRPr lang="en-US" altLang="ja-JP" sz="1400" dirty="0">
              <a:latin typeface="ＭＳ Ｐゴシック" panose="020B0600070205080204" pitchFamily="50" charset="-128"/>
            </a:endParaRPr>
          </a:p>
        </p:txBody>
      </p:sp>
      <p:sp>
        <p:nvSpPr>
          <p:cNvPr id="78" name="Rectangle 5"/>
          <p:cNvSpPr>
            <a:spLocks noChangeArrowheads="1"/>
          </p:cNvSpPr>
          <p:nvPr/>
        </p:nvSpPr>
        <p:spPr bwMode="auto">
          <a:xfrm>
            <a:off x="-13063" y="3201927"/>
            <a:ext cx="8994889" cy="18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400" dirty="0" smtClean="0">
                <a:latin typeface="ＭＳ Ｐゴシック" pitchFamily="50" charset="-128"/>
                <a:ea typeface="ＭＳ Ｐゴシック" charset="-128"/>
              </a:rPr>
              <a:t>万博</a:t>
            </a:r>
            <a:r>
              <a:rPr lang="ja-JP" altLang="en-US" sz="1400" dirty="0">
                <a:latin typeface="ＭＳ Ｐゴシック" pitchFamily="50" charset="-128"/>
                <a:ea typeface="ＭＳ Ｐゴシック" charset="-128"/>
              </a:rPr>
              <a:t>開催に向けた様々な機運醸成・ホスピタリティ向上に取り組むとともに、観光・文化・スポーツ</a:t>
            </a:r>
            <a:r>
              <a:rPr lang="ja-JP" altLang="en-US" sz="1400" dirty="0" smtClean="0">
                <a:latin typeface="ＭＳ Ｐゴシック" pitchFamily="50" charset="-128"/>
                <a:ea typeface="ＭＳ Ｐゴシック" charset="-128"/>
              </a:rPr>
              <a:t>などの</a:t>
            </a:r>
            <a:endParaRPr lang="en-US" altLang="ja-JP" sz="1400" dirty="0" smtClean="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分野において</a:t>
            </a:r>
            <a:r>
              <a:rPr lang="ja-JP" altLang="en-US" sz="1400" dirty="0">
                <a:latin typeface="ＭＳ Ｐゴシック" pitchFamily="50" charset="-128"/>
                <a:ea typeface="ＭＳ Ｐゴシック" charset="-128"/>
              </a:rPr>
              <a:t>も都市魅力向上による相乗効果をめざす事業を</a:t>
            </a:r>
            <a:r>
              <a:rPr lang="ja-JP" altLang="en-US" sz="1400" dirty="0" smtClean="0">
                <a:latin typeface="ＭＳ Ｐゴシック" pitchFamily="50" charset="-128"/>
                <a:ea typeface="ＭＳ Ｐゴシック" charset="-128"/>
              </a:rPr>
              <a:t>実施</a:t>
            </a:r>
            <a:endParaRPr lang="en-US" altLang="ja-JP" sz="1400" dirty="0" smtClean="0">
              <a:latin typeface="ＭＳ Ｐゴシック" pitchFamily="50" charset="-128"/>
              <a:ea typeface="ＭＳ Ｐゴシック" charset="-128"/>
            </a:endParaRPr>
          </a:p>
          <a:p>
            <a:pPr marL="72390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大阪</a:t>
            </a:r>
            <a:r>
              <a:rPr lang="ja-JP" altLang="en-US" sz="1400" dirty="0">
                <a:latin typeface="ＭＳ Ｐゴシック" pitchFamily="50" charset="-128"/>
                <a:ea typeface="ＭＳ Ｐゴシック" charset="-128"/>
              </a:rPr>
              <a:t>の観光資源の強みを活かした</a:t>
            </a:r>
            <a:r>
              <a:rPr lang="ja-JP" altLang="en-US" sz="1400" dirty="0" smtClean="0">
                <a:latin typeface="ＭＳ Ｐゴシック" pitchFamily="50" charset="-128"/>
                <a:ea typeface="ＭＳ Ｐゴシック" charset="-128"/>
              </a:rPr>
              <a:t>集客及び周遊促進</a:t>
            </a:r>
            <a:endParaRPr lang="en-US" altLang="ja-JP" sz="1400" dirty="0" smtClean="0">
              <a:latin typeface="ＭＳ Ｐゴシック" pitchFamily="50" charset="-128"/>
              <a:ea typeface="ＭＳ Ｐゴシック" charset="-128"/>
            </a:endParaRPr>
          </a:p>
          <a:p>
            <a:pPr marL="72390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水</a:t>
            </a:r>
            <a:r>
              <a:rPr lang="ja-JP" altLang="en-US" sz="1400" dirty="0">
                <a:latin typeface="ＭＳ Ｐゴシック" pitchFamily="50" charset="-128"/>
                <a:ea typeface="ＭＳ Ｐゴシック" charset="-128"/>
              </a:rPr>
              <a:t>と光を活かした東西軸の魅力</a:t>
            </a:r>
            <a:r>
              <a:rPr lang="ja-JP" altLang="en-US" sz="1400" dirty="0" smtClean="0">
                <a:latin typeface="ＭＳ Ｐゴシック" pitchFamily="50" charset="-128"/>
                <a:ea typeface="ＭＳ Ｐゴシック" charset="-128"/>
              </a:rPr>
              <a:t>創出</a:t>
            </a:r>
            <a:endParaRPr lang="en-US" altLang="ja-JP" sz="1400" dirty="0" smtClean="0">
              <a:latin typeface="ＭＳ Ｐゴシック" pitchFamily="50" charset="-128"/>
              <a:ea typeface="ＭＳ Ｐゴシック" charset="-128"/>
            </a:endParaRPr>
          </a:p>
          <a:p>
            <a:pPr marL="72390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大阪</a:t>
            </a:r>
            <a:r>
              <a:rPr lang="ja-JP" altLang="en-US" sz="1400" dirty="0">
                <a:latin typeface="ＭＳ Ｐゴシック" pitchFamily="50" charset="-128"/>
                <a:ea typeface="ＭＳ Ｐゴシック" charset="-128"/>
              </a:rPr>
              <a:t>文化芸術</a:t>
            </a:r>
            <a:r>
              <a:rPr lang="ja-JP" altLang="en-US" sz="1400" dirty="0" smtClean="0">
                <a:latin typeface="ＭＳ Ｐゴシック" pitchFamily="50" charset="-128"/>
                <a:ea typeface="ＭＳ Ｐゴシック" charset="-128"/>
              </a:rPr>
              <a:t>祭</a:t>
            </a:r>
            <a:r>
              <a:rPr lang="ja-JP" altLang="en-US" sz="1400" dirty="0">
                <a:latin typeface="ＭＳ Ｐゴシック" pitchFamily="50" charset="-128"/>
                <a:ea typeface="ＭＳ Ｐゴシック" charset="-128"/>
              </a:rPr>
              <a:t>事業</a:t>
            </a:r>
            <a:endParaRPr lang="en-US" altLang="ja-JP" sz="1400" dirty="0" smtClean="0">
              <a:latin typeface="ＭＳ Ｐゴシック" pitchFamily="50" charset="-128"/>
              <a:ea typeface="ＭＳ Ｐゴシック" charset="-128"/>
            </a:endParaRPr>
          </a:p>
          <a:p>
            <a:pPr marL="72390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スポーツを活用した万博の機運醸成（～いのち輝くスポーツプロジェクト～）</a:t>
            </a:r>
            <a:endParaRPr lang="en-US" altLang="ja-JP" sz="1400" dirty="0" smtClean="0">
              <a:latin typeface="ＭＳ Ｐゴシック" pitchFamily="50" charset="-128"/>
              <a:ea typeface="ＭＳ Ｐゴシック" charset="-128"/>
            </a:endParaRPr>
          </a:p>
          <a:p>
            <a:pPr marL="72390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学校</a:t>
            </a:r>
            <a:r>
              <a:rPr lang="ja-JP" altLang="en-US" sz="1400" dirty="0">
                <a:latin typeface="ＭＳ Ｐゴシック" pitchFamily="50" charset="-128"/>
                <a:ea typeface="ＭＳ Ｐゴシック" charset="-128"/>
              </a:rPr>
              <a:t>園への啓発及び</a:t>
            </a:r>
            <a:r>
              <a:rPr lang="ja-JP" altLang="en-US" sz="1400" dirty="0" smtClean="0">
                <a:latin typeface="ＭＳ Ｐゴシック" pitchFamily="50" charset="-128"/>
                <a:ea typeface="ＭＳ Ｐゴシック" charset="-128"/>
              </a:rPr>
              <a:t>参加</a:t>
            </a:r>
            <a:r>
              <a:rPr lang="ja-JP" altLang="en-US" sz="1400" dirty="0">
                <a:latin typeface="ＭＳ Ｐゴシック" pitchFamily="50" charset="-128"/>
                <a:ea typeface="ＭＳ Ｐゴシック" charset="-128"/>
              </a:rPr>
              <a:t>促進　　　など</a:t>
            </a:r>
            <a:endParaRPr lang="en-US" altLang="ja-JP" sz="1400" dirty="0">
              <a:latin typeface="+mn-ea"/>
            </a:endParaRPr>
          </a:p>
        </p:txBody>
      </p:sp>
      <p:sp>
        <p:nvSpPr>
          <p:cNvPr id="17" name="角丸四角形 16"/>
          <p:cNvSpPr/>
          <p:nvPr/>
        </p:nvSpPr>
        <p:spPr>
          <a:xfrm>
            <a:off x="131573" y="1139055"/>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19" name="角丸四角形 18"/>
          <p:cNvSpPr/>
          <p:nvPr/>
        </p:nvSpPr>
        <p:spPr>
          <a:xfrm>
            <a:off x="131573" y="2928114"/>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18" name="Rectangle 5"/>
          <p:cNvSpPr>
            <a:spLocks noChangeArrowheads="1"/>
          </p:cNvSpPr>
          <p:nvPr/>
        </p:nvSpPr>
        <p:spPr bwMode="auto">
          <a:xfrm>
            <a:off x="144780" y="1115494"/>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万博開催に向けた環境整備</a:t>
            </a:r>
          </a:p>
        </p:txBody>
      </p:sp>
      <p:sp>
        <p:nvSpPr>
          <p:cNvPr id="25" name="角丸四角形 24"/>
          <p:cNvSpPr/>
          <p:nvPr/>
        </p:nvSpPr>
        <p:spPr>
          <a:xfrm>
            <a:off x="93082" y="2873829"/>
            <a:ext cx="8771518" cy="2233424"/>
          </a:xfrm>
          <a:prstGeom prst="roundRect">
            <a:avLst>
              <a:gd name="adj" fmla="val 59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30" name="角丸四角形 29"/>
          <p:cNvSpPr/>
          <p:nvPr/>
        </p:nvSpPr>
        <p:spPr>
          <a:xfrm>
            <a:off x="93082" y="1084217"/>
            <a:ext cx="8771518" cy="1685109"/>
          </a:xfrm>
          <a:prstGeom prst="roundRect">
            <a:avLst>
              <a:gd name="adj" fmla="val 59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9699" y="3512208"/>
            <a:ext cx="2310945" cy="1481156"/>
          </a:xfrm>
          <a:prstGeom prst="rect">
            <a:avLst/>
          </a:prstGeom>
        </p:spPr>
      </p:pic>
      <p:pic>
        <p:nvPicPr>
          <p:cNvPr id="4" name="図 3"/>
          <p:cNvPicPr>
            <a:picLocks noChangeAspect="1"/>
          </p:cNvPicPr>
          <p:nvPr/>
        </p:nvPicPr>
        <p:blipFill>
          <a:blip r:embed="rId4"/>
          <a:stretch>
            <a:fillRect/>
          </a:stretch>
        </p:blipFill>
        <p:spPr>
          <a:xfrm>
            <a:off x="6161068" y="1431120"/>
            <a:ext cx="2638620" cy="1253709"/>
          </a:xfrm>
          <a:prstGeom prst="rect">
            <a:avLst/>
          </a:prstGeom>
        </p:spPr>
      </p:pic>
      <p:sp>
        <p:nvSpPr>
          <p:cNvPr id="2" name="正方形/長方形 1"/>
          <p:cNvSpPr/>
          <p:nvPr/>
        </p:nvSpPr>
        <p:spPr>
          <a:xfrm>
            <a:off x="6153150" y="1443038"/>
            <a:ext cx="2647495" cy="1235992"/>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Tree>
    <p:extLst>
      <p:ext uri="{BB962C8B-B14F-4D97-AF65-F5344CB8AC3E}">
        <p14:creationId xmlns:p14="http://schemas.microsoft.com/office/powerpoint/2010/main" val="27623335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5"/>
          <p:cNvSpPr>
            <a:spLocks noChangeArrowheads="1"/>
          </p:cNvSpPr>
          <p:nvPr/>
        </p:nvSpPr>
        <p:spPr bwMode="auto">
          <a:xfrm>
            <a:off x="144780" y="2703823"/>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未来社会へ</a:t>
            </a:r>
            <a:r>
              <a:rPr lang="ja-JP" altLang="en-US" sz="1600" b="1" dirty="0" smtClean="0">
                <a:latin typeface="ＭＳ Ｐゴシック" panose="020B0600070205080204" pitchFamily="50" charset="-128"/>
              </a:rPr>
              <a:t>の投資</a:t>
            </a:r>
            <a:endParaRPr lang="ja-JP" altLang="en-US" sz="1600" b="1" dirty="0">
              <a:latin typeface="ＭＳ Ｐゴシック" panose="020B0600070205080204" pitchFamily="50" charset="-128"/>
            </a:endParaRPr>
          </a:p>
        </p:txBody>
      </p:sp>
      <p:sp>
        <p:nvSpPr>
          <p:cNvPr id="45" name="Rectangle 5"/>
          <p:cNvSpPr>
            <a:spLocks noChangeArrowheads="1"/>
          </p:cNvSpPr>
          <p:nvPr/>
        </p:nvSpPr>
        <p:spPr bwMode="auto">
          <a:xfrm>
            <a:off x="29582" y="3026099"/>
            <a:ext cx="8994889" cy="18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400" dirty="0" smtClean="0">
                <a:latin typeface="ＭＳ Ｐゴシック" pitchFamily="50" charset="-128"/>
                <a:ea typeface="ＭＳ Ｐゴシック" charset="-128"/>
              </a:rPr>
              <a:t>万博</a:t>
            </a:r>
            <a:r>
              <a:rPr lang="ja-JP" altLang="en-US" sz="1400" dirty="0">
                <a:latin typeface="ＭＳ Ｐゴシック" pitchFamily="50" charset="-128"/>
                <a:ea typeface="ＭＳ Ｐゴシック" charset="-128"/>
              </a:rPr>
              <a:t>のインパクトを活かし、大阪の中小企業等の持続的な成長</a:t>
            </a:r>
            <a:r>
              <a:rPr lang="ja-JP" altLang="en-US" sz="1400" dirty="0" smtClean="0">
                <a:latin typeface="ＭＳ Ｐゴシック" pitchFamily="50" charset="-128"/>
                <a:ea typeface="ＭＳ Ｐゴシック" charset="-128"/>
              </a:rPr>
              <a:t>・発展や</a:t>
            </a:r>
            <a:endParaRPr lang="ja-JP" altLang="en-US"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国際</a:t>
            </a:r>
            <a:r>
              <a:rPr lang="ja-JP" altLang="en-US" sz="1400" dirty="0">
                <a:latin typeface="ＭＳ Ｐゴシック" pitchFamily="50" charset="-128"/>
                <a:ea typeface="ＭＳ Ｐゴシック" charset="-128"/>
              </a:rPr>
              <a:t>ビジネス交流の推進を見据えた事業を実施</a:t>
            </a:r>
          </a:p>
          <a:p>
            <a:pPr marL="615950" lvl="0" eaLnBrk="1" hangingPunct="1">
              <a:spcBef>
                <a:spcPts val="170"/>
              </a:spcBef>
              <a:spcAft>
                <a:spcPts val="170"/>
              </a:spcAft>
              <a:buNone/>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空飛ぶクルマ」の社会実装促進</a:t>
            </a:r>
          </a:p>
          <a:p>
            <a:pPr marL="615950" lvl="0" eaLnBrk="1" hangingPunct="1">
              <a:spcBef>
                <a:spcPts val="170"/>
              </a:spcBef>
              <a:spcAft>
                <a:spcPts val="170"/>
              </a:spcAft>
              <a:buNone/>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万博</a:t>
            </a:r>
            <a:r>
              <a:rPr lang="ja-JP" altLang="en-US" sz="1400" dirty="0">
                <a:latin typeface="ＭＳ Ｐゴシック" pitchFamily="50" charset="-128"/>
                <a:ea typeface="ＭＳ Ｐゴシック" charset="-128"/>
              </a:rPr>
              <a:t>を契機としたものづくり中小企業の技術開発支援</a:t>
            </a:r>
            <a:r>
              <a:rPr lang="ja-JP" altLang="en-US" sz="1400" dirty="0" smtClean="0">
                <a:latin typeface="ＭＳ Ｐゴシック" pitchFamily="50" charset="-128"/>
                <a:ea typeface="ＭＳ Ｐゴシック" charset="-128"/>
              </a:rPr>
              <a:t>（Ｂｅｙｏｎｄ５Ｇ）</a:t>
            </a:r>
            <a:endParaRPr lang="ja-JP" altLang="en-US" sz="1400" dirty="0">
              <a:latin typeface="ＭＳ Ｐゴシック" pitchFamily="50" charset="-128"/>
              <a:ea typeface="ＭＳ Ｐゴシック" charset="-128"/>
            </a:endParaRP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万博での中小企業の参画機会の創出</a:t>
            </a: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万博</a:t>
            </a:r>
            <a:r>
              <a:rPr lang="ja-JP" altLang="en-US" sz="1400" dirty="0">
                <a:latin typeface="ＭＳ Ｐゴシック" pitchFamily="50" charset="-128"/>
                <a:ea typeface="ＭＳ Ｐゴシック" charset="-128"/>
              </a:rPr>
              <a:t>と連動した国際会議の誘致・開催の支援</a:t>
            </a:r>
          </a:p>
          <a:p>
            <a:pPr marL="615950" lvl="0" eaLnBrk="1" hangingPunct="1">
              <a:spcBef>
                <a:spcPts val="170"/>
              </a:spcBef>
              <a:spcAft>
                <a:spcPts val="170"/>
              </a:spcAft>
              <a:buNone/>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みち</a:t>
            </a:r>
            <a:r>
              <a:rPr lang="ja-JP" altLang="en-US" sz="1400" dirty="0">
                <a:latin typeface="ＭＳ Ｐゴシック" pitchFamily="50" charset="-128"/>
                <a:ea typeface="ＭＳ Ｐゴシック" charset="-128"/>
              </a:rPr>
              <a:t>版・公園版未来社会の</a:t>
            </a:r>
            <a:r>
              <a:rPr lang="ja-JP" altLang="en-US" sz="1400" dirty="0" smtClean="0">
                <a:latin typeface="ＭＳ Ｐゴシック" pitchFamily="50" charset="-128"/>
                <a:ea typeface="ＭＳ Ｐゴシック" charset="-128"/>
              </a:rPr>
              <a:t>体験</a:t>
            </a:r>
            <a:endParaRPr lang="en-US" altLang="ja-JP" sz="1400" dirty="0">
              <a:latin typeface="+mn-ea"/>
            </a:endParaRPr>
          </a:p>
        </p:txBody>
      </p:sp>
      <p:sp>
        <p:nvSpPr>
          <p:cNvPr id="46" name="角丸四角形 45"/>
          <p:cNvSpPr/>
          <p:nvPr/>
        </p:nvSpPr>
        <p:spPr>
          <a:xfrm>
            <a:off x="131573" y="2726160"/>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smtClean="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万博推進関連事業②</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32992"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28</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pic>
        <p:nvPicPr>
          <p:cNvPr id="52" name="図 51"/>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6513007" y="1810309"/>
            <a:ext cx="676726" cy="721114"/>
          </a:xfrm>
          <a:prstGeom prst="rect">
            <a:avLst/>
          </a:prstGeom>
          <a:effectLst/>
        </p:spPr>
      </p:pic>
      <p:pic>
        <p:nvPicPr>
          <p:cNvPr id="53" name="図 52"/>
          <p:cNvPicPr>
            <a:picLocks noChangeAspect="1"/>
          </p:cNvPicPr>
          <p:nvPr/>
        </p:nvPicPr>
        <p:blipFill>
          <a:blip r:embed="rId5">
            <a:duotone>
              <a:schemeClr val="bg2">
                <a:shade val="45000"/>
                <a:satMod val="135000"/>
              </a:schemeClr>
              <a:prstClr val="white"/>
            </a:duotone>
          </a:blip>
          <a:stretch>
            <a:fillRect/>
          </a:stretch>
        </p:blipFill>
        <p:spPr>
          <a:xfrm>
            <a:off x="6757256" y="647527"/>
            <a:ext cx="1857103" cy="1167412"/>
          </a:xfrm>
          <a:prstGeom prst="rect">
            <a:avLst/>
          </a:prstGeom>
        </p:spPr>
      </p:pic>
      <p:sp>
        <p:nvSpPr>
          <p:cNvPr id="58" name="二等辺三角形 57"/>
          <p:cNvSpPr/>
          <p:nvPr/>
        </p:nvSpPr>
        <p:spPr>
          <a:xfrm rot="20471738" flipV="1">
            <a:off x="6838574" y="932640"/>
            <a:ext cx="104275" cy="1230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59" name="二等辺三角形 58"/>
          <p:cNvSpPr/>
          <p:nvPr/>
        </p:nvSpPr>
        <p:spPr>
          <a:xfrm rot="1839551" flipV="1">
            <a:off x="6933588" y="934491"/>
            <a:ext cx="103641" cy="1278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60" name="二等辺三角形 59"/>
          <p:cNvSpPr/>
          <p:nvPr/>
        </p:nvSpPr>
        <p:spPr>
          <a:xfrm rot="18413702" flipV="1">
            <a:off x="6745025" y="984416"/>
            <a:ext cx="103860" cy="1382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pic>
        <p:nvPicPr>
          <p:cNvPr id="61" name="図 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144814" y="1444944"/>
            <a:ext cx="595481" cy="601227"/>
          </a:xfrm>
          <a:prstGeom prst="rect">
            <a:avLst/>
          </a:prstGeom>
        </p:spPr>
      </p:pic>
      <p:pic>
        <p:nvPicPr>
          <p:cNvPr id="62" name="図 61"/>
          <p:cNvPicPr>
            <a:picLocks noChangeAspect="1"/>
          </p:cNvPicPr>
          <p:nvPr/>
        </p:nvPicPr>
        <p:blipFill>
          <a:blip r:embed="rId7" cstate="email">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a:ext>
            </a:extLst>
          </a:blip>
          <a:stretch>
            <a:fillRect/>
          </a:stretch>
        </p:blipFill>
        <p:spPr>
          <a:xfrm>
            <a:off x="8114099" y="1789057"/>
            <a:ext cx="697494" cy="751172"/>
          </a:xfrm>
          <a:prstGeom prst="rect">
            <a:avLst/>
          </a:prstGeom>
          <a:effectLst/>
        </p:spPr>
      </p:pic>
      <p:pic>
        <p:nvPicPr>
          <p:cNvPr id="63" name="図 6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33054" y="1454672"/>
            <a:ext cx="509272" cy="608505"/>
          </a:xfrm>
          <a:prstGeom prst="rect">
            <a:avLst/>
          </a:prstGeom>
        </p:spPr>
      </p:pic>
      <p:sp>
        <p:nvSpPr>
          <p:cNvPr id="67" name="角丸四角形 66"/>
          <p:cNvSpPr/>
          <p:nvPr/>
        </p:nvSpPr>
        <p:spPr>
          <a:xfrm>
            <a:off x="7762129" y="1252932"/>
            <a:ext cx="380503" cy="147871"/>
          </a:xfrm>
          <a:prstGeom prst="roundRect">
            <a:avLst>
              <a:gd name="adj" fmla="val 66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pic>
        <p:nvPicPr>
          <p:cNvPr id="65" name="図 64"/>
          <p:cNvPicPr>
            <a:picLocks noChangeAspect="1"/>
          </p:cNvPicPr>
          <p:nvPr/>
        </p:nvPicPr>
        <p:blipFill>
          <a:blip r:embed="rId10"/>
          <a:stretch>
            <a:fillRect/>
          </a:stretch>
        </p:blipFill>
        <p:spPr>
          <a:xfrm flipH="1">
            <a:off x="7787395" y="1257671"/>
            <a:ext cx="131799" cy="133404"/>
          </a:xfrm>
          <a:prstGeom prst="rect">
            <a:avLst/>
          </a:prstGeom>
        </p:spPr>
      </p:pic>
      <p:pic>
        <p:nvPicPr>
          <p:cNvPr id="64" name="図 63"/>
          <p:cNvPicPr>
            <a:picLocks noChangeAspect="1"/>
          </p:cNvPicPr>
          <p:nvPr/>
        </p:nvPicPr>
        <p:blipFill>
          <a:blip r:embed="rId10"/>
          <a:stretch>
            <a:fillRect/>
          </a:stretch>
        </p:blipFill>
        <p:spPr>
          <a:xfrm flipH="1">
            <a:off x="8032252" y="1254254"/>
            <a:ext cx="131799" cy="133404"/>
          </a:xfrm>
          <a:prstGeom prst="rect">
            <a:avLst/>
          </a:prstGeom>
        </p:spPr>
      </p:pic>
      <p:pic>
        <p:nvPicPr>
          <p:cNvPr id="57" name="図 56"/>
          <p:cNvPicPr>
            <a:picLocks noChangeAspect="1"/>
          </p:cNvPicPr>
          <p:nvPr/>
        </p:nvPicPr>
        <p:blipFill>
          <a:blip r:embed="rId10"/>
          <a:stretch>
            <a:fillRect/>
          </a:stretch>
        </p:blipFill>
        <p:spPr>
          <a:xfrm flipH="1">
            <a:off x="7908548" y="1255540"/>
            <a:ext cx="131799" cy="133404"/>
          </a:xfrm>
          <a:prstGeom prst="rect">
            <a:avLst/>
          </a:prstGeom>
        </p:spPr>
      </p:pic>
      <p:pic>
        <p:nvPicPr>
          <p:cNvPr id="70" name="図 69"/>
          <p:cNvPicPr>
            <a:picLocks noChangeAspect="1"/>
          </p:cNvPicPr>
          <p:nvPr/>
        </p:nvPicPr>
        <p:blipFill rotWithShape="1">
          <a:blip r:embed="rId11"/>
          <a:srcRect l="1" r="-1826" b="15748"/>
          <a:stretch/>
        </p:blipFill>
        <p:spPr>
          <a:xfrm>
            <a:off x="7736308" y="1214501"/>
            <a:ext cx="448247" cy="185235"/>
          </a:xfrm>
          <a:prstGeom prst="rect">
            <a:avLst/>
          </a:prstGeom>
        </p:spPr>
      </p:pic>
      <p:sp>
        <p:nvSpPr>
          <p:cNvPr id="72" name="角丸四角形 71"/>
          <p:cNvSpPr/>
          <p:nvPr/>
        </p:nvSpPr>
        <p:spPr>
          <a:xfrm>
            <a:off x="6915521" y="1085067"/>
            <a:ext cx="522903" cy="285271"/>
          </a:xfrm>
          <a:prstGeom prst="roundRect">
            <a:avLst>
              <a:gd name="adj" fmla="val 66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1" name="テキスト ボックス 70"/>
          <p:cNvSpPr txBox="1"/>
          <p:nvPr/>
        </p:nvSpPr>
        <p:spPr>
          <a:xfrm>
            <a:off x="6816468" y="1067360"/>
            <a:ext cx="620991" cy="310666"/>
          </a:xfrm>
          <a:prstGeom prst="rect">
            <a:avLst/>
          </a:prstGeom>
          <a:noFill/>
        </p:spPr>
        <p:txBody>
          <a:bodyPr wrap="square" rtlCol="0">
            <a:spAutoFit/>
          </a:bodyPr>
          <a:lstStyle/>
          <a:p>
            <a:pPr algn="ctr"/>
            <a:r>
              <a:rPr kumimoji="1" lang="ja-JP" altLang="en-US" sz="700" dirty="0">
                <a:latin typeface="BIZ UDPゴシック" panose="020B0400000000000000" pitchFamily="50" charset="-128"/>
                <a:ea typeface="BIZ UDPゴシック" panose="020B0400000000000000" pitchFamily="50" charset="-128"/>
              </a:rPr>
              <a:t>みんなで</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健康</a:t>
            </a:r>
          </a:p>
        </p:txBody>
      </p:sp>
      <p:pic>
        <p:nvPicPr>
          <p:cNvPr id="56" name="図 55"/>
          <p:cNvPicPr>
            <a:picLocks noChangeAspect="1"/>
          </p:cNvPicPr>
          <p:nvPr/>
        </p:nvPicPr>
        <p:blipFill>
          <a:blip r:embed="rId12"/>
          <a:stretch>
            <a:fillRect/>
          </a:stretch>
        </p:blipFill>
        <p:spPr>
          <a:xfrm>
            <a:off x="7282404" y="1113478"/>
            <a:ext cx="162704" cy="243377"/>
          </a:xfrm>
          <a:prstGeom prst="rect">
            <a:avLst/>
          </a:prstGeom>
        </p:spPr>
      </p:pic>
      <p:pic>
        <p:nvPicPr>
          <p:cNvPr id="73" name="図 72"/>
          <p:cNvPicPr>
            <a:picLocks noChangeAspect="1"/>
          </p:cNvPicPr>
          <p:nvPr/>
        </p:nvPicPr>
        <p:blipFill rotWithShape="1">
          <a:blip r:embed="rId11"/>
          <a:srcRect l="1" r="-1826" b="15748"/>
          <a:stretch/>
        </p:blipFill>
        <p:spPr>
          <a:xfrm>
            <a:off x="6890711" y="1043131"/>
            <a:ext cx="616000" cy="357350"/>
          </a:xfrm>
          <a:prstGeom prst="rect">
            <a:avLst/>
          </a:prstGeom>
        </p:spPr>
      </p:pic>
      <p:pic>
        <p:nvPicPr>
          <p:cNvPr id="74" name="図 73"/>
          <p:cNvPicPr>
            <a:picLocks noChangeAspect="1"/>
          </p:cNvPicPr>
          <p:nvPr/>
        </p:nvPicPr>
        <p:blipFill rotWithShape="1">
          <a:blip r:embed="rId13">
            <a:extLst>
              <a:ext uri="{BEBA8EAE-BF5A-486C-A8C5-ECC9F3942E4B}">
                <a14:imgProps xmlns:a14="http://schemas.microsoft.com/office/drawing/2010/main">
                  <a14:imgLayer r:embed="rId14">
                    <a14:imgEffect>
                      <a14:sharpenSoften amount="50000"/>
                    </a14:imgEffect>
                    <a14:imgEffect>
                      <a14:colorTemperature colorTemp="7200"/>
                    </a14:imgEffect>
                  </a14:imgLayer>
                </a14:imgProps>
              </a:ext>
            </a:extLst>
          </a:blip>
          <a:srcRect l="6768" b="53552"/>
          <a:stretch/>
        </p:blipFill>
        <p:spPr>
          <a:xfrm>
            <a:off x="7062172" y="2067459"/>
            <a:ext cx="419303" cy="373958"/>
          </a:xfrm>
          <a:prstGeom prst="rect">
            <a:avLst/>
          </a:prstGeom>
        </p:spPr>
      </p:pic>
      <p:cxnSp>
        <p:nvCxnSpPr>
          <p:cNvPr id="77" name="曲線コネクタ 76"/>
          <p:cNvCxnSpPr/>
          <p:nvPr/>
        </p:nvCxnSpPr>
        <p:spPr>
          <a:xfrm rot="10800000" flipV="1">
            <a:off x="6985409" y="2305393"/>
            <a:ext cx="182337" cy="122396"/>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pic>
        <p:nvPicPr>
          <p:cNvPr id="34" name="図 3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48942" y="3080253"/>
            <a:ext cx="2188006" cy="1641004"/>
          </a:xfrm>
          <a:prstGeom prst="rect">
            <a:avLst/>
          </a:prstGeom>
        </p:spPr>
      </p:pic>
      <p:sp>
        <p:nvSpPr>
          <p:cNvPr id="36" name="テキスト ボックス 35"/>
          <p:cNvSpPr txBox="1">
            <a:spLocks noChangeAspect="1"/>
          </p:cNvSpPr>
          <p:nvPr/>
        </p:nvSpPr>
        <p:spPr bwMode="auto">
          <a:xfrm>
            <a:off x="6533709" y="4721257"/>
            <a:ext cx="23850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ja-JP" altLang="en-US" sz="1000" dirty="0" smtClean="0">
                <a:latin typeface="ＭＳ Ｐゴシック" panose="020B0600070205080204" pitchFamily="50" charset="-128"/>
              </a:rPr>
              <a:t>出典：経済産業省ＨＰ</a:t>
            </a:r>
            <a:endParaRPr lang="en-US" altLang="ja-JP" sz="1000" dirty="0">
              <a:latin typeface="ＭＳ Ｐゴシック" panose="020B0600070205080204" pitchFamily="50" charset="-128"/>
            </a:endParaRPr>
          </a:p>
        </p:txBody>
      </p:sp>
      <p:sp>
        <p:nvSpPr>
          <p:cNvPr id="38" name="Rectangle 5"/>
          <p:cNvSpPr>
            <a:spLocks noChangeArrowheads="1"/>
          </p:cNvSpPr>
          <p:nvPr/>
        </p:nvSpPr>
        <p:spPr bwMode="auto">
          <a:xfrm>
            <a:off x="144780" y="646158"/>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a:t>
            </a:r>
            <a:r>
              <a:rPr lang="ja-JP" altLang="en-US" sz="1600" b="1" dirty="0" smtClean="0">
                <a:latin typeface="ＭＳ Ｐゴシック" panose="020B0600070205080204" pitchFamily="50" charset="-128"/>
              </a:rPr>
              <a:t>ヘルスケア</a:t>
            </a:r>
            <a:endParaRPr lang="ja-JP" altLang="en-US" sz="1600" b="1" dirty="0">
              <a:latin typeface="ＭＳ Ｐゴシック" panose="020B0600070205080204" pitchFamily="50" charset="-128"/>
            </a:endParaRPr>
          </a:p>
        </p:txBody>
      </p:sp>
      <p:sp>
        <p:nvSpPr>
          <p:cNvPr id="39" name="Rectangle 5"/>
          <p:cNvSpPr>
            <a:spLocks noChangeArrowheads="1"/>
          </p:cNvSpPr>
          <p:nvPr/>
        </p:nvSpPr>
        <p:spPr bwMode="auto">
          <a:xfrm>
            <a:off x="29582" y="968434"/>
            <a:ext cx="8994889" cy="14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400" dirty="0" smtClean="0">
                <a:latin typeface="ＭＳ Ｐゴシック" pitchFamily="50" charset="-128"/>
                <a:ea typeface="ＭＳ Ｐゴシック" charset="-128"/>
              </a:rPr>
              <a:t>万博</a:t>
            </a:r>
            <a:r>
              <a:rPr lang="ja-JP" altLang="en-US" sz="1400" dirty="0">
                <a:latin typeface="ＭＳ Ｐゴシック" pitchFamily="50" charset="-128"/>
                <a:ea typeface="ＭＳ Ｐゴシック" charset="-128"/>
              </a:rPr>
              <a:t>のテーマである「いのち輝く未来社会のデザイン」を実現する</a:t>
            </a:r>
            <a:r>
              <a:rPr lang="ja-JP" altLang="en-US" sz="1400" dirty="0" smtClean="0">
                <a:latin typeface="ＭＳ Ｐゴシック" pitchFamily="50" charset="-128"/>
                <a:ea typeface="ＭＳ Ｐゴシック" charset="-128"/>
              </a:rPr>
              <a:t>ための</a:t>
            </a:r>
            <a:endParaRPr lang="ja-JP" altLang="en-US" sz="1400" dirty="0">
              <a:latin typeface="ＭＳ Ｐゴシック" pitchFamily="50" charset="-128"/>
              <a:ea typeface="ＭＳ Ｐゴシック" charset="-128"/>
            </a:endParaRPr>
          </a:p>
          <a:p>
            <a:pPr marL="470250" eaLnBrk="1" hangingPunct="1">
              <a:spcBef>
                <a:spcPts val="170"/>
              </a:spcBef>
              <a:spcAft>
                <a:spcPts val="170"/>
              </a:spcAft>
              <a:buNone/>
              <a:defRPr/>
            </a:pPr>
            <a:r>
              <a:rPr lang="ja-JP" altLang="en-US" sz="1400" dirty="0" smtClean="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事業を実施</a:t>
            </a: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健康づくりプロモーション</a:t>
            </a:r>
            <a:endParaRPr lang="en-US" altLang="ja-JP" sz="1400" dirty="0" smtClean="0">
              <a:latin typeface="ＭＳ Ｐゴシック" pitchFamily="50" charset="-128"/>
              <a:ea typeface="ＭＳ Ｐゴシック" charset="-128"/>
            </a:endParaRP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がん</a:t>
            </a:r>
            <a:r>
              <a:rPr lang="ja-JP" altLang="en-US" sz="1400" dirty="0">
                <a:latin typeface="ＭＳ Ｐゴシック" pitchFamily="50" charset="-128"/>
                <a:ea typeface="ＭＳ Ｐゴシック" charset="-128"/>
              </a:rPr>
              <a:t>患者の</a:t>
            </a:r>
            <a:r>
              <a:rPr lang="ja-JP" altLang="en-US" sz="1400" dirty="0" smtClean="0">
                <a:latin typeface="ＭＳ Ｐゴシック" pitchFamily="50" charset="-128"/>
                <a:ea typeface="ＭＳ Ｐゴシック" charset="-128"/>
              </a:rPr>
              <a:t>アピアランスケア支援</a:t>
            </a:r>
            <a:r>
              <a:rPr lang="ja-JP" altLang="en-US" sz="1400" dirty="0">
                <a:latin typeface="ＭＳ Ｐゴシック" pitchFamily="50" charset="-128"/>
                <a:ea typeface="ＭＳ Ｐゴシック" charset="-128"/>
              </a:rPr>
              <a:t>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再掲</a:t>
            </a:r>
            <a:r>
              <a:rPr lang="en-US" altLang="ja-JP" sz="1400" dirty="0" smtClean="0">
                <a:latin typeface="ＭＳ Ｐゴシック" pitchFamily="50" charset="-128"/>
                <a:ea typeface="ＭＳ Ｐゴシック" charset="-128"/>
              </a:rPr>
              <a:t>】</a:t>
            </a:r>
          </a:p>
          <a:p>
            <a:pPr marL="615950" lvl="0" eaLnBrk="1" hangingPunct="1">
              <a:spcBef>
                <a:spcPts val="170"/>
              </a:spcBef>
              <a:spcAft>
                <a:spcPts val="170"/>
              </a:spcAft>
              <a:buNone/>
              <a:defRPr/>
            </a:pPr>
            <a:r>
              <a:rPr lang="ja-JP" altLang="en-US" sz="1400" dirty="0" smtClean="0">
                <a:latin typeface="ＭＳ Ｐゴシック" pitchFamily="50" charset="-128"/>
                <a:ea typeface="ＭＳ Ｐゴシック" charset="-128"/>
              </a:rPr>
              <a:t>・ </a:t>
            </a:r>
            <a:r>
              <a:rPr lang="ja-JP" altLang="en-US" sz="1400" dirty="0" smtClean="0">
                <a:latin typeface="ＭＳ Ｐゴシック" panose="020B0600070205080204" pitchFamily="50" charset="-128"/>
              </a:rPr>
              <a:t>ＩＣＴ</a:t>
            </a:r>
            <a:r>
              <a:rPr lang="ja-JP" altLang="en-US" sz="1400" dirty="0" smtClean="0">
                <a:latin typeface="ＭＳ Ｐゴシック" pitchFamily="50" charset="-128"/>
                <a:ea typeface="ＭＳ Ｐゴシック" charset="-128"/>
              </a:rPr>
              <a:t>を</a:t>
            </a:r>
            <a:r>
              <a:rPr lang="ja-JP" altLang="en-US" sz="1400" dirty="0">
                <a:latin typeface="ＭＳ Ｐゴシック" pitchFamily="50" charset="-128"/>
                <a:ea typeface="ＭＳ Ｐゴシック" charset="-128"/>
              </a:rPr>
              <a:t>用いた禁煙</a:t>
            </a:r>
            <a:r>
              <a:rPr lang="ja-JP" altLang="en-US" sz="1400" dirty="0" smtClean="0">
                <a:latin typeface="ＭＳ Ｐゴシック" pitchFamily="50" charset="-128"/>
                <a:ea typeface="ＭＳ Ｐゴシック" charset="-128"/>
              </a:rPr>
              <a:t>支援（</a:t>
            </a:r>
            <a:r>
              <a:rPr lang="ja-JP" altLang="en-US" sz="1400" dirty="0">
                <a:latin typeface="ＭＳ Ｐゴシック" pitchFamily="50" charset="-128"/>
                <a:ea typeface="ＭＳ Ｐゴシック" charset="-128"/>
              </a:rPr>
              <a:t>～サクッと禁煙！応援プラン～）</a:t>
            </a:r>
            <a:r>
              <a:rPr lang="ja-JP" altLang="en-US" sz="1400" b="1" dirty="0">
                <a:latin typeface="+mn-ea"/>
              </a:rPr>
              <a:t> </a:t>
            </a:r>
            <a:endParaRPr lang="en-US" altLang="ja-JP" sz="1400" dirty="0" smtClean="0">
              <a:latin typeface="ＭＳ Ｐゴシック" pitchFamily="50" charset="-128"/>
              <a:ea typeface="ＭＳ Ｐゴシック" charset="-128"/>
            </a:endParaRPr>
          </a:p>
        </p:txBody>
      </p:sp>
      <p:sp>
        <p:nvSpPr>
          <p:cNvPr id="43" name="角丸四角形 42"/>
          <p:cNvSpPr/>
          <p:nvPr/>
        </p:nvSpPr>
        <p:spPr>
          <a:xfrm>
            <a:off x="131573" y="668495"/>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33" name="角丸四角形 32"/>
          <p:cNvSpPr/>
          <p:nvPr/>
        </p:nvSpPr>
        <p:spPr>
          <a:xfrm>
            <a:off x="93082" y="2653165"/>
            <a:ext cx="8733418" cy="2297332"/>
          </a:xfrm>
          <a:prstGeom prst="roundRect">
            <a:avLst>
              <a:gd name="adj" fmla="val 59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48" name="角丸四角形 47"/>
          <p:cNvSpPr/>
          <p:nvPr/>
        </p:nvSpPr>
        <p:spPr>
          <a:xfrm>
            <a:off x="93082" y="543149"/>
            <a:ext cx="8733418" cy="2006786"/>
          </a:xfrm>
          <a:prstGeom prst="roundRect">
            <a:avLst>
              <a:gd name="adj" fmla="val 59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Tree>
    <p:extLst>
      <p:ext uri="{BB962C8B-B14F-4D97-AF65-F5344CB8AC3E}">
        <p14:creationId xmlns:p14="http://schemas.microsoft.com/office/powerpoint/2010/main" val="4865714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24268</TotalTime>
  <Words>711</Words>
  <Application>Microsoft Office PowerPoint</Application>
  <PresentationFormat>画面に合わせる (16:9)</PresentationFormat>
  <Paragraphs>101</Paragraphs>
  <Slides>4</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ariant>
        <vt:lpstr>目的別スライド ショー</vt:lpstr>
      </vt:variant>
      <vt:variant>
        <vt:i4>1</vt:i4>
      </vt:variant>
    </vt:vector>
  </HeadingPairs>
  <TitlesOfParts>
    <vt:vector size="15" baseType="lpstr">
      <vt:lpstr>BIZ UDPゴシック</vt:lpstr>
      <vt:lpstr>HGP創英角ｺﾞｼｯｸUB</vt:lpstr>
      <vt:lpstr>HG丸ｺﾞｼｯｸM-PRO</vt:lpstr>
      <vt:lpstr>HG創英角ｺﾞｼｯｸUB</vt:lpstr>
      <vt:lpstr>Meiryo UI</vt:lpstr>
      <vt:lpstr>ＭＳ Ｐゴシック</vt:lpstr>
      <vt:lpstr>ＭＳ Ｐ明朝</vt:lpstr>
      <vt:lpstr>Arial</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2023-02-06T05:23:36Z</cp:lastPrinted>
  <dcterms:created xsi:type="dcterms:W3CDTF">2011-01-05T04:40:46Z</dcterms:created>
  <dcterms:modified xsi:type="dcterms:W3CDTF">2023-02-07T06:46:44Z</dcterms:modified>
</cp:coreProperties>
</file>