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6" r:id="rId1"/>
  </p:sldMasterIdLst>
  <p:notesMasterIdLst>
    <p:notesMasterId r:id="rId8"/>
  </p:notesMasterIdLst>
  <p:handoutMasterIdLst>
    <p:handoutMasterId r:id="rId9"/>
  </p:handoutMasterIdLst>
  <p:sldIdLst>
    <p:sldId id="271" r:id="rId2"/>
    <p:sldId id="276" r:id="rId3"/>
    <p:sldId id="277" r:id="rId4"/>
    <p:sldId id="272" r:id="rId5"/>
    <p:sldId id="274" r:id="rId6"/>
    <p:sldId id="273"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0000"/>
    <a:srgbClr val="1D1D1D"/>
    <a:srgbClr val="EA0022"/>
    <a:srgbClr val="FF0066"/>
    <a:srgbClr val="EAEAEA"/>
    <a:srgbClr val="6AFA71"/>
    <a:srgbClr val="79FF99"/>
    <a:srgbClr val="D8FF15"/>
    <a:srgbClr val="0585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62" autoAdjust="0"/>
    <p:restoredTop sz="94584" autoAdjust="0"/>
  </p:normalViewPr>
  <p:slideViewPr>
    <p:cSldViewPr>
      <p:cViewPr varScale="1">
        <p:scale>
          <a:sx n="69" d="100"/>
          <a:sy n="69" d="100"/>
        </p:scale>
        <p:origin x="1374" y="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08" y="165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0" tIns="45706" rIns="91410" bIns="457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10" tIns="45706" rIns="91410" bIns="45706" rtlCol="0"/>
          <a:lstStyle>
            <a:lvl1pPr algn="r">
              <a:defRPr sz="1200"/>
            </a:lvl1pPr>
          </a:lstStyle>
          <a:p>
            <a:fld id="{1E7321E2-5DC9-47D6-9E7F-FBF5DA623B1B}" type="datetimeFigureOut">
              <a:rPr kumimoji="1" lang="ja-JP" altLang="en-US" smtClean="0"/>
              <a:t>2023/9/8</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0" tIns="45706" rIns="91410" bIns="457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10" tIns="45706" rIns="91410" bIns="45706" rtlCol="0" anchor="b"/>
          <a:lstStyle>
            <a:lvl1pPr algn="r">
              <a:defRPr sz="1200"/>
            </a:lvl1pPr>
          </a:lstStyle>
          <a:p>
            <a:fld id="{1D6E94AE-5692-4860-8FF0-17611134B713}" type="slidenum">
              <a:rPr kumimoji="1" lang="ja-JP" altLang="en-US" smtClean="0"/>
              <a:t>‹#›</a:t>
            </a:fld>
            <a:endParaRPr kumimoji="1" lang="ja-JP" altLang="en-US"/>
          </a:p>
        </p:txBody>
      </p:sp>
    </p:spTree>
    <p:extLst>
      <p:ext uri="{BB962C8B-B14F-4D97-AF65-F5344CB8AC3E}">
        <p14:creationId xmlns:p14="http://schemas.microsoft.com/office/powerpoint/2010/main" val="1516005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9" y="9"/>
            <a:ext cx="2950375" cy="497367"/>
          </a:xfrm>
          <a:prstGeom prst="rect">
            <a:avLst/>
          </a:prstGeom>
        </p:spPr>
        <p:txBody>
          <a:bodyPr vert="horz" lIns="92171" tIns="46088" rIns="92171" bIns="46088"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221" y="9"/>
            <a:ext cx="2950374" cy="497367"/>
          </a:xfrm>
          <a:prstGeom prst="rect">
            <a:avLst/>
          </a:prstGeom>
        </p:spPr>
        <p:txBody>
          <a:bodyPr vert="horz" lIns="92171" tIns="46088" rIns="92171" bIns="46088" rtlCol="0"/>
          <a:lstStyle>
            <a:lvl1pPr algn="r">
              <a:defRPr sz="1200"/>
            </a:lvl1pPr>
          </a:lstStyle>
          <a:p>
            <a:fld id="{B62BE784-B924-4343-B054-86723045A0F2}" type="datetimeFigureOut">
              <a:rPr kumimoji="1" lang="ja-JP" altLang="en-US" smtClean="0"/>
              <a:pPr/>
              <a:t>2023/9/8</a:t>
            </a:fld>
            <a:endParaRPr kumimoji="1" lang="ja-JP" altLang="en-US" dirty="0"/>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171" tIns="46088" rIns="92171" bIns="46088" rtlCol="0" anchor="ctr"/>
          <a:lstStyle/>
          <a:p>
            <a:endParaRPr lang="ja-JP" altLang="en-US" dirty="0"/>
          </a:p>
        </p:txBody>
      </p:sp>
      <p:sp>
        <p:nvSpPr>
          <p:cNvPr id="5" name="ノート プレースホルダ 4"/>
          <p:cNvSpPr>
            <a:spLocks noGrp="1"/>
          </p:cNvSpPr>
          <p:nvPr>
            <p:ph type="body" sz="quarter" idx="3"/>
          </p:nvPr>
        </p:nvSpPr>
        <p:spPr>
          <a:xfrm>
            <a:off x="680247" y="4720985"/>
            <a:ext cx="5446723" cy="4473102"/>
          </a:xfrm>
          <a:prstGeom prst="rect">
            <a:avLst/>
          </a:prstGeom>
        </p:spPr>
        <p:txBody>
          <a:bodyPr vert="horz" lIns="92171" tIns="46088" rIns="92171" bIns="4608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9" y="9440372"/>
            <a:ext cx="2950375" cy="497366"/>
          </a:xfrm>
          <a:prstGeom prst="rect">
            <a:avLst/>
          </a:prstGeom>
        </p:spPr>
        <p:txBody>
          <a:bodyPr vert="horz" lIns="92171" tIns="46088" rIns="92171" bIns="46088"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171" tIns="46088" rIns="92171" bIns="46088" rtlCol="0" anchor="b"/>
          <a:lstStyle>
            <a:lvl1pPr algn="r">
              <a:defRPr sz="1200"/>
            </a:lvl1pPr>
          </a:lstStyle>
          <a:p>
            <a:fld id="{24C32C3F-DEB7-45FB-8384-4B55F0C1F050}" type="slidenum">
              <a:rPr kumimoji="1" lang="ja-JP" altLang="en-US" smtClean="0"/>
              <a:pPr/>
              <a:t>‹#›</a:t>
            </a:fld>
            <a:endParaRPr kumimoji="1" lang="ja-JP" altLang="en-US" dirty="0"/>
          </a:p>
        </p:txBody>
      </p:sp>
    </p:spTree>
    <p:extLst>
      <p:ext uri="{BB962C8B-B14F-4D97-AF65-F5344CB8AC3E}">
        <p14:creationId xmlns:p14="http://schemas.microsoft.com/office/powerpoint/2010/main" val="37312065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0</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411873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1</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026860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2</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1970517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3</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691349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4</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632665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5</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468097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BF0041-6DFF-4CFC-BF15-4CAEF902B0E2}"/>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C0B733C-4490-4DAD-B5C1-3C05766141E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3D0B5F4-EA82-4A8D-B603-2A15CB2C5D7A}"/>
              </a:ext>
            </a:extLst>
          </p:cNvPr>
          <p:cNvSpPr>
            <a:spLocks noGrp="1"/>
          </p:cNvSpPr>
          <p:nvPr>
            <p:ph type="dt" sz="half" idx="10"/>
          </p:nvPr>
        </p:nvSpPr>
        <p:spPr/>
        <p:txBody>
          <a:bodyPr/>
          <a:lstStyle/>
          <a:p>
            <a:fld id="{E90ED720-0104-4369-84BC-D37694168613}" type="datetimeFigureOut">
              <a:rPr kumimoji="1" lang="ja-JP" altLang="en-US" smtClean="0"/>
              <a:pPr/>
              <a:t>2023/9/8</a:t>
            </a:fld>
            <a:endParaRPr kumimoji="1" lang="ja-JP" altLang="en-US" dirty="0"/>
          </a:p>
        </p:txBody>
      </p:sp>
      <p:sp>
        <p:nvSpPr>
          <p:cNvPr id="5" name="フッター プレースホルダー 4">
            <a:extLst>
              <a:ext uri="{FF2B5EF4-FFF2-40B4-BE49-F238E27FC236}">
                <a16:creationId xmlns:a16="http://schemas.microsoft.com/office/drawing/2014/main" id="{A14A97E7-40A3-43C5-B1E6-D53F1FBB310B}"/>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58228C24-72DB-4F17-AA86-2BAA19355D48}"/>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4073276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27E2D3-E21D-4912-90F7-CAF4DDBA221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B310875-474F-4381-88B9-3CFB2011801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D6BAFD-4DF0-4069-B740-F6005E05523C}"/>
              </a:ext>
            </a:extLst>
          </p:cNvPr>
          <p:cNvSpPr>
            <a:spLocks noGrp="1"/>
          </p:cNvSpPr>
          <p:nvPr>
            <p:ph type="dt" sz="half" idx="10"/>
          </p:nvPr>
        </p:nvSpPr>
        <p:spPr/>
        <p:txBody>
          <a:bodyPr/>
          <a:lstStyle/>
          <a:p>
            <a:fld id="{E90ED720-0104-4369-84BC-D37694168613}" type="datetimeFigureOut">
              <a:rPr kumimoji="1" lang="ja-JP" altLang="en-US" smtClean="0"/>
              <a:pPr/>
              <a:t>2023/9/8</a:t>
            </a:fld>
            <a:endParaRPr kumimoji="1" lang="ja-JP" altLang="en-US" dirty="0"/>
          </a:p>
        </p:txBody>
      </p:sp>
      <p:sp>
        <p:nvSpPr>
          <p:cNvPr id="5" name="フッター プレースホルダー 4">
            <a:extLst>
              <a:ext uri="{FF2B5EF4-FFF2-40B4-BE49-F238E27FC236}">
                <a16:creationId xmlns:a16="http://schemas.microsoft.com/office/drawing/2014/main" id="{21662D8B-A20E-4D69-88B3-41D895BC6454}"/>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153B26B6-1A87-4B87-B8A1-673FA59F1D6C}"/>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437151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66D4BBD-2882-48C6-B3B2-83B2C0845E6F}"/>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2BF9F6D-5425-4E1F-B576-F858647F75D0}"/>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9FAD35-480D-4C39-AD2D-259C78371A86}"/>
              </a:ext>
            </a:extLst>
          </p:cNvPr>
          <p:cNvSpPr>
            <a:spLocks noGrp="1"/>
          </p:cNvSpPr>
          <p:nvPr>
            <p:ph type="dt" sz="half" idx="10"/>
          </p:nvPr>
        </p:nvSpPr>
        <p:spPr/>
        <p:txBody>
          <a:bodyPr/>
          <a:lstStyle/>
          <a:p>
            <a:fld id="{E90ED720-0104-4369-84BC-D37694168613}" type="datetimeFigureOut">
              <a:rPr kumimoji="1" lang="ja-JP" altLang="en-US" smtClean="0"/>
              <a:pPr/>
              <a:t>2023/9/8</a:t>
            </a:fld>
            <a:endParaRPr kumimoji="1" lang="ja-JP" altLang="en-US" dirty="0"/>
          </a:p>
        </p:txBody>
      </p:sp>
      <p:sp>
        <p:nvSpPr>
          <p:cNvPr id="5" name="フッター プレースホルダー 4">
            <a:extLst>
              <a:ext uri="{FF2B5EF4-FFF2-40B4-BE49-F238E27FC236}">
                <a16:creationId xmlns:a16="http://schemas.microsoft.com/office/drawing/2014/main" id="{DC56AB8E-4C51-48FE-9891-E21DEC498356}"/>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AF6C5475-DC7B-4607-A409-05DE389DA1A6}"/>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363420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0A5482-F79F-464A-A1CA-D85F5F9D5B1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E8495E-9B91-4E92-AE02-0122044DE31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4D800B7-E583-4D42-AD99-8A407608ADFA}"/>
              </a:ext>
            </a:extLst>
          </p:cNvPr>
          <p:cNvSpPr>
            <a:spLocks noGrp="1"/>
          </p:cNvSpPr>
          <p:nvPr>
            <p:ph type="dt" sz="half" idx="10"/>
          </p:nvPr>
        </p:nvSpPr>
        <p:spPr/>
        <p:txBody>
          <a:bodyPr/>
          <a:lstStyle/>
          <a:p>
            <a:fld id="{E90ED720-0104-4369-84BC-D37694168613}" type="datetimeFigureOut">
              <a:rPr kumimoji="1" lang="ja-JP" altLang="en-US" smtClean="0"/>
              <a:pPr/>
              <a:t>2023/9/8</a:t>
            </a:fld>
            <a:endParaRPr kumimoji="1" lang="ja-JP" altLang="en-US" dirty="0"/>
          </a:p>
        </p:txBody>
      </p:sp>
      <p:sp>
        <p:nvSpPr>
          <p:cNvPr id="5" name="フッター プレースホルダー 4">
            <a:extLst>
              <a:ext uri="{FF2B5EF4-FFF2-40B4-BE49-F238E27FC236}">
                <a16:creationId xmlns:a16="http://schemas.microsoft.com/office/drawing/2014/main" id="{6C1D8760-5427-48F0-8AA0-5FE733AA220C}"/>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25130840-D86D-4AE1-B0E7-3814E917C794}"/>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50449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526060-5FDC-474B-A42B-C84C50EEA6A6}"/>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342A0D-0061-4AE2-B767-AC1FAFFBDDA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DE97BC9-70D5-49EC-9CEA-EA32B45A565E}"/>
              </a:ext>
            </a:extLst>
          </p:cNvPr>
          <p:cNvSpPr>
            <a:spLocks noGrp="1"/>
          </p:cNvSpPr>
          <p:nvPr>
            <p:ph type="dt" sz="half" idx="10"/>
          </p:nvPr>
        </p:nvSpPr>
        <p:spPr/>
        <p:txBody>
          <a:bodyPr/>
          <a:lstStyle/>
          <a:p>
            <a:fld id="{E90ED720-0104-4369-84BC-D37694168613}" type="datetimeFigureOut">
              <a:rPr kumimoji="1" lang="ja-JP" altLang="en-US" smtClean="0"/>
              <a:pPr/>
              <a:t>2023/9/8</a:t>
            </a:fld>
            <a:endParaRPr kumimoji="1" lang="ja-JP" altLang="en-US" dirty="0"/>
          </a:p>
        </p:txBody>
      </p:sp>
      <p:sp>
        <p:nvSpPr>
          <p:cNvPr id="5" name="フッター プレースホルダー 4">
            <a:extLst>
              <a:ext uri="{FF2B5EF4-FFF2-40B4-BE49-F238E27FC236}">
                <a16:creationId xmlns:a16="http://schemas.microsoft.com/office/drawing/2014/main" id="{D183230D-F3C6-49BE-BDD5-004364104837}"/>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DAEA1021-5C4E-47F4-9631-314E0C6FD30A}"/>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102104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AE27E2-B5E0-47A7-81EB-88F03315CF7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7259604-C5C3-4C96-AEB3-19C659671404}"/>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F7171AB-2A14-488E-AEE5-384DF97448D0}"/>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C290F35-277A-40CB-9C6B-748B05A026B6}"/>
              </a:ext>
            </a:extLst>
          </p:cNvPr>
          <p:cNvSpPr>
            <a:spLocks noGrp="1"/>
          </p:cNvSpPr>
          <p:nvPr>
            <p:ph type="dt" sz="half" idx="10"/>
          </p:nvPr>
        </p:nvSpPr>
        <p:spPr/>
        <p:txBody>
          <a:bodyPr/>
          <a:lstStyle/>
          <a:p>
            <a:fld id="{E90ED720-0104-4369-84BC-D37694168613}" type="datetimeFigureOut">
              <a:rPr kumimoji="1" lang="ja-JP" altLang="en-US" smtClean="0"/>
              <a:pPr/>
              <a:t>2023/9/8</a:t>
            </a:fld>
            <a:endParaRPr kumimoji="1" lang="ja-JP" altLang="en-US" dirty="0"/>
          </a:p>
        </p:txBody>
      </p:sp>
      <p:sp>
        <p:nvSpPr>
          <p:cNvPr id="6" name="フッター プレースホルダー 5">
            <a:extLst>
              <a:ext uri="{FF2B5EF4-FFF2-40B4-BE49-F238E27FC236}">
                <a16:creationId xmlns:a16="http://schemas.microsoft.com/office/drawing/2014/main" id="{2BE61608-252F-4B51-AA85-BB9486F5945D}"/>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6681BA61-FA23-41FC-BE2D-9AE92E7383D8}"/>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1700726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C0E03A-C7CF-4F18-931E-2C567E67AF40}"/>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B401131-1D20-4645-ACBE-6EAA74E3B66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8060C5B-4093-4ADF-A3A6-E71F361DD285}"/>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BEC4556-069D-4EA1-9A74-9AA8F616631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A541D07-5FB1-482F-A04F-6E7F5449BE47}"/>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67C9CAD-0174-4268-A406-660255545AC2}"/>
              </a:ext>
            </a:extLst>
          </p:cNvPr>
          <p:cNvSpPr>
            <a:spLocks noGrp="1"/>
          </p:cNvSpPr>
          <p:nvPr>
            <p:ph type="dt" sz="half" idx="10"/>
          </p:nvPr>
        </p:nvSpPr>
        <p:spPr/>
        <p:txBody>
          <a:bodyPr/>
          <a:lstStyle/>
          <a:p>
            <a:fld id="{E90ED720-0104-4369-84BC-D37694168613}" type="datetimeFigureOut">
              <a:rPr kumimoji="1" lang="ja-JP" altLang="en-US" smtClean="0"/>
              <a:pPr/>
              <a:t>2023/9/8</a:t>
            </a:fld>
            <a:endParaRPr kumimoji="1" lang="ja-JP" altLang="en-US" dirty="0"/>
          </a:p>
        </p:txBody>
      </p:sp>
      <p:sp>
        <p:nvSpPr>
          <p:cNvPr id="8" name="フッター プレースホルダー 7">
            <a:extLst>
              <a:ext uri="{FF2B5EF4-FFF2-40B4-BE49-F238E27FC236}">
                <a16:creationId xmlns:a16="http://schemas.microsoft.com/office/drawing/2014/main" id="{CA9C0056-99E3-4B8B-90F0-603ABABB1EDC}"/>
              </a:ext>
            </a:extLst>
          </p:cNvPr>
          <p:cNvSpPr>
            <a:spLocks noGrp="1"/>
          </p:cNvSpPr>
          <p:nvPr>
            <p:ph type="ftr" sz="quarter" idx="11"/>
          </p:nvPr>
        </p:nvSpPr>
        <p:spPr/>
        <p:txBody>
          <a:bodyPr/>
          <a:lstStyle/>
          <a:p>
            <a:endParaRPr kumimoji="1" lang="ja-JP" altLang="en-US" dirty="0"/>
          </a:p>
        </p:txBody>
      </p:sp>
      <p:sp>
        <p:nvSpPr>
          <p:cNvPr id="9" name="スライド番号プレースホルダー 8">
            <a:extLst>
              <a:ext uri="{FF2B5EF4-FFF2-40B4-BE49-F238E27FC236}">
                <a16:creationId xmlns:a16="http://schemas.microsoft.com/office/drawing/2014/main" id="{FFCDA812-8D03-49BD-8AA9-FF065EE0460A}"/>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3423790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8B4741-6856-4885-8425-23632273D66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AA8F216-00CF-450C-AAAF-8D7C9359A1B0}"/>
              </a:ext>
            </a:extLst>
          </p:cNvPr>
          <p:cNvSpPr>
            <a:spLocks noGrp="1"/>
          </p:cNvSpPr>
          <p:nvPr>
            <p:ph type="dt" sz="half" idx="10"/>
          </p:nvPr>
        </p:nvSpPr>
        <p:spPr/>
        <p:txBody>
          <a:bodyPr/>
          <a:lstStyle/>
          <a:p>
            <a:fld id="{E90ED720-0104-4369-84BC-D37694168613}" type="datetimeFigureOut">
              <a:rPr kumimoji="1" lang="ja-JP" altLang="en-US" smtClean="0"/>
              <a:pPr/>
              <a:t>2023/9/8</a:t>
            </a:fld>
            <a:endParaRPr kumimoji="1" lang="ja-JP" altLang="en-US" dirty="0"/>
          </a:p>
        </p:txBody>
      </p:sp>
      <p:sp>
        <p:nvSpPr>
          <p:cNvPr id="4" name="フッター プレースホルダー 3">
            <a:extLst>
              <a:ext uri="{FF2B5EF4-FFF2-40B4-BE49-F238E27FC236}">
                <a16:creationId xmlns:a16="http://schemas.microsoft.com/office/drawing/2014/main" id="{B6726C91-2A56-4121-A533-C9783F8672DB}"/>
              </a:ext>
            </a:extLst>
          </p:cNvPr>
          <p:cNvSpPr>
            <a:spLocks noGrp="1"/>
          </p:cNvSpPr>
          <p:nvPr>
            <p:ph type="ftr" sz="quarter" idx="11"/>
          </p:nvPr>
        </p:nvSpPr>
        <p:spPr/>
        <p:txBody>
          <a:bodyPr/>
          <a:lstStyle/>
          <a:p>
            <a:endParaRPr kumimoji="1" lang="ja-JP" altLang="en-US" dirty="0"/>
          </a:p>
        </p:txBody>
      </p:sp>
      <p:sp>
        <p:nvSpPr>
          <p:cNvPr id="5" name="スライド番号プレースホルダー 4">
            <a:extLst>
              <a:ext uri="{FF2B5EF4-FFF2-40B4-BE49-F238E27FC236}">
                <a16:creationId xmlns:a16="http://schemas.microsoft.com/office/drawing/2014/main" id="{DE28B8EA-4AF4-4001-969E-6D20B2AC3B9B}"/>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1222637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B9DD9FB-5B11-452B-9F9D-DF3E75F14CAF}"/>
              </a:ext>
            </a:extLst>
          </p:cNvPr>
          <p:cNvSpPr>
            <a:spLocks noGrp="1"/>
          </p:cNvSpPr>
          <p:nvPr>
            <p:ph type="dt" sz="half" idx="10"/>
          </p:nvPr>
        </p:nvSpPr>
        <p:spPr/>
        <p:txBody>
          <a:bodyPr/>
          <a:lstStyle/>
          <a:p>
            <a:pPr>
              <a:defRPr/>
            </a:pPr>
            <a:fld id="{EB9CA163-3D0B-444A-98E0-0E86E6C15AD0}" type="datetime1">
              <a:rPr lang="ja-JP" altLang="en-US" smtClean="0"/>
              <a:pPr>
                <a:defRPr/>
              </a:pPr>
              <a:t>2023/9/8</a:t>
            </a:fld>
            <a:endParaRPr lang="en-US" altLang="ja-JP" dirty="0"/>
          </a:p>
        </p:txBody>
      </p:sp>
      <p:sp>
        <p:nvSpPr>
          <p:cNvPr id="3" name="フッター プレースホルダー 2">
            <a:extLst>
              <a:ext uri="{FF2B5EF4-FFF2-40B4-BE49-F238E27FC236}">
                <a16:creationId xmlns:a16="http://schemas.microsoft.com/office/drawing/2014/main" id="{3ACCB0EF-BB8B-42CE-863E-D3B08C6817CE}"/>
              </a:ext>
            </a:extLst>
          </p:cNvPr>
          <p:cNvSpPr>
            <a:spLocks noGrp="1"/>
          </p:cNvSpPr>
          <p:nvPr>
            <p:ph type="ftr" sz="quarter" idx="11"/>
          </p:nvPr>
        </p:nvSpPr>
        <p:spPr/>
        <p:txBody>
          <a:bodyPr/>
          <a:lstStyle/>
          <a:p>
            <a:pPr>
              <a:defRPr/>
            </a:pPr>
            <a:endParaRPr lang="en-US" altLang="ja-JP" dirty="0"/>
          </a:p>
        </p:txBody>
      </p:sp>
      <p:sp>
        <p:nvSpPr>
          <p:cNvPr id="4" name="スライド番号プレースホルダー 3">
            <a:extLst>
              <a:ext uri="{FF2B5EF4-FFF2-40B4-BE49-F238E27FC236}">
                <a16:creationId xmlns:a16="http://schemas.microsoft.com/office/drawing/2014/main" id="{DCC0BA0D-B1DA-4056-9D65-3EBDF50CC75C}"/>
              </a:ext>
            </a:extLst>
          </p:cNvPr>
          <p:cNvSpPr>
            <a:spLocks noGrp="1"/>
          </p:cNvSpPr>
          <p:nvPr>
            <p:ph type="sldNum" sz="quarter" idx="12"/>
          </p:nvPr>
        </p:nvSpPr>
        <p:spPr/>
        <p:txBody>
          <a:bodyPr/>
          <a:lstStyle/>
          <a:p>
            <a:pPr>
              <a:defRPr/>
            </a:pPr>
            <a:fld id="{925FD64B-9C10-4DE2-952D-1DEDA0E9EFBB}" type="slidenum">
              <a:rPr lang="en-US" altLang="ja-JP" smtClean="0"/>
              <a:pPr>
                <a:defRPr/>
              </a:pPr>
              <a:t>‹#›</a:t>
            </a:fld>
            <a:endParaRPr lang="en-US" altLang="ja-JP" dirty="0"/>
          </a:p>
        </p:txBody>
      </p:sp>
    </p:spTree>
    <p:extLst>
      <p:ext uri="{BB962C8B-B14F-4D97-AF65-F5344CB8AC3E}">
        <p14:creationId xmlns:p14="http://schemas.microsoft.com/office/powerpoint/2010/main" val="260209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D0B445-D7D2-4E17-84BF-DF239C5390A4}"/>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DAB14AB-3DBE-454A-83BA-8AAD45227C1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08CD380-8625-4D37-81AD-E7A8B256593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28FD44C-FC3A-47EF-8F8A-D768BED813DC}"/>
              </a:ext>
            </a:extLst>
          </p:cNvPr>
          <p:cNvSpPr>
            <a:spLocks noGrp="1"/>
          </p:cNvSpPr>
          <p:nvPr>
            <p:ph type="dt" sz="half" idx="10"/>
          </p:nvPr>
        </p:nvSpPr>
        <p:spPr/>
        <p:txBody>
          <a:bodyPr/>
          <a:lstStyle/>
          <a:p>
            <a:fld id="{E90ED720-0104-4369-84BC-D37694168613}" type="datetimeFigureOut">
              <a:rPr kumimoji="1" lang="ja-JP" altLang="en-US" smtClean="0"/>
              <a:pPr/>
              <a:t>2023/9/8</a:t>
            </a:fld>
            <a:endParaRPr kumimoji="1" lang="ja-JP" altLang="en-US" dirty="0"/>
          </a:p>
        </p:txBody>
      </p:sp>
      <p:sp>
        <p:nvSpPr>
          <p:cNvPr id="6" name="フッター プレースホルダー 5">
            <a:extLst>
              <a:ext uri="{FF2B5EF4-FFF2-40B4-BE49-F238E27FC236}">
                <a16:creationId xmlns:a16="http://schemas.microsoft.com/office/drawing/2014/main" id="{814A2711-C5C3-4629-9E5C-E4DEBF129843}"/>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332669BC-2373-4340-92C3-04D593476898}"/>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423220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3186CC-27E6-4A3F-902E-3D76759B8F1D}"/>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EDF6232-6E50-4589-A118-C3F98D2FEDF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711F8835-4D00-4DB9-8813-060C7D05FC1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401A181-57AE-4A28-9AB2-DD1AEEB69ADD}"/>
              </a:ext>
            </a:extLst>
          </p:cNvPr>
          <p:cNvSpPr>
            <a:spLocks noGrp="1"/>
          </p:cNvSpPr>
          <p:nvPr>
            <p:ph type="dt" sz="half" idx="10"/>
          </p:nvPr>
        </p:nvSpPr>
        <p:spPr/>
        <p:txBody>
          <a:bodyPr/>
          <a:lstStyle/>
          <a:p>
            <a:fld id="{E90ED720-0104-4369-84BC-D37694168613}" type="datetimeFigureOut">
              <a:rPr kumimoji="1" lang="ja-JP" altLang="en-US" smtClean="0"/>
              <a:pPr/>
              <a:t>2023/9/8</a:t>
            </a:fld>
            <a:endParaRPr kumimoji="1" lang="ja-JP" altLang="en-US" dirty="0"/>
          </a:p>
        </p:txBody>
      </p:sp>
      <p:sp>
        <p:nvSpPr>
          <p:cNvPr id="6" name="フッター プレースホルダー 5">
            <a:extLst>
              <a:ext uri="{FF2B5EF4-FFF2-40B4-BE49-F238E27FC236}">
                <a16:creationId xmlns:a16="http://schemas.microsoft.com/office/drawing/2014/main" id="{90043B4D-1795-4428-83A7-23CD2B6619A6}"/>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B9C8BDBA-BA5B-4753-AAF5-CD46CADBFBE5}"/>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252093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C59F1D9-7817-481B-9F1D-9C687977784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4BA8198-C0AF-4BFD-B41B-B43C6E28DEA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34DD3A-85E0-47A8-8061-A0714F2E142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90ED720-0104-4369-84BC-D37694168613}" type="datetimeFigureOut">
              <a:rPr kumimoji="1" lang="ja-JP" altLang="en-US" smtClean="0"/>
              <a:pPr/>
              <a:t>2023/9/8</a:t>
            </a:fld>
            <a:endParaRPr kumimoji="1" lang="ja-JP" altLang="en-US" dirty="0"/>
          </a:p>
        </p:txBody>
      </p:sp>
      <p:sp>
        <p:nvSpPr>
          <p:cNvPr id="5" name="フッター プレースホルダー 4">
            <a:extLst>
              <a:ext uri="{FF2B5EF4-FFF2-40B4-BE49-F238E27FC236}">
                <a16:creationId xmlns:a16="http://schemas.microsoft.com/office/drawing/2014/main" id="{AFC8DF13-65DE-49A3-8D50-ADE34118FD6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a:extLst>
              <a:ext uri="{FF2B5EF4-FFF2-40B4-BE49-F238E27FC236}">
                <a16:creationId xmlns:a16="http://schemas.microsoft.com/office/drawing/2014/main" id="{07545BD3-7011-4B2C-A4C1-178B271776A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162194154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7">
            <a:extLst>
              <a:ext uri="{FF2B5EF4-FFF2-40B4-BE49-F238E27FC236}">
                <a16:creationId xmlns:a16="http://schemas.microsoft.com/office/drawing/2014/main" id="{9550167C-4629-4204-A471-8EEFB6272C39}"/>
              </a:ext>
            </a:extLst>
          </p:cNvPr>
          <p:cNvSpPr>
            <a:spLocks noChangeArrowheads="1"/>
          </p:cNvSpPr>
          <p:nvPr/>
        </p:nvSpPr>
        <p:spPr bwMode="auto">
          <a:xfrm>
            <a:off x="238951" y="4725144"/>
            <a:ext cx="8640000" cy="1950294"/>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grad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4" name="正方形/長方形 7"/>
          <p:cNvSpPr>
            <a:spLocks noChangeArrowheads="1"/>
          </p:cNvSpPr>
          <p:nvPr/>
        </p:nvSpPr>
        <p:spPr bwMode="auto">
          <a:xfrm>
            <a:off x="252000" y="1268760"/>
            <a:ext cx="8640000" cy="3132000"/>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en-US" altLang="ja-JP" sz="2400" dirty="0"/>
              <a:t>1</a:t>
            </a:r>
          </a:p>
        </p:txBody>
      </p:sp>
      <p:sp>
        <p:nvSpPr>
          <p:cNvPr id="13" name="正方形/長方形 12"/>
          <p:cNvSpPr/>
          <p:nvPr/>
        </p:nvSpPr>
        <p:spPr>
          <a:xfrm>
            <a:off x="396000" y="1362262"/>
            <a:ext cx="8496000" cy="5010988"/>
          </a:xfrm>
          <a:prstGeom prst="rect">
            <a:avLst/>
          </a:prstGeom>
          <a:noFill/>
          <a:ln>
            <a:noFill/>
          </a:ln>
        </p:spPr>
        <p:txBody>
          <a:bodyPr/>
          <a:lstStyle/>
          <a:p>
            <a:pPr>
              <a:lnSpc>
                <a:spcPct val="90000"/>
              </a:lnSpc>
              <a:spcAft>
                <a:spcPts val="600"/>
              </a:spcAft>
            </a:pPr>
            <a:r>
              <a:rPr lang="ja-JP" altLang="en-US" sz="1600" b="1" dirty="0">
                <a:latin typeface="メイリオ" panose="020B0604030504040204" pitchFamily="50" charset="-128"/>
                <a:ea typeface="メイリオ" panose="020B0604030504040204" pitchFamily="50" charset="-128"/>
              </a:rPr>
              <a:t>予算編成に向けて、市税等の一般財源や、人件費・公債費・非裁量経費・重点施策</a:t>
            </a:r>
            <a:r>
              <a:rPr lang="ja-JP" altLang="en-US" sz="1600" b="1" dirty="0" smtClean="0">
                <a:latin typeface="メイリオ" panose="020B0604030504040204" pitchFamily="50" charset="-128"/>
                <a:ea typeface="メイリオ" panose="020B0604030504040204" pitchFamily="50" charset="-128"/>
              </a:rPr>
              <a:t>推進　経費</a:t>
            </a:r>
            <a:r>
              <a:rPr lang="ja-JP" altLang="en-US" sz="1600" b="1" dirty="0">
                <a:latin typeface="メイリオ" panose="020B0604030504040204" pitchFamily="50" charset="-128"/>
                <a:ea typeface="メイリオ" panose="020B0604030504040204" pitchFamily="50" charset="-128"/>
              </a:rPr>
              <a:t>等の所要一般財源にかかる</a:t>
            </a:r>
            <a:r>
              <a:rPr lang="ja-JP" altLang="en-US" sz="1600" b="1" dirty="0" smtClean="0">
                <a:latin typeface="メイリオ" panose="020B0604030504040204" pitchFamily="50" charset="-128"/>
                <a:ea typeface="メイリオ" panose="020B0604030504040204" pitchFamily="50" charset="-128"/>
              </a:rPr>
              <a:t>令和</a:t>
            </a:r>
            <a:r>
              <a:rPr lang="ja-JP" altLang="en-US" sz="1600" b="1" dirty="0">
                <a:latin typeface="メイリオ" panose="020B0604030504040204" pitchFamily="50" charset="-128"/>
                <a:ea typeface="メイリオ" panose="020B0604030504040204" pitchFamily="50" charset="-128"/>
              </a:rPr>
              <a:t>６</a:t>
            </a:r>
            <a:r>
              <a:rPr lang="ja-JP" altLang="en-US" sz="1600" b="1" dirty="0" smtClean="0">
                <a:latin typeface="メイリオ" panose="020B0604030504040204" pitchFamily="50" charset="-128"/>
                <a:ea typeface="メイリオ" panose="020B0604030504040204" pitchFamily="50" charset="-128"/>
              </a:rPr>
              <a:t>年度</a:t>
            </a:r>
            <a:r>
              <a:rPr lang="ja-JP" altLang="en-US" sz="1600" b="1" dirty="0">
                <a:latin typeface="メイリオ" panose="020B0604030504040204" pitchFamily="50" charset="-128"/>
                <a:ea typeface="メイリオ" panose="020B0604030504040204" pitchFamily="50" charset="-128"/>
              </a:rPr>
              <a:t>概算額を見込み、財源配分を行うもの</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①</a:t>
            </a:r>
            <a:r>
              <a:rPr lang="ja-JP" altLang="en-US" sz="1600" dirty="0">
                <a:latin typeface="メイリオ" panose="020B0604030504040204" pitchFamily="50" charset="-128"/>
                <a:ea typeface="メイリオ" panose="020B0604030504040204" pitchFamily="50" charset="-128"/>
              </a:rPr>
              <a:t>市税等の一般財源見込を算出</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②</a:t>
            </a:r>
            <a:r>
              <a:rPr lang="ja-JP" altLang="en-US" sz="1600" dirty="0">
                <a:latin typeface="メイリオ" panose="020B0604030504040204" pitchFamily="50" charset="-128"/>
                <a:ea typeface="メイリオ" panose="020B0604030504040204" pitchFamily="50" charset="-128"/>
              </a:rPr>
              <a:t>人件費・公債費・非裁量経費といった義務的な経費等に、優先的に一般財源を</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　　配分するとともに</a:t>
            </a:r>
            <a:r>
              <a:rPr lang="ja-JP" altLang="en-US" sz="1600" dirty="0" smtClean="0">
                <a:latin typeface="メイリオ" panose="020B0604030504040204" pitchFamily="50" charset="-128"/>
                <a:ea typeface="メイリオ" panose="020B0604030504040204" pitchFamily="50" charset="-128"/>
              </a:rPr>
              <a:t>、収支</a:t>
            </a:r>
            <a:r>
              <a:rPr lang="ja-JP" altLang="en-US" sz="1600" dirty="0">
                <a:latin typeface="メイリオ" panose="020B0604030504040204" pitchFamily="50" charset="-128"/>
                <a:ea typeface="メイリオ" panose="020B0604030504040204" pitchFamily="50" charset="-128"/>
              </a:rPr>
              <a:t>の状況も勘案しながら、各所属が活用できる、</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　　裁量経費の所要一般財源の上限額を設定</a:t>
            </a:r>
            <a:endParaRPr lang="en-US" altLang="ja-JP" sz="1600" dirty="0">
              <a:latin typeface="メイリオ" panose="020B0604030504040204" pitchFamily="50" charset="-128"/>
              <a:ea typeface="メイリオ" panose="020B0604030504040204" pitchFamily="50" charset="-128"/>
            </a:endParaRPr>
          </a:p>
          <a:p>
            <a:pPr indent="-228600">
              <a:lnSpc>
                <a:spcPct val="90000"/>
              </a:lnSpc>
              <a:spcAft>
                <a:spcPts val="600"/>
              </a:spcAft>
              <a:buFont typeface="Arial" panose="020B0604020202020204" pitchFamily="34" charset="0"/>
              <a:buChar char="•"/>
            </a:pP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smtClean="0">
                <a:latin typeface="メイリオ" panose="020B0604030504040204" pitchFamily="50" charset="-128"/>
                <a:ea typeface="メイリオ" panose="020B0604030504040204" pitchFamily="50" charset="-128"/>
              </a:rPr>
              <a:t>物価</a:t>
            </a:r>
            <a:r>
              <a:rPr lang="ja-JP" altLang="en-US" sz="1600" dirty="0">
                <a:latin typeface="メイリオ" panose="020B0604030504040204" pitchFamily="50" charset="-128"/>
                <a:ea typeface="メイリオ" panose="020B0604030504040204" pitchFamily="50" charset="-128"/>
              </a:rPr>
              <a:t>高騰などの影響により、現時点で</a:t>
            </a:r>
            <a:r>
              <a:rPr lang="ja-JP" altLang="en-US" sz="1600" dirty="0" smtClean="0">
                <a:latin typeface="メイリオ" panose="020B0604030504040204" pitchFamily="50" charset="-128"/>
                <a:ea typeface="メイリオ" panose="020B0604030504040204" pitchFamily="50" charset="-128"/>
              </a:rPr>
              <a:t>は収支</a:t>
            </a:r>
            <a:r>
              <a:rPr lang="ja-JP" altLang="en-US" sz="1600" dirty="0">
                <a:latin typeface="メイリオ" panose="020B0604030504040204" pitchFamily="50" charset="-128"/>
                <a:ea typeface="メイリオ" panose="020B0604030504040204" pitchFamily="50" charset="-128"/>
              </a:rPr>
              <a:t>状況</a:t>
            </a:r>
            <a:r>
              <a:rPr lang="ja-JP" altLang="en-US" sz="1600" dirty="0" smtClean="0">
                <a:latin typeface="メイリオ" panose="020B0604030504040204" pitchFamily="50" charset="-128"/>
                <a:ea typeface="メイリオ" panose="020B0604030504040204" pitchFamily="50" charset="-128"/>
              </a:rPr>
              <a:t>を詳細に見通す</a:t>
            </a:r>
            <a:r>
              <a:rPr lang="ja-JP" altLang="en-US" sz="1600" dirty="0">
                <a:latin typeface="メイリオ" panose="020B0604030504040204" pitchFamily="50" charset="-128"/>
                <a:ea typeface="メイリオ" panose="020B0604030504040204" pitchFamily="50" charset="-128"/>
              </a:rPr>
              <a:t>ことは困難ではあるが、予算編成過程を通じて、歳出・歳入の両面において精査して</a:t>
            </a:r>
            <a:r>
              <a:rPr lang="ja-JP" altLang="en-US" sz="1600" dirty="0" smtClean="0">
                <a:latin typeface="メイリオ" panose="020B0604030504040204" pitchFamily="50" charset="-128"/>
                <a:ea typeface="メイリオ" panose="020B0604030504040204" pitchFamily="50" charset="-128"/>
              </a:rPr>
              <a:t>いく</a:t>
            </a:r>
            <a:endParaRPr lang="en-US" altLang="ja-JP" sz="1600" dirty="0" smtClean="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1600" dirty="0" smtClean="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1600" dirty="0">
              <a:latin typeface="メイリオ" panose="020B0604030504040204" pitchFamily="50" charset="-128"/>
              <a:ea typeface="メイリオ" panose="020B0604030504040204" pitchFamily="50" charset="-128"/>
            </a:endParaRPr>
          </a:p>
          <a:p>
            <a:pPr indent="-228600">
              <a:lnSpc>
                <a:spcPct val="90000"/>
              </a:lnSpc>
              <a:spcAft>
                <a:spcPts val="600"/>
              </a:spcAft>
              <a:buFont typeface="Arial" panose="020B0604020202020204" pitchFamily="34" charset="0"/>
              <a:buChar char="•"/>
            </a:pP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en-US" altLang="ja-JP" sz="1600" dirty="0">
                <a:latin typeface="メイリオ" panose="020B0604030504040204" pitchFamily="50" charset="-128"/>
                <a:ea typeface="メイリオ" panose="020B0604030504040204" pitchFamily="50" charset="-128"/>
              </a:rPr>
              <a:t>○</a:t>
            </a:r>
            <a:r>
              <a:rPr lang="ja-JP" altLang="en-US" sz="1600" spc="-40" dirty="0">
                <a:latin typeface="メイリオ" panose="020B0604030504040204" pitchFamily="50" charset="-128"/>
                <a:ea typeface="メイリオ" panose="020B0604030504040204" pitchFamily="50" charset="-128"/>
              </a:rPr>
              <a:t>各所属は、裁量経費について、活用可能な一般財源の範囲内で、区長・局長</a:t>
            </a:r>
            <a:r>
              <a:rPr lang="ja-JP" altLang="en-US" sz="1600" spc="-40" dirty="0" smtClean="0">
                <a:latin typeface="メイリオ" panose="020B0604030504040204" pitchFamily="50" charset="-128"/>
                <a:ea typeface="メイリオ" panose="020B0604030504040204" pitchFamily="50" charset="-128"/>
              </a:rPr>
              <a:t>マネジメント </a:t>
            </a:r>
            <a:endParaRPr lang="en-US" altLang="ja-JP" sz="1600" spc="-40" dirty="0" smtClean="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spc="-40"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に</a:t>
            </a:r>
            <a:r>
              <a:rPr lang="ja-JP" altLang="en-US" sz="1600" dirty="0">
                <a:latin typeface="メイリオ" panose="020B0604030504040204" pitchFamily="50" charset="-128"/>
                <a:ea typeface="メイリオ" panose="020B0604030504040204" pitchFamily="50" charset="-128"/>
              </a:rPr>
              <a:t>より、施策の選択と集中を進めながら、予算算定を</a:t>
            </a:r>
            <a:r>
              <a:rPr lang="ja-JP" altLang="en-US" sz="1600" dirty="0" smtClean="0">
                <a:latin typeface="メイリオ" panose="020B0604030504040204" pitchFamily="50" charset="-128"/>
                <a:ea typeface="メイリオ" panose="020B0604030504040204" pitchFamily="50" charset="-128"/>
              </a:rPr>
              <a:t>行う</a:t>
            </a:r>
            <a:endParaRPr lang="en-US" altLang="ja-JP" sz="1600" dirty="0" smtClean="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各所属の予算算定を踏まえ、経費及び一般財源の精査等を行い、予算案を策定</a:t>
            </a:r>
            <a:r>
              <a:rPr lang="ja-JP" altLang="en-US" sz="1600" dirty="0" smtClean="0">
                <a:latin typeface="メイリオ" panose="020B0604030504040204" pitchFamily="50" charset="-128"/>
                <a:ea typeface="メイリオ" panose="020B0604030504040204" pitchFamily="50" charset="-128"/>
              </a:rPr>
              <a:t>する</a:t>
            </a:r>
            <a:endParaRPr lang="en-US" altLang="ja-JP" sz="1600" dirty="0">
              <a:latin typeface="メイリオ" panose="020B0604030504040204" pitchFamily="50" charset="-128"/>
              <a:ea typeface="メイリオ" panose="020B0604030504040204" pitchFamily="50" charset="-128"/>
            </a:endParaRP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6" name="テキスト ボックス 16"/>
          <p:cNvSpPr txBox="1">
            <a:spLocks noChangeArrowheads="1"/>
          </p:cNvSpPr>
          <p:nvPr/>
        </p:nvSpPr>
        <p:spPr bwMode="gray">
          <a:xfrm>
            <a:off x="-23206" y="4859868"/>
            <a:ext cx="1948329" cy="369332"/>
          </a:xfrm>
          <a:prstGeom prst="rect">
            <a:avLst/>
          </a:prstGeom>
          <a:no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今　後</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2" name="正方形/長方形 1">
            <a:extLst>
              <a:ext uri="{FF2B5EF4-FFF2-40B4-BE49-F238E27FC236}">
                <a16:creationId xmlns:a16="http://schemas.microsoft.com/office/drawing/2014/main" id="{E3734E76-BE7E-4DFE-B621-04E3D693A996}"/>
              </a:ext>
            </a:extLst>
          </p:cNvPr>
          <p:cNvSpPr/>
          <p:nvPr/>
        </p:nvSpPr>
        <p:spPr>
          <a:xfrm>
            <a:off x="107504" y="112581"/>
            <a:ext cx="8928992" cy="1158212"/>
          </a:xfrm>
          <a:prstGeom prst="rect">
            <a:avLst/>
          </a:prstGeom>
          <a:gradFill flip="none" rotWithShape="1">
            <a:gsLst>
              <a:gs pos="26000">
                <a:schemeClr val="accent1">
                  <a:alpha val="53000"/>
                  <a:lumMod val="0"/>
                </a:schemeClr>
              </a:gs>
              <a:gs pos="23000">
                <a:schemeClr val="accent1">
                  <a:lumMod val="89000"/>
                </a:schemeClr>
              </a:gs>
              <a:gs pos="69000">
                <a:schemeClr val="accent1">
                  <a:lumMod val="75000"/>
                </a:schemeClr>
              </a:gs>
              <a:gs pos="97000">
                <a:schemeClr val="accent1">
                  <a:lumMod val="70000"/>
                </a:schemeClr>
              </a:gs>
            </a:gsLst>
            <a:lin ang="12000000" scaled="0"/>
            <a:tileRect/>
          </a:gradFill>
          <a:ln w="63500"/>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000" b="1" dirty="0" smtClean="0">
                <a:latin typeface="メイリオ" panose="020B0604030504040204" pitchFamily="50" charset="-128"/>
                <a:ea typeface="メイリオ" panose="020B0604030504040204" pitchFamily="50" charset="-128"/>
              </a:rPr>
              <a:t>令和</a:t>
            </a:r>
            <a:r>
              <a:rPr lang="ja-JP" altLang="en-US" sz="3000" b="1" dirty="0" smtClean="0">
                <a:latin typeface="メイリオ" panose="020B0604030504040204" pitchFamily="50" charset="-128"/>
                <a:ea typeface="メイリオ" panose="020B0604030504040204" pitchFamily="50" charset="-128"/>
              </a:rPr>
              <a:t>６</a:t>
            </a:r>
            <a:r>
              <a:rPr kumimoji="1" lang="ja-JP" altLang="en-US" sz="3000" b="1" dirty="0" smtClean="0">
                <a:latin typeface="メイリオ" panose="020B0604030504040204" pitchFamily="50" charset="-128"/>
                <a:ea typeface="メイリオ" panose="020B0604030504040204" pitchFamily="50" charset="-128"/>
              </a:rPr>
              <a:t>年度</a:t>
            </a:r>
            <a:r>
              <a:rPr kumimoji="1" lang="ja-JP" altLang="en-US" sz="3000" b="1" dirty="0">
                <a:latin typeface="メイリオ" panose="020B0604030504040204" pitchFamily="50" charset="-128"/>
                <a:ea typeface="メイリオ" panose="020B0604030504040204" pitchFamily="50" charset="-128"/>
              </a:rPr>
              <a:t>概算見込及び財源配分について</a:t>
            </a:r>
            <a:endParaRPr kumimoji="1" lang="en-US" altLang="ja-JP" sz="3000" b="1"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6A98E82C-BC6A-40F4-937B-3D8BEBD07D65}"/>
              </a:ext>
            </a:extLst>
          </p:cNvPr>
          <p:cNvSpPr/>
          <p:nvPr/>
        </p:nvSpPr>
        <p:spPr>
          <a:xfrm>
            <a:off x="7596336" y="116632"/>
            <a:ext cx="1440160"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メイリオ" panose="020B0604030504040204" pitchFamily="50" charset="-128"/>
                <a:ea typeface="メイリオ" panose="020B0604030504040204" pitchFamily="50" charset="-128"/>
              </a:rPr>
              <a:t>令和</a:t>
            </a:r>
            <a:r>
              <a:rPr lang="en-US" altLang="ja-JP" sz="1400" dirty="0" smtClean="0">
                <a:latin typeface="メイリオ" panose="020B0604030504040204" pitchFamily="50" charset="-128"/>
                <a:ea typeface="メイリオ" panose="020B0604030504040204" pitchFamily="50" charset="-128"/>
              </a:rPr>
              <a:t>5</a:t>
            </a:r>
            <a:r>
              <a:rPr kumimoji="1" lang="ja-JP" altLang="en-US" sz="1400" dirty="0" smtClean="0">
                <a:latin typeface="メイリオ" panose="020B0604030504040204" pitchFamily="50" charset="-128"/>
                <a:ea typeface="メイリオ" panose="020B0604030504040204" pitchFamily="50" charset="-128"/>
              </a:rPr>
              <a:t>年</a:t>
            </a:r>
            <a:r>
              <a:rPr kumimoji="1" lang="en-US" altLang="ja-JP" sz="1400" dirty="0" smtClean="0">
                <a:latin typeface="メイリオ" panose="020B0604030504040204" pitchFamily="50" charset="-128"/>
                <a:ea typeface="メイリオ" panose="020B0604030504040204" pitchFamily="50" charset="-128"/>
              </a:rPr>
              <a:t>9</a:t>
            </a:r>
            <a:r>
              <a:rPr kumimoji="1" lang="ja-JP" altLang="en-US" sz="1400" dirty="0" smtClean="0">
                <a:latin typeface="メイリオ" panose="020B0604030504040204" pitchFamily="50" charset="-128"/>
                <a:ea typeface="メイリオ" panose="020B0604030504040204" pitchFamily="50" charset="-128"/>
              </a:rPr>
              <a:t>月</a:t>
            </a:r>
            <a:r>
              <a:rPr kumimoji="1" lang="en-US" altLang="ja-JP" sz="1400" dirty="0" smtClean="0">
                <a:latin typeface="メイリオ" panose="020B0604030504040204" pitchFamily="50" charset="-128"/>
                <a:ea typeface="メイリオ" panose="020B0604030504040204" pitchFamily="50" charset="-128"/>
              </a:rPr>
              <a:t>8</a:t>
            </a:r>
            <a:r>
              <a:rPr kumimoji="1" lang="ja-JP" altLang="en-US" sz="1400" dirty="0" smtClean="0">
                <a:latin typeface="メイリオ" panose="020B0604030504040204" pitchFamily="50" charset="-128"/>
                <a:ea typeface="メイリオ" panose="020B0604030504040204" pitchFamily="50" charset="-128"/>
              </a:rPr>
              <a:t>日</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戦略会議資料</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財政局</a:t>
            </a:r>
          </a:p>
        </p:txBody>
      </p:sp>
    </p:spTree>
    <p:extLst>
      <p:ext uri="{BB962C8B-B14F-4D97-AF65-F5344CB8AC3E}">
        <p14:creationId xmlns:p14="http://schemas.microsoft.com/office/powerpoint/2010/main" val="11956616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106521" y="836713"/>
            <a:ext cx="8865394" cy="6112669"/>
          </a:xfrm>
          <a:prstGeom prst="rect">
            <a:avLst/>
          </a:prstGeom>
        </p:spPr>
      </p:pic>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en-US" altLang="ja-JP" sz="2400" dirty="0"/>
              <a:t>2</a:t>
            </a: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正方形/長方形 5">
            <a:extLst>
              <a:ext uri="{FF2B5EF4-FFF2-40B4-BE49-F238E27FC236}">
                <a16:creationId xmlns:a16="http://schemas.microsoft.com/office/drawing/2014/main" id="{07B0A0F7-4912-42BF-8C1C-ABC7B39B6405}"/>
              </a:ext>
            </a:extLst>
          </p:cNvPr>
          <p:cNvSpPr/>
          <p:nvPr/>
        </p:nvSpPr>
        <p:spPr>
          <a:xfrm>
            <a:off x="107504" y="112581"/>
            <a:ext cx="8928992" cy="580115"/>
          </a:xfrm>
          <a:prstGeom prst="rect">
            <a:avLst/>
          </a:prstGeom>
          <a:gradFill flip="none" rotWithShape="1">
            <a:gsLst>
              <a:gs pos="26000">
                <a:schemeClr val="accent1">
                  <a:alpha val="53000"/>
                  <a:lumMod val="0"/>
                </a:schemeClr>
              </a:gs>
              <a:gs pos="23000">
                <a:schemeClr val="accent1">
                  <a:lumMod val="89000"/>
                </a:schemeClr>
              </a:gs>
              <a:gs pos="69000">
                <a:schemeClr val="accent1">
                  <a:lumMod val="75000"/>
                </a:schemeClr>
              </a:gs>
              <a:gs pos="97000">
                <a:schemeClr val="accent1">
                  <a:lumMod val="70000"/>
                </a:schemeClr>
              </a:gs>
            </a:gsLst>
            <a:lin ang="12000000" scaled="0"/>
            <a:tileRect/>
          </a:gradFill>
          <a:ln w="63500"/>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latin typeface="メイリオ" panose="020B0604030504040204" pitchFamily="50" charset="-128"/>
                <a:ea typeface="メイリオ" panose="020B0604030504040204" pitchFamily="50" charset="-128"/>
              </a:rPr>
              <a:t>令和６年度</a:t>
            </a:r>
            <a:r>
              <a:rPr kumimoji="1" lang="ja-JP" altLang="en-US" sz="2400" b="1" dirty="0">
                <a:latin typeface="メイリオ" panose="020B0604030504040204" pitchFamily="50" charset="-128"/>
                <a:ea typeface="メイリオ" panose="020B0604030504040204" pitchFamily="50" charset="-128"/>
              </a:rPr>
              <a:t>概算見込と財源配分の方針</a:t>
            </a:r>
            <a:endParaRPr kumimoji="1" lang="en-US" altLang="ja-JP" sz="2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7211179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7">
            <a:extLst>
              <a:ext uri="{FF2B5EF4-FFF2-40B4-BE49-F238E27FC236}">
                <a16:creationId xmlns:a16="http://schemas.microsoft.com/office/drawing/2014/main" id="{D3C3ADDF-8C0D-47E2-BF2E-258260A4615D}"/>
              </a:ext>
            </a:extLst>
          </p:cNvPr>
          <p:cNvSpPr>
            <a:spLocks noChangeArrowheads="1"/>
          </p:cNvSpPr>
          <p:nvPr/>
        </p:nvSpPr>
        <p:spPr bwMode="auto">
          <a:xfrm>
            <a:off x="288348" y="1278444"/>
            <a:ext cx="8640000" cy="3518708"/>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grad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0" name="正方形/長方形 7">
            <a:extLst>
              <a:ext uri="{FF2B5EF4-FFF2-40B4-BE49-F238E27FC236}">
                <a16:creationId xmlns:a16="http://schemas.microsoft.com/office/drawing/2014/main" id="{7C5886EC-B6A0-4B15-B0CF-6DCEEAD1D986}"/>
              </a:ext>
            </a:extLst>
          </p:cNvPr>
          <p:cNvSpPr>
            <a:spLocks noChangeArrowheads="1"/>
          </p:cNvSpPr>
          <p:nvPr/>
        </p:nvSpPr>
        <p:spPr bwMode="auto">
          <a:xfrm>
            <a:off x="271704" y="5373215"/>
            <a:ext cx="8640000" cy="1044000"/>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grad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en-US" altLang="ja-JP" sz="2400" dirty="0"/>
              <a:t>3</a:t>
            </a: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正方形/長方形 5">
            <a:extLst>
              <a:ext uri="{FF2B5EF4-FFF2-40B4-BE49-F238E27FC236}">
                <a16:creationId xmlns:a16="http://schemas.microsoft.com/office/drawing/2014/main" id="{07B0A0F7-4912-42BF-8C1C-ABC7B39B6405}"/>
              </a:ext>
            </a:extLst>
          </p:cNvPr>
          <p:cNvSpPr/>
          <p:nvPr/>
        </p:nvSpPr>
        <p:spPr>
          <a:xfrm>
            <a:off x="107504" y="112581"/>
            <a:ext cx="8928992" cy="580115"/>
          </a:xfrm>
          <a:prstGeom prst="rect">
            <a:avLst/>
          </a:prstGeom>
          <a:gradFill flip="none" rotWithShape="1">
            <a:gsLst>
              <a:gs pos="26000">
                <a:schemeClr val="accent1">
                  <a:alpha val="53000"/>
                  <a:lumMod val="0"/>
                </a:schemeClr>
              </a:gs>
              <a:gs pos="23000">
                <a:schemeClr val="accent1">
                  <a:lumMod val="89000"/>
                </a:schemeClr>
              </a:gs>
              <a:gs pos="69000">
                <a:schemeClr val="accent1">
                  <a:lumMod val="75000"/>
                </a:schemeClr>
              </a:gs>
              <a:gs pos="97000">
                <a:schemeClr val="accent1">
                  <a:lumMod val="70000"/>
                </a:schemeClr>
              </a:gs>
            </a:gsLst>
            <a:lin ang="12000000" scaled="0"/>
            <a:tileRect/>
          </a:gradFill>
          <a:ln w="63500"/>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latin typeface="メイリオ" panose="020B0604030504040204" pitchFamily="50" charset="-128"/>
                <a:ea typeface="メイリオ" panose="020B0604030504040204" pitchFamily="50" charset="-128"/>
              </a:rPr>
              <a:t>令和６年度</a:t>
            </a:r>
            <a:r>
              <a:rPr kumimoji="1" lang="ja-JP" altLang="en-US" sz="2400" b="1" dirty="0">
                <a:latin typeface="メイリオ" panose="020B0604030504040204" pitchFamily="50" charset="-128"/>
                <a:ea typeface="メイリオ" panose="020B0604030504040204" pitchFamily="50" charset="-128"/>
              </a:rPr>
              <a:t>概算見込と財源配分の方針</a:t>
            </a:r>
            <a:endParaRPr kumimoji="1" lang="en-US" altLang="ja-JP" sz="2400" b="1" dirty="0">
              <a:latin typeface="メイリオ" panose="020B0604030504040204" pitchFamily="50" charset="-128"/>
              <a:ea typeface="メイリオ" panose="020B0604030504040204" pitchFamily="50" charset="-128"/>
            </a:endParaRPr>
          </a:p>
        </p:txBody>
      </p:sp>
      <p:sp>
        <p:nvSpPr>
          <p:cNvPr id="5" name="テキスト ボックス 16">
            <a:extLst>
              <a:ext uri="{FF2B5EF4-FFF2-40B4-BE49-F238E27FC236}">
                <a16:creationId xmlns:a16="http://schemas.microsoft.com/office/drawing/2014/main" id="{B69EFAAB-904E-40D9-9E14-15F176D4A043}"/>
              </a:ext>
            </a:extLst>
          </p:cNvPr>
          <p:cNvSpPr txBox="1">
            <a:spLocks noChangeArrowheads="1"/>
          </p:cNvSpPr>
          <p:nvPr/>
        </p:nvSpPr>
        <p:spPr bwMode="gray">
          <a:xfrm>
            <a:off x="107504" y="908720"/>
            <a:ext cx="1948329" cy="369332"/>
          </a:xfrm>
          <a:prstGeom prst="rect">
            <a:avLst/>
          </a:prstGeom>
          <a:noFill/>
          <a:ln w="12700">
            <a:noFill/>
            <a:miter lim="800000"/>
            <a:headEnd/>
            <a:tailEnd/>
          </a:ln>
        </p:spPr>
        <p:txBody>
          <a:bodyPr lIns="0" rIns="0" anchor="ctr">
            <a:spAutoFit/>
          </a:bodyPr>
          <a:lstStyle/>
          <a:p>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主なポイント</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411098F2-02BD-4EB9-96A7-4ED3C9080D2A}"/>
              </a:ext>
            </a:extLst>
          </p:cNvPr>
          <p:cNvSpPr/>
          <p:nvPr/>
        </p:nvSpPr>
        <p:spPr>
          <a:xfrm>
            <a:off x="324000" y="1462000"/>
            <a:ext cx="8496000" cy="3335152"/>
          </a:xfrm>
          <a:prstGeom prst="rect">
            <a:avLst/>
          </a:prstGeom>
          <a:noFill/>
          <a:ln>
            <a:noFill/>
          </a:ln>
        </p:spPr>
        <p:txBody>
          <a:bodyPr/>
          <a:lstStyle/>
          <a:p>
            <a:pPr>
              <a:lnSpc>
                <a:spcPct val="90000"/>
              </a:lnSpc>
              <a:spcAft>
                <a:spcPts val="600"/>
              </a:spcAft>
            </a:pPr>
            <a:r>
              <a:rPr lang="ja-JP" altLang="en-US" sz="1600" b="1"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歳入は</a:t>
            </a:r>
            <a:r>
              <a:rPr lang="ja-JP" altLang="en-US" sz="1600" dirty="0" smtClean="0">
                <a:latin typeface="メイリオ" panose="020B0604030504040204" pitchFamily="50" charset="-128"/>
                <a:ea typeface="メイリオ" panose="020B0604030504040204" pitchFamily="50" charset="-128"/>
              </a:rPr>
              <a:t>、一人当たり税額の増等による</a:t>
            </a:r>
            <a:r>
              <a:rPr lang="ja-JP" altLang="en-US" sz="1600" dirty="0">
                <a:latin typeface="メイリオ" panose="020B0604030504040204" pitchFamily="50" charset="-128"/>
                <a:ea typeface="メイリオ" panose="020B0604030504040204" pitchFamily="50" charset="-128"/>
              </a:rPr>
              <a:t>個人</a:t>
            </a:r>
            <a:r>
              <a:rPr lang="ja-JP" altLang="en-US" sz="1600" dirty="0" smtClean="0">
                <a:latin typeface="メイリオ" panose="020B0604030504040204" pitchFamily="50" charset="-128"/>
                <a:ea typeface="メイリオ" panose="020B0604030504040204" pitchFamily="50" charset="-128"/>
              </a:rPr>
              <a:t>市民税の増</a:t>
            </a:r>
            <a:r>
              <a:rPr lang="ja-JP" altLang="en-US" sz="1600" dirty="0">
                <a:latin typeface="メイリオ" panose="020B0604030504040204" pitchFamily="50" charset="-128"/>
                <a:ea typeface="メイリオ" panose="020B0604030504040204" pitchFamily="50" charset="-128"/>
              </a:rPr>
              <a:t>等</a:t>
            </a:r>
            <a:r>
              <a:rPr lang="ja-JP" altLang="en-US" sz="1600" dirty="0" smtClean="0">
                <a:latin typeface="メイリオ" panose="020B0604030504040204" pitchFamily="50" charset="-128"/>
                <a:ea typeface="メイリオ" panose="020B0604030504040204" pitchFamily="50" charset="-128"/>
              </a:rPr>
              <a:t>により、市税</a:t>
            </a:r>
            <a:r>
              <a:rPr lang="ja-JP" altLang="en-US" sz="1600" dirty="0">
                <a:latin typeface="メイリオ" panose="020B0604030504040204" pitchFamily="50" charset="-128"/>
                <a:ea typeface="メイリオ" panose="020B0604030504040204" pitchFamily="50" charset="-128"/>
              </a:rPr>
              <a:t>収入の増が</a:t>
            </a:r>
            <a:r>
              <a:rPr lang="ja-JP" altLang="en-US" sz="1600" dirty="0" smtClean="0">
                <a:latin typeface="メイリオ" panose="020B0604030504040204" pitchFamily="50" charset="-128"/>
                <a:ea typeface="メイリオ" panose="020B0604030504040204" pitchFamily="50" charset="-128"/>
              </a:rPr>
              <a:t>見込まれ、地方交付税・臨時財政対策債が減少するものの、</a:t>
            </a:r>
            <a:r>
              <a:rPr lang="ja-JP" altLang="en-US" sz="1600" dirty="0">
                <a:latin typeface="メイリオ" panose="020B0604030504040204" pitchFamily="50" charset="-128"/>
                <a:ea typeface="メイリオ" panose="020B0604030504040204" pitchFamily="50" charset="-128"/>
              </a:rPr>
              <a:t>一般財源等</a:t>
            </a:r>
            <a:r>
              <a:rPr lang="ja-JP" altLang="en-US" sz="1600" dirty="0" smtClean="0">
                <a:latin typeface="メイリオ" panose="020B0604030504040204" pitchFamily="50" charset="-128"/>
                <a:ea typeface="メイリオ" panose="020B0604030504040204" pitchFamily="50" charset="-128"/>
              </a:rPr>
              <a:t>は前年度から</a:t>
            </a:r>
            <a:r>
              <a:rPr lang="en-US" altLang="ja-JP" sz="1600" dirty="0" smtClean="0">
                <a:latin typeface="メイリオ" panose="020B0604030504040204" pitchFamily="50" charset="-128"/>
                <a:ea typeface="メイリオ" panose="020B0604030504040204" pitchFamily="50" charset="-128"/>
              </a:rPr>
              <a:t>16</a:t>
            </a:r>
            <a:r>
              <a:rPr lang="ja-JP" altLang="en-US" sz="1600" dirty="0" smtClean="0">
                <a:latin typeface="メイリオ" panose="020B0604030504040204" pitchFamily="50" charset="-128"/>
                <a:ea typeface="メイリオ" panose="020B0604030504040204" pitchFamily="50" charset="-128"/>
              </a:rPr>
              <a:t>億円の増の</a:t>
            </a:r>
            <a:r>
              <a:rPr lang="ja-JP" altLang="en-US" sz="1600" dirty="0">
                <a:latin typeface="メイリオ" panose="020B0604030504040204" pitchFamily="50" charset="-128"/>
                <a:ea typeface="メイリオ" panose="020B0604030504040204" pitchFamily="50" charset="-128"/>
              </a:rPr>
              <a:t>見込み</a:t>
            </a:r>
            <a:endParaRPr lang="en-US" altLang="ja-JP" sz="12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8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・歳出は</a:t>
            </a:r>
            <a:r>
              <a:rPr lang="ja-JP" altLang="en-US" sz="1600" dirty="0" smtClean="0">
                <a:latin typeface="メイリオ" panose="020B0604030504040204" pitchFamily="50" charset="-128"/>
                <a:ea typeface="メイリオ" panose="020B0604030504040204" pitchFamily="50" charset="-128"/>
              </a:rPr>
              <a:t>、新型コロナウイルス感染症対策関連経費や公債費等の減が見込まれるものの、万博関連経費や子育て・教育の無償化等の増による重点施策推進経費の増や、社会</a:t>
            </a:r>
            <a:r>
              <a:rPr lang="ja-JP" altLang="en-US" sz="1600" dirty="0">
                <a:latin typeface="メイリオ" panose="020B0604030504040204" pitchFamily="50" charset="-128"/>
                <a:ea typeface="メイリオ" panose="020B0604030504040204" pitchFamily="50" charset="-128"/>
              </a:rPr>
              <a:t>保障関係</a:t>
            </a:r>
            <a:r>
              <a:rPr lang="ja-JP" altLang="en-US" sz="1600" dirty="0" smtClean="0">
                <a:latin typeface="メイリオ" panose="020B0604030504040204" pitchFamily="50" charset="-128"/>
                <a:ea typeface="メイリオ" panose="020B0604030504040204" pitchFamily="50" charset="-128"/>
              </a:rPr>
              <a:t>経費等の</a:t>
            </a:r>
            <a:r>
              <a:rPr lang="ja-JP" altLang="en-US" sz="1600" dirty="0">
                <a:latin typeface="メイリオ" panose="020B0604030504040204" pitchFamily="50" charset="-128"/>
                <a:ea typeface="メイリオ" panose="020B0604030504040204" pitchFamily="50" charset="-128"/>
              </a:rPr>
              <a:t>増による非裁量経費の</a:t>
            </a:r>
            <a:r>
              <a:rPr lang="ja-JP" altLang="en-US" sz="1600" dirty="0" smtClean="0">
                <a:latin typeface="メイリオ" panose="020B0604030504040204" pitchFamily="50" charset="-128"/>
                <a:ea typeface="メイリオ" panose="020B0604030504040204" pitchFamily="50" charset="-128"/>
              </a:rPr>
              <a:t>増により、前年度から</a:t>
            </a:r>
            <a:r>
              <a:rPr lang="en-US" altLang="ja-JP" sz="1600" dirty="0" smtClean="0">
                <a:latin typeface="メイリオ" panose="020B0604030504040204" pitchFamily="50" charset="-128"/>
                <a:ea typeface="メイリオ" panose="020B0604030504040204" pitchFamily="50" charset="-128"/>
              </a:rPr>
              <a:t>354</a:t>
            </a:r>
            <a:r>
              <a:rPr lang="ja-JP" altLang="en-US" sz="1600" dirty="0" smtClean="0">
                <a:latin typeface="メイリオ" panose="020B0604030504040204" pitchFamily="50" charset="-128"/>
                <a:ea typeface="メイリオ" panose="020B0604030504040204" pitchFamily="50" charset="-128"/>
              </a:rPr>
              <a:t>億円</a:t>
            </a:r>
            <a:r>
              <a:rPr lang="ja-JP" altLang="en-US" sz="1600" dirty="0">
                <a:latin typeface="メイリオ" panose="020B0604030504040204" pitchFamily="50" charset="-128"/>
                <a:ea typeface="メイリオ" panose="020B0604030504040204" pitchFamily="50" charset="-128"/>
              </a:rPr>
              <a:t>の増の</a:t>
            </a:r>
            <a:r>
              <a:rPr lang="ja-JP" altLang="en-US" sz="1600" dirty="0" smtClean="0">
                <a:latin typeface="メイリオ" panose="020B0604030504040204" pitchFamily="50" charset="-128"/>
                <a:ea typeface="メイリオ" panose="020B0604030504040204" pitchFamily="50" charset="-128"/>
              </a:rPr>
              <a:t>見込み</a:t>
            </a:r>
            <a:endParaRPr lang="en-US" altLang="ja-JP" sz="12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8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・これらの結果</a:t>
            </a:r>
            <a:r>
              <a:rPr lang="ja-JP" altLang="en-US" sz="1600" dirty="0" smtClean="0">
                <a:latin typeface="メイリオ" panose="020B0604030504040204" pitchFamily="50" charset="-128"/>
                <a:ea typeface="メイリオ" panose="020B0604030504040204" pitchFamily="50" charset="-128"/>
              </a:rPr>
              <a:t>、現時点では、▲</a:t>
            </a:r>
            <a:r>
              <a:rPr lang="en-US" altLang="ja-JP" sz="1600" dirty="0" smtClean="0">
                <a:latin typeface="メイリオ" panose="020B0604030504040204" pitchFamily="50" charset="-128"/>
                <a:ea typeface="メイリオ" panose="020B0604030504040204" pitchFamily="50" charset="-128"/>
              </a:rPr>
              <a:t>338</a:t>
            </a:r>
            <a:r>
              <a:rPr lang="ja-JP" altLang="en-US" sz="1600" dirty="0" smtClean="0">
                <a:latin typeface="メイリオ" panose="020B0604030504040204" pitchFamily="50" charset="-128"/>
                <a:ea typeface="メイリオ" panose="020B0604030504040204" pitchFamily="50" charset="-128"/>
              </a:rPr>
              <a:t>億円の収支</a:t>
            </a:r>
            <a:r>
              <a:rPr lang="ja-JP" altLang="en-US" sz="1600" dirty="0">
                <a:latin typeface="メイリオ" panose="020B0604030504040204" pitchFamily="50" charset="-128"/>
                <a:ea typeface="メイリオ" panose="020B0604030504040204" pitchFamily="50" charset="-128"/>
              </a:rPr>
              <a:t>不足</a:t>
            </a:r>
            <a:r>
              <a:rPr lang="ja-JP" altLang="en-US" sz="1600" dirty="0" smtClean="0">
                <a:latin typeface="メイリオ" panose="020B0604030504040204" pitchFamily="50" charset="-128"/>
                <a:ea typeface="メイリオ" panose="020B0604030504040204" pitchFamily="50" charset="-128"/>
              </a:rPr>
              <a:t>が見込まれて</a:t>
            </a:r>
            <a:r>
              <a:rPr lang="ja-JP" altLang="en-US" sz="1600" dirty="0">
                <a:latin typeface="メイリオ" panose="020B0604030504040204" pitchFamily="50" charset="-128"/>
                <a:ea typeface="メイリオ" panose="020B0604030504040204" pitchFamily="50" charset="-128"/>
              </a:rPr>
              <a:t>いるが</a:t>
            </a:r>
            <a:r>
              <a:rPr lang="ja-JP" altLang="en-US" sz="1600" dirty="0" smtClean="0">
                <a:latin typeface="メイリオ" panose="020B0604030504040204" pitchFamily="50" charset="-128"/>
                <a:ea typeface="メイリオ" panose="020B0604030504040204" pitchFamily="50" charset="-128"/>
              </a:rPr>
              <a:t>、これについては財政調整基金の活用も含めて予算編成過程で精査していく</a:t>
            </a:r>
            <a:endParaRPr lang="en-US" altLang="ja-JP" sz="1600" dirty="0" smtClean="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8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smtClean="0">
                <a:latin typeface="メイリオ" panose="020B0604030504040204" pitchFamily="50" charset="-128"/>
                <a:ea typeface="メイリオ" panose="020B0604030504040204" pitchFamily="50" charset="-128"/>
              </a:rPr>
              <a:t>・なお、物価高騰等の影響を踏まえ、裁量経費は前年度と同額（シーリング</a:t>
            </a:r>
            <a:r>
              <a:rPr lang="en-US" altLang="ja-JP" sz="1600" dirty="0" smtClean="0">
                <a:latin typeface="メイリオ" panose="020B0604030504040204" pitchFamily="50" charset="-128"/>
                <a:ea typeface="メイリオ" panose="020B0604030504040204" pitchFamily="50" charset="-128"/>
              </a:rPr>
              <a:t>±0</a:t>
            </a:r>
            <a:r>
              <a:rPr lang="ja-JP" altLang="en-US" sz="1600" dirty="0" smtClean="0">
                <a:latin typeface="メイリオ" panose="020B0604030504040204" pitchFamily="50" charset="-128"/>
                <a:ea typeface="メイリオ" panose="020B0604030504040204" pitchFamily="50" charset="-128"/>
              </a:rPr>
              <a:t>％）とするが、区長</a:t>
            </a:r>
            <a:r>
              <a:rPr lang="ja-JP" altLang="en-US" sz="1600" dirty="0">
                <a:latin typeface="メイリオ" panose="020B0604030504040204" pitchFamily="50" charset="-128"/>
                <a:ea typeface="メイリオ" panose="020B0604030504040204" pitchFamily="50" charset="-128"/>
              </a:rPr>
              <a:t>・局長マネジメントをより一層発揮し、施策の選択と集中・スクラップアンドビルドを</a:t>
            </a:r>
            <a:r>
              <a:rPr lang="ja-JP" altLang="en-US" sz="1600" dirty="0" smtClean="0">
                <a:latin typeface="メイリオ" panose="020B0604030504040204" pitchFamily="50" charset="-128"/>
                <a:ea typeface="メイリオ" panose="020B0604030504040204" pitchFamily="50" charset="-128"/>
              </a:rPr>
              <a:t>進められたい　　　　　</a:t>
            </a:r>
            <a:endParaRPr lang="en-US" altLang="ja-JP" sz="1600" dirty="0">
              <a:latin typeface="メイリオ" panose="020B0604030504040204" pitchFamily="50" charset="-128"/>
              <a:ea typeface="メイリオ" panose="020B0604030504040204" pitchFamily="50" charset="-128"/>
            </a:endParaRPr>
          </a:p>
        </p:txBody>
      </p:sp>
      <p:sp>
        <p:nvSpPr>
          <p:cNvPr id="8" name="テキスト ボックス 16">
            <a:extLst>
              <a:ext uri="{FF2B5EF4-FFF2-40B4-BE49-F238E27FC236}">
                <a16:creationId xmlns:a16="http://schemas.microsoft.com/office/drawing/2014/main" id="{1BDBF669-EF37-42DC-92B3-0519DDABFA63}"/>
              </a:ext>
            </a:extLst>
          </p:cNvPr>
          <p:cNvSpPr txBox="1">
            <a:spLocks noChangeArrowheads="1"/>
          </p:cNvSpPr>
          <p:nvPr/>
        </p:nvSpPr>
        <p:spPr bwMode="gray">
          <a:xfrm>
            <a:off x="118509" y="5003884"/>
            <a:ext cx="3384376" cy="369332"/>
          </a:xfrm>
          <a:prstGeom prst="rect">
            <a:avLst/>
          </a:prstGeom>
          <a:noFill/>
          <a:ln w="12700">
            <a:noFill/>
            <a:miter lim="800000"/>
            <a:headEnd/>
            <a:tailEnd/>
          </a:ln>
        </p:spPr>
        <p:txBody>
          <a:bodyPr wrap="square" lIns="0" rIns="0" anchor="ctr">
            <a:spAutoFit/>
          </a:bodyPr>
          <a:lstStyle/>
          <a:p>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今後の主な変動要素</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9" name="正方形/長方形 8">
            <a:extLst>
              <a:ext uri="{FF2B5EF4-FFF2-40B4-BE49-F238E27FC236}">
                <a16:creationId xmlns:a16="http://schemas.microsoft.com/office/drawing/2014/main" id="{B1D27DA2-C33F-4A0B-AFBA-0D5D0096BF89}"/>
              </a:ext>
            </a:extLst>
          </p:cNvPr>
          <p:cNvSpPr/>
          <p:nvPr/>
        </p:nvSpPr>
        <p:spPr>
          <a:xfrm>
            <a:off x="324000" y="5517232"/>
            <a:ext cx="8712496" cy="1296144"/>
          </a:xfrm>
          <a:prstGeom prst="rect">
            <a:avLst/>
          </a:prstGeom>
          <a:noFill/>
          <a:ln>
            <a:noFill/>
          </a:ln>
        </p:spPr>
        <p:txBody>
          <a:bodyPr/>
          <a:lstStyle/>
          <a:p>
            <a:pPr>
              <a:lnSpc>
                <a:spcPct val="90000"/>
              </a:lnSpc>
              <a:spcAft>
                <a:spcPts val="600"/>
              </a:spcAft>
            </a:pPr>
            <a:r>
              <a:rPr lang="ja-JP" altLang="en-US" sz="1600" dirty="0" smtClean="0">
                <a:latin typeface="メイリオ" panose="020B0604030504040204" pitchFamily="50" charset="-128"/>
                <a:ea typeface="メイリオ" panose="020B0604030504040204" pitchFamily="50" charset="-128"/>
              </a:rPr>
              <a:t>・物価高騰等の</a:t>
            </a:r>
            <a:r>
              <a:rPr lang="ja-JP" altLang="en-US" sz="1600" dirty="0">
                <a:latin typeface="メイリオ" panose="020B0604030504040204" pitchFamily="50" charset="-128"/>
                <a:ea typeface="メイリオ" panose="020B0604030504040204" pitchFamily="50" charset="-128"/>
              </a:rPr>
              <a:t>動向（対策経費、財源）により大幅に収支</a:t>
            </a:r>
            <a:r>
              <a:rPr lang="ja-JP" altLang="en-US" sz="1600" dirty="0" smtClean="0">
                <a:latin typeface="メイリオ" panose="020B0604030504040204" pitchFamily="50" charset="-128"/>
                <a:ea typeface="メイリオ" panose="020B0604030504040204" pitchFamily="50" charset="-128"/>
              </a:rPr>
              <a:t>が変動する可能性</a:t>
            </a:r>
            <a:endParaRPr lang="en-US" altLang="ja-JP" sz="1600" dirty="0" smtClean="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800" dirty="0" smtClean="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smtClean="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市税収入の動向、</a:t>
            </a:r>
            <a:r>
              <a:rPr lang="ja-JP" altLang="en-US" sz="1600" dirty="0" smtClean="0">
                <a:latin typeface="メイリオ" panose="020B0604030504040204" pitchFamily="50" charset="-128"/>
                <a:ea typeface="メイリオ" panose="020B0604030504040204" pitchFamily="50" charset="-128"/>
              </a:rPr>
              <a:t>令和６年度</a:t>
            </a:r>
            <a:r>
              <a:rPr lang="ja-JP" altLang="en-US" sz="1600" dirty="0">
                <a:latin typeface="メイリオ" panose="020B0604030504040204" pitchFamily="50" charset="-128"/>
                <a:ea typeface="メイリオ" panose="020B0604030504040204" pitchFamily="50" charset="-128"/>
              </a:rPr>
              <a:t>地方財政計画及び税制改正</a:t>
            </a:r>
            <a:endParaRPr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6712260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179520" y="853211"/>
            <a:ext cx="8907971" cy="5312093"/>
          </a:xfrm>
          <a:prstGeom prst="rect">
            <a:avLst/>
          </a:prstGeom>
        </p:spPr>
      </p:pic>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ja-JP" altLang="en-US" sz="2400" dirty="0"/>
              <a:t>４</a:t>
            </a:r>
            <a:endParaRPr lang="en-US" altLang="ja-JP" sz="2400" dirty="0"/>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5" name="テキスト ボックス 16"/>
          <p:cNvSpPr txBox="1">
            <a:spLocks noChangeArrowheads="1"/>
          </p:cNvSpPr>
          <p:nvPr/>
        </p:nvSpPr>
        <p:spPr bwMode="gray">
          <a:xfrm>
            <a:off x="179512" y="25692"/>
            <a:ext cx="8663332" cy="369332"/>
          </a:xfrm>
          <a:prstGeom prst="rect">
            <a:avLst/>
          </a:prstGeom>
          <a:gradFill>
            <a:gsLst>
              <a:gs pos="0">
                <a:srgbClr val="FFFF00"/>
              </a:gs>
              <a:gs pos="48000">
                <a:schemeClr val="accent4">
                  <a:lumMod val="97000"/>
                  <a:lumOff val="3000"/>
                </a:schemeClr>
              </a:gs>
              <a:gs pos="100000">
                <a:schemeClr val="accent4">
                  <a:lumMod val="60000"/>
                  <a:lumOff val="40000"/>
                </a:schemeClr>
              </a:gs>
            </a:gsLst>
            <a:lin ang="16200000" scaled="1"/>
          </a:gradFill>
          <a:ln w="12700">
            <a:noFill/>
            <a:miter lim="800000"/>
            <a:headEnd/>
            <a:tailEnd/>
          </a:ln>
        </p:spPr>
        <p:txBody>
          <a:bodyPr wrap="square" lIns="0" rIns="0" anchor="ctr">
            <a:spAutoFit/>
          </a:bodyPr>
          <a:lstStyle/>
          <a:p>
            <a:r>
              <a:rPr lang="ja-JP" altLang="en-US" b="1" dirty="0">
                <a:latin typeface="メイリオ" pitchFamily="50" charset="-128"/>
                <a:ea typeface="メイリオ" pitchFamily="50" charset="-128"/>
              </a:rPr>
              <a:t>　財源配分の考え方（歳入：一般財源等概算見込）</a:t>
            </a:r>
          </a:p>
        </p:txBody>
      </p:sp>
      <p:sp>
        <p:nvSpPr>
          <p:cNvPr id="7" name="正方形/長方形 6">
            <a:extLst>
              <a:ext uri="{FF2B5EF4-FFF2-40B4-BE49-F238E27FC236}">
                <a16:creationId xmlns:a16="http://schemas.microsoft.com/office/drawing/2014/main" id="{6A98E82C-BC6A-40F4-937B-3D8BEBD07D65}"/>
              </a:ext>
            </a:extLst>
          </p:cNvPr>
          <p:cNvSpPr/>
          <p:nvPr/>
        </p:nvSpPr>
        <p:spPr>
          <a:xfrm>
            <a:off x="7884367" y="28907"/>
            <a:ext cx="1078041" cy="4477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latin typeface="メイリオ" panose="020B0604030504040204" pitchFamily="50" charset="-128"/>
                <a:ea typeface="メイリオ" panose="020B0604030504040204" pitchFamily="50" charset="-128"/>
              </a:rPr>
              <a:t>参考</a:t>
            </a:r>
          </a:p>
        </p:txBody>
      </p:sp>
    </p:spTree>
    <p:extLst>
      <p:ext uri="{BB962C8B-B14F-4D97-AF65-F5344CB8AC3E}">
        <p14:creationId xmlns:p14="http://schemas.microsoft.com/office/powerpoint/2010/main" val="350123487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3"/>
          <a:stretch>
            <a:fillRect/>
          </a:stretch>
        </p:blipFill>
        <p:spPr>
          <a:xfrm>
            <a:off x="179518" y="636606"/>
            <a:ext cx="8930259" cy="6032754"/>
          </a:xfrm>
          <a:prstGeom prst="rect">
            <a:avLst/>
          </a:prstGeom>
        </p:spPr>
      </p:pic>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ja-JP" altLang="en-US" sz="2400" dirty="0" smtClean="0"/>
              <a:t>５</a:t>
            </a:r>
            <a:endParaRPr lang="en-US" altLang="ja-JP" sz="2400" dirty="0"/>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5" name="テキスト ボックス 16"/>
          <p:cNvSpPr txBox="1">
            <a:spLocks noChangeArrowheads="1"/>
          </p:cNvSpPr>
          <p:nvPr/>
        </p:nvSpPr>
        <p:spPr bwMode="gray">
          <a:xfrm>
            <a:off x="179512" y="25692"/>
            <a:ext cx="8663332" cy="369332"/>
          </a:xfrm>
          <a:prstGeom prst="rect">
            <a:avLst/>
          </a:prstGeom>
          <a:gradFill>
            <a:gsLst>
              <a:gs pos="0">
                <a:srgbClr val="FFFF00"/>
              </a:gs>
              <a:gs pos="48000">
                <a:schemeClr val="accent4">
                  <a:lumMod val="97000"/>
                  <a:lumOff val="3000"/>
                </a:schemeClr>
              </a:gs>
              <a:gs pos="100000">
                <a:schemeClr val="accent4">
                  <a:lumMod val="60000"/>
                  <a:lumOff val="40000"/>
                </a:schemeClr>
              </a:gs>
            </a:gsLst>
            <a:lin ang="16200000" scaled="1"/>
          </a:gradFill>
          <a:ln w="12700">
            <a:noFill/>
            <a:miter lim="800000"/>
            <a:headEnd/>
            <a:tailEnd/>
          </a:ln>
        </p:spPr>
        <p:txBody>
          <a:bodyPr wrap="square" lIns="0" rIns="0" anchor="ctr">
            <a:spAutoFit/>
          </a:bodyPr>
          <a:lstStyle/>
          <a:p>
            <a:r>
              <a:rPr lang="ja-JP" altLang="en-US" b="1" dirty="0">
                <a:latin typeface="メイリオ" pitchFamily="50" charset="-128"/>
                <a:ea typeface="メイリオ" pitchFamily="50" charset="-128"/>
              </a:rPr>
              <a:t>　財源配分の考え方（歳出：所要一般財源ベース）</a:t>
            </a:r>
          </a:p>
        </p:txBody>
      </p:sp>
      <p:sp>
        <p:nvSpPr>
          <p:cNvPr id="7" name="正方形/長方形 6">
            <a:extLst>
              <a:ext uri="{FF2B5EF4-FFF2-40B4-BE49-F238E27FC236}">
                <a16:creationId xmlns:a16="http://schemas.microsoft.com/office/drawing/2014/main" id="{6A98E82C-BC6A-40F4-937B-3D8BEBD07D65}"/>
              </a:ext>
            </a:extLst>
          </p:cNvPr>
          <p:cNvSpPr/>
          <p:nvPr/>
        </p:nvSpPr>
        <p:spPr>
          <a:xfrm>
            <a:off x="7884367" y="28907"/>
            <a:ext cx="1078041" cy="4477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latin typeface="メイリオ" panose="020B0604030504040204" pitchFamily="50" charset="-128"/>
                <a:ea typeface="メイリオ" panose="020B0604030504040204" pitchFamily="50" charset="-128"/>
              </a:rPr>
              <a:t>参考</a:t>
            </a:r>
          </a:p>
        </p:txBody>
      </p:sp>
    </p:spTree>
    <p:extLst>
      <p:ext uri="{BB962C8B-B14F-4D97-AF65-F5344CB8AC3E}">
        <p14:creationId xmlns:p14="http://schemas.microsoft.com/office/powerpoint/2010/main" val="54595453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ja-JP" altLang="en-US" sz="2400" dirty="0" smtClean="0"/>
              <a:t>６</a:t>
            </a:r>
            <a:endParaRPr lang="en-US" altLang="ja-JP" sz="2400" dirty="0"/>
          </a:p>
        </p:txBody>
      </p:sp>
      <p:sp>
        <p:nvSpPr>
          <p:cNvPr id="13" name="正方形/長方形 12"/>
          <p:cNvSpPr/>
          <p:nvPr/>
        </p:nvSpPr>
        <p:spPr>
          <a:xfrm>
            <a:off x="418532" y="770933"/>
            <a:ext cx="8496000" cy="365919"/>
          </a:xfrm>
          <a:prstGeom prst="rect">
            <a:avLst/>
          </a:prstGeom>
          <a:noFill/>
          <a:ln>
            <a:noFill/>
          </a:ln>
        </p:spPr>
        <p:txBody>
          <a:bodyPr/>
          <a:lstStyle/>
          <a:p>
            <a:pPr>
              <a:lnSpc>
                <a:spcPts val="1900"/>
              </a:lnSpc>
              <a:spcBef>
                <a:spcPts val="1200"/>
              </a:spcBef>
            </a:pPr>
            <a:r>
              <a:rPr lang="ja-JP" altLang="en-US" sz="1200" spc="-80" dirty="0">
                <a:latin typeface="メイリオ" pitchFamily="50" charset="-128"/>
                <a:ea typeface="メイリオ" pitchFamily="50" charset="-128"/>
                <a:cs typeface="メイリオ" pitchFamily="50" charset="-128"/>
              </a:rPr>
              <a:t>○  人員マネジメントに基づく職員数の削減など人件費削減の</a:t>
            </a:r>
            <a:r>
              <a:rPr lang="ja-JP" altLang="en-US" sz="1200" spc="-80" dirty="0" smtClean="0">
                <a:latin typeface="メイリオ" pitchFamily="50" charset="-128"/>
                <a:ea typeface="メイリオ" pitchFamily="50" charset="-128"/>
                <a:cs typeface="メイリオ" pitchFamily="50" charset="-128"/>
              </a:rPr>
              <a:t>取組を</a:t>
            </a:r>
            <a:r>
              <a:rPr lang="ja-JP" altLang="en-US" sz="1200" spc="-80" dirty="0">
                <a:latin typeface="メイリオ" pitchFamily="50" charset="-128"/>
                <a:ea typeface="メイリオ" pitchFamily="50" charset="-128"/>
                <a:cs typeface="メイリオ" pitchFamily="50" charset="-128"/>
              </a:rPr>
              <a:t>継続実施</a:t>
            </a:r>
            <a:r>
              <a:rPr lang="ja-JP" altLang="en-US" sz="1200" spc="-80" dirty="0" smtClean="0">
                <a:latin typeface="メイリオ" pitchFamily="50" charset="-128"/>
                <a:ea typeface="メイリオ" pitchFamily="50" charset="-128"/>
                <a:cs typeface="メイリオ" pitchFamily="50" charset="-128"/>
              </a:rPr>
              <a:t>。</a:t>
            </a:r>
            <a:endParaRPr lang="en-US" altLang="ja-JP" sz="1200" spc="-80" dirty="0">
              <a:latin typeface="メイリオ" pitchFamily="50" charset="-128"/>
              <a:ea typeface="メイリオ" pitchFamily="50" charset="-128"/>
              <a:cs typeface="メイリオ" pitchFamily="50" charset="-128"/>
            </a:endParaRP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5" name="テキスト ボックス 16"/>
          <p:cNvSpPr txBox="1">
            <a:spLocks noChangeArrowheads="1"/>
          </p:cNvSpPr>
          <p:nvPr/>
        </p:nvSpPr>
        <p:spPr bwMode="gray">
          <a:xfrm>
            <a:off x="179512" y="25692"/>
            <a:ext cx="8663332" cy="369332"/>
          </a:xfrm>
          <a:prstGeom prst="rect">
            <a:avLst/>
          </a:prstGeom>
          <a:gradFill>
            <a:gsLst>
              <a:gs pos="0">
                <a:srgbClr val="FFFF00"/>
              </a:gs>
              <a:gs pos="48000">
                <a:schemeClr val="accent4">
                  <a:lumMod val="97000"/>
                  <a:lumOff val="3000"/>
                </a:schemeClr>
              </a:gs>
              <a:gs pos="100000">
                <a:schemeClr val="accent4">
                  <a:lumMod val="60000"/>
                  <a:lumOff val="40000"/>
                </a:schemeClr>
              </a:gs>
            </a:gsLst>
            <a:lin ang="16200000" scaled="1"/>
          </a:gradFill>
          <a:ln w="12700">
            <a:noFill/>
            <a:miter lim="800000"/>
            <a:headEnd/>
            <a:tailEnd/>
          </a:ln>
        </p:spPr>
        <p:txBody>
          <a:bodyPr wrap="square" lIns="0" rIns="0" anchor="ctr">
            <a:spAutoFit/>
          </a:bodyPr>
          <a:lstStyle/>
          <a:p>
            <a:r>
              <a:rPr lang="ja-JP" altLang="en-US" b="1" dirty="0">
                <a:latin typeface="メイリオ" pitchFamily="50" charset="-128"/>
                <a:ea typeface="メイリオ" pitchFamily="50" charset="-128"/>
              </a:rPr>
              <a:t>　財源配分の考え方（歳出：所要一般財源ベース）</a:t>
            </a:r>
          </a:p>
        </p:txBody>
      </p:sp>
      <p:sp>
        <p:nvSpPr>
          <p:cNvPr id="19" name="テキスト ボックス 16">
            <a:extLst>
              <a:ext uri="{FF2B5EF4-FFF2-40B4-BE49-F238E27FC236}">
                <a16:creationId xmlns:a16="http://schemas.microsoft.com/office/drawing/2014/main" id="{0F44FAD8-6A5A-4BC1-88C7-F0829F29EE7E}"/>
              </a:ext>
            </a:extLst>
          </p:cNvPr>
          <p:cNvSpPr txBox="1">
            <a:spLocks noChangeArrowheads="1"/>
          </p:cNvSpPr>
          <p:nvPr/>
        </p:nvSpPr>
        <p:spPr bwMode="gray">
          <a:xfrm>
            <a:off x="323528" y="490884"/>
            <a:ext cx="8527076" cy="307777"/>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tileRect/>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１．人件費</a:t>
            </a:r>
          </a:p>
        </p:txBody>
      </p:sp>
      <p:sp>
        <p:nvSpPr>
          <p:cNvPr id="20" name="正方形/長方形 19">
            <a:extLst>
              <a:ext uri="{FF2B5EF4-FFF2-40B4-BE49-F238E27FC236}">
                <a16:creationId xmlns:a16="http://schemas.microsoft.com/office/drawing/2014/main" id="{A75CE49D-F971-4D00-9CFC-36E769C5D9A9}"/>
              </a:ext>
            </a:extLst>
          </p:cNvPr>
          <p:cNvSpPr/>
          <p:nvPr/>
        </p:nvSpPr>
        <p:spPr>
          <a:xfrm>
            <a:off x="417292" y="1529490"/>
            <a:ext cx="8496000" cy="315334"/>
          </a:xfrm>
          <a:prstGeom prst="rect">
            <a:avLst/>
          </a:prstGeom>
          <a:noFill/>
          <a:ln>
            <a:noFill/>
          </a:ln>
        </p:spPr>
        <p:txBody>
          <a:bodyPr/>
          <a:lstStyle/>
          <a:p>
            <a:pPr>
              <a:lnSpc>
                <a:spcPts val="1900"/>
              </a:lnSpc>
              <a:spcBef>
                <a:spcPts val="1200"/>
              </a:spcBef>
            </a:pPr>
            <a:r>
              <a:rPr lang="ja-JP" altLang="en-US" sz="1200" spc="-80" dirty="0">
                <a:latin typeface="メイリオ" pitchFamily="50" charset="-128"/>
                <a:ea typeface="メイリオ" pitchFamily="50" charset="-128"/>
                <a:cs typeface="メイリオ" pitchFamily="50" charset="-128"/>
              </a:rPr>
              <a:t>○  いずれの経費も現段階での見込であり、今後、精査</a:t>
            </a:r>
            <a:endParaRPr lang="en-US" altLang="ja-JP" sz="1200" spc="-80" dirty="0">
              <a:latin typeface="メイリオ" pitchFamily="50" charset="-128"/>
              <a:ea typeface="メイリオ" pitchFamily="50" charset="-128"/>
              <a:cs typeface="メイリオ" pitchFamily="50" charset="-128"/>
            </a:endParaRPr>
          </a:p>
        </p:txBody>
      </p:sp>
      <p:sp>
        <p:nvSpPr>
          <p:cNvPr id="21" name="テキスト ボックス 16">
            <a:extLst>
              <a:ext uri="{FF2B5EF4-FFF2-40B4-BE49-F238E27FC236}">
                <a16:creationId xmlns:a16="http://schemas.microsoft.com/office/drawing/2014/main" id="{31CD7BC0-CC1A-46EE-B167-EC688D75B08E}"/>
              </a:ext>
            </a:extLst>
          </p:cNvPr>
          <p:cNvSpPr txBox="1">
            <a:spLocks noChangeArrowheads="1"/>
          </p:cNvSpPr>
          <p:nvPr/>
        </p:nvSpPr>
        <p:spPr bwMode="gray">
          <a:xfrm>
            <a:off x="324000" y="1249015"/>
            <a:ext cx="8526604" cy="307777"/>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２．非裁量経費</a:t>
            </a:r>
          </a:p>
        </p:txBody>
      </p:sp>
      <p:sp>
        <p:nvSpPr>
          <p:cNvPr id="22" name="正方形/長方形 7">
            <a:extLst>
              <a:ext uri="{FF2B5EF4-FFF2-40B4-BE49-F238E27FC236}">
                <a16:creationId xmlns:a16="http://schemas.microsoft.com/office/drawing/2014/main" id="{1CA3EDCC-32FC-4640-ABFD-D5B218652D85}"/>
              </a:ext>
            </a:extLst>
          </p:cNvPr>
          <p:cNvSpPr>
            <a:spLocks noChangeArrowheads="1"/>
          </p:cNvSpPr>
          <p:nvPr/>
        </p:nvSpPr>
        <p:spPr bwMode="auto">
          <a:xfrm>
            <a:off x="468000" y="1578578"/>
            <a:ext cx="8388488" cy="266246"/>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23" name="正方形/長方形 22">
            <a:extLst>
              <a:ext uri="{FF2B5EF4-FFF2-40B4-BE49-F238E27FC236}">
                <a16:creationId xmlns:a16="http://schemas.microsoft.com/office/drawing/2014/main" id="{D64421F1-BAE0-4E2A-8251-F025659B2BAD}"/>
              </a:ext>
            </a:extLst>
          </p:cNvPr>
          <p:cNvSpPr/>
          <p:nvPr/>
        </p:nvSpPr>
        <p:spPr>
          <a:xfrm>
            <a:off x="416424" y="2413141"/>
            <a:ext cx="8496000" cy="1087867"/>
          </a:xfrm>
          <a:prstGeom prst="rect">
            <a:avLst/>
          </a:prstGeom>
          <a:noFill/>
          <a:ln>
            <a:noFill/>
          </a:ln>
        </p:spPr>
        <p:txBody>
          <a:bodyPr/>
          <a:lstStyle/>
          <a:p>
            <a:pPr>
              <a:lnSpc>
                <a:spcPts val="1900"/>
              </a:lnSpc>
              <a:spcBef>
                <a:spcPts val="1200"/>
              </a:spcBef>
            </a:pPr>
            <a:r>
              <a:rPr lang="ja-JP" altLang="en-US" sz="1200" spc="-80" dirty="0">
                <a:latin typeface="メイリオ" pitchFamily="50" charset="-128"/>
                <a:ea typeface="メイリオ" pitchFamily="50" charset="-128"/>
                <a:cs typeface="メイリオ" pitchFamily="50" charset="-128"/>
              </a:rPr>
              <a:t>○  区長・局長マネジメントのもと、ＰＤＣＡサイクルを徹底し、選択と集中・スクラップアンドビルドを進め、歳出・歳入両面にわたって更なる自律的改革に取り組むこととして、シーリングを設定（＊</a:t>
            </a:r>
            <a:r>
              <a:rPr lang="ja-JP" altLang="en-US" sz="1200" spc="-80" dirty="0" smtClean="0">
                <a:latin typeface="メイリオ" pitchFamily="50" charset="-128"/>
                <a:ea typeface="メイリオ" pitchFamily="50" charset="-128"/>
                <a:cs typeface="メイリオ" pitchFamily="50" charset="-128"/>
              </a:rPr>
              <a:t>）</a:t>
            </a:r>
            <a:endParaRPr lang="en-US" altLang="ja-JP" sz="1200" spc="-80" dirty="0">
              <a:latin typeface="メイリオ" pitchFamily="50" charset="-128"/>
              <a:ea typeface="メイリオ" pitchFamily="50" charset="-128"/>
              <a:cs typeface="メイリオ" pitchFamily="50" charset="-128"/>
            </a:endParaRPr>
          </a:p>
          <a:p>
            <a:pPr>
              <a:lnSpc>
                <a:spcPts val="1900"/>
              </a:lnSpc>
              <a:spcBef>
                <a:spcPts val="600"/>
              </a:spcBef>
            </a:pPr>
            <a:r>
              <a:rPr lang="ja-JP" altLang="en-US" sz="1200" spc="-80" dirty="0" smtClean="0">
                <a:latin typeface="メイリオ" pitchFamily="50" charset="-128"/>
                <a:ea typeface="メイリオ" pitchFamily="50" charset="-128"/>
                <a:cs typeface="メイリオ" pitchFamily="50" charset="-128"/>
              </a:rPr>
              <a:t>（</a:t>
            </a:r>
            <a:r>
              <a:rPr lang="ja-JP" altLang="en-US" sz="1200" spc="-80" dirty="0">
                <a:latin typeface="メイリオ" pitchFamily="50" charset="-128"/>
                <a:ea typeface="メイリオ" pitchFamily="50" charset="-128"/>
                <a:cs typeface="メイリオ" pitchFamily="50" charset="-128"/>
              </a:rPr>
              <a:t>＊</a:t>
            </a:r>
            <a:r>
              <a:rPr lang="ja-JP" altLang="en-US" sz="1200" spc="-80" dirty="0" smtClean="0">
                <a:latin typeface="メイリオ" pitchFamily="50" charset="-128"/>
                <a:ea typeface="メイリオ" pitchFamily="50" charset="-128"/>
                <a:cs typeface="メイリオ" pitchFamily="50" charset="-128"/>
              </a:rPr>
              <a:t>）全所属：ゼロシーリング（</a:t>
            </a:r>
            <a:r>
              <a:rPr lang="en-US" altLang="ja-JP" sz="1200" spc="-80" dirty="0" smtClean="0">
                <a:latin typeface="メイリオ" pitchFamily="50" charset="-128"/>
                <a:ea typeface="メイリオ" pitchFamily="50" charset="-128"/>
                <a:cs typeface="メイリオ" pitchFamily="50" charset="-128"/>
              </a:rPr>
              <a:t>±</a:t>
            </a:r>
            <a:r>
              <a:rPr lang="ja-JP" altLang="en-US" sz="1200" spc="-80" dirty="0" smtClean="0">
                <a:latin typeface="メイリオ" pitchFamily="50" charset="-128"/>
                <a:ea typeface="メイリオ" pitchFamily="50" charset="-128"/>
                <a:cs typeface="メイリオ" pitchFamily="50" charset="-128"/>
              </a:rPr>
              <a:t>０％）</a:t>
            </a:r>
            <a:endParaRPr lang="en-US" altLang="ja-JP" sz="1200" spc="-80" dirty="0">
              <a:latin typeface="メイリオ" pitchFamily="50" charset="-128"/>
              <a:ea typeface="メイリオ" pitchFamily="50" charset="-128"/>
              <a:cs typeface="メイリオ" pitchFamily="50" charset="-128"/>
            </a:endParaRPr>
          </a:p>
        </p:txBody>
      </p:sp>
      <p:sp>
        <p:nvSpPr>
          <p:cNvPr id="24" name="テキスト ボックス 16">
            <a:extLst>
              <a:ext uri="{FF2B5EF4-FFF2-40B4-BE49-F238E27FC236}">
                <a16:creationId xmlns:a16="http://schemas.microsoft.com/office/drawing/2014/main" id="{70669E13-4775-4315-93D9-AA14C9BA2808}"/>
              </a:ext>
            </a:extLst>
          </p:cNvPr>
          <p:cNvSpPr txBox="1">
            <a:spLocks noChangeArrowheads="1"/>
          </p:cNvSpPr>
          <p:nvPr/>
        </p:nvSpPr>
        <p:spPr bwMode="gray">
          <a:xfrm>
            <a:off x="324000" y="2113111"/>
            <a:ext cx="8526604" cy="307777"/>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３．裁量経費</a:t>
            </a:r>
          </a:p>
        </p:txBody>
      </p:sp>
      <p:sp>
        <p:nvSpPr>
          <p:cNvPr id="25" name="正方形/長方形 7">
            <a:extLst>
              <a:ext uri="{FF2B5EF4-FFF2-40B4-BE49-F238E27FC236}">
                <a16:creationId xmlns:a16="http://schemas.microsoft.com/office/drawing/2014/main" id="{A697EC34-0629-4295-AD96-ADFE48EE5907}"/>
              </a:ext>
            </a:extLst>
          </p:cNvPr>
          <p:cNvSpPr>
            <a:spLocks noChangeArrowheads="1"/>
          </p:cNvSpPr>
          <p:nvPr/>
        </p:nvSpPr>
        <p:spPr bwMode="auto">
          <a:xfrm>
            <a:off x="468000" y="2450273"/>
            <a:ext cx="8388488" cy="834711"/>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27" name="正方形/長方形 26">
            <a:extLst>
              <a:ext uri="{FF2B5EF4-FFF2-40B4-BE49-F238E27FC236}">
                <a16:creationId xmlns:a16="http://schemas.microsoft.com/office/drawing/2014/main" id="{8E2E1C33-9CBA-4062-B196-565E530D2B4A}"/>
              </a:ext>
            </a:extLst>
          </p:cNvPr>
          <p:cNvSpPr/>
          <p:nvPr/>
        </p:nvSpPr>
        <p:spPr>
          <a:xfrm>
            <a:off x="441952" y="1771906"/>
            <a:ext cx="8496000" cy="360950"/>
          </a:xfrm>
          <a:prstGeom prst="rect">
            <a:avLst/>
          </a:prstGeom>
          <a:noFill/>
          <a:ln>
            <a:noFill/>
          </a:ln>
        </p:spPr>
        <p:txBody>
          <a:bodyPr/>
          <a:lstStyle/>
          <a:p>
            <a:pPr>
              <a:lnSpc>
                <a:spcPts val="1900"/>
              </a:lnSpc>
              <a:spcBef>
                <a:spcPts val="1200"/>
              </a:spcBef>
            </a:pPr>
            <a:r>
              <a:rPr lang="en-US" altLang="ja-JP" sz="1100" spc="-100" dirty="0">
                <a:latin typeface="メイリオ" pitchFamily="50" charset="-128"/>
                <a:ea typeface="メイリオ" pitchFamily="50" charset="-128"/>
                <a:cs typeface="メイリオ" pitchFamily="50" charset="-128"/>
              </a:rPr>
              <a:t>※</a:t>
            </a:r>
            <a:r>
              <a:rPr lang="ja-JP" altLang="en-US" sz="1100" spc="-100" dirty="0">
                <a:latin typeface="メイリオ" pitchFamily="50" charset="-128"/>
                <a:ea typeface="メイリオ" pitchFamily="50" charset="-128"/>
                <a:cs typeface="メイリオ" pitchFamily="50" charset="-128"/>
              </a:rPr>
              <a:t>非裁量経費とは、法内扶助費など国制度に定められており、事業実施の可否や事業手法・事業量について、一義的には選択の余地が無いもの</a:t>
            </a:r>
            <a:endParaRPr lang="en-US" altLang="ja-JP" sz="1100" spc="-100" dirty="0">
              <a:latin typeface="メイリオ" pitchFamily="50" charset="-128"/>
              <a:ea typeface="メイリオ" pitchFamily="50" charset="-128"/>
              <a:cs typeface="メイリオ" pitchFamily="50" charset="-128"/>
            </a:endParaRPr>
          </a:p>
        </p:txBody>
      </p:sp>
      <p:sp>
        <p:nvSpPr>
          <p:cNvPr id="28" name="正方形/長方形 7">
            <a:extLst>
              <a:ext uri="{FF2B5EF4-FFF2-40B4-BE49-F238E27FC236}">
                <a16:creationId xmlns:a16="http://schemas.microsoft.com/office/drawing/2014/main" id="{7BCEF751-D7FF-4880-BC3F-A76D033E95A7}"/>
              </a:ext>
            </a:extLst>
          </p:cNvPr>
          <p:cNvSpPr>
            <a:spLocks noChangeArrowheads="1"/>
          </p:cNvSpPr>
          <p:nvPr/>
        </p:nvSpPr>
        <p:spPr bwMode="auto">
          <a:xfrm>
            <a:off x="468000" y="780959"/>
            <a:ext cx="8388488" cy="311964"/>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30" name="正方形/長方形 29">
            <a:extLst>
              <a:ext uri="{FF2B5EF4-FFF2-40B4-BE49-F238E27FC236}">
                <a16:creationId xmlns:a16="http://schemas.microsoft.com/office/drawing/2014/main" id="{DE56F3EE-B9BC-4FBF-A57E-F7EE7E1762E8}"/>
              </a:ext>
            </a:extLst>
          </p:cNvPr>
          <p:cNvSpPr/>
          <p:nvPr/>
        </p:nvSpPr>
        <p:spPr>
          <a:xfrm>
            <a:off x="539552" y="3215733"/>
            <a:ext cx="8496000" cy="357283"/>
          </a:xfrm>
          <a:prstGeom prst="rect">
            <a:avLst/>
          </a:prstGeom>
          <a:noFill/>
          <a:ln>
            <a:noFill/>
          </a:ln>
        </p:spPr>
        <p:txBody>
          <a:bodyPr/>
          <a:lstStyle/>
          <a:p>
            <a:pPr>
              <a:lnSpc>
                <a:spcPts val="1900"/>
              </a:lnSpc>
              <a:spcBef>
                <a:spcPts val="1200"/>
              </a:spcBef>
            </a:pPr>
            <a:r>
              <a:rPr lang="en-US" altLang="ja-JP" sz="1100" spc="-100" dirty="0">
                <a:latin typeface="メイリオ" pitchFamily="50" charset="-128"/>
                <a:ea typeface="メイリオ" pitchFamily="50" charset="-128"/>
                <a:cs typeface="メイリオ" pitchFamily="50" charset="-128"/>
              </a:rPr>
              <a:t>※</a:t>
            </a:r>
            <a:r>
              <a:rPr lang="ja-JP" altLang="en-US" sz="1100" spc="-100" dirty="0">
                <a:latin typeface="メイリオ" pitchFamily="50" charset="-128"/>
                <a:ea typeface="メイリオ" pitchFamily="50" charset="-128"/>
                <a:cs typeface="メイリオ" pitchFamily="50" charset="-128"/>
              </a:rPr>
              <a:t>裁量経費とは、各所属に包括的に財源配分を行い、区長・局長マネジメントのもと選択と集中を経て実施する事業に係る経費</a:t>
            </a:r>
            <a:endParaRPr lang="en-US" altLang="ja-JP" sz="1100" spc="-100" dirty="0">
              <a:latin typeface="メイリオ" pitchFamily="50" charset="-128"/>
              <a:ea typeface="メイリオ" pitchFamily="50" charset="-128"/>
              <a:cs typeface="メイリオ" pitchFamily="50" charset="-128"/>
            </a:endParaRPr>
          </a:p>
        </p:txBody>
      </p:sp>
      <p:sp>
        <p:nvSpPr>
          <p:cNvPr id="31" name="テキスト ボックス 16">
            <a:extLst>
              <a:ext uri="{FF2B5EF4-FFF2-40B4-BE49-F238E27FC236}">
                <a16:creationId xmlns:a16="http://schemas.microsoft.com/office/drawing/2014/main" id="{77F45C11-9FDC-4AD7-9481-E8522AF11390}"/>
              </a:ext>
            </a:extLst>
          </p:cNvPr>
          <p:cNvSpPr txBox="1">
            <a:spLocks noChangeArrowheads="1"/>
          </p:cNvSpPr>
          <p:nvPr/>
        </p:nvSpPr>
        <p:spPr bwMode="gray">
          <a:xfrm>
            <a:off x="324000" y="3553271"/>
            <a:ext cx="8526604" cy="307777"/>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４．重点施策推進経費</a:t>
            </a:r>
          </a:p>
        </p:txBody>
      </p:sp>
      <p:sp>
        <p:nvSpPr>
          <p:cNvPr id="32" name="正方形/長方形 7">
            <a:extLst>
              <a:ext uri="{FF2B5EF4-FFF2-40B4-BE49-F238E27FC236}">
                <a16:creationId xmlns:a16="http://schemas.microsoft.com/office/drawing/2014/main" id="{47FC2DCB-B4B1-4079-9F4F-870A5E728FD8}"/>
              </a:ext>
            </a:extLst>
          </p:cNvPr>
          <p:cNvSpPr>
            <a:spLocks noChangeArrowheads="1"/>
          </p:cNvSpPr>
          <p:nvPr/>
        </p:nvSpPr>
        <p:spPr bwMode="auto">
          <a:xfrm>
            <a:off x="467544" y="3848081"/>
            <a:ext cx="8388488" cy="805055"/>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33" name="正方形/長方形 32">
            <a:extLst>
              <a:ext uri="{FF2B5EF4-FFF2-40B4-BE49-F238E27FC236}">
                <a16:creationId xmlns:a16="http://schemas.microsoft.com/office/drawing/2014/main" id="{9894A937-4BFA-4EDE-9713-9A219AE930EA}"/>
              </a:ext>
            </a:extLst>
          </p:cNvPr>
          <p:cNvSpPr/>
          <p:nvPr/>
        </p:nvSpPr>
        <p:spPr>
          <a:xfrm>
            <a:off x="417600" y="3851697"/>
            <a:ext cx="8496000" cy="729431"/>
          </a:xfrm>
          <a:prstGeom prst="rect">
            <a:avLst/>
          </a:prstGeom>
          <a:noFill/>
          <a:ln>
            <a:noFill/>
          </a:ln>
        </p:spPr>
        <p:txBody>
          <a:bodyPr/>
          <a:lstStyle/>
          <a:p>
            <a:pPr>
              <a:lnSpc>
                <a:spcPts val="1900"/>
              </a:lnSpc>
              <a:spcBef>
                <a:spcPts val="1200"/>
              </a:spcBef>
            </a:pPr>
            <a:r>
              <a:rPr lang="ja-JP" altLang="en-US" sz="1200" spc="-80" dirty="0">
                <a:latin typeface="メイリオ" pitchFamily="50" charset="-128"/>
                <a:ea typeface="メイリオ" pitchFamily="50" charset="-128"/>
                <a:cs typeface="メイリオ" pitchFamily="50" charset="-128"/>
              </a:rPr>
              <a:t>○</a:t>
            </a:r>
            <a:r>
              <a:rPr lang="ja-JP" altLang="en-US" sz="1200" spc="-80" dirty="0" smtClean="0">
                <a:latin typeface="メイリオ" pitchFamily="50" charset="-128"/>
                <a:ea typeface="メイリオ" pitchFamily="50" charset="-128"/>
                <a:cs typeface="メイリオ" pitchFamily="50" charset="-128"/>
              </a:rPr>
              <a:t>「市政運営の基本的な考え方」に基づき、全市的な取組として重点的に政策推進する経費で、「市民サービスの充実」として、</a:t>
            </a:r>
            <a:r>
              <a:rPr lang="en-US" altLang="ja-JP" sz="1200" spc="-80" dirty="0" smtClean="0">
                <a:latin typeface="メイリオ" pitchFamily="50" charset="-128"/>
                <a:ea typeface="メイリオ" pitchFamily="50" charset="-128"/>
                <a:cs typeface="メイリオ" pitchFamily="50" charset="-128"/>
              </a:rPr>
              <a:t>0</a:t>
            </a:r>
            <a:r>
              <a:rPr lang="ja-JP" altLang="en-US" sz="1200" spc="-80" dirty="0" smtClean="0">
                <a:latin typeface="メイリオ" pitchFamily="50" charset="-128"/>
                <a:ea typeface="メイリオ" pitchFamily="50" charset="-128"/>
                <a:cs typeface="メイリオ" pitchFamily="50" charset="-128"/>
              </a:rPr>
              <a:t>～</a:t>
            </a:r>
            <a:r>
              <a:rPr lang="en-US" altLang="ja-JP" sz="1200" spc="-80" dirty="0" smtClean="0">
                <a:latin typeface="メイリオ" pitchFamily="50" charset="-128"/>
                <a:ea typeface="メイリオ" pitchFamily="50" charset="-128"/>
                <a:cs typeface="メイリオ" pitchFamily="50" charset="-128"/>
              </a:rPr>
              <a:t>2</a:t>
            </a:r>
            <a:r>
              <a:rPr lang="ja-JP" altLang="en-US" sz="1200" spc="-80" dirty="0" smtClean="0">
                <a:latin typeface="メイリオ" pitchFamily="50" charset="-128"/>
                <a:ea typeface="メイリオ" pitchFamily="50" charset="-128"/>
                <a:cs typeface="メイリオ" pitchFamily="50" charset="-128"/>
              </a:rPr>
              <a:t>歳児の保育料</a:t>
            </a:r>
            <a:r>
              <a:rPr lang="ja-JP" altLang="en-US" sz="1200" spc="-80" dirty="0">
                <a:latin typeface="メイリオ" pitchFamily="50" charset="-128"/>
                <a:ea typeface="メイリオ" pitchFamily="50" charset="-128"/>
                <a:cs typeface="メイリオ" pitchFamily="50" charset="-128"/>
              </a:rPr>
              <a:t>無償化、</a:t>
            </a:r>
            <a:r>
              <a:rPr lang="zh-TW" altLang="en-US" sz="1200" spc="-80" dirty="0">
                <a:latin typeface="メイリオ" pitchFamily="50" charset="-128"/>
                <a:ea typeface="メイリオ" pitchFamily="50" charset="-128"/>
                <a:cs typeface="メイリオ" pitchFamily="50" charset="-128"/>
              </a:rPr>
              <a:t>保育人材確保対策</a:t>
            </a:r>
            <a:r>
              <a:rPr lang="zh-TW" altLang="en-US" sz="1200" spc="-80" dirty="0" smtClean="0">
                <a:latin typeface="メイリオ" pitchFamily="50" charset="-128"/>
                <a:ea typeface="メイリオ" pitchFamily="50" charset="-128"/>
                <a:cs typeface="メイリオ" pitchFamily="50" charset="-128"/>
              </a:rPr>
              <a:t>事業</a:t>
            </a:r>
            <a:r>
              <a:rPr lang="ja-JP" altLang="en-US" sz="1200" spc="-80" dirty="0" err="1" smtClean="0">
                <a:latin typeface="メイリオ" pitchFamily="50" charset="-128"/>
                <a:ea typeface="メイリオ" pitchFamily="50" charset="-128"/>
                <a:cs typeface="メイリオ" pitchFamily="50" charset="-128"/>
              </a:rPr>
              <a:t>、</a:t>
            </a:r>
            <a:r>
              <a:rPr lang="ja-JP" altLang="en-US" sz="1200" spc="-80" dirty="0" smtClean="0">
                <a:latin typeface="メイリオ" pitchFamily="50" charset="-128"/>
                <a:ea typeface="メイリオ" pitchFamily="50" charset="-128"/>
                <a:cs typeface="メイリオ" pitchFamily="50" charset="-128"/>
              </a:rPr>
              <a:t>習い事・塾代助成事業や、「大阪の成長の実現」として、万博関連経費などを見込んでいる</a:t>
            </a:r>
            <a:endParaRPr lang="en-US" altLang="ja-JP" sz="1200" spc="-80" dirty="0">
              <a:latin typeface="メイリオ" pitchFamily="50" charset="-128"/>
              <a:ea typeface="メイリオ" pitchFamily="50" charset="-128"/>
              <a:cs typeface="メイリオ" pitchFamily="50" charset="-128"/>
            </a:endParaRPr>
          </a:p>
        </p:txBody>
      </p:sp>
      <p:sp>
        <p:nvSpPr>
          <p:cNvPr id="34" name="テキスト ボックス 16">
            <a:extLst>
              <a:ext uri="{FF2B5EF4-FFF2-40B4-BE49-F238E27FC236}">
                <a16:creationId xmlns:a16="http://schemas.microsoft.com/office/drawing/2014/main" id="{33C774E6-E7E1-48F8-8599-F00AC826305B}"/>
              </a:ext>
            </a:extLst>
          </p:cNvPr>
          <p:cNvSpPr txBox="1">
            <a:spLocks noChangeArrowheads="1"/>
          </p:cNvSpPr>
          <p:nvPr/>
        </p:nvSpPr>
        <p:spPr bwMode="gray">
          <a:xfrm>
            <a:off x="323999" y="5857527"/>
            <a:ext cx="8531075" cy="307777"/>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６</a:t>
            </a:r>
            <a:r>
              <a:rPr lang="ja-JP" altLang="en-US" sz="1400" b="1" dirty="0" smtClean="0">
                <a:latin typeface="メイリオ" pitchFamily="50" charset="-128"/>
                <a:ea typeface="メイリオ" pitchFamily="50" charset="-128"/>
              </a:rPr>
              <a:t>．物価高騰対応</a:t>
            </a:r>
            <a:endParaRPr lang="ja-JP" altLang="en-US" sz="1400" b="1" dirty="0">
              <a:latin typeface="メイリオ" pitchFamily="50" charset="-128"/>
              <a:ea typeface="メイリオ" pitchFamily="50" charset="-128"/>
            </a:endParaRPr>
          </a:p>
        </p:txBody>
      </p:sp>
      <p:sp>
        <p:nvSpPr>
          <p:cNvPr id="35" name="正方形/長方形 34">
            <a:extLst>
              <a:ext uri="{FF2B5EF4-FFF2-40B4-BE49-F238E27FC236}">
                <a16:creationId xmlns:a16="http://schemas.microsoft.com/office/drawing/2014/main" id="{9AD8E717-B7E5-4493-B500-FAD26A215C7C}"/>
              </a:ext>
            </a:extLst>
          </p:cNvPr>
          <p:cNvSpPr/>
          <p:nvPr/>
        </p:nvSpPr>
        <p:spPr>
          <a:xfrm>
            <a:off x="417600" y="6163700"/>
            <a:ext cx="8496000" cy="433652"/>
          </a:xfrm>
          <a:prstGeom prst="rect">
            <a:avLst/>
          </a:prstGeom>
          <a:noFill/>
          <a:ln>
            <a:noFill/>
          </a:ln>
        </p:spPr>
        <p:txBody>
          <a:bodyPr/>
          <a:lstStyle/>
          <a:p>
            <a:pPr>
              <a:lnSpc>
                <a:spcPts val="1900"/>
              </a:lnSpc>
              <a:spcBef>
                <a:spcPts val="1200"/>
              </a:spcBef>
            </a:pPr>
            <a:r>
              <a:rPr lang="ja-JP" altLang="en-US" sz="1200" spc="-80" dirty="0">
                <a:latin typeface="メイリオ" pitchFamily="50" charset="-128"/>
                <a:ea typeface="メイリオ" pitchFamily="50" charset="-128"/>
                <a:cs typeface="メイリオ" pitchFamily="50" charset="-128"/>
              </a:rPr>
              <a:t>○  </a:t>
            </a:r>
            <a:r>
              <a:rPr lang="ja-JP" altLang="en-US" sz="1200" dirty="0" smtClean="0">
                <a:latin typeface="メイリオ" panose="020B0604030504040204" pitchFamily="50" charset="-128"/>
                <a:ea typeface="メイリオ" panose="020B0604030504040204" pitchFamily="50" charset="-128"/>
              </a:rPr>
              <a:t>物価高騰への対応に必要となる経費を見込んでいるが</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仮置きであり、今後、精査</a:t>
            </a:r>
            <a:endParaRPr lang="en-US" altLang="ja-JP" sz="1200" spc="-80" dirty="0">
              <a:latin typeface="メイリオ" pitchFamily="50" charset="-128"/>
              <a:ea typeface="メイリオ" pitchFamily="50" charset="-128"/>
              <a:cs typeface="メイリオ" pitchFamily="50" charset="-128"/>
            </a:endParaRPr>
          </a:p>
        </p:txBody>
      </p:sp>
      <p:sp>
        <p:nvSpPr>
          <p:cNvPr id="36" name="正方形/長方形 7">
            <a:extLst>
              <a:ext uri="{FF2B5EF4-FFF2-40B4-BE49-F238E27FC236}">
                <a16:creationId xmlns:a16="http://schemas.microsoft.com/office/drawing/2014/main" id="{C14924CC-5DA8-4291-AD7A-D3F681A2727D}"/>
              </a:ext>
            </a:extLst>
          </p:cNvPr>
          <p:cNvSpPr>
            <a:spLocks noChangeArrowheads="1"/>
          </p:cNvSpPr>
          <p:nvPr/>
        </p:nvSpPr>
        <p:spPr bwMode="auto">
          <a:xfrm>
            <a:off x="468000" y="6165304"/>
            <a:ext cx="8388488" cy="320550"/>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26" name="正方形/長方形 25">
            <a:extLst>
              <a:ext uri="{FF2B5EF4-FFF2-40B4-BE49-F238E27FC236}">
                <a16:creationId xmlns:a16="http://schemas.microsoft.com/office/drawing/2014/main" id="{6A98E82C-BC6A-40F4-937B-3D8BEBD07D65}"/>
              </a:ext>
            </a:extLst>
          </p:cNvPr>
          <p:cNvSpPr/>
          <p:nvPr/>
        </p:nvSpPr>
        <p:spPr>
          <a:xfrm>
            <a:off x="7884367" y="28907"/>
            <a:ext cx="1078041" cy="4477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latin typeface="メイリオ" panose="020B0604030504040204" pitchFamily="50" charset="-128"/>
                <a:ea typeface="メイリオ" panose="020B0604030504040204" pitchFamily="50" charset="-128"/>
              </a:rPr>
              <a:t>参考</a:t>
            </a:r>
          </a:p>
        </p:txBody>
      </p:sp>
      <p:sp>
        <p:nvSpPr>
          <p:cNvPr id="29" name="テキスト ボックス 16">
            <a:extLst>
              <a:ext uri="{FF2B5EF4-FFF2-40B4-BE49-F238E27FC236}">
                <a16:creationId xmlns:a16="http://schemas.microsoft.com/office/drawing/2014/main" id="{33C774E6-E7E1-48F8-8599-F00AC826305B}"/>
              </a:ext>
            </a:extLst>
          </p:cNvPr>
          <p:cNvSpPr txBox="1">
            <a:spLocks noChangeArrowheads="1"/>
          </p:cNvSpPr>
          <p:nvPr/>
        </p:nvSpPr>
        <p:spPr bwMode="gray">
          <a:xfrm>
            <a:off x="323528" y="4849415"/>
            <a:ext cx="8531075" cy="307777"/>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５</a:t>
            </a:r>
            <a:r>
              <a:rPr lang="ja-JP" altLang="en-US" sz="1400" b="1" dirty="0" smtClean="0">
                <a:latin typeface="メイリオ" pitchFamily="50" charset="-128"/>
                <a:ea typeface="メイリオ" pitchFamily="50" charset="-128"/>
              </a:rPr>
              <a:t>．</a:t>
            </a:r>
            <a:r>
              <a:rPr lang="en-US" altLang="ja-JP" sz="1400" b="1" dirty="0" smtClean="0">
                <a:latin typeface="メイリオ" pitchFamily="50" charset="-128"/>
                <a:ea typeface="メイリオ" pitchFamily="50" charset="-128"/>
              </a:rPr>
              <a:t>DX</a:t>
            </a:r>
            <a:r>
              <a:rPr lang="ja-JP" altLang="en-US" sz="1400" b="1" dirty="0" smtClean="0">
                <a:latin typeface="メイリオ" pitchFamily="50" charset="-128"/>
                <a:ea typeface="メイリオ" pitchFamily="50" charset="-128"/>
              </a:rPr>
              <a:t>推進経費　</a:t>
            </a:r>
            <a:r>
              <a:rPr lang="en-US" altLang="ja-JP" sz="1400" b="1" dirty="0" smtClean="0">
                <a:latin typeface="メイリオ" pitchFamily="50" charset="-128"/>
                <a:ea typeface="メイリオ" pitchFamily="50" charset="-128"/>
              </a:rPr>
              <a:t>【</a:t>
            </a:r>
            <a:r>
              <a:rPr lang="ja-JP" altLang="en-US" sz="1400" b="1" dirty="0" smtClean="0">
                <a:latin typeface="メイリオ" pitchFamily="50" charset="-128"/>
                <a:ea typeface="メイリオ" pitchFamily="50" charset="-128"/>
              </a:rPr>
              <a:t>新設</a:t>
            </a:r>
            <a:r>
              <a:rPr lang="en-US" altLang="ja-JP" sz="1400" b="1" dirty="0" smtClean="0">
                <a:latin typeface="メイリオ" pitchFamily="50" charset="-128"/>
                <a:ea typeface="メイリオ" pitchFamily="50" charset="-128"/>
              </a:rPr>
              <a:t>】</a:t>
            </a:r>
            <a:endParaRPr lang="ja-JP" altLang="en-US" sz="1400" b="1" dirty="0">
              <a:latin typeface="メイリオ" pitchFamily="50" charset="-128"/>
              <a:ea typeface="メイリオ" pitchFamily="50" charset="-128"/>
            </a:endParaRPr>
          </a:p>
        </p:txBody>
      </p:sp>
      <p:sp>
        <p:nvSpPr>
          <p:cNvPr id="37" name="正方形/長方形 36">
            <a:extLst>
              <a:ext uri="{FF2B5EF4-FFF2-40B4-BE49-F238E27FC236}">
                <a16:creationId xmlns:a16="http://schemas.microsoft.com/office/drawing/2014/main" id="{A75CE49D-F971-4D00-9CFC-36E769C5D9A9}"/>
              </a:ext>
            </a:extLst>
          </p:cNvPr>
          <p:cNvSpPr/>
          <p:nvPr/>
        </p:nvSpPr>
        <p:spPr>
          <a:xfrm>
            <a:off x="416424" y="5129890"/>
            <a:ext cx="8496000" cy="315334"/>
          </a:xfrm>
          <a:prstGeom prst="rect">
            <a:avLst/>
          </a:prstGeom>
          <a:noFill/>
          <a:ln>
            <a:noFill/>
          </a:ln>
        </p:spPr>
        <p:txBody>
          <a:bodyPr/>
          <a:lstStyle/>
          <a:p>
            <a:pPr>
              <a:lnSpc>
                <a:spcPts val="1900"/>
              </a:lnSpc>
              <a:spcBef>
                <a:spcPts val="1200"/>
              </a:spcBef>
            </a:pPr>
            <a:r>
              <a:rPr lang="ja-JP" altLang="en-US" sz="1200" spc="-80" dirty="0" smtClean="0">
                <a:latin typeface="メイリオ" pitchFamily="50" charset="-128"/>
                <a:ea typeface="メイリオ" pitchFamily="50" charset="-128"/>
                <a:cs typeface="メイリオ" pitchFamily="50" charset="-128"/>
              </a:rPr>
              <a:t>○ 大阪市</a:t>
            </a:r>
            <a:r>
              <a:rPr lang="en-US" altLang="ja-JP" sz="1200" spc="-80" dirty="0">
                <a:latin typeface="メイリオ" pitchFamily="50" charset="-128"/>
                <a:ea typeface="メイリオ" pitchFamily="50" charset="-128"/>
                <a:cs typeface="メイリオ" pitchFamily="50" charset="-128"/>
              </a:rPr>
              <a:t>DX</a:t>
            </a:r>
            <a:r>
              <a:rPr lang="ja-JP" altLang="en-US" sz="1200" spc="-80" dirty="0">
                <a:latin typeface="メイリオ" pitchFamily="50" charset="-128"/>
                <a:ea typeface="メイリオ" pitchFamily="50" charset="-128"/>
                <a:cs typeface="メイリオ" pitchFamily="50" charset="-128"/>
              </a:rPr>
              <a:t>戦略に基づき、全市的に</a:t>
            </a:r>
            <a:r>
              <a:rPr lang="en-US" altLang="ja-JP" sz="1200" spc="-80" dirty="0">
                <a:latin typeface="メイリオ" pitchFamily="50" charset="-128"/>
                <a:ea typeface="メイリオ" pitchFamily="50" charset="-128"/>
                <a:cs typeface="メイリオ" pitchFamily="50" charset="-128"/>
              </a:rPr>
              <a:t>DX</a:t>
            </a:r>
            <a:r>
              <a:rPr lang="ja-JP" altLang="en-US" sz="1200" spc="-80" dirty="0">
                <a:latin typeface="メイリオ" pitchFamily="50" charset="-128"/>
                <a:ea typeface="メイリオ" pitchFamily="50" charset="-128"/>
                <a:cs typeface="メイリオ" pitchFamily="50" charset="-128"/>
              </a:rPr>
              <a:t>の取組を推進する経費で、デジタル行政手続きの拡大（サービス</a:t>
            </a:r>
            <a:r>
              <a:rPr lang="en-US" altLang="ja-JP" sz="1200" spc="-80" dirty="0">
                <a:latin typeface="メイリオ" pitchFamily="50" charset="-128"/>
                <a:ea typeface="メイリオ" pitchFamily="50" charset="-128"/>
                <a:cs typeface="メイリオ" pitchFamily="50" charset="-128"/>
              </a:rPr>
              <a:t>DX</a:t>
            </a:r>
            <a:r>
              <a:rPr lang="ja-JP" altLang="en-US" sz="1200" spc="-80" dirty="0">
                <a:latin typeface="メイリオ" pitchFamily="50" charset="-128"/>
                <a:ea typeface="メイリオ" pitchFamily="50" charset="-128"/>
                <a:cs typeface="メイリオ" pitchFamily="50" charset="-128"/>
              </a:rPr>
              <a:t>）やデジタル技術</a:t>
            </a:r>
            <a:r>
              <a:rPr lang="ja-JP" altLang="en-US" sz="1200" spc="-80" dirty="0" smtClean="0">
                <a:latin typeface="メイリオ" pitchFamily="50" charset="-128"/>
                <a:ea typeface="メイリオ" pitchFamily="50" charset="-128"/>
                <a:cs typeface="メイリオ" pitchFamily="50" charset="-128"/>
              </a:rPr>
              <a:t>を 活用</a:t>
            </a:r>
            <a:r>
              <a:rPr lang="ja-JP" altLang="en-US" sz="1200" spc="-80" dirty="0">
                <a:latin typeface="メイリオ" pitchFamily="50" charset="-128"/>
                <a:ea typeface="メイリオ" pitchFamily="50" charset="-128"/>
                <a:cs typeface="メイリオ" pitchFamily="50" charset="-128"/>
              </a:rPr>
              <a:t>した都市整備（都市・まち</a:t>
            </a:r>
            <a:r>
              <a:rPr lang="en-US" altLang="ja-JP" sz="1200" spc="-80" dirty="0">
                <a:latin typeface="メイリオ" pitchFamily="50" charset="-128"/>
                <a:ea typeface="メイリオ" pitchFamily="50" charset="-128"/>
                <a:cs typeface="メイリオ" pitchFamily="50" charset="-128"/>
              </a:rPr>
              <a:t>DX</a:t>
            </a:r>
            <a:r>
              <a:rPr lang="ja-JP" altLang="en-US" sz="1200" spc="-80" dirty="0">
                <a:latin typeface="メイリオ" pitchFamily="50" charset="-128"/>
                <a:ea typeface="メイリオ" pitchFamily="50" charset="-128"/>
                <a:cs typeface="メイリオ" pitchFamily="50" charset="-128"/>
              </a:rPr>
              <a:t>）、</a:t>
            </a:r>
            <a:r>
              <a:rPr lang="ja-JP" altLang="en-US" sz="1200" spc="-80" dirty="0" smtClean="0">
                <a:latin typeface="メイリオ" pitchFamily="50" charset="-128"/>
                <a:ea typeface="メイリオ" pitchFamily="50" charset="-128"/>
                <a:cs typeface="メイリオ" pitchFamily="50" charset="-128"/>
              </a:rPr>
              <a:t>バックオフィス（</a:t>
            </a:r>
            <a:r>
              <a:rPr lang="ja-JP" altLang="en-US" sz="1200" spc="-80" dirty="0">
                <a:latin typeface="メイリオ" pitchFamily="50" charset="-128"/>
                <a:ea typeface="メイリオ" pitchFamily="50" charset="-128"/>
                <a:cs typeface="メイリオ" pitchFamily="50" charset="-128"/>
              </a:rPr>
              <a:t>内部管理業務）の全体最適化（行政</a:t>
            </a:r>
            <a:r>
              <a:rPr lang="en-US" altLang="ja-JP" sz="1200" spc="-80" dirty="0">
                <a:latin typeface="メイリオ" pitchFamily="50" charset="-128"/>
                <a:ea typeface="メイリオ" pitchFamily="50" charset="-128"/>
                <a:cs typeface="メイリオ" pitchFamily="50" charset="-128"/>
              </a:rPr>
              <a:t>DX</a:t>
            </a:r>
            <a:r>
              <a:rPr lang="ja-JP" altLang="en-US" sz="1200" spc="-80" dirty="0">
                <a:latin typeface="メイリオ" pitchFamily="50" charset="-128"/>
                <a:ea typeface="メイリオ" pitchFamily="50" charset="-128"/>
                <a:cs typeface="メイリオ" pitchFamily="50" charset="-128"/>
              </a:rPr>
              <a:t>）などの経費を見込んで</a:t>
            </a:r>
            <a:r>
              <a:rPr lang="ja-JP" altLang="en-US" sz="1200" spc="-80" dirty="0" smtClean="0">
                <a:latin typeface="メイリオ" pitchFamily="50" charset="-128"/>
                <a:ea typeface="メイリオ" pitchFamily="50" charset="-128"/>
                <a:cs typeface="メイリオ" pitchFamily="50" charset="-128"/>
              </a:rPr>
              <a:t>いる</a:t>
            </a:r>
            <a:endParaRPr lang="ja-JP" altLang="en-US" sz="1200" spc="-80" dirty="0">
              <a:latin typeface="メイリオ" pitchFamily="50" charset="-128"/>
              <a:ea typeface="メイリオ" pitchFamily="50" charset="-128"/>
              <a:cs typeface="メイリオ" pitchFamily="50" charset="-128"/>
            </a:endParaRPr>
          </a:p>
        </p:txBody>
      </p:sp>
      <p:sp>
        <p:nvSpPr>
          <p:cNvPr id="39" name="正方形/長方形 7">
            <a:extLst>
              <a:ext uri="{FF2B5EF4-FFF2-40B4-BE49-F238E27FC236}">
                <a16:creationId xmlns:a16="http://schemas.microsoft.com/office/drawing/2014/main" id="{1CA3EDCC-32FC-4640-ABFD-D5B218652D85}"/>
              </a:ext>
            </a:extLst>
          </p:cNvPr>
          <p:cNvSpPr>
            <a:spLocks noChangeArrowheads="1"/>
          </p:cNvSpPr>
          <p:nvPr/>
        </p:nvSpPr>
        <p:spPr bwMode="auto">
          <a:xfrm>
            <a:off x="469050" y="5124674"/>
            <a:ext cx="8388488" cy="536574"/>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Tree>
    <p:extLst>
      <p:ext uri="{BB962C8B-B14F-4D97-AF65-F5344CB8AC3E}">
        <p14:creationId xmlns:p14="http://schemas.microsoft.com/office/powerpoint/2010/main" val="358006748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933</Words>
  <Application>Microsoft Office PowerPoint</Application>
  <PresentationFormat>画面に合わせる (4:3)</PresentationFormat>
  <Paragraphs>94</Paragraphs>
  <Slides>6</Slides>
  <Notes>6</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ＭＳ Ｐゴシック</vt:lpstr>
      <vt:lpstr>ＭＳ Ｐ明朝</vt:lpstr>
      <vt:lpstr>メイリオ</vt:lpstr>
      <vt:lpstr>明朝</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2021-02-09T04:00:59Z</dcterms:created>
  <dcterms:modified xsi:type="dcterms:W3CDTF">2023-09-08T09:18:49Z</dcterms:modified>
</cp:coreProperties>
</file>