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648" r:id="rId1"/>
  </p:sldMasterIdLst>
  <p:notesMasterIdLst>
    <p:notesMasterId r:id="rId10"/>
  </p:notesMasterIdLst>
  <p:handoutMasterIdLst>
    <p:handoutMasterId r:id="rId11"/>
  </p:handoutMasterIdLst>
  <p:sldIdLst>
    <p:sldId id="256" r:id="rId2"/>
    <p:sldId id="273" r:id="rId3"/>
    <p:sldId id="269" r:id="rId4"/>
    <p:sldId id="259" r:id="rId5"/>
    <p:sldId id="270" r:id="rId6"/>
    <p:sldId id="260" r:id="rId7"/>
    <p:sldId id="264" r:id="rId8"/>
    <p:sldId id="268"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8C8C"/>
    <a:srgbClr val="7D7D7D"/>
    <a:srgbClr val="1D1D1D"/>
    <a:srgbClr val="F20000"/>
    <a:srgbClr val="EA0022"/>
    <a:srgbClr val="FF0066"/>
    <a:srgbClr val="EAEAEA"/>
    <a:srgbClr val="6AFA71"/>
    <a:srgbClr val="79FF99"/>
    <a:srgbClr val="D8F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94604" autoAdjust="0"/>
  </p:normalViewPr>
  <p:slideViewPr>
    <p:cSldViewPr>
      <p:cViewPr varScale="1">
        <p:scale>
          <a:sx n="68" d="100"/>
          <a:sy n="68" d="100"/>
        </p:scale>
        <p:origin x="140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165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E7321E2-5DC9-47D6-9E7F-FBF5DA623B1B}" type="datetimeFigureOut">
              <a:rPr kumimoji="1" lang="ja-JP" altLang="en-US" smtClean="0"/>
              <a:t>2024/2/1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D6E94AE-5692-4860-8FF0-17611134B713}" type="slidenum">
              <a:rPr kumimoji="1" lang="ja-JP" altLang="en-US" smtClean="0"/>
              <a:t>‹#›</a:t>
            </a:fld>
            <a:endParaRPr kumimoji="1" lang="ja-JP" altLang="en-US"/>
          </a:p>
        </p:txBody>
      </p:sp>
    </p:spTree>
    <p:extLst>
      <p:ext uri="{BB962C8B-B14F-4D97-AF65-F5344CB8AC3E}">
        <p14:creationId xmlns:p14="http://schemas.microsoft.com/office/powerpoint/2010/main" val="1516005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50375" cy="497367"/>
          </a:xfrm>
          <a:prstGeom prst="rect">
            <a:avLst/>
          </a:prstGeom>
        </p:spPr>
        <p:txBody>
          <a:bodyPr vert="horz" lIns="92201" tIns="46103" rIns="92201" bIns="4610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221" y="6"/>
            <a:ext cx="2950374" cy="497367"/>
          </a:xfrm>
          <a:prstGeom prst="rect">
            <a:avLst/>
          </a:prstGeom>
        </p:spPr>
        <p:txBody>
          <a:bodyPr vert="horz" lIns="92201" tIns="46103" rIns="92201" bIns="46103" rtlCol="0"/>
          <a:lstStyle>
            <a:lvl1pPr algn="r">
              <a:defRPr sz="1200"/>
            </a:lvl1pPr>
          </a:lstStyle>
          <a:p>
            <a:fld id="{B62BE784-B924-4343-B054-86723045A0F2}" type="datetimeFigureOut">
              <a:rPr kumimoji="1" lang="ja-JP" altLang="en-US" smtClean="0"/>
              <a:pPr/>
              <a:t>2024/2/1</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01" tIns="46103" rIns="92201" bIns="46103" rtlCol="0" anchor="ctr"/>
          <a:lstStyle/>
          <a:p>
            <a:endParaRPr lang="ja-JP" altLang="en-US" dirty="0"/>
          </a:p>
        </p:txBody>
      </p:sp>
      <p:sp>
        <p:nvSpPr>
          <p:cNvPr id="5" name="ノート プレースホルダ 4"/>
          <p:cNvSpPr>
            <a:spLocks noGrp="1"/>
          </p:cNvSpPr>
          <p:nvPr>
            <p:ph type="body" sz="quarter" idx="3"/>
          </p:nvPr>
        </p:nvSpPr>
        <p:spPr>
          <a:xfrm>
            <a:off x="680244" y="4720985"/>
            <a:ext cx="5446723" cy="4473102"/>
          </a:xfrm>
          <a:prstGeom prst="rect">
            <a:avLst/>
          </a:prstGeom>
        </p:spPr>
        <p:txBody>
          <a:bodyPr vert="horz" lIns="92201" tIns="46103" rIns="92201" bIns="4610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6" y="9440372"/>
            <a:ext cx="2950375" cy="497366"/>
          </a:xfrm>
          <a:prstGeom prst="rect">
            <a:avLst/>
          </a:prstGeom>
        </p:spPr>
        <p:txBody>
          <a:bodyPr vert="horz" lIns="92201" tIns="46103" rIns="92201" bIns="4610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201" tIns="46103" rIns="92201" bIns="46103" rtlCol="0" anchor="b"/>
          <a:lstStyle>
            <a:lvl1pPr algn="r">
              <a:defRPr sz="1200"/>
            </a:lvl1pPr>
          </a:lstStyle>
          <a:p>
            <a:fld id="{24C32C3F-DEB7-45FB-8384-4B55F0C1F050}" type="slidenum">
              <a:rPr kumimoji="1" lang="ja-JP" altLang="en-US" smtClean="0"/>
              <a:pPr/>
              <a:t>‹#›</a:t>
            </a:fld>
            <a:endParaRPr kumimoji="1" lang="ja-JP" altLang="en-US" dirty="0"/>
          </a:p>
        </p:txBody>
      </p:sp>
    </p:spTree>
    <p:extLst>
      <p:ext uri="{BB962C8B-B14F-4D97-AF65-F5344CB8AC3E}">
        <p14:creationId xmlns:p14="http://schemas.microsoft.com/office/powerpoint/2010/main" val="37312065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4C32C3F-DEB7-45FB-8384-4B55F0C1F050}" type="slidenum">
              <a:rPr kumimoji="1" lang="ja-JP" altLang="en-US" smtClean="0"/>
              <a:pPr/>
              <a:t>0</a:t>
            </a:fld>
            <a:endParaRPr kumimoji="1" lang="ja-JP" altLang="en-US" dirty="0"/>
          </a:p>
        </p:txBody>
      </p:sp>
      <p:sp>
        <p:nvSpPr>
          <p:cNvPr id="6" name="ノート プレースホルダー 5"/>
          <p:cNvSpPr>
            <a:spLocks noGrp="1"/>
          </p:cNvSpPr>
          <p:nvPr>
            <p:ph type="body" sz="quarter" idx="11"/>
          </p:nvPr>
        </p:nvSpPr>
        <p:spPr/>
        <p:txBody>
          <a:bodyPr/>
          <a:lstStyle/>
          <a:p>
            <a:endParaRPr kumimoji="1" lang="ja-JP" altLang="en-US" dirty="0"/>
          </a:p>
        </p:txBody>
      </p:sp>
    </p:spTree>
    <p:extLst>
      <p:ext uri="{BB962C8B-B14F-4D97-AF65-F5344CB8AC3E}">
        <p14:creationId xmlns:p14="http://schemas.microsoft.com/office/powerpoint/2010/main" val="1711315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F969F28A-2A8D-4360-80E0-D961605446A9}" type="slidenum">
              <a:rPr lang="en-US" altLang="ja-JP" smtClean="0"/>
              <a:pPr/>
              <a:t>2</a:t>
            </a:fld>
            <a:endParaRPr lang="en-US" altLang="ja-JP" dirty="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13309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p:spPr>
        <p:txBody>
          <a:bodyPr/>
          <a:lstStyle/>
          <a:p>
            <a:fld id="{7E4B214B-BFC0-4609-9702-EE7013183318}" type="slidenum">
              <a:rPr lang="en-US" altLang="ja-JP" smtClean="0"/>
              <a:pPr/>
              <a:t>3</a:t>
            </a:fld>
            <a:endParaRPr lang="en-US" altLang="ja-JP" dirty="0"/>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697637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4</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667443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fld id="{428692D9-79A1-4BAC-8718-9BD1739FA526}" type="slidenum">
              <a:rPr lang="en-US" altLang="ja-JP" smtClean="0"/>
              <a:pPr/>
              <a:t>5</a:t>
            </a:fld>
            <a:endParaRPr lang="en-US" altLang="ja-JP" dirty="0"/>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043295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55A9C0B8-3245-41B2-9A5F-C2D01FAC8BBD}" type="slidenum">
              <a:rPr lang="en-US" altLang="ja-JP" smtClean="0"/>
              <a:pPr/>
              <a:t>6</a:t>
            </a:fld>
            <a:endParaRPr lang="en-US" altLang="ja-JP" dirty="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601132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7</a:t>
            </a:fld>
            <a:endParaRPr lang="en-US" altLang="ja-JP" dirty="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1646135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ヤンマー風１">
    <p:bg bwMode="gray">
      <p:bgRef idx="1001">
        <a:schemeClr val="bg1"/>
      </p:bgRef>
    </p:bg>
    <p:spTree>
      <p:nvGrpSpPr>
        <p:cNvPr id="1" name=""/>
        <p:cNvGrpSpPr/>
        <p:nvPr/>
      </p:nvGrpSpPr>
      <p:grpSpPr>
        <a:xfrm>
          <a:off x="0" y="0"/>
          <a:ext cx="0" cy="0"/>
          <a:chOff x="0" y="0"/>
          <a:chExt cx="0" cy="0"/>
        </a:xfrm>
      </p:grpSpPr>
      <p:sp>
        <p:nvSpPr>
          <p:cNvPr id="13" name="正方形/長方形 12"/>
          <p:cNvSpPr/>
          <p:nvPr userDrawn="1"/>
        </p:nvSpPr>
        <p:spPr>
          <a:xfrm flipV="1">
            <a:off x="8118140" y="21142968"/>
            <a:ext cx="2051720" cy="1700808"/>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a:xfrm>
            <a:off x="9144000" y="21791040"/>
            <a:ext cx="1512168" cy="1296144"/>
          </a:xfrm>
          <a:prstGeom prst="rect">
            <a:avLst/>
          </a:prstGeom>
          <a:blipFill dpi="0" rotWithShape="1">
            <a:blip r:embed="rId2" cstate="print"/>
            <a:srcRect/>
            <a:tile tx="0" ty="0" sx="1000" sy="4000" flip="none" algn="ctr"/>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685800" y="2130425"/>
            <a:ext cx="7772400" cy="1470025"/>
          </a:xfrm>
          <a:prstGeom prst="rect">
            <a:avLst/>
          </a:prstGeom>
        </p:spPr>
        <p:txBody>
          <a:bodyPr>
            <a:normAutofit/>
          </a:bodyPr>
          <a:lstStyle>
            <a:lvl1pPr>
              <a:defRPr sz="4540" baseline="0">
                <a:latin typeface="HGP教科書体" pitchFamily="18" charset="-128"/>
              </a:defRPr>
            </a:lvl1pPr>
          </a:lstStyle>
          <a:p>
            <a:r>
              <a:rPr kumimoji="1" lang="ja-JP" altLang="en-US" dirty="0"/>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 サブタイトルの書式設定</a:t>
            </a:r>
          </a:p>
        </p:txBody>
      </p:sp>
      <p:sp>
        <p:nvSpPr>
          <p:cNvPr id="4" name="日付プレースホルダ 3"/>
          <p:cNvSpPr>
            <a:spLocks noGrp="1"/>
          </p:cNvSpPr>
          <p:nvPr>
            <p:ph type="dt" sz="half" idx="10"/>
          </p:nvPr>
        </p:nvSpPr>
        <p:spPr/>
        <p:txBody>
          <a:bodyPr/>
          <a:lstStyle/>
          <a:p>
            <a:fld id="{201CAFD9-02D2-40FA-92B3-D740CDD9B086}" type="datetime1">
              <a:rPr kumimoji="1" lang="ja-JP" altLang="en-US" smtClean="0"/>
              <a:t>2024/2/1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10" name="正方形/長方形 9"/>
          <p:cNvSpPr/>
          <p:nvPr userDrawn="1"/>
        </p:nvSpPr>
        <p:spPr>
          <a:xfrm>
            <a:off x="0" y="6381328"/>
            <a:ext cx="9144000" cy="476672"/>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userDrawn="1"/>
        </p:nvSpPr>
        <p:spPr bwMode="ltGray">
          <a:xfrm>
            <a:off x="0" y="6264696"/>
            <a:ext cx="9144000" cy="11663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a:spLocks noChangeAspect="1"/>
          </p:cNvSpPr>
          <p:nvPr userDrawn="1"/>
        </p:nvSpPr>
        <p:spPr bwMode="ltGray">
          <a:xfrm rot="10800000">
            <a:off x="0" y="1544880"/>
            <a:ext cx="899592" cy="8999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a:spLocks noChangeAspect="1"/>
          </p:cNvSpPr>
          <p:nvPr userDrawn="1"/>
        </p:nvSpPr>
        <p:spPr bwMode="ltGray">
          <a:xfrm rot="10800000">
            <a:off x="0" y="0"/>
            <a:ext cx="899624" cy="899994"/>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a:spLocks noChangeAspect="1"/>
          </p:cNvSpPr>
          <p:nvPr userDrawn="1"/>
        </p:nvSpPr>
        <p:spPr bwMode="ltGray">
          <a:xfrm rot="10800000">
            <a:off x="899592" y="90037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a:spLocks noChangeAspect="1"/>
          </p:cNvSpPr>
          <p:nvPr userDrawn="1"/>
        </p:nvSpPr>
        <p:spPr bwMode="gray">
          <a:xfrm rot="10800000">
            <a:off x="1547663" y="396336"/>
            <a:ext cx="504055" cy="504263"/>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a:spLocks noChangeAspect="1"/>
          </p:cNvSpPr>
          <p:nvPr userDrawn="1"/>
        </p:nvSpPr>
        <p:spPr bwMode="ltGray">
          <a:xfrm rot="10800000">
            <a:off x="2052581" y="-219"/>
            <a:ext cx="397724" cy="397888"/>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9" name="グループ化 18"/>
          <p:cNvGrpSpPr/>
          <p:nvPr userDrawn="1"/>
        </p:nvGrpSpPr>
        <p:grpSpPr>
          <a:xfrm>
            <a:off x="7594874" y="4716636"/>
            <a:ext cx="1550713" cy="1548937"/>
            <a:chOff x="7594874" y="4039989"/>
            <a:chExt cx="1550713" cy="1548937"/>
          </a:xfrm>
        </p:grpSpPr>
        <p:sp>
          <p:nvSpPr>
            <p:cNvPr id="33" name="正方形/長方形 32"/>
            <p:cNvSpPr>
              <a:spLocks noChangeAspect="1"/>
            </p:cNvSpPr>
            <p:nvPr userDrawn="1"/>
          </p:nvSpPr>
          <p:spPr bwMode="ltGray">
            <a:xfrm>
              <a:off x="8497515" y="403998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a:spLocks noChangeAspect="1"/>
            </p:cNvSpPr>
            <p:nvPr userDrawn="1"/>
          </p:nvSpPr>
          <p:spPr bwMode="ltGray">
            <a:xfrm>
              <a:off x="7993461" y="4688108"/>
              <a:ext cx="504055" cy="5042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a:spLocks noChangeAspect="1"/>
            </p:cNvSpPr>
            <p:nvPr userDrawn="1"/>
          </p:nvSpPr>
          <p:spPr bwMode="gray">
            <a:xfrm>
              <a:off x="7594874" y="5191038"/>
              <a:ext cx="397724" cy="397888"/>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1BAC509C-139C-4179-B626-89B0031C559D}" type="datetime1">
              <a:rPr kumimoji="1" lang="ja-JP" altLang="en-US" smtClean="0"/>
              <a:t>2024/2/1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7" name="正方形/長方形 6"/>
          <p:cNvSpPr/>
          <p:nvPr userDrawn="1"/>
        </p:nvSpPr>
        <p:spPr>
          <a:xfrm>
            <a:off x="0" y="0"/>
            <a:ext cx="9144000" cy="692696"/>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a:spLocks noChangeAspect="1"/>
          </p:cNvSpPr>
          <p:nvPr userDrawn="1"/>
        </p:nvSpPr>
        <p:spPr bwMode="ltGray">
          <a:xfrm>
            <a:off x="8905873" y="-1"/>
            <a:ext cx="252000" cy="252000"/>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a:spLocks noChangeAspect="1"/>
          </p:cNvSpPr>
          <p:nvPr userDrawn="1"/>
        </p:nvSpPr>
        <p:spPr bwMode="ltGray">
          <a:xfrm>
            <a:off x="8700266" y="246675"/>
            <a:ext cx="206182" cy="20618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a:spLocks noChangeAspect="1"/>
          </p:cNvSpPr>
          <p:nvPr userDrawn="1"/>
        </p:nvSpPr>
        <p:spPr bwMode="ltGray">
          <a:xfrm>
            <a:off x="8539585" y="454155"/>
            <a:ext cx="162000" cy="1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bwMode="ltGray">
          <a:xfrm flipV="1">
            <a:off x="0" y="616497"/>
            <a:ext cx="9144000" cy="4571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611B481-EDCC-4B01-ABEB-FEB4E1C7ED94}" type="datetime1">
              <a:rPr lang="ja-JP" altLang="en-US" smtClean="0"/>
              <a:t>2024/2/1</a:t>
            </a:fld>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925FD64B-9C10-4DE2-952D-1DEDA0E9EFBB}"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EB33A-63C7-46C4-8DB3-6F3C7D488A2F}" type="datetime1">
              <a:rPr kumimoji="1" lang="ja-JP" altLang="en-US" smtClean="0"/>
              <a:t>2024/2/1</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lvl1pPr algn="l" defTabSz="914400" rtl="0" eaLnBrk="1" latinLnBrk="0" hangingPunct="1">
        <a:spcBef>
          <a:spcPct val="0"/>
        </a:spcBef>
        <a:buNone/>
        <a:defRPr kumimoji="1" sz="3600" b="1" kern="1200" baseline="0">
          <a:solidFill>
            <a:schemeClr val="bg1"/>
          </a:solidFill>
          <a:latin typeface="+mj-lt"/>
          <a:ea typeface="明朝" pitchFamily="17"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black">
          <a:xfrm>
            <a:off x="0" y="1412776"/>
            <a:ext cx="9144000" cy="1872208"/>
          </a:xfrm>
        </p:spPr>
        <p:txBody>
          <a:bodyPr>
            <a:normAutofit/>
          </a:bodyPr>
          <a:lstStyle/>
          <a:p>
            <a:pPr algn="ctr"/>
            <a:r>
              <a:rPr lang="ja-JP" altLang="en-US" sz="44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今後の財政収支概算</a:t>
            </a:r>
            <a:br>
              <a:rPr lang="en-US" altLang="ja-JP" sz="40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br>
            <a:r>
              <a:rPr lang="ja-JP" altLang="en-US" sz="40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（粗い試算）</a:t>
            </a:r>
            <a:endParaRPr kumimoji="1" lang="ja-JP" altLang="en-US" sz="40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endParaRPr>
          </a:p>
        </p:txBody>
      </p:sp>
      <p:sp>
        <p:nvSpPr>
          <p:cNvPr id="3" name="サブタイトル 2"/>
          <p:cNvSpPr>
            <a:spLocks noGrp="1"/>
          </p:cNvSpPr>
          <p:nvPr>
            <p:ph type="subTitle" idx="1"/>
          </p:nvPr>
        </p:nvSpPr>
        <p:spPr bwMode="white">
          <a:xfrm>
            <a:off x="0" y="6437894"/>
            <a:ext cx="9144000" cy="475200"/>
          </a:xfrm>
        </p:spPr>
        <p:txBody>
          <a:bodyPr anchor="ctr">
            <a:no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大阪市</a:t>
            </a:r>
          </a:p>
        </p:txBody>
      </p:sp>
      <p:sp>
        <p:nvSpPr>
          <p:cNvPr id="4" name="タイトル 1"/>
          <p:cNvSpPr txBox="1">
            <a:spLocks/>
          </p:cNvSpPr>
          <p:nvPr/>
        </p:nvSpPr>
        <p:spPr bwMode="black">
          <a:xfrm>
            <a:off x="1403648" y="2924944"/>
            <a:ext cx="6408712" cy="864096"/>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800" i="0" u="none" strike="noStrike" kern="1200" cap="none" spc="0" normalizeH="0" baseline="0" noProof="0" dirty="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◆令和</a:t>
            </a:r>
            <a:r>
              <a:rPr kumimoji="1" lang="ja-JP" altLang="en-US" sz="2800" i="0" u="none" strike="noStrike" kern="1200" cap="none" spc="0" normalizeH="0" baseline="0" dirty="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６</a:t>
            </a:r>
            <a:r>
              <a:rPr kumimoji="1" lang="en-US" altLang="ja-JP" sz="2800" i="0" u="none" strike="noStrike" kern="1200" cap="none" spc="0" normalizeH="0" baseline="0" dirty="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(2024</a:t>
            </a:r>
            <a:r>
              <a:rPr lang="en-US" altLang="ja-JP" sz="280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a:t>
            </a:r>
            <a:r>
              <a:rPr kumimoji="1" lang="ja-JP" altLang="en-US" sz="2800" i="0" u="none" strike="noStrike" kern="1200" cap="none" spc="0" normalizeH="0" baseline="0" noProof="0" dirty="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年</a:t>
            </a:r>
            <a:r>
              <a:rPr lang="ja-JP" altLang="en-US" sz="2800" dirty="0">
                <a:solidFill>
                  <a:schemeClr val="tx1">
                    <a:lumMod val="95000"/>
                    <a:lumOff val="5000"/>
                  </a:schemeClr>
                </a:solidFill>
                <a:latin typeface="メイリオ" panose="020B0604030504040204" pitchFamily="50" charset="-128"/>
                <a:ea typeface="メイリオ" panose="020B0604030504040204" pitchFamily="50" charset="-128"/>
                <a:cs typeface="メイリオ" pitchFamily="50" charset="-128"/>
              </a:rPr>
              <a:t>２</a:t>
            </a:r>
            <a:r>
              <a:rPr kumimoji="1" lang="ja-JP" altLang="en-US" sz="2800" i="0" u="none" strike="noStrike" kern="1200" cap="none" spc="0" normalizeH="0" baseline="0" noProof="0" dirty="0">
                <a:ln>
                  <a:noFill/>
                </a:ln>
                <a:solidFill>
                  <a:schemeClr val="tx1">
                    <a:lumMod val="95000"/>
                    <a:lumOff val="5000"/>
                  </a:schemeClr>
                </a:solidFill>
                <a:effectLst/>
                <a:uLnTx/>
                <a:uFillTx/>
                <a:latin typeface="メイリオ" panose="020B0604030504040204" pitchFamily="50" charset="-128"/>
                <a:ea typeface="メイリオ" panose="020B0604030504040204" pitchFamily="50" charset="-128"/>
                <a:cs typeface="メイリオ" pitchFamily="50" charset="-128"/>
              </a:rPr>
              <a:t>月版◆</a:t>
            </a:r>
          </a:p>
        </p:txBody>
      </p:sp>
      <p:sp>
        <p:nvSpPr>
          <p:cNvPr id="5" name="正方形/長方形 4"/>
          <p:cNvSpPr/>
          <p:nvPr/>
        </p:nvSpPr>
        <p:spPr>
          <a:xfrm>
            <a:off x="431540" y="3933056"/>
            <a:ext cx="8460940" cy="1502976"/>
          </a:xfrm>
          <a:prstGeom prst="rect">
            <a:avLst/>
          </a:prstGeom>
          <a:ln>
            <a:noFill/>
          </a:ln>
        </p:spPr>
        <p:txBody>
          <a:bodyPr wrap="square">
            <a:spAutoFit/>
          </a:bodyPr>
          <a:lstStyle/>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○大阪市は</a:t>
            </a:r>
            <a:r>
              <a:rPr lang="ja-JP" altLang="en-US" sz="1600" spc="-15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将来世代に負担を先送</a:t>
            </a:r>
            <a:r>
              <a:rPr lang="ja-JP" altLang="en-US" sz="1600" spc="-100" dirty="0">
                <a:latin typeface="メイリオ" pitchFamily="50" charset="-128"/>
                <a:ea typeface="メイリオ" pitchFamily="50" charset="-128"/>
                <a:cs typeface="メイリオ" pitchFamily="50" charset="-128"/>
              </a:rPr>
              <a:t>りしないため、</a:t>
            </a:r>
            <a:r>
              <a:rPr lang="ja-JP" altLang="en-US" sz="1600" dirty="0">
                <a:latin typeface="メイリオ" pitchFamily="50" charset="-128"/>
                <a:ea typeface="メイリオ" pitchFamily="50" charset="-128"/>
                <a:cs typeface="メイリオ" pitchFamily="50" charset="-128"/>
              </a:rPr>
              <a:t>「収入の範囲内で予算を組む」ことを</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原則とし、たゆみなく市政改革に取り組み、「収支の均衡」を</a:t>
            </a:r>
            <a:r>
              <a:rPr lang="ja-JP" altLang="en-US" sz="1600" spc="100" dirty="0">
                <a:latin typeface="メイリオ" pitchFamily="50" charset="-128"/>
                <a:ea typeface="メイリオ" pitchFamily="50" charset="-128"/>
                <a:cs typeface="メイリオ" pitchFamily="50" charset="-128"/>
              </a:rPr>
              <a:t>めざすことと</a:t>
            </a:r>
            <a:r>
              <a:rPr lang="ja-JP" altLang="en-US" sz="1600" dirty="0">
                <a:latin typeface="メイリオ" pitchFamily="50" charset="-128"/>
                <a:ea typeface="メイリオ" pitchFamily="50" charset="-128"/>
                <a:cs typeface="メイリオ" pitchFamily="50" charset="-128"/>
              </a:rPr>
              <a:t>している。</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○この財政収支概算（粗い試算）は、そのために必要となる収支改善の目安を</a:t>
            </a:r>
            <a:r>
              <a:rPr lang="ja-JP" altLang="en-US" sz="1600" spc="-200" dirty="0">
                <a:latin typeface="メイリオ" pitchFamily="50" charset="-128"/>
                <a:ea typeface="メイリオ" pitchFamily="50" charset="-128"/>
                <a:cs typeface="メイリオ" pitchFamily="50" charset="-128"/>
              </a:rPr>
              <a:t>一</a:t>
            </a:r>
            <a:r>
              <a:rPr lang="ja-JP" altLang="en-US" sz="1600" dirty="0">
                <a:latin typeface="メイリオ" pitchFamily="50" charset="-128"/>
                <a:ea typeface="メイリオ" pitchFamily="50" charset="-128"/>
                <a:cs typeface="メイリオ" pitchFamily="50" charset="-128"/>
              </a:rPr>
              <a:t>定の</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前提</a:t>
            </a:r>
            <a:r>
              <a:rPr lang="ja-JP" altLang="en-US" sz="1600" spc="-270" dirty="0">
                <a:latin typeface="メイリオ" pitchFamily="50" charset="-128"/>
                <a:ea typeface="メイリオ" pitchFamily="50" charset="-128"/>
                <a:cs typeface="メイリオ" pitchFamily="50" charset="-128"/>
              </a:rPr>
              <a:t>により</a:t>
            </a:r>
            <a:r>
              <a:rPr lang="en-US" altLang="ja-JP" sz="1600"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試算したものである。</a:t>
            </a:r>
            <a:endParaRPr lang="en-US" altLang="ja-JP" sz="1600" dirty="0">
              <a:latin typeface="メイリオ" pitchFamily="50" charset="-128"/>
              <a:ea typeface="メイリオ" pitchFamily="50" charset="-128"/>
              <a:cs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780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正方形/長方形 5"/>
          <p:cNvSpPr>
            <a:spLocks noChangeArrowheads="1"/>
          </p:cNvSpPr>
          <p:nvPr/>
        </p:nvSpPr>
        <p:spPr bwMode="auto">
          <a:xfrm>
            <a:off x="215516" y="836712"/>
            <a:ext cx="8856984" cy="5632311"/>
          </a:xfrm>
          <a:prstGeom prst="rect">
            <a:avLst/>
          </a:prstGeom>
          <a:noFill/>
          <a:ln w="9525">
            <a:noFill/>
            <a:miter lim="800000"/>
            <a:headEnd/>
            <a:tailEnd/>
          </a:ln>
        </p:spPr>
        <p:txBody>
          <a:bodyPr wrap="square">
            <a:spAutoFit/>
          </a:bodyPr>
          <a:lstStyle/>
          <a:p>
            <a:pPr marL="342900" indent="-342900">
              <a:lnSpc>
                <a:spcPts val="2400"/>
              </a:lnSpc>
              <a:buFont typeface="Wingdings" panose="05000000000000000000" pitchFamily="2" charset="2"/>
              <a:buChar char="u"/>
            </a:pPr>
            <a:r>
              <a:rPr lang="ja-JP" altLang="en-US" sz="2000" dirty="0">
                <a:latin typeface="メイリオ" pitchFamily="50" charset="-128"/>
                <a:ea typeface="メイリオ" pitchFamily="50" charset="-128"/>
              </a:rPr>
              <a:t>令和６</a:t>
            </a:r>
            <a:r>
              <a:rPr lang="en-US" altLang="ja-JP" sz="2000" dirty="0">
                <a:latin typeface="メイリオ" pitchFamily="50" charset="-128"/>
                <a:ea typeface="メイリオ" pitchFamily="50" charset="-128"/>
              </a:rPr>
              <a:t>(2024)</a:t>
            </a:r>
            <a:r>
              <a:rPr lang="ja-JP" altLang="en-US" sz="2000" dirty="0">
                <a:latin typeface="メイリオ" pitchFamily="50" charset="-128"/>
                <a:ea typeface="メイリオ" pitchFamily="50" charset="-128"/>
              </a:rPr>
              <a:t>年度当初予算を基本に、収支等に大きく影響のあるものや令和５年度補正予算等による影響を反映。</a:t>
            </a:r>
            <a:endParaRPr lang="en-US" altLang="ja-JP" sz="2000" dirty="0">
              <a:latin typeface="メイリオ" pitchFamily="50" charset="-128"/>
              <a:ea typeface="メイリオ" pitchFamily="50" charset="-128"/>
            </a:endParaRPr>
          </a:p>
          <a:p>
            <a:pPr>
              <a:lnSpc>
                <a:spcPts val="2400"/>
              </a:lnSpc>
            </a:pP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市税を「中長期の経済財政に関する試算」（令和６年１月 内閣府）で示されたベースラインケースの指標により試算したうえで、固定資産税・都市計画税（土地・家屋）の評価替えの影響等を織り込む。</a:t>
            </a:r>
            <a:endParaRPr lang="en-US" altLang="ja-JP" sz="2000" dirty="0">
              <a:latin typeface="メイリオ" pitchFamily="50" charset="-128"/>
              <a:ea typeface="メイリオ" pitchFamily="50" charset="-128"/>
            </a:endParaRPr>
          </a:p>
          <a:p>
            <a:pPr>
              <a:lnSpc>
                <a:spcPts val="1000"/>
              </a:lnSpc>
              <a:spcBef>
                <a:spcPts val="1000"/>
              </a:spcBef>
            </a:pPr>
            <a:endParaRPr lang="en-US" altLang="ja-JP" sz="12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地方交付税等は、国予算・地方財政計画や本市実績を勘案し見込む。</a:t>
            </a:r>
            <a:endParaRPr lang="en-US" altLang="ja-JP" sz="2000" dirty="0">
              <a:latin typeface="メイリオ" pitchFamily="50" charset="-128"/>
              <a:ea typeface="メイリオ" pitchFamily="50" charset="-128"/>
            </a:endParaRPr>
          </a:p>
          <a:p>
            <a:pPr>
              <a:lnSpc>
                <a:spcPts val="1000"/>
              </a:lnSpc>
              <a:spcBef>
                <a:spcPts val="1000"/>
              </a:spcBef>
            </a:pPr>
            <a:endParaRPr lang="en-US" altLang="ja-JP" sz="12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人件費は、令和６年度当初予算に反映した給与改定や人員マネジメントによる職員の削減、定年引上げによる影響等を織り込む。</a:t>
            </a:r>
            <a:endParaRPr lang="en-US" altLang="ja-JP" sz="2000" dirty="0">
              <a:latin typeface="メイリオ" pitchFamily="50" charset="-128"/>
              <a:ea typeface="メイリオ" pitchFamily="50" charset="-128"/>
            </a:endParaRPr>
          </a:p>
          <a:p>
            <a:pPr>
              <a:lnSpc>
                <a:spcPts val="1000"/>
              </a:lnSpc>
              <a:spcBef>
                <a:spcPts val="1000"/>
              </a:spcBef>
            </a:pP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社会保障費関係は、高齢化等による自然増を見込む。</a:t>
            </a:r>
            <a:endParaRPr lang="en-US" altLang="ja-JP" sz="2000" dirty="0">
              <a:latin typeface="メイリオ" pitchFamily="50" charset="-128"/>
              <a:ea typeface="メイリオ" pitchFamily="50" charset="-128"/>
            </a:endParaRPr>
          </a:p>
          <a:p>
            <a:pPr>
              <a:lnSpc>
                <a:spcPts val="1000"/>
              </a:lnSpc>
              <a:spcBef>
                <a:spcPts val="1000"/>
              </a:spcBef>
            </a:pPr>
            <a:endParaRPr lang="en-US" altLang="ja-JP" sz="2000" dirty="0">
              <a:latin typeface="メイリオ" pitchFamily="50" charset="-128"/>
              <a:ea typeface="メイリオ" pitchFamily="50" charset="-128"/>
            </a:endParaRPr>
          </a:p>
          <a:p>
            <a:pPr marL="342900" indent="-342900">
              <a:lnSpc>
                <a:spcPts val="2400"/>
              </a:lnSpc>
              <a:spcBef>
                <a:spcPts val="1000"/>
              </a:spcBef>
              <a:buFont typeface="メイリオ" panose="020B0604030504040204" pitchFamily="50" charset="-128"/>
              <a:buChar char="○"/>
            </a:pPr>
            <a:r>
              <a:rPr lang="ja-JP" altLang="en-US" sz="2000" dirty="0">
                <a:latin typeface="メイリオ" pitchFamily="50" charset="-128"/>
                <a:ea typeface="メイリオ" pitchFamily="50" charset="-128"/>
              </a:rPr>
              <a:t>令和６年度以降の新規・拡充分として、万博関連事業や０～２歳児の保育無償化に向けた取組の増などを計画ベースで織り込む。　　　　　　　　　　　　　　　</a:t>
            </a:r>
            <a:endParaRPr lang="en-US" altLang="ja-JP" sz="2000" dirty="0">
              <a:latin typeface="メイリオ" pitchFamily="50" charset="-128"/>
              <a:ea typeface="メイリオ" pitchFamily="50" charset="-128"/>
            </a:endParaRPr>
          </a:p>
        </p:txBody>
      </p:sp>
      <p:sp>
        <p:nvSpPr>
          <p:cNvPr id="5"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試算の前提条件</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正方形/長方形 5"/>
          <p:cNvSpPr>
            <a:spLocks noChangeArrowheads="1"/>
          </p:cNvSpPr>
          <p:nvPr/>
        </p:nvSpPr>
        <p:spPr bwMode="auto">
          <a:xfrm>
            <a:off x="5646013" y="6048998"/>
            <a:ext cx="3312368" cy="733534"/>
          </a:xfrm>
          <a:prstGeom prst="rect">
            <a:avLst/>
          </a:prstGeom>
          <a:noFill/>
          <a:ln w="9525">
            <a:noFill/>
            <a:miter lim="800000"/>
            <a:headEnd/>
            <a:tailEnd/>
          </a:ln>
        </p:spPr>
        <p:txBody>
          <a:bodyPr wrap="square">
            <a:spAutoFit/>
          </a:bodyPr>
          <a:lstStyle/>
          <a:p>
            <a:pPr>
              <a:lnSpc>
                <a:spcPts val="2500"/>
              </a:lnSpc>
            </a:pPr>
            <a:r>
              <a:rPr lang="ja-JP" altLang="en-US" sz="2200" b="1" dirty="0">
                <a:latin typeface="メイリオ" pitchFamily="50" charset="-128"/>
                <a:ea typeface="メイリオ" pitchFamily="50" charset="-128"/>
              </a:rPr>
              <a:t>　</a:t>
            </a:r>
            <a:endParaRPr lang="en-US" altLang="ja-JP" sz="2200" b="1" dirty="0">
              <a:latin typeface="メイリオ" pitchFamily="50" charset="-128"/>
              <a:ea typeface="メイリオ" pitchFamily="50" charset="-128"/>
            </a:endParaRPr>
          </a:p>
          <a:p>
            <a:pPr>
              <a:lnSpc>
                <a:spcPts val="2500"/>
              </a:lnSpc>
            </a:pPr>
            <a:r>
              <a:rPr lang="ja-JP" altLang="en-US" sz="2000" dirty="0">
                <a:latin typeface="メイリオ" pitchFamily="50" charset="-128"/>
                <a:ea typeface="メイリオ" pitchFamily="50" charset="-128"/>
              </a:rPr>
              <a:t>　</a:t>
            </a:r>
            <a:r>
              <a:rPr lang="en-US" altLang="ja-JP" dirty="0">
                <a:latin typeface="メイリオ" pitchFamily="50" charset="-128"/>
                <a:ea typeface="メイリオ" pitchFamily="50" charset="-128"/>
              </a:rPr>
              <a:t>※</a:t>
            </a:r>
            <a:r>
              <a:rPr lang="ja-JP" altLang="en-US" dirty="0">
                <a:latin typeface="メイリオ" pitchFamily="50" charset="-128"/>
                <a:ea typeface="メイリオ" pitchFamily="50" charset="-128"/>
              </a:rPr>
              <a:t>　詳細は５ページ</a:t>
            </a:r>
            <a:endParaRPr lang="en-US" altLang="ja-JP" dirty="0">
              <a:latin typeface="メイリオ" pitchFamily="50" charset="-128"/>
              <a:ea typeface="メイリオ" pitchFamily="50" charset="-128"/>
            </a:endParaRPr>
          </a:p>
        </p:txBody>
      </p:sp>
      <p:sp>
        <p:nvSpPr>
          <p:cNvPr id="2" name="テキスト ボックス 1"/>
          <p:cNvSpPr txBox="1"/>
          <p:nvPr/>
        </p:nvSpPr>
        <p:spPr>
          <a:xfrm>
            <a:off x="8747956"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1</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5611945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6E21C7E-8FB3-D2FF-957A-22D47976F11C}"/>
              </a:ext>
            </a:extLst>
          </p:cNvPr>
          <p:cNvPicPr>
            <a:picLocks noChangeAspect="1"/>
          </p:cNvPicPr>
          <p:nvPr/>
        </p:nvPicPr>
        <p:blipFill>
          <a:blip r:embed="rId3"/>
          <a:stretch>
            <a:fillRect/>
          </a:stretch>
        </p:blipFill>
        <p:spPr>
          <a:xfrm>
            <a:off x="209316" y="1899930"/>
            <a:ext cx="7862940" cy="4712004"/>
          </a:xfrm>
          <a:prstGeom prst="rect">
            <a:avLst/>
          </a:prstGeom>
        </p:spPr>
      </p:pic>
      <p:sp>
        <p:nvSpPr>
          <p:cNvPr id="20" name="正方形/長方形 19"/>
          <p:cNvSpPr/>
          <p:nvPr/>
        </p:nvSpPr>
        <p:spPr bwMode="white">
          <a:xfrm>
            <a:off x="8893175" y="6308725"/>
            <a:ext cx="250825" cy="144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 name="タイトル プレースホルダ 1"/>
          <p:cNvSpPr txBox="1">
            <a:spLocks/>
          </p:cNvSpPr>
          <p:nvPr/>
        </p:nvSpPr>
        <p:spPr bwMode="white">
          <a:xfrm>
            <a:off x="251520" y="0"/>
            <a:ext cx="7992888"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収支の推移（一般会計）とその対応</a:t>
            </a:r>
            <a:endParaRPr lang="en-US" altLang="ja-JP" sz="3200" dirty="0">
              <a:solidFill>
                <a:schemeClr val="bg1"/>
              </a:solidFill>
              <a:latin typeface="メイリオ" pitchFamily="50" charset="-128"/>
              <a:ea typeface="メイリオ" pitchFamily="50" charset="-128"/>
            </a:endParaRPr>
          </a:p>
        </p:txBody>
      </p:sp>
      <p:sp>
        <p:nvSpPr>
          <p:cNvPr id="10" name="テキスト ボックス 9"/>
          <p:cNvSpPr txBox="1"/>
          <p:nvPr/>
        </p:nvSpPr>
        <p:spPr>
          <a:xfrm>
            <a:off x="8748464"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2</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grpSp>
        <p:nvGrpSpPr>
          <p:cNvPr id="8" name="グループ化 7">
            <a:extLst>
              <a:ext uri="{FF2B5EF4-FFF2-40B4-BE49-F238E27FC236}">
                <a16:creationId xmlns:a16="http://schemas.microsoft.com/office/drawing/2014/main" id="{A9B07514-49AA-BE47-9BB9-D73E97C5F4D5}"/>
              </a:ext>
            </a:extLst>
          </p:cNvPr>
          <p:cNvGrpSpPr/>
          <p:nvPr/>
        </p:nvGrpSpPr>
        <p:grpSpPr>
          <a:xfrm>
            <a:off x="5478300" y="692696"/>
            <a:ext cx="3528392" cy="2160240"/>
            <a:chOff x="5442282" y="720832"/>
            <a:chExt cx="3506470" cy="2101313"/>
          </a:xfrm>
        </p:grpSpPr>
        <p:pic>
          <p:nvPicPr>
            <p:cNvPr id="7" name="図 6">
              <a:extLst>
                <a:ext uri="{FF2B5EF4-FFF2-40B4-BE49-F238E27FC236}">
                  <a16:creationId xmlns:a16="http://schemas.microsoft.com/office/drawing/2014/main" id="{4D900692-A101-C094-609F-B571F2F1AB54}"/>
                </a:ext>
              </a:extLst>
            </p:cNvPr>
            <p:cNvPicPr>
              <a:picLocks noChangeAspect="1"/>
            </p:cNvPicPr>
            <p:nvPr/>
          </p:nvPicPr>
          <p:blipFill>
            <a:blip r:embed="rId4"/>
            <a:stretch>
              <a:fillRect/>
            </a:stretch>
          </p:blipFill>
          <p:spPr>
            <a:xfrm>
              <a:off x="5442282" y="720832"/>
              <a:ext cx="3506470" cy="2101313"/>
            </a:xfrm>
            <a:prstGeom prst="rect">
              <a:avLst/>
            </a:prstGeom>
          </p:spPr>
        </p:pic>
        <p:sp>
          <p:nvSpPr>
            <p:cNvPr id="92" name="正方形/長方形 91"/>
            <p:cNvSpPr/>
            <p:nvPr/>
          </p:nvSpPr>
          <p:spPr>
            <a:xfrm>
              <a:off x="7489738" y="905620"/>
              <a:ext cx="1431053" cy="245126"/>
            </a:xfrm>
            <a:prstGeom prst="rect">
              <a:avLst/>
            </a:prstGeom>
            <a:solidFill>
              <a:schemeClr val="tx2">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rPr>
                <a:t>前回版（</a:t>
              </a:r>
              <a:r>
                <a:rPr lang="en-US" altLang="ja-JP" sz="1100" dirty="0">
                  <a:solidFill>
                    <a:schemeClr val="tx1"/>
                  </a:solidFill>
                  <a:latin typeface="メイリオ" panose="020B0604030504040204" pitchFamily="50" charset="-128"/>
                  <a:ea typeface="メイリオ" panose="020B0604030504040204" pitchFamily="50" charset="-128"/>
                </a:rPr>
                <a:t>R5</a:t>
              </a:r>
              <a:r>
                <a:rPr lang="ja-JP" altLang="en-US" sz="1100" dirty="0">
                  <a:solidFill>
                    <a:schemeClr val="tx1"/>
                  </a:solidFill>
                  <a:latin typeface="メイリオ" panose="020B0604030504040204" pitchFamily="50" charset="-128"/>
                  <a:ea typeface="メイリオ" panose="020B0604030504040204" pitchFamily="50" charset="-128"/>
                </a:rPr>
                <a:t>年</a:t>
              </a:r>
              <a:r>
                <a:rPr lang="en-US" altLang="ja-JP" sz="1100" dirty="0">
                  <a:solidFill>
                    <a:schemeClr val="tx1"/>
                  </a:solidFill>
                  <a:latin typeface="メイリオ" panose="020B0604030504040204" pitchFamily="50" charset="-128"/>
                  <a:ea typeface="メイリオ" panose="020B0604030504040204" pitchFamily="50" charset="-128"/>
                </a:rPr>
                <a:t>2</a:t>
              </a:r>
              <a:r>
                <a:rPr lang="ja-JP" altLang="en-US" sz="1100" dirty="0">
                  <a:solidFill>
                    <a:schemeClr val="tx1"/>
                  </a:solidFill>
                  <a:latin typeface="メイリオ" panose="020B0604030504040204" pitchFamily="50" charset="-128"/>
                  <a:ea typeface="メイリオ" panose="020B0604030504040204" pitchFamily="50" charset="-128"/>
                </a:rPr>
                <a:t>月）</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gr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24000" y="692696"/>
            <a:ext cx="8496000" cy="4234220"/>
          </a:xfrm>
          <a:prstGeom prst="rect">
            <a:avLst/>
          </a:prstGeom>
          <a:noFill/>
          <a:ln>
            <a:noFill/>
          </a:ln>
        </p:spPr>
        <p:txBody>
          <a:bodyPr/>
          <a:lstStyle/>
          <a:p>
            <a:pPr marL="342900" indent="-342900">
              <a:lnSpc>
                <a:spcPts val="2100"/>
              </a:lnSpc>
              <a:spcBef>
                <a:spcPts val="800"/>
              </a:spcBef>
              <a:buFont typeface="メイリオ" panose="020B0604030504040204" pitchFamily="50" charset="-128"/>
              <a:buChar char="○"/>
            </a:pPr>
            <a:r>
              <a:rPr lang="ja-JP" altLang="en-US" sz="1600" spc="-80" dirty="0">
                <a:latin typeface="メイリオ" pitchFamily="50" charset="-128"/>
                <a:ea typeface="メイリオ" pitchFamily="50" charset="-128"/>
                <a:cs typeface="メイリオ" pitchFamily="50" charset="-128"/>
              </a:rPr>
              <a:t>前回版（令和５</a:t>
            </a:r>
            <a:r>
              <a:rPr lang="en-US" altLang="ja-JP" sz="1600" spc="-80" dirty="0">
                <a:latin typeface="メイリオ" pitchFamily="50" charset="-128"/>
                <a:ea typeface="メイリオ" pitchFamily="50" charset="-128"/>
                <a:cs typeface="メイリオ" pitchFamily="50" charset="-128"/>
              </a:rPr>
              <a:t>(2023)</a:t>
            </a:r>
            <a:r>
              <a:rPr lang="ja-JP" altLang="en-US" sz="1600" spc="-80" dirty="0">
                <a:latin typeface="メイリオ" pitchFamily="50" charset="-128"/>
                <a:ea typeface="メイリオ" pitchFamily="50" charset="-128"/>
                <a:cs typeface="メイリオ" pitchFamily="50" charset="-128"/>
              </a:rPr>
              <a:t>年２月版）に比べ、試算期間を通じ、税等一般財源が増となるほか、令和５年度補正予算において、収支改善額を活用し今後の公債費負担の軽減を図ったことにより、公債費が減。</a:t>
            </a:r>
            <a:endParaRPr lang="en-US" altLang="ja-JP" sz="1050" spc="-80" dirty="0">
              <a:latin typeface="メイリオ" pitchFamily="50" charset="-128"/>
              <a:ea typeface="メイリオ" pitchFamily="50" charset="-128"/>
              <a:cs typeface="メイリオ" pitchFamily="50" charset="-128"/>
            </a:endParaRPr>
          </a:p>
          <a:p>
            <a:pPr>
              <a:lnSpc>
                <a:spcPts val="300"/>
              </a:lnSpc>
              <a:spcBef>
                <a:spcPts val="800"/>
              </a:spcBef>
            </a:pPr>
            <a:endParaRPr lang="en-US" altLang="ja-JP" sz="1600" spc="-80" dirty="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80" dirty="0">
                <a:latin typeface="メイリオ" pitchFamily="50" charset="-128"/>
                <a:ea typeface="メイリオ" pitchFamily="50" charset="-128"/>
                <a:cs typeface="メイリオ" pitchFamily="50" charset="-128"/>
              </a:rPr>
              <a:t>一方で、高齢化の進展や障がい福祉サービス利用者の増加等に伴う扶助費の増や０～２歳児の保育無償化に向けた取組などにより、試算期間を通じて収支不足が生じる見込み。</a:t>
            </a:r>
            <a:endParaRPr lang="en-US" altLang="ja-JP" sz="1600" spc="-80" dirty="0">
              <a:latin typeface="メイリオ" pitchFamily="50" charset="-128"/>
              <a:ea typeface="メイリオ" pitchFamily="50" charset="-128"/>
              <a:cs typeface="メイリオ" pitchFamily="50" charset="-128"/>
            </a:endParaRPr>
          </a:p>
          <a:p>
            <a:pPr>
              <a:lnSpc>
                <a:spcPts val="300"/>
              </a:lnSpc>
              <a:spcBef>
                <a:spcPts val="800"/>
              </a:spcBef>
            </a:pPr>
            <a:endParaRPr lang="en-US" altLang="ja-JP" sz="1600" spc="-80" dirty="0">
              <a:latin typeface="メイリオ" pitchFamily="50" charset="-128"/>
              <a:ea typeface="メイリオ" pitchFamily="50" charset="-128"/>
              <a:cs typeface="メイリオ" pitchFamily="50" charset="-128"/>
            </a:endParaRPr>
          </a:p>
          <a:p>
            <a:pPr>
              <a:lnSpc>
                <a:spcPts val="300"/>
              </a:lnSpc>
              <a:spcBef>
                <a:spcPts val="800"/>
              </a:spcBef>
            </a:pPr>
            <a:endParaRPr lang="en-US" altLang="ja-JP" sz="1600" spc="-80" dirty="0">
              <a:latin typeface="メイリオ" pitchFamily="50" charset="-128"/>
              <a:ea typeface="メイリオ" pitchFamily="50" charset="-128"/>
              <a:cs typeface="メイリオ" pitchFamily="50" charset="-128"/>
            </a:endParaRPr>
          </a:p>
          <a:p>
            <a:pPr marL="342900" indent="-342900">
              <a:lnSpc>
                <a:spcPts val="2100"/>
              </a:lnSpc>
              <a:spcBef>
                <a:spcPts val="800"/>
              </a:spcBef>
              <a:buFont typeface="メイリオ" panose="020B0604030504040204" pitchFamily="50" charset="-128"/>
              <a:buChar char="○"/>
            </a:pPr>
            <a:r>
              <a:rPr lang="ja-JP" altLang="en-US" sz="1600" spc="-100" dirty="0">
                <a:latin typeface="メイリオ" pitchFamily="50" charset="-128"/>
                <a:ea typeface="メイリオ" pitchFamily="50" charset="-128"/>
                <a:cs typeface="メイリオ" pitchFamily="50" charset="-128"/>
              </a:rPr>
              <a:t>なお、この試算は現時点で見込むことができる条件を前提に推計したことから、多くの不確定要素（経済情勢の影響を大きく受ける税収や金利・物価動向など）があり、相当の幅をもって見る必要がある。</a:t>
            </a:r>
            <a:endParaRPr lang="en-US" altLang="ja-JP" sz="1600" spc="-100" dirty="0">
              <a:latin typeface="メイリオ" pitchFamily="50" charset="-128"/>
              <a:ea typeface="メイリオ" pitchFamily="50" charset="-128"/>
              <a:cs typeface="メイリオ"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1" name="正方形/長方形 10"/>
          <p:cNvSpPr/>
          <p:nvPr/>
        </p:nvSpPr>
        <p:spPr>
          <a:xfrm>
            <a:off x="324000" y="5085423"/>
            <a:ext cx="8496000" cy="1007873"/>
          </a:xfrm>
          <a:prstGeom prst="rect">
            <a:avLst/>
          </a:prstGeom>
          <a:ln>
            <a:noFill/>
          </a:ln>
        </p:spPr>
        <p:txBody>
          <a:bodyPr/>
          <a:lstStyle/>
          <a:p>
            <a:pPr>
              <a:lnSpc>
                <a:spcPts val="2100"/>
              </a:lnSpc>
              <a:spcBef>
                <a:spcPts val="100"/>
              </a:spcBef>
              <a:spcAft>
                <a:spcPts val="0"/>
              </a:spcAft>
              <a:defRPr/>
            </a:pPr>
            <a:r>
              <a:rPr lang="ja-JP" altLang="en-US" sz="1600" spc="-100" dirty="0">
                <a:latin typeface="メイリオ" pitchFamily="50" charset="-128"/>
                <a:ea typeface="メイリオ" pitchFamily="50" charset="-128"/>
                <a:cs typeface="メイリオ" pitchFamily="50" charset="-128"/>
              </a:rPr>
              <a:t>　今後の財政運営については、税収、金利・物価動向などの不確定要素が収支に大きな影響を与える可能性がある中、急激な環境変化にも対応できるよう、たゆみなく市政改革に取り組み、持続可能な財政構造を構築していく必要がある。</a:t>
            </a:r>
            <a:endParaRPr lang="en-US" altLang="ja-JP" sz="1600" spc="-100" dirty="0">
              <a:latin typeface="メイリオ" pitchFamily="50" charset="-128"/>
              <a:ea typeface="メイリオ" pitchFamily="50" charset="-128"/>
              <a:cs typeface="メイリオ" pitchFamily="50" charset="-128"/>
            </a:endParaRPr>
          </a:p>
        </p:txBody>
      </p:sp>
      <p:sp>
        <p:nvSpPr>
          <p:cNvPr id="14" name="正方形/長方形 7"/>
          <p:cNvSpPr>
            <a:spLocks noChangeArrowheads="1"/>
          </p:cNvSpPr>
          <p:nvPr/>
        </p:nvSpPr>
        <p:spPr bwMode="auto">
          <a:xfrm>
            <a:off x="252000" y="405608"/>
            <a:ext cx="8640000" cy="3455440"/>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5" name="テキスト ボックス 16"/>
          <p:cNvSpPr txBox="1">
            <a:spLocks noChangeArrowheads="1"/>
          </p:cNvSpPr>
          <p:nvPr/>
        </p:nvSpPr>
        <p:spPr bwMode="gray">
          <a:xfrm>
            <a:off x="179512" y="112581"/>
            <a:ext cx="1948329" cy="278435"/>
          </a:xfrm>
          <a:prstGeom prst="rect">
            <a:avLst/>
          </a:prstGeom>
          <a:solidFill>
            <a:schemeClr val="bg1"/>
          </a:solid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主なポイント</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6" name="テキスト ボックス 16"/>
          <p:cNvSpPr txBox="1">
            <a:spLocks noChangeArrowheads="1"/>
          </p:cNvSpPr>
          <p:nvPr/>
        </p:nvSpPr>
        <p:spPr bwMode="gray">
          <a:xfrm>
            <a:off x="-40625" y="4509120"/>
            <a:ext cx="1948329" cy="369332"/>
          </a:xfrm>
          <a:prstGeom prst="rect">
            <a:avLst/>
          </a:prstGeom>
          <a:no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対　　応</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7" name="正方形/長方形 7"/>
          <p:cNvSpPr>
            <a:spLocks noChangeArrowheads="1"/>
          </p:cNvSpPr>
          <p:nvPr/>
        </p:nvSpPr>
        <p:spPr bwMode="auto">
          <a:xfrm>
            <a:off x="252000" y="4878453"/>
            <a:ext cx="8640000" cy="1286852"/>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8" name="下矢印 17"/>
          <p:cNvSpPr/>
          <p:nvPr/>
        </p:nvSpPr>
        <p:spPr>
          <a:xfrm>
            <a:off x="4212020" y="4132616"/>
            <a:ext cx="719960" cy="304496"/>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9" name="テキスト ボックス 18"/>
          <p:cNvSpPr txBox="1"/>
          <p:nvPr/>
        </p:nvSpPr>
        <p:spPr>
          <a:xfrm>
            <a:off x="8748464" y="6423719"/>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3</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1075757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プレースホルダ 1"/>
          <p:cNvSpPr txBox="1">
            <a:spLocks/>
          </p:cNvSpPr>
          <p:nvPr/>
        </p:nvSpPr>
        <p:spPr bwMode="white">
          <a:xfrm>
            <a:off x="251520" y="0"/>
            <a:ext cx="8208912"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cs typeface="メイリオ" pitchFamily="50" charset="-128"/>
              </a:rPr>
              <a:t>収支の推移</a:t>
            </a:r>
            <a:r>
              <a:rPr lang="en-US" altLang="ja-JP" sz="2000" dirty="0">
                <a:solidFill>
                  <a:schemeClr val="bg1"/>
                </a:solidFill>
                <a:latin typeface="メイリオ" pitchFamily="50" charset="-128"/>
                <a:ea typeface="メイリオ" pitchFamily="50" charset="-128"/>
                <a:cs typeface="メイリオ" pitchFamily="50" charset="-128"/>
              </a:rPr>
              <a:t>【</a:t>
            </a:r>
            <a:r>
              <a:rPr lang="ja-JP" altLang="en-US" sz="2000" dirty="0">
                <a:solidFill>
                  <a:schemeClr val="bg1"/>
                </a:solidFill>
                <a:latin typeface="メイリオ" pitchFamily="50" charset="-128"/>
                <a:ea typeface="メイリオ" pitchFamily="50" charset="-128"/>
                <a:cs typeface="メイリオ" pitchFamily="50" charset="-128"/>
              </a:rPr>
              <a:t>令和６（</a:t>
            </a:r>
            <a:r>
              <a:rPr lang="en-US" altLang="ja-JP" sz="2000" dirty="0">
                <a:solidFill>
                  <a:schemeClr val="bg1"/>
                </a:solidFill>
                <a:latin typeface="メイリオ" pitchFamily="50" charset="-128"/>
                <a:ea typeface="メイリオ" pitchFamily="50" charset="-128"/>
                <a:cs typeface="メイリオ" pitchFamily="50" charset="-128"/>
              </a:rPr>
              <a:t>2024</a:t>
            </a:r>
            <a:r>
              <a:rPr lang="ja-JP" altLang="en-US" sz="2000" dirty="0">
                <a:solidFill>
                  <a:schemeClr val="bg1"/>
                </a:solidFill>
                <a:latin typeface="メイリオ" pitchFamily="50" charset="-128"/>
                <a:ea typeface="メイリオ" pitchFamily="50" charset="-128"/>
                <a:cs typeface="メイリオ" pitchFamily="50" charset="-128"/>
              </a:rPr>
              <a:t>）年度～令和</a:t>
            </a:r>
            <a:r>
              <a:rPr lang="en-US" altLang="ja-JP" sz="2000" dirty="0">
                <a:solidFill>
                  <a:schemeClr val="bg1"/>
                </a:solidFill>
                <a:latin typeface="メイリオ" pitchFamily="50" charset="-128"/>
                <a:ea typeface="メイリオ" pitchFamily="50" charset="-128"/>
                <a:cs typeface="メイリオ" pitchFamily="50" charset="-128"/>
              </a:rPr>
              <a:t>15</a:t>
            </a:r>
            <a:r>
              <a:rPr lang="ja-JP" altLang="en-US" sz="2000" dirty="0">
                <a:solidFill>
                  <a:schemeClr val="bg1"/>
                </a:solidFill>
                <a:latin typeface="メイリオ" pitchFamily="50" charset="-128"/>
                <a:ea typeface="メイリオ" pitchFamily="50" charset="-128"/>
                <a:cs typeface="メイリオ" pitchFamily="50" charset="-128"/>
              </a:rPr>
              <a:t>（</a:t>
            </a:r>
            <a:r>
              <a:rPr lang="en-US" altLang="ja-JP" sz="2000" dirty="0">
                <a:solidFill>
                  <a:schemeClr val="bg1"/>
                </a:solidFill>
                <a:latin typeface="メイリオ" pitchFamily="50" charset="-128"/>
                <a:ea typeface="メイリオ" pitchFamily="50" charset="-128"/>
                <a:cs typeface="メイリオ" pitchFamily="50" charset="-128"/>
              </a:rPr>
              <a:t>2033</a:t>
            </a:r>
            <a:r>
              <a:rPr lang="ja-JP" altLang="en-US" sz="2000" dirty="0">
                <a:solidFill>
                  <a:schemeClr val="bg1"/>
                </a:solidFill>
                <a:latin typeface="メイリオ" pitchFamily="50" charset="-128"/>
                <a:ea typeface="メイリオ" pitchFamily="50" charset="-128"/>
                <a:cs typeface="メイリオ" pitchFamily="50" charset="-128"/>
              </a:rPr>
              <a:t>）年度</a:t>
            </a:r>
            <a:r>
              <a:rPr lang="en-US" altLang="ja-JP" sz="2000" dirty="0">
                <a:solidFill>
                  <a:schemeClr val="bg1"/>
                </a:solidFill>
                <a:latin typeface="メイリオ" pitchFamily="50" charset="-128"/>
                <a:ea typeface="メイリオ" pitchFamily="50" charset="-128"/>
                <a:cs typeface="メイリオ" pitchFamily="50" charset="-128"/>
              </a:rPr>
              <a:t>】</a:t>
            </a:r>
            <a:endParaRPr kumimoji="1" lang="ja-JP" altLang="en-US" sz="20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テキスト ボックス 6"/>
          <p:cNvSpPr txBox="1"/>
          <p:nvPr/>
        </p:nvSpPr>
        <p:spPr>
          <a:xfrm>
            <a:off x="8748464"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4</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C023B908-78CF-7ED1-2EBE-56CB02F3AB58}"/>
              </a:ext>
            </a:extLst>
          </p:cNvPr>
          <p:cNvPicPr>
            <a:picLocks noChangeAspect="1"/>
          </p:cNvPicPr>
          <p:nvPr/>
        </p:nvPicPr>
        <p:blipFill>
          <a:blip r:embed="rId3"/>
          <a:stretch>
            <a:fillRect/>
          </a:stretch>
        </p:blipFill>
        <p:spPr>
          <a:xfrm>
            <a:off x="0" y="836712"/>
            <a:ext cx="9144000" cy="5681129"/>
          </a:xfrm>
          <a:prstGeom prst="rect">
            <a:avLst/>
          </a:prstGeom>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251520" y="0"/>
            <a:ext cx="4896544"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前提条件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a:solidFill>
                  <a:schemeClr val="bg1"/>
                </a:solidFill>
                <a:latin typeface="メイリオ" pitchFamily="50" charset="-128"/>
                <a:ea typeface="メイリオ" pitchFamily="50" charset="-128"/>
              </a:rPr>
              <a:t>【</a:t>
            </a:r>
            <a:r>
              <a:rPr lang="ja-JP" altLang="en-US" sz="3200" dirty="0">
                <a:solidFill>
                  <a:schemeClr val="bg1"/>
                </a:solidFill>
                <a:latin typeface="メイリオ" pitchFamily="50" charset="-128"/>
                <a:ea typeface="メイリオ" pitchFamily="50" charset="-128"/>
              </a:rPr>
              <a:t>参考資料①</a:t>
            </a:r>
            <a:r>
              <a:rPr lang="en-US" altLang="ja-JP" sz="3200" dirty="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テキスト ボックス 7"/>
          <p:cNvSpPr txBox="1"/>
          <p:nvPr/>
        </p:nvSpPr>
        <p:spPr>
          <a:xfrm>
            <a:off x="8748464"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5</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39CC25C9-CE13-434D-7265-5A053B6CDD20}"/>
              </a:ext>
            </a:extLst>
          </p:cNvPr>
          <p:cNvPicPr>
            <a:picLocks noChangeAspect="1"/>
          </p:cNvPicPr>
          <p:nvPr/>
        </p:nvPicPr>
        <p:blipFill>
          <a:blip r:embed="rId3"/>
          <a:stretch>
            <a:fillRect/>
          </a:stretch>
        </p:blipFill>
        <p:spPr>
          <a:xfrm>
            <a:off x="0" y="916189"/>
            <a:ext cx="9144000" cy="5321123"/>
          </a:xfrm>
          <a:prstGeom prst="rect">
            <a:avLst/>
          </a:prstGeom>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a:solidFill>
                  <a:schemeClr val="bg1"/>
                </a:solidFill>
                <a:latin typeface="メイリオ" pitchFamily="50" charset="-128"/>
                <a:ea typeface="メイリオ" pitchFamily="50" charset="-128"/>
              </a:rPr>
              <a:t>【</a:t>
            </a:r>
            <a:r>
              <a:rPr lang="ja-JP" altLang="en-US" sz="3200" dirty="0">
                <a:solidFill>
                  <a:schemeClr val="bg1"/>
                </a:solidFill>
                <a:latin typeface="メイリオ" pitchFamily="50" charset="-128"/>
                <a:ea typeface="メイリオ" pitchFamily="50" charset="-128"/>
              </a:rPr>
              <a:t>参考資料②</a:t>
            </a:r>
            <a:r>
              <a:rPr lang="en-US" altLang="ja-JP" sz="3200" dirty="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5688632"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市債残高のマネジメント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3" name="テキスト ボックス 12"/>
          <p:cNvSpPr txBox="1"/>
          <p:nvPr/>
        </p:nvSpPr>
        <p:spPr>
          <a:xfrm>
            <a:off x="0" y="764704"/>
            <a:ext cx="9144000" cy="769441"/>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収支均衡をめざし、一般財源</a:t>
            </a:r>
            <a:r>
              <a:rPr lang="ja-JP" altLang="en-US" sz="1100" dirty="0">
                <a:latin typeface="メイリオ" panose="020B0604030504040204" pitchFamily="50" charset="-128"/>
                <a:ea typeface="メイリオ" panose="020B0604030504040204" pitchFamily="50" charset="-128"/>
              </a:rPr>
              <a:t>に対する実質市債残高</a:t>
            </a:r>
            <a:r>
              <a:rPr lang="en-US" altLang="ja-JP" sz="1100" baseline="300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の割合（実質市債残高倍率）を指標として</a:t>
            </a:r>
            <a:r>
              <a:rPr kumimoji="1" lang="ja-JP" altLang="en-US" sz="1100" dirty="0">
                <a:latin typeface="メイリオ" panose="020B0604030504040204" pitchFamily="50" charset="-128"/>
                <a:ea typeface="メイリオ" panose="020B0604030504040204" pitchFamily="50" charset="-128"/>
              </a:rPr>
              <a:t>市債残高のマネジメントに取り組む</a:t>
            </a:r>
            <a:endParaRPr kumimoji="1" lang="en-US" altLang="ja-JP" sz="1100" dirty="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　当面の間、</a:t>
            </a:r>
            <a:r>
              <a:rPr kumimoji="1" lang="en-US" altLang="ja-JP" sz="1100" dirty="0">
                <a:latin typeface="メイリオ" panose="020B0604030504040204" pitchFamily="50" charset="-128"/>
                <a:ea typeface="メイリオ" panose="020B0604030504040204" pitchFamily="50" charset="-128"/>
              </a:rPr>
              <a:t>1.50</a:t>
            </a:r>
            <a:r>
              <a:rPr kumimoji="1" lang="ja-JP" altLang="en-US" sz="1100" dirty="0">
                <a:latin typeface="メイリオ" panose="020B0604030504040204" pitchFamily="50" charset="-128"/>
                <a:ea typeface="メイリオ" panose="020B0604030504040204" pitchFamily="50" charset="-128"/>
              </a:rPr>
              <a:t>倍</a:t>
            </a:r>
            <a:r>
              <a:rPr kumimoji="1" lang="en-US" altLang="ja-JP" sz="1100" baseline="30000" dirty="0">
                <a:latin typeface="メイリオ" panose="020B0604030504040204" pitchFamily="50" charset="-128"/>
                <a:ea typeface="メイリオ" panose="020B0604030504040204" pitchFamily="50" charset="-128"/>
              </a:rPr>
              <a:t>※2</a:t>
            </a:r>
            <a:r>
              <a:rPr kumimoji="1" lang="ja-JP" altLang="en-US" sz="1100" dirty="0">
                <a:latin typeface="メイリオ" panose="020B0604030504040204" pitchFamily="50" charset="-128"/>
                <a:ea typeface="メイリオ" panose="020B0604030504040204" pitchFamily="50" charset="-128"/>
              </a:rPr>
              <a:t>を上回らないことを目標にマネジメントしており</a:t>
            </a:r>
            <a:r>
              <a:rPr lang="ja-JP" altLang="en-US" sz="1100" dirty="0">
                <a:latin typeface="メイリオ" panose="020B0604030504040204" pitchFamily="50" charset="-128"/>
                <a:ea typeface="メイリオ" panose="020B0604030504040204" pitchFamily="50" charset="-128"/>
              </a:rPr>
              <a:t>、市政改革の取組により市債残高は着実に減少</a:t>
            </a:r>
            <a:endParaRPr kumimoji="1"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令和６</a:t>
            </a:r>
            <a:r>
              <a:rPr kumimoji="1" lang="ja-JP" altLang="en-US" sz="1100" dirty="0">
                <a:latin typeface="メイリオ" panose="020B0604030504040204" pitchFamily="50" charset="-128"/>
                <a:ea typeface="メイリオ" panose="020B0604030504040204" pitchFamily="50" charset="-128"/>
              </a:rPr>
              <a:t>年度末は、実質市債残高倍率が</a:t>
            </a:r>
            <a:r>
              <a:rPr kumimoji="1" lang="en-US" altLang="ja-JP" sz="1100" dirty="0">
                <a:latin typeface="メイリオ" panose="020B0604030504040204" pitchFamily="50" charset="-128"/>
                <a:ea typeface="メイリオ" panose="020B0604030504040204" pitchFamily="50" charset="-128"/>
              </a:rPr>
              <a:t>1.33</a:t>
            </a:r>
            <a:r>
              <a:rPr kumimoji="1" lang="ja-JP" altLang="en-US" sz="1100" dirty="0">
                <a:latin typeface="メイリオ" panose="020B0604030504040204" pitchFamily="50" charset="-128"/>
                <a:ea typeface="メイリオ" panose="020B0604030504040204" pitchFamily="50" charset="-128"/>
              </a:rPr>
              <a:t>倍となる見込み</a:t>
            </a:r>
            <a:endParaRPr kumimoji="1" lang="en-US" altLang="ja-JP" sz="1100" dirty="0">
              <a:latin typeface="メイリオ" panose="020B0604030504040204" pitchFamily="50" charset="-128"/>
              <a:ea typeface="メイリオ" panose="020B0604030504040204" pitchFamily="50" charset="-128"/>
            </a:endParaRPr>
          </a:p>
        </p:txBody>
      </p:sp>
      <p:sp>
        <p:nvSpPr>
          <p:cNvPr id="3" name="角丸四角形 2"/>
          <p:cNvSpPr/>
          <p:nvPr/>
        </p:nvSpPr>
        <p:spPr>
          <a:xfrm>
            <a:off x="4186230" y="5531300"/>
            <a:ext cx="430582" cy="39425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8748464" y="6379973"/>
            <a:ext cx="396044" cy="430887"/>
          </a:xfrm>
          <a:prstGeom prst="rect">
            <a:avLst/>
          </a:prstGeom>
          <a:noFill/>
        </p:spPr>
        <p:txBody>
          <a:bodyPr wrap="square" rtlCol="0">
            <a:spAutoFit/>
          </a:bodyPr>
          <a:lstStyle/>
          <a:p>
            <a:r>
              <a:rPr lang="en-US" altLang="ja-JP" sz="2200" dirty="0">
                <a:solidFill>
                  <a:srgbClr val="8C8C8C"/>
                </a:solidFill>
                <a:latin typeface="メイリオ" panose="020B0604030504040204" pitchFamily="50" charset="-128"/>
                <a:ea typeface="メイリオ" panose="020B0604030504040204" pitchFamily="50" charset="-128"/>
              </a:rPr>
              <a:t>6</a:t>
            </a:r>
            <a:endParaRPr kumimoji="1" lang="ja-JP" altLang="en-US" sz="2200" dirty="0">
              <a:solidFill>
                <a:srgbClr val="8C8C8C"/>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52958" y="6098072"/>
            <a:ext cx="8595506" cy="369332"/>
          </a:xfrm>
          <a:prstGeom prst="rect">
            <a:avLst/>
          </a:prstGeom>
          <a:noFill/>
        </p:spPr>
        <p:txBody>
          <a:bodyPr wrap="square" rtlCol="0">
            <a:spAutoFit/>
          </a:bodyPr>
          <a:lstStyle/>
          <a:p>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１　実質市債残高とは、臨時財政対策債のほか、償還財源（住宅使用料）が今後も確実に確保できる公営住宅建設事業債を除く市債残高</a:t>
            </a:r>
            <a:endParaRPr lang="en-US" altLang="ja-JP" sz="900" dirty="0">
              <a:latin typeface="メイリオ" panose="020B0604030504040204" pitchFamily="50" charset="-128"/>
              <a:ea typeface="メイリオ" panose="020B0604030504040204" pitchFamily="50" charset="-128"/>
            </a:endParaRPr>
          </a:p>
          <a:p>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２　令和４年度当初予算において、全国の政令市の状況（</a:t>
            </a:r>
            <a:r>
              <a:rPr lang="en-US" altLang="ja-JP" sz="900" dirty="0">
                <a:latin typeface="メイリオ" panose="020B0604030504040204" pitchFamily="50" charset="-128"/>
                <a:ea typeface="メイリオ" panose="020B0604030504040204" pitchFamily="50" charset="-128"/>
              </a:rPr>
              <a:t>R</a:t>
            </a:r>
            <a:r>
              <a:rPr lang="ja-JP" altLang="en-US" sz="900" dirty="0">
                <a:latin typeface="メイリオ" panose="020B0604030504040204" pitchFamily="50" charset="-128"/>
                <a:ea typeface="メイリオ" panose="020B0604030504040204" pitchFamily="50" charset="-128"/>
              </a:rPr>
              <a:t>２決：平均</a:t>
            </a:r>
            <a:r>
              <a:rPr lang="en-US" altLang="ja-JP" sz="900" dirty="0">
                <a:latin typeface="メイリオ" panose="020B0604030504040204" pitchFamily="50" charset="-128"/>
                <a:ea typeface="メイリオ" panose="020B0604030504040204" pitchFamily="50" charset="-128"/>
              </a:rPr>
              <a:t>1.46</a:t>
            </a:r>
            <a:r>
              <a:rPr lang="ja-JP" altLang="en-US" sz="900" dirty="0">
                <a:latin typeface="メイリオ" panose="020B0604030504040204" pitchFamily="50" charset="-128"/>
                <a:ea typeface="メイリオ" panose="020B0604030504040204" pitchFamily="50" charset="-128"/>
              </a:rPr>
              <a:t>倍）を踏まえ、目標として設定</a:t>
            </a:r>
            <a:endParaRPr lang="en-US" altLang="ja-JP" sz="900" dirty="0">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05DF8534-9C71-D66D-B87A-52CBBBAFD07B}"/>
              </a:ext>
            </a:extLst>
          </p:cNvPr>
          <p:cNvPicPr>
            <a:picLocks noChangeAspect="1"/>
          </p:cNvPicPr>
          <p:nvPr/>
        </p:nvPicPr>
        <p:blipFill>
          <a:blip r:embed="rId3"/>
          <a:stretch>
            <a:fillRect/>
          </a:stretch>
        </p:blipFill>
        <p:spPr>
          <a:xfrm>
            <a:off x="223384" y="1675648"/>
            <a:ext cx="8709600" cy="4403579"/>
          </a:xfrm>
          <a:prstGeom prst="rect">
            <a:avLst/>
          </a:prstGeom>
        </p:spPr>
      </p:pic>
    </p:spTree>
    <p:extLst>
      <p:ext uri="{BB962C8B-B14F-4D97-AF65-F5344CB8AC3E}">
        <p14:creationId xmlns:p14="http://schemas.microsoft.com/office/powerpoint/2010/main" val="1721512028"/>
      </p:ext>
    </p:extLst>
  </p:cSld>
  <p:clrMapOvr>
    <a:masterClrMapping/>
  </p:clrMapOvr>
  <p:transition>
    <p:fade/>
  </p:transition>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721</Words>
  <Application>Microsoft Office PowerPoint</Application>
  <PresentationFormat>画面に合わせる (4:3)</PresentationFormat>
  <Paragraphs>62</Paragraphs>
  <Slides>8</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HGP教科書体</vt:lpstr>
      <vt:lpstr>メイリオ</vt:lpstr>
      <vt:lpstr>Arial</vt:lpstr>
      <vt:lpstr>Calibri</vt:lpstr>
      <vt:lpstr>Wingdings</vt:lpstr>
      <vt:lpstr>Office テーマ</vt:lpstr>
      <vt:lpstr>今後の財政収支概算 （粗い試算）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2023-02-01T01:21:55Z</dcterms:created>
  <dcterms:modified xsi:type="dcterms:W3CDTF">2024-02-01T01:55:58Z</dcterms:modified>
</cp:coreProperties>
</file>