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2" r:id="rId2"/>
  </p:sldMasterIdLst>
  <p:notesMasterIdLst>
    <p:notesMasterId r:id="rId55"/>
  </p:notesMasterIdLst>
  <p:handoutMasterIdLst>
    <p:handoutMasterId r:id="rId56"/>
  </p:handoutMasterIdLst>
  <p:sldIdLst>
    <p:sldId id="2009" r:id="rId3"/>
    <p:sldId id="1529" r:id="rId4"/>
    <p:sldId id="2015" r:id="rId5"/>
    <p:sldId id="1194" r:id="rId6"/>
    <p:sldId id="1195" r:id="rId7"/>
    <p:sldId id="1196" r:id="rId8"/>
    <p:sldId id="1198" r:id="rId9"/>
    <p:sldId id="1202" r:id="rId10"/>
    <p:sldId id="2140" r:id="rId11"/>
    <p:sldId id="1524" r:id="rId12"/>
    <p:sldId id="2119" r:id="rId13"/>
    <p:sldId id="2105" r:id="rId14"/>
    <p:sldId id="2120" r:id="rId15"/>
    <p:sldId id="2128" r:id="rId16"/>
    <p:sldId id="2108" r:id="rId17"/>
    <p:sldId id="2109" r:id="rId18"/>
    <p:sldId id="2110" r:id="rId19"/>
    <p:sldId id="2129" r:id="rId20"/>
    <p:sldId id="2130" r:id="rId21"/>
    <p:sldId id="2113" r:id="rId22"/>
    <p:sldId id="2114" r:id="rId23"/>
    <p:sldId id="2045" r:id="rId24"/>
    <p:sldId id="1926" r:id="rId25"/>
    <p:sldId id="2051" r:id="rId26"/>
    <p:sldId id="1577" r:id="rId27"/>
    <p:sldId id="2048" r:id="rId28"/>
    <p:sldId id="2007" r:id="rId29"/>
    <p:sldId id="2024" r:id="rId30"/>
    <p:sldId id="2101" r:id="rId31"/>
    <p:sldId id="2131" r:id="rId32"/>
    <p:sldId id="2132" r:id="rId33"/>
    <p:sldId id="2118" r:id="rId34"/>
    <p:sldId id="2133" r:id="rId35"/>
    <p:sldId id="2018" r:id="rId36"/>
    <p:sldId id="2001" r:id="rId37"/>
    <p:sldId id="2030" r:id="rId38"/>
    <p:sldId id="2031" r:id="rId39"/>
    <p:sldId id="2091" r:id="rId40"/>
    <p:sldId id="2142" r:id="rId41"/>
    <p:sldId id="2092" r:id="rId42"/>
    <p:sldId id="2089" r:id="rId43"/>
    <p:sldId id="2143" r:id="rId44"/>
    <p:sldId id="2145" r:id="rId45"/>
    <p:sldId id="2090" r:id="rId46"/>
    <p:sldId id="2100" r:id="rId47"/>
    <p:sldId id="2104" r:id="rId48"/>
    <p:sldId id="2127" r:id="rId49"/>
    <p:sldId id="2106" r:id="rId50"/>
    <p:sldId id="1274" r:id="rId51"/>
    <p:sldId id="2034" r:id="rId52"/>
    <p:sldId id="1767" r:id="rId53"/>
    <p:sldId id="1949" r:id="rId54"/>
  </p:sldIdLst>
  <p:sldSz cx="9144000" cy="5143500" type="screen16x9"/>
  <p:notesSz cx="6807200" cy="9939338"/>
  <p:custShowLst>
    <p:custShow name="Ｒ３市長会見" id="0">
      <p:sldLst/>
    </p:custShow>
  </p:custShow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66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66"/>
    <a:srgbClr val="3366CC"/>
    <a:srgbClr val="DEE8F2"/>
    <a:srgbClr val="F9907B"/>
    <a:srgbClr val="99CCFF"/>
    <a:srgbClr val="87A9CF"/>
    <a:srgbClr val="6B7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4" autoAdjust="0"/>
    <p:restoredTop sz="84015" autoAdjust="0"/>
  </p:normalViewPr>
  <p:slideViewPr>
    <p:cSldViewPr snapToGrid="0">
      <p:cViewPr varScale="1">
        <p:scale>
          <a:sx n="80" d="100"/>
          <a:sy n="80" d="100"/>
        </p:scale>
        <p:origin x="1080" y="72"/>
      </p:cViewPr>
      <p:guideLst>
        <p:guide orient="horz" pos="1665"/>
        <p:guide pos="2880"/>
      </p:guideLst>
    </p:cSldViewPr>
  </p:slideViewPr>
  <p:notesTextViewPr>
    <p:cViewPr>
      <p:scale>
        <a:sx n="100" d="100"/>
        <a:sy n="100" d="100"/>
      </p:scale>
      <p:origin x="0" y="0"/>
    </p:cViewPr>
  </p:notesTextViewPr>
  <p:notesViewPr>
    <p:cSldViewPr snapToGrid="0">
      <p:cViewPr varScale="1">
        <p:scale>
          <a:sx n="41" d="100"/>
          <a:sy n="41" d="100"/>
        </p:scale>
        <p:origin x="-2784" y="-12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7006420268727274"/>
          <c:y val="3.9819018358019992E-3"/>
          <c:w val="0.80100582463144565"/>
          <c:h val="0.99601809816419862"/>
        </c:manualLayout>
      </c:layout>
      <c:pieChart>
        <c:varyColors val="1"/>
        <c:ser>
          <c:idx val="0"/>
          <c:order val="0"/>
          <c:tx>
            <c:strRef>
              <c:f>Sheet1!$B$1</c:f>
              <c:strCache>
                <c:ptCount val="1"/>
                <c:pt idx="0">
                  <c:v>R6予算</c:v>
                </c:pt>
              </c:strCache>
            </c:strRef>
          </c:tx>
          <c:dPt>
            <c:idx val="0"/>
            <c:bubble3D val="0"/>
            <c:spPr>
              <a:solidFill>
                <a:srgbClr val="FFABAB"/>
              </a:solidFill>
            </c:spPr>
            <c:extLst>
              <c:ext xmlns:c16="http://schemas.microsoft.com/office/drawing/2014/chart" uri="{C3380CC4-5D6E-409C-BE32-E72D297353CC}">
                <c16:uniqueId val="{00000000-0F98-47CC-AA84-B55153AEAF22}"/>
              </c:ext>
            </c:extLst>
          </c:dPt>
          <c:dPt>
            <c:idx val="1"/>
            <c:bubble3D val="0"/>
            <c:spPr>
              <a:solidFill>
                <a:srgbClr val="FFC000"/>
              </a:solidFill>
            </c:spPr>
            <c:extLst>
              <c:ext xmlns:c16="http://schemas.microsoft.com/office/drawing/2014/chart" uri="{C3380CC4-5D6E-409C-BE32-E72D297353CC}">
                <c16:uniqueId val="{00000001-0F98-47CC-AA84-B55153AEAF22}"/>
              </c:ext>
            </c:extLst>
          </c:dPt>
          <c:dPt>
            <c:idx val="2"/>
            <c:bubble3D val="0"/>
            <c:extLst>
              <c:ext xmlns:c16="http://schemas.microsoft.com/office/drawing/2014/chart" uri="{C3380CC4-5D6E-409C-BE32-E72D297353CC}">
                <c16:uniqueId val="{00000002-0F98-47CC-AA84-B55153AEAF22}"/>
              </c:ext>
            </c:extLst>
          </c:dPt>
          <c:dPt>
            <c:idx val="3"/>
            <c:bubble3D val="0"/>
            <c:spPr>
              <a:solidFill>
                <a:srgbClr val="FFFF00"/>
              </a:solidFill>
            </c:spPr>
            <c:extLst>
              <c:ext xmlns:c16="http://schemas.microsoft.com/office/drawing/2014/chart" uri="{C3380CC4-5D6E-409C-BE32-E72D297353CC}">
                <c16:uniqueId val="{00000003-0F98-47CC-AA84-B55153AEAF22}"/>
              </c:ext>
            </c:extLst>
          </c:dPt>
          <c:dPt>
            <c:idx val="4"/>
            <c:bubble3D val="0"/>
            <c:spPr>
              <a:solidFill>
                <a:srgbClr val="FF3D3D"/>
              </a:solidFill>
            </c:spPr>
            <c:extLst>
              <c:ext xmlns:c16="http://schemas.microsoft.com/office/drawing/2014/chart" uri="{C3380CC4-5D6E-409C-BE32-E72D297353CC}">
                <c16:uniqueId val="{00000004-0F98-47CC-AA84-B55153AEAF22}"/>
              </c:ext>
            </c:extLst>
          </c:dPt>
          <c:dPt>
            <c:idx val="5"/>
            <c:bubble3D val="0"/>
            <c:spPr>
              <a:solidFill>
                <a:schemeClr val="accent5">
                  <a:lumMod val="90000"/>
                </a:schemeClr>
              </a:solidFill>
            </c:spPr>
            <c:extLst>
              <c:ext xmlns:c16="http://schemas.microsoft.com/office/drawing/2014/chart" uri="{C3380CC4-5D6E-409C-BE32-E72D297353CC}">
                <c16:uniqueId val="{00000005-0F98-47CC-AA84-B55153AEAF22}"/>
              </c:ext>
            </c:extLst>
          </c:dPt>
          <c:dPt>
            <c:idx val="6"/>
            <c:bubble3D val="0"/>
            <c:spPr>
              <a:solidFill>
                <a:srgbClr val="FFFF99"/>
              </a:solidFill>
            </c:spPr>
            <c:extLst>
              <c:ext xmlns:c16="http://schemas.microsoft.com/office/drawing/2014/chart" uri="{C3380CC4-5D6E-409C-BE32-E72D297353CC}">
                <c16:uniqueId val="{00000006-0F98-47CC-AA84-B55153AEAF22}"/>
              </c:ext>
            </c:extLst>
          </c:dPt>
          <c:dPt>
            <c:idx val="7"/>
            <c:bubble3D val="0"/>
            <c:spPr>
              <a:solidFill>
                <a:srgbClr val="CDEEF1"/>
              </a:solidFill>
            </c:spPr>
            <c:extLst>
              <c:ext xmlns:c16="http://schemas.microsoft.com/office/drawing/2014/chart" uri="{C3380CC4-5D6E-409C-BE32-E72D297353CC}">
                <c16:uniqueId val="{00000007-0F98-47CC-AA84-B55153AEAF22}"/>
              </c:ext>
            </c:extLst>
          </c:dPt>
          <c:dLbls>
            <c:dLbl>
              <c:idx val="0"/>
              <c:layout>
                <c:manualLayout>
                  <c:x val="-0.16301942257217847"/>
                  <c:y val="0.10396218248785924"/>
                </c:manualLayout>
              </c:layout>
              <c:spPr/>
              <c:txPr>
                <a:bodyPr/>
                <a:lstStyle/>
                <a:p>
                  <a:pPr>
                    <a:defRPr lang="ja-JP" sz="1010" b="1">
                      <a:latin typeface="+mn-ea"/>
                      <a:ea typeface="+mn-ea"/>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98-47CC-AA84-B55153AEAF22}"/>
                </c:ext>
              </c:extLst>
            </c:dLbl>
            <c:dLbl>
              <c:idx val="1"/>
              <c:layout>
                <c:manualLayout>
                  <c:x val="-0.15046745101305958"/>
                  <c:y val="-0.19757840949333647"/>
                </c:manualLayout>
              </c:layout>
              <c:spPr/>
              <c:txPr>
                <a:bodyPr/>
                <a:lstStyle/>
                <a:p>
                  <a:pPr>
                    <a:defRPr lang="ja-JP" sz="1010" b="1">
                      <a:latin typeface="+mn-ea"/>
                      <a:ea typeface="+mn-ea"/>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98-47CC-AA84-B55153AEAF22}"/>
                </c:ext>
              </c:extLst>
            </c:dLbl>
            <c:dLbl>
              <c:idx val="2"/>
              <c:layout>
                <c:manualLayout>
                  <c:x val="1.0481022670358534E-2"/>
                  <c:y val="-0.11947632919599618"/>
                </c:manualLayout>
              </c:layout>
              <c:spPr/>
              <c:txPr>
                <a:bodyPr/>
                <a:lstStyle/>
                <a:p>
                  <a:pPr>
                    <a:defRPr lang="ja-JP" sz="1010" b="1">
                      <a:latin typeface="+mn-ea"/>
                      <a:ea typeface="+mn-ea"/>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98-47CC-AA84-B55153AEAF22}"/>
                </c:ext>
              </c:extLst>
            </c:dLbl>
            <c:dLbl>
              <c:idx val="3"/>
              <c:layout>
                <c:manualLayout>
                  <c:x val="0.11609735146743021"/>
                  <c:y val="-0.15038963223140406"/>
                </c:manualLayout>
              </c:layout>
              <c:spPr/>
              <c:txPr>
                <a:bodyPr/>
                <a:lstStyle/>
                <a:p>
                  <a:pPr>
                    <a:defRPr lang="ja-JP" sz="1010" b="1">
                      <a:latin typeface="+mn-ea"/>
                      <a:ea typeface="+mn-ea"/>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98-47CC-AA84-B55153AEAF22}"/>
                </c:ext>
              </c:extLst>
            </c:dLbl>
            <c:dLbl>
              <c:idx val="4"/>
              <c:delete val="1"/>
              <c:extLst>
                <c:ext xmlns:c15="http://schemas.microsoft.com/office/drawing/2012/chart" uri="{CE6537A1-D6FC-4f65-9D91-7224C49458BB}"/>
                <c:ext xmlns:c16="http://schemas.microsoft.com/office/drawing/2014/chart" uri="{C3380CC4-5D6E-409C-BE32-E72D297353CC}">
                  <c16:uniqueId val="{00000004-0F98-47CC-AA84-B55153AEAF22}"/>
                </c:ext>
              </c:extLst>
            </c:dLbl>
            <c:dLbl>
              <c:idx val="5"/>
              <c:layout>
                <c:manualLayout>
                  <c:x val="0.24239305721684523"/>
                  <c:y val="0.2330138122619225"/>
                </c:manualLayout>
              </c:layout>
              <c:tx>
                <c:rich>
                  <a:bodyPr/>
                  <a:lstStyle/>
                  <a:p>
                    <a:r>
                      <a:rPr lang="ja-JP" altLang="en-US" dirty="0"/>
                      <a:t>経済戦略費</a:t>
                    </a:r>
                    <a:r>
                      <a:rPr lang="ja-JP" altLang="en-US" baseline="0" dirty="0"/>
                      <a:t>
</a:t>
                    </a:r>
                    <a:r>
                      <a:rPr lang="en-US" altLang="ja-JP" baseline="0" dirty="0"/>
                      <a:t>109,052</a:t>
                    </a:r>
                    <a:endParaRPr lang="ja-JP" altLang="en-US" dirty="0"/>
                  </a:p>
                </c:rich>
              </c:tx>
              <c:dLblPos val="bestFit"/>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0F98-47CC-AA84-B55153AEAF22}"/>
                </c:ext>
              </c:extLst>
            </c:dLbl>
            <c:dLbl>
              <c:idx val="6"/>
              <c:layout>
                <c:manualLayout>
                  <c:x val="0.12041309634000322"/>
                  <c:y val="0.13933549904182016"/>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98-47CC-AA84-B55153AEAF22}"/>
                </c:ext>
              </c:extLst>
            </c:dLbl>
            <c:dLbl>
              <c:idx val="7"/>
              <c:layout>
                <c:manualLayout>
                  <c:x val="7.0143529245354413E-2"/>
                  <c:y val="0.10944742805744193"/>
                </c:manualLayout>
              </c:layout>
              <c:spPr/>
              <c:txPr>
                <a:bodyPr/>
                <a:lstStyle/>
                <a:p>
                  <a:pPr>
                    <a:defRPr lang="ja-JP" sz="1010" b="1">
                      <a:latin typeface="+mn-ea"/>
                      <a:ea typeface="+mn-ea"/>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98-47CC-AA84-B55153AEAF22}"/>
                </c:ext>
              </c:extLst>
            </c:dLbl>
            <c:dLbl>
              <c:idx val="8"/>
              <c:layout>
                <c:manualLayout>
                  <c:x val="-0.29347193386631609"/>
                  <c:y val="3.2016001771159141E-3"/>
                </c:manualLayout>
              </c:layout>
              <c:spPr/>
              <c:txPr>
                <a:bodyPr/>
                <a:lstStyle/>
                <a:p>
                  <a:pPr>
                    <a:defRPr lang="ja-JP" sz="1010" b="1">
                      <a:latin typeface="+mn-ea"/>
                      <a:ea typeface="+mn-ea"/>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F98-47CC-AA84-B55153AEAF22}"/>
                </c:ext>
              </c:extLst>
            </c:dLbl>
            <c:dLbl>
              <c:idx val="9"/>
              <c:layout>
                <c:manualLayout>
                  <c:x val="7.3055021090366809E-2"/>
                  <c:y val="7.4225131883358192E-2"/>
                </c:manualLayout>
              </c:layout>
              <c:spPr/>
              <c:txPr>
                <a:bodyPr/>
                <a:lstStyle/>
                <a:p>
                  <a:pPr>
                    <a:defRPr lang="ja-JP" sz="1010" b="1">
                      <a:latin typeface="+mn-ea"/>
                      <a:ea typeface="+mn-ea"/>
                    </a:defRPr>
                  </a:pPr>
                  <a:endParaRPr lang="ja-JP"/>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F98-47CC-AA84-B55153AEAF22}"/>
                </c:ext>
              </c:extLst>
            </c:dLbl>
            <c:spPr>
              <a:noFill/>
              <a:ln w="22978">
                <a:noFill/>
              </a:ln>
            </c:spPr>
            <c:txPr>
              <a:bodyPr/>
              <a:lstStyle/>
              <a:p>
                <a:pPr>
                  <a:defRPr lang="ja-JP" sz="1010" b="1">
                    <a:latin typeface="+mn-ea"/>
                    <a:ea typeface="+mn-ea"/>
                  </a:defRPr>
                </a:pPr>
                <a:endParaRPr lang="ja-JP"/>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Sheet1!$A$2:$A$10</c:f>
              <c:strCache>
                <c:ptCount val="9"/>
                <c:pt idx="0">
                  <c:v>福祉費</c:v>
                </c:pt>
                <c:pt idx="1">
                  <c:v>こども
青少年費</c:v>
                </c:pt>
                <c:pt idx="2">
                  <c:v>教育費</c:v>
                </c:pt>
                <c:pt idx="3">
                  <c:v>土木費</c:v>
                </c:pt>
                <c:pt idx="4">
                  <c:v>経済戦略費</c:v>
                </c:pt>
                <c:pt idx="5">
                  <c:v>いろいろ</c:v>
                </c:pt>
                <c:pt idx="6">
                  <c:v>総務費</c:v>
                </c:pt>
                <c:pt idx="7">
                  <c:v>公債費</c:v>
                </c:pt>
                <c:pt idx="8">
                  <c:v>予備費</c:v>
                </c:pt>
              </c:strCache>
            </c:strRef>
          </c:cat>
          <c:val>
            <c:numRef>
              <c:f>Sheet1!$B$2:$B$10</c:f>
              <c:numCache>
                <c:formatCode>#,##0_ </c:formatCode>
                <c:ptCount val="9"/>
                <c:pt idx="0">
                  <c:v>642114</c:v>
                </c:pt>
                <c:pt idx="1">
                  <c:v>271679</c:v>
                </c:pt>
                <c:pt idx="2">
                  <c:v>212860</c:v>
                </c:pt>
                <c:pt idx="3">
                  <c:v>157898</c:v>
                </c:pt>
                <c:pt idx="4">
                  <c:v>109052</c:v>
                </c:pt>
                <c:pt idx="5">
                  <c:v>306194</c:v>
                </c:pt>
                <c:pt idx="6">
                  <c:v>154697</c:v>
                </c:pt>
                <c:pt idx="7">
                  <c:v>160233</c:v>
                </c:pt>
                <c:pt idx="8">
                  <c:v>2000</c:v>
                </c:pt>
              </c:numCache>
            </c:numRef>
          </c:val>
          <c:extLst>
            <c:ext xmlns:c16="http://schemas.microsoft.com/office/drawing/2014/chart" uri="{C3380CC4-5D6E-409C-BE32-E72D297353CC}">
              <c16:uniqueId val="{0000000A-0F98-47CC-AA84-B55153AEAF22}"/>
            </c:ext>
          </c:extLst>
        </c:ser>
        <c:dLbls>
          <c:showLegendKey val="0"/>
          <c:showVal val="0"/>
          <c:showCatName val="0"/>
          <c:showSerName val="0"/>
          <c:showPercent val="0"/>
          <c:showBubbleSize val="0"/>
          <c:showLeaderLines val="0"/>
        </c:dLbls>
        <c:firstSliceAng val="0"/>
      </c:pieChart>
      <c:pieChart>
        <c:varyColors val="1"/>
        <c:ser>
          <c:idx val="1"/>
          <c:order val="1"/>
          <c:tx>
            <c:strRef>
              <c:f>Sheet1!$C$1</c:f>
              <c:strCache>
                <c:ptCount val="1"/>
                <c:pt idx="0">
                  <c:v>構成比</c:v>
                </c:pt>
              </c:strCache>
            </c:strRef>
          </c:tx>
          <c:dPt>
            <c:idx val="0"/>
            <c:bubble3D val="0"/>
            <c:spPr>
              <a:solidFill>
                <a:srgbClr val="FFCCCC"/>
              </a:solidFill>
            </c:spPr>
            <c:extLst>
              <c:ext xmlns:c16="http://schemas.microsoft.com/office/drawing/2014/chart" uri="{C3380CC4-5D6E-409C-BE32-E72D297353CC}">
                <c16:uniqueId val="{0000000B-0F98-47CC-AA84-B55153AEAF22}"/>
              </c:ext>
            </c:extLst>
          </c:dPt>
          <c:dPt>
            <c:idx val="1"/>
            <c:bubble3D val="0"/>
            <c:spPr>
              <a:solidFill>
                <a:srgbClr val="FFCC00"/>
              </a:solidFill>
            </c:spPr>
            <c:extLst>
              <c:ext xmlns:c16="http://schemas.microsoft.com/office/drawing/2014/chart" uri="{C3380CC4-5D6E-409C-BE32-E72D297353CC}">
                <c16:uniqueId val="{0000000C-0F98-47CC-AA84-B55153AEAF22}"/>
              </c:ext>
            </c:extLst>
          </c:dPt>
          <c:dPt>
            <c:idx val="2"/>
            <c:bubble3D val="0"/>
            <c:extLst>
              <c:ext xmlns:c16="http://schemas.microsoft.com/office/drawing/2014/chart" uri="{C3380CC4-5D6E-409C-BE32-E72D297353CC}">
                <c16:uniqueId val="{0000000D-0F98-47CC-AA84-B55153AEAF22}"/>
              </c:ext>
            </c:extLst>
          </c:dPt>
          <c:dPt>
            <c:idx val="3"/>
            <c:bubble3D val="0"/>
            <c:spPr>
              <a:solidFill>
                <a:srgbClr val="FFFF00"/>
              </a:solidFill>
            </c:spPr>
            <c:extLst>
              <c:ext xmlns:c16="http://schemas.microsoft.com/office/drawing/2014/chart" uri="{C3380CC4-5D6E-409C-BE32-E72D297353CC}">
                <c16:uniqueId val="{0000000E-0F98-47CC-AA84-B55153AEAF22}"/>
              </c:ext>
            </c:extLst>
          </c:dPt>
          <c:dPt>
            <c:idx val="4"/>
            <c:bubble3D val="0"/>
            <c:spPr>
              <a:solidFill>
                <a:srgbClr val="FF5050"/>
              </a:solidFill>
            </c:spPr>
            <c:extLst>
              <c:ext xmlns:c16="http://schemas.microsoft.com/office/drawing/2014/chart" uri="{C3380CC4-5D6E-409C-BE32-E72D297353CC}">
                <c16:uniqueId val="{0000000F-0F98-47CC-AA84-B55153AEAF22}"/>
              </c:ext>
            </c:extLst>
          </c:dPt>
          <c:dPt>
            <c:idx val="5"/>
            <c:bubble3D val="0"/>
            <c:spPr>
              <a:solidFill>
                <a:schemeClr val="accent1">
                  <a:lumMod val="75000"/>
                </a:schemeClr>
              </a:solidFill>
            </c:spPr>
            <c:extLst>
              <c:ext xmlns:c16="http://schemas.microsoft.com/office/drawing/2014/chart" uri="{C3380CC4-5D6E-409C-BE32-E72D297353CC}">
                <c16:uniqueId val="{00000010-0F98-47CC-AA84-B55153AEAF22}"/>
              </c:ext>
            </c:extLst>
          </c:dPt>
          <c:dPt>
            <c:idx val="6"/>
            <c:bubble3D val="0"/>
            <c:spPr>
              <a:solidFill>
                <a:schemeClr val="accent4">
                  <a:lumMod val="40000"/>
                  <a:lumOff val="60000"/>
                </a:schemeClr>
              </a:solidFill>
            </c:spPr>
            <c:extLst>
              <c:ext xmlns:c16="http://schemas.microsoft.com/office/drawing/2014/chart" uri="{C3380CC4-5D6E-409C-BE32-E72D297353CC}">
                <c16:uniqueId val="{00000011-0F98-47CC-AA84-B55153AEAF22}"/>
              </c:ext>
            </c:extLst>
          </c:dPt>
          <c:dPt>
            <c:idx val="7"/>
            <c:bubble3D val="0"/>
            <c:spPr>
              <a:solidFill>
                <a:schemeClr val="bg2">
                  <a:lumMod val="20000"/>
                  <a:lumOff val="80000"/>
                </a:schemeClr>
              </a:solidFill>
            </c:spPr>
            <c:extLst>
              <c:ext xmlns:c16="http://schemas.microsoft.com/office/drawing/2014/chart" uri="{C3380CC4-5D6E-409C-BE32-E72D297353CC}">
                <c16:uniqueId val="{00000012-0F98-47CC-AA84-B55153AEAF22}"/>
              </c:ext>
            </c:extLst>
          </c:dPt>
          <c:dLbls>
            <c:dLbl>
              <c:idx val="0"/>
              <c:layout>
                <c:manualLayout>
                  <c:x val="-0.17610349100058095"/>
                  <c:y val="0.1673905928255595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F98-47CC-AA84-B55153AEAF22}"/>
                </c:ext>
              </c:extLst>
            </c:dLbl>
            <c:dLbl>
              <c:idx val="1"/>
              <c:layout>
                <c:manualLayout>
                  <c:x val="-0.12898538562208492"/>
                  <c:y val="-6.853921061698731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F98-47CC-AA84-B55153AEAF22}"/>
                </c:ext>
              </c:extLst>
            </c:dLbl>
            <c:dLbl>
              <c:idx val="2"/>
              <c:layout>
                <c:manualLayout>
                  <c:x val="9.1888078983663902E-3"/>
                  <c:y val="-6.530071129099590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F98-47CC-AA84-B55153AEAF22}"/>
                </c:ext>
              </c:extLst>
            </c:dLbl>
            <c:dLbl>
              <c:idx val="3"/>
              <c:layout>
                <c:manualLayout>
                  <c:x val="9.5293571112948061E-2"/>
                  <c:y val="-6.007085595003578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F98-47CC-AA84-B55153AEAF22}"/>
                </c:ext>
              </c:extLst>
            </c:dLbl>
            <c:dLbl>
              <c:idx val="4"/>
              <c:delete val="1"/>
              <c:extLst>
                <c:ext xmlns:c15="http://schemas.microsoft.com/office/drawing/2012/chart" uri="{CE6537A1-D6FC-4f65-9D91-7224C49458BB}"/>
                <c:ext xmlns:c16="http://schemas.microsoft.com/office/drawing/2014/chart" uri="{C3380CC4-5D6E-409C-BE32-E72D297353CC}">
                  <c16:uniqueId val="{0000000F-0F98-47CC-AA84-B55153AEAF22}"/>
                </c:ext>
              </c:extLst>
            </c:dLbl>
            <c:dLbl>
              <c:idx val="5"/>
              <c:layout>
                <c:manualLayout>
                  <c:x val="0.14628543409818071"/>
                  <c:y val="0.29532425486481734"/>
                </c:manualLayout>
              </c:layout>
              <c:tx>
                <c:rich>
                  <a:bodyPr/>
                  <a:lstStyle/>
                  <a:p>
                    <a:r>
                      <a:rPr lang="en-US" altLang="ja-JP" dirty="0"/>
                      <a:t>5.4%</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0F98-47CC-AA84-B55153AEAF22}"/>
                </c:ext>
              </c:extLst>
            </c:dLbl>
            <c:dLbl>
              <c:idx val="6"/>
              <c:layout>
                <c:manualLayout>
                  <c:x val="0.15758195212887585"/>
                  <c:y val="0.1857876937984031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F98-47CC-AA84-B55153AEAF22}"/>
                </c:ext>
              </c:extLst>
            </c:dLbl>
            <c:dLbl>
              <c:idx val="7"/>
              <c:layout>
                <c:manualLayout>
                  <c:x val="7.1553480515640408E-2"/>
                  <c:y val="0.1982653566350659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F98-47CC-AA84-B55153AEAF22}"/>
                </c:ext>
              </c:extLst>
            </c:dLbl>
            <c:dLbl>
              <c:idx val="8"/>
              <c:layout>
                <c:manualLayout>
                  <c:x val="-0.29367812738346821"/>
                  <c:y val="8.9007216419258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057-42A2-8CDC-E23C72225173}"/>
                </c:ext>
              </c:extLst>
            </c:dLbl>
            <c:spPr>
              <a:noFill/>
              <a:ln w="23411">
                <a:noFill/>
              </a:ln>
            </c:spPr>
            <c:txPr>
              <a:bodyPr wrap="square" lIns="38100" tIns="19050" rIns="38100" bIns="19050" anchor="ctr">
                <a:spAutoFit/>
              </a:bodyPr>
              <a:lstStyle/>
              <a:p>
                <a:pPr>
                  <a:defRPr lang="ja-JP" sz="1014" b="1">
                    <a:latin typeface="+mn-ea"/>
                    <a:ea typeface="+mn-ea"/>
                  </a:defRPr>
                </a:pPr>
                <a:endParaRPr lang="ja-JP"/>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Sheet1!$A$2:$A$10</c:f>
              <c:strCache>
                <c:ptCount val="9"/>
                <c:pt idx="0">
                  <c:v>福祉費</c:v>
                </c:pt>
                <c:pt idx="1">
                  <c:v>こども
青少年費</c:v>
                </c:pt>
                <c:pt idx="2">
                  <c:v>教育費</c:v>
                </c:pt>
                <c:pt idx="3">
                  <c:v>土木費</c:v>
                </c:pt>
                <c:pt idx="4">
                  <c:v>経済戦略費</c:v>
                </c:pt>
                <c:pt idx="5">
                  <c:v>いろいろ</c:v>
                </c:pt>
                <c:pt idx="6">
                  <c:v>総務費</c:v>
                </c:pt>
                <c:pt idx="7">
                  <c:v>公債費</c:v>
                </c:pt>
                <c:pt idx="8">
                  <c:v>予備費</c:v>
                </c:pt>
              </c:strCache>
            </c:strRef>
          </c:cat>
          <c:val>
            <c:numRef>
              <c:f>Sheet1!$C$2:$C$10</c:f>
              <c:numCache>
                <c:formatCode>0.0%</c:formatCode>
                <c:ptCount val="9"/>
                <c:pt idx="0">
                  <c:v>0.31839411085387365</c:v>
                </c:pt>
                <c:pt idx="1">
                  <c:v>0.13471282925254632</c:v>
                </c:pt>
                <c:pt idx="2">
                  <c:v>0.10554725552838833</c:v>
                </c:pt>
                <c:pt idx="3">
                  <c:v>7.8294186570616653E-2</c:v>
                </c:pt>
                <c:pt idx="4">
                  <c:v>5.4073754157107037E-2</c:v>
                </c:pt>
                <c:pt idx="5">
                  <c:v>0.15182719326909394</c:v>
                </c:pt>
                <c:pt idx="6">
                  <c:v>7.670696132892553E-2</c:v>
                </c:pt>
                <c:pt idx="7">
                  <c:v>7.9452003171475369E-2</c:v>
                </c:pt>
                <c:pt idx="8">
                  <c:v>9.9170586797320617E-4</c:v>
                </c:pt>
              </c:numCache>
            </c:numRef>
          </c:val>
          <c:extLst>
            <c:ext xmlns:c16="http://schemas.microsoft.com/office/drawing/2014/chart" uri="{C3380CC4-5D6E-409C-BE32-E72D297353CC}">
              <c16:uniqueId val="{00000013-0F98-47CC-AA84-B55153AEAF22}"/>
            </c:ext>
          </c:extLst>
        </c:ser>
        <c:dLbls>
          <c:showLegendKey val="0"/>
          <c:showVal val="0"/>
          <c:showCatName val="0"/>
          <c:showSerName val="0"/>
          <c:showPercent val="0"/>
          <c:showBubbleSize val="0"/>
          <c:showLeaderLines val="0"/>
        </c:dLbls>
        <c:firstSliceAng val="0"/>
      </c:pieChart>
      <c:spPr>
        <a:noFill/>
        <a:ln w="23411">
          <a:noFill/>
        </a:ln>
      </c:spPr>
    </c:plotArea>
    <c:plotVisOnly val="1"/>
    <c:dispBlanksAs val="zero"/>
    <c:showDLblsOverMax val="0"/>
  </c:chart>
  <c:spPr>
    <a:ln>
      <a:noFill/>
    </a:ln>
  </c:spPr>
  <c:txPr>
    <a:bodyPr/>
    <a:lstStyle/>
    <a:p>
      <a:pPr>
        <a:defRPr sz="119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0.3339</cdr:x>
      <cdr:y>0.04545</cdr:y>
    </cdr:from>
    <cdr:to>
      <cdr:x>0.56674</cdr:x>
      <cdr:y>0.08769</cdr:y>
    </cdr:to>
    <cdr:cxnSp macro="">
      <cdr:nvCxnSpPr>
        <cdr:cNvPr id="3" name="直線コネクタ 2">
          <a:extLst xmlns:a="http://schemas.openxmlformats.org/drawingml/2006/main">
            <a:ext uri="{FF2B5EF4-FFF2-40B4-BE49-F238E27FC236}">
              <a16:creationId xmlns:a16="http://schemas.microsoft.com/office/drawing/2014/main" id="{E71DAA01-9AF5-F409-AAC5-CF5B5574C3CA}"/>
            </a:ext>
          </a:extLst>
        </cdr:cNvPr>
        <cdr:cNvCxnSpPr/>
      </cdr:nvCxnSpPr>
      <cdr:spPr>
        <a:xfrm xmlns:a="http://schemas.openxmlformats.org/drawingml/2006/main">
          <a:off x="1619365" y="189697"/>
          <a:ext cx="1129200" cy="17627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8" y="0"/>
            <a:ext cx="2951163" cy="496888"/>
          </a:xfrm>
          <a:prstGeom prst="rect">
            <a:avLst/>
          </a:prstGeom>
        </p:spPr>
        <p:txBody>
          <a:bodyPr vert="horz" lIns="91249" tIns="45623" rIns="91249" bIns="45623" rtlCol="0"/>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3" name="日付プレースホルダー 2"/>
          <p:cNvSpPr>
            <a:spLocks noGrp="1"/>
          </p:cNvSpPr>
          <p:nvPr>
            <p:ph type="dt" sz="quarter" idx="1"/>
          </p:nvPr>
        </p:nvSpPr>
        <p:spPr>
          <a:xfrm>
            <a:off x="3856051" y="0"/>
            <a:ext cx="2949575" cy="496888"/>
          </a:xfrm>
          <a:prstGeom prst="rect">
            <a:avLst/>
          </a:prstGeom>
        </p:spPr>
        <p:txBody>
          <a:bodyPr vert="horz" lIns="91249" tIns="45623" rIns="91249" bIns="45623" rtlCol="0"/>
          <a:lstStyle>
            <a:lvl1pPr algn="r" eaLnBrk="1" hangingPunct="1">
              <a:defRPr sz="1200">
                <a:latin typeface="Arial" charset="0"/>
                <a:ea typeface="ＭＳ Ｐゴシック" charset="-128"/>
              </a:defRPr>
            </a:lvl1pPr>
          </a:lstStyle>
          <a:p>
            <a:pPr>
              <a:defRPr/>
            </a:pPr>
            <a:fld id="{C2EC90AB-8C9B-4810-B2A6-BE0F6846678D}" type="datetimeFigureOut">
              <a:rPr lang="ja-JP" altLang="en-US">
                <a:latin typeface="ＭＳ Ｐゴシック" panose="020B0600070205080204" pitchFamily="50" charset="-128"/>
              </a:rPr>
              <a:pPr>
                <a:defRPr/>
              </a:pPr>
              <a:t>2024/2/13</a:t>
            </a:fld>
            <a:endParaRPr lang="ja-JP" altLang="en-US" dirty="0">
              <a:latin typeface="ＭＳ Ｐゴシック" panose="020B0600070205080204" pitchFamily="50" charset="-128"/>
            </a:endParaRPr>
          </a:p>
        </p:txBody>
      </p:sp>
      <p:sp>
        <p:nvSpPr>
          <p:cNvPr id="4" name="フッター プレースホルダー 3"/>
          <p:cNvSpPr>
            <a:spLocks noGrp="1"/>
          </p:cNvSpPr>
          <p:nvPr>
            <p:ph type="ftr" sz="quarter" idx="2"/>
          </p:nvPr>
        </p:nvSpPr>
        <p:spPr>
          <a:xfrm>
            <a:off x="18" y="9440884"/>
            <a:ext cx="2951163" cy="496887"/>
          </a:xfrm>
          <a:prstGeom prst="rect">
            <a:avLst/>
          </a:prstGeom>
        </p:spPr>
        <p:txBody>
          <a:bodyPr vert="horz" lIns="91249" tIns="45623" rIns="91249" bIns="45623" rtlCol="0" anchor="b"/>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56051" y="9440884"/>
            <a:ext cx="2949575" cy="496887"/>
          </a:xfrm>
          <a:prstGeom prst="rect">
            <a:avLst/>
          </a:prstGeom>
        </p:spPr>
        <p:txBody>
          <a:bodyPr vert="horz" wrap="square" lIns="91249" tIns="45623" rIns="91249" bIns="45623" numCol="1" anchor="b" anchorCtr="0" compatLnSpc="1">
            <a:prstTxWarp prst="textNoShape">
              <a:avLst/>
            </a:prstTxWarp>
          </a:bodyPr>
          <a:lstStyle>
            <a:lvl1pPr algn="r" eaLnBrk="1" hangingPunct="1">
              <a:defRPr sz="1200"/>
            </a:lvl1pPr>
          </a:lstStyle>
          <a:p>
            <a:pPr>
              <a:defRPr/>
            </a:pPr>
            <a:fld id="{7260A5CC-5D47-46FF-A804-BA4E424BCDE3}" type="slidenum">
              <a:rPr lang="ja-JP" altLang="en-US">
                <a:latin typeface="ＭＳ Ｐゴシック" panose="020B0600070205080204" pitchFamily="50" charset="-128"/>
              </a:rPr>
              <a:pPr>
                <a:defRPr/>
              </a:pPr>
              <a:t>‹#›</a:t>
            </a:fld>
            <a:endParaRPr lang="ja-JP" altLang="en-US" dirty="0">
              <a:latin typeface="ＭＳ Ｐゴシック" panose="020B0600070205080204" pitchFamily="50" charset="-128"/>
            </a:endParaRPr>
          </a:p>
        </p:txBody>
      </p:sp>
    </p:spTree>
    <p:extLst>
      <p:ext uri="{BB962C8B-B14F-4D97-AF65-F5344CB8AC3E}">
        <p14:creationId xmlns:p14="http://schemas.microsoft.com/office/powerpoint/2010/main" val="742614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8" y="0"/>
            <a:ext cx="2951163" cy="4968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56051" y="0"/>
            <a:ext cx="2949575" cy="4968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lvl1pPr algn="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0" y="4721227"/>
            <a:ext cx="5448300" cy="44719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18" y="9440884"/>
            <a:ext cx="2951163" cy="496887"/>
          </a:xfrm>
          <a:prstGeom prst="rect">
            <a:avLst/>
          </a:prstGeom>
          <a:noFill/>
          <a:ln w="9525">
            <a:noFill/>
            <a:miter lim="800000"/>
            <a:headEnd/>
            <a:tailEnd/>
          </a:ln>
          <a:effectLst/>
        </p:spPr>
        <p:txBody>
          <a:bodyPr vert="horz" wrap="square" lIns="91172" tIns="45588" rIns="91172" bIns="45588" numCol="1" anchor="b"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56051" y="9440884"/>
            <a:ext cx="2949575" cy="496887"/>
          </a:xfrm>
          <a:prstGeom prst="rect">
            <a:avLst/>
          </a:prstGeom>
          <a:noFill/>
          <a:ln w="9525">
            <a:noFill/>
            <a:miter lim="800000"/>
            <a:headEnd/>
            <a:tailEnd/>
          </a:ln>
          <a:effectLst/>
        </p:spPr>
        <p:txBody>
          <a:bodyPr vert="horz" wrap="square" lIns="91172" tIns="45588" rIns="91172" bIns="45588" numCol="1" anchor="b"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F74BB4A6-2A10-49A9-8427-7D1EF49CCD12}" type="slidenum">
              <a:rPr lang="en-US" altLang="ja-JP" smtClean="0"/>
              <a:pPr>
                <a:defRPr/>
              </a:pPr>
              <a:t>‹#›</a:t>
            </a:fld>
            <a:endParaRPr lang="en-US" altLang="ja-JP" dirty="0"/>
          </a:p>
        </p:txBody>
      </p:sp>
    </p:spTree>
    <p:extLst>
      <p:ext uri="{BB962C8B-B14F-4D97-AF65-F5344CB8AC3E}">
        <p14:creationId xmlns:p14="http://schemas.microsoft.com/office/powerpoint/2010/main" val="29782046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1pPr>
    <a:lvl2pPr marL="382588"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2pPr>
    <a:lvl3pPr marL="773113"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3pPr>
    <a:lvl4pPr marL="1162050"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4pPr>
    <a:lvl5pPr marL="1552575"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5pPr>
    <a:lvl6pPr marL="1947285" algn="l" defTabSz="778913" rtl="0" eaLnBrk="1" latinLnBrk="0" hangingPunct="1">
      <a:defRPr kumimoji="1" sz="1000" kern="1200">
        <a:solidFill>
          <a:schemeClr val="tx1"/>
        </a:solidFill>
        <a:latin typeface="+mn-lt"/>
        <a:ea typeface="+mn-ea"/>
        <a:cs typeface="+mn-cs"/>
      </a:defRPr>
    </a:lvl6pPr>
    <a:lvl7pPr marL="2336740" algn="l" defTabSz="778913" rtl="0" eaLnBrk="1" latinLnBrk="0" hangingPunct="1">
      <a:defRPr kumimoji="1" sz="1000" kern="1200">
        <a:solidFill>
          <a:schemeClr val="tx1"/>
        </a:solidFill>
        <a:latin typeface="+mn-lt"/>
        <a:ea typeface="+mn-ea"/>
        <a:cs typeface="+mn-cs"/>
      </a:defRPr>
    </a:lvl7pPr>
    <a:lvl8pPr marL="2726198" algn="l" defTabSz="778913" rtl="0" eaLnBrk="1" latinLnBrk="0" hangingPunct="1">
      <a:defRPr kumimoji="1" sz="1000" kern="1200">
        <a:solidFill>
          <a:schemeClr val="tx1"/>
        </a:solidFill>
        <a:latin typeface="+mn-lt"/>
        <a:ea typeface="+mn-ea"/>
        <a:cs typeface="+mn-cs"/>
      </a:defRPr>
    </a:lvl8pPr>
    <a:lvl9pPr marL="3115656" algn="l" defTabSz="778913"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a:ln/>
        </p:spPr>
      </p:sp>
      <p:sp>
        <p:nvSpPr>
          <p:cNvPr id="51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51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0994" indent="-284021">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0849" indent="-2269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97823" indent="-2269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4797" indent="-2269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1771" indent="-2269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68746" indent="-2269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5717" indent="-2269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2690" indent="-2269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5996F010-38D8-47F7-8AEA-B2630BC1E712}"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1</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94578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4023315" y="9719842"/>
            <a:ext cx="3077518" cy="51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83" tIns="47590" rIns="95183" bIns="47590"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E55F9E1-C11C-4FD5-8EC6-4E0419582A96}" type="slidenum">
              <a:rPr lang="en-US" altLang="ja-JP" sz="1200">
                <a:latin typeface="ＭＳ Ｐゴシック" panose="020B0600070205080204" pitchFamily="50" charset="-128"/>
                <a:ea typeface="ＭＳ Ｐゴシック" panose="020B0600070205080204" pitchFamily="50" charset="-128"/>
              </a:rPr>
              <a:pPr algn="r" eaLnBrk="1" hangingPunct="1">
                <a:spcBef>
                  <a:spcPct val="0"/>
                </a:spcBef>
              </a:pPr>
              <a:t>10</a:t>
            </a:fld>
            <a:endParaRPr lang="en-US" altLang="ja-JP" sz="1200" dirty="0">
              <a:latin typeface="ＭＳ Ｐゴシック" panose="020B0600070205080204" pitchFamily="50" charset="-128"/>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xfrm>
            <a:off x="112713" y="330200"/>
            <a:ext cx="6816725" cy="3835400"/>
          </a:xfrm>
          <a:ln/>
        </p:spPr>
      </p:sp>
      <p:sp>
        <p:nvSpPr>
          <p:cNvPr id="5124" name="Rectangle 3"/>
          <p:cNvSpPr>
            <a:spLocks noGrp="1" noChangeArrowheads="1"/>
          </p:cNvSpPr>
          <p:nvPr>
            <p:ph type="body" idx="1"/>
          </p:nvPr>
        </p:nvSpPr>
        <p:spPr>
          <a:xfrm>
            <a:off x="707284" y="4860728"/>
            <a:ext cx="5687943" cy="4604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0" tIns="48004" rIns="96010" bIns="48004"/>
          <a:lstStyle/>
          <a:p>
            <a:pPr eaLnBrk="1" hangingPunct="1"/>
            <a:endParaRPr lang="ja-JP" altLang="ja-JP" dirty="0"/>
          </a:p>
        </p:txBody>
      </p:sp>
    </p:spTree>
    <p:extLst>
      <p:ext uri="{BB962C8B-B14F-4D97-AF65-F5344CB8AC3E}">
        <p14:creationId xmlns:p14="http://schemas.microsoft.com/office/powerpoint/2010/main" val="715876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7938" y="266700"/>
            <a:ext cx="6330950" cy="3562350"/>
          </a:xfrm>
          <a:ln/>
        </p:spPr>
      </p:sp>
      <p:sp>
        <p:nvSpPr>
          <p:cNvPr id="39939" name="ノート プレースホルダ 2"/>
          <p:cNvSpPr>
            <a:spLocks noGrp="1"/>
          </p:cNvSpPr>
          <p:nvPr>
            <p:ph type="body" idx="1"/>
          </p:nvPr>
        </p:nvSpPr>
        <p:spPr>
          <a:xfrm>
            <a:off x="637613" y="5043839"/>
            <a:ext cx="5302273" cy="264498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0980">
              <a:defRPr/>
            </a:pPr>
            <a:endParaRPr lang="en-US" altLang="ja-JP" dirty="0"/>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6037">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72211" indent="-252837" defTabSz="816037">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31029" indent="-201362" defTabSz="816037">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53428" indent="-201362" defTabSz="816037">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71293" indent="-201362" defTabSz="816037">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07321" indent="-201362" defTabSz="8160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43348" indent="-201362" defTabSz="8160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79380" indent="-201362" defTabSz="8160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5409" indent="-201362" defTabSz="8160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E2CB627-AC07-4626-9206-9B5B8DFB79C2}"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pPr>
              <a:t>11</a:t>
            </a:fld>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22035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7938" y="266700"/>
            <a:ext cx="6342062" cy="3567113"/>
          </a:xfrm>
          <a:ln/>
        </p:spPr>
      </p:sp>
      <p:sp>
        <p:nvSpPr>
          <p:cNvPr id="39939" name="ノート プレースホルダ 2"/>
          <p:cNvSpPr>
            <a:spLocks noGrp="1"/>
          </p:cNvSpPr>
          <p:nvPr>
            <p:ph type="body" idx="1"/>
          </p:nvPr>
        </p:nvSpPr>
        <p:spPr>
          <a:xfrm>
            <a:off x="638509" y="5050294"/>
            <a:ext cx="5309703" cy="264836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2164">
              <a:defRPr/>
            </a:pPr>
            <a:endParaRPr lang="en-US" altLang="ja-JP" dirty="0"/>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7101">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73084" indent="-253166" defTabSz="817101">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32367" indent="-201624" defTabSz="817101">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55319" indent="-201624" defTabSz="817101">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73724" indent="-201624" defTabSz="817101">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10321" indent="-201624" defTabSz="81710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46916" indent="-201624" defTabSz="81710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83515" indent="-201624" defTabSz="81710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20109" indent="-201624" defTabSz="81710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defRPr/>
            </a:pPr>
            <a:fld id="{1E2CB627-AC07-4626-9206-9B5B8DFB79C2}"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defRPr/>
              </a:pPr>
              <a:t>12</a:t>
            </a:fld>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80265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p:cNvSpPr>
            <a:spLocks noGrp="1" noRot="1" noChangeAspect="1" noTextEdit="1"/>
          </p:cNvSpPr>
          <p:nvPr>
            <p:ph type="sldImg"/>
          </p:nvPr>
        </p:nvSpPr>
        <p:spPr>
          <a:xfrm>
            <a:off x="73025" y="277813"/>
            <a:ext cx="6604000" cy="3716337"/>
          </a:xfrm>
          <a:ln/>
        </p:spPr>
      </p:sp>
      <p:sp>
        <p:nvSpPr>
          <p:cNvPr id="11267" name="ノート プレースホルダ 2"/>
          <p:cNvSpPr>
            <a:spLocks noGrp="1"/>
          </p:cNvSpPr>
          <p:nvPr>
            <p:ph type="body" idx="1"/>
          </p:nvPr>
        </p:nvSpPr>
        <p:spPr>
          <a:xfrm>
            <a:off x="677708" y="5262611"/>
            <a:ext cx="5643288" cy="2760374"/>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0886">
              <a:defRPr/>
            </a:pPr>
            <a:endParaRPr lang="en-US" altLang="ja-JP" dirty="0"/>
          </a:p>
        </p:txBody>
      </p:sp>
      <p:sp>
        <p:nvSpPr>
          <p:cNvPr id="112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053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8961" indent="-268428" defTabSz="86053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89493" indent="-214741" defTabSz="86053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31602" indent="-214741" defTabSz="86053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70557" indent="-214741" defTabSz="86053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25297" indent="-214741" defTabSz="86053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80046" indent="-214741" defTabSz="86053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34794" indent="-214741" defTabSz="86053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89534" indent="-214741" defTabSz="86053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8F0B0B5D-909A-4B6E-B8F7-A5A73C70515E}"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13</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67121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33338" y="258763"/>
            <a:ext cx="6134101" cy="3449637"/>
          </a:xfrm>
          <a:ln/>
        </p:spPr>
      </p:sp>
      <p:sp>
        <p:nvSpPr>
          <p:cNvPr id="39939" name="ノート プレースホルダ 2"/>
          <p:cNvSpPr>
            <a:spLocks noGrp="1"/>
          </p:cNvSpPr>
          <p:nvPr>
            <p:ph type="body" idx="1"/>
          </p:nvPr>
        </p:nvSpPr>
        <p:spPr>
          <a:xfrm>
            <a:off x="609259" y="4885812"/>
            <a:ext cx="5066495" cy="256211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77769">
              <a:defRPr/>
            </a:pPr>
            <a:endParaRPr lang="en-US" altLang="ja-JP" dirty="0"/>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6290">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47705" indent="-243618" defTabSz="78629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93439" indent="-194022" defTabSz="78629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00442" indent="-194022" defTabSz="78629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03070" indent="-194022" defTabSz="78629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23203" indent="-194022" defTabSz="78629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43334" indent="-194022" defTabSz="78629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63470" indent="-194022" defTabSz="78629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83601" indent="-194022" defTabSz="78629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E2CB627-AC07-4626-9206-9B5B8DFB79C2}"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pPr>
              <a:t>14</a:t>
            </a:fld>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59700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a:xfrm>
            <a:off x="4763" y="266700"/>
            <a:ext cx="6310312" cy="3551238"/>
          </a:xfrm>
          <a:ln/>
        </p:spPr>
      </p:sp>
      <p:sp>
        <p:nvSpPr>
          <p:cNvPr id="7171" name="ノート プレースホルダ 2"/>
          <p:cNvSpPr>
            <a:spLocks noGrp="1"/>
          </p:cNvSpPr>
          <p:nvPr>
            <p:ph type="body" idx="1"/>
          </p:nvPr>
        </p:nvSpPr>
        <p:spPr>
          <a:xfrm>
            <a:off x="635680" y="5030174"/>
            <a:ext cx="5286263" cy="263781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b="0" u="none" dirty="0">
              <a:solidFill>
                <a:srgbClr val="FF0000"/>
              </a:solidFill>
            </a:endParaRPr>
          </a:p>
        </p:txBody>
      </p:sp>
      <p:sp>
        <p:nvSpPr>
          <p:cNvPr id="71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4112">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4791" indent="-264321" defTabSz="814112">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72385" indent="-209946" defTabSz="81411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02857" indent="-209946" defTabSz="81411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33322" indent="-209946" defTabSz="81411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8322" indent="-209946" defTabSz="81411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3318" indent="-209946" defTabSz="81411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38312" indent="-209946" defTabSz="81411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73309" indent="-209946" defTabSz="81411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E0CAB9AC-697E-4947-9579-76B95B991D92}"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pPr>
              <a:t>15</a:t>
            </a:fld>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53182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xfrm>
            <a:off x="-98425" y="244475"/>
            <a:ext cx="5848350" cy="3290888"/>
          </a:xfrm>
          <a:ln/>
        </p:spPr>
      </p:sp>
      <p:sp>
        <p:nvSpPr>
          <p:cNvPr id="25603" name="ノート プレースホルダ 2"/>
          <p:cNvSpPr>
            <a:spLocks noGrp="1"/>
          </p:cNvSpPr>
          <p:nvPr>
            <p:ph type="body" idx="1"/>
          </p:nvPr>
        </p:nvSpPr>
        <p:spPr>
          <a:xfrm>
            <a:off x="567014" y="4661288"/>
            <a:ext cx="4724178" cy="244471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p>
        </p:txBody>
      </p:sp>
      <p:sp>
        <p:nvSpPr>
          <p:cNvPr id="25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92">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12948" indent="-232154" defTabSz="744592">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41360" indent="-185442" defTabSz="74459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326396" indent="-185442" defTabSz="74459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705773" indent="-185442" defTabSz="74459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113463" indent="-185442" defTabSz="74459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521145" indent="-185442" defTabSz="74459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2928830" indent="-185442" defTabSz="74459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336519" indent="-185442" defTabSz="74459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21C0995-7798-432C-8C23-77EF4C4EEBEA}" type="slidenum">
              <a:rPr lang="en-US" altLang="ja-JP" sz="1100">
                <a:latin typeface="ＭＳ Ｐゴシック" panose="020B0600070205080204" pitchFamily="50" charset="-128"/>
                <a:ea typeface="ＭＳ Ｐゴシック" panose="020B0600070205080204" pitchFamily="50" charset="-128"/>
              </a:rPr>
              <a:pPr>
                <a:spcBef>
                  <a:spcPct val="0"/>
                </a:spcBef>
              </a:pPr>
              <a:t>16</a:t>
            </a:fld>
            <a:endParaRPr lang="en-US" altLang="ja-JP"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4931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xfrm>
            <a:off x="-61913" y="252413"/>
            <a:ext cx="6011863" cy="3382962"/>
          </a:xfrm>
          <a:ln/>
        </p:spPr>
      </p:sp>
      <p:sp>
        <p:nvSpPr>
          <p:cNvPr id="25603" name="ノート プレースホルダ 2"/>
          <p:cNvSpPr>
            <a:spLocks noGrp="1"/>
          </p:cNvSpPr>
          <p:nvPr>
            <p:ph type="body" idx="1"/>
          </p:nvPr>
        </p:nvSpPr>
        <p:spPr>
          <a:xfrm>
            <a:off x="590781" y="4792889"/>
            <a:ext cx="4922201" cy="251373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p>
        </p:txBody>
      </p:sp>
      <p:sp>
        <p:nvSpPr>
          <p:cNvPr id="25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644">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33569" indent="-239966" defTabSz="769644">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73030" indent="-191679" defTabSz="769644">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371019" indent="-191679" defTabSz="769644">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763159" indent="-191679" defTabSz="769644">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184564" indent="-191679" defTabSz="76964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05961" indent="-191679" defTabSz="76964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27361" indent="-191679" defTabSz="76964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48766" indent="-191679" defTabSz="76964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21C0995-7798-432C-8C23-77EF4C4EEBEA}" type="slidenum">
              <a:rPr lang="en-US" altLang="ja-JP" sz="1100">
                <a:latin typeface="ＭＳ Ｐゴシック" panose="020B0600070205080204" pitchFamily="50" charset="-128"/>
                <a:ea typeface="ＭＳ Ｐゴシック" panose="020B0600070205080204" pitchFamily="50" charset="-128"/>
              </a:rPr>
              <a:pPr>
                <a:spcBef>
                  <a:spcPct val="0"/>
                </a:spcBef>
              </a:pPr>
              <a:t>17</a:t>
            </a:fld>
            <a:endParaRPr lang="en-US" altLang="ja-JP"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94195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a:xfrm>
            <a:off x="38100" y="271463"/>
            <a:ext cx="6451600" cy="3630612"/>
          </a:xfrm>
          <a:ln/>
        </p:spPr>
      </p:sp>
      <p:sp>
        <p:nvSpPr>
          <p:cNvPr id="17411" name="ノート プレースホルダ 2"/>
          <p:cNvSpPr>
            <a:spLocks noGrp="1"/>
          </p:cNvSpPr>
          <p:nvPr>
            <p:ph type="body" idx="1"/>
          </p:nvPr>
        </p:nvSpPr>
        <p:spPr>
          <a:xfrm>
            <a:off x="656070" y="5142668"/>
            <a:ext cx="5455960" cy="269574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b="0" i="0" u="none" baseline="0" dirty="0">
              <a:solidFill>
                <a:srgbClr val="FF0000"/>
              </a:solidFill>
              <a:latin typeface="+mn-ea"/>
              <a:ea typeface="+mn-ea"/>
            </a:endParaRPr>
          </a:p>
        </p:txBody>
      </p:sp>
      <p:sp>
        <p:nvSpPr>
          <p:cNvPr id="174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8011">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218" indent="-262069" defTabSz="838011">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3513" indent="-210269" defTabSz="838011">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1660" indent="-210269" defTabSz="838011">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8286" indent="-210269" defTabSz="838011">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57097" indent="-210269" defTabSz="83801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95909" indent="-210269" defTabSz="83801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34725" indent="-210269" defTabSz="83801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73538" indent="-210269" defTabSz="83801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8CC59124-9007-4E0B-9A8B-056A5A9CA6F5}"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18</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92678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33338" y="258763"/>
            <a:ext cx="6142038" cy="3454400"/>
          </a:xfrm>
          <a:ln/>
        </p:spPr>
      </p:sp>
      <p:sp>
        <p:nvSpPr>
          <p:cNvPr id="39939" name="ノート プレースホルダ 2"/>
          <p:cNvSpPr>
            <a:spLocks noGrp="1"/>
          </p:cNvSpPr>
          <p:nvPr>
            <p:ph type="body" idx="1"/>
          </p:nvPr>
        </p:nvSpPr>
        <p:spPr>
          <a:xfrm>
            <a:off x="610113" y="4892062"/>
            <a:ext cx="5073594" cy="2565391"/>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79000">
              <a:defRPr/>
            </a:pPr>
            <a:endParaRPr lang="en-US" altLang="ja-JP" dirty="0"/>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7392">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48613" indent="-243960" defTabSz="787392">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94832" indent="-194294" defTabSz="78739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02405" indent="-194294" defTabSz="78739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05598" indent="-194294" defTabSz="78739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26320" indent="-194294" defTabSz="78739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47040" indent="-194294" defTabSz="78739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67765" indent="-194294" defTabSz="78739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88485" indent="-194294" defTabSz="78739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E2CB627-AC07-4626-9206-9B5B8DFB79C2}"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pPr>
              <a:t>19</a:t>
            </a:fld>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8119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80963" y="247650"/>
            <a:ext cx="6623050" cy="3725863"/>
          </a:xfrm>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p>
        </p:txBody>
      </p:sp>
    </p:spTree>
    <p:extLst>
      <p:ext uri="{BB962C8B-B14F-4D97-AF65-F5344CB8AC3E}">
        <p14:creationId xmlns:p14="http://schemas.microsoft.com/office/powerpoint/2010/main" val="2547870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a:ln/>
        </p:spPr>
      </p:sp>
      <p:sp>
        <p:nvSpPr>
          <p:cNvPr id="153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u="none" strike="noStrike" dirty="0"/>
          </a:p>
        </p:txBody>
      </p:sp>
      <p:sp>
        <p:nvSpPr>
          <p:cNvPr id="1536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5DEA49-56D6-47F9-87FE-53EBBE51A054}" type="slidenum">
              <a:rPr lang="en-US" altLang="ja-JP" smtClean="0">
                <a:solidFill>
                  <a:srgbClr val="000000"/>
                </a:solidFill>
              </a:rPr>
              <a:pPr/>
              <a:t>20</a:t>
            </a:fld>
            <a:endParaRPr lang="en-US" altLang="ja-JP">
              <a:solidFill>
                <a:srgbClr val="000000"/>
              </a:solidFill>
            </a:endParaRPr>
          </a:p>
        </p:txBody>
      </p:sp>
    </p:spTree>
    <p:extLst>
      <p:ext uri="{BB962C8B-B14F-4D97-AF65-F5344CB8AC3E}">
        <p14:creationId xmlns:p14="http://schemas.microsoft.com/office/powerpoint/2010/main" val="385422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a:ln/>
        </p:spPr>
      </p:sp>
      <p:sp>
        <p:nvSpPr>
          <p:cNvPr id="153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1536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1656">
              <a:defRPr/>
            </a:pPr>
            <a:fld id="{A35DEA49-56D6-47F9-87FE-53EBBE51A054}" type="slidenum">
              <a:rPr lang="en-US" altLang="ja-JP">
                <a:solidFill>
                  <a:srgbClr val="000000"/>
                </a:solidFill>
              </a:rPr>
              <a:pPr defTabSz="911656">
                <a:defRPr/>
              </a:pPr>
              <a:t>21</a:t>
            </a:fld>
            <a:endParaRPr lang="en-US" altLang="ja-JP">
              <a:solidFill>
                <a:srgbClr val="000000"/>
              </a:solidFill>
            </a:endParaRPr>
          </a:p>
        </p:txBody>
      </p:sp>
    </p:spTree>
    <p:extLst>
      <p:ext uri="{BB962C8B-B14F-4D97-AF65-F5344CB8AC3E}">
        <p14:creationId xmlns:p14="http://schemas.microsoft.com/office/powerpoint/2010/main" val="2572879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F74BB4A6-2A10-49A9-8427-7D1EF49CCD12}" type="slidenum">
              <a:rPr lang="en-US" altLang="ja-JP" smtClean="0"/>
              <a:pPr>
                <a:defRPr/>
              </a:pPr>
              <a:t>22</a:t>
            </a:fld>
            <a:endParaRPr lang="en-US" altLang="ja-JP"/>
          </a:p>
        </p:txBody>
      </p:sp>
    </p:spTree>
    <p:extLst>
      <p:ext uri="{BB962C8B-B14F-4D97-AF65-F5344CB8AC3E}">
        <p14:creationId xmlns:p14="http://schemas.microsoft.com/office/powerpoint/2010/main" val="2774554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153988" y="255588"/>
            <a:ext cx="7670801" cy="4314825"/>
          </a:xfrm>
          <a:ln/>
        </p:spPr>
      </p:sp>
      <p:sp>
        <p:nvSpPr>
          <p:cNvPr id="4099" name="ノート プレースホルダ 2"/>
          <p:cNvSpPr>
            <a:spLocks noGrp="1"/>
          </p:cNvSpPr>
          <p:nvPr>
            <p:ph type="body" idx="1"/>
          </p:nvPr>
        </p:nvSpPr>
        <p:spPr>
          <a:xfrm>
            <a:off x="504491" y="4657019"/>
            <a:ext cx="6510314" cy="548948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algn="just"/>
            <a:endParaRPr lang="ja-JP" altLang="ja-JP" sz="1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100" name="スライド番号プレースホルダ 3"/>
          <p:cNvSpPr>
            <a:spLocks noGrp="1"/>
          </p:cNvSpPr>
          <p:nvPr>
            <p:ph type="sldNum" sz="quarter" idx="5"/>
          </p:nvPr>
        </p:nvSpPr>
        <p:spPr>
          <a:xfrm>
            <a:off x="4019328" y="9707415"/>
            <a:ext cx="3073212" cy="5125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325" eaLnBrk="0" hangingPunct="0">
              <a:spcBef>
                <a:spcPct val="30000"/>
              </a:spcBef>
              <a:defRPr kumimoji="1" sz="1000">
                <a:solidFill>
                  <a:schemeClr val="tx1"/>
                </a:solidFill>
                <a:latin typeface="Arial" charset="0"/>
                <a:ea typeface="ＭＳ Ｐ明朝" pitchFamily="18" charset="-128"/>
              </a:defRPr>
            </a:lvl1pPr>
            <a:lvl2pPr marL="766719" indent="-294887" defTabSz="904325" eaLnBrk="0" hangingPunct="0">
              <a:spcBef>
                <a:spcPct val="30000"/>
              </a:spcBef>
              <a:defRPr kumimoji="1" sz="1000">
                <a:solidFill>
                  <a:schemeClr val="tx1"/>
                </a:solidFill>
                <a:latin typeface="Arial" charset="0"/>
                <a:ea typeface="ＭＳ Ｐ明朝" pitchFamily="18" charset="-128"/>
              </a:defRPr>
            </a:lvl2pPr>
            <a:lvl3pPr marL="1179562" indent="-235912" defTabSz="904325" eaLnBrk="0" hangingPunct="0">
              <a:spcBef>
                <a:spcPct val="30000"/>
              </a:spcBef>
              <a:defRPr kumimoji="1" sz="1000">
                <a:solidFill>
                  <a:schemeClr val="tx1"/>
                </a:solidFill>
                <a:latin typeface="Arial" charset="0"/>
                <a:ea typeface="ＭＳ Ｐ明朝" pitchFamily="18" charset="-128"/>
              </a:defRPr>
            </a:lvl3pPr>
            <a:lvl4pPr marL="1651384" indent="-235912" defTabSz="904325" eaLnBrk="0" hangingPunct="0">
              <a:spcBef>
                <a:spcPct val="30000"/>
              </a:spcBef>
              <a:defRPr kumimoji="1" sz="1000">
                <a:solidFill>
                  <a:schemeClr val="tx1"/>
                </a:solidFill>
                <a:latin typeface="Arial" charset="0"/>
                <a:ea typeface="ＭＳ Ｐ明朝" pitchFamily="18" charset="-128"/>
              </a:defRPr>
            </a:lvl4pPr>
            <a:lvl5pPr marL="2123212" indent="-235912" defTabSz="904325" eaLnBrk="0" hangingPunct="0">
              <a:spcBef>
                <a:spcPct val="30000"/>
              </a:spcBef>
              <a:defRPr kumimoji="1" sz="1000">
                <a:solidFill>
                  <a:schemeClr val="tx1"/>
                </a:solidFill>
                <a:latin typeface="Arial" charset="0"/>
                <a:ea typeface="ＭＳ Ｐ明朝" pitchFamily="18" charset="-128"/>
              </a:defRPr>
            </a:lvl5pPr>
            <a:lvl6pPr marL="2595038" indent="-235912" defTabSz="904325" eaLnBrk="0" fontAlgn="base" hangingPunct="0">
              <a:spcBef>
                <a:spcPct val="30000"/>
              </a:spcBef>
              <a:spcAft>
                <a:spcPct val="0"/>
              </a:spcAft>
              <a:defRPr kumimoji="1" sz="1000">
                <a:solidFill>
                  <a:schemeClr val="tx1"/>
                </a:solidFill>
                <a:latin typeface="Arial" charset="0"/>
                <a:ea typeface="ＭＳ Ｐ明朝" pitchFamily="18" charset="-128"/>
              </a:defRPr>
            </a:lvl6pPr>
            <a:lvl7pPr marL="3066859" indent="-235912" defTabSz="904325" eaLnBrk="0" fontAlgn="base" hangingPunct="0">
              <a:spcBef>
                <a:spcPct val="30000"/>
              </a:spcBef>
              <a:spcAft>
                <a:spcPct val="0"/>
              </a:spcAft>
              <a:defRPr kumimoji="1" sz="1000">
                <a:solidFill>
                  <a:schemeClr val="tx1"/>
                </a:solidFill>
                <a:latin typeface="Arial" charset="0"/>
                <a:ea typeface="ＭＳ Ｐ明朝" pitchFamily="18" charset="-128"/>
              </a:defRPr>
            </a:lvl7pPr>
            <a:lvl8pPr marL="3538688" indent="-235912" defTabSz="904325" eaLnBrk="0" fontAlgn="base" hangingPunct="0">
              <a:spcBef>
                <a:spcPct val="30000"/>
              </a:spcBef>
              <a:spcAft>
                <a:spcPct val="0"/>
              </a:spcAft>
              <a:defRPr kumimoji="1" sz="1000">
                <a:solidFill>
                  <a:schemeClr val="tx1"/>
                </a:solidFill>
                <a:latin typeface="Arial" charset="0"/>
                <a:ea typeface="ＭＳ Ｐ明朝" pitchFamily="18" charset="-128"/>
              </a:defRPr>
            </a:lvl8pPr>
            <a:lvl9pPr marL="4010509" indent="-235912" defTabSz="904325" eaLnBrk="0" fontAlgn="base" hangingPunct="0">
              <a:spcBef>
                <a:spcPct val="30000"/>
              </a:spcBef>
              <a:spcAft>
                <a:spcPct val="0"/>
              </a:spcAft>
              <a:defRPr kumimoji="1" sz="1000">
                <a:solidFill>
                  <a:schemeClr val="tx1"/>
                </a:solidFill>
                <a:latin typeface="Arial" charset="0"/>
                <a:ea typeface="ＭＳ Ｐ明朝" pitchFamily="18" charset="-128"/>
              </a:defRPr>
            </a:lvl9pPr>
          </a:lstStyle>
          <a:p>
            <a:pPr eaLnBrk="1" hangingPunct="1">
              <a:spcBef>
                <a:spcPct val="0"/>
              </a:spcBef>
            </a:pPr>
            <a:fld id="{C3A3B3D9-6DC4-4352-8AED-E79A4B444428}" type="slidenum">
              <a:rPr lang="en-US" altLang="ja-JP" sz="1200">
                <a:latin typeface="ＭＳ Ｐゴシック" panose="020B0600070205080204" pitchFamily="50" charset="-128"/>
                <a:ea typeface="ＭＳ Ｐゴシック" charset="-128"/>
              </a:rPr>
              <a:pPr eaLnBrk="1" hangingPunct="1">
                <a:spcBef>
                  <a:spcPct val="0"/>
                </a:spcBef>
              </a:pPr>
              <a:t>23</a:t>
            </a:fld>
            <a:endParaRPr lang="en-US" altLang="ja-JP" sz="1200" dirty="0">
              <a:latin typeface="ＭＳ Ｐゴシック" panose="020B0600070205080204" pitchFamily="50" charset="-128"/>
              <a:ea typeface="ＭＳ Ｐゴシック" charset="-128"/>
            </a:endParaRPr>
          </a:p>
        </p:txBody>
      </p:sp>
    </p:spTree>
    <p:extLst>
      <p:ext uri="{BB962C8B-B14F-4D97-AF65-F5344CB8AC3E}">
        <p14:creationId xmlns:p14="http://schemas.microsoft.com/office/powerpoint/2010/main" val="1275371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33338" y="258763"/>
            <a:ext cx="6157913" cy="3463925"/>
          </a:xfrm>
          <a:ln/>
        </p:spPr>
      </p:sp>
      <p:sp>
        <p:nvSpPr>
          <p:cNvPr id="39939" name="ノート プレースホルダ 2"/>
          <p:cNvSpPr>
            <a:spLocks noGrp="1"/>
          </p:cNvSpPr>
          <p:nvPr>
            <p:ph type="body" idx="1"/>
          </p:nvPr>
        </p:nvSpPr>
        <p:spPr>
          <a:xfrm>
            <a:off x="611823" y="4904587"/>
            <a:ext cx="5087822" cy="257195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1466">
              <a:defRPr/>
            </a:pPr>
            <a:endParaRPr lang="en-US" altLang="ja-JP" dirty="0"/>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9601">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50433" indent="-244645" defTabSz="789601">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97624" indent="-194839" defTabSz="789601">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06340" indent="-194839" defTabSz="789601">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10664" indent="-194839" defTabSz="789601">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32567" indent="-194839" defTabSz="78960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54467" indent="-194839" defTabSz="78960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76373" indent="-194839" defTabSz="78960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98274" indent="-194839" defTabSz="78960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E2CB627-AC07-4626-9206-9B5B8DFB79C2}"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pPr>
              <a:t>24</a:t>
            </a:fld>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66957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a:xfrm>
            <a:off x="9525" y="315913"/>
            <a:ext cx="7202488" cy="4052887"/>
          </a:xfrm>
          <a:ln/>
        </p:spPr>
      </p:sp>
      <p:sp>
        <p:nvSpPr>
          <p:cNvPr id="5123" name="ノート プレースホルダ 2"/>
          <p:cNvSpPr>
            <a:spLocks noGrp="1"/>
          </p:cNvSpPr>
          <p:nvPr>
            <p:ph type="body" idx="1"/>
          </p:nvPr>
        </p:nvSpPr>
        <p:spPr>
          <a:xfrm>
            <a:off x="723900" y="5495925"/>
            <a:ext cx="5408613" cy="297021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51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C7D80D74-C328-474E-BE7A-8313A2556E8B}" type="slidenum">
              <a:rPr lang="en-US" altLang="ja-JP" sz="1200" smtClean="0">
                <a:ea typeface="ＭＳ Ｐゴシック" panose="020B0600070205080204" pitchFamily="50" charset="-128"/>
              </a:rPr>
              <a:pPr>
                <a:spcBef>
                  <a:spcPct val="0"/>
                </a:spcBef>
              </a:pPr>
              <a:t>25</a:t>
            </a:fld>
            <a:endParaRPr lang="en-US" altLang="ja-JP" sz="1200">
              <a:ea typeface="ＭＳ Ｐゴシック" panose="020B0600070205080204" pitchFamily="50" charset="-128"/>
            </a:endParaRPr>
          </a:p>
        </p:txBody>
      </p:sp>
    </p:spTree>
    <p:extLst>
      <p:ext uri="{BB962C8B-B14F-4D97-AF65-F5344CB8AC3E}">
        <p14:creationId xmlns:p14="http://schemas.microsoft.com/office/powerpoint/2010/main" val="2248285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a:xfrm>
            <a:off x="117475" y="282575"/>
            <a:ext cx="6716713" cy="3779838"/>
          </a:xfrm>
          <a:ln/>
        </p:spPr>
      </p:sp>
      <p:sp>
        <p:nvSpPr>
          <p:cNvPr id="53251" name="ノート プレースホルダ 2"/>
          <p:cNvSpPr>
            <a:spLocks noGrp="1"/>
          </p:cNvSpPr>
          <p:nvPr>
            <p:ph type="body" idx="1"/>
          </p:nvPr>
        </p:nvSpPr>
        <p:spPr>
          <a:xfrm>
            <a:off x="694124" y="5355073"/>
            <a:ext cx="5780018" cy="280887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sz="1000" dirty="0"/>
          </a:p>
        </p:txBody>
      </p:sp>
      <p:sp>
        <p:nvSpPr>
          <p:cNvPr id="5325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482">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53086" indent="-288653" defTabSz="880482">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59461" indent="-230600" defTabSz="88048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23888" indent="-230600" defTabSz="88048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88316" indent="-230600" defTabSz="88048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52749" indent="-230600" defTabSz="88048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3017175" indent="-230600" defTabSz="88048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81606" indent="-230600" defTabSz="88048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946032" indent="-230600" defTabSz="88048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45AA489-8D25-4A83-A004-B1881E929024}"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26</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96449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4023315" y="9719842"/>
            <a:ext cx="3077518" cy="51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83" tIns="47590" rIns="95183" bIns="47590"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E55F9E1-C11C-4FD5-8EC6-4E0419582A96}" type="slidenum">
              <a:rPr lang="en-US" altLang="ja-JP" sz="1200">
                <a:latin typeface="ＭＳ Ｐゴシック" panose="020B0600070205080204" pitchFamily="50" charset="-128"/>
                <a:ea typeface="ＭＳ Ｐゴシック" panose="020B0600070205080204" pitchFamily="50" charset="-128"/>
              </a:rPr>
              <a:pPr algn="r" eaLnBrk="1" hangingPunct="1">
                <a:spcBef>
                  <a:spcPct val="0"/>
                </a:spcBef>
              </a:pPr>
              <a:t>27</a:t>
            </a:fld>
            <a:endParaRPr lang="en-US" altLang="ja-JP" sz="1200" dirty="0">
              <a:latin typeface="ＭＳ Ｐゴシック" panose="020B0600070205080204" pitchFamily="50" charset="-128"/>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xfrm>
            <a:off x="112713" y="330200"/>
            <a:ext cx="6816725" cy="3835400"/>
          </a:xfrm>
          <a:ln/>
        </p:spPr>
      </p:sp>
      <p:sp>
        <p:nvSpPr>
          <p:cNvPr id="5124" name="Rectangle 3"/>
          <p:cNvSpPr>
            <a:spLocks noGrp="1" noChangeArrowheads="1"/>
          </p:cNvSpPr>
          <p:nvPr>
            <p:ph type="body" idx="1"/>
          </p:nvPr>
        </p:nvSpPr>
        <p:spPr>
          <a:xfrm>
            <a:off x="707284" y="4860728"/>
            <a:ext cx="5687943" cy="4604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0" tIns="48004" rIns="96010" bIns="48004"/>
          <a:lstStyle/>
          <a:p>
            <a:pPr eaLnBrk="1" hangingPunct="1"/>
            <a:endParaRPr lang="ja-JP" altLang="ja-JP" dirty="0"/>
          </a:p>
        </p:txBody>
      </p:sp>
    </p:spTree>
    <p:extLst>
      <p:ext uri="{BB962C8B-B14F-4D97-AF65-F5344CB8AC3E}">
        <p14:creationId xmlns:p14="http://schemas.microsoft.com/office/powerpoint/2010/main" val="645146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xfrm>
            <a:off x="-3175" y="263525"/>
            <a:ext cx="6289675" cy="3538538"/>
          </a:xfrm>
          <a:ln/>
        </p:spPr>
      </p:sp>
      <p:sp>
        <p:nvSpPr>
          <p:cNvPr id="61443" name="ノート プレースホルダ 2"/>
          <p:cNvSpPr>
            <a:spLocks noGrp="1"/>
          </p:cNvSpPr>
          <p:nvPr>
            <p:ph type="body" idx="1"/>
          </p:nvPr>
        </p:nvSpPr>
        <p:spPr>
          <a:xfrm>
            <a:off x="632078" y="5014142"/>
            <a:ext cx="5250953" cy="262872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807">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3731" indent="-264351" defTabSz="806807">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8106" indent="-212396" defTabSz="806807">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9007" indent="-212396" defTabSz="806807">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8388" indent="-212396" defTabSz="806807">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8464" indent="-212396" defTabSz="80680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8541" indent="-212396" defTabSz="80680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48617" indent="-212396" defTabSz="80680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88694" indent="-212396" defTabSz="80680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06807" rtl="0" eaLnBrk="1" fontAlgn="base" latinLnBrk="0" hangingPunct="1">
              <a:lnSpc>
                <a:spcPct val="100000"/>
              </a:lnSpc>
              <a:spcBef>
                <a:spcPct val="0"/>
              </a:spcBef>
              <a:spcAft>
                <a:spcPct val="0"/>
              </a:spcAft>
              <a:buClrTx/>
              <a:buSzTx/>
              <a:buFontTx/>
              <a:buNone/>
              <a:tabLst/>
              <a:defRPr/>
            </a:pPr>
            <a:fld id="{271B5A3F-7776-4207-A496-B2393717F32C}" type="slidenum">
              <a:rPr kumimoji="1" lang="en-US" altLang="ja-JP"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806807" rtl="0" eaLnBrk="1" fontAlgn="base" latinLnBrk="0" hangingPunct="1">
                <a:lnSpc>
                  <a:spcPct val="100000"/>
                </a:lnSpc>
                <a:spcBef>
                  <a:spcPct val="0"/>
                </a:spcBef>
                <a:spcAft>
                  <a:spcPct val="0"/>
                </a:spcAft>
                <a:buClrTx/>
                <a:buSzTx/>
                <a:buFontTx/>
                <a:buNone/>
                <a:tabLst/>
                <a:defRPr/>
              </a:pPr>
              <a:t>28</a:t>
            </a:fld>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552982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xfrm>
            <a:off x="-3175" y="263525"/>
            <a:ext cx="6289675" cy="3538538"/>
          </a:xfrm>
          <a:ln/>
        </p:spPr>
      </p:sp>
      <p:sp>
        <p:nvSpPr>
          <p:cNvPr id="61443" name="ノート プレースホルダ 2"/>
          <p:cNvSpPr>
            <a:spLocks noGrp="1"/>
          </p:cNvSpPr>
          <p:nvPr>
            <p:ph type="body" idx="1"/>
          </p:nvPr>
        </p:nvSpPr>
        <p:spPr>
          <a:xfrm>
            <a:off x="632079" y="5014143"/>
            <a:ext cx="5250953" cy="262872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637">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3586" indent="-264296" defTabSz="806637">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7883"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8694"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7984"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7969"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7953"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47937"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87924"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71B5A3F-7776-4207-A496-B2393717F32C}"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29</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22953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ChangeArrowheads="1" noTextEdit="1"/>
          </p:cNvSpPr>
          <p:nvPr>
            <p:ph type="sldImg"/>
          </p:nvPr>
        </p:nvSpPr>
        <p:spPr>
          <a:xfrm>
            <a:off x="-11113" y="261938"/>
            <a:ext cx="6246813" cy="3514725"/>
          </a:xfrm>
          <a:ln/>
        </p:spPr>
      </p:sp>
      <p:sp>
        <p:nvSpPr>
          <p:cNvPr id="17411" name="ノート プレースホルダ 2"/>
          <p:cNvSpPr>
            <a:spLocks noGrp="1"/>
          </p:cNvSpPr>
          <p:nvPr>
            <p:ph type="body" idx="1"/>
          </p:nvPr>
        </p:nvSpPr>
        <p:spPr>
          <a:xfrm>
            <a:off x="624136" y="4976810"/>
            <a:ext cx="5197195" cy="2610465"/>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4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00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87033" indent="-260598" defTabSz="80400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0162" indent="-207295" defTabSz="80400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86594" indent="-207295" defTabSz="80400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3029" indent="-207295" defTabSz="80400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9462" indent="-207295" defTabSz="8040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65898" indent="-207295" defTabSz="8040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2332" indent="-207295" defTabSz="8040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8765" indent="-207295" defTabSz="8040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F1D95638-0C28-4247-972D-F0E06E4549CB}"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57267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xfrm>
            <a:off x="-3175" y="263525"/>
            <a:ext cx="6289675" cy="3538538"/>
          </a:xfrm>
          <a:ln/>
        </p:spPr>
      </p:sp>
      <p:sp>
        <p:nvSpPr>
          <p:cNvPr id="61443" name="ノート プレースホルダ 2"/>
          <p:cNvSpPr>
            <a:spLocks noGrp="1"/>
          </p:cNvSpPr>
          <p:nvPr>
            <p:ph type="body" idx="1"/>
          </p:nvPr>
        </p:nvSpPr>
        <p:spPr>
          <a:xfrm>
            <a:off x="632079" y="5014143"/>
            <a:ext cx="5250953" cy="262872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4302">
              <a:defRPr/>
            </a:pPr>
            <a:endParaRPr lang="en-US" altLang="ja-JP" dirty="0"/>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637">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3586" indent="-264296" defTabSz="806637">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7883"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8694"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7984"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7969"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7953"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47937"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87924"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71B5A3F-7776-4207-A496-B2393717F32C}"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30</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14173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xfrm>
            <a:off x="-3175" y="263525"/>
            <a:ext cx="6289675" cy="3538538"/>
          </a:xfrm>
          <a:ln/>
        </p:spPr>
      </p:sp>
      <p:sp>
        <p:nvSpPr>
          <p:cNvPr id="61443" name="ノート プレースホルダ 2"/>
          <p:cNvSpPr>
            <a:spLocks noGrp="1"/>
          </p:cNvSpPr>
          <p:nvPr>
            <p:ph type="body" idx="1"/>
          </p:nvPr>
        </p:nvSpPr>
        <p:spPr>
          <a:xfrm>
            <a:off x="632079" y="5014143"/>
            <a:ext cx="5250953" cy="262872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b="0" dirty="0"/>
          </a:p>
        </p:txBody>
      </p:sp>
      <p:sp>
        <p:nvSpPr>
          <p:cNvPr id="614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637">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3586" indent="-264296" defTabSz="806637">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7883"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8694"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7984" indent="-212352" defTabSz="806637">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7969"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7953"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47937"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87924" indent="-212352" defTabSz="8066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71B5A3F-7776-4207-A496-B2393717F32C}"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31</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48646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a:xfrm>
            <a:off x="76200" y="277813"/>
            <a:ext cx="6619875" cy="3724275"/>
          </a:xfrm>
          <a:ln/>
        </p:spPr>
      </p:sp>
      <p:sp>
        <p:nvSpPr>
          <p:cNvPr id="6147" name="ノート プレースホルダ 2"/>
          <p:cNvSpPr>
            <a:spLocks noGrp="1"/>
          </p:cNvSpPr>
          <p:nvPr>
            <p:ph type="body" idx="1"/>
          </p:nvPr>
        </p:nvSpPr>
        <p:spPr>
          <a:xfrm>
            <a:off x="679450" y="5275263"/>
            <a:ext cx="5657850" cy="276701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u="none" dirty="0">
              <a:solidFill>
                <a:srgbClr val="FF0000"/>
              </a:solidFill>
            </a:endParaRPr>
          </a:p>
        </p:txBody>
      </p:sp>
      <p:sp>
        <p:nvSpPr>
          <p:cNvPr id="614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9950">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17550" indent="-274638" defTabSz="8699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03313" indent="-220663" defTabSz="86995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44638" indent="-220663" defTabSz="86995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85963" indent="-220663" defTabSz="86995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43163" indent="-220663" defTabSz="86995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00363" indent="-220663" defTabSz="86995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57563" indent="-220663" defTabSz="86995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14763" indent="-220663" defTabSz="86995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C826FD0D-4379-4D31-A139-0582F2E20370}" type="slidenum">
              <a:rPr lang="en-US" altLang="ja-JP" sz="1200" smtClean="0">
                <a:latin typeface="ＭＳ Ｐゴシック" panose="020B0600070205080204" pitchFamily="50" charset="-128"/>
                <a:ea typeface="ＭＳ Ｐゴシック" panose="020B0600070205080204" pitchFamily="50" charset="-128"/>
              </a:rPr>
              <a:pPr>
                <a:spcBef>
                  <a:spcPct val="0"/>
                </a:spcBef>
              </a:pPr>
              <a:t>32</a:t>
            </a:fld>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46410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7" name="スライド イメージ プレースホルダ 1"/>
          <p:cNvSpPr>
            <a:spLocks noGrp="1" noRot="1" noChangeAspect="1" noChangeArrowheads="1"/>
          </p:cNvSpPr>
          <p:nvPr>
            <p:ph type="sldImg"/>
          </p:nvPr>
        </p:nvSpPr>
        <p:spPr bwMode="auto">
          <a:xfrm>
            <a:off x="34925" y="269875"/>
            <a:ext cx="6432550" cy="3617913"/>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228" name="ノート プレースホルダ 2"/>
          <p:cNvSpPr>
            <a:spLocks noGrp="1" noChangeArrowheads="1"/>
          </p:cNvSpPr>
          <p:nvPr>
            <p:ph type="body" idx="1"/>
          </p:nvPr>
        </p:nvSpPr>
        <p:spPr bwMode="auto">
          <a:xfrm>
            <a:off x="651217" y="5123869"/>
            <a:ext cx="5422633" cy="2687599"/>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88078" tIns="44038" rIns="88078" bIns="44038"/>
          <a:lstStyle/>
          <a:p>
            <a:pPr defTabSz="913416">
              <a:defRPr/>
            </a:pPr>
            <a:endParaRPr lang="en-US" altLang="ja-JP" dirty="0"/>
          </a:p>
        </p:txBody>
      </p:sp>
      <p:sp>
        <p:nvSpPr>
          <p:cNvPr id="6229" name="スライド番号プレースホルダ 3"/>
          <p:cNvSpPr>
            <a:spLocks noChangeArrowheads="1"/>
          </p:cNvSpPr>
          <p:nvPr/>
        </p:nvSpPr>
        <p:spPr bwMode="auto">
          <a:xfrm>
            <a:off x="3695750" y="9169919"/>
            <a:ext cx="2826951" cy="482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78" tIns="44038" rIns="88078" bIns="44038" anchor="b"/>
          <a:lstStyle>
            <a:lvl1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1pPr>
            <a:lvl2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2pPr>
            <a:lvl3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3pPr>
            <a:lvl4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4pPr>
            <a:lvl5pPr defTabSz="866775" eaLnBrk="0" hangingPunct="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009775" defTabSz="866775"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defRPr>
            </a:lvl6pPr>
            <a:lvl7pPr marL="2466975" defTabSz="866775"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defRPr>
            </a:lvl7pPr>
            <a:lvl8pPr marL="2924175" defTabSz="866775"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defRPr>
            </a:lvl8pPr>
            <a:lvl9pPr marL="3381375" defTabSz="866775"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67902" rtl="0" eaLnBrk="0" fontAlgn="base" latinLnBrk="0" hangingPunct="0">
              <a:lnSpc>
                <a:spcPct val="100000"/>
              </a:lnSpc>
              <a:spcBef>
                <a:spcPct val="0"/>
              </a:spcBef>
              <a:spcAft>
                <a:spcPct val="0"/>
              </a:spcAft>
              <a:buClrTx/>
              <a:buSzTx/>
              <a:buFontTx/>
              <a:buNone/>
              <a:tabLst/>
              <a:defRPr/>
            </a:pPr>
            <a:fld id="{70BA4468-1C32-41E4-BCD5-927F732F8ABA}" type="slidenum">
              <a:rPr kumimoji="1" lang="en-US" altLang="ja-JP"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867902" rtl="0" eaLnBrk="0" fontAlgn="base" latinLnBrk="0" hangingPunct="0">
                <a:lnSpc>
                  <a:spcPct val="100000"/>
                </a:lnSpc>
                <a:spcBef>
                  <a:spcPct val="0"/>
                </a:spcBef>
                <a:spcAft>
                  <a:spcPct val="0"/>
                </a:spcAft>
                <a:buClrTx/>
                <a:buSzTx/>
                <a:buFontTx/>
                <a:buNone/>
                <a:tabLst/>
                <a:defRPr/>
              </a:pPr>
              <a:t>33</a:t>
            </a:fld>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667690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xfrm>
            <a:off x="-312738" y="285750"/>
            <a:ext cx="6746876" cy="3795713"/>
          </a:xfrm>
          <a:ln/>
        </p:spPr>
      </p:sp>
      <p:sp>
        <p:nvSpPr>
          <p:cNvPr id="25603" name="ノート プレースホルダ 2"/>
          <p:cNvSpPr>
            <a:spLocks noGrp="1"/>
          </p:cNvSpPr>
          <p:nvPr>
            <p:ph type="body" idx="1"/>
          </p:nvPr>
        </p:nvSpPr>
        <p:spPr>
          <a:xfrm>
            <a:off x="612121" y="5376140"/>
            <a:ext cx="5127181" cy="282016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4307">
              <a:defRPr/>
            </a:pPr>
            <a:endParaRPr lang="en-US" altLang="ja-JP" dirty="0"/>
          </a:p>
        </p:txBody>
      </p:sp>
      <p:sp>
        <p:nvSpPr>
          <p:cNvPr id="25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3803">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8481" indent="-269675" defTabSz="79380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87858" indent="-214832" defTabSz="79380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28185" indent="-214832" defTabSz="79380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6986" indent="-214832" defTabSz="79380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05785" indent="-214832" defTabSz="79380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44586" indent="-214832" defTabSz="79380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83386" indent="-214832" defTabSz="79380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22184" indent="-214832" defTabSz="79380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25116F-D0AC-4FDD-8B56-52B2834ABCDE}"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34</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36042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a:ln/>
        </p:spPr>
      </p:sp>
      <p:sp>
        <p:nvSpPr>
          <p:cNvPr id="819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2956">
              <a:defRPr/>
            </a:pPr>
            <a:endParaRPr lang="en-US" altLang="ja-JP" sz="1000" dirty="0">
              <a:latin typeface="ＭＳ Ｐゴシック" pitchFamily="50" charset="-128"/>
              <a:ea typeface="ＭＳ Ｐゴシック" charset="-128"/>
            </a:endParaRPr>
          </a:p>
        </p:txBody>
      </p:sp>
      <p:sp>
        <p:nvSpPr>
          <p:cNvPr id="819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65304" indent="-253728">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22295" indent="-203575">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33863" indent="-203575">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43963" indent="-203575">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68812" indent="-20357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93660" indent="-20357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18512" indent="-20357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543360" indent="-20357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418076-606F-48D8-A686-C1428267B27F}" type="slidenum">
              <a:rPr lang="en-US" altLang="ja-JP" sz="1200">
                <a:latin typeface="ＭＳ Ｐゴシック" panose="020B0600070205080204" pitchFamily="50" charset="-128"/>
                <a:ea typeface="ＭＳ Ｐゴシック" panose="020B0600070205080204" pitchFamily="50" charset="-128"/>
              </a:rPr>
              <a:pPr>
                <a:spcBef>
                  <a:spcPct val="0"/>
                </a:spcBef>
              </a:pPr>
              <a:t>35</a:t>
            </a:fld>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44653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xfrm>
            <a:off x="-312738" y="285750"/>
            <a:ext cx="6756401" cy="3800475"/>
          </a:xfrm>
          <a:ln/>
        </p:spPr>
      </p:sp>
      <p:sp>
        <p:nvSpPr>
          <p:cNvPr id="25603" name="ノート プレースホルダ 2"/>
          <p:cNvSpPr>
            <a:spLocks noGrp="1"/>
          </p:cNvSpPr>
          <p:nvPr>
            <p:ph type="body" idx="1"/>
          </p:nvPr>
        </p:nvSpPr>
        <p:spPr>
          <a:xfrm>
            <a:off x="612978" y="5383018"/>
            <a:ext cx="5134365" cy="2823770"/>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p>
        </p:txBody>
      </p:sp>
      <p:sp>
        <p:nvSpPr>
          <p:cNvPr id="25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4915">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9474" indent="-270055" defTabSz="794915">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89383" indent="-215133" defTabSz="794915">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30328" indent="-215133" defTabSz="794915">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69743" indent="-215133" defTabSz="794915">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09158" indent="-215133" defTabSz="79491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48574" indent="-215133" defTabSz="79491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87989" indent="-215133" defTabSz="79491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27402" indent="-215133" defTabSz="79491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D25116F-D0AC-4FDD-8B56-52B2834ABCDE}"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36</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18815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a:ln/>
        </p:spPr>
      </p:sp>
      <p:sp>
        <p:nvSpPr>
          <p:cNvPr id="819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581">
              <a:defRPr/>
            </a:pPr>
            <a:endParaRPr lang="ja-JP" altLang="en-US" dirty="0"/>
          </a:p>
        </p:txBody>
      </p:sp>
      <p:sp>
        <p:nvSpPr>
          <p:cNvPr id="819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85370" indent="-26138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53124" indent="-20971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77105" indent="-20971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99576" indent="-20971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37234" indent="-20971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74895" indent="-20971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12560" indent="-20971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50219" indent="-20971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defTabSz="912660">
              <a:spcBef>
                <a:spcPct val="0"/>
              </a:spcBef>
              <a:defRPr/>
            </a:pPr>
            <a:fld id="{AD418076-606F-48D8-A686-C1428267B27F}" type="slidenum">
              <a:rPr lang="en-US" altLang="ja-JP" sz="1200">
                <a:solidFill>
                  <a:srgbClr val="000000"/>
                </a:solidFill>
                <a:latin typeface="ＭＳ Ｐゴシック" panose="020B0600070205080204" pitchFamily="50" charset="-128"/>
                <a:ea typeface="ＭＳ Ｐゴシック" panose="020B0600070205080204" pitchFamily="50" charset="-128"/>
              </a:rPr>
              <a:pPr defTabSz="912660">
                <a:spcBef>
                  <a:spcPct val="0"/>
                </a:spcBef>
                <a:defRPr/>
              </a:pPr>
              <a:t>37</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72645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31750" y="258763"/>
            <a:ext cx="6149975" cy="3460750"/>
          </a:xfrm>
          <a:ln/>
        </p:spPr>
      </p:sp>
      <p:sp>
        <p:nvSpPr>
          <p:cNvPr id="4099" name="ノート プレースホルダ 2"/>
          <p:cNvSpPr>
            <a:spLocks noGrp="1"/>
          </p:cNvSpPr>
          <p:nvPr>
            <p:ph type="body" idx="1"/>
          </p:nvPr>
        </p:nvSpPr>
        <p:spPr>
          <a:xfrm>
            <a:off x="611109" y="4903962"/>
            <a:ext cx="5088687" cy="2572249"/>
          </a:xfrm>
          <a:noFill/>
          <a:ln>
            <a:solidFill>
              <a:schemeClr val="tx1"/>
            </a:solidFill>
          </a:ln>
        </p:spPr>
        <p:txBody>
          <a:bodyPr/>
          <a:lstStyle/>
          <a:p>
            <a:pPr defTabSz="881466">
              <a:defRPr/>
            </a:pPr>
            <a:endParaRPr lang="en-US" altLang="ja-JP" dirty="0"/>
          </a:p>
        </p:txBody>
      </p:sp>
      <p:sp>
        <p:nvSpPr>
          <p:cNvPr id="4100" name="スライド番号プレースホルダ 3"/>
          <p:cNvSpPr>
            <a:spLocks noGrp="1"/>
          </p:cNvSpPr>
          <p:nvPr>
            <p:ph type="sldNum" sz="quarter" idx="5"/>
          </p:nvPr>
        </p:nvSpPr>
        <p:spPr>
          <a:noFill/>
        </p:spPr>
        <p:txBody>
          <a:bodyPr/>
          <a:lstStyle/>
          <a:p>
            <a:pPr marL="0" marR="0" lvl="0" indent="0" algn="r" defTabSz="794667" rtl="0" eaLnBrk="1" fontAlgn="base" latinLnBrk="0" hangingPunct="1">
              <a:lnSpc>
                <a:spcPct val="100000"/>
              </a:lnSpc>
              <a:spcBef>
                <a:spcPct val="0"/>
              </a:spcBef>
              <a:spcAft>
                <a:spcPct val="0"/>
              </a:spcAft>
              <a:buClrTx/>
              <a:buSzTx/>
              <a:buFontTx/>
              <a:buNone/>
              <a:tabLst/>
              <a:defRPr/>
            </a:pPr>
            <a:fld id="{4295C23F-122F-45A0-A36B-F3CC572F2117}" type="slidenum">
              <a:rPr kumimoji="1" lang="en-US" altLang="ja-JP"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794667" rtl="0" eaLnBrk="1" fontAlgn="base" latinLnBrk="0" hangingPunct="1">
                <a:lnSpc>
                  <a:spcPct val="100000"/>
                </a:lnSpc>
                <a:spcBef>
                  <a:spcPct val="0"/>
                </a:spcBef>
                <a:spcAft>
                  <a:spcPct val="0"/>
                </a:spcAft>
                <a:buClrTx/>
                <a:buSzTx/>
                <a:buFontTx/>
                <a:buNone/>
                <a:tabLst/>
                <a:defRPr/>
              </a:pPr>
              <a:t>38</a:t>
            </a:fld>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727901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31750" y="258763"/>
            <a:ext cx="6157913" cy="3465512"/>
          </a:xfrm>
          <a:ln/>
        </p:spPr>
      </p:sp>
      <p:sp>
        <p:nvSpPr>
          <p:cNvPr id="4099" name="ノート プレースホルダ 2"/>
          <p:cNvSpPr>
            <a:spLocks noGrp="1"/>
          </p:cNvSpPr>
          <p:nvPr>
            <p:ph type="body" idx="1"/>
          </p:nvPr>
        </p:nvSpPr>
        <p:spPr>
          <a:xfrm>
            <a:off x="611966" y="4910237"/>
            <a:ext cx="5095817" cy="2575540"/>
          </a:xfrm>
          <a:noFill/>
          <a:ln>
            <a:solidFill>
              <a:schemeClr val="tx1"/>
            </a:solidFill>
          </a:ln>
        </p:spPr>
        <p:txBody>
          <a:bodyPr/>
          <a:lstStyle/>
          <a:p>
            <a:pPr defTabSz="882612">
              <a:defRPr/>
            </a:pPr>
            <a:endParaRPr lang="en-US" altLang="ja-JP" sz="600" dirty="0"/>
          </a:p>
        </p:txBody>
      </p:sp>
      <p:sp>
        <p:nvSpPr>
          <p:cNvPr id="4100" name="スライド番号プレースホルダ 3"/>
          <p:cNvSpPr>
            <a:spLocks noGrp="1"/>
          </p:cNvSpPr>
          <p:nvPr>
            <p:ph type="sldNum" sz="quarter" idx="5"/>
          </p:nvPr>
        </p:nvSpPr>
        <p:spPr>
          <a:noFill/>
        </p:spPr>
        <p:txBody>
          <a:bodyPr/>
          <a:lstStyle/>
          <a:p>
            <a:pPr defTabSz="795700"/>
            <a:fld id="{4295C23F-122F-45A0-A36B-F3CC572F2117}" type="slidenum">
              <a:rPr lang="en-US" altLang="ja-JP"/>
              <a:pPr defTabSz="795700"/>
              <a:t>39</a:t>
            </a:fld>
            <a:endParaRPr lang="en-US" altLang="ja-JP" dirty="0"/>
          </a:p>
        </p:txBody>
      </p:sp>
    </p:spTree>
    <p:extLst>
      <p:ext uri="{BB962C8B-B14F-4D97-AF65-F5344CB8AC3E}">
        <p14:creationId xmlns:p14="http://schemas.microsoft.com/office/powerpoint/2010/main" val="215890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695732" y="9169915"/>
            <a:ext cx="2826951" cy="48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37" tIns="44468" rIns="88937" bIns="44468"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B35F685-98DC-43F6-BD50-533FEA794B5A}" type="slidenum">
              <a:rPr lang="en-US" altLang="ja-JP" sz="1200">
                <a:ea typeface="ＭＳ Ｐゴシック" panose="020B0600070205080204" pitchFamily="50" charset="-128"/>
              </a:rPr>
              <a:pPr algn="r" eaLnBrk="1" hangingPunct="1">
                <a:spcBef>
                  <a:spcPct val="0"/>
                </a:spcBef>
              </a:pPr>
              <a:t>4</a:t>
            </a:fld>
            <a:endParaRPr lang="en-US" altLang="ja-JP" sz="1200">
              <a:ea typeface="ＭＳ Ｐゴシック" panose="020B0600070205080204" pitchFamily="50" charset="-128"/>
            </a:endParaRPr>
          </a:p>
        </p:txBody>
      </p:sp>
      <p:sp>
        <p:nvSpPr>
          <p:cNvPr id="11267" name="Rectangle 2"/>
          <p:cNvSpPr>
            <a:spLocks noGrp="1" noRot="1" noChangeAspect="1" noChangeArrowheads="1" noTextEdit="1"/>
          </p:cNvSpPr>
          <p:nvPr>
            <p:ph type="sldImg"/>
          </p:nvPr>
        </p:nvSpPr>
        <p:spPr>
          <a:xfrm>
            <a:off x="33338" y="311150"/>
            <a:ext cx="6432550" cy="3619500"/>
          </a:xfrm>
          <a:ln/>
        </p:spPr>
      </p:sp>
      <p:sp>
        <p:nvSpPr>
          <p:cNvPr id="11268" name="Rectangle 3"/>
          <p:cNvSpPr>
            <a:spLocks noGrp="1" noChangeArrowheads="1"/>
          </p:cNvSpPr>
          <p:nvPr>
            <p:ph type="body" idx="1"/>
          </p:nvPr>
        </p:nvSpPr>
        <p:spPr>
          <a:xfrm>
            <a:off x="649682" y="4585726"/>
            <a:ext cx="5224838" cy="43436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0" tIns="44856" rIns="89710" bIns="44856"/>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60838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5250" y="277813"/>
            <a:ext cx="6556375" cy="3689350"/>
          </a:xfrm>
          <a:ln/>
        </p:spPr>
      </p:sp>
      <p:sp>
        <p:nvSpPr>
          <p:cNvPr id="4099" name="ノート プレースホルダ 2"/>
          <p:cNvSpPr>
            <a:spLocks noGrp="1"/>
          </p:cNvSpPr>
          <p:nvPr>
            <p:ph type="body" idx="1"/>
          </p:nvPr>
        </p:nvSpPr>
        <p:spPr>
          <a:xfrm>
            <a:off x="672171" y="5230489"/>
            <a:ext cx="5589692" cy="274286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1057">
              <a:defRPr/>
            </a:pPr>
            <a:endParaRPr lang="ja-JP" altLang="en-US" dirty="0"/>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2879">
              <a:defRPr kumimoji="1">
                <a:solidFill>
                  <a:schemeClr val="tx1"/>
                </a:solidFill>
                <a:latin typeface="Arial" panose="020B0604020202020204" pitchFamily="34" charset="0"/>
                <a:ea typeface="ＭＳ Ｐゴシック" panose="020B0600070205080204" pitchFamily="50" charset="-128"/>
              </a:defRPr>
            </a:lvl1pPr>
            <a:lvl2pPr marL="731045" indent="-280078" defTabSz="852879">
              <a:defRPr kumimoji="1">
                <a:solidFill>
                  <a:schemeClr val="tx1"/>
                </a:solidFill>
                <a:latin typeface="Arial" panose="020B0604020202020204" pitchFamily="34" charset="0"/>
                <a:ea typeface="ＭＳ Ｐゴシック" panose="020B0600070205080204" pitchFamily="50" charset="-128"/>
              </a:defRPr>
            </a:lvl2pPr>
            <a:lvl3pPr marL="1126628" indent="-223112" defTabSz="852879">
              <a:defRPr kumimoji="1">
                <a:solidFill>
                  <a:schemeClr val="tx1"/>
                </a:solidFill>
                <a:latin typeface="Arial" panose="020B0604020202020204" pitchFamily="34" charset="0"/>
                <a:ea typeface="ＭＳ Ｐゴシック" panose="020B0600070205080204" pitchFamily="50" charset="-128"/>
              </a:defRPr>
            </a:lvl3pPr>
            <a:lvl4pPr marL="1579178" indent="-223112" defTabSz="852879">
              <a:defRPr kumimoji="1">
                <a:solidFill>
                  <a:schemeClr val="tx1"/>
                </a:solidFill>
                <a:latin typeface="Arial" panose="020B0604020202020204" pitchFamily="34" charset="0"/>
                <a:ea typeface="ＭＳ Ｐゴシック" panose="020B0600070205080204" pitchFamily="50" charset="-128"/>
              </a:defRPr>
            </a:lvl4pPr>
            <a:lvl5pPr marL="2030145" indent="-223112" defTabSz="852879">
              <a:defRPr kumimoji="1">
                <a:solidFill>
                  <a:schemeClr val="tx1"/>
                </a:solidFill>
                <a:latin typeface="Arial" panose="020B0604020202020204" pitchFamily="34" charset="0"/>
                <a:ea typeface="ＭＳ Ｐゴシック" panose="020B0600070205080204" pitchFamily="50" charset="-128"/>
              </a:defRPr>
            </a:lvl5pPr>
            <a:lvl6pPr marL="2485863" indent="-223112" defTabSz="8528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41580" indent="-223112" defTabSz="8528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97294" indent="-223112" defTabSz="8528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53009" indent="-223112" defTabSz="8528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DC0A592-46F2-45F0-B5B9-7023EC480AC7}" type="slidenum">
              <a:rPr lang="en-US" altLang="ja-JP" smtClean="0">
                <a:latin typeface="ＭＳ Ｐゴシック" panose="020B0600070205080204" pitchFamily="50" charset="-128"/>
              </a:rPr>
              <a:pPr/>
              <a:t>40</a:t>
            </a:fld>
            <a:endParaRPr lang="en-US" altLang="ja-JP" dirty="0">
              <a:latin typeface="ＭＳ Ｐゴシック" panose="020B0600070205080204" pitchFamily="50" charset="-128"/>
            </a:endParaRPr>
          </a:p>
        </p:txBody>
      </p:sp>
    </p:spTree>
    <p:extLst>
      <p:ext uri="{BB962C8B-B14F-4D97-AF65-F5344CB8AC3E}">
        <p14:creationId xmlns:p14="http://schemas.microsoft.com/office/powerpoint/2010/main" val="2964974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5250" y="277813"/>
            <a:ext cx="6607175" cy="3717925"/>
          </a:xfrm>
          <a:ln/>
        </p:spPr>
      </p:sp>
      <p:sp>
        <p:nvSpPr>
          <p:cNvPr id="4099" name="ノート プレースホルダ 2"/>
          <p:cNvSpPr>
            <a:spLocks noGrp="1"/>
          </p:cNvSpPr>
          <p:nvPr>
            <p:ph type="body" idx="1"/>
          </p:nvPr>
        </p:nvSpPr>
        <p:spPr>
          <a:xfrm>
            <a:off x="677565" y="5261800"/>
            <a:ext cx="5642028" cy="2759944"/>
          </a:xfrm>
          <a:noFill/>
          <a:ln>
            <a:solidFill>
              <a:schemeClr val="tx1"/>
            </a:solidFill>
          </a:ln>
        </p:spPr>
        <p:txBody>
          <a:bodyPr/>
          <a:lstStyle/>
          <a:p>
            <a:pPr defTabSz="881389">
              <a:defRPr/>
            </a:pPr>
            <a:endParaRPr lang="en-US" altLang="ja-JP" dirty="0"/>
          </a:p>
        </p:txBody>
      </p:sp>
      <p:sp>
        <p:nvSpPr>
          <p:cNvPr id="4100" name="スライド番号プレースホルダ 3"/>
          <p:cNvSpPr>
            <a:spLocks noGrp="1"/>
          </p:cNvSpPr>
          <p:nvPr>
            <p:ph type="sldNum" sz="quarter" idx="5"/>
          </p:nvPr>
        </p:nvSpPr>
        <p:spPr>
          <a:noFill/>
        </p:spPr>
        <p:txBody>
          <a:bodyPr/>
          <a:lstStyle/>
          <a:p>
            <a:pPr defTabSz="862670"/>
            <a:fld id="{A67D0B0E-3A5D-4219-AD42-15B17B335EC8}" type="slidenum">
              <a:rPr lang="en-US" altLang="ja-JP" smtClean="0">
                <a:ea typeface="ＭＳ Ｐゴシック" pitchFamily="50" charset="-128"/>
              </a:rPr>
              <a:pPr defTabSz="862670"/>
              <a:t>41</a:t>
            </a:fld>
            <a:endParaRPr lang="en-US" altLang="ja-JP" dirty="0">
              <a:ea typeface="ＭＳ Ｐゴシック" pitchFamily="50" charset="-128"/>
            </a:endParaRPr>
          </a:p>
        </p:txBody>
      </p:sp>
    </p:spTree>
    <p:extLst>
      <p:ext uri="{BB962C8B-B14F-4D97-AF65-F5344CB8AC3E}">
        <p14:creationId xmlns:p14="http://schemas.microsoft.com/office/powerpoint/2010/main" val="3893754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 1"/>
          <p:cNvSpPr>
            <a:spLocks noGrp="1" noRot="1" noChangeAspect="1" noTextEdit="1"/>
          </p:cNvSpPr>
          <p:nvPr>
            <p:ph type="sldImg"/>
          </p:nvPr>
        </p:nvSpPr>
        <p:spPr>
          <a:xfrm>
            <a:off x="-333375" y="276225"/>
            <a:ext cx="6596063" cy="3711575"/>
          </a:xfrm>
          <a:ln/>
        </p:spPr>
      </p:sp>
      <p:sp>
        <p:nvSpPr>
          <p:cNvPr id="139267" name="ノート プレースホルダ 2"/>
          <p:cNvSpPr>
            <a:spLocks noGrp="1"/>
          </p:cNvSpPr>
          <p:nvPr>
            <p:ph type="body" idx="1"/>
          </p:nvPr>
        </p:nvSpPr>
        <p:spPr>
          <a:xfrm>
            <a:off x="593766" y="5254438"/>
            <a:ext cx="4944232" cy="2756085"/>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52693">
              <a:defRPr/>
            </a:pPr>
            <a:endParaRPr lang="ja-JP" altLang="en-US" dirty="0"/>
          </a:p>
        </p:txBody>
      </p:sp>
      <p:sp>
        <p:nvSpPr>
          <p:cNvPr id="1392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682">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68790" indent="-257226" defTabSz="781682">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28908" indent="-205779" defTabSz="78168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40470" indent="-205779" defTabSz="78168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52032" indent="-205779" defTabSz="78168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63597" indent="-205779" defTabSz="78168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75157" indent="-205779" defTabSz="78168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86720" indent="-205779" defTabSz="78168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98280" indent="-205779" defTabSz="78168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781682" rtl="0" eaLnBrk="1" fontAlgn="base" latinLnBrk="0" hangingPunct="1">
              <a:lnSpc>
                <a:spcPct val="100000"/>
              </a:lnSpc>
              <a:spcBef>
                <a:spcPct val="0"/>
              </a:spcBef>
              <a:spcAft>
                <a:spcPct val="0"/>
              </a:spcAft>
              <a:buClrTx/>
              <a:buSzTx/>
              <a:buFontTx/>
              <a:buNone/>
              <a:tabLst/>
              <a:defRPr/>
            </a:pPr>
            <a:fld id="{27A4C7DD-72F5-41E0-AF2C-1079246CE073}" type="slidenum">
              <a:rPr kumimoji="1" lang="en-US" altLang="ja-JP"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781682" rtl="0" eaLnBrk="1" fontAlgn="base" latinLnBrk="0" hangingPunct="1">
                <a:lnSpc>
                  <a:spcPct val="100000"/>
                </a:lnSpc>
                <a:spcBef>
                  <a:spcPct val="0"/>
                </a:spcBef>
                <a:spcAft>
                  <a:spcPct val="0"/>
                </a:spcAft>
                <a:buClrTx/>
                <a:buSzTx/>
                <a:buFontTx/>
                <a:buNone/>
                <a:tabLst/>
                <a:defRPr/>
              </a:pPr>
              <a:t>42</a:t>
            </a:fld>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7467863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146050" y="285750"/>
            <a:ext cx="6805613" cy="3829050"/>
          </a:xfrm>
          <a:ln/>
        </p:spPr>
      </p:sp>
      <p:sp>
        <p:nvSpPr>
          <p:cNvPr id="4099" name="ノート プレースホルダ 2"/>
          <p:cNvSpPr>
            <a:spLocks noGrp="1"/>
          </p:cNvSpPr>
          <p:nvPr>
            <p:ph type="body" idx="1"/>
          </p:nvPr>
        </p:nvSpPr>
        <p:spPr>
          <a:xfrm>
            <a:off x="707932" y="5424198"/>
            <a:ext cx="5895010" cy="284513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1376">
              <a:defRPr/>
            </a:pPr>
            <a:endParaRPr lang="en-US" altLang="ja-JP" dirty="0">
              <a:ea typeface="ＭＳ Ｐゴシック" panose="020B0600070205080204" pitchFamily="50" charset="-128"/>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183">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0012" indent="-283228" defTabSz="89718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37850" indent="-227572" defTabSz="89718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92991" indent="-227572" defTabSz="89718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48127" indent="-227572" defTabSz="89718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9643" indent="-227572" defTabSz="89718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91157" indent="-227572" defTabSz="89718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62665" indent="-227572" defTabSz="89718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934181" indent="-227572" defTabSz="89718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defRPr/>
            </a:pPr>
            <a:fld id="{AFD168A8-42E3-4E59-A19B-9754ED260CD8}"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defRPr/>
              </a:pPr>
              <a:t>43</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210380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146050" y="285750"/>
            <a:ext cx="6824663" cy="3838575"/>
          </a:xfrm>
          <a:ln/>
        </p:spPr>
      </p:sp>
      <p:sp>
        <p:nvSpPr>
          <p:cNvPr id="4099" name="ノート プレースホルダ 2"/>
          <p:cNvSpPr>
            <a:spLocks noGrp="1"/>
          </p:cNvSpPr>
          <p:nvPr>
            <p:ph type="body" idx="1"/>
          </p:nvPr>
        </p:nvSpPr>
        <p:spPr>
          <a:xfrm>
            <a:off x="709917" y="5438090"/>
            <a:ext cx="5911542" cy="285241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en-US" dirty="0"/>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700">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085" indent="-284022" defTabSz="89970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1042" indent="-228208" defTabSz="8997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97460" indent="-228208" defTabSz="8997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3874" indent="-228208" defTabSz="8997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26709" indent="-228208" defTabSz="8997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99548" indent="-228208" defTabSz="8997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72380" indent="-228208" defTabSz="8997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945216" indent="-228208" defTabSz="8997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FD168A8-42E3-4E59-A19B-9754ED260CD8}" type="slidenum">
              <a:rPr lang="en-US" altLang="ja-JP" sz="1200">
                <a:latin typeface="ＭＳ Ｐゴシック" panose="020B0600070205080204" pitchFamily="50" charset="-128"/>
                <a:ea typeface="ＭＳ Ｐゴシック" panose="020B0600070205080204" pitchFamily="50" charset="-128"/>
              </a:rPr>
              <a:pPr>
                <a:spcBef>
                  <a:spcPct val="0"/>
                </a:spcBef>
              </a:pPr>
              <a:t>44</a:t>
            </a:fld>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8741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56051" y="9440884"/>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37" tIns="45968" rIns="91937" bIns="45968"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8F85FB9-CA05-4CAD-92E9-E170C448EC02}" type="slidenum">
              <a:rPr lang="en-US" altLang="ja-JP" sz="1200">
                <a:latin typeface="ＭＳ Ｐゴシック" panose="020B0600070205080204" pitchFamily="50" charset="-128"/>
                <a:ea typeface="ＭＳ Ｐゴシック" panose="020B0600070205080204" pitchFamily="50" charset="-128"/>
              </a:rPr>
              <a:pPr algn="r" eaLnBrk="1" hangingPunct="1">
                <a:spcBef>
                  <a:spcPct val="0"/>
                </a:spcBef>
              </a:pPr>
              <a:t>45</a:t>
            </a:fld>
            <a:endParaRPr lang="en-US" altLang="ja-JP" sz="1200" dirty="0">
              <a:latin typeface="ＭＳ Ｐゴシック" panose="020B0600070205080204" pitchFamily="50" charset="-128"/>
              <a:ea typeface="ＭＳ Ｐゴシック" panose="020B0600070205080204" pitchFamily="50" charset="-128"/>
            </a:endParaRPr>
          </a:p>
        </p:txBody>
      </p:sp>
      <p:sp>
        <p:nvSpPr>
          <p:cNvPr id="119811" name="Rectangle 2"/>
          <p:cNvSpPr>
            <a:spLocks noGrp="1" noRot="1" noChangeAspect="1" noChangeArrowheads="1" noTextEdit="1"/>
          </p:cNvSpPr>
          <p:nvPr>
            <p:ph type="sldImg"/>
          </p:nvPr>
        </p:nvSpPr>
        <p:spPr>
          <a:xfrm>
            <a:off x="101600" y="320675"/>
            <a:ext cx="6621463" cy="3725863"/>
          </a:xfrm>
          <a:ln/>
        </p:spPr>
      </p:sp>
      <p:sp>
        <p:nvSpPr>
          <p:cNvPr id="119812" name="Rectangle 3"/>
          <p:cNvSpPr>
            <a:spLocks noGrp="1" noChangeArrowheads="1"/>
          </p:cNvSpPr>
          <p:nvPr>
            <p:ph type="body" idx="1"/>
          </p:nvPr>
        </p:nvSpPr>
        <p:spPr>
          <a:xfrm>
            <a:off x="677882" y="4721227"/>
            <a:ext cx="5451475"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5" tIns="46366" rIns="92735" bIns="46366"/>
          <a:lstStyle/>
          <a:p>
            <a:pPr eaLnBrk="1" hangingPunct="1"/>
            <a:endParaRPr lang="ja-JP" altLang="ja-JP" dirty="0"/>
          </a:p>
        </p:txBody>
      </p:sp>
    </p:spTree>
    <p:extLst>
      <p:ext uri="{BB962C8B-B14F-4D97-AF65-F5344CB8AC3E}">
        <p14:creationId xmlns:p14="http://schemas.microsoft.com/office/powerpoint/2010/main" val="3933814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1000" dirty="0">
              <a:ea typeface="+mn-ea"/>
            </a:endParaRPr>
          </a:p>
        </p:txBody>
      </p:sp>
      <p:sp>
        <p:nvSpPr>
          <p:cNvPr id="51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BB5E38-C3AC-47C1-8504-4C79CA1F5C8E}"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2388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en-US" dirty="0">
              <a:latin typeface="Arial" panose="020B0604020202020204" pitchFamily="34" charset="0"/>
            </a:endParaRPr>
          </a:p>
        </p:txBody>
      </p:sp>
      <p:sp>
        <p:nvSpPr>
          <p:cNvPr id="51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BB5E38-C3AC-47C1-8504-4C79CA1F5C8E}"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49504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en-US" dirty="0">
              <a:latin typeface="Arial" panose="020B0604020202020204" pitchFamily="34" charset="0"/>
            </a:endParaRPr>
          </a:p>
        </p:txBody>
      </p:sp>
      <p:sp>
        <p:nvSpPr>
          <p:cNvPr id="51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BB5E38-C3AC-47C1-8504-4C79CA1F5C8E}"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409970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56051" y="9440884"/>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37" tIns="45968" rIns="91937" bIns="45968"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8F85FB9-CA05-4CAD-92E9-E170C448EC02}" type="slidenum">
              <a:rPr lang="en-US" altLang="ja-JP" sz="1200">
                <a:latin typeface="ＭＳ Ｐゴシック" panose="020B0600070205080204" pitchFamily="50" charset="-128"/>
                <a:ea typeface="ＭＳ Ｐゴシック" panose="020B0600070205080204" pitchFamily="50" charset="-128"/>
              </a:rPr>
              <a:pPr algn="r" eaLnBrk="1" hangingPunct="1">
                <a:spcBef>
                  <a:spcPct val="0"/>
                </a:spcBef>
              </a:pPr>
              <a:t>49</a:t>
            </a:fld>
            <a:endParaRPr lang="en-US" altLang="ja-JP" sz="1200" dirty="0">
              <a:latin typeface="ＭＳ Ｐゴシック" panose="020B0600070205080204" pitchFamily="50" charset="-128"/>
              <a:ea typeface="ＭＳ Ｐゴシック" panose="020B0600070205080204" pitchFamily="50" charset="-128"/>
            </a:endParaRPr>
          </a:p>
        </p:txBody>
      </p:sp>
      <p:sp>
        <p:nvSpPr>
          <p:cNvPr id="119811" name="Rectangle 2"/>
          <p:cNvSpPr>
            <a:spLocks noGrp="1" noRot="1" noChangeAspect="1" noChangeArrowheads="1" noTextEdit="1"/>
          </p:cNvSpPr>
          <p:nvPr>
            <p:ph type="sldImg"/>
          </p:nvPr>
        </p:nvSpPr>
        <p:spPr>
          <a:xfrm>
            <a:off x="101600" y="320675"/>
            <a:ext cx="6621463" cy="3725863"/>
          </a:xfrm>
          <a:ln/>
        </p:spPr>
      </p:sp>
      <p:sp>
        <p:nvSpPr>
          <p:cNvPr id="119812" name="Rectangle 3"/>
          <p:cNvSpPr>
            <a:spLocks noGrp="1" noChangeArrowheads="1"/>
          </p:cNvSpPr>
          <p:nvPr>
            <p:ph type="body" idx="1"/>
          </p:nvPr>
        </p:nvSpPr>
        <p:spPr>
          <a:xfrm>
            <a:off x="677882" y="4721227"/>
            <a:ext cx="5451475"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5" tIns="46366" rIns="92735" bIns="46366"/>
          <a:lstStyle/>
          <a:p>
            <a:pPr eaLnBrk="1" hangingPunct="1"/>
            <a:endParaRPr lang="ja-JP" altLang="ja-JP" dirty="0"/>
          </a:p>
        </p:txBody>
      </p:sp>
    </p:spTree>
    <p:extLst>
      <p:ext uri="{BB962C8B-B14F-4D97-AF65-F5344CB8AC3E}">
        <p14:creationId xmlns:p14="http://schemas.microsoft.com/office/powerpoint/2010/main" val="389102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ChangeArrowheads="1" noTextEdit="1"/>
          </p:cNvSpPr>
          <p:nvPr>
            <p:ph type="sldImg"/>
          </p:nvPr>
        </p:nvSpPr>
        <p:spPr>
          <a:xfrm>
            <a:off x="31750" y="269875"/>
            <a:ext cx="6430963" cy="3617913"/>
          </a:xfrm>
          <a:ln/>
        </p:spPr>
      </p:sp>
      <p:sp>
        <p:nvSpPr>
          <p:cNvPr id="13315" name="ノート プレースホルダ 2"/>
          <p:cNvSpPr>
            <a:spLocks noGrp="1"/>
          </p:cNvSpPr>
          <p:nvPr>
            <p:ph type="body" idx="1"/>
          </p:nvPr>
        </p:nvSpPr>
        <p:spPr>
          <a:xfrm>
            <a:off x="651206" y="5123863"/>
            <a:ext cx="5422633" cy="268759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a:latin typeface="Arial" panose="020B0604020202020204" pitchFamily="34" charset="0"/>
            </a:endParaRPr>
          </a:p>
        </p:txBody>
      </p:sp>
      <p:sp>
        <p:nvSpPr>
          <p:cNvPr id="133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004">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12890" indent="-271357" defTabSz="834004">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9231"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40761"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82292"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23823"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5356"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06888"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48418"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6E075F77-5C11-4CA3-8224-7E18ECDB14CD}" type="slidenum">
              <a:rPr lang="en-US" altLang="ja-JP" sz="1200">
                <a:ea typeface="ＭＳ Ｐゴシック" panose="020B0600070205080204" pitchFamily="50" charset="-128"/>
              </a:rPr>
              <a:pPr>
                <a:spcBef>
                  <a:spcPct val="0"/>
                </a:spcBef>
              </a:pPr>
              <a:t>5</a:t>
            </a:fld>
            <a:endParaRPr lang="en-US" altLang="ja-JP" sz="1200">
              <a:ea typeface="ＭＳ Ｐゴシック" panose="020B0600070205080204" pitchFamily="50" charset="-128"/>
            </a:endParaRPr>
          </a:p>
        </p:txBody>
      </p:sp>
    </p:spTree>
    <p:extLst>
      <p:ext uri="{BB962C8B-B14F-4D97-AF65-F5344CB8AC3E}">
        <p14:creationId xmlns:p14="http://schemas.microsoft.com/office/powerpoint/2010/main" val="42359324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956">
              <a:defRPr/>
            </a:pPr>
            <a:endParaRPr lang="en-US" altLang="ja-JP" dirty="0">
              <a:ea typeface="ＭＳ Ｐゴシック" charset="-128"/>
            </a:endParaRPr>
          </a:p>
        </p:txBody>
      </p:sp>
      <p:sp>
        <p:nvSpPr>
          <p:cNvPr id="4" name="スライド番号プレースホルダー 3"/>
          <p:cNvSpPr>
            <a:spLocks noGrp="1"/>
          </p:cNvSpPr>
          <p:nvPr>
            <p:ph type="sldNum" sz="quarter" idx="10"/>
          </p:nvPr>
        </p:nvSpPr>
        <p:spPr/>
        <p:txBody>
          <a:bodyPr/>
          <a:lstStyle/>
          <a:p>
            <a:pPr>
              <a:defRPr/>
            </a:pPr>
            <a:fld id="{F74BB4A6-2A10-49A9-8427-7D1EF49CCD12}" type="slidenum">
              <a:rPr lang="en-US" altLang="ja-JP" smtClean="0"/>
              <a:pPr>
                <a:defRPr/>
              </a:pPr>
              <a:t>50</a:t>
            </a:fld>
            <a:endParaRPr lang="en-US" altLang="ja-JP"/>
          </a:p>
        </p:txBody>
      </p:sp>
    </p:spTree>
    <p:extLst>
      <p:ext uri="{BB962C8B-B14F-4D97-AF65-F5344CB8AC3E}">
        <p14:creationId xmlns:p14="http://schemas.microsoft.com/office/powerpoint/2010/main" val="4044679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2569">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74BB4A6-2A10-49A9-8427-7D1EF49CCD12}" type="slidenum">
              <a:rPr lang="en-US" altLang="ja-JP" smtClean="0"/>
              <a:pPr>
                <a:defRPr/>
              </a:pPr>
              <a:t>51</a:t>
            </a:fld>
            <a:endParaRPr lang="en-US" altLang="ja-JP"/>
          </a:p>
        </p:txBody>
      </p:sp>
    </p:spTree>
    <p:extLst>
      <p:ext uri="{BB962C8B-B14F-4D97-AF65-F5344CB8AC3E}">
        <p14:creationId xmlns:p14="http://schemas.microsoft.com/office/powerpoint/2010/main" val="8140003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a:xfrm>
            <a:off x="-3175" y="263525"/>
            <a:ext cx="6275388" cy="3530600"/>
          </a:xfrm>
          <a:ln/>
        </p:spPr>
      </p:sp>
      <p:sp>
        <p:nvSpPr>
          <p:cNvPr id="8195" name="ノート プレースホルダ 2"/>
          <p:cNvSpPr>
            <a:spLocks noGrp="1"/>
          </p:cNvSpPr>
          <p:nvPr>
            <p:ph type="body" idx="1"/>
          </p:nvPr>
        </p:nvSpPr>
        <p:spPr>
          <a:xfrm>
            <a:off x="629658" y="5001453"/>
            <a:ext cx="5236465" cy="262172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0232">
              <a:defRPr/>
            </a:pPr>
            <a:endParaRPr lang="en-US" altLang="ja-JP" dirty="0"/>
          </a:p>
        </p:txBody>
      </p:sp>
      <p:sp>
        <p:nvSpPr>
          <p:cNvPr id="81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1848">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6714" indent="-267171" defTabSz="811848">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71641" indent="-214036" defTabSz="811848">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9705" indent="-214036" defTabSz="811848">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9249" indent="-214036" defTabSz="811848">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54362" indent="-214036" defTabSz="81184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79478" indent="-214036" defTabSz="81184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04591" indent="-214036" defTabSz="81184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29704" indent="-214036" defTabSz="81184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6014EF6A-5DEE-4C73-A0FF-B66EDD81647A}"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52</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5429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ChangeArrowheads="1" noTextEdit="1"/>
          </p:cNvSpPr>
          <p:nvPr>
            <p:ph type="sldImg"/>
          </p:nvPr>
        </p:nvSpPr>
        <p:spPr>
          <a:xfrm>
            <a:off x="31750" y="269875"/>
            <a:ext cx="6430963" cy="3617913"/>
          </a:xfrm>
          <a:ln/>
        </p:spPr>
      </p:sp>
      <p:sp>
        <p:nvSpPr>
          <p:cNvPr id="15363" name="ノート プレースホルダ 2"/>
          <p:cNvSpPr>
            <a:spLocks noGrp="1"/>
          </p:cNvSpPr>
          <p:nvPr>
            <p:ph type="body" idx="1"/>
          </p:nvPr>
        </p:nvSpPr>
        <p:spPr>
          <a:xfrm>
            <a:off x="651206" y="5123863"/>
            <a:ext cx="5422633" cy="268759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a:latin typeface="Arial" panose="020B0604020202020204" pitchFamily="34" charset="0"/>
            </a:endParaRPr>
          </a:p>
        </p:txBody>
      </p:sp>
      <p:sp>
        <p:nvSpPr>
          <p:cNvPr id="153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004">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12890" indent="-271357" defTabSz="834004">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9231"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40761"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82292"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23823"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5356"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06888"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48418"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9CC30DD1-516A-4C3F-B502-E34E5AA54834}" type="slidenum">
              <a:rPr lang="en-US" altLang="ja-JP" sz="1200">
                <a:ea typeface="ＭＳ Ｐゴシック" panose="020B0600070205080204" pitchFamily="50" charset="-128"/>
              </a:rPr>
              <a:pPr>
                <a:spcBef>
                  <a:spcPct val="0"/>
                </a:spcBef>
              </a:pPr>
              <a:t>6</a:t>
            </a:fld>
            <a:endParaRPr lang="en-US" altLang="ja-JP" sz="1200">
              <a:ea typeface="ＭＳ Ｐゴシック" panose="020B0600070205080204" pitchFamily="50" charset="-128"/>
            </a:endParaRPr>
          </a:p>
        </p:txBody>
      </p:sp>
    </p:spTree>
    <p:extLst>
      <p:ext uri="{BB962C8B-B14F-4D97-AF65-F5344CB8AC3E}">
        <p14:creationId xmlns:p14="http://schemas.microsoft.com/office/powerpoint/2010/main" val="185687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ChangeArrowheads="1" noTextEdit="1"/>
          </p:cNvSpPr>
          <p:nvPr>
            <p:ph type="sldImg"/>
          </p:nvPr>
        </p:nvSpPr>
        <p:spPr>
          <a:xfrm>
            <a:off x="31750" y="269875"/>
            <a:ext cx="6430963" cy="3617913"/>
          </a:xfrm>
          <a:ln/>
        </p:spPr>
      </p:sp>
      <p:sp>
        <p:nvSpPr>
          <p:cNvPr id="19459" name="ノート プレースホルダ 2"/>
          <p:cNvSpPr>
            <a:spLocks noGrp="1"/>
          </p:cNvSpPr>
          <p:nvPr>
            <p:ph type="body" idx="1"/>
          </p:nvPr>
        </p:nvSpPr>
        <p:spPr>
          <a:xfrm>
            <a:off x="651206" y="5123863"/>
            <a:ext cx="5422633" cy="268759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194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004">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12890" indent="-271357" defTabSz="834004">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9231"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40761"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82292" indent="-216168" defTabSz="834004">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23823"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65356"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06888"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48418" indent="-216168" defTabSz="83400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56BA930F-8AC3-4AF3-B561-7CA0E0A48664}" type="slidenum">
              <a:rPr lang="en-US" altLang="ja-JP" sz="1200">
                <a:ea typeface="ＭＳ Ｐゴシック" panose="020B0600070205080204" pitchFamily="50" charset="-128"/>
              </a:rPr>
              <a:pPr>
                <a:spcBef>
                  <a:spcPct val="0"/>
                </a:spcBef>
              </a:pPr>
              <a:t>7</a:t>
            </a:fld>
            <a:endParaRPr lang="en-US" altLang="ja-JP" sz="1200">
              <a:ea typeface="ＭＳ Ｐゴシック" panose="020B0600070205080204" pitchFamily="50" charset="-128"/>
            </a:endParaRPr>
          </a:p>
        </p:txBody>
      </p:sp>
    </p:spTree>
    <p:extLst>
      <p:ext uri="{BB962C8B-B14F-4D97-AF65-F5344CB8AC3E}">
        <p14:creationId xmlns:p14="http://schemas.microsoft.com/office/powerpoint/2010/main" val="215066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D98836-CA4F-475F-BCFC-7C6538775750}" type="slidenum">
              <a:rPr kumimoji="1" lang="ja-JP" altLang="en-US" smtClean="0"/>
              <a:t>8</a:t>
            </a:fld>
            <a:endParaRPr kumimoji="1" lang="ja-JP" altLang="en-US"/>
          </a:p>
        </p:txBody>
      </p:sp>
    </p:spTree>
    <p:extLst>
      <p:ext uri="{BB962C8B-B14F-4D97-AF65-F5344CB8AC3E}">
        <p14:creationId xmlns:p14="http://schemas.microsoft.com/office/powerpoint/2010/main" val="364929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ChangeArrowheads="1" noTextEdit="1"/>
          </p:cNvSpPr>
          <p:nvPr>
            <p:ph type="sldImg"/>
          </p:nvPr>
        </p:nvSpPr>
        <p:spPr>
          <a:xfrm>
            <a:off x="76200" y="277813"/>
            <a:ext cx="6618288" cy="3724275"/>
          </a:xfrm>
          <a:ln/>
        </p:spPr>
      </p:sp>
      <p:sp>
        <p:nvSpPr>
          <p:cNvPr id="16387" name="ノート プレースホルダ 2"/>
          <p:cNvSpPr>
            <a:spLocks noGrp="1"/>
          </p:cNvSpPr>
          <p:nvPr>
            <p:ph type="body" idx="1"/>
          </p:nvPr>
        </p:nvSpPr>
        <p:spPr>
          <a:xfrm>
            <a:off x="679450" y="5275263"/>
            <a:ext cx="5657850" cy="276701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278">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37912" indent="-280884" defTabSz="863278">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37813" indent="-223755" defTabSz="863278">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94842" indent="-223755" defTabSz="863278">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1871" indent="-223755" defTabSz="863278">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08901" indent="-223755" defTabSz="8632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65930" indent="-223755" defTabSz="8632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2959" indent="-223755" defTabSz="8632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79988" indent="-223755" defTabSz="8632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2200C95-E78B-4E32-A928-D675EA7EB6F8}" type="slidenum">
              <a:rPr lang="en-US" altLang="ja-JP" sz="1200">
                <a:solidFill>
                  <a:srgbClr val="000000"/>
                </a:solidFill>
                <a:ea typeface="ＭＳ Ｐゴシック" panose="020B0600070205080204" pitchFamily="50" charset="-128"/>
              </a:rPr>
              <a:pPr>
                <a:spcBef>
                  <a:spcPct val="0"/>
                </a:spcBef>
              </a:pPr>
              <a:t>9</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81052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5A7679-89D8-4093-BDFB-D9D6987A661E}" type="slidenum">
              <a:rPr lang="en-US" altLang="ja-JP"/>
              <a:pPr>
                <a:defRPr/>
              </a:pPr>
              <a:t>‹#›</a:t>
            </a:fld>
            <a:endParaRPr lang="en-US" altLang="ja-JP"/>
          </a:p>
        </p:txBody>
      </p:sp>
    </p:spTree>
    <p:extLst>
      <p:ext uri="{BB962C8B-B14F-4D97-AF65-F5344CB8AC3E}">
        <p14:creationId xmlns:p14="http://schemas.microsoft.com/office/powerpoint/2010/main" val="32824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A586B3-01B7-4A80-AE52-7936C89DC6F1}" type="slidenum">
              <a:rPr lang="en-US" altLang="ja-JP"/>
              <a:pPr>
                <a:defRPr/>
              </a:pPr>
              <a:t>‹#›</a:t>
            </a:fld>
            <a:endParaRPr lang="en-US" altLang="ja-JP"/>
          </a:p>
        </p:txBody>
      </p:sp>
    </p:spTree>
    <p:extLst>
      <p:ext uri="{BB962C8B-B14F-4D97-AF65-F5344CB8AC3E}">
        <p14:creationId xmlns:p14="http://schemas.microsoft.com/office/powerpoint/2010/main" val="227789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5FBE15-69C8-49BD-8060-A3D6AB06BBFF}" type="slidenum">
              <a:rPr lang="en-US" altLang="ja-JP"/>
              <a:pPr>
                <a:defRPr/>
              </a:pPr>
              <a:t>‹#›</a:t>
            </a:fld>
            <a:endParaRPr lang="en-US" altLang="ja-JP"/>
          </a:p>
        </p:txBody>
      </p:sp>
    </p:spTree>
    <p:extLst>
      <p:ext uri="{BB962C8B-B14F-4D97-AF65-F5344CB8AC3E}">
        <p14:creationId xmlns:p14="http://schemas.microsoft.com/office/powerpoint/2010/main" val="740935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7FCBBA-80F2-4351-B6B7-26BB035003F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05196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A383AC-49EA-49BD-8A76-1F9180AA44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1945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F5489F-5C71-4F29-BB8A-45D7FAD5EBB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95421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969FA7-051E-43FD-B121-85623ADEB45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22675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2AE21F-EFBB-48DC-A1D6-71939F08046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4109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E99CA5-B511-4988-83AE-CAC5B5CD4FF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74019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F02A8D5-4445-42C3-AD70-D9CC07E8251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5278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929318-173D-4A2C-A067-2AACFF6557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929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7CEDE1-20D2-4FE2-A720-8EC76CD24E7A}" type="slidenum">
              <a:rPr lang="en-US" altLang="ja-JP"/>
              <a:pPr>
                <a:defRPr/>
              </a:pPr>
              <a:t>‹#›</a:t>
            </a:fld>
            <a:endParaRPr lang="en-US" altLang="ja-JP"/>
          </a:p>
        </p:txBody>
      </p:sp>
    </p:spTree>
    <p:extLst>
      <p:ext uri="{BB962C8B-B14F-4D97-AF65-F5344CB8AC3E}">
        <p14:creationId xmlns:p14="http://schemas.microsoft.com/office/powerpoint/2010/main" val="291527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2F0302-162E-44FF-A6BE-3625A3AB71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7228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57C69-4E17-4EF1-ADBE-DA4D04609D7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7061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987C47-0409-4E60-B0BC-00362753623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1172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E696C6-680E-4455-9AB7-56E6F3DECCCC}" type="slidenum">
              <a:rPr lang="en-US" altLang="ja-JP"/>
              <a:pPr>
                <a:defRPr/>
              </a:pPr>
              <a:t>‹#›</a:t>
            </a:fld>
            <a:endParaRPr lang="en-US" altLang="ja-JP"/>
          </a:p>
        </p:txBody>
      </p:sp>
    </p:spTree>
    <p:extLst>
      <p:ext uri="{BB962C8B-B14F-4D97-AF65-F5344CB8AC3E}">
        <p14:creationId xmlns:p14="http://schemas.microsoft.com/office/powerpoint/2010/main" val="129520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F99E38-4744-40F8-9E19-E27EEB80ED96}" type="slidenum">
              <a:rPr lang="en-US" altLang="ja-JP"/>
              <a:pPr>
                <a:defRPr/>
              </a:pPr>
              <a:t>‹#›</a:t>
            </a:fld>
            <a:endParaRPr lang="en-US" altLang="ja-JP"/>
          </a:p>
        </p:txBody>
      </p:sp>
    </p:spTree>
    <p:extLst>
      <p:ext uri="{BB962C8B-B14F-4D97-AF65-F5344CB8AC3E}">
        <p14:creationId xmlns:p14="http://schemas.microsoft.com/office/powerpoint/2010/main" val="30727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510559-35D9-486F-BFAA-6CD500E32A87}" type="slidenum">
              <a:rPr lang="en-US" altLang="ja-JP"/>
              <a:pPr>
                <a:defRPr/>
              </a:pPr>
              <a:t>‹#›</a:t>
            </a:fld>
            <a:endParaRPr lang="en-US" altLang="ja-JP"/>
          </a:p>
        </p:txBody>
      </p:sp>
    </p:spTree>
    <p:extLst>
      <p:ext uri="{BB962C8B-B14F-4D97-AF65-F5344CB8AC3E}">
        <p14:creationId xmlns:p14="http://schemas.microsoft.com/office/powerpoint/2010/main" val="126946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D345DDF-DF75-44C1-9926-12A2B7E90725}" type="slidenum">
              <a:rPr lang="en-US" altLang="ja-JP"/>
              <a:pPr>
                <a:defRPr/>
              </a:pPr>
              <a:t>‹#›</a:t>
            </a:fld>
            <a:endParaRPr lang="en-US" altLang="ja-JP"/>
          </a:p>
        </p:txBody>
      </p:sp>
    </p:spTree>
    <p:extLst>
      <p:ext uri="{BB962C8B-B14F-4D97-AF65-F5344CB8AC3E}">
        <p14:creationId xmlns:p14="http://schemas.microsoft.com/office/powerpoint/2010/main" val="388975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1E2DCCE-2328-4EE7-B47C-8DACD135FF60}" type="slidenum">
              <a:rPr lang="en-US" altLang="ja-JP"/>
              <a:pPr>
                <a:defRPr/>
              </a:pPr>
              <a:t>‹#›</a:t>
            </a:fld>
            <a:endParaRPr lang="en-US" altLang="ja-JP"/>
          </a:p>
        </p:txBody>
      </p:sp>
    </p:spTree>
    <p:extLst>
      <p:ext uri="{BB962C8B-B14F-4D97-AF65-F5344CB8AC3E}">
        <p14:creationId xmlns:p14="http://schemas.microsoft.com/office/powerpoint/2010/main" val="11580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567237-26AF-4C83-9B05-38B7261C5DAC}" type="slidenum">
              <a:rPr lang="en-US" altLang="ja-JP"/>
              <a:pPr>
                <a:defRPr/>
              </a:pPr>
              <a:t>‹#›</a:t>
            </a:fld>
            <a:endParaRPr lang="en-US" altLang="ja-JP"/>
          </a:p>
        </p:txBody>
      </p:sp>
    </p:spTree>
    <p:extLst>
      <p:ext uri="{BB962C8B-B14F-4D97-AF65-F5344CB8AC3E}">
        <p14:creationId xmlns:p14="http://schemas.microsoft.com/office/powerpoint/2010/main" val="212921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988B69-BEAE-4B59-911D-15A415D4DD5A}" type="slidenum">
              <a:rPr lang="en-US" altLang="ja-JP"/>
              <a:pPr>
                <a:defRPr/>
              </a:pPr>
              <a:t>‹#›</a:t>
            </a:fld>
            <a:endParaRPr lang="en-US" altLang="ja-JP"/>
          </a:p>
        </p:txBody>
      </p:sp>
    </p:spTree>
    <p:extLst>
      <p:ext uri="{BB962C8B-B14F-4D97-AF65-F5344CB8AC3E}">
        <p14:creationId xmlns:p14="http://schemas.microsoft.com/office/powerpoint/2010/main" val="62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55BD0814-9702-45D6-91BE-7A9ABF1780D2}"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3700">
          <a:solidFill>
            <a:schemeClr val="tx2"/>
          </a:solidFill>
          <a:latin typeface="ＭＳ Ｐゴシック" panose="020B0600070205080204" pitchFamily="50" charset="-128"/>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ＭＳ Ｐゴシック" panose="020B0600070205080204" pitchFamily="50" charset="-128"/>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ＭＳ Ｐゴシック" panose="020B0600070205080204" pitchFamily="50" charset="-128"/>
          <a:ea typeface="+mn-ea"/>
        </a:defRPr>
      </a:lvl2pPr>
      <a:lvl3pPr marL="968375" indent="-188913" algn="l" rtl="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mn-ea"/>
        </a:defRPr>
      </a:lvl3pPr>
      <a:lvl4pPr marL="1357313"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4pPr>
      <a:lvl5pPr marL="1747838"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ＭＳ Ｐゴシック" panose="020B0600070205080204" pitchFamily="50" charset="-128"/>
                <a:ea typeface="ＭＳ Ｐゴシック" pitchFamily="50" charset="-128"/>
              </a:defRPr>
            </a:lvl1pPr>
          </a:lstStyle>
          <a:p>
            <a:pPr>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16A2781C-B1BF-4A8D-BE52-ED39F0CB926F}"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0938243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ctr" rtl="0" eaLnBrk="0" fontAlgn="base" hangingPunct="0">
        <a:spcBef>
          <a:spcPct val="0"/>
        </a:spcBef>
        <a:spcAft>
          <a:spcPct val="0"/>
        </a:spcAft>
        <a:defRPr kumimoji="1" sz="3700">
          <a:solidFill>
            <a:schemeClr val="tx2"/>
          </a:solidFill>
          <a:latin typeface="ＭＳ Ｐゴシック" panose="020B0600070205080204" pitchFamily="50" charset="-128"/>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ＭＳ Ｐゴシック" panose="020B0600070205080204" pitchFamily="50" charset="-128"/>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ＭＳ Ｐゴシック" panose="020B0600070205080204" pitchFamily="50" charset="-128"/>
          <a:ea typeface="+mn-ea"/>
        </a:defRPr>
      </a:lvl2pPr>
      <a:lvl3pPr marL="968375" indent="-188913" algn="l" rtl="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mn-ea"/>
        </a:defRPr>
      </a:lvl3pPr>
      <a:lvl4pPr marL="1357313"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4pPr>
      <a:lvl5pPr marL="1747838"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7.wmf"/></Relationships>
</file>

<file path=ppt/slides/_rels/slide3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jpeg"/><Relationship Id="rId7"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emf"/><Relationship Id="rId4" Type="http://schemas.openxmlformats.org/officeDocument/2006/relationships/image" Target="../media/image68.jpeg"/><Relationship Id="rId9" Type="http://schemas.openxmlformats.org/officeDocument/2006/relationships/image" Target="../media/image73.jpeg"/></Relationships>
</file>

<file path=ppt/slides/_rels/slide4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png"/><Relationship Id="rId7" Type="http://schemas.microsoft.com/office/2007/relationships/hdphoto" Target="../media/hdphoto3.wdp"/><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2.jpeg"/><Relationship Id="rId4" Type="http://schemas.openxmlformats.org/officeDocument/2006/relationships/image" Target="../media/image77.png"/><Relationship Id="rId9" Type="http://schemas.openxmlformats.org/officeDocument/2006/relationships/image" Target="../media/image81.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8.png"/></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9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181100"/>
            <a:ext cx="9144000" cy="1985963"/>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rgbClr val="FFFFFF"/>
              </a:solidFill>
              <a:latin typeface="ＭＳ Ｐゴシック" panose="020B0600070205080204" pitchFamily="50" charset="-128"/>
              <a:ea typeface="HG創英角ｺﾞｼｯｸUB" pitchFamily="49" charset="-128"/>
            </a:endParaRPr>
          </a:p>
        </p:txBody>
      </p:sp>
      <p:sp>
        <p:nvSpPr>
          <p:cNvPr id="2051" name="テキスト ボックス 1"/>
          <p:cNvSpPr txBox="1">
            <a:spLocks noChangeArrowheads="1"/>
          </p:cNvSpPr>
          <p:nvPr/>
        </p:nvSpPr>
        <p:spPr bwMode="auto">
          <a:xfrm>
            <a:off x="0" y="1850231"/>
            <a:ext cx="9144000" cy="647700"/>
          </a:xfrm>
          <a:prstGeom prst="rect">
            <a:avLst/>
          </a:prstGeom>
          <a:noFill/>
          <a:ln w="9525">
            <a:noFill/>
            <a:miter lim="800000"/>
            <a:headEnd/>
            <a:tailEnd/>
          </a:ln>
        </p:spPr>
        <p:txBody>
          <a:bodyPr lIns="91439" tIns="45719" rIns="91439" bIns="45719">
            <a:spAutoFit/>
          </a:bodyPr>
          <a:lstStyle/>
          <a:p>
            <a:pPr algn="ctr" eaLnBrk="1" hangingPunct="1">
              <a:defRPr/>
            </a:pPr>
            <a:r>
              <a:rPr lang="ja-JP" altLang="en-US" sz="3600" dirty="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令和６年度予算（案）について</a:t>
            </a:r>
          </a:p>
        </p:txBody>
      </p:sp>
      <p:sp>
        <p:nvSpPr>
          <p:cNvPr id="4100" name="Rectangle 11"/>
          <p:cNvSpPr>
            <a:spLocks noChangeArrowheads="1"/>
          </p:cNvSpPr>
          <p:nvPr/>
        </p:nvSpPr>
        <p:spPr bwMode="auto">
          <a:xfrm>
            <a:off x="2268538" y="3678238"/>
            <a:ext cx="460851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7928" tIns="38964" rIns="77928"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spcBef>
                <a:spcPct val="0"/>
              </a:spcBef>
              <a:buFontTx/>
              <a:buNone/>
            </a:pPr>
            <a:r>
              <a:rPr lang="ja-JP" altLang="en-US" sz="2000" b="1" dirty="0">
                <a:solidFill>
                  <a:srgbClr val="000000"/>
                </a:solidFill>
                <a:latin typeface="ＭＳ Ｐゴシック" panose="020B0600070205080204" pitchFamily="50" charset="-128"/>
                <a:ea typeface="ＭＳ ゴシック" panose="020B0609070205080204" pitchFamily="49" charset="-128"/>
              </a:rPr>
              <a:t>令和６年２月</a:t>
            </a:r>
          </a:p>
          <a:p>
            <a:pPr algn="ctr" eaLnBrk="1" hangingPunct="1">
              <a:lnSpc>
                <a:spcPct val="150000"/>
              </a:lnSpc>
              <a:spcBef>
                <a:spcPct val="0"/>
              </a:spcBef>
              <a:buFontTx/>
              <a:buNone/>
            </a:pPr>
            <a:r>
              <a:rPr lang="ja-JP" altLang="en-US" sz="2000" b="1" dirty="0">
                <a:solidFill>
                  <a:srgbClr val="000000"/>
                </a:solidFill>
                <a:latin typeface="ＭＳ Ｐゴシック" panose="020B0600070205080204" pitchFamily="50" charset="-128"/>
                <a:ea typeface="ＭＳ ゴシック" panose="020B0609070205080204" pitchFamily="49" charset="-128"/>
              </a:rPr>
              <a:t>大阪市</a:t>
            </a:r>
            <a:endParaRPr lang="en-US" altLang="ja-JP" sz="2000" b="1" dirty="0">
              <a:solidFill>
                <a:srgbClr val="000000"/>
              </a:solidFill>
              <a:latin typeface="ＭＳ Ｐゴシック" panose="020B0600070205080204" pitchFamily="50" charset="-128"/>
              <a:ea typeface="ＭＳ ゴシック" panose="020B0609070205080204" pitchFamily="49" charset="-128"/>
            </a:endParaRPr>
          </a:p>
        </p:txBody>
      </p:sp>
    </p:spTree>
    <p:extLst>
      <p:ext uri="{BB962C8B-B14F-4D97-AF65-F5344CB8AC3E}">
        <p14:creationId xmlns:p14="http://schemas.microsoft.com/office/powerpoint/2010/main" val="181324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277815"/>
            <a:ext cx="9144000" cy="1934308"/>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chemeClr val="bg1"/>
              </a:solidFill>
              <a:latin typeface="ＭＳ Ｐゴシック" panose="020B0600070205080204" pitchFamily="50" charset="-128"/>
              <a:ea typeface="HG創英角ｺﾞｼｯｸUB" pitchFamily="49" charset="-128"/>
            </a:endParaRPr>
          </a:p>
        </p:txBody>
      </p:sp>
      <p:sp>
        <p:nvSpPr>
          <p:cNvPr id="7171" name="Text Box 4"/>
          <p:cNvSpPr txBox="1">
            <a:spLocks noChangeArrowheads="1"/>
          </p:cNvSpPr>
          <p:nvPr/>
        </p:nvSpPr>
        <p:spPr bwMode="auto">
          <a:xfrm>
            <a:off x="0" y="1830892"/>
            <a:ext cx="8856663" cy="740858"/>
          </a:xfrm>
          <a:prstGeom prst="rect">
            <a:avLst/>
          </a:prstGeom>
          <a:noFill/>
          <a:ln w="9525">
            <a:noFill/>
            <a:miter lim="800000"/>
            <a:headEnd/>
            <a:tailEnd/>
          </a:ln>
        </p:spPr>
        <p:txBody>
          <a:bodyPr lIns="77928" tIns="38964" rIns="77928" bIns="38964">
            <a:spAutoFit/>
          </a:bodyPr>
          <a:lstStyle/>
          <a:p>
            <a:pPr algn="ctr" eaLnBrk="1" hangingPunct="1">
              <a:lnSpc>
                <a:spcPct val="150000"/>
              </a:lnSpc>
              <a:defRPr/>
            </a:pPr>
            <a:r>
              <a:rPr lang="ja-JP" altLang="en-US" sz="34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３．市民サービスの充実</a:t>
            </a:r>
          </a:p>
        </p:txBody>
      </p:sp>
    </p:spTree>
    <p:extLst>
      <p:ext uri="{BB962C8B-B14F-4D97-AF65-F5344CB8AC3E}">
        <p14:creationId xmlns:p14="http://schemas.microsoft.com/office/powerpoint/2010/main" val="1605792382"/>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1588" y="4763"/>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1614488" algn="l"/>
              </a:tabLst>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０～２歳児保育無償化</a:t>
            </a: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に向けた取組①</a:t>
            </a:r>
            <a:endParaRPr lang="en-US" altLang="ja-JP"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 name="スライド番号プレースホルダー 1"/>
          <p:cNvSpPr>
            <a:spLocks noGrp="1"/>
          </p:cNvSpPr>
          <p:nvPr>
            <p:ph type="sldNum" sz="quarter" idx="12"/>
          </p:nvPr>
        </p:nvSpPr>
        <p:spPr>
          <a:xfrm>
            <a:off x="7008554" y="4760687"/>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11</a:t>
            </a:fld>
            <a:endParaRPr lang="en-US" altLang="ja-JP" sz="2000" b="1" dirty="0">
              <a:effectLst>
                <a:outerShdw blurRad="38100" dist="38100" dir="2700000" algn="tl">
                  <a:srgbClr val="000000">
                    <a:alpha val="43137"/>
                  </a:srgbClr>
                </a:outerShdw>
              </a:effectLst>
            </a:endParaRPr>
          </a:p>
        </p:txBody>
      </p:sp>
      <p:sp>
        <p:nvSpPr>
          <p:cNvPr id="38" name="Rectangle 4"/>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7" name="テキスト ボックス 6">
            <a:extLst>
              <a:ext uri="{FF2B5EF4-FFF2-40B4-BE49-F238E27FC236}">
                <a16:creationId xmlns:a16="http://schemas.microsoft.com/office/drawing/2014/main" id="{FE4D6DC1-D91D-1781-3EB2-0CDCE7DB6116}"/>
              </a:ext>
            </a:extLst>
          </p:cNvPr>
          <p:cNvSpPr txBox="1"/>
          <p:nvPr/>
        </p:nvSpPr>
        <p:spPr>
          <a:xfrm>
            <a:off x="503666" y="4569062"/>
            <a:ext cx="8119530" cy="400110"/>
          </a:xfrm>
          <a:prstGeom prst="rect">
            <a:avLst/>
          </a:prstGeom>
          <a:noFill/>
        </p:spPr>
        <p:txBody>
          <a:bodyPr wrap="none" rtlCol="0">
            <a:spAutoFit/>
          </a:bodyPr>
          <a:lstStyle/>
          <a:p>
            <a:r>
              <a:rPr kumimoji="1" lang="ja-JP" altLang="en-US" sz="2000" b="1" dirty="0"/>
              <a:t>どのような家庭状況であっても、等しく、子育てができる環境の整備を推進</a:t>
            </a:r>
          </a:p>
        </p:txBody>
      </p:sp>
      <p:sp>
        <p:nvSpPr>
          <p:cNvPr id="8" name="四角形: 角を丸くする 7">
            <a:extLst>
              <a:ext uri="{FF2B5EF4-FFF2-40B4-BE49-F238E27FC236}">
                <a16:creationId xmlns:a16="http://schemas.microsoft.com/office/drawing/2014/main" id="{04FC05F4-B039-9A8F-E920-63F5B90CC035}"/>
              </a:ext>
            </a:extLst>
          </p:cNvPr>
          <p:cNvSpPr/>
          <p:nvPr/>
        </p:nvSpPr>
        <p:spPr>
          <a:xfrm>
            <a:off x="241299" y="773801"/>
            <a:ext cx="8600442" cy="3145474"/>
          </a:xfrm>
          <a:prstGeom prst="roundRect">
            <a:avLst>
              <a:gd name="adj" fmla="val 1004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D6341CAF-B770-E5D0-884B-29541EC50760}"/>
              </a:ext>
            </a:extLst>
          </p:cNvPr>
          <p:cNvSpPr/>
          <p:nvPr/>
        </p:nvSpPr>
        <p:spPr>
          <a:xfrm>
            <a:off x="526082" y="586977"/>
            <a:ext cx="2040236" cy="382998"/>
          </a:xfrm>
          <a:prstGeom prst="roundRect">
            <a:avLst>
              <a:gd name="adj" fmla="val 968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mj-ea"/>
                <a:ea typeface="+mj-ea"/>
              </a:rPr>
              <a:t>大阪市の方向性</a:t>
            </a:r>
          </a:p>
        </p:txBody>
      </p:sp>
      <p:sp>
        <p:nvSpPr>
          <p:cNvPr id="10" name="正方形/長方形 9">
            <a:extLst>
              <a:ext uri="{FF2B5EF4-FFF2-40B4-BE49-F238E27FC236}">
                <a16:creationId xmlns:a16="http://schemas.microsoft.com/office/drawing/2014/main" id="{77E69207-2BAB-BC05-9D45-CF780BEF3765}"/>
              </a:ext>
            </a:extLst>
          </p:cNvPr>
          <p:cNvSpPr/>
          <p:nvPr/>
        </p:nvSpPr>
        <p:spPr>
          <a:xfrm>
            <a:off x="416354" y="915805"/>
            <a:ext cx="8469210" cy="285152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60000" rtlCol="0" anchor="ctr"/>
          <a:lstStyle/>
          <a:p>
            <a:pPr>
              <a:lnSpc>
                <a:spcPct val="150000"/>
              </a:lnSpc>
            </a:pPr>
            <a:r>
              <a:rPr lang="ja-JP" altLang="en-US" dirty="0">
                <a:latin typeface="ＭＳ Ｐゴシック" panose="020B0600070205080204" pitchFamily="50" charset="-128"/>
                <a:ea typeface="ＭＳ Ｐゴシック" panose="020B0600070205080204" pitchFamily="50" charset="-128"/>
              </a:rPr>
              <a:t>・</a:t>
            </a:r>
            <a:r>
              <a:rPr lang="ja-JP" altLang="en-US" b="1" u="sng" dirty="0">
                <a:latin typeface="ＭＳ Ｐゴシック" panose="020B0600070205080204" pitchFamily="50" charset="-128"/>
                <a:ea typeface="ＭＳ Ｐゴシック" panose="020B0600070205080204" pitchFamily="50" charset="-128"/>
              </a:rPr>
              <a:t>０～２歳児の保育の無償化</a:t>
            </a:r>
            <a:r>
              <a:rPr lang="ja-JP" altLang="en-US" dirty="0">
                <a:latin typeface="ＭＳ Ｐゴシック" panose="020B0600070205080204" pitchFamily="50" charset="-128"/>
                <a:ea typeface="ＭＳ Ｐゴシック" panose="020B0600070205080204" pitchFamily="50" charset="-128"/>
              </a:rPr>
              <a:t>については、</a:t>
            </a:r>
            <a:endParaRPr lang="en-US" altLang="ja-JP" dirty="0">
              <a:latin typeface="ＭＳ Ｐゴシック" panose="020B0600070205080204" pitchFamily="50" charset="-128"/>
              <a:ea typeface="ＭＳ Ｐゴシック" panose="020B0600070205080204" pitchFamily="50" charset="-128"/>
            </a:endParaRPr>
          </a:p>
          <a:p>
            <a:pPr>
              <a:lnSpc>
                <a:spcPct val="150000"/>
              </a:lnSpc>
            </a:pPr>
            <a:r>
              <a:rPr lang="ja-JP" altLang="en-US" dirty="0">
                <a:latin typeface="ＭＳ Ｐゴシック" panose="020B0600070205080204" pitchFamily="50" charset="-128"/>
                <a:ea typeface="ＭＳ Ｐゴシック" panose="020B0600070205080204" pitchFamily="50" charset="-128"/>
              </a:rPr>
              <a:t> 待機児童対策や財源の確保など乗り越えていかなければならない</a:t>
            </a:r>
            <a:endParaRPr lang="en-US" altLang="ja-JP" dirty="0">
              <a:latin typeface="ＭＳ Ｐゴシック" panose="020B0600070205080204" pitchFamily="50" charset="-128"/>
              <a:ea typeface="ＭＳ Ｐゴシック" panose="020B0600070205080204" pitchFamily="50" charset="-128"/>
            </a:endParaRPr>
          </a:p>
          <a:p>
            <a:pPr>
              <a:lnSpc>
                <a:spcPct val="150000"/>
              </a:lnSpc>
            </a:pPr>
            <a:r>
              <a:rPr lang="ja-JP" altLang="en-US" dirty="0">
                <a:latin typeface="ＭＳ Ｐゴシック" panose="020B0600070205080204" pitchFamily="50" charset="-128"/>
                <a:ea typeface="ＭＳ Ｐゴシック" panose="020B0600070205080204" pitchFamily="50" charset="-128"/>
              </a:rPr>
              <a:t> </a:t>
            </a:r>
            <a:r>
              <a:rPr lang="ja-JP" altLang="en-US" u="sng" dirty="0">
                <a:latin typeface="ＭＳ Ｐゴシック" panose="020B0600070205080204" pitchFamily="50" charset="-128"/>
                <a:ea typeface="ＭＳ Ｐゴシック" panose="020B0600070205080204" pitchFamily="50" charset="-128"/>
              </a:rPr>
              <a:t>様々な課題があるが、</a:t>
            </a:r>
            <a:r>
              <a:rPr lang="ja-JP" altLang="en-US" b="1" u="sng" dirty="0">
                <a:latin typeface="ＭＳ Ｐゴシック" panose="020B0600070205080204" pitchFamily="50" charset="-128"/>
                <a:ea typeface="ＭＳ Ｐゴシック" panose="020B0600070205080204" pitchFamily="50" charset="-128"/>
              </a:rPr>
              <a:t>最優先で取り組む重要施策として着実に進めていく</a:t>
            </a:r>
            <a:endParaRPr lang="en-US" altLang="ja-JP" dirty="0">
              <a:latin typeface="ＭＳ Ｐゴシック" panose="020B0600070205080204" pitchFamily="50" charset="-128"/>
              <a:ea typeface="ＭＳ Ｐゴシック" panose="020B0600070205080204" pitchFamily="50" charset="-128"/>
            </a:endParaRPr>
          </a:p>
          <a:p>
            <a:pPr>
              <a:lnSpc>
                <a:spcPct val="150000"/>
              </a:lnSpc>
            </a:pPr>
            <a:endParaRPr lang="en-US" altLang="ja-JP" sz="1000" dirty="0">
              <a:latin typeface="ＭＳ Ｐゴシック" panose="020B0600070205080204" pitchFamily="50" charset="-128"/>
              <a:ea typeface="ＭＳ Ｐゴシック" panose="020B0600070205080204" pitchFamily="50" charset="-128"/>
            </a:endParaRPr>
          </a:p>
          <a:p>
            <a:pPr algn="l">
              <a:lnSpc>
                <a:spcPct val="150000"/>
              </a:lnSpc>
            </a:pPr>
            <a:r>
              <a:rPr lang="ja-JP" altLang="en-US" dirty="0">
                <a:latin typeface="ＭＳ Ｐゴシック" panose="020B0600070205080204" pitchFamily="50" charset="-128"/>
                <a:ea typeface="ＭＳ Ｐゴシック" panose="020B0600070205080204" pitchFamily="50" charset="-128"/>
              </a:rPr>
              <a:t>・</a:t>
            </a:r>
            <a:r>
              <a:rPr lang="ja-JP" altLang="en-US" u="sng" dirty="0">
                <a:latin typeface="ＭＳ Ｐゴシック" panose="020B0600070205080204" pitchFamily="50" charset="-128"/>
                <a:ea typeface="ＭＳ Ｐゴシック" panose="020B0600070205080204" pitchFamily="50" charset="-128"/>
              </a:rPr>
              <a:t>併せて</a:t>
            </a:r>
            <a:r>
              <a:rPr lang="ja-JP" altLang="en-US" dirty="0">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全ての妊婦等に寄り添い、</a:t>
            </a:r>
            <a:r>
              <a:rPr lang="en-US" altLang="ja-JP" dirty="0">
                <a:solidFill>
                  <a:schemeClr val="tx1"/>
                </a:solidFill>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妊娠早期から切れ目のない相談・支援を</a:t>
            </a:r>
            <a:endParaRPr lang="en-US" altLang="ja-JP" dirty="0">
              <a:latin typeface="ＭＳ Ｐゴシック" panose="020B0600070205080204" pitchFamily="50" charset="-128"/>
              <a:ea typeface="ＭＳ Ｐゴシック" panose="020B0600070205080204" pitchFamily="50" charset="-128"/>
            </a:endParaRPr>
          </a:p>
          <a:p>
            <a:pPr algn="l">
              <a:lnSpc>
                <a:spcPct val="150000"/>
              </a:lnSpc>
            </a:pPr>
            <a:r>
              <a:rPr lang="ja-JP" altLang="en-US" dirty="0">
                <a:latin typeface="ＭＳ Ｐゴシック" panose="020B0600070205080204" pitchFamily="50" charset="-128"/>
                <a:ea typeface="ＭＳ Ｐゴシック" panose="020B0600070205080204" pitchFamily="50" charset="-128"/>
              </a:rPr>
              <a:t> 行っていくとともに、</a:t>
            </a:r>
            <a:r>
              <a:rPr lang="ja-JP" altLang="en-US" b="1" u="sng" dirty="0">
                <a:latin typeface="ＭＳ Ｐゴシック" panose="020B0600070205080204" pitchFamily="50" charset="-128"/>
                <a:ea typeface="ＭＳ Ｐゴシック" panose="020B0600070205080204" pitchFamily="50" charset="-128"/>
              </a:rPr>
              <a:t>子育て中の保護者がレスパイトできるようにするなど、</a:t>
            </a:r>
            <a:endParaRPr lang="en-US" altLang="ja-JP" b="1" u="sng" dirty="0">
              <a:latin typeface="ＭＳ Ｐゴシック" panose="020B0600070205080204" pitchFamily="50" charset="-128"/>
              <a:ea typeface="ＭＳ Ｐゴシック" panose="020B0600070205080204" pitchFamily="50" charset="-128"/>
            </a:endParaRPr>
          </a:p>
          <a:p>
            <a:pPr algn="l">
              <a:lnSpc>
                <a:spcPct val="150000"/>
              </a:lnSpc>
            </a:pP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ja-JP" altLang="en-US" b="1" u="sng" dirty="0">
                <a:solidFill>
                  <a:schemeClr val="tx1"/>
                </a:solidFill>
                <a:latin typeface="ＭＳ Ｐゴシック" panose="020B0600070205080204" pitchFamily="50" charset="-128"/>
                <a:ea typeface="ＭＳ Ｐゴシック" panose="020B0600070205080204" pitchFamily="50" charset="-128"/>
              </a:rPr>
              <a:t>すべての子育て家庭のために、在宅等育児への支援</a:t>
            </a:r>
            <a:r>
              <a:rPr lang="ja-JP" altLang="en-US" b="1" u="sng" dirty="0">
                <a:latin typeface="ＭＳ Ｐゴシック" panose="020B0600070205080204" pitchFamily="50" charset="-128"/>
                <a:ea typeface="ＭＳ Ｐゴシック" panose="020B0600070205080204" pitchFamily="50" charset="-128"/>
              </a:rPr>
              <a:t>を充実していく</a:t>
            </a:r>
            <a:endParaRPr lang="en-US" altLang="ja-JP" dirty="0">
              <a:latin typeface="ＭＳ Ｐゴシック" panose="020B0600070205080204" pitchFamily="50" charset="-128"/>
              <a:ea typeface="ＭＳ Ｐゴシック" panose="020B0600070205080204" pitchFamily="50" charset="-128"/>
            </a:endParaRPr>
          </a:p>
        </p:txBody>
      </p:sp>
      <p:sp>
        <p:nvSpPr>
          <p:cNvPr id="12" name="下矢印 17">
            <a:extLst>
              <a:ext uri="{FF2B5EF4-FFF2-40B4-BE49-F238E27FC236}">
                <a16:creationId xmlns:a16="http://schemas.microsoft.com/office/drawing/2014/main" id="{6B5CEF3C-F885-177C-44E8-C24E8525CF39}"/>
              </a:ext>
            </a:extLst>
          </p:cNvPr>
          <p:cNvSpPr/>
          <p:nvPr/>
        </p:nvSpPr>
        <p:spPr>
          <a:xfrm>
            <a:off x="3706368" y="4081757"/>
            <a:ext cx="1713341" cy="40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34655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1588" y="4763"/>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tab pos="1614488" algn="l"/>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０～２歳児保育無償化に</a:t>
            </a:r>
            <a:r>
              <a:rPr kumimoji="1" lang="ja-JP" alt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向けた取組②</a:t>
            </a:r>
            <a:endParaRPr kumimoji="1" lang="en-US" altLang="ja-JP"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endParaRPr>
          </a:p>
        </p:txBody>
      </p:sp>
      <p:sp>
        <p:nvSpPr>
          <p:cNvPr id="2" name="スライド番号プレースホルダー 1"/>
          <p:cNvSpPr>
            <a:spLocks noGrp="1"/>
          </p:cNvSpPr>
          <p:nvPr>
            <p:ph type="sldNum" sz="quarter" idx="12"/>
          </p:nvPr>
        </p:nvSpPr>
        <p:spPr>
          <a:xfrm>
            <a:off x="7008554" y="4760687"/>
            <a:ext cx="2160000" cy="35877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1E2DCCE-2328-4EE7-B47C-8DACD135FF60}" type="slidenum">
              <a:rPr kumimoji="1" lang="en-US" altLang="ja-JP" sz="2000" b="1"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n-cs"/>
            </a:endParaRPr>
          </a:p>
        </p:txBody>
      </p:sp>
      <p:sp>
        <p:nvSpPr>
          <p:cNvPr id="38" name="Rectangle 4"/>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子育て・教育環境の充実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34" name="二等辺三角形 9">
            <a:extLst>
              <a:ext uri="{FF2B5EF4-FFF2-40B4-BE49-F238E27FC236}">
                <a16:creationId xmlns:a16="http://schemas.microsoft.com/office/drawing/2014/main" id="{4EEA3ABB-85CB-CDB3-37DC-9D127B2E3F73}"/>
              </a:ext>
            </a:extLst>
          </p:cNvPr>
          <p:cNvSpPr>
            <a:spLocks noChangeArrowheads="1"/>
          </p:cNvSpPr>
          <p:nvPr/>
        </p:nvSpPr>
        <p:spPr bwMode="auto">
          <a:xfrm rot="5400000">
            <a:off x="3963670" y="2948274"/>
            <a:ext cx="1105287" cy="352239"/>
          </a:xfrm>
          <a:prstGeom prst="triangle">
            <a:avLst>
              <a:gd name="adj" fmla="val 50796"/>
            </a:avLst>
          </a:prstGeom>
          <a:solidFill>
            <a:srgbClr val="FFC000"/>
          </a:solidFill>
          <a:ln w="9525">
            <a:solidFill>
              <a:schemeClr val="tx1"/>
            </a:solidFill>
            <a:miter lim="800000"/>
            <a:headEnd/>
            <a:tailEnd/>
          </a:ln>
        </p:spPr>
        <p:txBody>
          <a:bodyPr wrap="none" lIns="104434" tIns="52217" rIns="104434" bIns="52217" anchor="ct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35000"/>
              </a:lnSpc>
              <a:spcBef>
                <a:spcPct val="40000"/>
              </a:spcBef>
              <a:spcAft>
                <a:spcPct val="0"/>
              </a:spcAft>
              <a:buClrTx/>
              <a:buSzTx/>
              <a:buFontTx/>
              <a:buNone/>
              <a:tabLst/>
              <a:defRPr/>
            </a:pPr>
            <a:endParaRPr kumimoji="1" lang="ja-JP" altLang="en-US" sz="1800" b="1" i="0" u="none" strike="noStrike" kern="1200" cap="none" spc="0" normalizeH="0" baseline="0" noProof="0">
              <a:ln>
                <a:noFill/>
              </a:ln>
              <a:solidFill>
                <a:srgbClr val="000099"/>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7" name="Rectangle 5">
            <a:extLst>
              <a:ext uri="{FF2B5EF4-FFF2-40B4-BE49-F238E27FC236}">
                <a16:creationId xmlns:a16="http://schemas.microsoft.com/office/drawing/2014/main" id="{62B5968A-ED15-277A-99C5-958805D4CDED}"/>
              </a:ext>
            </a:extLst>
          </p:cNvPr>
          <p:cNvSpPr>
            <a:spLocks noChangeArrowheads="1"/>
          </p:cNvSpPr>
          <p:nvPr/>
        </p:nvSpPr>
        <p:spPr bwMode="auto">
          <a:xfrm>
            <a:off x="407208" y="540635"/>
            <a:ext cx="8110632" cy="550603"/>
          </a:xfrm>
          <a:prstGeom prst="rect">
            <a:avLst/>
          </a:prstGeom>
          <a:noFill/>
          <a:ln w="9525">
            <a:noFill/>
            <a:miter lim="800000"/>
            <a:headEnd/>
            <a:tailEnd/>
          </a:ln>
        </p:spPr>
        <p:txBody>
          <a:bodyPr lIns="77929" tIns="38964" rIns="77929" bIns="38964"/>
          <a:lstStyle/>
          <a:p>
            <a:pPr marL="0" marR="0" lvl="0" indent="0" algn="l" defTabSz="914400" rtl="0" eaLnBrk="1" fontAlgn="base" latinLnBrk="0" hangingPunct="1">
              <a:lnSpc>
                <a:spcPct val="150000"/>
              </a:lnSpc>
              <a:spcBef>
                <a:spcPts val="170"/>
              </a:spcBef>
              <a:spcAft>
                <a:spcPts val="170"/>
              </a:spcAft>
              <a:buClrTx/>
              <a:buSzTx/>
              <a:buFontTx/>
              <a:buNone/>
              <a:tabLst>
                <a:tab pos="5111750" algn="l"/>
                <a:tab pos="6542088" algn="l"/>
                <a:tab pos="6635750" algn="l"/>
                <a:tab pos="6729413"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a:t>
            </a:r>
            <a:r>
              <a:rPr kumimoji="1" lang="ja-JP" altLang="en-US" sz="1600" b="1" i="0" u="none" strike="noStrike" kern="1200" cap="none" spc="0" normalizeH="0" baseline="0" noProof="0" dirty="0">
                <a:ln>
                  <a:noFill/>
                </a:ln>
                <a:solidFill>
                  <a:srgbClr val="FF0000"/>
                </a:solidFill>
                <a:effectLst/>
                <a:uLnTx/>
                <a:uFillTx/>
                <a:latin typeface="ＭＳ Ｐゴシック" pitchFamily="50" charset="-128"/>
                <a:ea typeface="ＭＳ Ｐゴシック" charset="-128"/>
                <a:cs typeface="+mn-cs"/>
              </a:rPr>
              <a:t>　</a:t>
            </a:r>
            <a:r>
              <a:rPr lang="ja-JP" altLang="en-US" sz="1600" b="1" dirty="0">
                <a:latin typeface="ＭＳ Ｐゴシック" pitchFamily="50" charset="-128"/>
                <a:ea typeface="ＭＳ Ｐゴシック" charset="-128"/>
              </a:rPr>
              <a:t>０～２歳児の保育料無償化に向けた取組　　　　　　　</a:t>
            </a:r>
            <a:r>
              <a:rPr kumimoji="1" lang="ja-JP" altLang="en-US"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（２１億２，８００万円）</a:t>
            </a:r>
            <a:endParaRPr kumimoji="1" lang="en-US" altLang="ja-JP" sz="16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p:txBody>
      </p:sp>
      <p:sp>
        <p:nvSpPr>
          <p:cNvPr id="40" name="角丸四角形 5">
            <a:extLst>
              <a:ext uri="{FF2B5EF4-FFF2-40B4-BE49-F238E27FC236}">
                <a16:creationId xmlns:a16="http://schemas.microsoft.com/office/drawing/2014/main" id="{C04E7529-FFB2-CFF2-AEFE-1ED203129106}"/>
              </a:ext>
            </a:extLst>
          </p:cNvPr>
          <p:cNvSpPr>
            <a:spLocks noChangeArrowheads="1"/>
          </p:cNvSpPr>
          <p:nvPr/>
        </p:nvSpPr>
        <p:spPr bwMode="auto">
          <a:xfrm>
            <a:off x="200323" y="2236405"/>
            <a:ext cx="4001788" cy="1812740"/>
          </a:xfrm>
          <a:prstGeom prst="roundRect">
            <a:avLst>
              <a:gd name="adj" fmla="val 8269"/>
            </a:avLst>
          </a:prstGeom>
          <a:gradFill rotWithShape="1">
            <a:gsLst>
              <a:gs pos="0">
                <a:srgbClr val="FFC000">
                  <a:alpha val="55000"/>
                </a:srgbClr>
              </a:gs>
              <a:gs pos="50000">
                <a:srgbClr val="FFFFB3"/>
              </a:gs>
              <a:gs pos="100000">
                <a:srgbClr val="FFFFDA"/>
              </a:gs>
            </a:gsLst>
            <a:lin ang="0" scaled="1"/>
          </a:gradFill>
          <a:ln w="3175">
            <a:solidFill>
              <a:srgbClr val="000000"/>
            </a:solidFill>
            <a:miter lim="800000"/>
            <a:headEnd/>
            <a:tailEnd/>
          </a:ln>
        </p:spPr>
        <p:txBody>
          <a:bodyPr wrap="none" lIns="104434" tIns="52217" rIns="104434" bIns="52217" anchor="ctr"/>
          <a:lstStyle/>
          <a:p>
            <a:pPr marL="0" marR="0" lvl="0" indent="0" algn="ctr" defTabSz="914400" rtl="0" eaLnBrk="0" fontAlgn="base" latinLnBrk="0" hangingPunct="0">
              <a:lnSpc>
                <a:spcPct val="135000"/>
              </a:lnSpc>
              <a:spcBef>
                <a:spcPct val="40000"/>
              </a:spcBef>
              <a:spcAft>
                <a:spcPct val="0"/>
              </a:spcAft>
              <a:buClrTx/>
              <a:buSzTx/>
              <a:buFontTx/>
              <a:buNone/>
              <a:tabLst/>
              <a:defRPr/>
            </a:pPr>
            <a:endParaRPr kumimoji="1" lang="ja-JP" altLang="en-US" sz="1700" b="1" i="0" u="none" strike="noStrike" kern="1200" cap="none" spc="0" normalizeH="0" baseline="0" noProof="0" dirty="0">
              <a:ln>
                <a:noFill/>
              </a:ln>
              <a:solidFill>
                <a:srgbClr val="000099"/>
              </a:solidFill>
              <a:effectLst/>
              <a:uLnTx/>
              <a:uFillTx/>
              <a:latin typeface="HG創英角ｺﾞｼｯｸUB" pitchFamily="49" charset="-128"/>
              <a:ea typeface="HG創英角ｺﾞｼｯｸUB" pitchFamily="49" charset="-128"/>
              <a:cs typeface="+mn-cs"/>
            </a:endParaRPr>
          </a:p>
        </p:txBody>
      </p:sp>
      <p:sp>
        <p:nvSpPr>
          <p:cNvPr id="41" name="正方形/長方形 22">
            <a:extLst>
              <a:ext uri="{FF2B5EF4-FFF2-40B4-BE49-F238E27FC236}">
                <a16:creationId xmlns:a16="http://schemas.microsoft.com/office/drawing/2014/main" id="{73CF5954-D74A-CBD2-D3EC-0E220CE489BC}"/>
              </a:ext>
            </a:extLst>
          </p:cNvPr>
          <p:cNvSpPr>
            <a:spLocks noChangeArrowheads="1"/>
          </p:cNvSpPr>
          <p:nvPr/>
        </p:nvSpPr>
        <p:spPr bwMode="auto">
          <a:xfrm>
            <a:off x="274505" y="1610394"/>
            <a:ext cx="2029645" cy="458270"/>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chemeClr val="tx1"/>
            </a:solidFill>
            <a:miter lim="800000"/>
            <a:headEnd/>
            <a:tailEnd/>
          </a:ln>
        </p:spPr>
        <p:txBody>
          <a:bodyPr wrap="none" lIns="104434" tIns="52217" rIns="104434" bIns="52217"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現　行</a:t>
            </a:r>
          </a:p>
        </p:txBody>
      </p:sp>
      <p:sp>
        <p:nvSpPr>
          <p:cNvPr id="42" name="Rectangle 5">
            <a:extLst>
              <a:ext uri="{FF2B5EF4-FFF2-40B4-BE49-F238E27FC236}">
                <a16:creationId xmlns:a16="http://schemas.microsoft.com/office/drawing/2014/main" id="{049DCB17-69B1-CE35-3CCD-7CFFC509972A}"/>
              </a:ext>
            </a:extLst>
          </p:cNvPr>
          <p:cNvSpPr>
            <a:spLocks noChangeArrowheads="1"/>
          </p:cNvSpPr>
          <p:nvPr/>
        </p:nvSpPr>
        <p:spPr bwMode="auto">
          <a:xfrm>
            <a:off x="215547" y="2425715"/>
            <a:ext cx="4246977" cy="1062011"/>
          </a:xfrm>
          <a:prstGeom prst="rect">
            <a:avLst/>
          </a:prstGeom>
          <a:noFill/>
          <a:ln w="9525">
            <a:noFill/>
            <a:miter lim="800000"/>
            <a:headEnd/>
            <a:tailEnd/>
          </a:ln>
        </p:spPr>
        <p:txBody>
          <a:bodyPr lIns="77929" tIns="38964" rIns="77929" bIns="38964"/>
          <a:lstStyle/>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〇　保育料の多子軽減において、</a:t>
            </a:r>
            <a:endParaRPr kumimoji="1" lang="en-US" altLang="ja-JP" sz="18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　　 年収約３６０万円以上の場合、</a:t>
            </a:r>
            <a:endParaRPr kumimoji="1" lang="en-US" altLang="ja-JP" sz="18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　　 小学生以上はカウント対象外</a:t>
            </a:r>
          </a:p>
        </p:txBody>
      </p:sp>
      <p:sp>
        <p:nvSpPr>
          <p:cNvPr id="43" name="Rectangle 5">
            <a:extLst>
              <a:ext uri="{FF2B5EF4-FFF2-40B4-BE49-F238E27FC236}">
                <a16:creationId xmlns:a16="http://schemas.microsoft.com/office/drawing/2014/main" id="{15123C8C-D8EB-996C-CF8B-FF643B9565A9}"/>
              </a:ext>
            </a:extLst>
          </p:cNvPr>
          <p:cNvSpPr>
            <a:spLocks noChangeArrowheads="1"/>
          </p:cNvSpPr>
          <p:nvPr/>
        </p:nvSpPr>
        <p:spPr bwMode="auto">
          <a:xfrm>
            <a:off x="224787" y="3499918"/>
            <a:ext cx="3864104" cy="549228"/>
          </a:xfrm>
          <a:prstGeom prst="rect">
            <a:avLst/>
          </a:prstGeom>
          <a:noFill/>
          <a:ln w="9525">
            <a:noFill/>
            <a:miter lim="800000"/>
            <a:headEnd/>
            <a:tailEnd/>
          </a:ln>
        </p:spPr>
        <p:txBody>
          <a:bodyPr lIns="77929" tIns="38964" rIns="77929" bIns="38964"/>
          <a:lstStyle/>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〇　第２子は半額（第３子以降は無償）</a:t>
            </a:r>
          </a:p>
        </p:txBody>
      </p:sp>
      <p:sp>
        <p:nvSpPr>
          <p:cNvPr id="44" name="角丸四角形 30">
            <a:extLst>
              <a:ext uri="{FF2B5EF4-FFF2-40B4-BE49-F238E27FC236}">
                <a16:creationId xmlns:a16="http://schemas.microsoft.com/office/drawing/2014/main" id="{3D7C4492-8AB3-FF0D-4520-95495ADB3AA5}"/>
              </a:ext>
            </a:extLst>
          </p:cNvPr>
          <p:cNvSpPr>
            <a:spLocks noChangeArrowheads="1"/>
          </p:cNvSpPr>
          <p:nvPr/>
        </p:nvSpPr>
        <p:spPr bwMode="auto">
          <a:xfrm>
            <a:off x="4748417" y="2248907"/>
            <a:ext cx="4103166" cy="1786644"/>
          </a:xfrm>
          <a:prstGeom prst="roundRect">
            <a:avLst>
              <a:gd name="adj" fmla="val 8269"/>
            </a:avLst>
          </a:prstGeom>
          <a:gradFill rotWithShape="1">
            <a:gsLst>
              <a:gs pos="0">
                <a:srgbClr val="FFC000">
                  <a:alpha val="55000"/>
                </a:srgbClr>
              </a:gs>
              <a:gs pos="50000">
                <a:srgbClr val="FFFFB3"/>
              </a:gs>
              <a:gs pos="100000">
                <a:srgbClr val="FFFFDA"/>
              </a:gs>
            </a:gsLst>
            <a:lin ang="0" scaled="1"/>
          </a:gradFill>
          <a:ln w="3175">
            <a:solidFill>
              <a:srgbClr val="000000"/>
            </a:solidFill>
            <a:miter lim="800000"/>
            <a:headEnd/>
            <a:tailEnd/>
          </a:ln>
        </p:spPr>
        <p:txBody>
          <a:bodyPr wrap="none" lIns="104434" tIns="52217" rIns="104434" bIns="52217" anchor="ctr"/>
          <a:lstStyle/>
          <a:p>
            <a:pPr marL="0" marR="0" lvl="0" indent="0" algn="ctr" defTabSz="914400" rtl="0" eaLnBrk="0" fontAlgn="base" latinLnBrk="0" hangingPunct="0">
              <a:lnSpc>
                <a:spcPct val="135000"/>
              </a:lnSpc>
              <a:spcBef>
                <a:spcPct val="40000"/>
              </a:spcBef>
              <a:spcAft>
                <a:spcPct val="0"/>
              </a:spcAft>
              <a:buClrTx/>
              <a:buSzTx/>
              <a:buFontTx/>
              <a:buNone/>
              <a:tabLst/>
              <a:defRPr/>
            </a:pPr>
            <a:endParaRPr kumimoji="1" lang="ja-JP" altLang="en-US" sz="1800" b="1" i="0" u="none" strike="noStrike" kern="1200" cap="none" spc="0" normalizeH="0" baseline="0" noProof="0" dirty="0">
              <a:ln>
                <a:noFill/>
              </a:ln>
              <a:solidFill>
                <a:srgbClr val="000099"/>
              </a:solidFill>
              <a:effectLst/>
              <a:uLnTx/>
              <a:uFillTx/>
              <a:latin typeface="HG創英角ｺﾞｼｯｸUB" pitchFamily="49" charset="-128"/>
              <a:ea typeface="HG創英角ｺﾞｼｯｸUB" pitchFamily="49" charset="-128"/>
              <a:cs typeface="+mn-cs"/>
            </a:endParaRPr>
          </a:p>
        </p:txBody>
      </p:sp>
      <p:sp>
        <p:nvSpPr>
          <p:cNvPr id="45" name="Rectangle 5">
            <a:extLst>
              <a:ext uri="{FF2B5EF4-FFF2-40B4-BE49-F238E27FC236}">
                <a16:creationId xmlns:a16="http://schemas.microsoft.com/office/drawing/2014/main" id="{0E0406EE-2665-3B52-8BF8-6243C15D4C20}"/>
              </a:ext>
            </a:extLst>
          </p:cNvPr>
          <p:cNvSpPr>
            <a:spLocks noChangeArrowheads="1"/>
          </p:cNvSpPr>
          <p:nvPr/>
        </p:nvSpPr>
        <p:spPr bwMode="auto">
          <a:xfrm>
            <a:off x="4774312" y="2414453"/>
            <a:ext cx="4426574" cy="804234"/>
          </a:xfrm>
          <a:prstGeom prst="rect">
            <a:avLst/>
          </a:prstGeom>
          <a:noFill/>
          <a:ln w="9525">
            <a:noFill/>
            <a:miter lim="800000"/>
            <a:headEnd/>
            <a:tailEnd/>
          </a:ln>
        </p:spPr>
        <p:txBody>
          <a:bodyPr lIns="90000" tIns="36000" rIns="77929" bIns="38964"/>
          <a:lstStyle/>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〇　所得制限を撤廃し、</a:t>
            </a:r>
            <a:endParaRPr kumimoji="1" lang="en-US" altLang="ja-JP" sz="2000"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　　 小学生以上もカウント</a:t>
            </a:r>
          </a:p>
        </p:txBody>
      </p:sp>
      <p:sp>
        <p:nvSpPr>
          <p:cNvPr id="46" name="Rectangle 5">
            <a:extLst>
              <a:ext uri="{FF2B5EF4-FFF2-40B4-BE49-F238E27FC236}">
                <a16:creationId xmlns:a16="http://schemas.microsoft.com/office/drawing/2014/main" id="{F98EDB75-7D44-C620-8DBC-F7F789C35E5B}"/>
              </a:ext>
            </a:extLst>
          </p:cNvPr>
          <p:cNvSpPr>
            <a:spLocks noChangeArrowheads="1"/>
          </p:cNvSpPr>
          <p:nvPr/>
        </p:nvSpPr>
        <p:spPr bwMode="auto">
          <a:xfrm>
            <a:off x="4774312" y="3473108"/>
            <a:ext cx="3652348" cy="718414"/>
          </a:xfrm>
          <a:prstGeom prst="rect">
            <a:avLst/>
          </a:prstGeom>
          <a:noFill/>
          <a:ln w="9525">
            <a:noFill/>
            <a:miter lim="800000"/>
            <a:headEnd/>
            <a:tailEnd/>
          </a:ln>
        </p:spPr>
        <p:txBody>
          <a:bodyPr lIns="90000" tIns="36000" rIns="77929" bIns="38964"/>
          <a:lstStyle/>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〇　第２子の保育料を無償化</a:t>
            </a:r>
          </a:p>
        </p:txBody>
      </p:sp>
      <p:sp>
        <p:nvSpPr>
          <p:cNvPr id="48" name="正方形/長方形 19">
            <a:extLst>
              <a:ext uri="{FF2B5EF4-FFF2-40B4-BE49-F238E27FC236}">
                <a16:creationId xmlns:a16="http://schemas.microsoft.com/office/drawing/2014/main" id="{FB271169-858C-1240-16DE-063E852C3B2A}"/>
              </a:ext>
            </a:extLst>
          </p:cNvPr>
          <p:cNvSpPr>
            <a:spLocks noChangeArrowheads="1"/>
          </p:cNvSpPr>
          <p:nvPr/>
        </p:nvSpPr>
        <p:spPr bwMode="auto">
          <a:xfrm>
            <a:off x="4801756" y="1608698"/>
            <a:ext cx="2044877" cy="458270"/>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chemeClr val="tx1"/>
            </a:solidFill>
            <a:miter lim="800000"/>
            <a:headEnd/>
            <a:tailEnd/>
          </a:ln>
        </p:spPr>
        <p:txBody>
          <a:bodyPr wrap="none" lIns="104434" tIns="52217" rIns="104434" bIns="52217"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令和６年９月以降</a:t>
            </a:r>
          </a:p>
        </p:txBody>
      </p:sp>
      <p:sp>
        <p:nvSpPr>
          <p:cNvPr id="3" name="Rectangle 5">
            <a:extLst>
              <a:ext uri="{FF2B5EF4-FFF2-40B4-BE49-F238E27FC236}">
                <a16:creationId xmlns:a16="http://schemas.microsoft.com/office/drawing/2014/main" id="{600C3366-E602-4403-F220-885EFFC78807}"/>
              </a:ext>
            </a:extLst>
          </p:cNvPr>
          <p:cNvSpPr>
            <a:spLocks noChangeArrowheads="1"/>
          </p:cNvSpPr>
          <p:nvPr/>
        </p:nvSpPr>
        <p:spPr bwMode="auto">
          <a:xfrm>
            <a:off x="224787" y="4197589"/>
            <a:ext cx="8547882" cy="588873"/>
          </a:xfrm>
          <a:prstGeom prst="rect">
            <a:avLst/>
          </a:prstGeom>
          <a:noFill/>
          <a:ln w="9525">
            <a:noFill/>
            <a:miter lim="800000"/>
            <a:headEnd/>
            <a:tailEnd/>
          </a:ln>
        </p:spPr>
        <p:txBody>
          <a:bodyPr lIns="77929" tIns="38964" rIns="77929" bIns="38964"/>
          <a:lstStyle/>
          <a:p>
            <a:pPr marL="285750" marR="0" lvl="0" indent="-285750" algn="l" defTabSz="914400" rtl="0" eaLnBrk="0" fontAlgn="base" latinLnBrk="0" hangingPunct="0">
              <a:lnSpc>
                <a:spcPct val="100000"/>
              </a:lnSpc>
              <a:spcBef>
                <a:spcPts val="175"/>
              </a:spcBef>
              <a:spcAft>
                <a:spcPts val="175"/>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保育所等と類似の支援がなされている児童発達支援についても、多子軽減に係る所得制限の撤廃及び</a:t>
            </a:r>
            <a:r>
              <a:rPr lang="ja-JP" altLang="en-US" sz="1400" dirty="0">
                <a:solidFill>
                  <a:srgbClr val="000000"/>
                </a:solidFill>
                <a:latin typeface="ＭＳ Ｐゴシック" charset="-128"/>
                <a:ea typeface="ＭＳ Ｐゴシック" charset="-128"/>
              </a:rPr>
              <a:t>　　　</a:t>
            </a:r>
            <a:r>
              <a:rPr kumimoji="1" lang="ja-JP" altLang="en-US" sz="14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第２子の利用者負担額の無償化を実施</a:t>
            </a:r>
          </a:p>
        </p:txBody>
      </p:sp>
      <p:sp>
        <p:nvSpPr>
          <p:cNvPr id="5" name="正方形/長方形 4">
            <a:extLst>
              <a:ext uri="{FF2B5EF4-FFF2-40B4-BE49-F238E27FC236}">
                <a16:creationId xmlns:a16="http://schemas.microsoft.com/office/drawing/2014/main" id="{74AA3AF7-ED97-F524-9C7C-9D70561EE4B8}"/>
              </a:ext>
            </a:extLst>
          </p:cNvPr>
          <p:cNvSpPr/>
          <p:nvPr/>
        </p:nvSpPr>
        <p:spPr bwMode="auto">
          <a:xfrm>
            <a:off x="80068" y="1235584"/>
            <a:ext cx="8922774" cy="3553679"/>
          </a:xfrm>
          <a:prstGeom prst="rect">
            <a:avLst/>
          </a:prstGeom>
          <a:noFill/>
          <a:ln w="38100">
            <a:solidFill>
              <a:schemeClr val="accent2">
                <a:lumMod val="75000"/>
              </a:schemeClr>
            </a:solidFill>
            <a:miter lim="800000"/>
            <a:headEnd/>
            <a:tailEnd/>
          </a:ln>
        </p:spPr>
        <p:txBody>
          <a:bodyPr wrap="none" lIns="104434" tIns="52217" rIns="104434" bIns="52217" anchor="ctr"/>
          <a:lstStyle/>
          <a:p>
            <a:pPr algn="ctr">
              <a:lnSpc>
                <a:spcPct val="135000"/>
              </a:lnSpc>
              <a:spcBef>
                <a:spcPct val="40000"/>
              </a:spcBef>
              <a:defRPr/>
            </a:pPr>
            <a:endParaRPr lang="ja-JP" altLang="en-US" b="1" dirty="0">
              <a:solidFill>
                <a:srgbClr val="000099"/>
              </a:solidFill>
              <a:latin typeface="HG創英角ｺﾞｼｯｸUB" pitchFamily="49" charset="-128"/>
              <a:ea typeface="HG創英角ｺﾞｼｯｸUB" pitchFamily="49" charset="-128"/>
            </a:endParaRPr>
          </a:p>
        </p:txBody>
      </p:sp>
      <p:sp>
        <p:nvSpPr>
          <p:cNvPr id="6" name="正方形/長方形 18">
            <a:extLst>
              <a:ext uri="{FF2B5EF4-FFF2-40B4-BE49-F238E27FC236}">
                <a16:creationId xmlns:a16="http://schemas.microsoft.com/office/drawing/2014/main" id="{56DC5980-4AEB-764B-DDE9-9B028AA05D71}"/>
              </a:ext>
            </a:extLst>
          </p:cNvPr>
          <p:cNvSpPr>
            <a:spLocks noChangeArrowheads="1"/>
          </p:cNvSpPr>
          <p:nvPr/>
        </p:nvSpPr>
        <p:spPr bwMode="auto">
          <a:xfrm>
            <a:off x="345734" y="1050432"/>
            <a:ext cx="5040654" cy="384952"/>
          </a:xfrm>
          <a:prstGeom prst="roundRect">
            <a:avLst>
              <a:gd name="adj" fmla="val 16667"/>
            </a:avLst>
          </a:prstGeom>
          <a:solidFill>
            <a:srgbClr val="0070C0"/>
          </a:solidFill>
          <a:ln w="9525">
            <a:solidFill>
              <a:srgbClr val="000000"/>
            </a:solidFill>
            <a:miter lim="800000"/>
            <a:headEnd/>
            <a:tailEnd/>
          </a:ln>
        </p:spPr>
        <p:txBody>
          <a:bodyPr wrap="none" lIns="104434" tIns="52217" rIns="104434" bIns="52217" anchor="ct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chemeClr val="bg1"/>
                </a:solidFill>
                <a:latin typeface="ＭＳ Ｐゴシック" panose="020B0600070205080204" pitchFamily="50" charset="-128"/>
              </a:rPr>
              <a:t>多子軽減の所得制限撤廃と第２子の保育料無償化</a:t>
            </a:r>
          </a:p>
        </p:txBody>
      </p:sp>
      <p:pic>
        <p:nvPicPr>
          <p:cNvPr id="4" name="図 3">
            <a:extLst>
              <a:ext uri="{FF2B5EF4-FFF2-40B4-BE49-F238E27FC236}">
                <a16:creationId xmlns:a16="http://schemas.microsoft.com/office/drawing/2014/main" id="{C633771E-819E-A2DE-FC62-CBDFCC4A760D}"/>
              </a:ext>
            </a:extLst>
          </p:cNvPr>
          <p:cNvPicPr>
            <a:picLocks noChangeAspect="1"/>
          </p:cNvPicPr>
          <p:nvPr/>
        </p:nvPicPr>
        <p:blipFill>
          <a:blip r:embed="rId3"/>
          <a:stretch>
            <a:fillRect/>
          </a:stretch>
        </p:blipFill>
        <p:spPr>
          <a:xfrm>
            <a:off x="7378700" y="584753"/>
            <a:ext cx="1703424" cy="1648062"/>
          </a:xfrm>
          <a:prstGeom prst="rect">
            <a:avLst/>
          </a:prstGeom>
        </p:spPr>
      </p:pic>
      <p:sp>
        <p:nvSpPr>
          <p:cNvPr id="8" name="角丸四角形 21">
            <a:extLst>
              <a:ext uri="{FF2B5EF4-FFF2-40B4-BE49-F238E27FC236}">
                <a16:creationId xmlns:a16="http://schemas.microsoft.com/office/drawing/2014/main" id="{D9DB0EA5-7F37-CD32-BAC8-6A50DD6AEC77}"/>
              </a:ext>
            </a:extLst>
          </p:cNvPr>
          <p:cNvSpPr/>
          <p:nvPr/>
        </p:nvSpPr>
        <p:spPr>
          <a:xfrm>
            <a:off x="130042" y="62667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Tree>
    <p:extLst>
      <p:ext uri="{BB962C8B-B14F-4D97-AF65-F5344CB8AC3E}">
        <p14:creationId xmlns:p14="http://schemas.microsoft.com/office/powerpoint/2010/main" val="39158843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33130" y="568444"/>
            <a:ext cx="7873887" cy="1164808"/>
          </a:xfrm>
          <a:prstGeom prst="rect">
            <a:avLst/>
          </a:prstGeom>
          <a:noFill/>
          <a:ln w="6350">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solidFill>
                <a:srgbClr val="000000"/>
              </a:solidFill>
              <a:latin typeface="ＭＳ Ｐゴシック" panose="020B0600070205080204" pitchFamily="50" charset="-128"/>
            </a:endParaRPr>
          </a:p>
        </p:txBody>
      </p:sp>
      <p:sp>
        <p:nvSpPr>
          <p:cNvPr id="14"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4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待機児童を含む利用保留児童の解消に向けた取組</a:t>
            </a:r>
            <a:endParaRPr lang="en-US" altLang="ja-JP" sz="24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0" name="角丸四角形 19"/>
          <p:cNvSpPr/>
          <p:nvPr/>
        </p:nvSpPr>
        <p:spPr>
          <a:xfrm>
            <a:off x="637790" y="679312"/>
            <a:ext cx="1468300" cy="791733"/>
          </a:xfrm>
          <a:prstGeom prst="roundRect">
            <a:avLst>
              <a:gd name="adj" fmla="val 0"/>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solidFill>
                <a:srgbClr val="000000"/>
              </a:solidFill>
              <a:latin typeface="ＭＳ Ｐゴシック" panose="020B0600070205080204" pitchFamily="50" charset="-128"/>
            </a:endParaRPr>
          </a:p>
        </p:txBody>
      </p:sp>
      <p:sp>
        <p:nvSpPr>
          <p:cNvPr id="10261" name="テキスト ボックス 40"/>
          <p:cNvSpPr txBox="1">
            <a:spLocks noChangeArrowheads="1"/>
          </p:cNvSpPr>
          <p:nvPr/>
        </p:nvSpPr>
        <p:spPr bwMode="auto">
          <a:xfrm>
            <a:off x="549138" y="755878"/>
            <a:ext cx="16856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a:solidFill>
                  <a:srgbClr val="000000"/>
                </a:solidFill>
                <a:latin typeface="ＭＳ Ｐゴシック"/>
                <a:ea typeface="ＭＳ Ｐゴシック"/>
              </a:rPr>
              <a:t>保育所等整備による </a:t>
            </a:r>
            <a:endParaRPr lang="en-US" altLang="ja-JP" sz="1100" b="1" dirty="0">
              <a:solidFill>
                <a:srgbClr val="000000"/>
              </a:solidFill>
              <a:latin typeface="ＭＳ Ｐゴシック"/>
              <a:ea typeface="ＭＳ Ｐゴシック"/>
            </a:endParaRPr>
          </a:p>
          <a:p>
            <a:pPr algn="ctr"/>
            <a:r>
              <a:rPr lang="ja-JP" altLang="en-US" sz="1100" b="1" dirty="0">
                <a:solidFill>
                  <a:srgbClr val="000000"/>
                </a:solidFill>
                <a:latin typeface="ＭＳ Ｐゴシック"/>
                <a:ea typeface="ＭＳ Ｐゴシック"/>
              </a:rPr>
              <a:t>新たな入所枠</a:t>
            </a:r>
            <a:endParaRPr lang="en-US" altLang="ja-JP" sz="1100" b="1" dirty="0">
              <a:solidFill>
                <a:srgbClr val="000000"/>
              </a:solidFill>
              <a:latin typeface="ＭＳ Ｐゴシック"/>
              <a:ea typeface="ＭＳ Ｐゴシック"/>
            </a:endParaRPr>
          </a:p>
        </p:txBody>
      </p:sp>
      <p:sp>
        <p:nvSpPr>
          <p:cNvPr id="38" name="角丸四角形 37"/>
          <p:cNvSpPr/>
          <p:nvPr/>
        </p:nvSpPr>
        <p:spPr>
          <a:xfrm>
            <a:off x="703951" y="748180"/>
            <a:ext cx="1363982" cy="464770"/>
          </a:xfrm>
          <a:prstGeom prst="roundRect">
            <a:avLst>
              <a:gd name="adj" fmla="val 0"/>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solidFill>
                <a:srgbClr val="000000"/>
              </a:solidFill>
              <a:latin typeface="ＭＳ Ｐゴシック" panose="020B0600070205080204" pitchFamily="50" charset="-128"/>
            </a:endParaRPr>
          </a:p>
        </p:txBody>
      </p:sp>
      <p:sp>
        <p:nvSpPr>
          <p:cNvPr id="11" name="爆発 1 10"/>
          <p:cNvSpPr/>
          <p:nvPr/>
        </p:nvSpPr>
        <p:spPr>
          <a:xfrm>
            <a:off x="2879540" y="911787"/>
            <a:ext cx="2136723" cy="617856"/>
          </a:xfrm>
          <a:prstGeom prst="irregularSeal1">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latin typeface="ＭＳ Ｐゴシック" panose="020B0600070205080204" pitchFamily="50" charset="-128"/>
            </a:endParaRPr>
          </a:p>
        </p:txBody>
      </p:sp>
      <p:sp>
        <p:nvSpPr>
          <p:cNvPr id="18" name="左矢印 17"/>
          <p:cNvSpPr/>
          <p:nvPr/>
        </p:nvSpPr>
        <p:spPr>
          <a:xfrm rot="19232777">
            <a:off x="2271965" y="892754"/>
            <a:ext cx="341217" cy="4141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latin typeface="ＭＳ Ｐゴシック" panose="020B0600070205080204" pitchFamily="50" charset="-128"/>
            </a:endParaRPr>
          </a:p>
        </p:txBody>
      </p:sp>
      <p:sp>
        <p:nvSpPr>
          <p:cNvPr id="44" name="左矢印 43"/>
          <p:cNvSpPr/>
          <p:nvPr/>
        </p:nvSpPr>
        <p:spPr>
          <a:xfrm rot="12923205">
            <a:off x="5287404" y="887711"/>
            <a:ext cx="341217" cy="4141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latin typeface="ＭＳ Ｐゴシック" panose="020B0600070205080204" pitchFamily="50" charset="-128"/>
            </a:endParaRPr>
          </a:p>
        </p:txBody>
      </p:sp>
      <p:sp>
        <p:nvSpPr>
          <p:cNvPr id="10" name="額縁 9"/>
          <p:cNvSpPr/>
          <p:nvPr/>
        </p:nvSpPr>
        <p:spPr>
          <a:xfrm>
            <a:off x="2701662" y="679313"/>
            <a:ext cx="2466851" cy="276511"/>
          </a:xfrm>
          <a:prstGeom prst="bevel">
            <a:avLst>
              <a:gd name="adj" fmla="val 16368"/>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rgbClr val="000000"/>
                </a:solidFill>
                <a:latin typeface="ＭＳ Ｐゴシック" panose="020B0600070205080204" pitchFamily="50" charset="-128"/>
              </a:rPr>
              <a:t>新たな保育ニーズに対応する入所枠</a:t>
            </a:r>
          </a:p>
        </p:txBody>
      </p:sp>
      <p:sp>
        <p:nvSpPr>
          <p:cNvPr id="27" name="角丸四角形 26"/>
          <p:cNvSpPr/>
          <p:nvPr/>
        </p:nvSpPr>
        <p:spPr>
          <a:xfrm>
            <a:off x="5712900" y="641746"/>
            <a:ext cx="2546868" cy="794979"/>
          </a:xfrm>
          <a:prstGeom prst="roundRect">
            <a:avLst>
              <a:gd name="adj" fmla="val 0"/>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solidFill>
                <a:srgbClr val="000000"/>
              </a:solidFill>
              <a:latin typeface="ＭＳ Ｐゴシック" panose="020B0600070205080204" pitchFamily="50" charset="-128"/>
            </a:endParaRPr>
          </a:p>
        </p:txBody>
      </p:sp>
      <p:sp>
        <p:nvSpPr>
          <p:cNvPr id="29" name="角丸四角形 28"/>
          <p:cNvSpPr/>
          <p:nvPr/>
        </p:nvSpPr>
        <p:spPr>
          <a:xfrm>
            <a:off x="5777878" y="743547"/>
            <a:ext cx="1090448" cy="474983"/>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solidFill>
                <a:srgbClr val="000000"/>
              </a:solidFill>
              <a:latin typeface="ＭＳ Ｐゴシック" panose="020B0600070205080204" pitchFamily="50" charset="-128"/>
            </a:endParaRPr>
          </a:p>
        </p:txBody>
      </p:sp>
      <p:sp>
        <p:nvSpPr>
          <p:cNvPr id="30" name="テキスト ボックス 40"/>
          <p:cNvSpPr txBox="1">
            <a:spLocks noChangeArrowheads="1"/>
          </p:cNvSpPr>
          <p:nvPr/>
        </p:nvSpPr>
        <p:spPr bwMode="auto">
          <a:xfrm>
            <a:off x="5576856" y="755324"/>
            <a:ext cx="14556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a:solidFill>
                  <a:srgbClr val="000000"/>
                </a:solidFill>
                <a:latin typeface="ＭＳ Ｐゴシック"/>
                <a:ea typeface="ＭＳ Ｐゴシック"/>
              </a:rPr>
              <a:t>既存施設の</a:t>
            </a:r>
            <a:endParaRPr lang="en-US" altLang="ja-JP" sz="1100" b="1" dirty="0">
              <a:solidFill>
                <a:srgbClr val="000000"/>
              </a:solidFill>
              <a:latin typeface="ＭＳ Ｐゴシック"/>
              <a:ea typeface="ＭＳ Ｐゴシック"/>
            </a:endParaRPr>
          </a:p>
          <a:p>
            <a:pPr algn="ctr"/>
            <a:r>
              <a:rPr lang="ja-JP" altLang="en-US" sz="1100" b="1" dirty="0">
                <a:solidFill>
                  <a:srgbClr val="000000"/>
                </a:solidFill>
                <a:latin typeface="ＭＳ Ｐゴシック"/>
                <a:ea typeface="ＭＳ Ｐゴシック"/>
              </a:rPr>
              <a:t>活用などで対応</a:t>
            </a:r>
            <a:endParaRPr lang="en-US" altLang="ja-JP" sz="1100" b="1" dirty="0">
              <a:latin typeface="ＭＳ Ｐゴシック"/>
              <a:ea typeface="ＭＳ Ｐゴシック"/>
            </a:endParaRPr>
          </a:p>
        </p:txBody>
      </p:sp>
      <p:sp>
        <p:nvSpPr>
          <p:cNvPr id="31" name="角丸四角形 30"/>
          <p:cNvSpPr/>
          <p:nvPr/>
        </p:nvSpPr>
        <p:spPr>
          <a:xfrm>
            <a:off x="7055028" y="743547"/>
            <a:ext cx="1077436" cy="47009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solidFill>
                <a:srgbClr val="000000"/>
              </a:solidFill>
              <a:latin typeface="ＭＳ Ｐゴシック" panose="020B0600070205080204" pitchFamily="50" charset="-128"/>
            </a:endParaRPr>
          </a:p>
        </p:txBody>
      </p:sp>
      <p:sp>
        <p:nvSpPr>
          <p:cNvPr id="35" name="テキスト ボックス 40"/>
          <p:cNvSpPr txBox="1">
            <a:spLocks noChangeArrowheads="1"/>
          </p:cNvSpPr>
          <p:nvPr/>
        </p:nvSpPr>
        <p:spPr bwMode="auto">
          <a:xfrm>
            <a:off x="6709965" y="755324"/>
            <a:ext cx="1779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err="1">
                <a:latin typeface="ＭＳ Ｐゴシック"/>
                <a:ea typeface="ＭＳ Ｐゴシック"/>
              </a:rPr>
              <a:t>障がい</a:t>
            </a:r>
            <a:r>
              <a:rPr lang="ja-JP" altLang="en-US" sz="1100" b="1" dirty="0">
                <a:latin typeface="ＭＳ Ｐゴシック"/>
                <a:ea typeface="ＭＳ Ｐゴシック"/>
              </a:rPr>
              <a:t>児対応の</a:t>
            </a:r>
            <a:endParaRPr lang="en-US" altLang="ja-JP" sz="1100" b="1" dirty="0">
              <a:latin typeface="ＭＳ Ｐゴシック"/>
              <a:ea typeface="ＭＳ Ｐゴシック"/>
            </a:endParaRPr>
          </a:p>
          <a:p>
            <a:pPr algn="ctr"/>
            <a:r>
              <a:rPr lang="ja-JP" altLang="en-US" sz="1100" b="1" dirty="0">
                <a:latin typeface="ＭＳ Ｐゴシック"/>
                <a:ea typeface="ＭＳ Ｐゴシック"/>
              </a:rPr>
              <a:t>さらなる強化</a:t>
            </a:r>
            <a:endParaRPr lang="en-US" altLang="ja-JP" sz="1100" b="1" dirty="0">
              <a:latin typeface="ＭＳ Ｐゴシック"/>
              <a:ea typeface="ＭＳ Ｐゴシック"/>
            </a:endParaRPr>
          </a:p>
        </p:txBody>
      </p:sp>
      <p:sp>
        <p:nvSpPr>
          <p:cNvPr id="37" name="スライド番号プレースホルダ 3"/>
          <p:cNvSpPr txBox="1">
            <a:spLocks noGrp="1"/>
          </p:cNvSpPr>
          <p:nvPr/>
        </p:nvSpPr>
        <p:spPr bwMode="auto">
          <a:xfrm>
            <a:off x="6986334" y="4780675"/>
            <a:ext cx="2160000" cy="360000"/>
          </a:xfrm>
          <a:prstGeom prst="rect">
            <a:avLst/>
          </a:prstGeom>
          <a:noFill/>
          <a:ln>
            <a:miter lim="800000"/>
            <a:headEnd/>
            <a:tailEnd/>
          </a:ln>
        </p:spPr>
        <p:txBody>
          <a:bodyPr lIns="77929" tIns="38964" rIns="77929" bIns="38964"/>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0122D6CC-8F4B-4EBF-AA51-5DE833A80D27}" type="slidenum">
              <a:rPr lang="en-US" altLang="ja-JP" sz="2000" b="1" smtClean="0">
                <a:solidFill>
                  <a:srgbClr val="000000"/>
                </a:solidFill>
                <a:effectLst>
                  <a:outerShdw blurRad="38100" dist="38100" dir="2700000" algn="tl">
                    <a:srgbClr val="C0C0C0"/>
                  </a:outerShdw>
                </a:effectLst>
                <a:latin typeface="ＭＳ Ｐゴシック" panose="020B0600070205080204" pitchFamily="50" charset="-128"/>
              </a:rPr>
              <a:pPr algn="r" eaLnBrk="1" hangingPunct="1">
                <a:defRPr/>
              </a:pPr>
              <a:t>13</a:t>
            </a:fld>
            <a:endParaRPr lang="en-US" altLang="ja-JP" sz="2000" b="1" dirty="0">
              <a:solidFill>
                <a:srgbClr val="000000"/>
              </a:solidFill>
              <a:effectLst>
                <a:outerShdw blurRad="38100" dist="38100" dir="2700000" algn="tl">
                  <a:srgbClr val="C0C0C0"/>
                </a:outerShdw>
              </a:effectLst>
              <a:latin typeface="ＭＳ Ｐゴシック" panose="020B0600070205080204" pitchFamily="50" charset="-128"/>
            </a:endParaRPr>
          </a:p>
        </p:txBody>
      </p:sp>
      <p:sp>
        <p:nvSpPr>
          <p:cNvPr id="45" name="テキスト ボックス 40"/>
          <p:cNvSpPr txBox="1">
            <a:spLocks noChangeArrowheads="1"/>
          </p:cNvSpPr>
          <p:nvPr/>
        </p:nvSpPr>
        <p:spPr bwMode="auto">
          <a:xfrm>
            <a:off x="843052" y="1188330"/>
            <a:ext cx="10398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a:latin typeface="ＭＳ Ｐゴシック"/>
                <a:ea typeface="ＭＳ Ｐゴシック"/>
              </a:rPr>
              <a:t>３，０８４人分</a:t>
            </a:r>
            <a:endParaRPr lang="en-US" altLang="ja-JP" sz="1100" b="1" dirty="0">
              <a:latin typeface="ＭＳ Ｐゴシック"/>
              <a:ea typeface="ＭＳ Ｐゴシック"/>
            </a:endParaRPr>
          </a:p>
        </p:txBody>
      </p:sp>
      <p:sp>
        <p:nvSpPr>
          <p:cNvPr id="46" name="テキスト ボックス 40"/>
          <p:cNvSpPr txBox="1">
            <a:spLocks noChangeArrowheads="1"/>
          </p:cNvSpPr>
          <p:nvPr/>
        </p:nvSpPr>
        <p:spPr bwMode="auto">
          <a:xfrm>
            <a:off x="6469242" y="1167978"/>
            <a:ext cx="10398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a:latin typeface="ＭＳ Ｐゴシック"/>
                <a:ea typeface="ＭＳ Ｐゴシック"/>
              </a:rPr>
              <a:t>２，９３９人分</a:t>
            </a:r>
            <a:endParaRPr lang="en-US" altLang="ja-JP" sz="1100" b="1" dirty="0">
              <a:latin typeface="ＭＳ Ｐゴシック"/>
              <a:ea typeface="ＭＳ Ｐゴシック"/>
            </a:endParaRPr>
          </a:p>
        </p:txBody>
      </p:sp>
      <p:sp>
        <p:nvSpPr>
          <p:cNvPr id="47" name="Rectangle 5"/>
          <p:cNvSpPr>
            <a:spLocks noChangeArrowheads="1"/>
          </p:cNvSpPr>
          <p:nvPr/>
        </p:nvSpPr>
        <p:spPr bwMode="auto">
          <a:xfrm>
            <a:off x="401837" y="1968806"/>
            <a:ext cx="8271347" cy="374144"/>
          </a:xfrm>
          <a:prstGeom prst="rect">
            <a:avLst/>
          </a:prstGeom>
          <a:noFill/>
          <a:ln w="9525">
            <a:noFill/>
            <a:miter lim="800000"/>
            <a:headEnd/>
            <a:tailEnd/>
          </a:ln>
        </p:spPr>
        <p:txBody>
          <a:bodyPr lIns="77929" tIns="0" rIns="77929" bIns="0"/>
          <a:lstStyle/>
          <a:p>
            <a:pPr eaLnBrk="1" hangingPunct="1">
              <a:lnSpc>
                <a:spcPct val="150000"/>
              </a:lnSpc>
              <a:spcBef>
                <a:spcPts val="170"/>
              </a:spcBef>
              <a:spcAft>
                <a:spcPts val="170"/>
              </a:spcAft>
              <a:tabLst>
                <a:tab pos="5111750" algn="l"/>
                <a:tab pos="6542088" algn="l"/>
                <a:tab pos="6635750" algn="l"/>
                <a:tab pos="6729413" algn="l"/>
              </a:tabLs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民間保育所等整備事業　　　　　　　　　　　　　　　　　　　　　（　７３億４，５００万円）</a:t>
            </a:r>
            <a:endParaRPr lang="en-US" altLang="ja-JP" sz="1600" dirty="0">
              <a:latin typeface="ＭＳ Ｐゴシック" pitchFamily="50" charset="-128"/>
              <a:ea typeface="ＭＳ Ｐゴシック" charset="-128"/>
            </a:endParaRPr>
          </a:p>
        </p:txBody>
      </p:sp>
      <p:sp>
        <p:nvSpPr>
          <p:cNvPr id="39" name="Rectangle 5"/>
          <p:cNvSpPr>
            <a:spLocks noChangeArrowheads="1"/>
          </p:cNvSpPr>
          <p:nvPr/>
        </p:nvSpPr>
        <p:spPr bwMode="auto">
          <a:xfrm>
            <a:off x="402445" y="3539636"/>
            <a:ext cx="8134585" cy="377861"/>
          </a:xfrm>
          <a:prstGeom prst="rect">
            <a:avLst/>
          </a:prstGeom>
          <a:noFill/>
          <a:ln w="9525">
            <a:noFill/>
            <a:miter lim="800000"/>
            <a:headEnd/>
            <a:tailEnd/>
          </a:ln>
        </p:spPr>
        <p:txBody>
          <a:bodyPr lIns="77929" tIns="38964" rIns="77929" bIns="38964"/>
          <a:lstStyle/>
          <a:p>
            <a:pPr eaLnBrk="1" hangingPunct="1">
              <a:lnSpc>
                <a:spcPct val="150000"/>
              </a:lnSpc>
              <a:spcBef>
                <a:spcPts val="170"/>
              </a:spcBef>
              <a:spcAft>
                <a:spcPts val="170"/>
              </a:spcAf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保育人材の確保対策事業　　　　　　　　　　　　　　　　　　 　（１０２億２，４００万円）</a:t>
            </a:r>
            <a:endParaRPr lang="en-US" altLang="ja-JP" sz="1600" dirty="0">
              <a:latin typeface="ＭＳ Ｐゴシック" pitchFamily="50" charset="-128"/>
              <a:ea typeface="ＭＳ Ｐゴシック" charset="-128"/>
            </a:endParaRPr>
          </a:p>
        </p:txBody>
      </p:sp>
      <p:sp>
        <p:nvSpPr>
          <p:cNvPr id="2" name="角丸四角形 1"/>
          <p:cNvSpPr/>
          <p:nvPr/>
        </p:nvSpPr>
        <p:spPr>
          <a:xfrm>
            <a:off x="927276" y="1550338"/>
            <a:ext cx="6957619" cy="349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400" b="1" dirty="0">
                <a:solidFill>
                  <a:schemeClr val="tx1"/>
                </a:solidFill>
                <a:latin typeface="ＭＳ Ｐゴシック" panose="020B0600070205080204" pitchFamily="50" charset="-128"/>
                <a:cs typeface="メイリオ" panose="020B0604030504040204" pitchFamily="50" charset="-128"/>
              </a:rPr>
              <a:t>第２子保育料無償化等で増加が見込まれる保育ニーズも見据えた入所枠を確保</a:t>
            </a:r>
          </a:p>
        </p:txBody>
      </p:sp>
      <p:sp>
        <p:nvSpPr>
          <p:cNvPr id="51" name="Rectangle 5"/>
          <p:cNvSpPr>
            <a:spLocks noChangeArrowheads="1"/>
          </p:cNvSpPr>
          <p:nvPr/>
        </p:nvSpPr>
        <p:spPr bwMode="auto">
          <a:xfrm>
            <a:off x="390791" y="2266477"/>
            <a:ext cx="8271346" cy="310547"/>
          </a:xfrm>
          <a:prstGeom prst="rect">
            <a:avLst/>
          </a:prstGeom>
          <a:noFill/>
          <a:ln w="9525">
            <a:noFill/>
            <a:miter lim="800000"/>
            <a:headEnd/>
            <a:tailEnd/>
          </a:ln>
        </p:spPr>
        <p:txBody>
          <a:bodyPr lIns="77929" tIns="38964" rIns="77929" bIns="38964"/>
          <a:lstStyle/>
          <a:p>
            <a:pPr marL="485775" marR="0" lvl="0" indent="-311150" algn="l" defTabSz="914400" rtl="0" eaLnBrk="1" fontAlgn="base" latinLnBrk="0" hangingPunct="1">
              <a:lnSpc>
                <a:spcPts val="2000"/>
              </a:lnSpc>
              <a:spcBef>
                <a:spcPts val="170"/>
              </a:spcBef>
              <a:spcAft>
                <a:spcPts val="17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民間保育所高額賃借料補助の拡充や分園設置促進補助の対象地域の拡大などを実施　　　</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49" name="テキスト ボックス 37"/>
          <p:cNvSpPr txBox="1">
            <a:spLocks noChangeArrowheads="1"/>
          </p:cNvSpPr>
          <p:nvPr/>
        </p:nvSpPr>
        <p:spPr bwMode="auto">
          <a:xfrm>
            <a:off x="2613693" y="1073726"/>
            <a:ext cx="26505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a:latin typeface="ＭＳ Ｐゴシック" panose="020B0600070205080204" pitchFamily="50" charset="-128"/>
              </a:rPr>
              <a:t>保育所等整備に偏らず、</a:t>
            </a:r>
            <a:endParaRPr lang="en-US" altLang="ja-JP" sz="1100" b="1" dirty="0">
              <a:latin typeface="ＭＳ Ｐゴシック" panose="020B0600070205080204" pitchFamily="50" charset="-128"/>
            </a:endParaRPr>
          </a:p>
          <a:p>
            <a:pPr algn="ctr"/>
            <a:r>
              <a:rPr lang="ja-JP" altLang="en-US" sz="1100" b="1" dirty="0">
                <a:latin typeface="ＭＳ Ｐゴシック" panose="020B0600070205080204" pitchFamily="50" charset="-128"/>
              </a:rPr>
              <a:t>既存施設等の活用との両輪で解消！</a:t>
            </a:r>
            <a:endParaRPr lang="en-US" altLang="ja-JP" sz="1100" dirty="0">
              <a:latin typeface="ＭＳ Ｐゴシック" panose="020B0600070205080204" pitchFamily="50" charset="-128"/>
            </a:endParaRPr>
          </a:p>
        </p:txBody>
      </p:sp>
      <p:sp>
        <p:nvSpPr>
          <p:cNvPr id="32" name="Rectangle 5"/>
          <p:cNvSpPr>
            <a:spLocks noChangeArrowheads="1"/>
          </p:cNvSpPr>
          <p:nvPr/>
        </p:nvSpPr>
        <p:spPr bwMode="auto">
          <a:xfrm>
            <a:off x="401220" y="4250587"/>
            <a:ext cx="8764315" cy="421435"/>
          </a:xfrm>
          <a:prstGeom prst="rect">
            <a:avLst/>
          </a:prstGeom>
          <a:noFill/>
          <a:ln w="9525">
            <a:noFill/>
            <a:miter lim="800000"/>
            <a:headEnd/>
            <a:tailEnd/>
          </a:ln>
        </p:spPr>
        <p:txBody>
          <a:bodyPr lIns="77929" tIns="38964" rIns="77929" bIns="38964"/>
          <a:lstStyle/>
          <a:p>
            <a:pPr eaLnBrk="1" hangingPunct="1">
              <a:lnSpc>
                <a:spcPct val="150000"/>
              </a:lnSpc>
              <a:spcBef>
                <a:spcPts val="170"/>
              </a:spcBef>
              <a:spcAft>
                <a:spcPts val="170"/>
              </a:spcAf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障がい児の受入れ強化 　　　　　　　　　　　　　　　　　　　　 （　２７億６，３００万円）　</a:t>
            </a:r>
            <a:endParaRPr lang="en-US" altLang="ja-JP" sz="1600" dirty="0">
              <a:latin typeface="ＭＳ Ｐゴシック" pitchFamily="50" charset="-128"/>
              <a:ea typeface="ＭＳ Ｐゴシック" charset="-128"/>
            </a:endParaRPr>
          </a:p>
        </p:txBody>
      </p:sp>
      <p:sp>
        <p:nvSpPr>
          <p:cNvPr id="33" name="Rectangle 5"/>
          <p:cNvSpPr>
            <a:spLocks noChangeArrowheads="1"/>
          </p:cNvSpPr>
          <p:nvPr/>
        </p:nvSpPr>
        <p:spPr bwMode="auto">
          <a:xfrm>
            <a:off x="390603" y="4577409"/>
            <a:ext cx="8237532" cy="295977"/>
          </a:xfrm>
          <a:prstGeom prst="rect">
            <a:avLst/>
          </a:prstGeom>
          <a:noFill/>
          <a:ln w="9525">
            <a:noFill/>
            <a:miter lim="800000"/>
            <a:headEnd/>
            <a:tailEnd/>
          </a:ln>
        </p:spPr>
        <p:txBody>
          <a:bodyPr lIns="77929" tIns="38964" rIns="77929" bIns="38964"/>
          <a:lstStyle/>
          <a:p>
            <a:pPr marL="485775" indent="-311150" eaLnBrk="1" hangingPunct="1">
              <a:lnSpc>
                <a:spcPts val="1800"/>
              </a:lnSpc>
              <a:spcBef>
                <a:spcPts val="170"/>
              </a:spcBef>
              <a:spcAft>
                <a:spcPts val="170"/>
              </a:spcAft>
              <a:buFont typeface="Wingdings" panose="05000000000000000000" pitchFamily="2" charset="2"/>
              <a:buChar char="Ø"/>
              <a:defRPr/>
            </a:pPr>
            <a:r>
              <a:rPr lang="ja-JP" altLang="en-US" sz="1400" dirty="0">
                <a:latin typeface="ＭＳ Ｐゴシック" pitchFamily="50" charset="-128"/>
                <a:ea typeface="ＭＳ Ｐゴシック" charset="-128"/>
              </a:rPr>
              <a:t>受入れ促進のため、保育士等や看護師の配置に要する人件費及び</a:t>
            </a:r>
            <a:r>
              <a:rPr lang="ja-JP" altLang="en-US" sz="1400" dirty="0">
                <a:latin typeface="ＭＳ Ｐゴシック" panose="020B0600070205080204" pitchFamily="50" charset="-128"/>
              </a:rPr>
              <a:t>教材・環境備品購入費を助成</a:t>
            </a:r>
            <a:endParaRPr lang="en-US" altLang="ja-JP" sz="1400" dirty="0">
              <a:latin typeface="ＭＳ Ｐゴシック" pitchFamily="50" charset="-128"/>
              <a:ea typeface="ＭＳ Ｐゴシック" charset="-128"/>
            </a:endParaRPr>
          </a:p>
          <a:p>
            <a:pPr marL="174625" eaLnBrk="1" hangingPunct="1">
              <a:lnSpc>
                <a:spcPts val="2000"/>
              </a:lnSpc>
              <a:spcBef>
                <a:spcPts val="170"/>
              </a:spcBef>
              <a:spcAft>
                <a:spcPts val="170"/>
              </a:spcAft>
              <a:defRPr/>
            </a:pPr>
            <a:r>
              <a:rPr lang="ja-JP" altLang="en-US" sz="1400" dirty="0">
                <a:latin typeface="ＭＳ Ｐゴシック" pitchFamily="50" charset="-128"/>
                <a:ea typeface="ＭＳ Ｐゴシック" charset="-128"/>
              </a:rPr>
              <a:t>　　　</a:t>
            </a:r>
            <a:r>
              <a:rPr lang="ja-JP" altLang="en-US" sz="1400" dirty="0">
                <a:latin typeface="ＭＳ Ｐゴシック" panose="020B0600070205080204" pitchFamily="50" charset="-128"/>
              </a:rPr>
              <a:t>　</a:t>
            </a:r>
            <a:endParaRPr lang="en-US" altLang="ja-JP" sz="1400" dirty="0">
              <a:latin typeface="ＭＳ Ｐゴシック" panose="020B0600070205080204" pitchFamily="50" charset="-128"/>
            </a:endParaRPr>
          </a:p>
        </p:txBody>
      </p:sp>
      <p:sp>
        <p:nvSpPr>
          <p:cNvPr id="34" name="Rectangle 5"/>
          <p:cNvSpPr>
            <a:spLocks noChangeArrowheads="1"/>
          </p:cNvSpPr>
          <p:nvPr/>
        </p:nvSpPr>
        <p:spPr bwMode="auto">
          <a:xfrm>
            <a:off x="386746" y="3884155"/>
            <a:ext cx="8202093" cy="421435"/>
          </a:xfrm>
          <a:prstGeom prst="rect">
            <a:avLst/>
          </a:prstGeom>
          <a:noFill/>
          <a:ln w="9525">
            <a:noFill/>
            <a:miter lim="800000"/>
            <a:headEnd/>
            <a:tailEnd/>
          </a:ln>
        </p:spPr>
        <p:txBody>
          <a:bodyPr lIns="77929" tIns="38964" rIns="77929" bIns="38964"/>
          <a:lstStyle/>
          <a:p>
            <a:pPr marL="460375" indent="-285750" eaLnBrk="1" hangingPunct="1">
              <a:lnSpc>
                <a:spcPts val="1400"/>
              </a:lnSpc>
              <a:spcBef>
                <a:spcPts val="170"/>
              </a:spcBef>
              <a:spcAft>
                <a:spcPts val="170"/>
              </a:spcAft>
              <a:buFont typeface="Wingdings" panose="05000000000000000000" pitchFamily="2" charset="2"/>
              <a:buChar char="Ø"/>
              <a:defRPr/>
            </a:pPr>
            <a:r>
              <a:rPr lang="ja-JP" altLang="en-US" sz="1400" dirty="0">
                <a:latin typeface="ＭＳ Ｐゴシック" pitchFamily="50" charset="-128"/>
                <a:ea typeface="ＭＳ Ｐゴシック" charset="-128"/>
              </a:rPr>
              <a:t>必要となる保育士の確保に向け、保育所等への就職を促進するとともに、保育士の定着や働きやすい労働環境実現に向けた支援策など、本市独自の保育人材確保対策を大幅に拡充</a:t>
            </a:r>
            <a:endParaRPr lang="en-US" altLang="ja-JP" sz="1400" dirty="0">
              <a:latin typeface="ＭＳ Ｐゴシック" pitchFamily="50" charset="-128"/>
              <a:ea typeface="ＭＳ Ｐゴシック" charset="-128"/>
            </a:endParaRPr>
          </a:p>
        </p:txBody>
      </p:sp>
      <p:sp>
        <p:nvSpPr>
          <p:cNvPr id="50" name="Rectangle 5"/>
          <p:cNvSpPr>
            <a:spLocks noChangeArrowheads="1"/>
          </p:cNvSpPr>
          <p:nvPr/>
        </p:nvSpPr>
        <p:spPr bwMode="auto">
          <a:xfrm>
            <a:off x="389806" y="2574629"/>
            <a:ext cx="8329632" cy="454886"/>
          </a:xfrm>
          <a:prstGeom prst="rect">
            <a:avLst/>
          </a:prstGeom>
          <a:noFill/>
          <a:ln w="9525">
            <a:noFill/>
            <a:miter lim="800000"/>
            <a:headEnd/>
            <a:tailEnd/>
          </a:ln>
        </p:spPr>
        <p:txBody>
          <a:bodyPr lIns="77929" tIns="38964" rIns="77929" bIns="38964"/>
          <a:lstStyle/>
          <a:p>
            <a:pPr marL="485775" lvl="0" indent="-311150" eaLnBrk="1" hangingPunct="1">
              <a:lnSpc>
                <a:spcPts val="1400"/>
              </a:lnSpc>
              <a:spcBef>
                <a:spcPts val="170"/>
              </a:spcBef>
              <a:spcAft>
                <a:spcPts val="170"/>
              </a:spcAft>
              <a:buFont typeface="Wingdings" panose="05000000000000000000" pitchFamily="2" charset="2"/>
              <a:buChar char="Ø"/>
              <a:defRPr/>
            </a:pP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一時預かり事業（幼稚園型</a:t>
            </a:r>
            <a:r>
              <a:rPr kumimoji="1" lang="en-US" altLang="ja-JP" sz="1400" b="0" i="0" u="none" strike="noStrike" kern="1200" cap="none" spc="0" normalizeH="0" baseline="0" noProof="0" dirty="0">
                <a:ln>
                  <a:noFill/>
                </a:ln>
                <a:effectLst/>
                <a:uLnTx/>
                <a:uFillTx/>
                <a:latin typeface="ＭＳ Ｐゴシック" pitchFamily="50" charset="-128"/>
                <a:ea typeface="ＭＳ Ｐゴシック" charset="-128"/>
                <a:cs typeface="+mn-cs"/>
              </a:rPr>
              <a:t>Ⅱ</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）の令和７年度からの実施に向けて、開設準備経費の補助を実施</a:t>
            </a:r>
            <a:endParaRPr kumimoji="1" lang="en-US" altLang="ja-JP" sz="1400" b="0" i="0" u="none" strike="noStrike" kern="1200" cap="none" spc="0" normalizeH="0" baseline="0" noProof="0" dirty="0">
              <a:ln>
                <a:noFill/>
              </a:ln>
              <a:effectLst/>
              <a:uLnTx/>
              <a:uFillTx/>
              <a:latin typeface="ＭＳ Ｐゴシック" pitchFamily="50" charset="-128"/>
              <a:ea typeface="ＭＳ Ｐゴシック" charset="-128"/>
              <a:cs typeface="+mn-cs"/>
            </a:endParaRPr>
          </a:p>
          <a:p>
            <a:pPr marL="174625" lvl="0" eaLnBrk="1" hangingPunct="1">
              <a:lnSpc>
                <a:spcPts val="1400"/>
              </a:lnSpc>
              <a:spcBef>
                <a:spcPts val="170"/>
              </a:spcBef>
              <a:spcAft>
                <a:spcPts val="170"/>
              </a:spcAft>
              <a:defRPr/>
            </a:pPr>
            <a:r>
              <a:rPr lang="ja-JP" altLang="en-US" sz="1400" dirty="0">
                <a:latin typeface="ＭＳ Ｐゴシック" pitchFamily="50" charset="-128"/>
                <a:ea typeface="ＭＳ Ｐゴシック" charset="-128"/>
              </a:rPr>
              <a:t>　　　　対象：保育認定を受けた１～２歳児</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48" name="角丸四角形 47"/>
          <p:cNvSpPr/>
          <p:nvPr/>
        </p:nvSpPr>
        <p:spPr>
          <a:xfrm>
            <a:off x="131678" y="2004191"/>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52" name="角丸四角形 51"/>
          <p:cNvSpPr/>
          <p:nvPr/>
        </p:nvSpPr>
        <p:spPr>
          <a:xfrm>
            <a:off x="112912" y="3651630"/>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3" name="角丸四角形 51">
            <a:extLst>
              <a:ext uri="{FF2B5EF4-FFF2-40B4-BE49-F238E27FC236}">
                <a16:creationId xmlns:a16="http://schemas.microsoft.com/office/drawing/2014/main" id="{CA667C9B-8B1F-C34F-E869-D2FFC5C2197E}"/>
              </a:ext>
            </a:extLst>
          </p:cNvPr>
          <p:cNvSpPr/>
          <p:nvPr/>
        </p:nvSpPr>
        <p:spPr>
          <a:xfrm>
            <a:off x="105392" y="4343683"/>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8" name="Rectangle 5">
            <a:extLst>
              <a:ext uri="{FF2B5EF4-FFF2-40B4-BE49-F238E27FC236}">
                <a16:creationId xmlns:a16="http://schemas.microsoft.com/office/drawing/2014/main" id="{50D2B132-73A6-5842-FE43-5D8838F8C481}"/>
              </a:ext>
            </a:extLst>
          </p:cNvPr>
          <p:cNvSpPr>
            <a:spLocks noChangeArrowheads="1"/>
          </p:cNvSpPr>
          <p:nvPr/>
        </p:nvSpPr>
        <p:spPr bwMode="auto">
          <a:xfrm>
            <a:off x="715753" y="4798813"/>
            <a:ext cx="7910807" cy="295978"/>
          </a:xfrm>
          <a:prstGeom prst="rect">
            <a:avLst/>
          </a:prstGeom>
          <a:noFill/>
          <a:ln w="9525">
            <a:noFill/>
            <a:miter lim="800000"/>
            <a:headEnd/>
            <a:tailEnd/>
          </a:ln>
        </p:spPr>
        <p:txBody>
          <a:bodyPr lIns="77929" tIns="38964" rIns="77929" bIns="38964"/>
          <a:lstStyle/>
          <a:p>
            <a:pPr marL="174625" eaLnBrk="1" hangingPunct="1">
              <a:lnSpc>
                <a:spcPts val="1500"/>
              </a:lnSpc>
              <a:spcBef>
                <a:spcPts val="100"/>
              </a:spcBef>
              <a:spcAft>
                <a:spcPts val="100"/>
              </a:spcAft>
              <a:defRPr/>
            </a:pPr>
            <a:r>
              <a:rPr lang="ja-JP" altLang="en-US" sz="1400" dirty="0">
                <a:latin typeface="ＭＳ Ｐゴシック" pitchFamily="50" charset="-128"/>
                <a:ea typeface="ＭＳ Ｐゴシック" charset="-128"/>
              </a:rPr>
              <a:t>・医療的ケア児担当看護師に関する支給上限額を保育標準時間相当（１１時間）へ拡充</a:t>
            </a:r>
            <a:endParaRPr lang="en-US" altLang="ja-JP" sz="1400" dirty="0">
              <a:latin typeface="ＭＳ Ｐゴシック" pitchFamily="50" charset="-128"/>
              <a:ea typeface="ＭＳ Ｐゴシック" charset="-128"/>
            </a:endParaRPr>
          </a:p>
        </p:txBody>
      </p:sp>
      <p:sp>
        <p:nvSpPr>
          <p:cNvPr id="5" name="Rectangle 4">
            <a:extLst>
              <a:ext uri="{FF2B5EF4-FFF2-40B4-BE49-F238E27FC236}">
                <a16:creationId xmlns:a16="http://schemas.microsoft.com/office/drawing/2014/main" id="{091150B3-ED63-FE8A-D0B1-5BB2B7D09869}"/>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16" name="Rectangle 5">
            <a:extLst>
              <a:ext uri="{FF2B5EF4-FFF2-40B4-BE49-F238E27FC236}">
                <a16:creationId xmlns:a16="http://schemas.microsoft.com/office/drawing/2014/main" id="{B778C660-1997-AE21-350E-8AD38A559ABF}"/>
              </a:ext>
            </a:extLst>
          </p:cNvPr>
          <p:cNvSpPr>
            <a:spLocks noChangeArrowheads="1"/>
          </p:cNvSpPr>
          <p:nvPr/>
        </p:nvSpPr>
        <p:spPr bwMode="auto">
          <a:xfrm>
            <a:off x="408201" y="2978582"/>
            <a:ext cx="8271347" cy="406959"/>
          </a:xfrm>
          <a:prstGeom prst="rect">
            <a:avLst/>
          </a:prstGeom>
          <a:noFill/>
          <a:ln w="9525">
            <a:noFill/>
            <a:miter lim="800000"/>
            <a:headEnd/>
            <a:tailEnd/>
          </a:ln>
        </p:spPr>
        <p:txBody>
          <a:bodyPr lIns="77929" tIns="38964" rIns="77929" bIns="38964"/>
          <a:lstStyle/>
          <a:p>
            <a:pPr eaLnBrk="1" hangingPunct="1">
              <a:lnSpc>
                <a:spcPct val="150000"/>
              </a:lnSpc>
              <a:spcBef>
                <a:spcPts val="170"/>
              </a:spcBef>
              <a:spcAft>
                <a:spcPts val="170"/>
              </a:spcAft>
              <a:tabLst>
                <a:tab pos="5111750" algn="l"/>
                <a:tab pos="6542088" algn="l"/>
                <a:tab pos="6635750" algn="l"/>
                <a:tab pos="6729413" algn="l"/>
              </a:tabLs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地域型保育事業（連携支援事業）　　　　　　　　　　　　　　　（　　 　　１，３００万円）</a:t>
            </a:r>
            <a:endParaRPr lang="en-US" altLang="ja-JP" sz="1600" dirty="0">
              <a:latin typeface="ＭＳ Ｐゴシック" pitchFamily="50" charset="-128"/>
              <a:ea typeface="ＭＳ Ｐゴシック" charset="-128"/>
            </a:endParaRPr>
          </a:p>
        </p:txBody>
      </p:sp>
      <p:sp>
        <p:nvSpPr>
          <p:cNvPr id="17" name="Rectangle 5">
            <a:extLst>
              <a:ext uri="{FF2B5EF4-FFF2-40B4-BE49-F238E27FC236}">
                <a16:creationId xmlns:a16="http://schemas.microsoft.com/office/drawing/2014/main" id="{D48AF65B-FFCC-B787-3CDE-3300C86AC9AF}"/>
              </a:ext>
            </a:extLst>
          </p:cNvPr>
          <p:cNvSpPr>
            <a:spLocks noChangeArrowheads="1"/>
          </p:cNvSpPr>
          <p:nvPr/>
        </p:nvSpPr>
        <p:spPr bwMode="auto">
          <a:xfrm>
            <a:off x="411877" y="3353406"/>
            <a:ext cx="8329632" cy="286650"/>
          </a:xfrm>
          <a:prstGeom prst="rect">
            <a:avLst/>
          </a:prstGeom>
          <a:noFill/>
          <a:ln w="9525">
            <a:noFill/>
            <a:miter lim="800000"/>
            <a:headEnd/>
            <a:tailEnd/>
          </a:ln>
        </p:spPr>
        <p:txBody>
          <a:bodyPr lIns="77929" tIns="38964" rIns="77929" bIns="38964"/>
          <a:lstStyle/>
          <a:p>
            <a:pPr marL="485775" marR="0" lvl="0" indent="-311150" algn="l" defTabSz="914400" rtl="0" eaLnBrk="1" fontAlgn="base" latinLnBrk="0" hangingPunct="1">
              <a:lnSpc>
                <a:spcPts val="1400"/>
              </a:lnSpc>
              <a:spcBef>
                <a:spcPts val="170"/>
              </a:spcBef>
              <a:spcAft>
                <a:spcPts val="170"/>
              </a:spcAft>
              <a:buClrTx/>
              <a:buSzTx/>
              <a:buFont typeface="Wingdings" panose="05000000000000000000" pitchFamily="2" charset="2"/>
              <a:buChar char="Ø"/>
              <a:tabLst/>
              <a:defRPr/>
            </a:pPr>
            <a:r>
              <a:rPr kumimoji="1" lang="ja-JP" altLang="en-US" sz="1400" b="0" i="0" u="none" kern="1200" cap="none" spc="0" normalizeH="0" baseline="0" noProof="0" dirty="0">
                <a:ln>
                  <a:noFill/>
                </a:ln>
                <a:effectLst/>
                <a:uLnTx/>
                <a:uFillTx/>
                <a:latin typeface="ＭＳ Ｐゴシック" pitchFamily="50" charset="-128"/>
                <a:ea typeface="ＭＳ Ｐゴシック" charset="-128"/>
                <a:cs typeface="+mn-cs"/>
              </a:rPr>
              <a:t>卒園後の３歳児の受け皿などの確保を</a:t>
            </a:r>
            <a:r>
              <a:rPr lang="ja-JP" altLang="en-US" sz="1400" dirty="0">
                <a:latin typeface="ＭＳ Ｐゴシック" pitchFamily="50" charset="-128"/>
                <a:ea typeface="ＭＳ Ｐゴシック" charset="-128"/>
              </a:rPr>
              <a:t>促進するため、連携施設の交付金メニューを拡充</a:t>
            </a:r>
            <a:endParaRPr kumimoji="1" lang="en-US" altLang="ja-JP" sz="1400" b="0" i="0" u="non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19" name="角丸四角形 47">
            <a:extLst>
              <a:ext uri="{FF2B5EF4-FFF2-40B4-BE49-F238E27FC236}">
                <a16:creationId xmlns:a16="http://schemas.microsoft.com/office/drawing/2014/main" id="{FC6AB17E-438F-DBBA-A176-F09CB6675BCB}"/>
              </a:ext>
            </a:extLst>
          </p:cNvPr>
          <p:cNvSpPr/>
          <p:nvPr/>
        </p:nvSpPr>
        <p:spPr>
          <a:xfrm>
            <a:off x="109236" y="3090475"/>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Tree>
    <p:extLst>
      <p:ext uri="{BB962C8B-B14F-4D97-AF65-F5344CB8AC3E}">
        <p14:creationId xmlns:p14="http://schemas.microsoft.com/office/powerpoint/2010/main" val="41029073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1588" y="-3188"/>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1614488" algn="l"/>
              </a:tabLst>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在宅等育児への支援</a:t>
            </a:r>
            <a:endParaRPr lang="en-US" altLang="ja-JP"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 name="スライド番号プレースホルダー 1"/>
          <p:cNvSpPr>
            <a:spLocks noGrp="1"/>
          </p:cNvSpPr>
          <p:nvPr>
            <p:ph type="sldNum" sz="quarter" idx="12"/>
          </p:nvPr>
        </p:nvSpPr>
        <p:spPr>
          <a:xfrm>
            <a:off x="7008554" y="4760687"/>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14</a:t>
            </a:fld>
            <a:endParaRPr lang="en-US" altLang="ja-JP" sz="2000" b="1" dirty="0">
              <a:effectLst>
                <a:outerShdw blurRad="38100" dist="38100" dir="2700000" algn="tl">
                  <a:srgbClr val="000000">
                    <a:alpha val="43137"/>
                  </a:srgbClr>
                </a:outerShdw>
              </a:effectLst>
            </a:endParaRPr>
          </a:p>
        </p:txBody>
      </p:sp>
      <p:grpSp>
        <p:nvGrpSpPr>
          <p:cNvPr id="5" name="グループ化 4">
            <a:extLst>
              <a:ext uri="{FF2B5EF4-FFF2-40B4-BE49-F238E27FC236}">
                <a16:creationId xmlns:a16="http://schemas.microsoft.com/office/drawing/2014/main" id="{824E8C62-5E6A-DE3B-D250-72A2202E09A1}"/>
              </a:ext>
            </a:extLst>
          </p:cNvPr>
          <p:cNvGrpSpPr/>
          <p:nvPr/>
        </p:nvGrpSpPr>
        <p:grpSpPr>
          <a:xfrm>
            <a:off x="422483" y="3350109"/>
            <a:ext cx="8061783" cy="901778"/>
            <a:chOff x="422483" y="3210170"/>
            <a:chExt cx="8061783" cy="901778"/>
          </a:xfrm>
        </p:grpSpPr>
        <p:sp>
          <p:nvSpPr>
            <p:cNvPr id="3" name="Rectangle 5">
              <a:extLst>
                <a:ext uri="{FF2B5EF4-FFF2-40B4-BE49-F238E27FC236}">
                  <a16:creationId xmlns:a16="http://schemas.microsoft.com/office/drawing/2014/main" id="{43655BEF-81B9-FB61-67C1-9F3317FA363F}"/>
                </a:ext>
              </a:extLst>
            </p:cNvPr>
            <p:cNvSpPr>
              <a:spLocks noChangeArrowheads="1"/>
            </p:cNvSpPr>
            <p:nvPr/>
          </p:nvSpPr>
          <p:spPr bwMode="auto">
            <a:xfrm>
              <a:off x="422483" y="3210170"/>
              <a:ext cx="80585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一時預かり事業（一般型）　　　　　　  （５億１，６００万円）</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6" name="Rectangle 5">
              <a:extLst>
                <a:ext uri="{FF2B5EF4-FFF2-40B4-BE49-F238E27FC236}">
                  <a16:creationId xmlns:a16="http://schemas.microsoft.com/office/drawing/2014/main" id="{FCFEA343-CF60-93B4-C511-1993E6A63F0C}"/>
                </a:ext>
              </a:extLst>
            </p:cNvPr>
            <p:cNvSpPr>
              <a:spLocks noChangeArrowheads="1"/>
            </p:cNvSpPr>
            <p:nvPr/>
          </p:nvSpPr>
          <p:spPr bwMode="auto">
            <a:xfrm>
              <a:off x="422483" y="3403277"/>
              <a:ext cx="80585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子どものショートステイ事業　　 　　 　（　　 ８，４００万円）</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8" name="Rectangle 5">
              <a:extLst>
                <a:ext uri="{FF2B5EF4-FFF2-40B4-BE49-F238E27FC236}">
                  <a16:creationId xmlns:a16="http://schemas.microsoft.com/office/drawing/2014/main" id="{9117D4C3-8119-0638-064B-9E1108EF4FF5}"/>
                </a:ext>
              </a:extLst>
            </p:cNvPr>
            <p:cNvSpPr>
              <a:spLocks noChangeArrowheads="1"/>
            </p:cNvSpPr>
            <p:nvPr/>
          </p:nvSpPr>
          <p:spPr bwMode="auto">
            <a:xfrm>
              <a:off x="425673" y="3595032"/>
              <a:ext cx="80585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病児・病後児保育事業　　　　　 　　   （５億１，２００万円）</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10" name="Rectangle 5">
              <a:extLst>
                <a:ext uri="{FF2B5EF4-FFF2-40B4-BE49-F238E27FC236}">
                  <a16:creationId xmlns:a16="http://schemas.microsoft.com/office/drawing/2014/main" id="{EE093343-7BDF-6017-F9EE-8764CE755D77}"/>
                </a:ext>
              </a:extLst>
            </p:cNvPr>
            <p:cNvSpPr>
              <a:spLocks noChangeArrowheads="1"/>
            </p:cNvSpPr>
            <p:nvPr/>
          </p:nvSpPr>
          <p:spPr bwMode="auto">
            <a:xfrm>
              <a:off x="422483" y="3797214"/>
              <a:ext cx="80585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産後ケア事業　　　　　　　　　　　 　　  （３億２，６００万円）</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後掲</a:t>
              </a:r>
              <a:r>
                <a:rPr lang="en-US" altLang="ja-JP" sz="1600" b="1" dirty="0">
                  <a:latin typeface="ＭＳ Ｐゴシック" panose="020B0600070205080204" pitchFamily="50" charset="-128"/>
                </a:rPr>
                <a:t>】</a:t>
              </a:r>
              <a:r>
                <a:rPr lang="ja-JP" altLang="en-US" sz="1400" b="1" dirty="0">
                  <a:latin typeface="ＭＳ Ｐゴシック" pitchFamily="50" charset="-128"/>
                  <a:ea typeface="ＭＳ Ｐゴシック" charset="-128"/>
                </a:rPr>
                <a:t>　　</a:t>
              </a:r>
              <a:endParaRPr lang="en-US" altLang="ja-JP" sz="1400" b="1"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grpSp>
      <p:grpSp>
        <p:nvGrpSpPr>
          <p:cNvPr id="28" name="グループ化 27">
            <a:extLst>
              <a:ext uri="{FF2B5EF4-FFF2-40B4-BE49-F238E27FC236}">
                <a16:creationId xmlns:a16="http://schemas.microsoft.com/office/drawing/2014/main" id="{97C70F64-019A-DD6A-F63B-D26EE049F01A}"/>
              </a:ext>
            </a:extLst>
          </p:cNvPr>
          <p:cNvGrpSpPr/>
          <p:nvPr/>
        </p:nvGrpSpPr>
        <p:grpSpPr>
          <a:xfrm>
            <a:off x="422483" y="4498780"/>
            <a:ext cx="8058593" cy="570609"/>
            <a:chOff x="422483" y="4353538"/>
            <a:chExt cx="8058593" cy="570609"/>
          </a:xfrm>
        </p:grpSpPr>
        <p:sp>
          <p:nvSpPr>
            <p:cNvPr id="12" name="Rectangle 5">
              <a:extLst>
                <a:ext uri="{FF2B5EF4-FFF2-40B4-BE49-F238E27FC236}">
                  <a16:creationId xmlns:a16="http://schemas.microsoft.com/office/drawing/2014/main" id="{86F32496-C336-E95C-FFFF-6961927233CF}"/>
                </a:ext>
              </a:extLst>
            </p:cNvPr>
            <p:cNvSpPr>
              <a:spLocks noChangeArrowheads="1"/>
            </p:cNvSpPr>
            <p:nvPr/>
          </p:nvSpPr>
          <p:spPr bwMode="auto">
            <a:xfrm>
              <a:off x="422483" y="4353538"/>
              <a:ext cx="80585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子育てサポートアプリの構築に向けた検討　　 　  （      ６，２００万円）</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13" name="Rectangle 5">
              <a:extLst>
                <a:ext uri="{FF2B5EF4-FFF2-40B4-BE49-F238E27FC236}">
                  <a16:creationId xmlns:a16="http://schemas.microsoft.com/office/drawing/2014/main" id="{8CE296F4-CEBE-D99B-D823-87636D4E9B82}"/>
                </a:ext>
              </a:extLst>
            </p:cNvPr>
            <p:cNvSpPr>
              <a:spLocks noChangeArrowheads="1"/>
            </p:cNvSpPr>
            <p:nvPr/>
          </p:nvSpPr>
          <p:spPr bwMode="auto">
            <a:xfrm>
              <a:off x="549878" y="4609413"/>
              <a:ext cx="79146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18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在宅等子育て支援メニューの利用者の負担を軽減するため、アプリ構築に向けた調査・検討を実施</a:t>
              </a:r>
              <a:endParaRPr lang="en-US" altLang="ja-JP" sz="1400" dirty="0">
                <a:latin typeface="ＭＳ Ｐゴシック" panose="020B0600070205080204" pitchFamily="50" charset="-128"/>
              </a:endParaRPr>
            </a:p>
          </p:txBody>
        </p:sp>
      </p:grpSp>
      <p:grpSp>
        <p:nvGrpSpPr>
          <p:cNvPr id="11" name="グループ化 10">
            <a:extLst>
              <a:ext uri="{FF2B5EF4-FFF2-40B4-BE49-F238E27FC236}">
                <a16:creationId xmlns:a16="http://schemas.microsoft.com/office/drawing/2014/main" id="{6164E564-34F3-B2B0-FC8F-34343A156A04}"/>
              </a:ext>
            </a:extLst>
          </p:cNvPr>
          <p:cNvGrpSpPr/>
          <p:nvPr/>
        </p:nvGrpSpPr>
        <p:grpSpPr>
          <a:xfrm>
            <a:off x="427006" y="1313671"/>
            <a:ext cx="8058593" cy="769093"/>
            <a:chOff x="427006" y="1255359"/>
            <a:chExt cx="8058593" cy="769093"/>
          </a:xfrm>
        </p:grpSpPr>
        <p:sp>
          <p:nvSpPr>
            <p:cNvPr id="14" name="Rectangle 5">
              <a:extLst>
                <a:ext uri="{FF2B5EF4-FFF2-40B4-BE49-F238E27FC236}">
                  <a16:creationId xmlns:a16="http://schemas.microsoft.com/office/drawing/2014/main" id="{76F56F3F-5FA9-A973-F721-4A54C834454B}"/>
                </a:ext>
              </a:extLst>
            </p:cNvPr>
            <p:cNvSpPr>
              <a:spLocks noChangeArrowheads="1"/>
            </p:cNvSpPr>
            <p:nvPr/>
          </p:nvSpPr>
          <p:spPr bwMode="auto">
            <a:xfrm>
              <a:off x="427006" y="1255359"/>
              <a:ext cx="8058593" cy="3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子育て応援ヘルパー派遣事業　　　　　　　　　　　　 （１億１，５００万円）</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15" name="Rectangle 5">
              <a:extLst>
                <a:ext uri="{FF2B5EF4-FFF2-40B4-BE49-F238E27FC236}">
                  <a16:creationId xmlns:a16="http://schemas.microsoft.com/office/drawing/2014/main" id="{BF2F3AD4-553D-3A59-573E-D5BB8A4AE7B2}"/>
                </a:ext>
              </a:extLst>
            </p:cNvPr>
            <p:cNvSpPr>
              <a:spLocks noChangeArrowheads="1"/>
            </p:cNvSpPr>
            <p:nvPr/>
          </p:nvSpPr>
          <p:spPr bwMode="auto">
            <a:xfrm>
              <a:off x="555933" y="1513705"/>
              <a:ext cx="7597468" cy="51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０～２歳児を養育する全ての家庭が利用できる家事・育児支援の訪問サービスを令和７年度から事業開始するため、運用体制を確保し、事業周知や利用申請受付等を実施</a:t>
              </a:r>
              <a:endParaRPr lang="en-US" altLang="ja-JP" sz="1400" dirty="0">
                <a:latin typeface="ＭＳ Ｐゴシック" panose="020B0600070205080204" pitchFamily="50" charset="-128"/>
              </a:endParaRPr>
            </a:p>
          </p:txBody>
        </p:sp>
      </p:grpSp>
      <p:sp>
        <p:nvSpPr>
          <p:cNvPr id="16" name="AutoShape 6">
            <a:extLst>
              <a:ext uri="{FF2B5EF4-FFF2-40B4-BE49-F238E27FC236}">
                <a16:creationId xmlns:a16="http://schemas.microsoft.com/office/drawing/2014/main" id="{5E14FB75-C795-6FB0-3098-0A978C3FA2FA}"/>
              </a:ext>
            </a:extLst>
          </p:cNvPr>
          <p:cNvSpPr>
            <a:spLocks noChangeArrowheads="1"/>
          </p:cNvSpPr>
          <p:nvPr/>
        </p:nvSpPr>
        <p:spPr bwMode="auto">
          <a:xfrm>
            <a:off x="58935" y="1004063"/>
            <a:ext cx="8785688" cy="4097348"/>
          </a:xfrm>
          <a:prstGeom prst="roundRect">
            <a:avLst>
              <a:gd name="adj" fmla="val 3899"/>
            </a:avLst>
          </a:prstGeom>
          <a:noFill/>
          <a:ln w="22225">
            <a:solidFill>
              <a:schemeClr val="accent6">
                <a:lumMod val="75000"/>
              </a:schemeClr>
            </a:solidFill>
            <a:round/>
            <a:headEnd/>
            <a:tailEnd/>
          </a:ln>
          <a:effectLst/>
        </p:spPr>
        <p:txBody>
          <a:bodyPr lIns="77929" tIns="38964" rIns="77929" bIns="38964" anchor="ctr"/>
          <a:lstStyle/>
          <a:p>
            <a:pPr algn="ctr">
              <a:defRPr/>
            </a:pPr>
            <a:endParaRPr lang="en-US" altLang="ja-JP" b="1" spc="-100" dirty="0">
              <a:latin typeface="ＭＳ Ｐゴシック" panose="020B0600070205080204" pitchFamily="50" charset="-128"/>
              <a:ea typeface="ＭＳ Ｐゴシック" charset="-128"/>
            </a:endParaRPr>
          </a:p>
        </p:txBody>
      </p:sp>
      <p:sp>
        <p:nvSpPr>
          <p:cNvPr id="17" name="Rectangle 5">
            <a:extLst>
              <a:ext uri="{FF2B5EF4-FFF2-40B4-BE49-F238E27FC236}">
                <a16:creationId xmlns:a16="http://schemas.microsoft.com/office/drawing/2014/main" id="{0E25129B-651B-B838-D5F7-31A182C15023}"/>
              </a:ext>
            </a:extLst>
          </p:cNvPr>
          <p:cNvSpPr>
            <a:spLocks noChangeArrowheads="1"/>
          </p:cNvSpPr>
          <p:nvPr/>
        </p:nvSpPr>
        <p:spPr bwMode="auto">
          <a:xfrm>
            <a:off x="-140123" y="415178"/>
            <a:ext cx="9074455" cy="588885"/>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sz="1600" b="1" dirty="0">
                <a:latin typeface="ＭＳ Ｐゴシック" pitchFamily="50" charset="-128"/>
                <a:ea typeface="ＭＳ Ｐゴシック" charset="-128"/>
              </a:rPr>
              <a:t>　 </a:t>
            </a:r>
            <a:r>
              <a:rPr lang="ja-JP" altLang="en-US" sz="1600" b="1" dirty="0">
                <a:latin typeface="ＭＳ Ｐゴシック"/>
                <a:ea typeface="ＭＳ Ｐゴシック"/>
              </a:rPr>
              <a:t>〇　在宅等子育て家庭の負担を軽減し、安心して子育てできるよう、</a:t>
            </a:r>
            <a:endParaRPr lang="en-US" altLang="ja-JP" sz="1600" b="1" dirty="0">
              <a:latin typeface="ＭＳ Ｐゴシック"/>
              <a:ea typeface="ＭＳ Ｐゴシック"/>
            </a:endParaRPr>
          </a:p>
          <a:p>
            <a:pPr eaLnBrk="1" hangingPunct="1">
              <a:spcBef>
                <a:spcPts val="101"/>
              </a:spcBef>
              <a:spcAft>
                <a:spcPts val="101"/>
              </a:spcAft>
              <a:defRPr/>
            </a:pPr>
            <a:r>
              <a:rPr lang="ja-JP" altLang="en-US" sz="1600" b="1" dirty="0">
                <a:latin typeface="ＭＳ Ｐゴシック"/>
                <a:ea typeface="ＭＳ Ｐゴシック"/>
              </a:rPr>
              <a:t>　　　　</a:t>
            </a:r>
            <a:r>
              <a:rPr lang="ja-JP" altLang="en-US" sz="1600" b="1" i="0" u="none" strike="noStrike" baseline="0" dirty="0">
                <a:latin typeface="ＭＳ Ｐゴシック" panose="020B0600070205080204" pitchFamily="50" charset="-128"/>
              </a:rPr>
              <a:t>新たな支援策の実施に向けた準備・検討を行うとともに、支援メニューの受け皿を拡大</a:t>
            </a:r>
            <a:endParaRPr lang="en-US" altLang="ja-JP" sz="1600" b="1" u="sng" dirty="0">
              <a:latin typeface="ＭＳ Ｐゴシック"/>
              <a:ea typeface="ＭＳ Ｐゴシック"/>
            </a:endParaRPr>
          </a:p>
        </p:txBody>
      </p:sp>
      <p:sp>
        <p:nvSpPr>
          <p:cNvPr id="19" name="Rectangle 5">
            <a:extLst>
              <a:ext uri="{FF2B5EF4-FFF2-40B4-BE49-F238E27FC236}">
                <a16:creationId xmlns:a16="http://schemas.microsoft.com/office/drawing/2014/main" id="{CB7D607C-5E6D-D216-C320-4B570E5091C9}"/>
              </a:ext>
            </a:extLst>
          </p:cNvPr>
          <p:cNvSpPr>
            <a:spLocks noChangeArrowheads="1"/>
          </p:cNvSpPr>
          <p:nvPr/>
        </p:nvSpPr>
        <p:spPr bwMode="auto">
          <a:xfrm>
            <a:off x="479872" y="1035226"/>
            <a:ext cx="8058593" cy="3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≪新たな在宅等支援の実施に向けた準備≫</a:t>
            </a:r>
            <a:endParaRPr lang="en-US" altLang="ja-JP" sz="1400" dirty="0">
              <a:latin typeface="ＭＳ Ｐゴシック" pitchFamily="50" charset="-128"/>
              <a:ea typeface="ＭＳ Ｐゴシック" charset="-128"/>
            </a:endParaRPr>
          </a:p>
        </p:txBody>
      </p:sp>
      <p:grpSp>
        <p:nvGrpSpPr>
          <p:cNvPr id="30" name="グループ化 29">
            <a:extLst>
              <a:ext uri="{FF2B5EF4-FFF2-40B4-BE49-F238E27FC236}">
                <a16:creationId xmlns:a16="http://schemas.microsoft.com/office/drawing/2014/main" id="{B82677D7-85D4-99BF-4794-A0029C3635CF}"/>
              </a:ext>
            </a:extLst>
          </p:cNvPr>
          <p:cNvGrpSpPr/>
          <p:nvPr/>
        </p:nvGrpSpPr>
        <p:grpSpPr>
          <a:xfrm>
            <a:off x="231459" y="2684520"/>
            <a:ext cx="8746898" cy="346891"/>
            <a:chOff x="231459" y="2600238"/>
            <a:chExt cx="8746898" cy="346891"/>
          </a:xfrm>
        </p:grpSpPr>
        <p:sp>
          <p:nvSpPr>
            <p:cNvPr id="4" name="角丸四角形 43">
              <a:extLst>
                <a:ext uri="{FF2B5EF4-FFF2-40B4-BE49-F238E27FC236}">
                  <a16:creationId xmlns:a16="http://schemas.microsoft.com/office/drawing/2014/main" id="{E0151347-F66D-E720-1EFC-3FBA060AC7CD}"/>
                </a:ext>
              </a:extLst>
            </p:cNvPr>
            <p:cNvSpPr/>
            <p:nvPr/>
          </p:nvSpPr>
          <p:spPr>
            <a:xfrm>
              <a:off x="231459" y="2637181"/>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0" name="Rectangle 5">
              <a:extLst>
                <a:ext uri="{FF2B5EF4-FFF2-40B4-BE49-F238E27FC236}">
                  <a16:creationId xmlns:a16="http://schemas.microsoft.com/office/drawing/2014/main" id="{D1DF02BE-A517-633C-ED81-5501718D9714}"/>
                </a:ext>
              </a:extLst>
            </p:cNvPr>
            <p:cNvSpPr>
              <a:spLocks noChangeArrowheads="1"/>
            </p:cNvSpPr>
            <p:nvPr/>
          </p:nvSpPr>
          <p:spPr bwMode="auto">
            <a:xfrm>
              <a:off x="520384" y="2600238"/>
              <a:ext cx="8457973" cy="3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≪在宅等子育て支援メニューの受け皿の拡大≫</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grpSp>
      <p:sp>
        <p:nvSpPr>
          <p:cNvPr id="22" name="Rectangle 5">
            <a:extLst>
              <a:ext uri="{FF2B5EF4-FFF2-40B4-BE49-F238E27FC236}">
                <a16:creationId xmlns:a16="http://schemas.microsoft.com/office/drawing/2014/main" id="{5695D63C-6884-9954-88C6-33AC3C2C8707}"/>
              </a:ext>
            </a:extLst>
          </p:cNvPr>
          <p:cNvSpPr>
            <a:spLocks noChangeArrowheads="1"/>
          </p:cNvSpPr>
          <p:nvPr/>
        </p:nvSpPr>
        <p:spPr bwMode="auto">
          <a:xfrm>
            <a:off x="427007" y="1968315"/>
            <a:ext cx="8058593" cy="3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こども誰でも通園制度（仮称）の試行的事業　　　　</a:t>
            </a:r>
            <a:r>
              <a:rPr lang="ja-JP" altLang="en-US" sz="1600" b="1" dirty="0">
                <a:solidFill>
                  <a:srgbClr val="FF0000"/>
                </a:solidFill>
                <a:latin typeface="ＭＳ Ｐゴシック" panose="020B0600070205080204" pitchFamily="50" charset="-128"/>
              </a:rPr>
              <a:t> </a:t>
            </a:r>
            <a:r>
              <a:rPr lang="ja-JP" altLang="en-US" sz="1600" b="1" dirty="0">
                <a:latin typeface="ＭＳ Ｐゴシック" panose="020B0600070205080204" pitchFamily="50" charset="-128"/>
              </a:rPr>
              <a:t>（２億７，４００万円）</a:t>
            </a:r>
            <a:endParaRPr lang="en-US" altLang="ja-JP" sz="1400" dirty="0">
              <a:latin typeface="ＭＳ Ｐゴシック" pitchFamily="50" charset="-128"/>
              <a:ea typeface="ＭＳ Ｐゴシック" charset="-128"/>
            </a:endParaRPr>
          </a:p>
        </p:txBody>
      </p:sp>
      <p:sp>
        <p:nvSpPr>
          <p:cNvPr id="23" name="Rectangle 5">
            <a:extLst>
              <a:ext uri="{FF2B5EF4-FFF2-40B4-BE49-F238E27FC236}">
                <a16:creationId xmlns:a16="http://schemas.microsoft.com/office/drawing/2014/main" id="{96E95585-1B63-164F-2DE1-27C538BEB580}"/>
              </a:ext>
            </a:extLst>
          </p:cNvPr>
          <p:cNvSpPr>
            <a:spLocks noChangeArrowheads="1"/>
          </p:cNvSpPr>
          <p:nvPr/>
        </p:nvSpPr>
        <p:spPr bwMode="auto">
          <a:xfrm>
            <a:off x="555933" y="2269090"/>
            <a:ext cx="6320355" cy="38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０歳６か月から満３歳未満の未就園児を対象に、就労要件を問わず月</a:t>
            </a:r>
            <a:r>
              <a:rPr lang="en-US" altLang="ja-JP" sz="1400" dirty="0">
                <a:latin typeface="ＭＳ Ｐゴシック" panose="020B0600070205080204" pitchFamily="50" charset="-128"/>
              </a:rPr>
              <a:t>10</a:t>
            </a:r>
            <a:r>
              <a:rPr lang="ja-JP" altLang="en-US" sz="1400" dirty="0">
                <a:latin typeface="ＭＳ Ｐゴシック" panose="020B0600070205080204" pitchFamily="50" charset="-128"/>
              </a:rPr>
              <a:t>時間まで定期的に保育所・認定こども園・幼稚園等を利用できる事業を試行的に実施</a:t>
            </a:r>
          </a:p>
        </p:txBody>
      </p:sp>
      <p:sp>
        <p:nvSpPr>
          <p:cNvPr id="24" name="角丸四角形 21">
            <a:extLst>
              <a:ext uri="{FF2B5EF4-FFF2-40B4-BE49-F238E27FC236}">
                <a16:creationId xmlns:a16="http://schemas.microsoft.com/office/drawing/2014/main" id="{3F0567BA-EA69-7644-B92E-699D1F4A6D25}"/>
              </a:ext>
            </a:extLst>
          </p:cNvPr>
          <p:cNvSpPr/>
          <p:nvPr/>
        </p:nvSpPr>
        <p:spPr>
          <a:xfrm>
            <a:off x="199409" y="1057229"/>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grpSp>
        <p:nvGrpSpPr>
          <p:cNvPr id="29" name="グループ化 28">
            <a:extLst>
              <a:ext uri="{FF2B5EF4-FFF2-40B4-BE49-F238E27FC236}">
                <a16:creationId xmlns:a16="http://schemas.microsoft.com/office/drawing/2014/main" id="{89FFC8B2-95E5-58CF-3EB0-282CDE83366F}"/>
              </a:ext>
            </a:extLst>
          </p:cNvPr>
          <p:cNvGrpSpPr/>
          <p:nvPr/>
        </p:nvGrpSpPr>
        <p:grpSpPr>
          <a:xfrm>
            <a:off x="220091" y="4240762"/>
            <a:ext cx="8733815" cy="346891"/>
            <a:chOff x="220091" y="4095520"/>
            <a:chExt cx="8733815" cy="346891"/>
          </a:xfrm>
        </p:grpSpPr>
        <p:sp>
          <p:nvSpPr>
            <p:cNvPr id="21" name="Rectangle 5">
              <a:extLst>
                <a:ext uri="{FF2B5EF4-FFF2-40B4-BE49-F238E27FC236}">
                  <a16:creationId xmlns:a16="http://schemas.microsoft.com/office/drawing/2014/main" id="{21EE31FE-8611-560F-E165-6C13C0D8FCC8}"/>
                </a:ext>
              </a:extLst>
            </p:cNvPr>
            <p:cNvSpPr>
              <a:spLocks noChangeArrowheads="1"/>
            </p:cNvSpPr>
            <p:nvPr/>
          </p:nvSpPr>
          <p:spPr bwMode="auto">
            <a:xfrm>
              <a:off x="495933" y="4095520"/>
              <a:ext cx="8457973" cy="3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≪利用者の負担軽減に向けた検討≫</a:t>
              </a:r>
              <a:endParaRPr lang="en-US" altLang="ja-JP" sz="1400" dirty="0">
                <a:latin typeface="ＭＳ Ｐゴシック" pitchFamily="50" charset="-128"/>
                <a:ea typeface="ＭＳ Ｐゴシック" charset="-128"/>
              </a:endParaRPr>
            </a:p>
          </p:txBody>
        </p:sp>
        <p:sp>
          <p:nvSpPr>
            <p:cNvPr id="25" name="角丸四角形 21">
              <a:extLst>
                <a:ext uri="{FF2B5EF4-FFF2-40B4-BE49-F238E27FC236}">
                  <a16:creationId xmlns:a16="http://schemas.microsoft.com/office/drawing/2014/main" id="{D2AA771B-888F-9FAC-E353-40132C1D3A1B}"/>
                </a:ext>
              </a:extLst>
            </p:cNvPr>
            <p:cNvSpPr/>
            <p:nvPr/>
          </p:nvSpPr>
          <p:spPr>
            <a:xfrm>
              <a:off x="220091" y="4119016"/>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grpSp>
      <p:sp>
        <p:nvSpPr>
          <p:cNvPr id="26" name="Rectangle 5">
            <a:extLst>
              <a:ext uri="{FF2B5EF4-FFF2-40B4-BE49-F238E27FC236}">
                <a16:creationId xmlns:a16="http://schemas.microsoft.com/office/drawing/2014/main" id="{4DEF7539-FFC3-F44E-5ADA-0FA2C8F3CF94}"/>
              </a:ext>
            </a:extLst>
          </p:cNvPr>
          <p:cNvSpPr>
            <a:spLocks noChangeArrowheads="1"/>
          </p:cNvSpPr>
          <p:nvPr/>
        </p:nvSpPr>
        <p:spPr bwMode="auto">
          <a:xfrm>
            <a:off x="537260" y="2962823"/>
            <a:ext cx="6985204" cy="49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lnSpc>
                <a:spcPts val="1500"/>
              </a:lnSpc>
              <a:spcBef>
                <a:spcPts val="175"/>
              </a:spcBef>
              <a:spcAft>
                <a:spcPts val="175"/>
              </a:spcAft>
            </a:pPr>
            <a:r>
              <a:rPr lang="ja-JP" altLang="en-US" sz="1400" dirty="0">
                <a:latin typeface="ＭＳ Ｐゴシック" panose="020B0600070205080204" pitchFamily="50" charset="-128"/>
              </a:rPr>
              <a:t>新規事業者の参入促進や既存施設の安定的な運営の確保に取り組み、在宅等子育て支援メニューの受け皿を拡大</a:t>
            </a:r>
          </a:p>
        </p:txBody>
      </p:sp>
      <p:sp>
        <p:nvSpPr>
          <p:cNvPr id="9" name="Rectangle 4">
            <a:extLst>
              <a:ext uri="{FF2B5EF4-FFF2-40B4-BE49-F238E27FC236}">
                <a16:creationId xmlns:a16="http://schemas.microsoft.com/office/drawing/2014/main" id="{9C8E9C69-F2A7-2483-2B4C-82A29A1AB709}"/>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pic>
        <p:nvPicPr>
          <p:cNvPr id="27" name="図 26">
            <a:extLst>
              <a:ext uri="{FF2B5EF4-FFF2-40B4-BE49-F238E27FC236}">
                <a16:creationId xmlns:a16="http://schemas.microsoft.com/office/drawing/2014/main" id="{0AE06D2E-D6B5-B0D9-BD2F-1DD6246B55E4}"/>
              </a:ext>
            </a:extLst>
          </p:cNvPr>
          <p:cNvPicPr>
            <a:picLocks noChangeAspect="1"/>
          </p:cNvPicPr>
          <p:nvPr/>
        </p:nvPicPr>
        <p:blipFill>
          <a:blip r:embed="rId3"/>
          <a:stretch>
            <a:fillRect/>
          </a:stretch>
        </p:blipFill>
        <p:spPr>
          <a:xfrm>
            <a:off x="7242161" y="3291770"/>
            <a:ext cx="1301315" cy="1306484"/>
          </a:xfrm>
          <a:prstGeom prst="rect">
            <a:avLst/>
          </a:prstGeom>
        </p:spPr>
      </p:pic>
      <p:sp>
        <p:nvSpPr>
          <p:cNvPr id="7" name="Rectangle 5">
            <a:extLst>
              <a:ext uri="{FF2B5EF4-FFF2-40B4-BE49-F238E27FC236}">
                <a16:creationId xmlns:a16="http://schemas.microsoft.com/office/drawing/2014/main" id="{1CC02BA2-B549-937D-E00E-3FBC3F390569}"/>
              </a:ext>
            </a:extLst>
          </p:cNvPr>
          <p:cNvSpPr>
            <a:spLocks noChangeArrowheads="1"/>
          </p:cNvSpPr>
          <p:nvPr/>
        </p:nvSpPr>
        <p:spPr bwMode="auto">
          <a:xfrm>
            <a:off x="6605289" y="1999152"/>
            <a:ext cx="2151311" cy="65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lnSpc>
                <a:spcPts val="1400"/>
              </a:lnSpc>
              <a:spcBef>
                <a:spcPts val="170"/>
              </a:spcBef>
              <a:spcAft>
                <a:spcPts val="170"/>
              </a:spcAft>
              <a:buNone/>
              <a:tabLst>
                <a:tab pos="4238625" algn="l"/>
              </a:tabLst>
              <a:defRPr/>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令和５年度補正予算の繰越分（２億７，０００万円）を含む</a:t>
            </a:r>
            <a:endParaRPr lang="en-US" altLang="ja-JP" sz="1200" b="1" dirty="0">
              <a:latin typeface="ＭＳ Ｐゴシック" panose="020B0600070205080204" pitchFamily="50" charset="-128"/>
            </a:endParaRPr>
          </a:p>
        </p:txBody>
      </p:sp>
    </p:spTree>
    <p:extLst>
      <p:ext uri="{BB962C8B-B14F-4D97-AF65-F5344CB8AC3E}">
        <p14:creationId xmlns:p14="http://schemas.microsoft.com/office/powerpoint/2010/main" val="27885237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4762"/>
            <a:ext cx="9145588" cy="495446"/>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19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安心してこどもを生み、育てられるよう支</a:t>
            </a:r>
            <a:r>
              <a:rPr lang="ja-JP" altLang="en-US" sz="1900" dirty="0">
                <a:solidFill>
                  <a:srgbClr val="FFFFFF"/>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援する仕組みの充実</a:t>
            </a:r>
          </a:p>
        </p:txBody>
      </p:sp>
      <p:sp>
        <p:nvSpPr>
          <p:cNvPr id="3" name="スライド番号プレースホルダー 2"/>
          <p:cNvSpPr>
            <a:spLocks noGrp="1"/>
          </p:cNvSpPr>
          <p:nvPr>
            <p:ph type="sldNum" sz="quarter" idx="12"/>
          </p:nvPr>
        </p:nvSpPr>
        <p:spPr>
          <a:xfrm>
            <a:off x="6986336" y="4791818"/>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15</a:t>
            </a:fld>
            <a:endParaRPr lang="en-US" altLang="ja-JP" sz="2000" b="1" dirty="0">
              <a:effectLst>
                <a:outerShdw blurRad="38100" dist="38100" dir="2700000" algn="tl">
                  <a:srgbClr val="000000">
                    <a:alpha val="43137"/>
                  </a:srgbClr>
                </a:outerShdw>
              </a:effectLst>
            </a:endParaRPr>
          </a:p>
        </p:txBody>
      </p:sp>
      <p:pic>
        <p:nvPicPr>
          <p:cNvPr id="15" name="図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40852" y="3187469"/>
            <a:ext cx="966923" cy="966923"/>
          </a:xfrm>
          <a:prstGeom prst="rect">
            <a:avLst/>
          </a:prstGeom>
        </p:spPr>
      </p:pic>
      <p:sp>
        <p:nvSpPr>
          <p:cNvPr id="17" name="Rectangle 5"/>
          <p:cNvSpPr>
            <a:spLocks noChangeArrowheads="1"/>
          </p:cNvSpPr>
          <p:nvPr/>
        </p:nvSpPr>
        <p:spPr bwMode="auto">
          <a:xfrm>
            <a:off x="323988" y="1965008"/>
            <a:ext cx="8058593" cy="40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産後ケア事業　　　　　　　　　　　　　　　　　　　　 　　  （　 </a:t>
            </a:r>
            <a:r>
              <a:rPr lang="zh-TW" altLang="en-US" sz="1600" b="1" dirty="0">
                <a:latin typeface="ＭＳ Ｐゴシック" panose="020B0600070205080204" pitchFamily="50" charset="-128"/>
              </a:rPr>
              <a:t>３億２，６００万円</a:t>
            </a:r>
            <a:r>
              <a:rPr lang="ja-JP" altLang="en-US" sz="1600" b="1" dirty="0">
                <a:latin typeface="ＭＳ Ｐゴシック" panose="020B0600070205080204" pitchFamily="50" charset="-128"/>
              </a:rPr>
              <a:t>）</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24" name="Rectangle 5"/>
          <p:cNvSpPr>
            <a:spLocks noChangeArrowheads="1"/>
          </p:cNvSpPr>
          <p:nvPr/>
        </p:nvSpPr>
        <p:spPr bwMode="auto">
          <a:xfrm>
            <a:off x="-191716" y="582879"/>
            <a:ext cx="9074455" cy="376026"/>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b="1" dirty="0">
                <a:latin typeface="ＭＳ Ｐゴシック" pitchFamily="50" charset="-128"/>
                <a:ea typeface="ＭＳ Ｐゴシック" charset="-128"/>
              </a:rPr>
              <a:t>　 </a:t>
            </a:r>
            <a:r>
              <a:rPr lang="ja-JP" altLang="en-US" b="1" dirty="0">
                <a:latin typeface="ＭＳ Ｐゴシック"/>
                <a:ea typeface="ＭＳ Ｐゴシック"/>
              </a:rPr>
              <a:t>〇　安全で安心な妊娠・出産・育児の継続的支援</a:t>
            </a:r>
            <a:endParaRPr lang="en-US" altLang="ja-JP" b="1" u="sng" dirty="0">
              <a:latin typeface="ＭＳ Ｐゴシック"/>
              <a:ea typeface="ＭＳ Ｐゴシック"/>
            </a:endParaRPr>
          </a:p>
        </p:txBody>
      </p:sp>
      <p:grpSp>
        <p:nvGrpSpPr>
          <p:cNvPr id="6" name="グループ化 5">
            <a:extLst>
              <a:ext uri="{FF2B5EF4-FFF2-40B4-BE49-F238E27FC236}">
                <a16:creationId xmlns:a16="http://schemas.microsoft.com/office/drawing/2014/main" id="{6D8F31CF-D32E-D5BC-F68D-79E0E5494683}"/>
              </a:ext>
            </a:extLst>
          </p:cNvPr>
          <p:cNvGrpSpPr/>
          <p:nvPr/>
        </p:nvGrpSpPr>
        <p:grpSpPr>
          <a:xfrm>
            <a:off x="264452" y="3139774"/>
            <a:ext cx="7620743" cy="1095066"/>
            <a:chOff x="264452" y="2869431"/>
            <a:chExt cx="7620743" cy="1095066"/>
          </a:xfrm>
        </p:grpSpPr>
        <p:sp>
          <p:nvSpPr>
            <p:cNvPr id="28" name="角丸四角形 27"/>
            <p:cNvSpPr/>
            <p:nvPr/>
          </p:nvSpPr>
          <p:spPr>
            <a:xfrm>
              <a:off x="264452" y="3388400"/>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31" name="Rectangle 5"/>
            <p:cNvSpPr>
              <a:spLocks noChangeArrowheads="1"/>
            </p:cNvSpPr>
            <p:nvPr/>
          </p:nvSpPr>
          <p:spPr bwMode="auto">
            <a:xfrm>
              <a:off x="323988" y="2869431"/>
              <a:ext cx="7561207" cy="109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こども医療費助成事業 　　　　　　　　　　　       　　　（１３１億６，８００万円）</a:t>
              </a:r>
              <a:endParaRPr lang="en-US" altLang="ja-JP" sz="1600" b="1" dirty="0">
                <a:latin typeface="ＭＳ Ｐゴシック" panose="020B0600070205080204" pitchFamily="50" charset="-128"/>
              </a:endParaRPr>
            </a:p>
            <a:p>
              <a:pPr marL="265113" indent="-50800" eaLnBrk="1" hangingPunct="1">
                <a:spcBef>
                  <a:spcPts val="170"/>
                </a:spcBef>
                <a:spcAft>
                  <a:spcPts val="170"/>
                </a:spcAft>
                <a:buFont typeface="Wingdings" pitchFamily="2" charset="2"/>
                <a:buChar char="Ø"/>
                <a:defRPr/>
              </a:pPr>
              <a:r>
                <a:rPr lang="ja-JP" altLang="en-US" sz="1400" dirty="0">
                  <a:latin typeface="ＭＳ Ｐゴシック" pitchFamily="50" charset="-128"/>
                  <a:ea typeface="ＭＳ Ｐゴシック" charset="-128"/>
                </a:rPr>
                <a:t>　１８歳までの</a:t>
              </a:r>
              <a:r>
                <a:rPr lang="ja-JP" altLang="en-US" sz="1400" dirty="0">
                  <a:latin typeface="ＭＳ Ｐゴシック" panose="020B0600070205080204" pitchFamily="50" charset="-128"/>
                </a:rPr>
                <a:t>こどもが</a:t>
              </a:r>
              <a:r>
                <a:rPr lang="ja-JP" altLang="ja-JP" sz="1400" dirty="0">
                  <a:latin typeface="ＭＳ Ｐゴシック" panose="020B0600070205080204" pitchFamily="50" charset="-128"/>
                </a:rPr>
                <a:t>医療</a:t>
              </a:r>
              <a:r>
                <a:rPr lang="ja-JP" altLang="en-US" sz="1400" dirty="0">
                  <a:latin typeface="ＭＳ Ｐゴシック" panose="020B0600070205080204" pitchFamily="50" charset="-128"/>
                </a:rPr>
                <a:t>機関等で受診した際の自己負担の一部</a:t>
              </a:r>
              <a:r>
                <a:rPr lang="ja-JP" altLang="ja-JP" sz="1400" dirty="0">
                  <a:latin typeface="ＭＳ Ｐゴシック" panose="020B0600070205080204" pitchFamily="50" charset="-128"/>
                </a:rPr>
                <a:t>を助成</a:t>
              </a:r>
              <a:endParaRPr lang="en-US" altLang="ja-JP" sz="1400" dirty="0">
                <a:latin typeface="ＭＳ Ｐゴシック" panose="020B0600070205080204" pitchFamily="50" charset="-128"/>
              </a:endParaRPr>
            </a:p>
            <a:p>
              <a:pPr marL="500063" indent="-285750" eaLnBrk="1" hangingPunct="1">
                <a:lnSpc>
                  <a:spcPts val="1400"/>
                </a:lnSpc>
                <a:spcBef>
                  <a:spcPts val="170"/>
                </a:spcBef>
                <a:spcAft>
                  <a:spcPts val="170"/>
                </a:spcAft>
                <a:buFont typeface="Wingdings" panose="05000000000000000000" pitchFamily="2" charset="2"/>
                <a:buChar char="Ø"/>
                <a:defRPr/>
              </a:pPr>
              <a:r>
                <a:rPr lang="ja-JP" altLang="en-US" sz="1400" dirty="0">
                  <a:latin typeface="ＭＳ Ｐゴシック" panose="020B0600070205080204" pitchFamily="50" charset="-128"/>
                </a:rPr>
                <a:t>令和６年４月から所得制限を撤廃し、全てのこどもに対して医療費を助成</a:t>
              </a:r>
              <a:endParaRPr lang="ja-JP" altLang="ja-JP" sz="1400" dirty="0">
                <a:latin typeface="ＭＳ Ｐゴシック" panose="020B0600070205080204" pitchFamily="50" charset="-128"/>
              </a:endParaRPr>
            </a:p>
          </p:txBody>
        </p:sp>
      </p:grpSp>
      <p:sp>
        <p:nvSpPr>
          <p:cNvPr id="33" name="Rectangle 5"/>
          <p:cNvSpPr>
            <a:spLocks noChangeArrowheads="1"/>
          </p:cNvSpPr>
          <p:nvPr/>
        </p:nvSpPr>
        <p:spPr bwMode="auto">
          <a:xfrm>
            <a:off x="320201" y="976366"/>
            <a:ext cx="7017745"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tabLst>
                <a:tab pos="446088" algn="l"/>
                <a:tab pos="4668838" algn="l"/>
                <a:tab pos="4848225" algn="l"/>
                <a:tab pos="4933950" algn="l"/>
                <a:tab pos="6369050" algn="l"/>
                <a:tab pos="6453188" algn="l"/>
              </a:tabLs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不妊治療費等助成事業　  　　　　　 　　　 　　　　　　 （ 　２億３，９００万円）</a:t>
            </a:r>
            <a:endParaRPr lang="en-US" altLang="ja-JP" sz="1600" b="1" dirty="0">
              <a:latin typeface="ＭＳ Ｐゴシック" panose="020B0600070205080204" pitchFamily="50" charset="-128"/>
            </a:endParaRPr>
          </a:p>
        </p:txBody>
      </p:sp>
      <p:pic>
        <p:nvPicPr>
          <p:cNvPr id="37" name="図 3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22015" y="737831"/>
            <a:ext cx="982688" cy="1056653"/>
          </a:xfrm>
          <a:prstGeom prst="rect">
            <a:avLst/>
          </a:prstGeom>
        </p:spPr>
      </p:pic>
      <p:sp>
        <p:nvSpPr>
          <p:cNvPr id="44" name="角丸四角形 43"/>
          <p:cNvSpPr/>
          <p:nvPr/>
        </p:nvSpPr>
        <p:spPr>
          <a:xfrm>
            <a:off x="243206" y="2561687"/>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45" name="Rectangle 5"/>
          <p:cNvSpPr>
            <a:spLocks noChangeArrowheads="1"/>
          </p:cNvSpPr>
          <p:nvPr/>
        </p:nvSpPr>
        <p:spPr bwMode="auto">
          <a:xfrm>
            <a:off x="525012" y="2257604"/>
            <a:ext cx="7315900" cy="35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産後の疲れや体調不良、育児への不安を解消するため、心身のケアと育児サポートを実施</a:t>
            </a:r>
          </a:p>
        </p:txBody>
      </p:sp>
      <p:grpSp>
        <p:nvGrpSpPr>
          <p:cNvPr id="2" name="グループ化 1">
            <a:extLst>
              <a:ext uri="{FF2B5EF4-FFF2-40B4-BE49-F238E27FC236}">
                <a16:creationId xmlns:a16="http://schemas.microsoft.com/office/drawing/2014/main" id="{8BE7AB0A-C5FF-708D-9CA3-89F188D78785}"/>
              </a:ext>
            </a:extLst>
          </p:cNvPr>
          <p:cNvGrpSpPr/>
          <p:nvPr/>
        </p:nvGrpSpPr>
        <p:grpSpPr>
          <a:xfrm>
            <a:off x="-167947" y="3997086"/>
            <a:ext cx="9074455" cy="1137605"/>
            <a:chOff x="-167947" y="3766501"/>
            <a:chExt cx="9074455" cy="1137605"/>
          </a:xfrm>
        </p:grpSpPr>
        <p:sp>
          <p:nvSpPr>
            <p:cNvPr id="29" name="Rectangle 5"/>
            <p:cNvSpPr>
              <a:spLocks noChangeArrowheads="1"/>
            </p:cNvSpPr>
            <p:nvPr/>
          </p:nvSpPr>
          <p:spPr bwMode="auto">
            <a:xfrm>
              <a:off x="-167947" y="3766501"/>
              <a:ext cx="9074455" cy="317017"/>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b="1" dirty="0">
                  <a:latin typeface="ＭＳ Ｐゴシック" pitchFamily="50" charset="-128"/>
                  <a:ea typeface="ＭＳ Ｐゴシック" charset="-128"/>
                </a:rPr>
                <a:t>　 </a:t>
              </a:r>
              <a:r>
                <a:rPr lang="ja-JP" altLang="en-US" b="1" dirty="0">
                  <a:latin typeface="ＭＳ Ｐゴシック"/>
                  <a:ea typeface="ＭＳ Ｐゴシック"/>
                </a:rPr>
                <a:t>〇　安全・安心な保育環境の向上</a:t>
              </a:r>
              <a:endParaRPr lang="en-US" altLang="ja-JP" b="1" u="sng" dirty="0">
                <a:latin typeface="ＭＳ Ｐゴシック"/>
                <a:ea typeface="ＭＳ Ｐゴシック"/>
              </a:endParaRPr>
            </a:p>
          </p:txBody>
        </p:sp>
        <p:sp>
          <p:nvSpPr>
            <p:cNvPr id="30" name="Rectangle 5"/>
            <p:cNvSpPr>
              <a:spLocks noChangeArrowheads="1"/>
            </p:cNvSpPr>
            <p:nvPr/>
          </p:nvSpPr>
          <p:spPr bwMode="auto">
            <a:xfrm>
              <a:off x="320201" y="4119024"/>
              <a:ext cx="7401400" cy="26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a:ea typeface="ＭＳ Ｐゴシック"/>
                </a:rPr>
                <a:t>保育所等における事故防止の取組強化</a:t>
              </a:r>
              <a:r>
                <a:rPr lang="ja-JP" altLang="en-US" sz="1600" b="1" dirty="0">
                  <a:latin typeface="ＭＳ Ｐゴシック" panose="020B0600070205080204" pitchFamily="50" charset="-128"/>
                </a:rPr>
                <a:t>       　　　　（ </a:t>
              </a:r>
              <a:r>
                <a:rPr lang="zh-TW" altLang="en-US" sz="1600" b="1" dirty="0">
                  <a:latin typeface="ＭＳ Ｐゴシック" panose="020B0600070205080204" pitchFamily="50" charset="-128"/>
                </a:rPr>
                <a:t>１１億４，７００万円</a:t>
              </a:r>
              <a:r>
                <a:rPr lang="ja-JP" altLang="en-US" sz="1600" b="1" dirty="0">
                  <a:latin typeface="ＭＳ Ｐゴシック" panose="020B0600070205080204" pitchFamily="50" charset="-128"/>
                </a:rPr>
                <a:t>）</a:t>
              </a:r>
              <a:endParaRPr lang="en-US" altLang="ja-JP" sz="1600" dirty="0">
                <a:latin typeface="ＭＳ Ｐゴシック" pitchFamily="50" charset="-128"/>
                <a:ea typeface="ＭＳ Ｐゴシック" charset="-128"/>
              </a:endParaRPr>
            </a:p>
            <a:p>
              <a:pPr eaLnBrk="1" hangingPunct="1">
                <a:spcBef>
                  <a:spcPts val="175"/>
                </a:spcBef>
                <a:spcAft>
                  <a:spcPts val="175"/>
                </a:spcAft>
                <a:defRPr/>
              </a:pPr>
              <a:endParaRPr lang="ja-JP" altLang="en-US" sz="1600" b="1" dirty="0">
                <a:latin typeface="ＭＳ Ｐゴシック" panose="020B0600070205080204" pitchFamily="50" charset="-128"/>
              </a:endParaRPr>
            </a:p>
          </p:txBody>
        </p:sp>
        <p:sp>
          <p:nvSpPr>
            <p:cNvPr id="47" name="Rectangle 5"/>
            <p:cNvSpPr>
              <a:spLocks noChangeArrowheads="1"/>
            </p:cNvSpPr>
            <p:nvPr/>
          </p:nvSpPr>
          <p:spPr bwMode="auto">
            <a:xfrm>
              <a:off x="532131" y="4450088"/>
              <a:ext cx="7441703" cy="45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看護師等の配置に要する人件費の助成や、本市指導員による事前通告なしの巡回指導及び保育士等を対象にした出前ミニ講座の実施</a:t>
              </a:r>
              <a:endParaRPr lang="en-US" altLang="ja-JP" sz="1400" dirty="0">
                <a:latin typeface="ＭＳ Ｐゴシック" panose="020B0600070205080204" pitchFamily="50" charset="-128"/>
              </a:endParaRPr>
            </a:p>
            <a:p>
              <a:pPr eaLnBrk="1" hangingPunct="1">
                <a:spcBef>
                  <a:spcPts val="175"/>
                </a:spcBef>
                <a:spcAft>
                  <a:spcPts val="175"/>
                </a:spcAft>
              </a:pPr>
              <a:endParaRPr lang="en-US" altLang="ja-JP" sz="1400" dirty="0">
                <a:latin typeface="ＭＳ Ｐゴシック" panose="020B0600070205080204" pitchFamily="50" charset="-128"/>
              </a:endParaRPr>
            </a:p>
          </p:txBody>
        </p:sp>
      </p:grpSp>
      <p:sp>
        <p:nvSpPr>
          <p:cNvPr id="48" name="Rectangle 5"/>
          <p:cNvSpPr>
            <a:spLocks noChangeArrowheads="1"/>
          </p:cNvSpPr>
          <p:nvPr/>
        </p:nvSpPr>
        <p:spPr bwMode="auto">
          <a:xfrm>
            <a:off x="525012" y="1285730"/>
            <a:ext cx="7016670" cy="35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itchFamily="50" charset="-128"/>
                <a:ea typeface="ＭＳ Ｐゴシック" charset="-128"/>
              </a:rPr>
              <a:t>早期に検査を受け、適切な時期の治療につなげられるよう、不妊検査費用の一部を助成</a:t>
            </a:r>
            <a:endParaRPr lang="ja-JP" altLang="en-US" sz="1400" dirty="0">
              <a:latin typeface="ＭＳ Ｐゴシック" panose="020B0600070205080204" pitchFamily="50" charset="-128"/>
            </a:endParaRPr>
          </a:p>
        </p:txBody>
      </p:sp>
      <p:sp>
        <p:nvSpPr>
          <p:cNvPr id="49" name="Rectangle 5"/>
          <p:cNvSpPr>
            <a:spLocks noChangeArrowheads="1"/>
          </p:cNvSpPr>
          <p:nvPr/>
        </p:nvSpPr>
        <p:spPr bwMode="auto">
          <a:xfrm>
            <a:off x="525012" y="1585290"/>
            <a:ext cx="6826102" cy="35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itchFamily="50" charset="-128"/>
                <a:ea typeface="ＭＳ Ｐゴシック" charset="-128"/>
              </a:rPr>
              <a:t>保険適用されるまでの間、国に先駆け、先進医療にかかる治療費の一部を助成</a:t>
            </a:r>
            <a:endParaRPr lang="ja-JP" altLang="en-US" sz="1400" dirty="0">
              <a:latin typeface="ＭＳ Ｐゴシック" panose="020B0600070205080204" pitchFamily="50" charset="-128"/>
            </a:endParaRPr>
          </a:p>
        </p:txBody>
      </p:sp>
      <p:sp>
        <p:nvSpPr>
          <p:cNvPr id="4" name="Rectangle 5">
            <a:extLst>
              <a:ext uri="{FF2B5EF4-FFF2-40B4-BE49-F238E27FC236}">
                <a16:creationId xmlns:a16="http://schemas.microsoft.com/office/drawing/2014/main" id="{47D950D8-9A03-A55B-D480-E01E9ACBFC1A}"/>
              </a:ext>
            </a:extLst>
          </p:cNvPr>
          <p:cNvSpPr>
            <a:spLocks noChangeArrowheads="1"/>
          </p:cNvSpPr>
          <p:nvPr/>
        </p:nvSpPr>
        <p:spPr bwMode="auto">
          <a:xfrm>
            <a:off x="521794" y="2538123"/>
            <a:ext cx="7605264" cy="51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支援を必要とする全ての方が利用できるよう、提供体制の確保を図るとともに、</a:t>
            </a:r>
            <a:endParaRPr lang="en-US" altLang="ja-JP" sz="1400" dirty="0">
              <a:latin typeface="ＭＳ Ｐゴシック" panose="020B0600070205080204" pitchFamily="50" charset="-128"/>
            </a:endParaRPr>
          </a:p>
          <a:p>
            <a:pPr algn="just" eaLnBrk="1" hangingPunct="1">
              <a:lnSpc>
                <a:spcPts val="1000"/>
              </a:lnSpc>
              <a:spcBef>
                <a:spcPts val="175"/>
              </a:spcBef>
              <a:spcAft>
                <a:spcPts val="175"/>
              </a:spcAft>
            </a:pPr>
            <a:r>
              <a:rPr lang="ja-JP" altLang="en-US" sz="1400" dirty="0">
                <a:latin typeface="ＭＳ Ｐゴシック" panose="020B0600070205080204" pitchFamily="50" charset="-128"/>
              </a:rPr>
              <a:t>     実施施設に対し、安全管理対策に係る備品の購入費の一部を新たに補助</a:t>
            </a:r>
          </a:p>
          <a:p>
            <a:pPr marL="285750" indent="-285750" algn="just" eaLnBrk="1" hangingPunct="1">
              <a:lnSpc>
                <a:spcPts val="2000"/>
              </a:lnSpc>
              <a:spcBef>
                <a:spcPts val="175"/>
              </a:spcBef>
              <a:spcAft>
                <a:spcPts val="175"/>
              </a:spcAft>
              <a:buFont typeface="Wingdings" panose="05000000000000000000" pitchFamily="2" charset="2"/>
              <a:buChar char="Ø"/>
            </a:pPr>
            <a:endParaRPr lang="ja-JP" altLang="en-US" sz="1400" dirty="0">
              <a:latin typeface="ＭＳ Ｐゴシック" panose="020B0600070205080204" pitchFamily="50" charset="-128"/>
            </a:endParaRPr>
          </a:p>
        </p:txBody>
      </p:sp>
      <p:sp>
        <p:nvSpPr>
          <p:cNvPr id="7" name="Rectangle 4">
            <a:extLst>
              <a:ext uri="{FF2B5EF4-FFF2-40B4-BE49-F238E27FC236}">
                <a16:creationId xmlns:a16="http://schemas.microsoft.com/office/drawing/2014/main" id="{06959C47-2D93-7193-58B3-2D14C94A6F95}"/>
              </a:ext>
            </a:extLst>
          </p:cNvPr>
          <p:cNvSpPr>
            <a:spLocks noChangeArrowheads="1"/>
          </p:cNvSpPr>
          <p:nvPr/>
        </p:nvSpPr>
        <p:spPr bwMode="auto">
          <a:xfrm>
            <a:off x="7027693" y="12446"/>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grpSp>
        <p:nvGrpSpPr>
          <p:cNvPr id="8" name="グループ化 7">
            <a:extLst>
              <a:ext uri="{FF2B5EF4-FFF2-40B4-BE49-F238E27FC236}">
                <a16:creationId xmlns:a16="http://schemas.microsoft.com/office/drawing/2014/main" id="{0CD7A1B9-5E3D-4235-36DF-4FB78E78F497}"/>
              </a:ext>
            </a:extLst>
          </p:cNvPr>
          <p:cNvGrpSpPr/>
          <p:nvPr/>
        </p:nvGrpSpPr>
        <p:grpSpPr>
          <a:xfrm>
            <a:off x="7921402" y="2153106"/>
            <a:ext cx="931553" cy="752046"/>
            <a:chOff x="7969108" y="2113351"/>
            <a:chExt cx="931553" cy="752046"/>
          </a:xfrm>
        </p:grpSpPr>
        <p:pic>
          <p:nvPicPr>
            <p:cNvPr id="9" name="図 8">
              <a:extLst>
                <a:ext uri="{FF2B5EF4-FFF2-40B4-BE49-F238E27FC236}">
                  <a16:creationId xmlns:a16="http://schemas.microsoft.com/office/drawing/2014/main" id="{2E854A31-F393-4E50-F584-A36C75FB1E3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7969108" y="2113351"/>
              <a:ext cx="531551" cy="717005"/>
            </a:xfrm>
            <a:prstGeom prst="rect">
              <a:avLst/>
            </a:prstGeom>
          </p:spPr>
        </p:pic>
        <p:pic>
          <p:nvPicPr>
            <p:cNvPr id="10" name="図 9">
              <a:extLst>
                <a:ext uri="{FF2B5EF4-FFF2-40B4-BE49-F238E27FC236}">
                  <a16:creationId xmlns:a16="http://schemas.microsoft.com/office/drawing/2014/main" id="{DCCE621B-DAD1-8287-6AAE-87C3A4D4E41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8370761" y="2135015"/>
              <a:ext cx="529900" cy="730382"/>
            </a:xfrm>
            <a:prstGeom prst="rect">
              <a:avLst/>
            </a:prstGeom>
          </p:spPr>
        </p:pic>
      </p:grpSp>
    </p:spTree>
    <p:extLst>
      <p:ext uri="{BB962C8B-B14F-4D97-AF65-F5344CB8AC3E}">
        <p14:creationId xmlns:p14="http://schemas.microsoft.com/office/powerpoint/2010/main" val="16271992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1768" y="1852"/>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きめ細やかな質の高い学校教育の推進①</a:t>
            </a:r>
            <a:endParaRPr lang="en-US" altLang="ja-JP"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33" name="スライド番号プレースホルダ 3"/>
          <p:cNvSpPr txBox="1">
            <a:spLocks noGrp="1"/>
          </p:cNvSpPr>
          <p:nvPr/>
        </p:nvSpPr>
        <p:spPr bwMode="auto">
          <a:xfrm>
            <a:off x="7006884" y="4786313"/>
            <a:ext cx="2133600" cy="357187"/>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EB76E9F1-B754-4502-9D65-81F0C8A485CA}" type="slidenum">
              <a:rPr lang="en-US" altLang="ja-JP" sz="2000" b="1">
                <a:effectLst>
                  <a:outerShdw blurRad="38100" dist="38100" dir="2700000" algn="tl">
                    <a:srgbClr val="C0C0C0"/>
                  </a:outerShdw>
                </a:effectLst>
                <a:latin typeface="ＭＳ Ｐゴシック" panose="020B0600070205080204" pitchFamily="50" charset="-128"/>
              </a:rPr>
              <a:pPr algn="r" eaLnBrk="1" hangingPunct="1">
                <a:defRPr/>
              </a:pPr>
              <a:t>16</a:t>
            </a:fld>
            <a:endParaRPr lang="en-US" altLang="ja-JP" sz="2000" b="1" dirty="0">
              <a:effectLst>
                <a:outerShdw blurRad="38100" dist="38100" dir="2700000" algn="tl">
                  <a:srgbClr val="C0C0C0"/>
                </a:outerShdw>
              </a:effectLst>
              <a:latin typeface="ＭＳ Ｐゴシック" panose="020B0600070205080204" pitchFamily="50" charset="-128"/>
            </a:endParaRPr>
          </a:p>
        </p:txBody>
      </p:sp>
      <p:sp>
        <p:nvSpPr>
          <p:cNvPr id="40" name="Rectangle 5"/>
          <p:cNvSpPr>
            <a:spLocks noChangeArrowheads="1"/>
          </p:cNvSpPr>
          <p:nvPr/>
        </p:nvSpPr>
        <p:spPr bwMode="auto">
          <a:xfrm>
            <a:off x="659162" y="867839"/>
            <a:ext cx="6681637" cy="56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endParaRPr lang="en-US" altLang="ja-JP" sz="1400" dirty="0">
              <a:latin typeface="ＭＳ Ｐゴシック" panose="020B0600070205080204" pitchFamily="50" charset="-128"/>
            </a:endParaRPr>
          </a:p>
        </p:txBody>
      </p:sp>
      <p:sp>
        <p:nvSpPr>
          <p:cNvPr id="44" name="Rectangle 5"/>
          <p:cNvSpPr>
            <a:spLocks noChangeArrowheads="1"/>
          </p:cNvSpPr>
          <p:nvPr/>
        </p:nvSpPr>
        <p:spPr bwMode="auto">
          <a:xfrm>
            <a:off x="258437" y="464747"/>
            <a:ext cx="8484016"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 pos="6284913" algn="l"/>
                <a:tab pos="7534275" algn="l"/>
              </a:tabLst>
            </a:pPr>
            <a:r>
              <a:rPr lang="ja-JP" altLang="en-US" sz="1600" b="1" dirty="0">
                <a:latin typeface="ＭＳ Ｐゴシック" panose="020B0600070205080204" pitchFamily="50" charset="-128"/>
              </a:rPr>
              <a:t>■　ブロック化による学校支援事業　　　　　　　　　　　　　　　　　　　　　 　</a:t>
            </a:r>
            <a:r>
              <a:rPr lang="ja-JP" altLang="en-US" sz="1600" b="1" dirty="0">
                <a:latin typeface="ＭＳ Ｐゴシック" pitchFamily="50" charset="-128"/>
                <a:ea typeface="ＭＳ Ｐゴシック" charset="-128"/>
              </a:rPr>
              <a:t>（７億９，５００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endParaRPr lang="ja-JP" altLang="en-US" sz="1600" b="1" dirty="0">
              <a:latin typeface="ＭＳ Ｐゴシック" panose="020B0600070205080204" pitchFamily="50" charset="-128"/>
            </a:endParaRPr>
          </a:p>
        </p:txBody>
      </p:sp>
      <p:sp>
        <p:nvSpPr>
          <p:cNvPr id="45" name="Rectangle 5"/>
          <p:cNvSpPr>
            <a:spLocks noChangeArrowheads="1"/>
          </p:cNvSpPr>
          <p:nvPr/>
        </p:nvSpPr>
        <p:spPr bwMode="auto">
          <a:xfrm>
            <a:off x="281619" y="1627725"/>
            <a:ext cx="8484016"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学習動画コンテンツ配信モデル事業　　　　　　　　　　　　　　　　　 　 （　　 ６，６００万円）</a:t>
            </a:r>
          </a:p>
        </p:txBody>
      </p:sp>
      <p:sp>
        <p:nvSpPr>
          <p:cNvPr id="22" name="Rectangle 5"/>
          <p:cNvSpPr>
            <a:spLocks noChangeArrowheads="1"/>
          </p:cNvSpPr>
          <p:nvPr/>
        </p:nvSpPr>
        <p:spPr bwMode="auto">
          <a:xfrm>
            <a:off x="570544" y="1978497"/>
            <a:ext cx="6787740" cy="52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学習理解の更なる定着を図るため、学校や家庭で豊富な学習動画を視聴できる環境をモデル校（４９校）に整備し、 在籍する児童生徒等を対象に配信</a:t>
            </a:r>
            <a:endParaRPr lang="en-US" altLang="ja-JP" sz="1400" dirty="0">
              <a:latin typeface="ＭＳ Ｐゴシック" panose="020B0600070205080204" pitchFamily="50" charset="-128"/>
            </a:endParaRPr>
          </a:p>
        </p:txBody>
      </p:sp>
      <p:sp>
        <p:nvSpPr>
          <p:cNvPr id="4" name="Rectangle 5">
            <a:extLst>
              <a:ext uri="{FF2B5EF4-FFF2-40B4-BE49-F238E27FC236}">
                <a16:creationId xmlns:a16="http://schemas.microsoft.com/office/drawing/2014/main" id="{CA2B4CC0-9449-AAB4-2A81-69B5853B2F2B}"/>
              </a:ext>
            </a:extLst>
          </p:cNvPr>
          <p:cNvSpPr>
            <a:spLocks noChangeArrowheads="1"/>
          </p:cNvSpPr>
          <p:nvPr/>
        </p:nvSpPr>
        <p:spPr bwMode="auto">
          <a:xfrm>
            <a:off x="281619" y="4648758"/>
            <a:ext cx="8803828"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外国につながる児童生徒の受入れ・共生のための教育推進事業　 </a:t>
            </a:r>
            <a:r>
              <a:rPr lang="ja-JP" altLang="en-US" sz="1600" b="1" dirty="0">
                <a:latin typeface="ＭＳ Ｐゴシック" pitchFamily="50" charset="-128"/>
                <a:ea typeface="ＭＳ Ｐゴシック" charset="-128"/>
              </a:rPr>
              <a:t>（３億　 ３００万</a:t>
            </a:r>
            <a:r>
              <a:rPr lang="zh-TW" altLang="en-US" sz="1600" b="1" dirty="0">
                <a:latin typeface="ＭＳ Ｐゴシック" pitchFamily="50" charset="-128"/>
                <a:ea typeface="ＭＳ Ｐゴシック" charset="-128"/>
              </a:rPr>
              <a:t>円</a:t>
            </a:r>
            <a:r>
              <a:rPr lang="ja-JP" altLang="en-US" sz="1600" b="1" dirty="0">
                <a:latin typeface="ＭＳ Ｐゴシック" pitchFamily="50" charset="-128"/>
                <a:ea typeface="ＭＳ Ｐゴシック" charset="-128"/>
              </a:rPr>
              <a:t>）</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後掲</a:t>
            </a:r>
            <a:r>
              <a:rPr lang="en-US" altLang="ja-JP" sz="1600" b="1" dirty="0">
                <a:latin typeface="ＭＳ Ｐゴシック" panose="020B0600070205080204" pitchFamily="50" charset="-128"/>
              </a:rPr>
              <a:t>】</a:t>
            </a:r>
            <a:endParaRPr lang="ja-JP" altLang="en-US" sz="1600" b="1" dirty="0">
              <a:latin typeface="ＭＳ Ｐゴシック" panose="020B0600070205080204" pitchFamily="50" charset="-128"/>
            </a:endParaRPr>
          </a:p>
        </p:txBody>
      </p:sp>
      <p:sp>
        <p:nvSpPr>
          <p:cNvPr id="12" name="角丸四角形 19">
            <a:extLst>
              <a:ext uri="{FF2B5EF4-FFF2-40B4-BE49-F238E27FC236}">
                <a16:creationId xmlns:a16="http://schemas.microsoft.com/office/drawing/2014/main" id="{3551BF57-B26E-82D0-96DC-DD471AE7C4CE}"/>
              </a:ext>
            </a:extLst>
          </p:cNvPr>
          <p:cNvSpPr/>
          <p:nvPr/>
        </p:nvSpPr>
        <p:spPr>
          <a:xfrm>
            <a:off x="41065" y="1653258"/>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23" name="Rectangle 5">
            <a:extLst>
              <a:ext uri="{FF2B5EF4-FFF2-40B4-BE49-F238E27FC236}">
                <a16:creationId xmlns:a16="http://schemas.microsoft.com/office/drawing/2014/main" id="{0E0A9547-7C08-5C3A-B5CD-15403B30E7F5}"/>
              </a:ext>
            </a:extLst>
          </p:cNvPr>
          <p:cNvSpPr>
            <a:spLocks noChangeArrowheads="1"/>
          </p:cNvSpPr>
          <p:nvPr/>
        </p:nvSpPr>
        <p:spPr bwMode="auto">
          <a:xfrm>
            <a:off x="553059" y="1062167"/>
            <a:ext cx="7103517" cy="4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放課後学習等を支援する学びサポーター</a:t>
            </a:r>
            <a:r>
              <a:rPr lang="zh-TW" altLang="en-US" sz="1400" dirty="0">
                <a:latin typeface="ＭＳ Ｐゴシック" panose="020B0600070205080204" pitchFamily="50" charset="-128"/>
              </a:rPr>
              <a:t>（週１０時間）</a:t>
            </a:r>
            <a:r>
              <a:rPr lang="ja-JP" altLang="en-US" sz="1400" dirty="0">
                <a:latin typeface="ＭＳ Ｐゴシック" panose="020B0600070205080204" pitchFamily="50" charset="-128"/>
              </a:rPr>
              <a:t>に加え、個々の児童生徒に応じた　　　　　　　　　　　　　　　授業中の支援を担う学びサポーター（週１５時間）を全小中学校等に配置</a:t>
            </a:r>
            <a:endParaRPr lang="en-US" altLang="ja-JP" sz="1400" dirty="0">
              <a:latin typeface="ＭＳ Ｐゴシック" panose="020B0600070205080204" pitchFamily="50" charset="-128"/>
            </a:endParaRPr>
          </a:p>
        </p:txBody>
      </p:sp>
      <p:sp>
        <p:nvSpPr>
          <p:cNvPr id="28" name="角丸四角形 25">
            <a:extLst>
              <a:ext uri="{FF2B5EF4-FFF2-40B4-BE49-F238E27FC236}">
                <a16:creationId xmlns:a16="http://schemas.microsoft.com/office/drawing/2014/main" id="{04C7FDBB-2DAA-DE2D-2F86-F541C7B3295E}"/>
              </a:ext>
            </a:extLst>
          </p:cNvPr>
          <p:cNvSpPr/>
          <p:nvPr/>
        </p:nvSpPr>
        <p:spPr>
          <a:xfrm>
            <a:off x="281619" y="1088310"/>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9" name="角丸四角形 25">
            <a:extLst>
              <a:ext uri="{FF2B5EF4-FFF2-40B4-BE49-F238E27FC236}">
                <a16:creationId xmlns:a16="http://schemas.microsoft.com/office/drawing/2014/main" id="{6454001A-83D7-84C2-6C57-EC2312895767}"/>
              </a:ext>
            </a:extLst>
          </p:cNvPr>
          <p:cNvSpPr/>
          <p:nvPr/>
        </p:nvSpPr>
        <p:spPr>
          <a:xfrm>
            <a:off x="41066" y="4673330"/>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8" name="角丸四角形 46">
            <a:extLst>
              <a:ext uri="{FF2B5EF4-FFF2-40B4-BE49-F238E27FC236}">
                <a16:creationId xmlns:a16="http://schemas.microsoft.com/office/drawing/2014/main" id="{F17E321E-5652-71DB-34DA-1D804988F424}"/>
              </a:ext>
            </a:extLst>
          </p:cNvPr>
          <p:cNvSpPr/>
          <p:nvPr/>
        </p:nvSpPr>
        <p:spPr>
          <a:xfrm>
            <a:off x="41066" y="2709571"/>
            <a:ext cx="288925" cy="296761"/>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9" name="Rectangle 5">
            <a:extLst>
              <a:ext uri="{FF2B5EF4-FFF2-40B4-BE49-F238E27FC236}">
                <a16:creationId xmlns:a16="http://schemas.microsoft.com/office/drawing/2014/main" id="{0FFCD789-C0D0-3F50-788B-25A449AC49F3}"/>
              </a:ext>
            </a:extLst>
          </p:cNvPr>
          <p:cNvSpPr>
            <a:spLocks noChangeArrowheads="1"/>
          </p:cNvSpPr>
          <p:nvPr/>
        </p:nvSpPr>
        <p:spPr bwMode="auto">
          <a:xfrm>
            <a:off x="301731" y="2707234"/>
            <a:ext cx="8712322" cy="3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学びの多様化学校（いわゆる不登校特例校）等の開設 　　　　　　　（　　 ２，７００万円）</a:t>
            </a:r>
          </a:p>
        </p:txBody>
      </p:sp>
      <p:sp>
        <p:nvSpPr>
          <p:cNvPr id="10" name="Rectangle 5">
            <a:extLst>
              <a:ext uri="{FF2B5EF4-FFF2-40B4-BE49-F238E27FC236}">
                <a16:creationId xmlns:a16="http://schemas.microsoft.com/office/drawing/2014/main" id="{DA55EB28-D5F4-6477-2B64-23F27A22B426}"/>
              </a:ext>
            </a:extLst>
          </p:cNvPr>
          <p:cNvSpPr>
            <a:spLocks noChangeArrowheads="1"/>
          </p:cNvSpPr>
          <p:nvPr/>
        </p:nvSpPr>
        <p:spPr bwMode="auto">
          <a:xfrm>
            <a:off x="553059" y="3263548"/>
            <a:ext cx="8260949" cy="364880"/>
          </a:xfrm>
          <a:prstGeom prst="rect">
            <a:avLst/>
          </a:prstGeom>
          <a:noFill/>
          <a:ln w="9525">
            <a:noFill/>
            <a:miter lim="800000"/>
            <a:headEnd/>
            <a:tailEnd/>
          </a:ln>
        </p:spPr>
        <p:txBody>
          <a:bodyPr lIns="77929" tIns="38964" rIns="77929" bIns="38964"/>
          <a:lstStyle/>
          <a:p>
            <a:pPr marL="285750" indent="-285750" defTabSz="919163" eaLnBrk="1" hangingPunct="1">
              <a:lnSpc>
                <a:spcPts val="2000"/>
              </a:lnSpc>
              <a:spcBef>
                <a:spcPts val="175"/>
              </a:spcBef>
              <a:spcAft>
                <a:spcPts val="175"/>
              </a:spcAft>
              <a:buFont typeface="Wingdings" panose="05000000000000000000" pitchFamily="2" charset="2"/>
              <a:buChar char="Ø"/>
              <a:tabLst>
                <a:tab pos="4659313" algn="l"/>
                <a:tab pos="4757738" algn="l"/>
                <a:tab pos="6459538" algn="l"/>
                <a:tab pos="6635750" algn="l"/>
                <a:tab pos="6905625" algn="l"/>
                <a:tab pos="6999288" algn="l"/>
                <a:tab pos="7173913" algn="l"/>
                <a:tab pos="7983538" algn="l"/>
                <a:tab pos="8253413" algn="l"/>
              </a:tabLst>
              <a:defRPr/>
            </a:pPr>
            <a:r>
              <a:rPr lang="ja-JP" altLang="en-US" sz="1400" dirty="0">
                <a:latin typeface="ＭＳ Ｐゴシック" panose="020B0600070205080204" pitchFamily="50" charset="-128"/>
              </a:rPr>
              <a:t>本市の不登校対策の中核的役割を担う登校支援室を併設</a:t>
            </a:r>
            <a:endParaRPr lang="en-US" altLang="ja-JP" sz="1400" dirty="0">
              <a:latin typeface="ＭＳ Ｐゴシック" panose="020B0600070205080204" pitchFamily="50" charset="-128"/>
            </a:endParaRPr>
          </a:p>
        </p:txBody>
      </p:sp>
      <p:sp>
        <p:nvSpPr>
          <p:cNvPr id="11" name="Rectangle 5">
            <a:extLst>
              <a:ext uri="{FF2B5EF4-FFF2-40B4-BE49-F238E27FC236}">
                <a16:creationId xmlns:a16="http://schemas.microsoft.com/office/drawing/2014/main" id="{C31963F9-8694-4C44-888D-90E04C0EC97E}"/>
              </a:ext>
            </a:extLst>
          </p:cNvPr>
          <p:cNvSpPr>
            <a:spLocks noChangeArrowheads="1"/>
          </p:cNvSpPr>
          <p:nvPr/>
        </p:nvSpPr>
        <p:spPr bwMode="auto">
          <a:xfrm>
            <a:off x="553059" y="2971562"/>
            <a:ext cx="7931779" cy="349274"/>
          </a:xfrm>
          <a:prstGeom prst="rect">
            <a:avLst/>
          </a:prstGeom>
          <a:noFill/>
          <a:ln w="9525">
            <a:noFill/>
            <a:miter lim="800000"/>
            <a:headEnd/>
            <a:tailEnd/>
          </a:ln>
        </p:spPr>
        <p:txBody>
          <a:bodyPr lIns="77929" tIns="38964" rIns="77929" bIns="38964"/>
          <a:lstStyle/>
          <a:p>
            <a:pPr marL="285750" indent="-285750" defTabSz="919163" eaLnBrk="1" hangingPunct="1">
              <a:lnSpc>
                <a:spcPts val="2000"/>
              </a:lnSpc>
              <a:spcBef>
                <a:spcPts val="175"/>
              </a:spcBef>
              <a:spcAft>
                <a:spcPts val="175"/>
              </a:spcAft>
              <a:buFont typeface="Wingdings" panose="05000000000000000000" pitchFamily="2" charset="2"/>
              <a:buChar char="Ø"/>
              <a:tabLst>
                <a:tab pos="4659313" algn="l"/>
                <a:tab pos="4757738" algn="l"/>
                <a:tab pos="6459538" algn="l"/>
                <a:tab pos="6635750" algn="l"/>
                <a:tab pos="6905625" algn="l"/>
                <a:tab pos="6999288" algn="l"/>
                <a:tab pos="7173913" algn="l"/>
                <a:tab pos="7983538" algn="l"/>
                <a:tab pos="8253413" algn="l"/>
              </a:tabLst>
              <a:defRPr/>
            </a:pPr>
            <a:r>
              <a:rPr lang="ja-JP" altLang="en-US" sz="1400" dirty="0">
                <a:latin typeface="ＭＳ Ｐゴシック" panose="020B0600070205080204" pitchFamily="50" charset="-128"/>
              </a:rPr>
              <a:t>大阪市立心和中学校を令和６年４月に開校</a:t>
            </a:r>
            <a:endParaRPr lang="en-US" altLang="ja-JP" sz="1400" dirty="0">
              <a:latin typeface="ＭＳ Ｐゴシック" panose="020B0600070205080204" pitchFamily="50" charset="-128"/>
            </a:endParaRPr>
          </a:p>
        </p:txBody>
      </p:sp>
      <p:sp>
        <p:nvSpPr>
          <p:cNvPr id="15" name="Rectangle 5">
            <a:extLst>
              <a:ext uri="{FF2B5EF4-FFF2-40B4-BE49-F238E27FC236}">
                <a16:creationId xmlns:a16="http://schemas.microsoft.com/office/drawing/2014/main" id="{A34D93D7-D04C-6872-71B8-CC845609C326}"/>
              </a:ext>
            </a:extLst>
          </p:cNvPr>
          <p:cNvSpPr>
            <a:spLocks noChangeArrowheads="1"/>
          </p:cNvSpPr>
          <p:nvPr/>
        </p:nvSpPr>
        <p:spPr bwMode="auto">
          <a:xfrm>
            <a:off x="41067" y="3637112"/>
            <a:ext cx="8519254" cy="325315"/>
          </a:xfrm>
          <a:prstGeom prst="rect">
            <a:avLst/>
          </a:prstGeom>
          <a:noFill/>
          <a:ln w="9525">
            <a:noFill/>
            <a:miter lim="800000"/>
            <a:headEnd/>
            <a:tailEnd/>
          </a:ln>
        </p:spPr>
        <p:txBody>
          <a:bodyPr lIns="77929" tIns="38964" rIns="77929" bIns="38964"/>
          <a:lstStyle/>
          <a:p>
            <a:pPr>
              <a:lnSpc>
                <a:spcPts val="2000"/>
              </a:lnSpc>
              <a:spcBef>
                <a:spcPts val="170"/>
              </a:spcBef>
              <a:spcAft>
                <a:spcPts val="170"/>
              </a:spcAft>
              <a:tabLst>
                <a:tab pos="176213" algn="l"/>
                <a:tab pos="269875" algn="l"/>
                <a:tab pos="446088" algn="l"/>
                <a:tab pos="714375" algn="l"/>
                <a:tab pos="4843463" algn="l"/>
                <a:tab pos="5018088" algn="l"/>
                <a:tab pos="5286375" algn="l"/>
                <a:tab pos="5381625" algn="l"/>
                <a:tab pos="5556250" algn="l"/>
                <a:tab pos="5562600" algn="l"/>
                <a:tab pos="6640513" algn="l"/>
              </a:tabLst>
              <a:defRPr/>
            </a:pPr>
            <a:r>
              <a:rPr lang="ja-JP" altLang="en-US" sz="1400" b="1" dirty="0">
                <a:latin typeface="ＭＳ Ｐゴシック" panose="020B0600070205080204" pitchFamily="50" charset="-128"/>
              </a:rPr>
              <a:t>　</a:t>
            </a:r>
            <a:r>
              <a:rPr lang="ja-JP" altLang="en-US" sz="1600" b="1" dirty="0">
                <a:latin typeface="ＭＳ Ｐゴシック" pitchFamily="50" charset="-128"/>
                <a:ea typeface="ＭＳ Ｐゴシック" charset="-128"/>
              </a:rPr>
              <a:t>　■</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校内教育支援センター（スペシャルサポートルーム）のモデル設置 （１億　　６００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p:txBody>
      </p:sp>
      <p:sp>
        <p:nvSpPr>
          <p:cNvPr id="17" name="角丸四角形 19">
            <a:extLst>
              <a:ext uri="{FF2B5EF4-FFF2-40B4-BE49-F238E27FC236}">
                <a16:creationId xmlns:a16="http://schemas.microsoft.com/office/drawing/2014/main" id="{93A15C0C-E76E-FA25-2729-1F985105E465}"/>
              </a:ext>
            </a:extLst>
          </p:cNvPr>
          <p:cNvSpPr/>
          <p:nvPr/>
        </p:nvSpPr>
        <p:spPr>
          <a:xfrm>
            <a:off x="41066" y="3655306"/>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3" name="Rectangle 4">
            <a:extLst>
              <a:ext uri="{FF2B5EF4-FFF2-40B4-BE49-F238E27FC236}">
                <a16:creationId xmlns:a16="http://schemas.microsoft.com/office/drawing/2014/main" id="{C7094EA6-5129-AB7A-C77D-4737B8C07AD5}"/>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2" name="Rectangle 5">
            <a:extLst>
              <a:ext uri="{FF2B5EF4-FFF2-40B4-BE49-F238E27FC236}">
                <a16:creationId xmlns:a16="http://schemas.microsoft.com/office/drawing/2014/main" id="{A1006125-7E19-7F8D-4A8D-19F7D6062CE5}"/>
              </a:ext>
            </a:extLst>
          </p:cNvPr>
          <p:cNvSpPr>
            <a:spLocks noChangeArrowheads="1"/>
          </p:cNvSpPr>
          <p:nvPr/>
        </p:nvSpPr>
        <p:spPr bwMode="auto">
          <a:xfrm>
            <a:off x="539081" y="3949386"/>
            <a:ext cx="7532024" cy="56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不登校児童生徒や登校しても自分の教室に入りづらい児童生徒の社会的自立に向けた　　　　支援として、スペシャルサポートルームをモデル校（２４校）に設置し、支援員を各校１人配置</a:t>
            </a:r>
            <a:endParaRPr lang="en-US" altLang="ja-JP" sz="1400" dirty="0">
              <a:latin typeface="ＭＳ Ｐゴシック" panose="020B0600070205080204" pitchFamily="50" charset="-128"/>
            </a:endParaRPr>
          </a:p>
        </p:txBody>
      </p:sp>
      <p:pic>
        <p:nvPicPr>
          <p:cNvPr id="5" name="図 4" descr="クマの人形の写真と文字の加工写真&#10;&#10;中程度の精度で">
            <a:extLst>
              <a:ext uri="{FF2B5EF4-FFF2-40B4-BE49-F238E27FC236}">
                <a16:creationId xmlns:a16="http://schemas.microsoft.com/office/drawing/2014/main" id="{4F24861A-21AE-0B96-60C6-BD8BA6FE31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5791" y="1647455"/>
            <a:ext cx="1437142" cy="1255330"/>
          </a:xfrm>
          <a:prstGeom prst="rect">
            <a:avLst/>
          </a:prstGeom>
        </p:spPr>
      </p:pic>
      <p:sp>
        <p:nvSpPr>
          <p:cNvPr id="6" name="Rectangle 5">
            <a:extLst>
              <a:ext uri="{FF2B5EF4-FFF2-40B4-BE49-F238E27FC236}">
                <a16:creationId xmlns:a16="http://schemas.microsoft.com/office/drawing/2014/main" id="{4AE48502-905C-940A-B64E-22C984EC6E84}"/>
              </a:ext>
            </a:extLst>
          </p:cNvPr>
          <p:cNvSpPr>
            <a:spLocks noChangeArrowheads="1"/>
          </p:cNvSpPr>
          <p:nvPr/>
        </p:nvSpPr>
        <p:spPr bwMode="auto">
          <a:xfrm>
            <a:off x="557584" y="783696"/>
            <a:ext cx="7922727" cy="35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教育委員会事務局を４ブロック化し、各校の課題に対応したきめ細やかな支援等を実施</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13492870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1768" y="1852"/>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きめ細やかな質の高い学校教育の推進②</a:t>
            </a:r>
            <a:endParaRPr lang="en-US" altLang="ja-JP"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33" name="スライド番号プレースホルダ 3"/>
          <p:cNvSpPr txBox="1">
            <a:spLocks noGrp="1"/>
          </p:cNvSpPr>
          <p:nvPr/>
        </p:nvSpPr>
        <p:spPr bwMode="auto">
          <a:xfrm>
            <a:off x="7006884" y="4786313"/>
            <a:ext cx="2133600" cy="357187"/>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EB76E9F1-B754-4502-9D65-81F0C8A485CA}" type="slidenum">
              <a:rPr lang="en-US" altLang="ja-JP" sz="2000" b="1">
                <a:effectLst>
                  <a:outerShdw blurRad="38100" dist="38100" dir="2700000" algn="tl">
                    <a:srgbClr val="C0C0C0"/>
                  </a:outerShdw>
                </a:effectLst>
                <a:latin typeface="ＭＳ Ｐゴシック" panose="020B0600070205080204" pitchFamily="50" charset="-128"/>
              </a:rPr>
              <a:pPr algn="r" eaLnBrk="1" hangingPunct="1">
                <a:defRPr/>
              </a:pPr>
              <a:t>17</a:t>
            </a:fld>
            <a:endParaRPr lang="en-US" altLang="ja-JP" sz="2000" b="1" dirty="0">
              <a:effectLst>
                <a:outerShdw blurRad="38100" dist="38100" dir="2700000" algn="tl">
                  <a:srgbClr val="C0C0C0"/>
                </a:outerShdw>
              </a:effectLst>
              <a:latin typeface="ＭＳ Ｐゴシック" panose="020B0600070205080204" pitchFamily="50" charset="-128"/>
            </a:endParaRPr>
          </a:p>
        </p:txBody>
      </p:sp>
      <p:sp>
        <p:nvSpPr>
          <p:cNvPr id="15" name="Rectangle 5"/>
          <p:cNvSpPr>
            <a:spLocks noChangeArrowheads="1"/>
          </p:cNvSpPr>
          <p:nvPr/>
        </p:nvSpPr>
        <p:spPr bwMode="auto">
          <a:xfrm>
            <a:off x="88243" y="491861"/>
            <a:ext cx="8808912" cy="325315"/>
          </a:xfrm>
          <a:prstGeom prst="rect">
            <a:avLst/>
          </a:prstGeom>
          <a:noFill/>
          <a:ln w="9525">
            <a:noFill/>
            <a:miter lim="800000"/>
            <a:headEnd/>
            <a:tailEnd/>
          </a:ln>
        </p:spPr>
        <p:txBody>
          <a:bodyPr lIns="77929" tIns="38964" rIns="77929" bIns="38964"/>
          <a:lstStyle/>
          <a:p>
            <a:pPr>
              <a:lnSpc>
                <a:spcPts val="2000"/>
              </a:lnSpc>
              <a:spcBef>
                <a:spcPts val="170"/>
              </a:spcBef>
              <a:spcAft>
                <a:spcPts val="170"/>
              </a:spcAft>
              <a:tabLst>
                <a:tab pos="176213" algn="l"/>
                <a:tab pos="269875" algn="l"/>
                <a:tab pos="446088" algn="l"/>
                <a:tab pos="714375" algn="l"/>
                <a:tab pos="4843463" algn="l"/>
                <a:tab pos="5018088" algn="l"/>
                <a:tab pos="5286375" algn="l"/>
                <a:tab pos="5381625" algn="l"/>
                <a:tab pos="5556250" algn="l"/>
                <a:tab pos="5562600" algn="l"/>
                <a:tab pos="6640513" algn="l"/>
              </a:tabLst>
              <a:defRPr/>
            </a:pPr>
            <a:r>
              <a:rPr lang="ja-JP" altLang="en-US" sz="1400" b="1" dirty="0">
                <a:latin typeface="ＭＳ Ｐゴシック" panose="020B0600070205080204" pitchFamily="50" charset="-128"/>
              </a:rPr>
              <a:t>　</a:t>
            </a:r>
            <a:r>
              <a:rPr lang="ja-JP" altLang="en-US" sz="1600" b="1" dirty="0">
                <a:latin typeface="ＭＳ Ｐゴシック" pitchFamily="50" charset="-128"/>
                <a:ea typeface="ＭＳ Ｐゴシック" charset="-128"/>
              </a:rPr>
              <a:t>　■</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総合教育センターを活用した教員の資質・教職の魅力向上事業　　（１億４，３００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p:txBody>
      </p:sp>
      <p:sp>
        <p:nvSpPr>
          <p:cNvPr id="39" name="Rectangle 5"/>
          <p:cNvSpPr>
            <a:spLocks noChangeArrowheads="1"/>
          </p:cNvSpPr>
          <p:nvPr/>
        </p:nvSpPr>
        <p:spPr bwMode="auto">
          <a:xfrm>
            <a:off x="329992" y="3226065"/>
            <a:ext cx="8484016"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ワークライフバランス支援員の配置　　　　　　　　　　　　　　　　　　　　</a:t>
            </a:r>
            <a:r>
              <a:rPr lang="ja-JP" altLang="en-US" sz="1600" b="1" dirty="0">
                <a:latin typeface="ＭＳ Ｐゴシック" pitchFamily="50" charset="-128"/>
                <a:ea typeface="ＭＳ Ｐゴシック" charset="-128"/>
              </a:rPr>
              <a:t>（３億４，６００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endParaRPr lang="ja-JP" altLang="en-US" sz="1600" b="1" dirty="0">
              <a:latin typeface="ＭＳ Ｐゴシック" panose="020B0600070205080204" pitchFamily="50" charset="-128"/>
            </a:endParaRPr>
          </a:p>
        </p:txBody>
      </p:sp>
      <p:sp>
        <p:nvSpPr>
          <p:cNvPr id="40" name="Rectangle 5"/>
          <p:cNvSpPr>
            <a:spLocks noChangeArrowheads="1"/>
          </p:cNvSpPr>
          <p:nvPr/>
        </p:nvSpPr>
        <p:spPr bwMode="auto">
          <a:xfrm>
            <a:off x="619199" y="870614"/>
            <a:ext cx="6635041" cy="52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7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「教員の総合バックアップセンター」として、大阪教育大学天王寺キャンパス内に</a:t>
            </a:r>
            <a:endParaRPr lang="en-US" altLang="ja-JP" sz="1400" dirty="0">
              <a:latin typeface="ＭＳ Ｐゴシック" panose="020B0600070205080204" pitchFamily="50" charset="-128"/>
            </a:endParaRPr>
          </a:p>
          <a:p>
            <a:pPr eaLnBrk="1" hangingPunct="1">
              <a:lnSpc>
                <a:spcPts val="1700"/>
              </a:lnSpc>
              <a:spcBef>
                <a:spcPts val="175"/>
              </a:spcBef>
              <a:spcAft>
                <a:spcPts val="175"/>
              </a:spcAft>
            </a:pPr>
            <a:r>
              <a:rPr lang="ja-JP" altLang="en-US" sz="1400" dirty="0">
                <a:latin typeface="ＭＳ Ｐゴシック" panose="020B0600070205080204" pitchFamily="50" charset="-128"/>
              </a:rPr>
              <a:t>　　令和６年４月開設</a:t>
            </a:r>
            <a:endParaRPr lang="en-US" altLang="ja-JP" sz="1400" dirty="0">
              <a:latin typeface="ＭＳ Ｐゴシック" panose="020B0600070205080204" pitchFamily="50" charset="-128"/>
            </a:endParaRPr>
          </a:p>
        </p:txBody>
      </p:sp>
      <p:sp>
        <p:nvSpPr>
          <p:cNvPr id="18" name="Rectangle 5"/>
          <p:cNvSpPr>
            <a:spLocks noChangeArrowheads="1"/>
          </p:cNvSpPr>
          <p:nvPr/>
        </p:nvSpPr>
        <p:spPr bwMode="auto">
          <a:xfrm>
            <a:off x="345366" y="4123691"/>
            <a:ext cx="8484016"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本務教員による欠員補充制度の創設（特別専科教諭の配置） 　　　（４億円　　　　　　  ）</a:t>
            </a:r>
          </a:p>
        </p:txBody>
      </p:sp>
      <p:sp>
        <p:nvSpPr>
          <p:cNvPr id="19" name="Rectangle 5"/>
          <p:cNvSpPr>
            <a:spLocks noChangeArrowheads="1"/>
          </p:cNvSpPr>
          <p:nvPr/>
        </p:nvSpPr>
        <p:spPr bwMode="auto">
          <a:xfrm>
            <a:off x="619199" y="4496996"/>
            <a:ext cx="8170676" cy="57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全国的な教員不足のなか、年度途中からの産休・育休取得者等の代替講師に欠員が生じている</a:t>
            </a:r>
            <a:endParaRPr lang="en-US" altLang="ja-JP" sz="1400" dirty="0">
              <a:latin typeface="ＭＳ Ｐゴシック" panose="020B0600070205080204" pitchFamily="50" charset="-128"/>
            </a:endParaRPr>
          </a:p>
          <a:p>
            <a:pPr eaLnBrk="1" hangingPunct="1">
              <a:spcBef>
                <a:spcPts val="175"/>
              </a:spcBef>
              <a:spcAft>
                <a:spcPts val="175"/>
              </a:spcAft>
            </a:pP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状況を解消するため、本市独自で６５名の本務教員を配置</a:t>
            </a:r>
            <a:endParaRPr lang="en-US" altLang="ja-JP" sz="1400" dirty="0">
              <a:latin typeface="ＭＳ Ｐゴシック" panose="020B0600070205080204" pitchFamily="50" charset="-128"/>
            </a:endParaRPr>
          </a:p>
        </p:txBody>
      </p:sp>
      <p:sp>
        <p:nvSpPr>
          <p:cNvPr id="22" name="角丸四角形 21"/>
          <p:cNvSpPr/>
          <p:nvPr/>
        </p:nvSpPr>
        <p:spPr>
          <a:xfrm>
            <a:off x="56441" y="52501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24" name="角丸四角形 23"/>
          <p:cNvSpPr/>
          <p:nvPr/>
        </p:nvSpPr>
        <p:spPr>
          <a:xfrm>
            <a:off x="65200" y="412045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26" name="角丸四角形 25"/>
          <p:cNvSpPr/>
          <p:nvPr/>
        </p:nvSpPr>
        <p:spPr>
          <a:xfrm>
            <a:off x="65200" y="3263077"/>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30" name="Rectangle 5"/>
          <p:cNvSpPr>
            <a:spLocks noChangeArrowheads="1"/>
          </p:cNvSpPr>
          <p:nvPr/>
        </p:nvSpPr>
        <p:spPr bwMode="auto">
          <a:xfrm>
            <a:off x="200901" y="3516197"/>
            <a:ext cx="8285749" cy="55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731837" indent="-285750">
              <a:spcBef>
                <a:spcPts val="175"/>
              </a:spcBef>
              <a:spcAft>
                <a:spcPts val="175"/>
              </a:spcAft>
              <a:buFont typeface="Wingdings" panose="05000000000000000000" pitchFamily="2" charset="2"/>
              <a:buChar char="Ø"/>
              <a:tabLst>
                <a:tab pos="714375" algn="l"/>
                <a:tab pos="809625" algn="l"/>
              </a:tabLst>
              <a:defRPr/>
            </a:pPr>
            <a:r>
              <a:rPr lang="ja-JP" altLang="en-US" sz="1400" dirty="0">
                <a:latin typeface="ＭＳ Ｐゴシック" panose="020B0600070205080204" pitchFamily="50" charset="-128"/>
              </a:rPr>
              <a:t>教頭職の業務負担を軽減し、働きやすい環境を整備するため、ワークライフバランス支援員の</a:t>
            </a:r>
            <a:endParaRPr lang="en-US" altLang="ja-JP" sz="1400" dirty="0">
              <a:latin typeface="ＭＳ Ｐゴシック" panose="020B0600070205080204" pitchFamily="50" charset="-128"/>
            </a:endParaRPr>
          </a:p>
          <a:p>
            <a:pPr marL="446087">
              <a:spcBef>
                <a:spcPts val="175"/>
              </a:spcBef>
              <a:spcAft>
                <a:spcPts val="175"/>
              </a:spcAft>
              <a:tabLst>
                <a:tab pos="714375" algn="l"/>
                <a:tab pos="809625" algn="l"/>
              </a:tabLst>
              <a:defRPr/>
            </a:pPr>
            <a:r>
              <a:rPr lang="ja-JP" altLang="en-US" sz="1400" dirty="0">
                <a:latin typeface="ＭＳ Ｐゴシック" panose="020B0600070205080204" pitchFamily="50" charset="-128"/>
              </a:rPr>
              <a:t>　　 配置校を７０校から１００校に拡充</a:t>
            </a:r>
            <a:endParaRPr lang="en-US" altLang="ja-JP" sz="1400" dirty="0">
              <a:latin typeface="ＭＳ Ｐゴシック" panose="020B0600070205080204" pitchFamily="50" charset="-128"/>
            </a:endParaRPr>
          </a:p>
        </p:txBody>
      </p:sp>
      <p:sp>
        <p:nvSpPr>
          <p:cNvPr id="5" name="Rectangle 5">
            <a:extLst>
              <a:ext uri="{FF2B5EF4-FFF2-40B4-BE49-F238E27FC236}">
                <a16:creationId xmlns:a16="http://schemas.microsoft.com/office/drawing/2014/main" id="{230B2D21-34C3-D99B-5A69-3F960D90A006}"/>
              </a:ext>
            </a:extLst>
          </p:cNvPr>
          <p:cNvSpPr>
            <a:spLocks noChangeArrowheads="1"/>
          </p:cNvSpPr>
          <p:nvPr/>
        </p:nvSpPr>
        <p:spPr bwMode="auto">
          <a:xfrm>
            <a:off x="970094" y="2938225"/>
            <a:ext cx="7523480" cy="34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75"/>
              </a:spcBef>
              <a:spcAft>
                <a:spcPts val="175"/>
              </a:spcAft>
            </a:pPr>
            <a:r>
              <a:rPr lang="ja-JP" altLang="en-US" sz="1400" dirty="0">
                <a:latin typeface="ＭＳ Ｐゴシック" panose="020B0600070205080204" pitchFamily="50" charset="-128"/>
              </a:rPr>
              <a:t>・教職の魅力向上イベントや教員の採用前研修を実施</a:t>
            </a:r>
            <a:endParaRPr lang="en-US" altLang="ja-JP" sz="1400" dirty="0">
              <a:latin typeface="ＭＳ Ｐゴシック" panose="020B0600070205080204" pitchFamily="50" charset="-128"/>
            </a:endParaRPr>
          </a:p>
        </p:txBody>
      </p:sp>
      <p:sp>
        <p:nvSpPr>
          <p:cNvPr id="2" name="Rectangle 5">
            <a:extLst>
              <a:ext uri="{FF2B5EF4-FFF2-40B4-BE49-F238E27FC236}">
                <a16:creationId xmlns:a16="http://schemas.microsoft.com/office/drawing/2014/main" id="{5593556F-6CA6-B2E9-4B67-A7461EFAE2B3}"/>
              </a:ext>
            </a:extLst>
          </p:cNvPr>
          <p:cNvSpPr>
            <a:spLocks noChangeArrowheads="1"/>
          </p:cNvSpPr>
          <p:nvPr/>
        </p:nvSpPr>
        <p:spPr bwMode="auto">
          <a:xfrm>
            <a:off x="974284" y="2420094"/>
            <a:ext cx="4622038" cy="60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1500"/>
              </a:lnSpc>
              <a:spcBef>
                <a:spcPts val="175"/>
              </a:spcBef>
              <a:spcAft>
                <a:spcPts val="175"/>
              </a:spcAft>
            </a:pPr>
            <a:r>
              <a:rPr lang="ja-JP" altLang="en-US" sz="1400" dirty="0">
                <a:latin typeface="ＭＳ Ｐゴシック" panose="020B0600070205080204" pitchFamily="50" charset="-128"/>
              </a:rPr>
              <a:t>・教育データを基盤とした高度な調査分析・施策企画を行う</a:t>
            </a:r>
            <a:endParaRPr lang="en-US" altLang="ja-JP" sz="1400" dirty="0">
              <a:latin typeface="ＭＳ Ｐゴシック" panose="020B0600070205080204" pitchFamily="50" charset="-128"/>
            </a:endParaRPr>
          </a:p>
          <a:p>
            <a:pPr eaLnBrk="1" hangingPunct="1">
              <a:lnSpc>
                <a:spcPts val="1500"/>
              </a:lnSpc>
              <a:spcBef>
                <a:spcPts val="175"/>
              </a:spcBef>
              <a:spcAft>
                <a:spcPts val="175"/>
              </a:spcAft>
            </a:pPr>
            <a:r>
              <a:rPr lang="ja-JP" altLang="en-US" sz="1400" dirty="0">
                <a:latin typeface="ＭＳ Ｐゴシック" panose="020B0600070205080204" pitchFamily="50" charset="-128"/>
              </a:rPr>
              <a:t>　シンクタンク統括室の設置</a:t>
            </a:r>
            <a:endParaRPr lang="en-US" altLang="ja-JP" sz="1400" dirty="0">
              <a:latin typeface="ＭＳ Ｐゴシック" panose="020B0600070205080204" pitchFamily="50" charset="-128"/>
            </a:endParaRPr>
          </a:p>
        </p:txBody>
      </p:sp>
      <p:sp>
        <p:nvSpPr>
          <p:cNvPr id="3" name="Rectangle 5">
            <a:extLst>
              <a:ext uri="{FF2B5EF4-FFF2-40B4-BE49-F238E27FC236}">
                <a16:creationId xmlns:a16="http://schemas.microsoft.com/office/drawing/2014/main" id="{5794F466-2A78-C2B0-EE59-470E52BE8BB0}"/>
              </a:ext>
            </a:extLst>
          </p:cNvPr>
          <p:cNvSpPr>
            <a:spLocks noChangeArrowheads="1"/>
          </p:cNvSpPr>
          <p:nvPr/>
        </p:nvSpPr>
        <p:spPr bwMode="auto">
          <a:xfrm>
            <a:off x="970094" y="1900750"/>
            <a:ext cx="7819781" cy="60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1500"/>
              </a:lnSpc>
              <a:spcBef>
                <a:spcPts val="175"/>
              </a:spcBef>
              <a:spcAft>
                <a:spcPts val="175"/>
              </a:spcAft>
            </a:pPr>
            <a:r>
              <a:rPr lang="ja-JP" altLang="en-US" sz="1400" dirty="0">
                <a:latin typeface="ＭＳ Ｐゴシック" panose="020B0600070205080204" pitchFamily="50" charset="-128"/>
              </a:rPr>
              <a:t>・教員が学び続けることができるよう支援する場、多様な人材等と</a:t>
            </a:r>
            <a:endParaRPr lang="en-US" altLang="ja-JP" sz="1400" dirty="0">
              <a:latin typeface="ＭＳ Ｐゴシック" panose="020B0600070205080204" pitchFamily="50" charset="-128"/>
            </a:endParaRPr>
          </a:p>
          <a:p>
            <a:pPr eaLnBrk="1" hangingPunct="1">
              <a:lnSpc>
                <a:spcPts val="1500"/>
              </a:lnSpc>
              <a:spcBef>
                <a:spcPts val="175"/>
              </a:spcBef>
              <a:spcAft>
                <a:spcPts val="175"/>
              </a:spcAft>
            </a:pPr>
            <a:r>
              <a:rPr lang="ja-JP" altLang="en-US" sz="1400" dirty="0">
                <a:latin typeface="ＭＳ Ｐゴシック" panose="020B0600070205080204" pitchFamily="50" charset="-128"/>
              </a:rPr>
              <a:t>　交流できる場として「シナジースクエア」を創設</a:t>
            </a:r>
            <a:endParaRPr lang="en-US" altLang="ja-JP" sz="1400" dirty="0">
              <a:latin typeface="ＭＳ Ｐゴシック" panose="020B0600070205080204" pitchFamily="50" charset="-128"/>
            </a:endParaRPr>
          </a:p>
        </p:txBody>
      </p:sp>
      <p:sp>
        <p:nvSpPr>
          <p:cNvPr id="6" name="Rectangle 4">
            <a:extLst>
              <a:ext uri="{FF2B5EF4-FFF2-40B4-BE49-F238E27FC236}">
                <a16:creationId xmlns:a16="http://schemas.microsoft.com/office/drawing/2014/main" id="{1FF7B86E-CCFD-3AD9-EFE4-EABE77628D1F}"/>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grpSp>
        <p:nvGrpSpPr>
          <p:cNvPr id="28" name="グループ化 27">
            <a:extLst>
              <a:ext uri="{FF2B5EF4-FFF2-40B4-BE49-F238E27FC236}">
                <a16:creationId xmlns:a16="http://schemas.microsoft.com/office/drawing/2014/main" id="{9228E16C-689D-C106-4859-3056F691536A}"/>
              </a:ext>
            </a:extLst>
          </p:cNvPr>
          <p:cNvGrpSpPr/>
          <p:nvPr/>
        </p:nvGrpSpPr>
        <p:grpSpPr>
          <a:xfrm>
            <a:off x="6193836" y="2384317"/>
            <a:ext cx="2292815" cy="649513"/>
            <a:chOff x="6710517" y="2384443"/>
            <a:chExt cx="2292815" cy="649513"/>
          </a:xfrm>
        </p:grpSpPr>
        <p:pic>
          <p:nvPicPr>
            <p:cNvPr id="17" name="図 16">
              <a:extLst>
                <a:ext uri="{FF2B5EF4-FFF2-40B4-BE49-F238E27FC236}">
                  <a16:creationId xmlns:a16="http://schemas.microsoft.com/office/drawing/2014/main" id="{E2FFE4FA-C998-30DD-5CA6-153A19BBED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10517" y="2442317"/>
              <a:ext cx="824140" cy="542946"/>
            </a:xfrm>
            <a:prstGeom prst="rect">
              <a:avLst/>
            </a:prstGeom>
          </p:spPr>
        </p:pic>
        <p:pic>
          <p:nvPicPr>
            <p:cNvPr id="20" name="図 19">
              <a:extLst>
                <a:ext uri="{FF2B5EF4-FFF2-40B4-BE49-F238E27FC236}">
                  <a16:creationId xmlns:a16="http://schemas.microsoft.com/office/drawing/2014/main" id="{41CE3653-F47E-F170-3B1D-623B8FA88AC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3833" y="2384443"/>
              <a:ext cx="950760" cy="645110"/>
            </a:xfrm>
            <a:prstGeom prst="rect">
              <a:avLst/>
            </a:prstGeom>
          </p:spPr>
        </p:pic>
        <p:pic>
          <p:nvPicPr>
            <p:cNvPr id="21" name="図 20">
              <a:extLst>
                <a:ext uri="{FF2B5EF4-FFF2-40B4-BE49-F238E27FC236}">
                  <a16:creationId xmlns:a16="http://schemas.microsoft.com/office/drawing/2014/main" id="{61CEE528-EB6D-06BD-F2E8-171134314DB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32171" y="2472409"/>
              <a:ext cx="871161" cy="561547"/>
            </a:xfrm>
            <a:prstGeom prst="rect">
              <a:avLst/>
            </a:prstGeom>
          </p:spPr>
        </p:pic>
      </p:grpSp>
      <p:sp>
        <p:nvSpPr>
          <p:cNvPr id="4" name="Rectangle 5">
            <a:extLst>
              <a:ext uri="{FF2B5EF4-FFF2-40B4-BE49-F238E27FC236}">
                <a16:creationId xmlns:a16="http://schemas.microsoft.com/office/drawing/2014/main" id="{4DB22FB9-8F0A-A0AD-824D-E666A00A7C40}"/>
              </a:ext>
            </a:extLst>
          </p:cNvPr>
          <p:cNvSpPr>
            <a:spLocks noChangeArrowheads="1"/>
          </p:cNvSpPr>
          <p:nvPr/>
        </p:nvSpPr>
        <p:spPr bwMode="auto">
          <a:xfrm>
            <a:off x="619643" y="1426258"/>
            <a:ext cx="6227509" cy="52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7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「教員の資質向上」、「新時代に求められる教育内容の研究・開発、エビデンスに基づいた教育施策の推進」、「教職の魅力向上」のための事業を実施</a:t>
            </a:r>
            <a:endParaRPr lang="en-US" altLang="ja-JP" sz="1400" dirty="0">
              <a:latin typeface="ＭＳ Ｐゴシック" panose="020B0600070205080204" pitchFamily="50" charset="-128"/>
            </a:endParaRPr>
          </a:p>
        </p:txBody>
      </p:sp>
      <p:pic>
        <p:nvPicPr>
          <p:cNvPr id="12" name="図 11">
            <a:extLst>
              <a:ext uri="{FF2B5EF4-FFF2-40B4-BE49-F238E27FC236}">
                <a16:creationId xmlns:a16="http://schemas.microsoft.com/office/drawing/2014/main" id="{351BE968-71E2-BAA7-024E-8E38076CDE1C}"/>
              </a:ext>
            </a:extLst>
          </p:cNvPr>
          <p:cNvPicPr>
            <a:picLocks noChangeAspect="1"/>
          </p:cNvPicPr>
          <p:nvPr/>
        </p:nvPicPr>
        <p:blipFill>
          <a:blip r:embed="rId6"/>
          <a:stretch>
            <a:fillRect/>
          </a:stretch>
        </p:blipFill>
        <p:spPr>
          <a:xfrm>
            <a:off x="7017976" y="916440"/>
            <a:ext cx="1781833" cy="1391576"/>
          </a:xfrm>
          <a:prstGeom prst="rect">
            <a:avLst/>
          </a:prstGeom>
        </p:spPr>
      </p:pic>
    </p:spTree>
    <p:extLst>
      <p:ext uri="{BB962C8B-B14F-4D97-AF65-F5344CB8AC3E}">
        <p14:creationId xmlns:p14="http://schemas.microsoft.com/office/powerpoint/2010/main" val="10037035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0"/>
            <a:ext cx="914400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1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こどもたちへの学び・体験の機会等の提供</a:t>
            </a:r>
            <a:endParaRPr lang="en-US" altLang="ja-JP" sz="21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4" name="スライド番号プレースホルダ 3"/>
          <p:cNvSpPr txBox="1">
            <a:spLocks noGrp="1"/>
          </p:cNvSpPr>
          <p:nvPr/>
        </p:nvSpPr>
        <p:spPr bwMode="auto">
          <a:xfrm>
            <a:off x="6986620" y="4793562"/>
            <a:ext cx="2160000" cy="360000"/>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2E50E85C-407C-49E2-97AD-16FB6D449C62}" type="slidenum">
              <a:rPr lang="en-US" altLang="ja-JP" sz="2000" b="1" smtClean="0">
                <a:effectLst>
                  <a:outerShdw blurRad="38100" dist="38100" dir="2700000" algn="tl">
                    <a:srgbClr val="C0C0C0"/>
                  </a:outerShdw>
                </a:effectLst>
                <a:latin typeface="ＭＳ Ｐゴシック" panose="020B0600070205080204" pitchFamily="50" charset="-128"/>
              </a:rPr>
              <a:pPr algn="r" eaLnBrk="1" hangingPunct="1">
                <a:defRPr/>
              </a:pPr>
              <a:t>18</a:t>
            </a:fld>
            <a:endParaRPr lang="en-US" altLang="ja-JP" sz="2000" b="1" dirty="0">
              <a:effectLst>
                <a:outerShdw blurRad="38100" dist="38100" dir="2700000" algn="tl">
                  <a:srgbClr val="C0C0C0"/>
                </a:outerShdw>
              </a:effectLst>
              <a:latin typeface="ＭＳ Ｐゴシック" panose="020B0600070205080204" pitchFamily="50" charset="-128"/>
            </a:endParaRPr>
          </a:p>
        </p:txBody>
      </p:sp>
      <p:sp>
        <p:nvSpPr>
          <p:cNvPr id="11" name="Rectangle 5"/>
          <p:cNvSpPr>
            <a:spLocks noChangeArrowheads="1"/>
          </p:cNvSpPr>
          <p:nvPr/>
        </p:nvSpPr>
        <p:spPr bwMode="auto">
          <a:xfrm>
            <a:off x="521639" y="934237"/>
            <a:ext cx="6822395" cy="1613891"/>
          </a:xfrm>
          <a:prstGeom prst="rect">
            <a:avLst/>
          </a:prstGeom>
          <a:noFill/>
          <a:ln w="9525">
            <a:noFill/>
            <a:miter lim="800000"/>
            <a:headEnd/>
            <a:tailEnd/>
          </a:ln>
        </p:spPr>
        <p:txBody>
          <a:bodyPr lIns="77929" tIns="38964" rIns="77929" bIns="38964"/>
          <a:lstStyle/>
          <a:p>
            <a:pPr eaLnBrk="1" hangingPunct="1">
              <a:lnSpc>
                <a:spcPts val="2300"/>
              </a:lnSpc>
              <a:spcBef>
                <a:spcPts val="170"/>
              </a:spcBef>
              <a:spcAft>
                <a:spcPts val="170"/>
              </a:spcAf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習い事・塾代助成事業　　　　　　　　　　　　　　　（６５億１，６００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r>
              <a:rPr lang="ja-JP" altLang="en-US" sz="1600" dirty="0">
                <a:latin typeface="ＭＳ Ｐゴシック" pitchFamily="50" charset="-128"/>
                <a:ea typeface="ＭＳ Ｐゴシック" charset="-128"/>
              </a:rPr>
              <a:t> </a:t>
            </a:r>
            <a:endParaRPr lang="en-US" altLang="ja-JP" sz="16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子育て世帯の経済的負担を軽減し、こどもたちが学力や学習意欲、個性や才能を伸ばす機会を提供</a:t>
            </a:r>
            <a:endParaRPr lang="en-US" altLang="ja-JP" sz="14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「大阪市 習い事・塾代助成カード」を交付（月額１万円を上限に助成）</a:t>
            </a:r>
            <a:endParaRPr lang="en-US" altLang="ja-JP" sz="14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令和６年１０月から所得制限を撤廃し、全ての小学５・６年生、中学生に対して助成</a:t>
            </a:r>
            <a:endParaRPr lang="en-US" altLang="ja-JP" sz="1400" dirty="0">
              <a:latin typeface="ＭＳ Ｐゴシック" pitchFamily="50" charset="-128"/>
              <a:ea typeface="ＭＳ Ｐゴシック" charset="-128"/>
            </a:endParaRPr>
          </a:p>
        </p:txBody>
      </p:sp>
      <p:sp>
        <p:nvSpPr>
          <p:cNvPr id="20" name="角丸四角形 19"/>
          <p:cNvSpPr/>
          <p:nvPr/>
        </p:nvSpPr>
        <p:spPr>
          <a:xfrm>
            <a:off x="507401" y="1930843"/>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4" name="Rectangle 5">
            <a:extLst>
              <a:ext uri="{FF2B5EF4-FFF2-40B4-BE49-F238E27FC236}">
                <a16:creationId xmlns:a16="http://schemas.microsoft.com/office/drawing/2014/main" id="{D1ACE955-EC1A-692C-6D64-85EE2EBA33B6}"/>
              </a:ext>
            </a:extLst>
          </p:cNvPr>
          <p:cNvSpPr>
            <a:spLocks noChangeArrowheads="1"/>
          </p:cNvSpPr>
          <p:nvPr/>
        </p:nvSpPr>
        <p:spPr bwMode="auto">
          <a:xfrm>
            <a:off x="548950" y="2750456"/>
            <a:ext cx="7058857" cy="1340730"/>
          </a:xfrm>
          <a:prstGeom prst="rect">
            <a:avLst/>
          </a:prstGeom>
          <a:noFill/>
          <a:ln w="9525">
            <a:noFill/>
            <a:miter lim="800000"/>
            <a:headEnd/>
            <a:tailEnd/>
          </a:ln>
        </p:spPr>
        <p:txBody>
          <a:bodyPr lIns="77929" tIns="38964" rIns="77929" bIns="38964"/>
          <a:lstStyle/>
          <a:p>
            <a:pPr eaLnBrk="1" hangingPunct="1">
              <a:lnSpc>
                <a:spcPts val="2300"/>
              </a:lnSpc>
              <a:spcBef>
                <a:spcPts val="170"/>
              </a:spcBef>
              <a:spcAft>
                <a:spcPts val="170"/>
              </a:spcAf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児童いきいき放課後事業　　　　　　　　　　　　　（４６億５，７００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r>
              <a:rPr lang="ja-JP" altLang="en-US" sz="1600" dirty="0">
                <a:latin typeface="ＭＳ Ｐゴシック" pitchFamily="50" charset="-128"/>
                <a:ea typeface="ＭＳ Ｐゴシック" charset="-128"/>
              </a:rPr>
              <a:t> </a:t>
            </a:r>
            <a:endParaRPr lang="en-US" altLang="ja-JP" sz="16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小学校の余裕教室等において、放課後等における児童の安全安心な居場所を提供　するとともに、遊びやスポーツ等の様々な活動を通じて児童の健全育成を推進</a:t>
            </a:r>
            <a:endParaRPr lang="en-US" altLang="ja-JP" sz="14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活動室の狭隘化や支援が必要な児童等の増加など、直面する重要課題へ</a:t>
            </a:r>
            <a:endParaRPr lang="en-US" altLang="ja-JP" sz="1400" dirty="0">
              <a:latin typeface="ＭＳ Ｐゴシック" pitchFamily="50" charset="-128"/>
              <a:ea typeface="ＭＳ Ｐゴシック" charset="-128"/>
            </a:endParaRPr>
          </a:p>
          <a:p>
            <a:pPr marL="180975" lvl="1" indent="0" eaLnBrk="1" hangingPunct="1">
              <a:lnSpc>
                <a:spcPts val="1800"/>
              </a:lnSpc>
              <a:spcBef>
                <a:spcPts val="0"/>
              </a:spcBef>
              <a:defRPr/>
            </a:pPr>
            <a:r>
              <a:rPr lang="ja-JP" altLang="en-US" sz="1400" dirty="0">
                <a:latin typeface="ＭＳ Ｐゴシック" pitchFamily="50" charset="-128"/>
                <a:ea typeface="ＭＳ Ｐゴシック" charset="-128"/>
              </a:rPr>
              <a:t>　　　対応するため、指導員の追加配置などにより事業を再構築</a:t>
            </a:r>
            <a:endParaRPr lang="en-US" altLang="ja-JP" sz="1400" dirty="0">
              <a:latin typeface="ＭＳ Ｐゴシック" pitchFamily="50" charset="-128"/>
              <a:ea typeface="ＭＳ Ｐゴシック" charset="-128"/>
            </a:endParaRPr>
          </a:p>
        </p:txBody>
      </p:sp>
      <p:sp>
        <p:nvSpPr>
          <p:cNvPr id="5" name="角丸四角形 19">
            <a:extLst>
              <a:ext uri="{FF2B5EF4-FFF2-40B4-BE49-F238E27FC236}">
                <a16:creationId xmlns:a16="http://schemas.microsoft.com/office/drawing/2014/main" id="{8DF5A98D-B940-38FE-70E4-F74CC05F6474}"/>
              </a:ext>
            </a:extLst>
          </p:cNvPr>
          <p:cNvSpPr/>
          <p:nvPr/>
        </p:nvSpPr>
        <p:spPr>
          <a:xfrm>
            <a:off x="507402" y="3536376"/>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6" name="Rectangle 5">
            <a:extLst>
              <a:ext uri="{FF2B5EF4-FFF2-40B4-BE49-F238E27FC236}">
                <a16:creationId xmlns:a16="http://schemas.microsoft.com/office/drawing/2014/main" id="{B2C2CE5F-8F02-20C3-8561-0C508A9A11DD}"/>
              </a:ext>
            </a:extLst>
          </p:cNvPr>
          <p:cNvSpPr>
            <a:spLocks noChangeArrowheads="1"/>
          </p:cNvSpPr>
          <p:nvPr/>
        </p:nvSpPr>
        <p:spPr bwMode="auto">
          <a:xfrm>
            <a:off x="539985" y="4071739"/>
            <a:ext cx="7348239" cy="1134246"/>
          </a:xfrm>
          <a:prstGeom prst="rect">
            <a:avLst/>
          </a:prstGeom>
          <a:noFill/>
          <a:ln w="9525">
            <a:noFill/>
            <a:miter lim="800000"/>
            <a:headEnd/>
            <a:tailEnd/>
          </a:ln>
        </p:spPr>
        <p:txBody>
          <a:bodyPr lIns="77929" tIns="38964" rIns="77929" bIns="38964"/>
          <a:lstStyle/>
          <a:p>
            <a:pPr eaLnBrk="1" hangingPunct="1">
              <a:lnSpc>
                <a:spcPts val="2300"/>
              </a:lnSpc>
              <a:spcBef>
                <a:spcPts val="170"/>
              </a:spcBef>
              <a:spcAft>
                <a:spcPts val="170"/>
              </a:spcAf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留守家庭児童対策事業　　 　　　　　　　　　　　（１１億９，３００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r>
              <a:rPr lang="ja-JP" altLang="en-US" sz="1600" dirty="0">
                <a:latin typeface="ＭＳ Ｐゴシック" pitchFamily="50" charset="-128"/>
                <a:ea typeface="ＭＳ Ｐゴシック" charset="-128"/>
              </a:rPr>
              <a:t> </a:t>
            </a:r>
            <a:endParaRPr lang="en-US" altLang="ja-JP" sz="16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放課後児童クラブを対象に、看護師等の配置に要する人件費及び環境備品購入費を補助</a:t>
            </a:r>
            <a:endParaRPr lang="en-US" altLang="ja-JP" sz="14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医療的ケア児受入れ促進のため、新たに送迎支援の補助を実施</a:t>
            </a:r>
            <a:endParaRPr lang="en-US" altLang="ja-JP" sz="1400" dirty="0">
              <a:latin typeface="ＭＳ Ｐゴシック" pitchFamily="50" charset="-128"/>
              <a:ea typeface="ＭＳ Ｐゴシック" charset="-128"/>
            </a:endParaRPr>
          </a:p>
        </p:txBody>
      </p:sp>
      <p:sp>
        <p:nvSpPr>
          <p:cNvPr id="7" name="角丸四角形 19">
            <a:extLst>
              <a:ext uri="{FF2B5EF4-FFF2-40B4-BE49-F238E27FC236}">
                <a16:creationId xmlns:a16="http://schemas.microsoft.com/office/drawing/2014/main" id="{844F9D44-BB72-E969-7414-B120ACA512CD}"/>
              </a:ext>
            </a:extLst>
          </p:cNvPr>
          <p:cNvSpPr/>
          <p:nvPr/>
        </p:nvSpPr>
        <p:spPr>
          <a:xfrm>
            <a:off x="509447" y="4602211"/>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8" name="Rectangle 5">
            <a:extLst>
              <a:ext uri="{FF2B5EF4-FFF2-40B4-BE49-F238E27FC236}">
                <a16:creationId xmlns:a16="http://schemas.microsoft.com/office/drawing/2014/main" id="{DCBE4AFA-9D2D-BEF1-735D-8429391FB249}"/>
              </a:ext>
            </a:extLst>
          </p:cNvPr>
          <p:cNvSpPr>
            <a:spLocks noChangeArrowheads="1"/>
          </p:cNvSpPr>
          <p:nvPr/>
        </p:nvSpPr>
        <p:spPr bwMode="auto">
          <a:xfrm>
            <a:off x="-188892" y="582676"/>
            <a:ext cx="9074455" cy="376026"/>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b="1" dirty="0">
                <a:latin typeface="ＭＳ Ｐゴシック" pitchFamily="50" charset="-128"/>
                <a:ea typeface="ＭＳ Ｐゴシック" charset="-128"/>
              </a:rPr>
              <a:t>　 </a:t>
            </a:r>
            <a:r>
              <a:rPr lang="ja-JP" altLang="en-US" b="1" dirty="0">
                <a:latin typeface="ＭＳ Ｐゴシック"/>
                <a:ea typeface="ＭＳ Ｐゴシック"/>
              </a:rPr>
              <a:t>〇　こどもたちへの学び・体験の機会提供</a:t>
            </a:r>
            <a:endParaRPr lang="en-US" altLang="ja-JP" b="1" u="sng" dirty="0">
              <a:latin typeface="ＭＳ Ｐゴシック"/>
              <a:ea typeface="ＭＳ Ｐゴシック"/>
            </a:endParaRPr>
          </a:p>
        </p:txBody>
      </p:sp>
      <p:sp>
        <p:nvSpPr>
          <p:cNvPr id="9" name="Rectangle 5">
            <a:extLst>
              <a:ext uri="{FF2B5EF4-FFF2-40B4-BE49-F238E27FC236}">
                <a16:creationId xmlns:a16="http://schemas.microsoft.com/office/drawing/2014/main" id="{1A1F3C34-1FD1-35AB-E780-20FF762C2DA5}"/>
              </a:ext>
            </a:extLst>
          </p:cNvPr>
          <p:cNvSpPr>
            <a:spLocks noChangeArrowheads="1"/>
          </p:cNvSpPr>
          <p:nvPr/>
        </p:nvSpPr>
        <p:spPr bwMode="auto">
          <a:xfrm>
            <a:off x="-188892" y="2364230"/>
            <a:ext cx="9074455" cy="376026"/>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b="1" dirty="0">
                <a:latin typeface="ＭＳ Ｐゴシック" pitchFamily="50" charset="-128"/>
                <a:ea typeface="ＭＳ Ｐゴシック" charset="-128"/>
              </a:rPr>
              <a:t>　 </a:t>
            </a:r>
            <a:r>
              <a:rPr lang="ja-JP" altLang="en-US" b="1" dirty="0">
                <a:latin typeface="ＭＳ Ｐゴシック"/>
                <a:ea typeface="ＭＳ Ｐゴシック"/>
              </a:rPr>
              <a:t>〇　放課後施策の充実</a:t>
            </a:r>
            <a:endParaRPr lang="en-US" altLang="ja-JP" b="1" u="sng" dirty="0">
              <a:latin typeface="ＭＳ Ｐゴシック"/>
              <a:ea typeface="ＭＳ Ｐゴシック"/>
            </a:endParaRPr>
          </a:p>
        </p:txBody>
      </p:sp>
      <p:sp>
        <p:nvSpPr>
          <p:cNvPr id="13" name="Rectangle 4">
            <a:extLst>
              <a:ext uri="{FF2B5EF4-FFF2-40B4-BE49-F238E27FC236}">
                <a16:creationId xmlns:a16="http://schemas.microsoft.com/office/drawing/2014/main" id="{36E5E117-743D-2FF4-7F0C-40E502EFE92E}"/>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pic>
        <p:nvPicPr>
          <p:cNvPr id="2" name="図 1" descr="時計, 写真, 記号, 皿 が含まれている画像&#10;&#10;自動的に生成された説明">
            <a:extLst>
              <a:ext uri="{FF2B5EF4-FFF2-40B4-BE49-F238E27FC236}">
                <a16:creationId xmlns:a16="http://schemas.microsoft.com/office/drawing/2014/main" id="{2610419D-19E4-8A9E-6661-4DF417CA27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54492" y="908060"/>
            <a:ext cx="1541529" cy="1505512"/>
          </a:xfrm>
          <a:prstGeom prst="rect">
            <a:avLst/>
          </a:prstGeom>
        </p:spPr>
      </p:pic>
      <p:pic>
        <p:nvPicPr>
          <p:cNvPr id="14" name="図 13" descr="部屋, ベッド が含まれている画像&#10;&#10;自動的に生成された説明">
            <a:extLst>
              <a:ext uri="{FF2B5EF4-FFF2-40B4-BE49-F238E27FC236}">
                <a16:creationId xmlns:a16="http://schemas.microsoft.com/office/drawing/2014/main" id="{73A33B0B-A750-0A25-C540-0EA3C231817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54492" y="2905058"/>
            <a:ext cx="1523064" cy="1142298"/>
          </a:xfrm>
          <a:prstGeom prst="rect">
            <a:avLst/>
          </a:prstGeom>
        </p:spPr>
      </p:pic>
    </p:spTree>
    <p:extLst>
      <p:ext uri="{BB962C8B-B14F-4D97-AF65-F5344CB8AC3E}">
        <p14:creationId xmlns:p14="http://schemas.microsoft.com/office/powerpoint/2010/main" val="4200262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1588" y="4763"/>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1614488" algn="l"/>
              </a:tabLst>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児童虐待防止対策の充実</a:t>
            </a:r>
            <a:endParaRPr lang="en-US" altLang="ja-JP"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 name="スライド番号プレースホルダー 1"/>
          <p:cNvSpPr>
            <a:spLocks noGrp="1"/>
          </p:cNvSpPr>
          <p:nvPr>
            <p:ph type="sldNum" sz="quarter" idx="12"/>
          </p:nvPr>
        </p:nvSpPr>
        <p:spPr>
          <a:xfrm>
            <a:off x="7008554" y="4760687"/>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19</a:t>
            </a:fld>
            <a:endParaRPr lang="en-US" altLang="ja-JP" sz="2000" b="1" dirty="0">
              <a:effectLst>
                <a:outerShdw blurRad="38100" dist="38100" dir="2700000" algn="tl">
                  <a:srgbClr val="000000">
                    <a:alpha val="43137"/>
                  </a:srgbClr>
                </a:outerShdw>
              </a:effectLst>
            </a:endParaRPr>
          </a:p>
        </p:txBody>
      </p:sp>
      <p:sp>
        <p:nvSpPr>
          <p:cNvPr id="21" name="Rectangle 5"/>
          <p:cNvSpPr>
            <a:spLocks noChangeArrowheads="1"/>
          </p:cNvSpPr>
          <p:nvPr/>
        </p:nvSpPr>
        <p:spPr bwMode="auto">
          <a:xfrm>
            <a:off x="360655" y="2938663"/>
            <a:ext cx="8751134" cy="37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0" algn="l"/>
                <a:tab pos="363538" algn="l"/>
                <a:tab pos="5018088" algn="l"/>
                <a:tab pos="5114925" algn="l"/>
                <a:tab pos="5556250" algn="l"/>
                <a:tab pos="6369050" algn="l"/>
              </a:tabLst>
            </a:pPr>
            <a:r>
              <a:rPr lang="ja-JP" altLang="en-US" sz="1600" b="1" dirty="0">
                <a:latin typeface="ＭＳ Ｐゴシック" panose="020B0600070205080204" pitchFamily="50" charset="-128"/>
              </a:rPr>
              <a:t>■　こども相談センターの機能強化　　 　　　　　　　　 （４５億９，２００万円）</a:t>
            </a:r>
          </a:p>
          <a:p>
            <a:pPr eaLnBrk="1" hangingPunct="1">
              <a:spcBef>
                <a:spcPts val="175"/>
              </a:spcBef>
              <a:spcAft>
                <a:spcPts val="175"/>
              </a:spcAft>
            </a:pPr>
            <a:r>
              <a:rPr lang="ja-JP" altLang="en-US" sz="1600" b="1" dirty="0">
                <a:latin typeface="ＭＳ Ｐゴシック" panose="020B0600070205080204" pitchFamily="50" charset="-128"/>
              </a:rPr>
              <a:t>　</a:t>
            </a:r>
            <a:endParaRPr lang="en-US" altLang="ja-JP" sz="1600" b="1" dirty="0">
              <a:latin typeface="ＭＳ Ｐゴシック" panose="020B0600070205080204" pitchFamily="50" charset="-128"/>
            </a:endParaRPr>
          </a:p>
        </p:txBody>
      </p:sp>
      <p:sp>
        <p:nvSpPr>
          <p:cNvPr id="14" name="Rectangle 5"/>
          <p:cNvSpPr>
            <a:spLocks noChangeArrowheads="1"/>
          </p:cNvSpPr>
          <p:nvPr/>
        </p:nvSpPr>
        <p:spPr bwMode="auto">
          <a:xfrm>
            <a:off x="532571" y="3227554"/>
            <a:ext cx="6959022" cy="47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mn-ea"/>
                <a:ea typeface="+mn-ea"/>
              </a:rPr>
              <a:t>市内に</a:t>
            </a:r>
            <a:r>
              <a:rPr lang="ja-JP" altLang="ja-JP" sz="1400" dirty="0">
                <a:latin typeface="+mn-ea"/>
                <a:ea typeface="+mn-ea"/>
              </a:rPr>
              <a:t>４か所</a:t>
            </a:r>
            <a:r>
              <a:rPr lang="ja-JP" altLang="en-US" sz="1400" dirty="0">
                <a:latin typeface="+mn-ea"/>
                <a:ea typeface="+mn-ea"/>
              </a:rPr>
              <a:t>目</a:t>
            </a:r>
            <a:r>
              <a:rPr lang="ja-JP" altLang="ja-JP" sz="1400" dirty="0">
                <a:latin typeface="+mn-ea"/>
                <a:ea typeface="+mn-ea"/>
              </a:rPr>
              <a:t>の児童相談所を</a:t>
            </a:r>
            <a:r>
              <a:rPr lang="ja-JP" altLang="en-US" sz="1400" dirty="0">
                <a:latin typeface="+mn-ea"/>
                <a:ea typeface="+mn-ea"/>
              </a:rPr>
              <a:t>設置するとともに</a:t>
            </a:r>
            <a:r>
              <a:rPr lang="ja-JP" altLang="en-US" sz="1400" dirty="0">
                <a:latin typeface="ＭＳ Ｐゴシック" panose="020B0600070205080204" pitchFamily="50" charset="-128"/>
              </a:rPr>
              <a:t>、</a:t>
            </a:r>
            <a:r>
              <a:rPr lang="ja-JP" altLang="ja-JP" sz="1400" dirty="0">
                <a:latin typeface="ＭＳ Ｐゴシック" panose="020B0600070205080204" pitchFamily="50" charset="-128"/>
              </a:rPr>
              <a:t>一時保護所</a:t>
            </a:r>
            <a:r>
              <a:rPr lang="ja-JP" altLang="en-US" sz="1400" dirty="0">
                <a:latin typeface="ＭＳ Ｐゴシック" panose="020B0600070205080204" pitchFamily="50" charset="-128"/>
              </a:rPr>
              <a:t>の個室化など</a:t>
            </a:r>
            <a:endParaRPr lang="en-US" altLang="ja-JP" sz="1400" dirty="0">
              <a:latin typeface="ＭＳ Ｐゴシック" panose="020B0600070205080204" pitchFamily="50" charset="-128"/>
            </a:endParaRPr>
          </a:p>
          <a:p>
            <a:pPr eaLnBrk="1" hangingPunct="1">
              <a:lnSpc>
                <a:spcPts val="1500"/>
              </a:lnSpc>
              <a:spcBef>
                <a:spcPts val="175"/>
              </a:spcBef>
              <a:spcAft>
                <a:spcPts val="175"/>
              </a:spcAft>
            </a:pPr>
            <a:r>
              <a:rPr lang="ja-JP" altLang="en-US" sz="1400" dirty="0">
                <a:latin typeface="ＭＳ Ｐゴシック" panose="020B0600070205080204" pitchFamily="50" charset="-128"/>
              </a:rPr>
              <a:t>　　 </a:t>
            </a:r>
            <a:r>
              <a:rPr lang="ja-JP" altLang="ja-JP" sz="1400" dirty="0">
                <a:latin typeface="ＭＳ Ｐゴシック" panose="020B0600070205080204" pitchFamily="50" charset="-128"/>
              </a:rPr>
              <a:t>家庭的な環境</a:t>
            </a:r>
            <a:r>
              <a:rPr lang="ja-JP" altLang="en-US" sz="1400" dirty="0">
                <a:latin typeface="ＭＳ Ｐゴシック" panose="020B0600070205080204" pitchFamily="50" charset="-128"/>
              </a:rPr>
              <a:t>の確保に向け、現施設の移転建替等を実施</a:t>
            </a:r>
            <a:endParaRPr lang="en-US" altLang="ja-JP" sz="1400" dirty="0">
              <a:latin typeface="ＭＳ Ｐゴシック" panose="020B0600070205080204" pitchFamily="50" charset="-128"/>
            </a:endParaRPr>
          </a:p>
          <a:p>
            <a:pPr eaLnBrk="1" hangingPunct="1">
              <a:spcBef>
                <a:spcPts val="175"/>
              </a:spcBef>
              <a:spcAft>
                <a:spcPts val="175"/>
              </a:spcAft>
            </a:pPr>
            <a:endParaRPr lang="en-US" altLang="ja-JP" sz="1400" dirty="0">
              <a:latin typeface="ＭＳ Ｐゴシック" panose="020B0600070205080204" pitchFamily="50" charset="-128"/>
            </a:endParaRPr>
          </a:p>
        </p:txBody>
      </p:sp>
      <p:grpSp>
        <p:nvGrpSpPr>
          <p:cNvPr id="30" name="グループ化 29"/>
          <p:cNvGrpSpPr/>
          <p:nvPr/>
        </p:nvGrpSpPr>
        <p:grpSpPr>
          <a:xfrm>
            <a:off x="7420787" y="578937"/>
            <a:ext cx="1623861" cy="754467"/>
            <a:chOff x="7278021" y="1868311"/>
            <a:chExt cx="1746197" cy="754467"/>
          </a:xfrm>
        </p:grpSpPr>
        <p:pic>
          <p:nvPicPr>
            <p:cNvPr id="31" name="図 3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7278021" y="1906235"/>
              <a:ext cx="792226" cy="665807"/>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40001" y="1868311"/>
              <a:ext cx="984217" cy="754467"/>
            </a:xfrm>
            <a:prstGeom prst="rect">
              <a:avLst/>
            </a:prstGeom>
          </p:spPr>
        </p:pic>
      </p:grpSp>
      <p:sp>
        <p:nvSpPr>
          <p:cNvPr id="33" name="Rectangle 5"/>
          <p:cNvSpPr>
            <a:spLocks noChangeArrowheads="1"/>
          </p:cNvSpPr>
          <p:nvPr/>
        </p:nvSpPr>
        <p:spPr bwMode="auto">
          <a:xfrm>
            <a:off x="366337" y="479921"/>
            <a:ext cx="8775688" cy="32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0" algn="l"/>
                <a:tab pos="363538" algn="l"/>
                <a:tab pos="5018088" algn="l"/>
                <a:tab pos="5114925" algn="l"/>
                <a:tab pos="5556250" algn="l"/>
                <a:tab pos="6369050" algn="l"/>
              </a:tabLst>
            </a:pPr>
            <a:r>
              <a:rPr lang="ja-JP" altLang="en-US" sz="1600" b="1" dirty="0">
                <a:latin typeface="ＭＳ Ｐゴシック" panose="020B0600070205080204" pitchFamily="50" charset="-128"/>
              </a:rPr>
              <a:t>■　家事・育児訪問支援事業　　　　　　　 　　　　　　　（</a:t>
            </a:r>
            <a:r>
              <a:rPr lang="ja-JP" altLang="en-US" sz="1600" b="1" dirty="0">
                <a:solidFill>
                  <a:srgbClr val="FF0000"/>
                </a:solidFill>
                <a:latin typeface="ＭＳ Ｐゴシック" panose="020B0600070205080204" pitchFamily="50" charset="-128"/>
              </a:rPr>
              <a:t>　　　  </a:t>
            </a:r>
            <a:r>
              <a:rPr lang="ja-JP" altLang="en-US" sz="1600" b="1" dirty="0">
                <a:latin typeface="ＭＳ Ｐゴシック" panose="020B0600070205080204" pitchFamily="50" charset="-128"/>
              </a:rPr>
              <a:t>６，０００万円）</a:t>
            </a:r>
          </a:p>
          <a:p>
            <a:pPr eaLnBrk="1" hangingPunct="1">
              <a:spcBef>
                <a:spcPts val="175"/>
              </a:spcBef>
              <a:spcAft>
                <a:spcPts val="175"/>
              </a:spcAft>
            </a:pPr>
            <a:r>
              <a:rPr lang="ja-JP" altLang="en-US" sz="1600" b="1" dirty="0">
                <a:latin typeface="ＭＳ Ｐゴシック" panose="020B0600070205080204" pitchFamily="50" charset="-128"/>
              </a:rPr>
              <a:t>　</a:t>
            </a:r>
            <a:endParaRPr lang="en-US" altLang="ja-JP" sz="1600" b="1" dirty="0">
              <a:latin typeface="ＭＳ Ｐゴシック" panose="020B0600070205080204" pitchFamily="50" charset="-128"/>
            </a:endParaRPr>
          </a:p>
        </p:txBody>
      </p:sp>
      <p:sp>
        <p:nvSpPr>
          <p:cNvPr id="34" name="Rectangle 5"/>
          <p:cNvSpPr>
            <a:spLocks noChangeArrowheads="1"/>
          </p:cNvSpPr>
          <p:nvPr/>
        </p:nvSpPr>
        <p:spPr bwMode="auto">
          <a:xfrm>
            <a:off x="522543" y="786850"/>
            <a:ext cx="6898244" cy="45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子育てに対して不安や負担を抱えている要保護家庭等やヤングケアラーのいる家庭の居宅を訪問し、家事・育児を支援することで、虐待リスク等の高まりを未然に防止</a:t>
            </a:r>
            <a:endParaRPr lang="en-US" altLang="ja-JP" sz="1400" dirty="0">
              <a:latin typeface="ＭＳ Ｐゴシック" panose="020B0600070205080204" pitchFamily="50" charset="-128"/>
            </a:endParaRPr>
          </a:p>
          <a:p>
            <a:pPr eaLnBrk="1" hangingPunct="1">
              <a:spcBef>
                <a:spcPts val="175"/>
              </a:spcBef>
              <a:spcAft>
                <a:spcPts val="175"/>
              </a:spcAft>
            </a:pPr>
            <a:endParaRPr lang="en-US" altLang="ja-JP" sz="1400" dirty="0">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FBEA7AD6-0521-B90E-385E-3F08FB1478F1}"/>
              </a:ext>
            </a:extLst>
          </p:cNvPr>
          <p:cNvGrpSpPr/>
          <p:nvPr/>
        </p:nvGrpSpPr>
        <p:grpSpPr>
          <a:xfrm>
            <a:off x="124807" y="1282249"/>
            <a:ext cx="9019193" cy="904384"/>
            <a:chOff x="115089" y="1553379"/>
            <a:chExt cx="9019193" cy="904384"/>
          </a:xfrm>
        </p:grpSpPr>
        <p:sp>
          <p:nvSpPr>
            <p:cNvPr id="4" name="Rectangle 5">
              <a:extLst>
                <a:ext uri="{FF2B5EF4-FFF2-40B4-BE49-F238E27FC236}">
                  <a16:creationId xmlns:a16="http://schemas.microsoft.com/office/drawing/2014/main" id="{EB69249B-B145-6D74-BF63-1B2A1B80A4DB}"/>
                </a:ext>
              </a:extLst>
            </p:cNvPr>
            <p:cNvSpPr>
              <a:spLocks noChangeArrowheads="1"/>
            </p:cNvSpPr>
            <p:nvPr/>
          </p:nvSpPr>
          <p:spPr bwMode="auto">
            <a:xfrm>
              <a:off x="358594" y="1553379"/>
              <a:ext cx="8775688" cy="32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0" algn="l"/>
                  <a:tab pos="363538" algn="l"/>
                  <a:tab pos="5018088" algn="l"/>
                  <a:tab pos="5114925" algn="l"/>
                  <a:tab pos="5556250" algn="l"/>
                  <a:tab pos="6369050" algn="l"/>
                </a:tabLst>
              </a:pPr>
              <a:r>
                <a:rPr lang="ja-JP" altLang="en-US" sz="1600" b="1" dirty="0">
                  <a:latin typeface="ＭＳ Ｐゴシック" panose="020B0600070205080204" pitchFamily="50" charset="-128"/>
                </a:rPr>
                <a:t>■　こどもの権利擁護環境整備事業　　 　　　　　　　 （　　　　　　９００万円）</a:t>
              </a:r>
            </a:p>
            <a:p>
              <a:pPr eaLnBrk="1" hangingPunct="1">
                <a:spcBef>
                  <a:spcPts val="175"/>
                </a:spcBef>
                <a:spcAft>
                  <a:spcPts val="175"/>
                </a:spcAft>
              </a:pPr>
              <a:r>
                <a:rPr lang="ja-JP" altLang="en-US" sz="1600" b="1" dirty="0">
                  <a:latin typeface="ＭＳ Ｐゴシック" panose="020B0600070205080204" pitchFamily="50" charset="-128"/>
                </a:rPr>
                <a:t>　</a:t>
              </a:r>
              <a:endParaRPr lang="en-US" altLang="ja-JP" sz="1600" b="1" dirty="0">
                <a:latin typeface="ＭＳ Ｐゴシック" panose="020B0600070205080204" pitchFamily="50" charset="-128"/>
              </a:endParaRPr>
            </a:p>
          </p:txBody>
        </p:sp>
        <p:sp>
          <p:nvSpPr>
            <p:cNvPr id="5" name="Rectangle 5">
              <a:extLst>
                <a:ext uri="{FF2B5EF4-FFF2-40B4-BE49-F238E27FC236}">
                  <a16:creationId xmlns:a16="http://schemas.microsoft.com/office/drawing/2014/main" id="{F1BD7747-C29E-3F16-762E-7A89E525187B}"/>
                </a:ext>
              </a:extLst>
            </p:cNvPr>
            <p:cNvSpPr>
              <a:spLocks noChangeArrowheads="1"/>
            </p:cNvSpPr>
            <p:nvPr/>
          </p:nvSpPr>
          <p:spPr bwMode="auto">
            <a:xfrm>
              <a:off x="524549" y="1831680"/>
              <a:ext cx="6634630" cy="62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社会的養護のもとで暮らすこどもの意見表明等を支援するとともに、こどもの申立てに応じて、審議会において調査審議・意見具申等を行う仕組みを整備するなど、　　こどもの権利が守られる体制を構築</a:t>
              </a:r>
              <a:endParaRPr lang="en-US" altLang="ja-JP" sz="1400" dirty="0">
                <a:latin typeface="ＭＳ Ｐゴシック" panose="020B0600070205080204" pitchFamily="50" charset="-128"/>
              </a:endParaRPr>
            </a:p>
          </p:txBody>
        </p:sp>
        <p:sp>
          <p:nvSpPr>
            <p:cNvPr id="7" name="角丸四角形 21">
              <a:extLst>
                <a:ext uri="{FF2B5EF4-FFF2-40B4-BE49-F238E27FC236}">
                  <a16:creationId xmlns:a16="http://schemas.microsoft.com/office/drawing/2014/main" id="{B0C0392B-B1E9-D263-6847-B4356B0BB6AE}"/>
                </a:ext>
              </a:extLst>
            </p:cNvPr>
            <p:cNvSpPr/>
            <p:nvPr/>
          </p:nvSpPr>
          <p:spPr>
            <a:xfrm>
              <a:off x="115089" y="1569356"/>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grpSp>
      <p:grpSp>
        <p:nvGrpSpPr>
          <p:cNvPr id="16" name="グループ化 15">
            <a:extLst>
              <a:ext uri="{FF2B5EF4-FFF2-40B4-BE49-F238E27FC236}">
                <a16:creationId xmlns:a16="http://schemas.microsoft.com/office/drawing/2014/main" id="{BE0B4ADE-266E-048E-0819-A88E29B6269D}"/>
              </a:ext>
            </a:extLst>
          </p:cNvPr>
          <p:cNvGrpSpPr/>
          <p:nvPr/>
        </p:nvGrpSpPr>
        <p:grpSpPr>
          <a:xfrm>
            <a:off x="125548" y="2186634"/>
            <a:ext cx="9019193" cy="759010"/>
            <a:chOff x="116750" y="2327392"/>
            <a:chExt cx="9019193" cy="759010"/>
          </a:xfrm>
        </p:grpSpPr>
        <p:sp>
          <p:nvSpPr>
            <p:cNvPr id="8" name="Rectangle 5">
              <a:extLst>
                <a:ext uri="{FF2B5EF4-FFF2-40B4-BE49-F238E27FC236}">
                  <a16:creationId xmlns:a16="http://schemas.microsoft.com/office/drawing/2014/main" id="{97A20E00-8318-DCB0-B751-CD955814E2D8}"/>
                </a:ext>
              </a:extLst>
            </p:cNvPr>
            <p:cNvSpPr>
              <a:spLocks noChangeArrowheads="1"/>
            </p:cNvSpPr>
            <p:nvPr/>
          </p:nvSpPr>
          <p:spPr bwMode="auto">
            <a:xfrm>
              <a:off x="360255" y="2327392"/>
              <a:ext cx="8775688" cy="32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0" algn="l"/>
                  <a:tab pos="363538" algn="l"/>
                  <a:tab pos="5018088" algn="l"/>
                  <a:tab pos="5114925" algn="l"/>
                  <a:tab pos="5556250" algn="l"/>
                  <a:tab pos="6369050" algn="l"/>
                </a:tabLst>
              </a:pPr>
              <a:r>
                <a:rPr lang="ja-JP" altLang="en-US" sz="1600" b="1" dirty="0">
                  <a:latin typeface="ＭＳ Ｐゴシック" panose="020B0600070205080204" pitchFamily="50" charset="-128"/>
                </a:rPr>
                <a:t>■　妊産婦等生活援助事業　　 　　　　　　　　　　　　　（　　　　　 ５００万円）</a:t>
              </a:r>
            </a:p>
            <a:p>
              <a:pPr eaLnBrk="1" hangingPunct="1">
                <a:spcBef>
                  <a:spcPts val="175"/>
                </a:spcBef>
                <a:spcAft>
                  <a:spcPts val="175"/>
                </a:spcAft>
              </a:pPr>
              <a:r>
                <a:rPr lang="ja-JP" altLang="en-US" sz="1600" b="1" dirty="0">
                  <a:latin typeface="ＭＳ Ｐゴシック" panose="020B0600070205080204" pitchFamily="50" charset="-128"/>
                </a:rPr>
                <a:t>　</a:t>
              </a:r>
              <a:endParaRPr lang="en-US" altLang="ja-JP" sz="1600" b="1" dirty="0">
                <a:latin typeface="ＭＳ Ｐゴシック" panose="020B0600070205080204" pitchFamily="50" charset="-128"/>
              </a:endParaRPr>
            </a:p>
          </p:txBody>
        </p:sp>
        <p:sp>
          <p:nvSpPr>
            <p:cNvPr id="9" name="Rectangle 5">
              <a:extLst>
                <a:ext uri="{FF2B5EF4-FFF2-40B4-BE49-F238E27FC236}">
                  <a16:creationId xmlns:a16="http://schemas.microsoft.com/office/drawing/2014/main" id="{545C2E90-A6BE-3EDD-9707-7D5E9B7ADBE8}"/>
                </a:ext>
              </a:extLst>
            </p:cNvPr>
            <p:cNvSpPr>
              <a:spLocks noChangeArrowheads="1"/>
            </p:cNvSpPr>
            <p:nvPr/>
          </p:nvSpPr>
          <p:spPr bwMode="auto">
            <a:xfrm>
              <a:off x="526209" y="2617885"/>
              <a:ext cx="6854343" cy="46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児童福祉法改正に伴い、令和７年４月からの事業開始に向けて専用居室の整備など開設準備等を実施</a:t>
              </a:r>
              <a:endParaRPr lang="en-US" altLang="ja-JP" sz="1400" dirty="0">
                <a:latin typeface="ＭＳ Ｐゴシック" panose="020B0600070205080204" pitchFamily="50" charset="-128"/>
              </a:endParaRPr>
            </a:p>
          </p:txBody>
        </p:sp>
        <p:sp>
          <p:nvSpPr>
            <p:cNvPr id="10" name="角丸四角形 21">
              <a:extLst>
                <a:ext uri="{FF2B5EF4-FFF2-40B4-BE49-F238E27FC236}">
                  <a16:creationId xmlns:a16="http://schemas.microsoft.com/office/drawing/2014/main" id="{0CB944E2-5475-4A44-21E7-900D1B0F9554}"/>
                </a:ext>
              </a:extLst>
            </p:cNvPr>
            <p:cNvSpPr/>
            <p:nvPr/>
          </p:nvSpPr>
          <p:spPr>
            <a:xfrm>
              <a:off x="116750" y="236775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grpSp>
      <p:sp>
        <p:nvSpPr>
          <p:cNvPr id="13" name="Rectangle 4">
            <a:extLst>
              <a:ext uri="{FF2B5EF4-FFF2-40B4-BE49-F238E27FC236}">
                <a16:creationId xmlns:a16="http://schemas.microsoft.com/office/drawing/2014/main" id="{32D0C754-69EF-73B2-D1A2-7ACCBD8E58BF}"/>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pic>
        <p:nvPicPr>
          <p:cNvPr id="15" name="図 14">
            <a:extLst>
              <a:ext uri="{FF2B5EF4-FFF2-40B4-BE49-F238E27FC236}">
                <a16:creationId xmlns:a16="http://schemas.microsoft.com/office/drawing/2014/main" id="{5671FCBB-A29F-5E6C-A9E8-DA1279284894}"/>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758458" y="1457409"/>
            <a:ext cx="592797" cy="732917"/>
          </a:xfrm>
          <a:prstGeom prst="rect">
            <a:avLst/>
          </a:prstGeom>
          <a:noFill/>
          <a:ln>
            <a:noFill/>
          </a:ln>
        </p:spPr>
      </p:pic>
      <p:graphicFrame>
        <p:nvGraphicFramePr>
          <p:cNvPr id="20" name="表 19">
            <a:extLst>
              <a:ext uri="{FF2B5EF4-FFF2-40B4-BE49-F238E27FC236}">
                <a16:creationId xmlns:a16="http://schemas.microsoft.com/office/drawing/2014/main" id="{9F51CACB-1B82-D118-8E18-4045D743A56B}"/>
              </a:ext>
            </a:extLst>
          </p:cNvPr>
          <p:cNvGraphicFramePr>
            <a:graphicFrameLocks noGrp="1"/>
          </p:cNvGraphicFramePr>
          <p:nvPr/>
        </p:nvGraphicFramePr>
        <p:xfrm>
          <a:off x="366338" y="3785594"/>
          <a:ext cx="6462717" cy="1097280"/>
        </p:xfrm>
        <a:graphic>
          <a:graphicData uri="http://schemas.openxmlformats.org/drawingml/2006/table">
            <a:tbl>
              <a:tblPr firstRow="1" bandRow="1">
                <a:tableStyleId>{5C22544A-7EE6-4342-B048-85BDC9FD1C3A}</a:tableStyleId>
              </a:tblPr>
              <a:tblGrid>
                <a:gridCol w="1767262">
                  <a:extLst>
                    <a:ext uri="{9D8B030D-6E8A-4147-A177-3AD203B41FA5}">
                      <a16:colId xmlns:a16="http://schemas.microsoft.com/office/drawing/2014/main" val="3712343975"/>
                    </a:ext>
                  </a:extLst>
                </a:gridCol>
                <a:gridCol w="792480">
                  <a:extLst>
                    <a:ext uri="{9D8B030D-6E8A-4147-A177-3AD203B41FA5}">
                      <a16:colId xmlns:a16="http://schemas.microsoft.com/office/drawing/2014/main" val="494518660"/>
                    </a:ext>
                  </a:extLst>
                </a:gridCol>
                <a:gridCol w="865632">
                  <a:extLst>
                    <a:ext uri="{9D8B030D-6E8A-4147-A177-3AD203B41FA5}">
                      <a16:colId xmlns:a16="http://schemas.microsoft.com/office/drawing/2014/main" val="2531758775"/>
                    </a:ext>
                  </a:extLst>
                </a:gridCol>
                <a:gridCol w="1577214">
                  <a:extLst>
                    <a:ext uri="{9D8B030D-6E8A-4147-A177-3AD203B41FA5}">
                      <a16:colId xmlns:a16="http://schemas.microsoft.com/office/drawing/2014/main" val="2876826941"/>
                    </a:ext>
                  </a:extLst>
                </a:gridCol>
                <a:gridCol w="1460129">
                  <a:extLst>
                    <a:ext uri="{9D8B030D-6E8A-4147-A177-3AD203B41FA5}">
                      <a16:colId xmlns:a16="http://schemas.microsoft.com/office/drawing/2014/main" val="3449723874"/>
                    </a:ext>
                  </a:extLst>
                </a:gridCol>
              </a:tblGrid>
              <a:tr h="208289">
                <a:tc>
                  <a:txBody>
                    <a:bodyPr/>
                    <a:lstStyle/>
                    <a:p>
                      <a:pPr algn="ctr"/>
                      <a:r>
                        <a:rPr kumimoji="1" lang="ja-JP" altLang="en-US" sz="1200" b="0" dirty="0">
                          <a:solidFill>
                            <a:schemeClr val="tx1"/>
                          </a:solidFill>
                          <a:latin typeface="+mn-ea"/>
                          <a:ea typeface="+mn-ea"/>
                        </a:rPr>
                        <a:t>施設名</a:t>
                      </a:r>
                    </a:p>
                  </a:txBody>
                  <a:tcPr/>
                </a:tc>
                <a:tc>
                  <a:txBody>
                    <a:bodyPr/>
                    <a:lstStyle/>
                    <a:p>
                      <a:pPr algn="ctr"/>
                      <a:r>
                        <a:rPr kumimoji="1" lang="ja-JP" altLang="en-US" sz="1200" b="0" dirty="0">
                          <a:solidFill>
                            <a:schemeClr val="tx1"/>
                          </a:solidFill>
                          <a:latin typeface="+mn-ea"/>
                          <a:ea typeface="+mn-ea"/>
                        </a:rPr>
                        <a:t>整備内容</a:t>
                      </a:r>
                    </a:p>
                  </a:txBody>
                  <a:tcPr/>
                </a:tc>
                <a:tc>
                  <a:txBody>
                    <a:bodyPr/>
                    <a:lstStyle/>
                    <a:p>
                      <a:pPr algn="ctr"/>
                      <a:r>
                        <a:rPr kumimoji="1" lang="ja-JP" altLang="en-US" sz="1200" b="0" dirty="0">
                          <a:solidFill>
                            <a:schemeClr val="tx1"/>
                          </a:solidFill>
                          <a:latin typeface="+mn-ea"/>
                          <a:ea typeface="+mn-ea"/>
                        </a:rPr>
                        <a:t>設置場所</a:t>
                      </a:r>
                    </a:p>
                  </a:txBody>
                  <a:tcPr/>
                </a:tc>
                <a:tc>
                  <a:txBody>
                    <a:bodyPr/>
                    <a:lstStyle/>
                    <a:p>
                      <a:pPr algn="ctr"/>
                      <a:r>
                        <a:rPr kumimoji="1" lang="ja-JP" altLang="en-US" sz="1200" b="0" dirty="0">
                          <a:solidFill>
                            <a:schemeClr val="tx1"/>
                          </a:solidFill>
                          <a:latin typeface="+mn-ea"/>
                          <a:ea typeface="+mn-ea"/>
                        </a:rPr>
                        <a:t>令和６年度</a:t>
                      </a:r>
                    </a:p>
                  </a:txBody>
                  <a:tcPr/>
                </a:tc>
                <a:tc>
                  <a:txBody>
                    <a:bodyPr/>
                    <a:lstStyle/>
                    <a:p>
                      <a:pPr algn="ctr"/>
                      <a:r>
                        <a:rPr kumimoji="1" lang="ja-JP" altLang="en-US" sz="1200" b="0" dirty="0">
                          <a:solidFill>
                            <a:schemeClr val="tx1"/>
                          </a:solidFill>
                          <a:latin typeface="+mn-ea"/>
                          <a:ea typeface="+mn-ea"/>
                        </a:rPr>
                        <a:t>移転・開設（予定）</a:t>
                      </a:r>
                    </a:p>
                  </a:txBody>
                  <a:tcPr/>
                </a:tc>
                <a:extLst>
                  <a:ext uri="{0D108BD9-81ED-4DB2-BD59-A6C34878D82A}">
                    <a16:rowId xmlns:a16="http://schemas.microsoft.com/office/drawing/2014/main" val="4278608080"/>
                  </a:ext>
                </a:extLst>
              </a:tr>
              <a:tr h="208289">
                <a:tc>
                  <a:txBody>
                    <a:bodyPr/>
                    <a:lstStyle/>
                    <a:p>
                      <a:pPr marL="0" marR="0" lvl="0" indent="0" algn="ctr" defTabSz="778913"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中央こども相談センター</a:t>
                      </a:r>
                      <a:endParaRPr kumimoji="1" lang="ja-JP" altLang="en-US" sz="1200" b="0" dirty="0">
                        <a:solidFill>
                          <a:schemeClr val="tx1"/>
                        </a:solidFill>
                        <a:latin typeface="+mn-ea"/>
                        <a:ea typeface="+mn-ea"/>
                      </a:endParaRPr>
                    </a:p>
                  </a:txBody>
                  <a:tcPr/>
                </a:tc>
                <a:tc>
                  <a:txBody>
                    <a:bodyPr/>
                    <a:lstStyle/>
                    <a:p>
                      <a:pPr marL="0" marR="0" lvl="0" indent="0" algn="ctr" defTabSz="778913"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ea"/>
                          <a:ea typeface="+mn-ea"/>
                          <a:cs typeface="+mn-cs"/>
                        </a:rPr>
                        <a:t>移転建替</a:t>
                      </a:r>
                      <a:endParaRPr kumimoji="1" lang="ja-JP" altLang="en-US" sz="1200" b="0" dirty="0">
                        <a:solidFill>
                          <a:schemeClr val="tx1"/>
                        </a:solidFill>
                        <a:latin typeface="+mn-ea"/>
                        <a:ea typeface="+mn-ea"/>
                      </a:endParaRPr>
                    </a:p>
                  </a:txBody>
                  <a:tcPr/>
                </a:tc>
                <a:tc>
                  <a:txBody>
                    <a:bodyPr/>
                    <a:lstStyle/>
                    <a:p>
                      <a:pPr algn="ctr"/>
                      <a:r>
                        <a:rPr kumimoji="1" lang="ja-JP" altLang="en-US" sz="1200" b="0" dirty="0">
                          <a:solidFill>
                            <a:schemeClr val="tx1"/>
                          </a:solidFill>
                          <a:latin typeface="+mn-ea"/>
                          <a:ea typeface="+mn-ea"/>
                        </a:rPr>
                        <a:t>浪速区</a:t>
                      </a:r>
                    </a:p>
                  </a:txBody>
                  <a:tcPr/>
                </a:tc>
                <a:tc>
                  <a:txBody>
                    <a:bodyPr/>
                    <a:lstStyle/>
                    <a:p>
                      <a:pPr algn="ctr"/>
                      <a:r>
                        <a:rPr kumimoji="1" lang="ja-JP" altLang="en-US" sz="1200" b="0" dirty="0">
                          <a:solidFill>
                            <a:schemeClr val="tx1"/>
                          </a:solidFill>
                          <a:latin typeface="+mn-ea"/>
                          <a:ea typeface="+mn-ea"/>
                        </a:rPr>
                        <a:t>建設工事</a:t>
                      </a:r>
                    </a:p>
                  </a:txBody>
                  <a:tcPr/>
                </a:tc>
                <a:tc>
                  <a:txBody>
                    <a:bodyPr/>
                    <a:lstStyle/>
                    <a:p>
                      <a:pPr algn="ctr"/>
                      <a:r>
                        <a:rPr kumimoji="1" lang="ja-JP" altLang="en-US" sz="1200" b="0" dirty="0">
                          <a:solidFill>
                            <a:schemeClr val="tx1"/>
                          </a:solidFill>
                          <a:latin typeface="+mn-ea"/>
                          <a:ea typeface="+mn-ea"/>
                        </a:rPr>
                        <a:t>令和６年度末開設</a:t>
                      </a:r>
                    </a:p>
                  </a:txBody>
                  <a:tcPr/>
                </a:tc>
                <a:extLst>
                  <a:ext uri="{0D108BD9-81ED-4DB2-BD59-A6C34878D82A}">
                    <a16:rowId xmlns:a16="http://schemas.microsoft.com/office/drawing/2014/main" val="2637482650"/>
                  </a:ext>
                </a:extLst>
              </a:tr>
              <a:tr h="208289">
                <a:tc>
                  <a:txBody>
                    <a:bodyPr/>
                    <a:lstStyle/>
                    <a:p>
                      <a:pPr marL="0" marR="0" lvl="0" indent="0" algn="ctr" defTabSz="778913"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東部こども相談センター</a:t>
                      </a:r>
                      <a:endParaRPr kumimoji="1" lang="ja-JP" altLang="en-US" sz="1200" b="0" dirty="0">
                        <a:solidFill>
                          <a:schemeClr val="tx1"/>
                        </a:solidFill>
                        <a:latin typeface="+mn-ea"/>
                        <a:ea typeface="+mn-ea"/>
                      </a:endParaRPr>
                    </a:p>
                  </a:txBody>
                  <a:tcPr/>
                </a:tc>
                <a:tc>
                  <a:txBody>
                    <a:bodyPr/>
                    <a:lstStyle/>
                    <a:p>
                      <a:pPr marL="0" marR="0" lvl="0" indent="0" algn="ctr" defTabSz="778913"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n-ea"/>
                          <a:ea typeface="+mn-ea"/>
                          <a:cs typeface="+mn-cs"/>
                        </a:rPr>
                        <a:t>新設</a:t>
                      </a:r>
                      <a:endParaRPr kumimoji="1" lang="ja-JP" altLang="en-US" sz="1200" b="0" dirty="0">
                        <a:solidFill>
                          <a:schemeClr val="tx1"/>
                        </a:solidFill>
                        <a:latin typeface="+mn-ea"/>
                        <a:ea typeface="+mn-ea"/>
                      </a:endParaRPr>
                    </a:p>
                  </a:txBody>
                  <a:tcPr/>
                </a:tc>
                <a:tc>
                  <a:txBody>
                    <a:bodyPr/>
                    <a:lstStyle/>
                    <a:p>
                      <a:pPr algn="ctr"/>
                      <a:r>
                        <a:rPr kumimoji="1" lang="ja-JP" altLang="en-US" sz="1200" b="0" dirty="0">
                          <a:solidFill>
                            <a:schemeClr val="tx1"/>
                          </a:solidFill>
                          <a:latin typeface="+mn-ea"/>
                          <a:ea typeface="+mn-ea"/>
                        </a:rPr>
                        <a:t>鶴見区</a:t>
                      </a:r>
                    </a:p>
                  </a:txBody>
                  <a:tcPr/>
                </a:tc>
                <a:tc>
                  <a:txBody>
                    <a:bodyPr/>
                    <a:lstStyle/>
                    <a:p>
                      <a:pPr algn="ctr"/>
                      <a:r>
                        <a:rPr kumimoji="1" lang="ja-JP" altLang="en-US" sz="1200" b="0" dirty="0">
                          <a:solidFill>
                            <a:schemeClr val="tx1"/>
                          </a:solidFill>
                          <a:latin typeface="+mn-ea"/>
                          <a:ea typeface="+mn-ea"/>
                        </a:rPr>
                        <a:t>建設工事</a:t>
                      </a:r>
                    </a:p>
                  </a:txBody>
                  <a:tcPr/>
                </a:tc>
                <a:tc>
                  <a:txBody>
                    <a:bodyPr/>
                    <a:lstStyle/>
                    <a:p>
                      <a:pPr algn="ctr"/>
                      <a:r>
                        <a:rPr kumimoji="1" lang="ja-JP" altLang="en-US" sz="1200" b="0" dirty="0">
                          <a:solidFill>
                            <a:schemeClr val="tx1"/>
                          </a:solidFill>
                          <a:latin typeface="+mn-ea"/>
                          <a:ea typeface="+mn-ea"/>
                        </a:rPr>
                        <a:t>令和８年度</a:t>
                      </a:r>
                    </a:p>
                  </a:txBody>
                  <a:tcPr/>
                </a:tc>
                <a:extLst>
                  <a:ext uri="{0D108BD9-81ED-4DB2-BD59-A6C34878D82A}">
                    <a16:rowId xmlns:a16="http://schemas.microsoft.com/office/drawing/2014/main" val="852316777"/>
                  </a:ext>
                </a:extLst>
              </a:tr>
              <a:tr h="208289">
                <a:tc>
                  <a:txBody>
                    <a:bodyPr/>
                    <a:lstStyle/>
                    <a:p>
                      <a:pPr algn="ctr"/>
                      <a:r>
                        <a:rPr kumimoji="1" lang="ja-JP" altLang="en-US" sz="1200" b="0" dirty="0">
                          <a:solidFill>
                            <a:schemeClr val="tx1"/>
                          </a:solidFill>
                          <a:latin typeface="+mn-ea"/>
                          <a:ea typeface="+mn-ea"/>
                        </a:rPr>
                        <a:t>南部こども相談センター</a:t>
                      </a:r>
                    </a:p>
                  </a:txBody>
                  <a:tcPr/>
                </a:tc>
                <a:tc>
                  <a:txBody>
                    <a:bodyPr/>
                    <a:lstStyle/>
                    <a:p>
                      <a:pPr marL="0" marR="0" lvl="0" indent="0" algn="ctr" defTabSz="778913"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n-ea"/>
                          <a:ea typeface="+mn-ea"/>
                          <a:cs typeface="+mn-cs"/>
                        </a:rPr>
                        <a:t>建替等</a:t>
                      </a:r>
                      <a:endParaRPr kumimoji="1" lang="ja-JP" altLang="en-US" sz="1200" b="0" dirty="0">
                        <a:solidFill>
                          <a:schemeClr val="tx1"/>
                        </a:solidFill>
                        <a:latin typeface="+mn-ea"/>
                        <a:ea typeface="+mn-ea"/>
                      </a:endParaRPr>
                    </a:p>
                  </a:txBody>
                  <a:tcPr/>
                </a:tc>
                <a:tc>
                  <a:txBody>
                    <a:bodyPr/>
                    <a:lstStyle/>
                    <a:p>
                      <a:pPr algn="ctr"/>
                      <a:r>
                        <a:rPr kumimoji="1" lang="ja-JP" altLang="en-US" sz="1200" b="0" dirty="0">
                          <a:solidFill>
                            <a:schemeClr val="tx1"/>
                          </a:solidFill>
                          <a:latin typeface="+mn-ea"/>
                          <a:ea typeface="+mn-ea"/>
                        </a:rPr>
                        <a:t>平野区</a:t>
                      </a:r>
                    </a:p>
                  </a:txBody>
                  <a:tcPr/>
                </a:tc>
                <a:tc>
                  <a:txBody>
                    <a:bodyPr/>
                    <a:lstStyle/>
                    <a:p>
                      <a:pPr algn="ctr"/>
                      <a:r>
                        <a:rPr kumimoji="1" lang="ja-JP" altLang="en-US" sz="1200" b="0" dirty="0">
                          <a:solidFill>
                            <a:schemeClr val="tx1"/>
                          </a:solidFill>
                          <a:latin typeface="+mn-ea"/>
                          <a:ea typeface="+mn-ea"/>
                        </a:rPr>
                        <a:t>実施設計・建設工事</a:t>
                      </a:r>
                    </a:p>
                  </a:txBody>
                  <a:tcPr/>
                </a:tc>
                <a:tc>
                  <a:txBody>
                    <a:bodyPr/>
                    <a:lstStyle/>
                    <a:p>
                      <a:pPr algn="ctr"/>
                      <a:r>
                        <a:rPr kumimoji="1" lang="ja-JP" altLang="en-US" sz="1200" b="0" dirty="0">
                          <a:solidFill>
                            <a:schemeClr val="tx1"/>
                          </a:solidFill>
                          <a:latin typeface="+mn-ea"/>
                          <a:ea typeface="+mn-ea"/>
                        </a:rPr>
                        <a:t>令和８年度</a:t>
                      </a:r>
                    </a:p>
                  </a:txBody>
                  <a:tcPr/>
                </a:tc>
                <a:extLst>
                  <a:ext uri="{0D108BD9-81ED-4DB2-BD59-A6C34878D82A}">
                    <a16:rowId xmlns:a16="http://schemas.microsoft.com/office/drawing/2014/main" val="1896164346"/>
                  </a:ext>
                </a:extLst>
              </a:tr>
            </a:tbl>
          </a:graphicData>
        </a:graphic>
      </p:graphicFrame>
      <p:pic>
        <p:nvPicPr>
          <p:cNvPr id="11" name="図 10">
            <a:extLst>
              <a:ext uri="{FF2B5EF4-FFF2-40B4-BE49-F238E27FC236}">
                <a16:creationId xmlns:a16="http://schemas.microsoft.com/office/drawing/2014/main" id="{B19FF040-876D-BE91-E981-0D29102A73FF}"/>
              </a:ext>
            </a:extLst>
          </p:cNvPr>
          <p:cNvPicPr>
            <a:picLocks noChangeAspect="1"/>
          </p:cNvPicPr>
          <p:nvPr/>
        </p:nvPicPr>
        <p:blipFill>
          <a:blip r:embed="rId6"/>
          <a:stretch>
            <a:fillRect/>
          </a:stretch>
        </p:blipFill>
        <p:spPr>
          <a:xfrm>
            <a:off x="6904769" y="2895143"/>
            <a:ext cx="2115495" cy="1938696"/>
          </a:xfrm>
          <a:prstGeom prst="rect">
            <a:avLst/>
          </a:prstGeom>
        </p:spPr>
      </p:pic>
      <p:sp>
        <p:nvSpPr>
          <p:cNvPr id="12" name="テキスト ボックス 37">
            <a:extLst>
              <a:ext uri="{FF2B5EF4-FFF2-40B4-BE49-F238E27FC236}">
                <a16:creationId xmlns:a16="http://schemas.microsoft.com/office/drawing/2014/main" id="{C8A488FA-DD29-B8D9-F064-915A247EC98D}"/>
              </a:ext>
            </a:extLst>
          </p:cNvPr>
          <p:cNvSpPr txBox="1">
            <a:spLocks noChangeArrowheads="1"/>
          </p:cNvSpPr>
          <p:nvPr/>
        </p:nvSpPr>
        <p:spPr bwMode="auto">
          <a:xfrm>
            <a:off x="6621789" y="4811024"/>
            <a:ext cx="26505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dirty="0">
                <a:latin typeface="ＭＳ Ｐゴシック" panose="020B0600070205080204" pitchFamily="50" charset="-128"/>
              </a:rPr>
              <a:t>４か所整備後の管轄区域</a:t>
            </a:r>
            <a:endParaRPr lang="en-US" altLang="ja-JP" sz="1100" dirty="0">
              <a:latin typeface="ＭＳ Ｐゴシック" panose="020B0600070205080204" pitchFamily="50" charset="-128"/>
            </a:endParaRPr>
          </a:p>
        </p:txBody>
      </p:sp>
    </p:spTree>
    <p:extLst>
      <p:ext uri="{BB962C8B-B14F-4D97-AF65-F5344CB8AC3E}">
        <p14:creationId xmlns:p14="http://schemas.microsoft.com/office/powerpoint/2010/main" val="5226868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179513"/>
            <a:ext cx="9144000" cy="1830387"/>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rgbClr val="FFFFFF"/>
              </a:solidFill>
              <a:latin typeface="ＭＳ Ｐゴシック" panose="020B0600070205080204" pitchFamily="50" charset="-128"/>
              <a:ea typeface="HG創英角ｺﾞｼｯｸUB" pitchFamily="49" charset="-128"/>
            </a:endParaRPr>
          </a:p>
        </p:txBody>
      </p:sp>
      <p:sp>
        <p:nvSpPr>
          <p:cNvPr id="3075" name="Text Box 4"/>
          <p:cNvSpPr txBox="1">
            <a:spLocks noChangeArrowheads="1"/>
          </p:cNvSpPr>
          <p:nvPr/>
        </p:nvSpPr>
        <p:spPr bwMode="auto">
          <a:xfrm>
            <a:off x="0" y="1639863"/>
            <a:ext cx="8856663" cy="779843"/>
          </a:xfrm>
          <a:prstGeom prst="rect">
            <a:avLst/>
          </a:prstGeom>
          <a:noFill/>
          <a:ln w="9525">
            <a:noFill/>
            <a:miter lim="800000"/>
            <a:headEnd/>
            <a:tailEnd/>
          </a:ln>
        </p:spPr>
        <p:txBody>
          <a:bodyPr lIns="77928" tIns="38964" rIns="77928" bIns="38964">
            <a:spAutoFit/>
          </a:bodyPr>
          <a:lstStyle/>
          <a:p>
            <a:pPr algn="ctr" eaLnBrk="1" hangingPunct="1">
              <a:lnSpc>
                <a:spcPct val="150000"/>
              </a:lnSpc>
              <a:defRPr/>
            </a:pPr>
            <a:r>
              <a:rPr lang="ja-JP" altLang="en-US" sz="36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１．令和６</a:t>
            </a:r>
            <a:r>
              <a:rPr lang="ja-JP" altLang="en-US" sz="3600" dirty="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年</a:t>
            </a:r>
            <a:r>
              <a:rPr lang="ja-JP" altLang="en-US" sz="36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度市政運営の基本方針</a:t>
            </a:r>
          </a:p>
        </p:txBody>
      </p:sp>
    </p:spTree>
    <p:extLst>
      <p:ext uri="{BB962C8B-B14F-4D97-AF65-F5344CB8AC3E}">
        <p14:creationId xmlns:p14="http://schemas.microsoft.com/office/powerpoint/2010/main" val="25350783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a:defRPr/>
            </a:pPr>
            <a:r>
              <a:rPr lang="ja-JP" altLang="en-US" sz="2800" dirty="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ヤングケアラーの支援</a:t>
            </a:r>
          </a:p>
        </p:txBody>
      </p:sp>
      <p:sp>
        <p:nvSpPr>
          <p:cNvPr id="24" name="スライド番号プレースホルダ 3"/>
          <p:cNvSpPr txBox="1">
            <a:spLocks noGrp="1"/>
          </p:cNvSpPr>
          <p:nvPr/>
        </p:nvSpPr>
        <p:spPr bwMode="auto">
          <a:xfrm>
            <a:off x="6984000" y="4746758"/>
            <a:ext cx="2160000" cy="396742"/>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2E50E85C-407C-49E2-97AD-16FB6D449C62}" type="slidenum">
              <a:rPr lang="en-US" altLang="ja-JP" sz="2000" b="1" smtClean="0">
                <a:effectLst>
                  <a:outerShdw blurRad="38100" dist="38100" dir="2700000" algn="tl">
                    <a:srgbClr val="C0C0C0"/>
                  </a:outerShdw>
                </a:effectLst>
                <a:latin typeface="ＭＳ Ｐゴシック" panose="020B0600070205080204" pitchFamily="50" charset="-128"/>
              </a:rPr>
              <a:pPr algn="r" eaLnBrk="1" hangingPunct="1">
                <a:defRPr/>
              </a:pPr>
              <a:t>20</a:t>
            </a:fld>
            <a:endParaRPr lang="en-US" altLang="ja-JP" sz="2000" b="1" dirty="0">
              <a:effectLst>
                <a:outerShdw blurRad="38100" dist="38100" dir="2700000" algn="tl">
                  <a:srgbClr val="C0C0C0"/>
                </a:outerShdw>
              </a:effectLst>
              <a:latin typeface="ＭＳ Ｐゴシック" panose="020B0600070205080204" pitchFamily="50" charset="-128"/>
            </a:endParaRPr>
          </a:p>
        </p:txBody>
      </p:sp>
      <p:sp>
        <p:nvSpPr>
          <p:cNvPr id="29" name="角丸四角形 28"/>
          <p:cNvSpPr/>
          <p:nvPr/>
        </p:nvSpPr>
        <p:spPr>
          <a:xfrm>
            <a:off x="387625" y="652786"/>
            <a:ext cx="8756374" cy="328015"/>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defRPr/>
            </a:pPr>
            <a:r>
              <a:rPr lang="ja-JP" altLang="en-US" sz="1400" b="1" dirty="0">
                <a:solidFill>
                  <a:schemeClr val="tx1"/>
                </a:solidFill>
                <a:latin typeface="ＭＳ Ｐゴシック" panose="020B0600070205080204" pitchFamily="50" charset="-128"/>
              </a:rPr>
              <a:t>　</a:t>
            </a:r>
            <a:r>
              <a:rPr lang="ja-JP" altLang="en-US" sz="1600" b="1" dirty="0">
                <a:solidFill>
                  <a:schemeClr val="tx1"/>
                </a:solidFill>
                <a:latin typeface="ＭＳ Ｐゴシック" panose="020B0600070205080204" pitchFamily="50" charset="-128"/>
              </a:rPr>
              <a:t>■　スクールカウンセラー事業　　　　　　　　　　　　　　　　　　  （４億　　９００万円）　</a:t>
            </a:r>
            <a:endParaRPr lang="en-US" altLang="ja-JP" sz="1600" b="1" dirty="0">
              <a:solidFill>
                <a:schemeClr val="tx1"/>
              </a:solidFill>
              <a:latin typeface="ＭＳ Ｐゴシック" panose="020B0600070205080204" pitchFamily="50" charset="-128"/>
            </a:endParaRPr>
          </a:p>
        </p:txBody>
      </p:sp>
      <p:sp>
        <p:nvSpPr>
          <p:cNvPr id="30" name="Rectangle 5"/>
          <p:cNvSpPr>
            <a:spLocks noChangeArrowheads="1"/>
          </p:cNvSpPr>
          <p:nvPr/>
        </p:nvSpPr>
        <p:spPr bwMode="auto">
          <a:xfrm>
            <a:off x="555259" y="936525"/>
            <a:ext cx="6873936" cy="58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tabLst>
                <a:tab pos="355600" algn="l"/>
              </a:tabLst>
            </a:pPr>
            <a:r>
              <a:rPr lang="ja-JP" altLang="en-US" sz="1400" dirty="0">
                <a:latin typeface="ＭＳ Ｐゴシック" panose="020B0600070205080204" pitchFamily="50" charset="-128"/>
              </a:rPr>
              <a:t>学校で</a:t>
            </a:r>
            <a:r>
              <a:rPr lang="ja-JP" altLang="ja-JP" sz="1400" dirty="0">
                <a:latin typeface="ＭＳ Ｐゴシック" panose="020B0600070205080204" pitchFamily="50" charset="-128"/>
              </a:rPr>
              <a:t>家庭のことを相談しやすい環境を整備するため、</a:t>
            </a:r>
            <a:r>
              <a:rPr lang="ja-JP" altLang="en-US" sz="1400" spc="-50" dirty="0">
                <a:latin typeface="ＭＳ Ｐゴシック" panose="020B0600070205080204" pitchFamily="50" charset="-128"/>
              </a:rPr>
              <a:t>スクールカウンセラーを増員し、全ての市立小中学校等において、</a:t>
            </a:r>
            <a:r>
              <a:rPr lang="ja-JP" altLang="en-US" sz="1400" spc="-50" dirty="0">
                <a:latin typeface="ＭＳ ゴシック" panose="020B0609070205080204" pitchFamily="49" charset="-128"/>
                <a:ea typeface="ＭＳ ゴシック" panose="020B0609070205080204" pitchFamily="49" charset="-128"/>
              </a:rPr>
              <a:t>概ね２週間に１回</a:t>
            </a:r>
            <a:r>
              <a:rPr lang="ja-JP" altLang="en-US" sz="1400" spc="-50" dirty="0">
                <a:latin typeface="ＭＳ Ｐゴシック" panose="020B0600070205080204" pitchFamily="50" charset="-128"/>
              </a:rPr>
              <a:t>以上相談支援ができる体制を構築</a:t>
            </a:r>
            <a:endParaRPr lang="en-US" altLang="ja-JP" sz="1400" dirty="0">
              <a:latin typeface="ＭＳ Ｐゴシック" panose="020B0600070205080204" pitchFamily="50" charset="-128"/>
            </a:endParaRPr>
          </a:p>
        </p:txBody>
      </p:sp>
      <p:pic>
        <p:nvPicPr>
          <p:cNvPr id="42" name="図 4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7741" y="520877"/>
            <a:ext cx="1237712" cy="1165142"/>
          </a:xfrm>
          <a:prstGeom prst="rect">
            <a:avLst/>
          </a:prstGeom>
        </p:spPr>
      </p:pic>
      <p:sp>
        <p:nvSpPr>
          <p:cNvPr id="31" name="角丸四角形 30"/>
          <p:cNvSpPr/>
          <p:nvPr/>
        </p:nvSpPr>
        <p:spPr>
          <a:xfrm>
            <a:off x="110693" y="660298"/>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35" name="Rectangle 5"/>
          <p:cNvSpPr>
            <a:spLocks noChangeArrowheads="1"/>
          </p:cNvSpPr>
          <p:nvPr/>
        </p:nvSpPr>
        <p:spPr bwMode="auto">
          <a:xfrm>
            <a:off x="555260" y="1822173"/>
            <a:ext cx="6761248" cy="67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r>
              <a:rPr lang="ja-JP" altLang="en-US" sz="1400" spc="-50" dirty="0">
                <a:latin typeface="ＭＳ Ｐゴシック" panose="020B0600070205080204" pitchFamily="50" charset="-128"/>
              </a:rPr>
              <a:t>表面化しにくいヤングケアラーを早期に発見し、支援の必要なこどもや世帯を見逃さない仕組みを構築するため、スクールソーシャルワーカーを各区役所に配置　</a:t>
            </a:r>
          </a:p>
        </p:txBody>
      </p:sp>
      <p:sp>
        <p:nvSpPr>
          <p:cNvPr id="44" name="Rectangle 5"/>
          <p:cNvSpPr>
            <a:spLocks noChangeArrowheads="1"/>
          </p:cNvSpPr>
          <p:nvPr/>
        </p:nvSpPr>
        <p:spPr bwMode="auto">
          <a:xfrm>
            <a:off x="899631" y="2402754"/>
            <a:ext cx="6941933" cy="28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lnSpc>
                <a:spcPts val="2000"/>
              </a:lnSpc>
              <a:spcBef>
                <a:spcPts val="175"/>
              </a:spcBef>
              <a:spcAft>
                <a:spcPts val="175"/>
              </a:spcAft>
            </a:pPr>
            <a:r>
              <a:rPr lang="ja-JP" altLang="en-US" sz="1400" spc="-50" dirty="0">
                <a:latin typeface="ＭＳ Ｐゴシック" panose="020B0600070205080204" pitchFamily="50" charset="-128"/>
              </a:rPr>
              <a:t>・児童生徒のアセスメント及び支援方針の検討、教員への助言を実施　</a:t>
            </a:r>
            <a:endParaRPr lang="en-US" altLang="ja-JP" sz="1400" dirty="0">
              <a:latin typeface="ＭＳ Ｐゴシック" panose="020B0600070205080204" pitchFamily="50" charset="-128"/>
            </a:endParaRPr>
          </a:p>
        </p:txBody>
      </p:sp>
      <p:sp>
        <p:nvSpPr>
          <p:cNvPr id="45" name="Rectangle 5"/>
          <p:cNvSpPr>
            <a:spLocks noChangeArrowheads="1"/>
          </p:cNvSpPr>
          <p:nvPr/>
        </p:nvSpPr>
        <p:spPr bwMode="auto">
          <a:xfrm>
            <a:off x="899631" y="2697737"/>
            <a:ext cx="6941933" cy="2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lnSpc>
                <a:spcPts val="2000"/>
              </a:lnSpc>
              <a:spcBef>
                <a:spcPts val="175"/>
              </a:spcBef>
              <a:spcAft>
                <a:spcPts val="175"/>
              </a:spcAft>
            </a:pPr>
            <a:r>
              <a:rPr lang="ja-JP" altLang="en-US" sz="1400" spc="-50" dirty="0">
                <a:latin typeface="ＭＳ Ｐゴシック" panose="020B0600070205080204" pitchFamily="50" charset="-128"/>
              </a:rPr>
              <a:t>・スクールカウンセラーと連携し、早期発見・課題解決を実現</a:t>
            </a:r>
            <a:endParaRPr lang="en-US" altLang="ja-JP" sz="1400" dirty="0">
              <a:latin typeface="ＭＳ Ｐゴシック" panose="020B0600070205080204" pitchFamily="50" charset="-128"/>
            </a:endParaRPr>
          </a:p>
        </p:txBody>
      </p:sp>
      <p:sp>
        <p:nvSpPr>
          <p:cNvPr id="28" name="角丸四角形 27"/>
          <p:cNvSpPr/>
          <p:nvPr/>
        </p:nvSpPr>
        <p:spPr>
          <a:xfrm>
            <a:off x="387586" y="3075490"/>
            <a:ext cx="8578873" cy="363536"/>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tabLst>
                <a:tab pos="623888" algn="l"/>
              </a:tabLst>
              <a:defRPr/>
            </a:pPr>
            <a:r>
              <a:rPr lang="ja-JP" altLang="en-US" sz="1400" b="1" dirty="0">
                <a:solidFill>
                  <a:schemeClr val="tx1"/>
                </a:solidFill>
                <a:latin typeface="ＭＳ Ｐゴシック" panose="020B0600070205080204" pitchFamily="50" charset="-128"/>
              </a:rPr>
              <a:t>　</a:t>
            </a:r>
            <a:r>
              <a:rPr lang="ja-JP" altLang="en-US" sz="1600" b="1" dirty="0">
                <a:solidFill>
                  <a:schemeClr val="tx1"/>
                </a:solidFill>
                <a:latin typeface="ＭＳ Ｐゴシック" panose="020B0600070205080204" pitchFamily="50" charset="-128"/>
              </a:rPr>
              <a:t>■　ヤングケアラーへの寄り添い型相談支援事業　　　　　　 （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３，９００</a:t>
            </a:r>
            <a:r>
              <a:rPr lang="ja-JP" altLang="en-US" sz="1600" b="1" dirty="0">
                <a:solidFill>
                  <a:schemeClr val="tx1"/>
                </a:solidFill>
                <a:latin typeface="ＭＳ Ｐゴシック" panose="020B0600070205080204" pitchFamily="50" charset="-128"/>
              </a:rPr>
              <a:t>万円）　</a:t>
            </a:r>
            <a:endParaRPr lang="en-US" altLang="ja-JP" sz="1600" b="1" dirty="0">
              <a:solidFill>
                <a:schemeClr val="tx1"/>
              </a:solidFill>
              <a:latin typeface="ＭＳ Ｐゴシック" panose="020B0600070205080204" pitchFamily="50" charset="-128"/>
            </a:endParaRPr>
          </a:p>
        </p:txBody>
      </p:sp>
      <p:pic>
        <p:nvPicPr>
          <p:cNvPr id="36" name="図 3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32211" y="3221430"/>
            <a:ext cx="1308771" cy="1168112"/>
          </a:xfrm>
          <a:prstGeom prst="rect">
            <a:avLst/>
          </a:prstGeom>
        </p:spPr>
      </p:pic>
      <p:pic>
        <p:nvPicPr>
          <p:cNvPr id="34" name="図 3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15869" y="1785338"/>
            <a:ext cx="1368635" cy="1180321"/>
          </a:xfrm>
          <a:prstGeom prst="rect">
            <a:avLst/>
          </a:prstGeom>
        </p:spPr>
      </p:pic>
      <p:sp>
        <p:nvSpPr>
          <p:cNvPr id="37" name="角丸四角形 36"/>
          <p:cNvSpPr/>
          <p:nvPr/>
        </p:nvSpPr>
        <p:spPr>
          <a:xfrm>
            <a:off x="383610" y="1569533"/>
            <a:ext cx="8756374" cy="288748"/>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defRPr/>
            </a:pPr>
            <a:r>
              <a:rPr lang="ja-JP" altLang="en-US" sz="1400" b="1" dirty="0">
                <a:solidFill>
                  <a:schemeClr val="tx1"/>
                </a:solidFill>
                <a:latin typeface="ＭＳ Ｐゴシック" panose="020B0600070205080204" pitchFamily="50" charset="-128"/>
              </a:rPr>
              <a:t>　</a:t>
            </a:r>
            <a:r>
              <a:rPr lang="ja-JP" altLang="en-US" sz="1600" b="1" dirty="0">
                <a:solidFill>
                  <a:schemeClr val="tx1"/>
                </a:solidFill>
                <a:latin typeface="ＭＳ Ｐゴシック" panose="020B0600070205080204" pitchFamily="50" charset="-128"/>
              </a:rPr>
              <a:t>■　スクールソーシャルワーカーの配置 　　　　　　　　　　　　 （２億　　１００万円）　</a:t>
            </a:r>
            <a:endParaRPr lang="en-US" altLang="ja-JP" sz="1600" b="1" dirty="0">
              <a:solidFill>
                <a:schemeClr val="tx1"/>
              </a:solidFill>
              <a:latin typeface="ＭＳ Ｐゴシック" panose="020B0600070205080204" pitchFamily="50" charset="-128"/>
            </a:endParaRPr>
          </a:p>
        </p:txBody>
      </p:sp>
      <p:sp>
        <p:nvSpPr>
          <p:cNvPr id="46" name="Rectangle 5"/>
          <p:cNvSpPr>
            <a:spLocks noChangeArrowheads="1"/>
          </p:cNvSpPr>
          <p:nvPr/>
        </p:nvSpPr>
        <p:spPr bwMode="auto">
          <a:xfrm>
            <a:off x="428078" y="4509894"/>
            <a:ext cx="8775688" cy="41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0" algn="l"/>
                <a:tab pos="363538" algn="l"/>
                <a:tab pos="5018088" algn="l"/>
                <a:tab pos="5114925" algn="l"/>
                <a:tab pos="5556250" algn="l"/>
                <a:tab pos="6369050" algn="l"/>
              </a:tabLst>
            </a:pPr>
            <a:r>
              <a:rPr lang="ja-JP" altLang="en-US" sz="1600" b="1" dirty="0">
                <a:latin typeface="ＭＳ Ｐゴシック" panose="020B0600070205080204" pitchFamily="50" charset="-128"/>
              </a:rPr>
              <a:t>■　家事・育児訪問支援事業　　　　　　　 　　　　　　　　 　　　 （　　 ６，０００万円）</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再掲</a:t>
            </a:r>
            <a:r>
              <a:rPr lang="en-US" altLang="ja-JP" sz="1600" b="1" dirty="0">
                <a:latin typeface="ＭＳ Ｐゴシック" panose="020B0600070205080204" pitchFamily="50" charset="-128"/>
              </a:rPr>
              <a:t>】</a:t>
            </a:r>
            <a:endParaRPr lang="ja-JP" altLang="en-US" sz="1600" b="1" dirty="0">
              <a:latin typeface="ＭＳ Ｐゴシック" panose="020B0600070205080204" pitchFamily="50" charset="-128"/>
            </a:endParaRPr>
          </a:p>
        </p:txBody>
      </p:sp>
      <p:sp>
        <p:nvSpPr>
          <p:cNvPr id="23" name="Rectangle 5"/>
          <p:cNvSpPr>
            <a:spLocks noChangeArrowheads="1"/>
          </p:cNvSpPr>
          <p:nvPr/>
        </p:nvSpPr>
        <p:spPr bwMode="auto">
          <a:xfrm>
            <a:off x="565757" y="3385296"/>
            <a:ext cx="6863438" cy="83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1500"/>
              </a:lnSpc>
              <a:spcBef>
                <a:spcPts val="175"/>
              </a:spcBef>
              <a:spcAft>
                <a:spcPts val="175"/>
              </a:spcAft>
              <a:buFont typeface="Wingdings" panose="05000000000000000000" pitchFamily="2" charset="2"/>
              <a:buChar char="Ø"/>
            </a:pPr>
            <a:r>
              <a:rPr lang="ja-JP" altLang="en-US" sz="1400" spc="-50" dirty="0">
                <a:latin typeface="ＭＳ ゴシック" panose="020B0609070205080204" pitchFamily="49" charset="-128"/>
                <a:ea typeface="ＭＳ ゴシック" panose="020B0609070205080204" pitchFamily="49" charset="-128"/>
              </a:rPr>
              <a:t>もと当事者も参加するオンラインサロンやレスパイトイベントのほか、市内に</a:t>
            </a:r>
            <a:endParaRPr lang="en-US" altLang="ja-JP" sz="1400" spc="-50" dirty="0">
              <a:latin typeface="ＭＳ ゴシック" panose="020B0609070205080204" pitchFamily="49" charset="-128"/>
              <a:ea typeface="ＭＳ ゴシック" panose="020B0609070205080204" pitchFamily="49" charset="-128"/>
            </a:endParaRPr>
          </a:p>
          <a:p>
            <a:pPr algn="just" eaLnBrk="1" hangingPunct="1">
              <a:lnSpc>
                <a:spcPts val="1500"/>
              </a:lnSpc>
              <a:spcBef>
                <a:spcPts val="175"/>
              </a:spcBef>
              <a:spcAft>
                <a:spcPts val="175"/>
              </a:spcAft>
            </a:pPr>
            <a:r>
              <a:rPr lang="en-US" altLang="ja-JP" sz="1400" spc="-50" dirty="0">
                <a:latin typeface="ＭＳ ゴシック" panose="020B0609070205080204" pitchFamily="49" charset="-128"/>
                <a:ea typeface="ＭＳ ゴシック" panose="020B0609070205080204" pitchFamily="49" charset="-128"/>
              </a:rPr>
              <a:t>   </a:t>
            </a:r>
            <a:r>
              <a:rPr lang="ja-JP" altLang="en-US" sz="1400" spc="-50" dirty="0">
                <a:latin typeface="ＭＳ ゴシック" panose="020B0609070205080204" pitchFamily="49" charset="-128"/>
                <a:ea typeface="ＭＳ ゴシック" panose="020B0609070205080204" pitchFamily="49" charset="-128"/>
              </a:rPr>
              <a:t> 拠点を構えたピアサポートを行うとともに、希望に応じて関係機関（区役所等）</a:t>
            </a:r>
            <a:endParaRPr lang="en-US" altLang="ja-JP" sz="1400" spc="-50" dirty="0">
              <a:latin typeface="ＭＳ ゴシック" panose="020B0609070205080204" pitchFamily="49" charset="-128"/>
              <a:ea typeface="ＭＳ ゴシック" panose="020B0609070205080204" pitchFamily="49" charset="-128"/>
            </a:endParaRPr>
          </a:p>
          <a:p>
            <a:pPr algn="just" eaLnBrk="1" hangingPunct="1">
              <a:lnSpc>
                <a:spcPts val="1500"/>
              </a:lnSpc>
              <a:spcBef>
                <a:spcPts val="175"/>
              </a:spcBef>
              <a:spcAft>
                <a:spcPts val="175"/>
              </a:spcAft>
            </a:pPr>
            <a:r>
              <a:rPr lang="en-US" altLang="ja-JP" sz="1400" spc="-50" dirty="0">
                <a:latin typeface="ＭＳ ゴシック" panose="020B0609070205080204" pitchFamily="49" charset="-128"/>
                <a:ea typeface="ＭＳ ゴシック" panose="020B0609070205080204" pitchFamily="49" charset="-128"/>
              </a:rPr>
              <a:t>    </a:t>
            </a:r>
            <a:r>
              <a:rPr lang="ja-JP" altLang="en-US" sz="1400" spc="-50" dirty="0">
                <a:latin typeface="ＭＳ ゴシック" panose="020B0609070205080204" pitchFamily="49" charset="-128"/>
                <a:ea typeface="ＭＳ ゴシック" panose="020B0609070205080204" pitchFamily="49" charset="-128"/>
              </a:rPr>
              <a:t>への同行支援などを実施</a:t>
            </a:r>
            <a:endParaRPr lang="en-US" altLang="ja-JP" sz="1400" strike="sngStrike" spc="-50" dirty="0">
              <a:latin typeface="ＭＳ ゴシック" panose="020B0609070205080204" pitchFamily="49" charset="-128"/>
              <a:ea typeface="ＭＳ ゴシック" panose="020B0609070205080204" pitchFamily="49" charset="-128"/>
            </a:endParaRPr>
          </a:p>
          <a:p>
            <a:pPr marL="285750" indent="-285750" algn="just" eaLnBrk="1" hangingPunct="1">
              <a:lnSpc>
                <a:spcPts val="2000"/>
              </a:lnSpc>
              <a:spcBef>
                <a:spcPts val="175"/>
              </a:spcBef>
              <a:spcAft>
                <a:spcPts val="175"/>
              </a:spcAft>
              <a:buFont typeface="Wingdings" panose="05000000000000000000" pitchFamily="2" charset="2"/>
              <a:buChar char="Ø"/>
            </a:pPr>
            <a:r>
              <a:rPr lang="ja-JP" altLang="en-US" sz="1400" spc="-50" dirty="0">
                <a:latin typeface="+mn-ea"/>
              </a:rPr>
              <a:t>外国語対応が必要な家庭に対し、通訳派遣を実施</a:t>
            </a:r>
            <a:endParaRPr lang="en-US" altLang="ja-JP" sz="1400" dirty="0">
              <a:latin typeface="ＭＳ Ｐゴシック" panose="020B0600070205080204" pitchFamily="50" charset="-128"/>
            </a:endParaRPr>
          </a:p>
        </p:txBody>
      </p:sp>
      <p:sp>
        <p:nvSpPr>
          <p:cNvPr id="32" name="Rectangle 5"/>
          <p:cNvSpPr>
            <a:spLocks noChangeArrowheads="1"/>
          </p:cNvSpPr>
          <p:nvPr/>
        </p:nvSpPr>
        <p:spPr bwMode="auto">
          <a:xfrm>
            <a:off x="899631" y="4055994"/>
            <a:ext cx="6941933" cy="2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lnSpc>
                <a:spcPts val="2000"/>
              </a:lnSpc>
              <a:spcBef>
                <a:spcPts val="175"/>
              </a:spcBef>
              <a:spcAft>
                <a:spcPts val="175"/>
              </a:spcAft>
            </a:pPr>
            <a:endParaRPr lang="en-US" altLang="ja-JP" sz="1400" dirty="0">
              <a:solidFill>
                <a:srgbClr val="FF0000"/>
              </a:solidFill>
              <a:latin typeface="ＭＳ Ｐゴシック" panose="020B0600070205080204" pitchFamily="50" charset="-128"/>
            </a:endParaRPr>
          </a:p>
        </p:txBody>
      </p:sp>
      <p:sp>
        <p:nvSpPr>
          <p:cNvPr id="4" name="Rectangle 4">
            <a:extLst>
              <a:ext uri="{FF2B5EF4-FFF2-40B4-BE49-F238E27FC236}">
                <a16:creationId xmlns:a16="http://schemas.microsoft.com/office/drawing/2014/main" id="{4FB3C990-C6CA-6B19-8F7D-C14870ABAF3D}"/>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Tree>
    <p:extLst>
      <p:ext uri="{BB962C8B-B14F-4D97-AF65-F5344CB8AC3E}">
        <p14:creationId xmlns:p14="http://schemas.microsoft.com/office/powerpoint/2010/main" val="2657274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0508D48-A873-D4B8-E17A-28A25474CD2D}"/>
              </a:ext>
            </a:extLst>
          </p:cNvPr>
          <p:cNvPicPr>
            <a:picLocks noChangeAspect="1"/>
          </p:cNvPicPr>
          <p:nvPr/>
        </p:nvPicPr>
        <p:blipFill>
          <a:blip r:embed="rId3"/>
          <a:stretch>
            <a:fillRect/>
          </a:stretch>
        </p:blipFill>
        <p:spPr>
          <a:xfrm>
            <a:off x="7509796" y="2275435"/>
            <a:ext cx="1310754" cy="1036410"/>
          </a:xfrm>
          <a:prstGeom prst="rect">
            <a:avLst/>
          </a:prstGeom>
        </p:spPr>
      </p:pic>
      <p:sp>
        <p:nvSpPr>
          <p:cNvPr id="2" name="Rectangle 4"/>
          <p:cNvSpPr>
            <a:spLocks noChangeArrowheads="1"/>
          </p:cNvSpPr>
          <p:nvPr/>
        </p:nvSpPr>
        <p:spPr bwMode="auto">
          <a:xfrm>
            <a:off x="0" y="0"/>
            <a:ext cx="914400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G創英角ｺﾞｼｯｸUB" pitchFamily="49" charset="-128"/>
                <a:ea typeface="HG創英角ｺﾞｼｯｸUB" pitchFamily="49" charset="-128"/>
                <a:cs typeface="+mn-cs"/>
              </a:rPr>
              <a:t>こどもの貧困に対する取組</a:t>
            </a:r>
          </a:p>
        </p:txBody>
      </p:sp>
      <p:sp>
        <p:nvSpPr>
          <p:cNvPr id="14" name="角丸四角形 13"/>
          <p:cNvSpPr/>
          <p:nvPr/>
        </p:nvSpPr>
        <p:spPr>
          <a:xfrm>
            <a:off x="342828" y="512101"/>
            <a:ext cx="8458344" cy="412662"/>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marL="0" marR="0" lvl="0" indent="0" algn="ctr" defTabSz="914400" rtl="0" eaLnBrk="1" fontAlgn="base" latinLnBrk="0" hangingPunct="1">
              <a:lnSpc>
                <a:spcPts val="2284"/>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HGP創英角ｺﾞｼｯｸUB" pitchFamily="50" charset="-128"/>
                <a:cs typeface="+mn-cs"/>
              </a:rPr>
              <a:t>　</a:t>
            </a:r>
            <a:r>
              <a:rPr kumimoji="1" lang="ja-JP" altLang="en-US"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令和６</a:t>
            </a:r>
            <a:r>
              <a:rPr kumimoji="1" lang="ja-JP" altLang="ja-JP"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年度　</a:t>
            </a:r>
            <a:r>
              <a:rPr kumimoji="1" lang="ja-JP" altLang="en-US"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こどもの貧困対策</a:t>
            </a:r>
            <a:r>
              <a:rPr kumimoji="1" lang="zh-TW" altLang="en-US"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関連</a:t>
            </a:r>
            <a:r>
              <a:rPr kumimoji="1" lang="ja-JP" altLang="en-US"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事業　１５億４，８００</a:t>
            </a:r>
            <a:r>
              <a:rPr kumimoji="1" lang="zh-TW" altLang="en-US"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万円</a:t>
            </a:r>
            <a:endParaRPr kumimoji="1" lang="ja-JP" altLang="en-US" sz="12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3" name="角丸四角形 12"/>
          <p:cNvSpPr/>
          <p:nvPr/>
        </p:nvSpPr>
        <p:spPr>
          <a:xfrm>
            <a:off x="243926" y="3020356"/>
            <a:ext cx="8805863" cy="394077"/>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a:cs typeface="+mn-cs"/>
              </a:rPr>
              <a:t>○　区の実情をふまえた取組や顕著な課題に対する取組</a:t>
            </a:r>
            <a:r>
              <a:rPr kumimoji="1"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a:cs typeface="+mn-cs"/>
              </a:rPr>
              <a:t>　</a:t>
            </a:r>
            <a:r>
              <a:rPr kumimoji="1" lang="ja-JP" altLang="en-US" sz="12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a:t>
            </a:r>
            <a:endParaRPr kumimoji="1" lang="en-US" altLang="ja-JP" sz="12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18000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a:t>
            </a:r>
            <a:endPar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a:cs typeface="+mn-cs"/>
            </a:endParaRPr>
          </a:p>
        </p:txBody>
      </p:sp>
      <p:sp>
        <p:nvSpPr>
          <p:cNvPr id="28" name="角丸四角形 27"/>
          <p:cNvSpPr/>
          <p:nvPr/>
        </p:nvSpPr>
        <p:spPr>
          <a:xfrm>
            <a:off x="304085" y="1412271"/>
            <a:ext cx="8041994" cy="820118"/>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tab pos="268288" algn="l"/>
                <a:tab pos="5556250" algn="l"/>
                <a:tab pos="5649913" algn="l"/>
                <a:tab pos="5916613" algn="l"/>
                <a:tab pos="6013450" algn="l"/>
                <a:tab pos="6283325" algn="l"/>
                <a:tab pos="7443788" algn="l"/>
              </a:tabLst>
              <a:defRPr/>
            </a:pPr>
            <a:r>
              <a:rPr kumimoji="1" lang="ja-JP" altLang="en-US"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大阪市こどもサポートネット　　　　　　　　　　　　　　　　　　　　　 </a:t>
            </a:r>
            <a:r>
              <a:rPr kumimoji="1" lang="ja-JP" altLang="en-US" sz="1600" b="1" i="0" u="none" strike="noStrike" kern="1200" cap="none" spc="0" normalizeH="0" baseline="0" noProof="0" dirty="0">
                <a:ln>
                  <a:noFill/>
                </a:ln>
                <a:solidFill>
                  <a:schemeClr val="tx1"/>
                </a:solidFill>
                <a:effectLst/>
                <a:uLnTx/>
                <a:uFillTx/>
                <a:latin typeface="ＭＳ Ｐゴシック"/>
                <a:ea typeface="ＭＳ Ｐゴシック"/>
                <a:cs typeface="+mn-cs"/>
              </a:rPr>
              <a:t>（６億８，７００万円）</a:t>
            </a:r>
          </a:p>
          <a:p>
            <a:pPr marL="269875" marR="0" lvl="0" indent="93663" algn="l" defTabSz="914400" rtl="0" eaLnBrk="0" fontAlgn="base" latinLnBrk="0" hangingPunct="0">
              <a:lnSpc>
                <a:spcPts val="1800"/>
              </a:lnSpc>
              <a:spcBef>
                <a:spcPct val="0"/>
              </a:spcBef>
              <a:spcAft>
                <a:spcPct val="0"/>
              </a:spcAft>
              <a:buClrTx/>
              <a:buSzTx/>
              <a:buFont typeface="Wingdings" panose="05000000000000000000" pitchFamily="2" charset="2"/>
              <a:buChar char="Ø"/>
              <a:tabLst>
                <a:tab pos="444500" algn="l"/>
              </a:tabLst>
              <a:defRPr/>
            </a:pPr>
            <a:r>
              <a:rPr kumimoji="1" lang="ja-JP" altLang="en-US" sz="1400" b="0" i="0" u="none" strike="noStrike" kern="1200" cap="none" spc="-50" normalizeH="0" baseline="0" noProof="0" dirty="0">
                <a:ln>
                  <a:noFill/>
                </a:ln>
                <a:solidFill>
                  <a:schemeClr val="tx1"/>
                </a:solidFill>
                <a:effectLst/>
                <a:uLnTx/>
                <a:uFillTx/>
                <a:latin typeface="ＭＳ Ｐゴシック"/>
                <a:ea typeface="ＭＳ Ｐゴシック"/>
                <a:cs typeface="+mn-cs"/>
              </a:rPr>
              <a:t> 　</a:t>
            </a:r>
            <a:r>
              <a:rPr kumimoji="1" lang="ja-JP" altLang="en-US" sz="1400" b="0" i="0" u="none" strike="noStrike" kern="1200" cap="none" spc="-5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学校・区役所・地域の連携で支える仕組みにより、課題を抱えるこどもや</a:t>
            </a:r>
            <a:endParaRPr kumimoji="1" lang="en-US" altLang="ja-JP" sz="1400" b="0" i="0" u="none" strike="noStrike" kern="1200" cap="none" spc="-5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269875" marR="0" lvl="0" algn="l" defTabSz="914400" rtl="0" eaLnBrk="0" fontAlgn="base" latinLnBrk="0" hangingPunct="0">
              <a:lnSpc>
                <a:spcPts val="1800"/>
              </a:lnSpc>
              <a:spcBef>
                <a:spcPct val="0"/>
              </a:spcBef>
              <a:spcAft>
                <a:spcPct val="0"/>
              </a:spcAft>
              <a:buClrTx/>
              <a:buSzTx/>
              <a:tabLst>
                <a:tab pos="444500" algn="l"/>
              </a:tabLst>
              <a:defRPr/>
            </a:pPr>
            <a:r>
              <a:rPr lang="ja-JP" altLang="en-US" sz="1400" spc="-50" dirty="0">
                <a:solidFill>
                  <a:schemeClr val="tx1"/>
                </a:solidFill>
                <a:latin typeface="ＭＳ ゴシック" panose="020B0609070205080204" pitchFamily="49" charset="-128"/>
                <a:ea typeface="ＭＳ ゴシック" panose="020B0609070205080204" pitchFamily="49" charset="-128"/>
              </a:rPr>
              <a:t>　  </a:t>
            </a:r>
            <a:r>
              <a:rPr kumimoji="1" lang="ja-JP" altLang="en-US" sz="1400" b="0" i="0" u="none" strike="noStrike" kern="1200" cap="none" spc="-5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その世帯をサポート</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18" name="角丸四角形 17"/>
          <p:cNvSpPr/>
          <p:nvPr/>
        </p:nvSpPr>
        <p:spPr>
          <a:xfrm>
            <a:off x="243926" y="1035347"/>
            <a:ext cx="8985250" cy="391135"/>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a:cs typeface="+mn-cs"/>
              </a:rPr>
              <a:t>○　</a:t>
            </a:r>
            <a:r>
              <a:rPr kumimoji="1" lang="ja-JP" altLang="en-US" sz="1800" b="1" i="0" u="none" strike="noStrike" kern="1200" cap="none" spc="-60" normalizeH="0" baseline="0" noProof="0" dirty="0">
                <a:ln>
                  <a:noFill/>
                </a:ln>
                <a:solidFill>
                  <a:srgbClr val="000000"/>
                </a:solidFill>
                <a:effectLst/>
                <a:uLnTx/>
                <a:uFillTx/>
                <a:latin typeface="ＭＳ Ｐゴシック" panose="020B0600070205080204" pitchFamily="50" charset="-128"/>
                <a:ea typeface="ＭＳ Ｐゴシック"/>
                <a:cs typeface="+mn-cs"/>
              </a:rPr>
              <a:t>地域・大学等教育機関・企業・行政の協働により社会全体で支える仕組みづくり</a:t>
            </a:r>
          </a:p>
        </p:txBody>
      </p:sp>
      <p:sp>
        <p:nvSpPr>
          <p:cNvPr id="24" name="スライド番号プレースホルダ 3"/>
          <p:cNvSpPr txBox="1">
            <a:spLocks noGrp="1"/>
          </p:cNvSpPr>
          <p:nvPr/>
        </p:nvSpPr>
        <p:spPr bwMode="auto">
          <a:xfrm>
            <a:off x="6986620" y="4793562"/>
            <a:ext cx="2160000" cy="360000"/>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50E85C-407C-49E2-97AD-16FB6D449C62}"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mn-cs"/>
            </a:endParaRPr>
          </a:p>
        </p:txBody>
      </p:sp>
      <p:sp>
        <p:nvSpPr>
          <p:cNvPr id="33" name="角丸四角形 32"/>
          <p:cNvSpPr/>
          <p:nvPr/>
        </p:nvSpPr>
        <p:spPr>
          <a:xfrm>
            <a:off x="255954" y="4195288"/>
            <a:ext cx="8900079" cy="337644"/>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tab pos="5919788" algn="l"/>
              </a:tabLst>
              <a:defRPr/>
            </a:pPr>
            <a:r>
              <a:rPr kumimoji="1" lang="ja-JP" altLang="en-US" sz="1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学習習慣の定着・居場所づくり　　　　　　　　　　　　　　　　  　   （４億８，１００万円） </a:t>
            </a:r>
            <a:r>
              <a:rPr kumimoji="1" lang="ja-JP" altLang="en-US" sz="1600" b="1" i="0" u="none" strike="noStrike" kern="1200" cap="none" spc="0" normalizeH="0" baseline="0" noProof="0" dirty="0">
                <a:ln>
                  <a:noFill/>
                </a:ln>
                <a:solidFill>
                  <a:schemeClr val="tx1"/>
                </a:solidFill>
                <a:effectLst/>
                <a:uLnTx/>
                <a:uFillTx/>
                <a:latin typeface="ＭＳ Ｐゴシック" pitchFamily="50" charset="-128"/>
                <a:ea typeface="ＭＳ Ｐゴシック" charset="-128"/>
                <a:cs typeface="+mn-cs"/>
              </a:rPr>
              <a:t> </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34" name="角丸四角形 33"/>
          <p:cNvSpPr/>
          <p:nvPr/>
        </p:nvSpPr>
        <p:spPr>
          <a:xfrm>
            <a:off x="255958" y="4483739"/>
            <a:ext cx="8900075" cy="345045"/>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高校中退者への支援策　　　　　　　　　　　　　　　　 　　　  　     （　　　　 ８００万円）　</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35" name="角丸四角形 34"/>
          <p:cNvSpPr/>
          <p:nvPr/>
        </p:nvSpPr>
        <p:spPr>
          <a:xfrm>
            <a:off x="255956" y="4775210"/>
            <a:ext cx="8557247" cy="304230"/>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ひとり親世帯への支援策　　　　　　　　　　　　　　　　 　　　  　   （１億１，７００万円）　  など　</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30" name="角丸四角形 29"/>
          <p:cNvSpPr/>
          <p:nvPr/>
        </p:nvSpPr>
        <p:spPr>
          <a:xfrm>
            <a:off x="255954" y="3345774"/>
            <a:ext cx="8900079" cy="337644"/>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tab pos="5919788" algn="l"/>
              </a:tabLst>
              <a:defRPr/>
            </a:pPr>
            <a:r>
              <a:rPr kumimoji="1" lang="ja-JP" altLang="en-US" sz="1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不登校児童生徒への支援　　　　　　　　　　　　　　　　　　　 　   （１億９，２００万円） </a:t>
            </a:r>
            <a:r>
              <a:rPr kumimoji="1" lang="ja-JP" altLang="en-US" sz="1600" b="1" i="0" u="none" strike="noStrike" kern="1200" cap="none" spc="0" normalizeH="0" baseline="0" noProof="0" dirty="0">
                <a:ln>
                  <a:noFill/>
                </a:ln>
                <a:solidFill>
                  <a:schemeClr val="tx1"/>
                </a:solidFill>
                <a:effectLst/>
                <a:uLnTx/>
                <a:uFillTx/>
                <a:latin typeface="ＭＳ Ｐゴシック" pitchFamily="50" charset="-128"/>
                <a:ea typeface="ＭＳ Ｐゴシック" charset="-128"/>
                <a:cs typeface="+mn-cs"/>
              </a:rPr>
              <a:t> </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25" name="Rectangle 5">
            <a:extLst>
              <a:ext uri="{FF2B5EF4-FFF2-40B4-BE49-F238E27FC236}">
                <a16:creationId xmlns:a16="http://schemas.microsoft.com/office/drawing/2014/main" id="{FB2207AA-6FA5-428E-9421-6C67BE43331E}"/>
              </a:ext>
            </a:extLst>
          </p:cNvPr>
          <p:cNvSpPr>
            <a:spLocks noChangeArrowheads="1"/>
          </p:cNvSpPr>
          <p:nvPr/>
        </p:nvSpPr>
        <p:spPr bwMode="auto">
          <a:xfrm>
            <a:off x="468026" y="3627728"/>
            <a:ext cx="8572241" cy="3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defRPr/>
            </a:pPr>
            <a:r>
              <a:rPr kumimoji="1" lang="ja-JP" altLang="en-US" sz="1400" b="0" i="0" u="none" strike="noStrike" kern="1200" cap="none" spc="-50" normalizeH="0" baseline="0" noProof="0" dirty="0">
                <a:ln>
                  <a:noFill/>
                </a:ln>
                <a:effectLst/>
                <a:uLnTx/>
                <a:uFillTx/>
                <a:latin typeface="ＭＳ Ｐゴシック" panose="020B0600070205080204" pitchFamily="50" charset="-128"/>
              </a:rPr>
              <a:t>不登校の児童生徒が一歩踏み出せる取組を新たに実施（</a:t>
            </a:r>
            <a:r>
              <a:rPr lang="ja-JP" altLang="en-US" sz="1400" spc="-50" dirty="0">
                <a:latin typeface="ＭＳ Ｐゴシック" panose="020B0600070205080204" pitchFamily="50" charset="-128"/>
              </a:rPr>
              <a:t>淀川</a:t>
            </a:r>
            <a:r>
              <a:rPr kumimoji="1" lang="ja-JP" altLang="en-US" sz="1400" b="0" i="0" u="none" strike="noStrike" kern="1200" cap="none" spc="-50" normalizeH="0" baseline="0" noProof="0" dirty="0">
                <a:ln>
                  <a:noFill/>
                </a:ln>
                <a:effectLst/>
                <a:uLnTx/>
                <a:uFillTx/>
                <a:latin typeface="ＭＳ Ｐゴシック" panose="020B0600070205080204" pitchFamily="50" charset="-128"/>
              </a:rPr>
              <a:t>区）</a:t>
            </a:r>
          </a:p>
          <a:p>
            <a:pPr marL="285750" marR="0" lvl="0" indent="-285750" algn="l" defTabSz="914400" rtl="0" eaLnBrk="1" fontAlgn="base" latinLnBrk="0" hangingPunct="1">
              <a:lnSpc>
                <a:spcPts val="2000"/>
              </a:lnSpc>
              <a:spcBef>
                <a:spcPts val="175"/>
              </a:spcBef>
              <a:spcAft>
                <a:spcPts val="175"/>
              </a:spcAft>
              <a:buClrTx/>
              <a:buSzTx/>
              <a:buFont typeface="Wingdings" panose="05000000000000000000" pitchFamily="2" charset="2"/>
              <a:buChar char="Ø"/>
              <a:tabLst/>
              <a:defRPr/>
            </a:pPr>
            <a:endParaRPr kumimoji="1" lang="ja-JP" altLang="en-US" sz="1400" b="0" i="0" u="none" strike="noStrike" kern="1200" cap="none" spc="-50" normalizeH="0" baseline="0" noProof="0" dirty="0">
              <a:ln>
                <a:noFill/>
              </a:ln>
              <a:effectLst/>
              <a:uLnTx/>
              <a:uFillTx/>
              <a:latin typeface="ＭＳ Ｐゴシック" panose="020B0600070205080204" pitchFamily="50" charset="-128"/>
            </a:endParaRPr>
          </a:p>
        </p:txBody>
      </p:sp>
      <p:sp>
        <p:nvSpPr>
          <p:cNvPr id="3" name="Rectangle 5">
            <a:extLst>
              <a:ext uri="{FF2B5EF4-FFF2-40B4-BE49-F238E27FC236}">
                <a16:creationId xmlns:a16="http://schemas.microsoft.com/office/drawing/2014/main" id="{05E9E8D8-9EC8-7C8D-FE90-4D20E99C16FE}"/>
              </a:ext>
            </a:extLst>
          </p:cNvPr>
          <p:cNvSpPr>
            <a:spLocks noChangeArrowheads="1"/>
          </p:cNvSpPr>
          <p:nvPr/>
        </p:nvSpPr>
        <p:spPr bwMode="auto">
          <a:xfrm>
            <a:off x="461930" y="3893759"/>
            <a:ext cx="8572241" cy="3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marR="0" lvl="0" indent="-285750" algn="l" defTabSz="914400" rtl="0" eaLnBrk="1" fontAlgn="base" latinLnBrk="0" hangingPunct="1">
              <a:lnSpc>
                <a:spcPts val="2000"/>
              </a:lnSpc>
              <a:spcBef>
                <a:spcPts val="175"/>
              </a:spcBef>
              <a:spcAft>
                <a:spcPts val="175"/>
              </a:spcAft>
              <a:buClrTx/>
              <a:buSzTx/>
              <a:buFont typeface="Wingdings" panose="05000000000000000000" pitchFamily="2" charset="2"/>
              <a:buChar char="Ø"/>
              <a:tabLst/>
              <a:defRPr/>
            </a:pPr>
            <a:r>
              <a:rPr kumimoji="1" lang="ja-JP" altLang="en-US" sz="1400" b="0" i="0" u="none" strike="noStrike" kern="1200" cap="none" spc="-50" normalizeH="0" baseline="0" noProof="0" dirty="0">
                <a:ln>
                  <a:noFill/>
                </a:ln>
                <a:effectLst/>
                <a:uLnTx/>
                <a:uFillTx/>
                <a:latin typeface="ＭＳ Ｐゴシック" panose="020B0600070205080204" pitchFamily="50" charset="-128"/>
              </a:rPr>
              <a:t>モデル事業の効果をふまえ、</a:t>
            </a:r>
            <a:r>
              <a:rPr lang="ja-JP" altLang="en-US" sz="1400" spc="-50" dirty="0">
                <a:latin typeface="ＭＳ Ｐゴシック" panose="020B0600070205080204" pitchFamily="50" charset="-128"/>
              </a:rPr>
              <a:t>対象校や専門家の派遣回数を</a:t>
            </a:r>
            <a:r>
              <a:rPr kumimoji="1" lang="ja-JP" altLang="en-US" sz="1400" b="0" i="0" u="none" strike="noStrike" kern="1200" cap="none" spc="-50" normalizeH="0" baseline="0" noProof="0" dirty="0">
                <a:ln>
                  <a:noFill/>
                </a:ln>
                <a:effectLst/>
                <a:uLnTx/>
                <a:uFillTx/>
                <a:latin typeface="ＭＳ Ｐゴシック" panose="020B0600070205080204" pitchFamily="50" charset="-128"/>
              </a:rPr>
              <a:t>拡充（中央区・東成区）</a:t>
            </a:r>
          </a:p>
        </p:txBody>
      </p:sp>
      <p:sp>
        <p:nvSpPr>
          <p:cNvPr id="4" name="角丸四角形 30">
            <a:extLst>
              <a:ext uri="{FF2B5EF4-FFF2-40B4-BE49-F238E27FC236}">
                <a16:creationId xmlns:a16="http://schemas.microsoft.com/office/drawing/2014/main" id="{1DE5612C-7FA5-877D-157D-D6DE23204618}"/>
              </a:ext>
            </a:extLst>
          </p:cNvPr>
          <p:cNvSpPr/>
          <p:nvPr/>
        </p:nvSpPr>
        <p:spPr>
          <a:xfrm>
            <a:off x="184961" y="3944385"/>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6" name="角丸四角形 22">
            <a:extLst>
              <a:ext uri="{FF2B5EF4-FFF2-40B4-BE49-F238E27FC236}">
                <a16:creationId xmlns:a16="http://schemas.microsoft.com/office/drawing/2014/main" id="{EF8D4A6C-CB6D-0403-F0AE-E8BA8111310C}"/>
              </a:ext>
            </a:extLst>
          </p:cNvPr>
          <p:cNvSpPr/>
          <p:nvPr/>
        </p:nvSpPr>
        <p:spPr>
          <a:xfrm>
            <a:off x="304085" y="2195660"/>
            <a:ext cx="8985250" cy="376090"/>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こども支援ネットワーク事業 　　　　　　　　　　　　　　　   　　　　</a:t>
            </a:r>
            <a:r>
              <a:rPr kumimoji="1" lang="ja-JP" altLang="en-US" sz="1600" b="1" i="0" u="none" strike="noStrike" kern="1200" cap="none" spc="0" normalizeH="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２，８００万円）</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7" name="Rectangle 5">
            <a:extLst>
              <a:ext uri="{FF2B5EF4-FFF2-40B4-BE49-F238E27FC236}">
                <a16:creationId xmlns:a16="http://schemas.microsoft.com/office/drawing/2014/main" id="{6744AB14-3542-EC14-0A0F-E1B408A64128}"/>
              </a:ext>
            </a:extLst>
          </p:cNvPr>
          <p:cNvSpPr>
            <a:spLocks noChangeArrowheads="1"/>
          </p:cNvSpPr>
          <p:nvPr/>
        </p:nvSpPr>
        <p:spPr bwMode="auto">
          <a:xfrm>
            <a:off x="473886" y="2478711"/>
            <a:ext cx="5964508" cy="54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70000" indent="-285750" eaLnBrk="1" hangingPunct="1">
              <a:lnSpc>
                <a:spcPts val="1800"/>
              </a:lnSpc>
              <a:spcBef>
                <a:spcPts val="175"/>
              </a:spcBef>
              <a:spcAft>
                <a:spcPts val="175"/>
              </a:spcAft>
              <a:buFont typeface="Wingdings" panose="05000000000000000000" pitchFamily="2" charset="2"/>
              <a:buChar char="Ø"/>
            </a:pPr>
            <a:r>
              <a:rPr lang="ja-JP" altLang="en-US" sz="1400" spc="-50" dirty="0">
                <a:latin typeface="ＭＳ ゴシック" panose="020B0609070205080204" pitchFamily="49" charset="-128"/>
                <a:ea typeface="ＭＳ ゴシック" panose="020B0609070205080204" pitchFamily="49" charset="-128"/>
              </a:rPr>
              <a:t>こどもの居場所（こども食堂等）活動を地域・企業・社会福祉施設など社会全体で支えるネットワークの運営</a:t>
            </a:r>
            <a:endParaRPr lang="en-US" altLang="ja-JP" sz="1400" dirty="0">
              <a:uFill>
                <a:solidFill>
                  <a:srgbClr val="FF0000"/>
                </a:solidFill>
              </a:uFill>
              <a:latin typeface="ＭＳ Ｐゴシック" panose="020B0600070205080204" pitchFamily="50" charset="-128"/>
            </a:endParaRPr>
          </a:p>
        </p:txBody>
      </p:sp>
      <p:sp>
        <p:nvSpPr>
          <p:cNvPr id="8" name="角丸四角形 21">
            <a:extLst>
              <a:ext uri="{FF2B5EF4-FFF2-40B4-BE49-F238E27FC236}">
                <a16:creationId xmlns:a16="http://schemas.microsoft.com/office/drawing/2014/main" id="{CAB6221A-4DD4-CE53-87C2-C04C5FCB10EC}"/>
              </a:ext>
            </a:extLst>
          </p:cNvPr>
          <p:cNvSpPr/>
          <p:nvPr/>
        </p:nvSpPr>
        <p:spPr>
          <a:xfrm>
            <a:off x="177710" y="3623529"/>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10" name="Rectangle 4">
            <a:extLst>
              <a:ext uri="{FF2B5EF4-FFF2-40B4-BE49-F238E27FC236}">
                <a16:creationId xmlns:a16="http://schemas.microsoft.com/office/drawing/2014/main" id="{71BF6A15-91D5-10BF-4B7F-9FB11633CE97}"/>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Tree>
    <p:extLst>
      <p:ext uri="{BB962C8B-B14F-4D97-AF65-F5344CB8AC3E}">
        <p14:creationId xmlns:p14="http://schemas.microsoft.com/office/powerpoint/2010/main" val="3603638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52844"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真に支援を必要とする人々のための施策</a:t>
            </a:r>
            <a:endParaRPr lang="en-US" altLang="ja-JP"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6" name="Rectangle 4"/>
          <p:cNvSpPr>
            <a:spLocks noChangeArrowheads="1"/>
          </p:cNvSpPr>
          <p:nvPr/>
        </p:nvSpPr>
        <p:spPr bwMode="auto">
          <a:xfrm>
            <a:off x="7444409" y="18477"/>
            <a:ext cx="168252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暮らしを守る</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福祉等の向上</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0" name="スライド番号プレースホルダ 3"/>
          <p:cNvSpPr txBox="1">
            <a:spLocks noGrp="1"/>
          </p:cNvSpPr>
          <p:nvPr/>
        </p:nvSpPr>
        <p:spPr bwMode="auto">
          <a:xfrm>
            <a:off x="6984000" y="4754880"/>
            <a:ext cx="2160000" cy="388620"/>
          </a:xfrm>
          <a:prstGeom prst="rect">
            <a:avLst/>
          </a:prstGeom>
          <a:noFill/>
          <a:ln>
            <a:miter lim="800000"/>
            <a:headEnd/>
            <a:tailEnd/>
          </a:ln>
        </p:spPr>
        <p:txBody>
          <a:bodyPr lIns="77929" tIns="38964" rIns="77929" bIns="38964"/>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0122D6CC-8F4B-4EBF-AA51-5DE833A80D27}" type="slidenum">
              <a:rPr lang="en-US" altLang="ja-JP" sz="2000" b="1" smtClean="0">
                <a:solidFill>
                  <a:srgbClr val="000000"/>
                </a:solidFill>
                <a:effectLst>
                  <a:outerShdw blurRad="38100" dist="38100" dir="2700000" algn="tl">
                    <a:srgbClr val="C0C0C0"/>
                  </a:outerShdw>
                </a:effectLst>
                <a:latin typeface="ＭＳ Ｐゴシック" panose="020B0600070205080204" pitchFamily="50" charset="-128"/>
              </a:rPr>
              <a:pPr algn="r" eaLnBrk="1" hangingPunct="1">
                <a:defRPr/>
              </a:pPr>
              <a:t>22</a:t>
            </a:fld>
            <a:endParaRPr lang="en-US" altLang="ja-JP" sz="2000" b="1" dirty="0">
              <a:solidFill>
                <a:srgbClr val="000000"/>
              </a:solidFill>
              <a:effectLst>
                <a:outerShdw blurRad="38100" dist="38100" dir="2700000" algn="tl">
                  <a:srgbClr val="C0C0C0"/>
                </a:outerShdw>
              </a:effectLst>
              <a:latin typeface="ＭＳ Ｐゴシック" panose="020B0600070205080204" pitchFamily="50" charset="-128"/>
            </a:endParaRPr>
          </a:p>
        </p:txBody>
      </p:sp>
      <p:sp>
        <p:nvSpPr>
          <p:cNvPr id="42" name="テキスト ボックス 49"/>
          <p:cNvSpPr txBox="1">
            <a:spLocks noChangeArrowheads="1"/>
          </p:cNvSpPr>
          <p:nvPr/>
        </p:nvSpPr>
        <p:spPr bwMode="auto">
          <a:xfrm>
            <a:off x="450561" y="2514308"/>
            <a:ext cx="8516028" cy="3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25" tIns="38963" rIns="77925" bIns="38963">
            <a:spAutoFit/>
          </a:bodyP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lvl="0" eaLnBrk="1" hangingPunct="1">
              <a:lnSpc>
                <a:spcPct val="150000"/>
              </a:lnSpc>
              <a:spcBef>
                <a:spcPts val="150"/>
              </a:spcBef>
              <a:spcAft>
                <a:spcPts val="150"/>
              </a:spcAft>
              <a:buNone/>
              <a:tabLst>
                <a:tab pos="3141663" algn="l"/>
                <a:tab pos="3317875" algn="l"/>
                <a:tab pos="3587750" algn="l"/>
                <a:tab pos="3681413" algn="l"/>
                <a:tab pos="3762375" algn="l"/>
                <a:tab pos="3951288" algn="l"/>
                <a:tab pos="4032250" algn="l"/>
                <a:tab pos="4665663"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charset="-128"/>
              </a:rPr>
              <a:t>■ 長居障がい者</a:t>
            </a:r>
            <a:r>
              <a:rPr kumimoji="1" lang="ja-JP" altLang="en-US" sz="1600" b="1" i="0" strike="noStrike" kern="1200" cap="none" spc="0" normalizeH="0" baseline="0" noProof="0" dirty="0">
                <a:ln>
                  <a:noFill/>
                </a:ln>
                <a:effectLst/>
                <a:uLnTx/>
                <a:uFillTx/>
                <a:latin typeface="ＭＳ Ｐゴシック" charset="-128"/>
              </a:rPr>
              <a:t>スポーツセンター建替整備　　　　　　　　　　</a:t>
            </a:r>
            <a:r>
              <a:rPr lang="ja-JP" altLang="en-US" sz="1600" b="1" dirty="0">
                <a:latin typeface="ＭＳ Ｐゴシック" charset="-128"/>
              </a:rPr>
              <a:t>　</a:t>
            </a:r>
            <a:r>
              <a:rPr kumimoji="1" lang="ja-JP" altLang="en-US" sz="1600" b="1" i="0" u="none" strike="noStrike" kern="1200" cap="none" spc="0" normalizeH="0" baseline="0" noProof="0" dirty="0">
                <a:ln>
                  <a:noFill/>
                </a:ln>
                <a:solidFill>
                  <a:srgbClr val="000000"/>
                </a:solidFill>
                <a:effectLst/>
                <a:uLnTx/>
                <a:uFillTx/>
                <a:latin typeface="ＭＳ Ｐゴシック" charset="-128"/>
              </a:rPr>
              <a:t>　　　　　　  （      １，６００</a:t>
            </a:r>
            <a:r>
              <a:rPr lang="ja-JP" altLang="en-US" sz="1600" b="1" dirty="0">
                <a:solidFill>
                  <a:srgbClr val="000000"/>
                </a:solidFill>
                <a:latin typeface="ＭＳ Ｐゴシック" charset="-128"/>
              </a:rPr>
              <a:t>万円</a:t>
            </a:r>
            <a:r>
              <a:rPr kumimoji="1" lang="ja-JP" altLang="en-US" sz="1600" b="1" i="0" u="none" strike="noStrike" kern="1200" cap="none" spc="0" normalizeH="0" baseline="0" noProof="0" dirty="0">
                <a:ln>
                  <a:noFill/>
                </a:ln>
                <a:solidFill>
                  <a:srgbClr val="000000"/>
                </a:solidFill>
                <a:effectLst/>
                <a:uLnTx/>
                <a:uFillTx/>
                <a:latin typeface="ＭＳ Ｐゴシック" charset="-128"/>
              </a:rPr>
              <a:t>）</a:t>
            </a:r>
          </a:p>
        </p:txBody>
      </p:sp>
      <p:sp>
        <p:nvSpPr>
          <p:cNvPr id="44" name="テキスト ボックス 33"/>
          <p:cNvSpPr txBox="1">
            <a:spLocks noChangeArrowheads="1"/>
          </p:cNvSpPr>
          <p:nvPr/>
        </p:nvSpPr>
        <p:spPr bwMode="auto">
          <a:xfrm>
            <a:off x="594204" y="2900601"/>
            <a:ext cx="8232372" cy="514704"/>
          </a:xfrm>
          <a:prstGeom prst="rect">
            <a:avLst/>
          </a:prstGeom>
          <a:noFill/>
          <a:ln w="9525">
            <a:noFill/>
            <a:miter lim="800000"/>
            <a:headEnd/>
            <a:tailEnd/>
          </a:ln>
        </p:spPr>
        <p:txBody>
          <a:bodyPr wrap="square" lIns="77925" tIns="38963" rIns="77925" bIns="38963">
            <a:spAutoFit/>
          </a:bodyPr>
          <a:lstStyle/>
          <a:p>
            <a:pPr marL="285750" lvl="0" indent="-285750">
              <a:lnSpc>
                <a:spcPts val="1500"/>
              </a:lnSpc>
              <a:spcBef>
                <a:spcPts val="200"/>
              </a:spcBef>
              <a:spcAft>
                <a:spcPts val="200"/>
              </a:spcAft>
              <a:buFont typeface="Wingdings" panose="05000000000000000000" pitchFamily="2" charset="2"/>
              <a:buChar char="Ø"/>
              <a:tabLst>
                <a:tab pos="3224213" algn="l"/>
                <a:tab pos="3681413" algn="l"/>
              </a:tabLst>
              <a:defRPr/>
            </a:pPr>
            <a:r>
              <a:rPr lang="ja-JP" altLang="en-US" sz="1400" dirty="0">
                <a:solidFill>
                  <a:srgbClr val="000000"/>
                </a:solidFill>
                <a:latin typeface="ＭＳ Ｐゴシック" panose="020B0600070205080204" pitchFamily="50" charset="-128"/>
              </a:rPr>
              <a:t>障がい者スポーツ振興の中核的な拠点施設として機能強化を図るため、</a:t>
            </a:r>
            <a:endParaRPr lang="en-US" altLang="ja-JP" sz="1400" dirty="0">
              <a:solidFill>
                <a:srgbClr val="000000"/>
              </a:solidFill>
              <a:latin typeface="ＭＳ Ｐゴシック" panose="020B0600070205080204" pitchFamily="50" charset="-128"/>
            </a:endParaRPr>
          </a:p>
          <a:p>
            <a:pPr lvl="0">
              <a:lnSpc>
                <a:spcPts val="1500"/>
              </a:lnSpc>
              <a:spcBef>
                <a:spcPts val="200"/>
              </a:spcBef>
              <a:spcAft>
                <a:spcPts val="200"/>
              </a:spcAft>
              <a:tabLst>
                <a:tab pos="3224213" algn="l"/>
                <a:tab pos="3681413" algn="l"/>
              </a:tabLst>
              <a:defRPr/>
            </a:pPr>
            <a:r>
              <a:rPr lang="ja-JP" altLang="en-US" sz="1400" dirty="0">
                <a:solidFill>
                  <a:srgbClr val="000000"/>
                </a:solidFill>
                <a:latin typeface="ＭＳ Ｐゴシック" panose="020B0600070205080204" pitchFamily="50" charset="-128"/>
              </a:rPr>
              <a:t>　　 新たな施設の整備・運営手法の決定に向けた</a:t>
            </a:r>
            <a:r>
              <a:rPr lang="en-US" altLang="ja-JP" sz="1400" dirty="0">
                <a:solidFill>
                  <a:srgbClr val="000000"/>
                </a:solidFill>
                <a:latin typeface="ＭＳ Ｐゴシック" panose="020B0600070205080204" pitchFamily="50" charset="-128"/>
              </a:rPr>
              <a:t>PFI</a:t>
            </a:r>
            <a:r>
              <a:rPr lang="ja-JP" altLang="en-US" sz="1400" dirty="0">
                <a:solidFill>
                  <a:srgbClr val="000000"/>
                </a:solidFill>
                <a:latin typeface="ＭＳ Ｐゴシック" panose="020B0600070205080204" pitchFamily="50" charset="-128"/>
              </a:rPr>
              <a:t>導入可能性調査等を実施</a:t>
            </a:r>
            <a:r>
              <a:rPr kumimoji="1" lang="ja-JP" altLang="en-US" sz="1400" b="0" i="0" strike="noStrike" kern="1200" cap="none" spc="0" normalizeH="0" baseline="0" noProof="0" dirty="0">
                <a:ln>
                  <a:noFill/>
                </a:ln>
                <a:solidFill>
                  <a:srgbClr val="000000"/>
                </a:solidFill>
                <a:effectLst/>
                <a:uLnTx/>
                <a:uFillTx/>
                <a:latin typeface="ＭＳ Ｐゴシック" panose="020B0600070205080204" pitchFamily="50" charset="-128"/>
              </a:rPr>
              <a:t>　　</a:t>
            </a:r>
            <a:endParaRPr kumimoji="1" lang="en-US" altLang="ja-JP" sz="1400" b="0" i="0" strike="noStrike" kern="100" cap="none" spc="0" normalizeH="0" baseline="0" noProof="0" dirty="0">
              <a:ln>
                <a:noFill/>
              </a:ln>
              <a:solidFill>
                <a:srgbClr val="000000"/>
              </a:solidFill>
              <a:effectLst/>
              <a:uLnTx/>
              <a:uFillTx/>
              <a:latin typeface="ＭＳ Ｐゴシック"/>
              <a:cs typeface="Times New Roman"/>
            </a:endParaRPr>
          </a:p>
        </p:txBody>
      </p:sp>
      <p:sp>
        <p:nvSpPr>
          <p:cNvPr id="19" name="テキスト ボックス 49"/>
          <p:cNvSpPr txBox="1">
            <a:spLocks noChangeArrowheads="1"/>
          </p:cNvSpPr>
          <p:nvPr/>
        </p:nvSpPr>
        <p:spPr bwMode="auto">
          <a:xfrm>
            <a:off x="450561" y="1824946"/>
            <a:ext cx="8516028" cy="32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25" tIns="38963" rIns="77925" bIns="38963">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lvl="0">
              <a:buNone/>
              <a:tabLst>
                <a:tab pos="5649913" algn="l"/>
              </a:tabLst>
              <a:defRPr/>
            </a:pPr>
            <a:r>
              <a:rPr lang="ja-JP" altLang="en-US" sz="1600" b="1" dirty="0">
                <a:solidFill>
                  <a:srgbClr val="000000"/>
                </a:solidFill>
                <a:latin typeface="ＭＳ Ｐゴシック" panose="020B0600070205080204" pitchFamily="50" charset="-128"/>
              </a:rPr>
              <a:t>■ </a:t>
            </a:r>
            <a:r>
              <a:rPr lang="ja-JP" altLang="en-US" sz="1600" b="1" dirty="0">
                <a:latin typeface="ＭＳ Ｐゴシック" panose="020B0600070205080204" pitchFamily="50" charset="-128"/>
              </a:rPr>
              <a:t>弘済院の認知症医療・介護機能を継承・発展させる新施設の整備</a:t>
            </a: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rPr>
              <a:t>　 　（</a:t>
            </a:r>
            <a:r>
              <a:rPr kumimoji="1" lang="ja-JP" altLang="en-US" sz="1600" b="1" i="0" u="none" strike="noStrike" kern="1200" cap="none" spc="0" normalizeH="0" baseline="0" dirty="0">
                <a:ln>
                  <a:noFill/>
                </a:ln>
                <a:solidFill>
                  <a:srgbClr val="000000"/>
                </a:solidFill>
                <a:effectLst/>
                <a:uLnTx/>
                <a:uFillTx/>
                <a:latin typeface="+mn-ea"/>
                <a:ea typeface="+mn-ea"/>
              </a:rPr>
              <a:t>８</a:t>
            </a:r>
            <a:r>
              <a:rPr lang="ja-JP" altLang="en-US" sz="1600" b="1" dirty="0">
                <a:latin typeface="+mn-ea"/>
                <a:ea typeface="+mn-ea"/>
              </a:rPr>
              <a:t>億５，８００</a:t>
            </a:r>
            <a:r>
              <a:rPr lang="ja-JP" altLang="en-US" sz="1600" b="1" dirty="0">
                <a:solidFill>
                  <a:srgbClr val="000000"/>
                </a:solidFill>
                <a:latin typeface="+mn-ea"/>
                <a:ea typeface="+mn-ea"/>
              </a:rPr>
              <a:t>万円</a:t>
            </a:r>
            <a:r>
              <a:rPr lang="ja-JP" altLang="en-US" sz="1600" b="1" dirty="0">
                <a:solidFill>
                  <a:srgbClr val="000000"/>
                </a:solidFill>
                <a:latin typeface="ＭＳ Ｐゴシック" panose="020B0600070205080204" pitchFamily="50" charset="-128"/>
              </a:rPr>
              <a:t>）</a:t>
            </a:r>
            <a:endPar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ndParaRPr>
          </a:p>
        </p:txBody>
      </p:sp>
      <p:sp>
        <p:nvSpPr>
          <p:cNvPr id="22" name="テキスト ボックス 21"/>
          <p:cNvSpPr txBox="1">
            <a:spLocks noChangeArrowheads="1"/>
          </p:cNvSpPr>
          <p:nvPr/>
        </p:nvSpPr>
        <p:spPr bwMode="auto">
          <a:xfrm>
            <a:off x="594204" y="2123896"/>
            <a:ext cx="8600703" cy="514704"/>
          </a:xfrm>
          <a:prstGeom prst="rect">
            <a:avLst/>
          </a:prstGeom>
          <a:noFill/>
          <a:ln w="9525">
            <a:noFill/>
            <a:miter lim="800000"/>
            <a:headEnd/>
            <a:tailEnd/>
          </a:ln>
        </p:spPr>
        <p:txBody>
          <a:bodyPr wrap="square" lIns="77925" tIns="38963" rIns="77925" bIns="38963">
            <a:spAutoFit/>
          </a:bodyPr>
          <a:lstStyle/>
          <a:p>
            <a:pPr marL="285750" lvl="0" indent="-285750">
              <a:lnSpc>
                <a:spcPts val="1500"/>
              </a:lnSpc>
              <a:spcBef>
                <a:spcPts val="200"/>
              </a:spcBef>
              <a:spcAft>
                <a:spcPts val="200"/>
              </a:spcAft>
              <a:buFont typeface="Wingdings" panose="05000000000000000000" pitchFamily="2" charset="2"/>
              <a:buChar char="Ø"/>
              <a:tabLst>
                <a:tab pos="3224213" algn="l"/>
                <a:tab pos="3681413" algn="l"/>
              </a:tabLst>
              <a:defRPr/>
            </a:pPr>
            <a:r>
              <a:rPr lang="ja-JP" altLang="en-US" sz="1400" dirty="0">
                <a:latin typeface="ＭＳ Ｐゴシック" panose="020B0600070205080204" pitchFamily="50" charset="-128"/>
              </a:rPr>
              <a:t>大阪公立大学のもとで先進的な認知症研究に取り組み、専門的な認知症医療・介護を行うため、</a:t>
            </a:r>
            <a:endParaRPr lang="en-US" altLang="ja-JP" sz="1400" dirty="0">
              <a:latin typeface="ＭＳ Ｐゴシック" panose="020B0600070205080204" pitchFamily="50" charset="-128"/>
            </a:endParaRPr>
          </a:p>
          <a:p>
            <a:pPr lvl="0">
              <a:lnSpc>
                <a:spcPts val="1500"/>
              </a:lnSpc>
              <a:spcBef>
                <a:spcPts val="200"/>
              </a:spcBef>
              <a:spcAft>
                <a:spcPts val="200"/>
              </a:spcAft>
              <a:tabLst>
                <a:tab pos="3224213" algn="l"/>
                <a:tab pos="3681413" algn="l"/>
              </a:tabLst>
              <a:defRPr/>
            </a:pPr>
            <a:r>
              <a:rPr lang="ja-JP" altLang="en-US" sz="1400" dirty="0">
                <a:latin typeface="ＭＳ Ｐゴシック" panose="020B0600070205080204" pitchFamily="50" charset="-128"/>
              </a:rPr>
              <a:t>　　 住吉市民病院跡地において新施設の建設工事等を実施（令和９年度当初開設予定）</a:t>
            </a:r>
          </a:p>
        </p:txBody>
      </p:sp>
      <p:sp>
        <p:nvSpPr>
          <p:cNvPr id="2" name="角丸四角形 21">
            <a:extLst>
              <a:ext uri="{FF2B5EF4-FFF2-40B4-BE49-F238E27FC236}">
                <a16:creationId xmlns:a16="http://schemas.microsoft.com/office/drawing/2014/main" id="{4C554888-C4C5-F54F-FEE6-83CFB9B74EDA}"/>
              </a:ext>
            </a:extLst>
          </p:cNvPr>
          <p:cNvSpPr/>
          <p:nvPr/>
        </p:nvSpPr>
        <p:spPr>
          <a:xfrm>
            <a:off x="302794" y="1346072"/>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7" name="テキスト ボックス 49">
            <a:extLst>
              <a:ext uri="{FF2B5EF4-FFF2-40B4-BE49-F238E27FC236}">
                <a16:creationId xmlns:a16="http://schemas.microsoft.com/office/drawing/2014/main" id="{790EC143-7BA7-8DE9-7917-2B674ACF7E4A}"/>
              </a:ext>
            </a:extLst>
          </p:cNvPr>
          <p:cNvSpPr txBox="1">
            <a:spLocks noChangeArrowheads="1"/>
          </p:cNvSpPr>
          <p:nvPr/>
        </p:nvSpPr>
        <p:spPr bwMode="auto">
          <a:xfrm>
            <a:off x="427927" y="462990"/>
            <a:ext cx="8516028" cy="3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25" tIns="38963" rIns="77925" bIns="38963">
            <a:spAutoFit/>
          </a:bodyP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lvl="0" eaLnBrk="1" hangingPunct="1">
              <a:lnSpc>
                <a:spcPct val="150000"/>
              </a:lnSpc>
              <a:spcBef>
                <a:spcPts val="150"/>
              </a:spcBef>
              <a:spcAft>
                <a:spcPts val="150"/>
              </a:spcAft>
              <a:buNone/>
              <a:tabLst>
                <a:tab pos="3141663" algn="l"/>
                <a:tab pos="3317875" algn="l"/>
                <a:tab pos="3587750" algn="l"/>
                <a:tab pos="3681413" algn="l"/>
                <a:tab pos="3762375" algn="l"/>
                <a:tab pos="3951288" algn="l"/>
                <a:tab pos="4032250" algn="l"/>
                <a:tab pos="4665663" algn="l"/>
              </a:tabLst>
              <a:defRPr/>
            </a:pPr>
            <a:r>
              <a:rPr kumimoji="1" lang="ja-JP" altLang="en-US" sz="1600" b="1" i="0" u="none" strike="noStrike" kern="1200" cap="none" spc="0" normalizeH="0" baseline="0" noProof="0" dirty="0">
                <a:ln>
                  <a:noFill/>
                </a:ln>
                <a:effectLst/>
                <a:uLnTx/>
                <a:uFillTx/>
                <a:latin typeface="ＭＳ Ｐゴシック" charset="-128"/>
              </a:rPr>
              <a:t>■ 特別養護老人ホームの新設及び大規模修繕への助成　　　　　　　　　 （</a:t>
            </a:r>
            <a:r>
              <a:rPr kumimoji="1" lang="ja-JP" altLang="en-US" sz="1600" b="1" i="0" u="none" strike="noStrike" kern="1200" cap="none" spc="0" normalizeH="0" noProof="0" dirty="0">
                <a:ln>
                  <a:noFill/>
                </a:ln>
                <a:effectLst/>
                <a:uLnTx/>
                <a:uFillTx/>
                <a:latin typeface="ＭＳ Ｐゴシック" charset="-128"/>
              </a:rPr>
              <a:t>７億１，</a:t>
            </a:r>
            <a:r>
              <a:rPr lang="ja-JP" altLang="en-US" sz="1600" b="1" dirty="0">
                <a:latin typeface="ＭＳ Ｐゴシック" charset="-128"/>
              </a:rPr>
              <a:t>９</a:t>
            </a:r>
            <a:r>
              <a:rPr kumimoji="1" lang="ja-JP" altLang="en-US" sz="1600" b="1" i="0" u="none" strike="noStrike" kern="1200" cap="none" spc="0" normalizeH="0" noProof="0" dirty="0">
                <a:ln>
                  <a:noFill/>
                </a:ln>
                <a:effectLst/>
                <a:uLnTx/>
                <a:uFillTx/>
                <a:latin typeface="ＭＳ Ｐゴシック" charset="-128"/>
              </a:rPr>
              <a:t>００</a:t>
            </a:r>
            <a:r>
              <a:rPr lang="ja-JP" altLang="en-US" sz="1600" b="1" dirty="0">
                <a:latin typeface="ＭＳ Ｐゴシック" charset="-128"/>
              </a:rPr>
              <a:t>万円）</a:t>
            </a:r>
            <a:endParaRPr kumimoji="1" lang="ja-JP" altLang="en-US" sz="1600" b="1" i="0" u="none" strike="noStrike" kern="1200" cap="none" spc="0" normalizeH="0" baseline="0" noProof="0" dirty="0">
              <a:ln>
                <a:noFill/>
              </a:ln>
              <a:effectLst/>
              <a:uLnTx/>
              <a:uFillTx/>
              <a:latin typeface="ＭＳ Ｐゴシック" charset="-128"/>
            </a:endParaRPr>
          </a:p>
        </p:txBody>
      </p:sp>
      <p:sp>
        <p:nvSpPr>
          <p:cNvPr id="13" name="テキスト ボックス 33">
            <a:extLst>
              <a:ext uri="{FF2B5EF4-FFF2-40B4-BE49-F238E27FC236}">
                <a16:creationId xmlns:a16="http://schemas.microsoft.com/office/drawing/2014/main" id="{AAEAE431-A5A6-2C07-1D4A-A264553E2507}"/>
              </a:ext>
            </a:extLst>
          </p:cNvPr>
          <p:cNvSpPr txBox="1">
            <a:spLocks noChangeArrowheads="1"/>
          </p:cNvSpPr>
          <p:nvPr/>
        </p:nvSpPr>
        <p:spPr bwMode="auto">
          <a:xfrm>
            <a:off x="594204" y="849625"/>
            <a:ext cx="8232372" cy="514704"/>
          </a:xfrm>
          <a:prstGeom prst="rect">
            <a:avLst/>
          </a:prstGeom>
          <a:noFill/>
          <a:ln w="9525">
            <a:noFill/>
            <a:miter lim="800000"/>
            <a:headEnd/>
            <a:tailEnd/>
          </a:ln>
        </p:spPr>
        <p:txBody>
          <a:bodyPr wrap="square" lIns="77925" tIns="38963" rIns="77925" bIns="38963">
            <a:spAutoFit/>
          </a:bodyPr>
          <a:lstStyle/>
          <a:p>
            <a:pPr marL="285750" lvl="0" indent="-285750">
              <a:lnSpc>
                <a:spcPts val="1500"/>
              </a:lnSpc>
              <a:spcBef>
                <a:spcPts val="200"/>
              </a:spcBef>
              <a:spcAft>
                <a:spcPts val="200"/>
              </a:spcAft>
              <a:buFont typeface="Wingdings" panose="05000000000000000000" pitchFamily="2" charset="2"/>
              <a:buChar char="Ø"/>
              <a:defRPr/>
            </a:pPr>
            <a:r>
              <a:rPr lang="ja-JP" altLang="ja-JP" sz="1400" kern="100" dirty="0">
                <a:latin typeface="ＭＳ Ｐゴシック"/>
                <a:cs typeface="Times New Roman"/>
              </a:rPr>
              <a:t>必要性</a:t>
            </a:r>
            <a:r>
              <a:rPr lang="ja-JP" altLang="en-US" sz="1400" kern="100" dirty="0">
                <a:latin typeface="ＭＳ Ｐゴシック"/>
                <a:cs typeface="Times New Roman"/>
              </a:rPr>
              <a:t>・</a:t>
            </a:r>
            <a:r>
              <a:rPr lang="ja-JP" altLang="ja-JP" sz="1400" kern="100" dirty="0">
                <a:latin typeface="ＭＳ Ｐゴシック"/>
                <a:cs typeface="Times New Roman"/>
              </a:rPr>
              <a:t>緊急性</a:t>
            </a:r>
            <a:r>
              <a:rPr lang="ja-JP" altLang="en-US" sz="1400" kern="100" dirty="0">
                <a:latin typeface="ＭＳ Ｐゴシック"/>
                <a:cs typeface="Times New Roman"/>
              </a:rPr>
              <a:t>の</a:t>
            </a:r>
            <a:r>
              <a:rPr lang="ja-JP" altLang="ja-JP" sz="1400" kern="100" dirty="0">
                <a:latin typeface="ＭＳ Ｐゴシック"/>
                <a:cs typeface="Times New Roman"/>
              </a:rPr>
              <a:t>高い</a:t>
            </a:r>
            <a:r>
              <a:rPr lang="ja-JP" altLang="en-US" sz="1400" kern="100" dirty="0">
                <a:latin typeface="ＭＳ Ｐゴシック"/>
                <a:cs typeface="Times New Roman"/>
              </a:rPr>
              <a:t>方が引き続き</a:t>
            </a:r>
            <a:r>
              <a:rPr lang="ja-JP" altLang="ja-JP" sz="1400" kern="100" dirty="0">
                <a:latin typeface="ＭＳ Ｐゴシック"/>
                <a:cs typeface="Times New Roman"/>
              </a:rPr>
              <a:t>概ね</a:t>
            </a:r>
            <a:r>
              <a:rPr lang="ja-JP" altLang="en-US" sz="1400" kern="100" dirty="0">
                <a:latin typeface="ＭＳ Ｐゴシック"/>
                <a:cs typeface="Times New Roman"/>
              </a:rPr>
              <a:t>１</a:t>
            </a:r>
            <a:r>
              <a:rPr lang="ja-JP" altLang="ja-JP" sz="1400" kern="100" dirty="0">
                <a:latin typeface="ＭＳ Ｐゴシック"/>
                <a:cs typeface="Times New Roman"/>
              </a:rPr>
              <a:t>年以内に入所</a:t>
            </a:r>
            <a:r>
              <a:rPr lang="ja-JP" altLang="en-US" sz="1400" kern="100" dirty="0">
                <a:latin typeface="ＭＳ Ｐゴシック"/>
                <a:cs typeface="Times New Roman"/>
              </a:rPr>
              <a:t>できる</a:t>
            </a:r>
            <a:r>
              <a:rPr lang="ja-JP" altLang="ja-JP" sz="1400" kern="100" dirty="0">
                <a:latin typeface="ＭＳ Ｐゴシック"/>
                <a:cs typeface="Times New Roman"/>
              </a:rPr>
              <a:t>よう</a:t>
            </a:r>
            <a:r>
              <a:rPr lang="ja-JP" altLang="en-US" sz="1400" kern="100" dirty="0">
                <a:latin typeface="ＭＳ Ｐゴシック"/>
                <a:cs typeface="Times New Roman"/>
              </a:rPr>
              <a:t>計画的に整備</a:t>
            </a:r>
            <a:endParaRPr lang="en-US" altLang="ja-JP" sz="1400" kern="100" dirty="0">
              <a:latin typeface="ＭＳ Ｐゴシック"/>
              <a:cs typeface="Times New Roman"/>
            </a:endParaRPr>
          </a:p>
          <a:p>
            <a:pPr>
              <a:lnSpc>
                <a:spcPts val="1500"/>
              </a:lnSpc>
              <a:spcBef>
                <a:spcPts val="200"/>
              </a:spcBef>
              <a:spcAft>
                <a:spcPts val="200"/>
              </a:spcAft>
              <a:defRPr/>
            </a:pPr>
            <a:r>
              <a:rPr kumimoji="1" lang="ja-JP" altLang="en-US" sz="1400" b="0" i="0" u="none" strike="noStrike" kern="100" cap="none" spc="0" normalizeH="0" baseline="0" noProof="0" dirty="0">
                <a:ln>
                  <a:noFill/>
                </a:ln>
                <a:effectLst/>
                <a:uLnTx/>
                <a:uFillTx/>
                <a:latin typeface="ＭＳ Ｐゴシック"/>
                <a:ea typeface="ＭＳ Ｐゴシック" panose="020B0600070205080204" pitchFamily="50" charset="-128"/>
                <a:cs typeface="Times New Roman"/>
              </a:rPr>
              <a:t>　</a:t>
            </a:r>
            <a:r>
              <a:rPr lang="ja-JP" altLang="en-US" sz="1400" kern="100" dirty="0">
                <a:latin typeface="ＭＳ Ｐゴシック"/>
                <a:cs typeface="Times New Roman"/>
              </a:rPr>
              <a:t>　　 ・令和５年度からの</a:t>
            </a:r>
            <a:r>
              <a:rPr lang="ja-JP" altLang="en-US" sz="1400" kern="100">
                <a:latin typeface="ＭＳ Ｐゴシック"/>
                <a:cs typeface="Times New Roman"/>
              </a:rPr>
              <a:t>継続分（１９０人</a:t>
            </a:r>
            <a:r>
              <a:rPr lang="ja-JP" altLang="en-US" sz="1400" kern="100" dirty="0">
                <a:latin typeface="ＭＳ Ｐゴシック"/>
                <a:cs typeface="Times New Roman"/>
              </a:rPr>
              <a:t>）を整備　（令和８年度までの目標数１４，９００人分）　　</a:t>
            </a:r>
            <a:endParaRPr lang="en-US" altLang="ja-JP" sz="1400" kern="100" dirty="0">
              <a:latin typeface="ＭＳ Ｐゴシック"/>
              <a:cs typeface="Times New Roman"/>
            </a:endParaRPr>
          </a:p>
        </p:txBody>
      </p:sp>
      <p:sp>
        <p:nvSpPr>
          <p:cNvPr id="14" name="テキスト ボックス 33">
            <a:extLst>
              <a:ext uri="{FF2B5EF4-FFF2-40B4-BE49-F238E27FC236}">
                <a16:creationId xmlns:a16="http://schemas.microsoft.com/office/drawing/2014/main" id="{9D584594-3B81-D5B2-36F2-6F5587CB4F7D}"/>
              </a:ext>
            </a:extLst>
          </p:cNvPr>
          <p:cNvSpPr txBox="1">
            <a:spLocks noChangeArrowheads="1"/>
          </p:cNvSpPr>
          <p:nvPr/>
        </p:nvSpPr>
        <p:spPr bwMode="auto">
          <a:xfrm>
            <a:off x="594204" y="1359516"/>
            <a:ext cx="8232372" cy="514704"/>
          </a:xfrm>
          <a:prstGeom prst="rect">
            <a:avLst/>
          </a:prstGeom>
          <a:noFill/>
          <a:ln w="9525">
            <a:noFill/>
            <a:miter lim="800000"/>
            <a:headEnd/>
            <a:tailEnd/>
          </a:ln>
        </p:spPr>
        <p:txBody>
          <a:bodyPr wrap="square" lIns="77925" tIns="38963" rIns="77925" bIns="38963">
            <a:spAutoFit/>
          </a:bodyPr>
          <a:lstStyle/>
          <a:p>
            <a:pPr marL="285750" lvl="0" indent="-285750">
              <a:lnSpc>
                <a:spcPts val="1500"/>
              </a:lnSpc>
              <a:spcBef>
                <a:spcPts val="200"/>
              </a:spcBef>
              <a:spcAft>
                <a:spcPts val="200"/>
              </a:spcAft>
              <a:buFont typeface="Wingdings" panose="05000000000000000000" pitchFamily="2" charset="2"/>
              <a:buChar char="Ø"/>
              <a:defRPr/>
            </a:pPr>
            <a:r>
              <a:rPr lang="ja-JP" altLang="en-US" sz="1400" kern="100" dirty="0">
                <a:latin typeface="ＭＳ Ｐゴシック"/>
                <a:cs typeface="Times New Roman"/>
              </a:rPr>
              <a:t>老朽化が進む施設の維持・長寿命化を図るため、大規模修繕費用の一部を助成</a:t>
            </a:r>
            <a:endParaRPr lang="en-US" altLang="ja-JP" sz="1400" kern="100" dirty="0">
              <a:latin typeface="ＭＳ Ｐゴシック"/>
              <a:cs typeface="Times New Roman"/>
            </a:endParaRPr>
          </a:p>
          <a:p>
            <a:pPr lvl="0">
              <a:lnSpc>
                <a:spcPts val="1500"/>
              </a:lnSpc>
              <a:spcBef>
                <a:spcPts val="200"/>
              </a:spcBef>
              <a:spcAft>
                <a:spcPts val="200"/>
              </a:spcAft>
              <a:defRPr/>
            </a:pPr>
            <a:r>
              <a:rPr lang="ja-JP" altLang="en-US" sz="1400" kern="100" dirty="0">
                <a:latin typeface="ＭＳ Ｐゴシック"/>
                <a:cs typeface="Times New Roman"/>
              </a:rPr>
              <a:t>　　　 ・令和６年度　９か所</a:t>
            </a:r>
            <a:endParaRPr lang="en-US" altLang="ja-JP" sz="1400" kern="100" dirty="0">
              <a:latin typeface="ＭＳ Ｐゴシック"/>
              <a:cs typeface="Times New Roman"/>
            </a:endParaRPr>
          </a:p>
        </p:txBody>
      </p:sp>
      <p:sp>
        <p:nvSpPr>
          <p:cNvPr id="5" name="テキスト ボックス 49">
            <a:extLst>
              <a:ext uri="{FF2B5EF4-FFF2-40B4-BE49-F238E27FC236}">
                <a16:creationId xmlns:a16="http://schemas.microsoft.com/office/drawing/2014/main" id="{9200367E-85DB-164D-3DA3-343579F96ACD}"/>
              </a:ext>
            </a:extLst>
          </p:cNvPr>
          <p:cNvSpPr txBox="1">
            <a:spLocks noChangeArrowheads="1"/>
          </p:cNvSpPr>
          <p:nvPr/>
        </p:nvSpPr>
        <p:spPr bwMode="auto">
          <a:xfrm>
            <a:off x="427927" y="4316505"/>
            <a:ext cx="8505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2813">
              <a:tabLst>
                <a:tab pos="3762375" algn="l"/>
                <a:tab pos="5475288" algn="l"/>
                <a:tab pos="5562600" algn="l"/>
              </a:tabLst>
            </a:pPr>
            <a:r>
              <a:rPr lang="ja-JP" altLang="en-US" sz="1600" b="1" dirty="0">
                <a:latin typeface="ＭＳ Ｐゴシック" charset="-128"/>
              </a:rPr>
              <a:t>■ 生活困窮者自立支援事業　　　　　　　　　    　（８</a:t>
            </a:r>
            <a:r>
              <a:rPr lang="zh-TW" altLang="en-US" sz="1600" b="1" dirty="0">
                <a:latin typeface="ＭＳ Ｐゴシック" charset="-128"/>
              </a:rPr>
              <a:t>億</a:t>
            </a:r>
            <a:r>
              <a:rPr lang="ja-JP" altLang="en-US" sz="1600" b="1" dirty="0">
                <a:latin typeface="ＭＳ Ｐゴシック" charset="-128"/>
              </a:rPr>
              <a:t>４</a:t>
            </a:r>
            <a:r>
              <a:rPr lang="en-US" altLang="ja-JP" sz="1600" b="1" dirty="0">
                <a:latin typeface="ＭＳ Ｐゴシック" charset="-128"/>
              </a:rPr>
              <a:t>,</a:t>
            </a:r>
            <a:r>
              <a:rPr lang="ja-JP" altLang="en-US" sz="1600" b="1" dirty="0">
                <a:latin typeface="ＭＳ Ｐゴシック" charset="-128"/>
              </a:rPr>
              <a:t> ４００</a:t>
            </a:r>
            <a:r>
              <a:rPr lang="zh-TW" altLang="en-US" sz="1600" b="1" dirty="0">
                <a:latin typeface="ＭＳ Ｐゴシック" charset="-128"/>
              </a:rPr>
              <a:t>万円</a:t>
            </a:r>
            <a:r>
              <a:rPr lang="ja-JP" altLang="en-US" sz="1600" b="1" dirty="0">
                <a:latin typeface="ＭＳ Ｐゴシック" charset="-128"/>
              </a:rPr>
              <a:t>）</a:t>
            </a:r>
            <a:endParaRPr lang="en-US" altLang="ja-JP" sz="1600" b="1" dirty="0">
              <a:latin typeface="ＭＳ Ｐゴシック" charset="-128"/>
            </a:endParaRPr>
          </a:p>
        </p:txBody>
      </p:sp>
      <p:sp>
        <p:nvSpPr>
          <p:cNvPr id="10" name="テキスト ボックス 49">
            <a:extLst>
              <a:ext uri="{FF2B5EF4-FFF2-40B4-BE49-F238E27FC236}">
                <a16:creationId xmlns:a16="http://schemas.microsoft.com/office/drawing/2014/main" id="{7A55E065-41AE-CE5B-F026-D637B19A7BBA}"/>
              </a:ext>
            </a:extLst>
          </p:cNvPr>
          <p:cNvSpPr txBox="1">
            <a:spLocks noChangeArrowheads="1"/>
          </p:cNvSpPr>
          <p:nvPr/>
        </p:nvSpPr>
        <p:spPr bwMode="auto">
          <a:xfrm>
            <a:off x="450561" y="3309672"/>
            <a:ext cx="8516028" cy="3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25" tIns="38963" rIns="77925" bIns="38963">
            <a:spAutoFit/>
          </a:bodyP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lvl="0" eaLnBrk="1" hangingPunct="1">
              <a:lnSpc>
                <a:spcPct val="150000"/>
              </a:lnSpc>
              <a:spcBef>
                <a:spcPts val="150"/>
              </a:spcBef>
              <a:spcAft>
                <a:spcPts val="150"/>
              </a:spcAft>
              <a:buNone/>
              <a:tabLst>
                <a:tab pos="3141663" algn="l"/>
                <a:tab pos="3317875" algn="l"/>
                <a:tab pos="3587750" algn="l"/>
                <a:tab pos="3681413" algn="l"/>
                <a:tab pos="3762375" algn="l"/>
                <a:tab pos="3951288" algn="l"/>
                <a:tab pos="4032250" algn="l"/>
                <a:tab pos="4665663" algn="l"/>
              </a:tabLst>
              <a:defRPr/>
            </a:pPr>
            <a:r>
              <a:rPr kumimoji="1" lang="ja-JP" altLang="en-US" sz="1600" b="1" i="0" u="none" strike="noStrike" kern="1200" cap="none" spc="0" normalizeH="0" baseline="0" noProof="0" dirty="0">
                <a:ln>
                  <a:noFill/>
                </a:ln>
                <a:effectLst/>
                <a:uLnTx/>
                <a:uFillTx/>
                <a:latin typeface="ＭＳ Ｐゴシック" charset="-128"/>
              </a:rPr>
              <a:t>■ 困難な問題を抱える女性支援推進等事業  　（　　</a:t>
            </a:r>
            <a:r>
              <a:rPr lang="ja-JP" altLang="en-US" sz="1600" b="1" dirty="0">
                <a:latin typeface="ＭＳ Ｐゴシック" charset="-128"/>
              </a:rPr>
              <a:t> </a:t>
            </a:r>
            <a:r>
              <a:rPr kumimoji="1" lang="ja-JP" altLang="en-US" sz="1600" b="1" i="0" u="none" strike="noStrike" kern="1200" cap="none" spc="0" normalizeH="0" baseline="0" noProof="0" dirty="0">
                <a:ln>
                  <a:noFill/>
                </a:ln>
                <a:effectLst/>
                <a:uLnTx/>
                <a:uFillTx/>
                <a:latin typeface="ＭＳ Ｐゴシック" charset="-128"/>
              </a:rPr>
              <a:t>３，２００</a:t>
            </a:r>
            <a:r>
              <a:rPr lang="ja-JP" altLang="en-US" sz="1600" b="1" dirty="0">
                <a:latin typeface="ＭＳ Ｐゴシック" charset="-128"/>
              </a:rPr>
              <a:t>万円</a:t>
            </a:r>
            <a:r>
              <a:rPr kumimoji="1" lang="ja-JP" altLang="en-US" sz="1600" b="1" i="0" u="none" strike="noStrike" kern="1200" cap="none" spc="0" normalizeH="0" baseline="0" noProof="0" dirty="0">
                <a:ln>
                  <a:noFill/>
                </a:ln>
                <a:effectLst/>
                <a:uLnTx/>
                <a:uFillTx/>
                <a:latin typeface="ＭＳ Ｐゴシック" charset="-128"/>
              </a:rPr>
              <a:t>）</a:t>
            </a:r>
          </a:p>
        </p:txBody>
      </p:sp>
      <p:sp>
        <p:nvSpPr>
          <p:cNvPr id="12" name="Rectangle 5">
            <a:extLst>
              <a:ext uri="{FF2B5EF4-FFF2-40B4-BE49-F238E27FC236}">
                <a16:creationId xmlns:a16="http://schemas.microsoft.com/office/drawing/2014/main" id="{D8F26E20-74AE-BFDE-0674-F88B733A6B92}"/>
              </a:ext>
            </a:extLst>
          </p:cNvPr>
          <p:cNvSpPr>
            <a:spLocks noChangeArrowheads="1"/>
          </p:cNvSpPr>
          <p:nvPr/>
        </p:nvSpPr>
        <p:spPr bwMode="auto">
          <a:xfrm>
            <a:off x="594205" y="3647718"/>
            <a:ext cx="6489176" cy="38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spcBef>
                <a:spcPts val="200"/>
              </a:spcBef>
              <a:spcAft>
                <a:spcPts val="200"/>
              </a:spcAft>
              <a:buFont typeface="Wingdings" panose="05000000000000000000" pitchFamily="2" charset="2"/>
              <a:buChar char="Ø"/>
            </a:pPr>
            <a:r>
              <a:rPr lang="ja-JP" altLang="en-US" sz="1400" spc="-50" dirty="0">
                <a:latin typeface="+mn-ea"/>
              </a:rPr>
              <a:t>困難な問題を抱える女性を対象とした自立までの伴走型支援体制を構築するため、女性相談支援員を配置</a:t>
            </a:r>
            <a:endParaRPr lang="en-US" altLang="ja-JP" sz="1400" dirty="0">
              <a:latin typeface="+mn-ea"/>
            </a:endParaRPr>
          </a:p>
        </p:txBody>
      </p:sp>
      <p:sp>
        <p:nvSpPr>
          <p:cNvPr id="16" name="Rectangle 5">
            <a:extLst>
              <a:ext uri="{FF2B5EF4-FFF2-40B4-BE49-F238E27FC236}">
                <a16:creationId xmlns:a16="http://schemas.microsoft.com/office/drawing/2014/main" id="{AAFCC765-77DB-85AE-E605-6ACBF4893840}"/>
              </a:ext>
            </a:extLst>
          </p:cNvPr>
          <p:cNvSpPr>
            <a:spLocks noChangeArrowheads="1"/>
          </p:cNvSpPr>
          <p:nvPr/>
        </p:nvSpPr>
        <p:spPr bwMode="auto">
          <a:xfrm>
            <a:off x="946835" y="4082187"/>
            <a:ext cx="7523480" cy="34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75"/>
              </a:spcBef>
              <a:spcAft>
                <a:spcPts val="175"/>
              </a:spcAft>
            </a:pPr>
            <a:r>
              <a:rPr lang="ja-JP" altLang="en-US" sz="1400" dirty="0">
                <a:latin typeface="ＭＳ Ｐゴシック" panose="020B0600070205080204" pitchFamily="50" charset="-128"/>
              </a:rPr>
              <a:t>・</a:t>
            </a:r>
            <a:r>
              <a:rPr lang="ja-JP" altLang="en-US" sz="1400" spc="-50" dirty="0">
                <a:latin typeface="+mn-ea"/>
              </a:rPr>
              <a:t>相談支援、各種社会福祉サービスとの連携・調整、同行支援　など</a:t>
            </a:r>
            <a:endParaRPr lang="en-US" altLang="ja-JP" sz="1400" dirty="0">
              <a:latin typeface="ＭＳ Ｐゴシック" panose="020B0600070205080204" pitchFamily="50" charset="-128"/>
            </a:endParaRPr>
          </a:p>
        </p:txBody>
      </p:sp>
      <p:sp>
        <p:nvSpPr>
          <p:cNvPr id="20" name="角丸四角形 21">
            <a:extLst>
              <a:ext uri="{FF2B5EF4-FFF2-40B4-BE49-F238E27FC236}">
                <a16:creationId xmlns:a16="http://schemas.microsoft.com/office/drawing/2014/main" id="{6ECC5BDE-30D1-7968-C29C-1E05FFD9F786}"/>
              </a:ext>
            </a:extLst>
          </p:cNvPr>
          <p:cNvSpPr/>
          <p:nvPr/>
        </p:nvSpPr>
        <p:spPr>
          <a:xfrm>
            <a:off x="158331" y="3387150"/>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24" name="Rectangle 5">
            <a:extLst>
              <a:ext uri="{FF2B5EF4-FFF2-40B4-BE49-F238E27FC236}">
                <a16:creationId xmlns:a16="http://schemas.microsoft.com/office/drawing/2014/main" id="{5CDB73C9-8B49-5175-82B8-9475F01B5276}"/>
              </a:ext>
            </a:extLst>
          </p:cNvPr>
          <p:cNvSpPr>
            <a:spLocks noChangeArrowheads="1"/>
          </p:cNvSpPr>
          <p:nvPr/>
        </p:nvSpPr>
        <p:spPr bwMode="auto">
          <a:xfrm>
            <a:off x="559864" y="4645786"/>
            <a:ext cx="5667309" cy="47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spc="-50" dirty="0">
                <a:latin typeface="+mn-ea"/>
              </a:rPr>
              <a:t>全区役所</a:t>
            </a:r>
            <a:r>
              <a:rPr lang="ja-JP" altLang="en-US" sz="1400" dirty="0">
                <a:latin typeface="+mn-ea"/>
              </a:rPr>
              <a:t>に設置している相談窓口において、相談者の状況に応じて、地域の関係機関と連携しながら包括的・継続的な支援を実施</a:t>
            </a:r>
            <a:endParaRPr lang="en-US" altLang="ja-JP" sz="1400" dirty="0">
              <a:latin typeface="+mn-ea"/>
            </a:endParaRPr>
          </a:p>
        </p:txBody>
      </p:sp>
      <p:pic>
        <p:nvPicPr>
          <p:cNvPr id="9" name="図 8">
            <a:extLst>
              <a:ext uri="{FF2B5EF4-FFF2-40B4-BE49-F238E27FC236}">
                <a16:creationId xmlns:a16="http://schemas.microsoft.com/office/drawing/2014/main" id="{1652A2DF-44BF-F73C-AA58-93DBF56CEDB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21759" y="3407705"/>
            <a:ext cx="1109250" cy="1092042"/>
          </a:xfrm>
          <a:prstGeom prst="rect">
            <a:avLst/>
          </a:prstGeom>
          <a:noFill/>
          <a:ln>
            <a:noFill/>
          </a:ln>
        </p:spPr>
      </p:pic>
    </p:spTree>
    <p:extLst>
      <p:ext uri="{BB962C8B-B14F-4D97-AF65-F5344CB8AC3E}">
        <p14:creationId xmlns:p14="http://schemas.microsoft.com/office/powerpoint/2010/main" val="601636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6076"/>
            <a:ext cx="9144000" cy="47087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69101" tIns="34550" rIns="69101" bIns="34550" anchor="ctr"/>
          <a:lstStyle/>
          <a:p>
            <a:pPr>
              <a:defRPr/>
            </a:pPr>
            <a:r>
              <a:rPr lang="ja-JP" altLang="en-US" sz="258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すこやかでこころ豊かに暮らすための施策</a:t>
            </a:r>
            <a:endParaRPr lang="en-US" altLang="ja-JP" sz="1844"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3" name="Rectangle 5"/>
          <p:cNvSpPr>
            <a:spLocks noChangeArrowheads="1"/>
          </p:cNvSpPr>
          <p:nvPr/>
        </p:nvSpPr>
        <p:spPr bwMode="auto">
          <a:xfrm>
            <a:off x="371800" y="592295"/>
            <a:ext cx="7478668" cy="294811"/>
          </a:xfrm>
          <a:prstGeom prst="rect">
            <a:avLst/>
          </a:prstGeom>
          <a:noFill/>
          <a:ln w="9525">
            <a:noFill/>
            <a:miter lim="800000"/>
            <a:headEnd/>
            <a:tailEnd/>
          </a:ln>
        </p:spPr>
        <p:txBody>
          <a:bodyPr lIns="69595" tIns="34797" rIns="69595" bIns="34797"/>
          <a:lstStyle/>
          <a:p>
            <a:pPr eaLnBrk="1" hangingPunct="1">
              <a:lnSpc>
                <a:spcPts val="2234"/>
              </a:lnSpc>
              <a:spcBef>
                <a:spcPts val="152"/>
              </a:spcBef>
              <a:spcAft>
                <a:spcPts val="152"/>
              </a:spcAft>
              <a:tabLst>
                <a:tab pos="239713" algn="l"/>
                <a:tab pos="3441700" algn="l"/>
                <a:tab pos="3529013" algn="l"/>
                <a:tab pos="4083050" algn="l"/>
                <a:tab pos="4325938" algn="l"/>
                <a:tab pos="4927600" algn="l"/>
                <a:tab pos="5024438" algn="l"/>
                <a:tab pos="5475288" algn="l"/>
                <a:tab pos="5610225" algn="l"/>
              </a:tabLst>
              <a:defRPr/>
            </a:pPr>
            <a:r>
              <a:rPr lang="ja-JP" altLang="en-US" sz="1600" b="1" dirty="0">
                <a:latin typeface="ＭＳ Ｐゴシック" pitchFamily="50" charset="-128"/>
                <a:ea typeface="ＭＳ Ｐゴシック" charset="-128"/>
              </a:rPr>
              <a:t>■</a:t>
            </a:r>
            <a:r>
              <a:rPr lang="ja-JP" altLang="en-US" sz="1600" b="1" dirty="0">
                <a:latin typeface="ＭＳ Ｐゴシック" pitchFamily="50" charset="-128"/>
              </a:rPr>
              <a:t> </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がん患者支援事業　　　　　　　　　　　　　　　　　　　（    　 ４，１００万円） </a:t>
            </a:r>
            <a:endParaRPr lang="en-US" altLang="ja-JP" sz="1600" b="1" dirty="0">
              <a:latin typeface="ＭＳ Ｐゴシック" pitchFamily="50" charset="-128"/>
              <a:ea typeface="ＭＳ Ｐゴシック" charset="-128"/>
            </a:endParaRPr>
          </a:p>
        </p:txBody>
      </p:sp>
      <p:sp>
        <p:nvSpPr>
          <p:cNvPr id="30" name="Rectangle 5"/>
          <p:cNvSpPr>
            <a:spLocks noChangeArrowheads="1"/>
          </p:cNvSpPr>
          <p:nvPr/>
        </p:nvSpPr>
        <p:spPr bwMode="auto">
          <a:xfrm>
            <a:off x="425829" y="1227303"/>
            <a:ext cx="7527654" cy="548285"/>
          </a:xfrm>
          <a:prstGeom prst="rect">
            <a:avLst/>
          </a:prstGeom>
          <a:noFill/>
          <a:ln w="9525">
            <a:noFill/>
            <a:miter lim="800000"/>
            <a:headEnd/>
            <a:tailEnd/>
          </a:ln>
        </p:spPr>
        <p:txBody>
          <a:bodyPr lIns="69595" tIns="34797" rIns="69595" bIns="34797"/>
          <a:lstStyle/>
          <a:p>
            <a:pPr marL="433943" indent="-277949" eaLnBrk="1" hangingPunct="1">
              <a:lnSpc>
                <a:spcPts val="1500"/>
              </a:lnSpc>
              <a:spcBef>
                <a:spcPts val="152"/>
              </a:spcBef>
              <a:spcAft>
                <a:spcPts val="152"/>
              </a:spcAft>
              <a:buFont typeface="Wingdings" panose="05000000000000000000" pitchFamily="2" charset="2"/>
              <a:buChar char="Ø"/>
              <a:defRPr/>
            </a:pPr>
            <a:r>
              <a:rPr lang="ja-JP" altLang="en-US" sz="1400" dirty="0">
                <a:latin typeface="ＭＳ Ｐゴシック" pitchFamily="50" charset="-128"/>
                <a:ea typeface="ＭＳ Ｐゴシック" charset="-128"/>
              </a:rPr>
              <a:t>若年がん患者のターミナルケア支援として、在宅介護サービス経費、福祉用具の</a:t>
            </a:r>
            <a:br>
              <a:rPr lang="en-US" altLang="ja-JP" sz="1400" dirty="0">
                <a:latin typeface="ＭＳ Ｐゴシック" pitchFamily="50" charset="-128"/>
                <a:ea typeface="ＭＳ Ｐゴシック" charset="-128"/>
              </a:rPr>
            </a:br>
            <a:r>
              <a:rPr lang="ja-JP" altLang="en-US" sz="1400" dirty="0">
                <a:latin typeface="ＭＳ Ｐゴシック" pitchFamily="50" charset="-128"/>
                <a:ea typeface="ＭＳ Ｐゴシック" charset="-128"/>
              </a:rPr>
              <a:t>貸与・購入経費を助成　</a:t>
            </a:r>
            <a:endParaRPr lang="en-US" altLang="ja-JP" sz="1400" dirty="0">
              <a:latin typeface="ＭＳ Ｐゴシック" pitchFamily="50" charset="-128"/>
              <a:ea typeface="ＭＳ Ｐゴシック" charset="-128"/>
            </a:endParaRPr>
          </a:p>
          <a:p>
            <a:pPr marL="155994" eaLnBrk="1" hangingPunct="1">
              <a:spcBef>
                <a:spcPts val="152"/>
              </a:spcBef>
              <a:spcAft>
                <a:spcPts val="152"/>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32" name="スライド番号プレースホルダー 1"/>
          <p:cNvSpPr>
            <a:spLocks noGrp="1"/>
          </p:cNvSpPr>
          <p:nvPr>
            <p:ph type="sldNum" sz="quarter" idx="12"/>
          </p:nvPr>
        </p:nvSpPr>
        <p:spPr>
          <a:xfrm>
            <a:off x="6986653" y="4778802"/>
            <a:ext cx="2160000" cy="358775"/>
          </a:xfrm>
        </p:spPr>
        <p:txBody>
          <a:bodyPr/>
          <a:lstStyle/>
          <a:p>
            <a:pPr>
              <a:defRPr/>
            </a:pPr>
            <a:fld id="{A2B66F92-5B6F-40D4-B1D3-96B798ADC06F}" type="slidenum">
              <a:rPr lang="en-US" altLang="ja-JP" sz="2000" b="1" smtClean="0">
                <a:solidFill>
                  <a:srgbClr val="000000"/>
                </a:solidFill>
                <a:effectLst>
                  <a:outerShdw blurRad="38100" dist="38100" dir="2700000" algn="tl">
                    <a:srgbClr val="000000">
                      <a:alpha val="43137"/>
                    </a:srgbClr>
                  </a:outerShdw>
                </a:effectLst>
              </a:rPr>
              <a:pPr>
                <a:defRPr/>
              </a:pPr>
              <a:t>23</a:t>
            </a:fld>
            <a:endParaRPr lang="en-US" altLang="ja-JP" sz="2000" b="1" dirty="0">
              <a:solidFill>
                <a:srgbClr val="000000"/>
              </a:solidFill>
              <a:effectLst>
                <a:outerShdw blurRad="38100" dist="38100" dir="2700000" algn="tl">
                  <a:srgbClr val="000000">
                    <a:alpha val="43137"/>
                  </a:srgbClr>
                </a:outerShdw>
              </a:effectLst>
            </a:endParaRPr>
          </a:p>
        </p:txBody>
      </p:sp>
      <p:sp>
        <p:nvSpPr>
          <p:cNvPr id="25" name="Rectangle 5"/>
          <p:cNvSpPr>
            <a:spLocks noChangeArrowheads="1"/>
          </p:cNvSpPr>
          <p:nvPr/>
        </p:nvSpPr>
        <p:spPr bwMode="auto">
          <a:xfrm>
            <a:off x="726863" y="1036167"/>
            <a:ext cx="7527654" cy="324894"/>
          </a:xfrm>
          <a:prstGeom prst="rect">
            <a:avLst/>
          </a:prstGeom>
          <a:noFill/>
          <a:ln w="9525">
            <a:noFill/>
            <a:miter lim="800000"/>
            <a:headEnd/>
            <a:tailEnd/>
          </a:ln>
        </p:spPr>
        <p:txBody>
          <a:bodyPr lIns="69595" tIns="34797" rIns="69595" bIns="34797"/>
          <a:lstStyle/>
          <a:p>
            <a:pPr marL="155994" eaLnBrk="1" hangingPunct="1">
              <a:spcBef>
                <a:spcPts val="152"/>
              </a:spcBef>
              <a:spcAft>
                <a:spcPts val="152"/>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155994" eaLnBrk="1" hangingPunct="1">
              <a:spcBef>
                <a:spcPts val="152"/>
              </a:spcBef>
              <a:spcAft>
                <a:spcPts val="152"/>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27" name="Rectangle 5"/>
          <p:cNvSpPr>
            <a:spLocks noChangeArrowheads="1"/>
          </p:cNvSpPr>
          <p:nvPr/>
        </p:nvSpPr>
        <p:spPr bwMode="auto">
          <a:xfrm>
            <a:off x="726863" y="1587008"/>
            <a:ext cx="7527654" cy="334102"/>
          </a:xfrm>
          <a:prstGeom prst="rect">
            <a:avLst/>
          </a:prstGeom>
          <a:noFill/>
          <a:ln w="9525">
            <a:noFill/>
            <a:miter lim="800000"/>
            <a:headEnd/>
            <a:tailEnd/>
          </a:ln>
        </p:spPr>
        <p:txBody>
          <a:bodyPr lIns="69595" tIns="34797" rIns="69595" bIns="34797"/>
          <a:lstStyle/>
          <a:p>
            <a:pPr marL="155994" eaLnBrk="1" hangingPunct="1">
              <a:spcBef>
                <a:spcPts val="152"/>
              </a:spcBef>
              <a:spcAft>
                <a:spcPts val="152"/>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155994" eaLnBrk="1" hangingPunct="1">
              <a:spcBef>
                <a:spcPts val="152"/>
              </a:spcBef>
              <a:spcAft>
                <a:spcPts val="152"/>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33" name="Rectangle 5"/>
          <p:cNvSpPr>
            <a:spLocks noChangeArrowheads="1"/>
          </p:cNvSpPr>
          <p:nvPr/>
        </p:nvSpPr>
        <p:spPr bwMode="auto">
          <a:xfrm>
            <a:off x="417665" y="910939"/>
            <a:ext cx="7527654" cy="279369"/>
          </a:xfrm>
          <a:prstGeom prst="rect">
            <a:avLst/>
          </a:prstGeom>
          <a:noFill/>
          <a:ln w="9525">
            <a:noFill/>
            <a:miter lim="800000"/>
            <a:headEnd/>
            <a:tailEnd/>
          </a:ln>
        </p:spPr>
        <p:txBody>
          <a:bodyPr lIns="69595" tIns="34797" rIns="69595" bIns="34797"/>
          <a:lstStyle/>
          <a:p>
            <a:pPr marL="433943" indent="-277949" eaLnBrk="1" hangingPunct="1">
              <a:spcBef>
                <a:spcPts val="152"/>
              </a:spcBef>
              <a:spcAft>
                <a:spcPts val="152"/>
              </a:spcAft>
              <a:buFont typeface="Wingdings" panose="05000000000000000000" pitchFamily="2" charset="2"/>
              <a:buChar char="Ø"/>
              <a:defRPr/>
            </a:pPr>
            <a:r>
              <a:rPr lang="ja-JP" altLang="en-US" sz="1400" dirty="0">
                <a:latin typeface="ＭＳ Ｐゴシック" pitchFamily="50" charset="-128"/>
                <a:ea typeface="ＭＳ Ｐゴシック" charset="-128"/>
              </a:rPr>
              <a:t>がん患者のアピアランスケア支援として、 ウイッグ・乳房補整具等の購入経費を助成　　</a:t>
            </a:r>
            <a:endParaRPr lang="en-US" altLang="ja-JP" sz="1400" dirty="0">
              <a:latin typeface="ＭＳ Ｐゴシック" pitchFamily="50" charset="-128"/>
              <a:ea typeface="ＭＳ Ｐゴシック" charset="-128"/>
            </a:endParaRPr>
          </a:p>
          <a:p>
            <a:pPr marL="155994" eaLnBrk="1" hangingPunct="1">
              <a:spcBef>
                <a:spcPts val="152"/>
              </a:spcBef>
              <a:spcAft>
                <a:spcPts val="152"/>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3190" y="666945"/>
            <a:ext cx="801475" cy="709215"/>
          </a:xfrm>
          <a:prstGeom prst="rect">
            <a:avLst/>
          </a:prstGeom>
        </p:spPr>
      </p:pic>
      <p:sp>
        <p:nvSpPr>
          <p:cNvPr id="2" name="Rectangle 5">
            <a:extLst>
              <a:ext uri="{FF2B5EF4-FFF2-40B4-BE49-F238E27FC236}">
                <a16:creationId xmlns:a16="http://schemas.microsoft.com/office/drawing/2014/main" id="{12BB78CF-7A84-27A4-FE51-683806250496}"/>
              </a:ext>
            </a:extLst>
          </p:cNvPr>
          <p:cNvSpPr>
            <a:spLocks noChangeArrowheads="1"/>
          </p:cNvSpPr>
          <p:nvPr/>
        </p:nvSpPr>
        <p:spPr bwMode="auto">
          <a:xfrm>
            <a:off x="365353" y="1819977"/>
            <a:ext cx="7522124" cy="389176"/>
          </a:xfrm>
          <a:prstGeom prst="rect">
            <a:avLst/>
          </a:prstGeom>
          <a:noFill/>
          <a:ln w="9525">
            <a:noFill/>
            <a:miter lim="800000"/>
            <a:headEnd/>
            <a:tailEnd/>
          </a:ln>
        </p:spPr>
        <p:txBody>
          <a:bodyPr lIns="69595" tIns="34797" rIns="69595" bIns="34797"/>
          <a:lstStyle/>
          <a:p>
            <a:pPr eaLnBrk="1" hangingPunct="1">
              <a:lnSpc>
                <a:spcPts val="2234"/>
              </a:lnSpc>
              <a:spcBef>
                <a:spcPts val="152"/>
              </a:spcBef>
              <a:spcAft>
                <a:spcPts val="152"/>
              </a:spcAft>
              <a:tabLst>
                <a:tab pos="239713" algn="l"/>
                <a:tab pos="3441700" algn="l"/>
                <a:tab pos="3529013" algn="l"/>
                <a:tab pos="4083050" algn="l"/>
                <a:tab pos="4325938" algn="l"/>
                <a:tab pos="4927600" algn="l"/>
                <a:tab pos="5475288" algn="l"/>
                <a:tab pos="5610225" algn="l"/>
                <a:tab pos="6551613" algn="l"/>
              </a:tabLst>
              <a:defRPr/>
            </a:pPr>
            <a:r>
              <a:rPr lang="ja-JP" altLang="en-US" sz="1600" b="1" dirty="0">
                <a:latin typeface="ＭＳ Ｐゴシック" pitchFamily="50" charset="-128"/>
                <a:ea typeface="ＭＳ Ｐゴシック" charset="-128"/>
              </a:rPr>
              <a:t>■</a:t>
            </a:r>
            <a:r>
              <a:rPr lang="ja-JP" altLang="en-US" sz="1600" b="1" dirty="0">
                <a:latin typeface="ＭＳ Ｐゴシック" pitchFamily="50" charset="-128"/>
              </a:rPr>
              <a:t> </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依存症対策支援事業　　　　　　　　　　　　　　　　　 （    　 ５，９００万円） </a:t>
            </a:r>
            <a:endParaRPr lang="en-US" altLang="ja-JP" sz="1600" b="1" dirty="0">
              <a:latin typeface="ＭＳ Ｐゴシック" pitchFamily="50" charset="-128"/>
              <a:ea typeface="ＭＳ Ｐゴシック" charset="-128"/>
            </a:endParaRPr>
          </a:p>
        </p:txBody>
      </p:sp>
      <p:sp>
        <p:nvSpPr>
          <p:cNvPr id="5" name="Rectangle 5">
            <a:extLst>
              <a:ext uri="{FF2B5EF4-FFF2-40B4-BE49-F238E27FC236}">
                <a16:creationId xmlns:a16="http://schemas.microsoft.com/office/drawing/2014/main" id="{93331AA0-BD09-96BA-989F-C5939921A053}"/>
              </a:ext>
            </a:extLst>
          </p:cNvPr>
          <p:cNvSpPr>
            <a:spLocks noChangeArrowheads="1"/>
          </p:cNvSpPr>
          <p:nvPr/>
        </p:nvSpPr>
        <p:spPr bwMode="auto">
          <a:xfrm>
            <a:off x="359653" y="2751050"/>
            <a:ext cx="7585658" cy="365796"/>
          </a:xfrm>
          <a:prstGeom prst="rect">
            <a:avLst/>
          </a:prstGeom>
          <a:noFill/>
          <a:ln w="9525">
            <a:noFill/>
            <a:miter lim="800000"/>
            <a:headEnd/>
            <a:tailEnd/>
          </a:ln>
        </p:spPr>
        <p:txBody>
          <a:bodyPr lIns="69595" tIns="34797" rIns="69595" bIns="34797"/>
          <a:lstStyle/>
          <a:p>
            <a:pPr eaLnBrk="1" hangingPunct="1">
              <a:lnSpc>
                <a:spcPts val="2234"/>
              </a:lnSpc>
              <a:spcBef>
                <a:spcPts val="152"/>
              </a:spcBef>
              <a:spcAft>
                <a:spcPts val="152"/>
              </a:spcAft>
              <a:tabLst>
                <a:tab pos="239713" algn="l"/>
                <a:tab pos="3441700" algn="l"/>
                <a:tab pos="3529013" algn="l"/>
                <a:tab pos="4083050" algn="l"/>
                <a:tab pos="4325938" algn="l"/>
                <a:tab pos="5378450" algn="l"/>
                <a:tab pos="5648325" algn="l"/>
                <a:tab pos="6454775" algn="l"/>
              </a:tabLst>
              <a:defRPr/>
            </a:pPr>
            <a:r>
              <a:rPr lang="ja-JP" altLang="en-US" sz="1600" b="1" dirty="0">
                <a:latin typeface="ＭＳ Ｐゴシック" pitchFamily="50" charset="-128"/>
                <a:ea typeface="ＭＳ Ｐゴシック" charset="-128"/>
              </a:rPr>
              <a:t>■</a:t>
            </a:r>
            <a:r>
              <a:rPr lang="ja-JP" altLang="en-US" sz="1600" b="1" dirty="0">
                <a:latin typeface="ＭＳ Ｐゴシック" pitchFamily="50" charset="-128"/>
              </a:rPr>
              <a:t> </a:t>
            </a:r>
            <a:r>
              <a:rPr lang="ja-JP" altLang="en-US" sz="1600" b="1" dirty="0">
                <a:latin typeface="ＭＳ Ｐゴシック" pitchFamily="50" charset="-128"/>
                <a:ea typeface="ＭＳ Ｐゴシック" charset="-128"/>
              </a:rPr>
              <a:t>　ひきこもり相談支援事業　　　　　　　　　　　　    　  （   　  １，８００万円） </a:t>
            </a:r>
            <a:endParaRPr lang="en-US" altLang="ja-JP" sz="1600" b="1" dirty="0">
              <a:latin typeface="ＭＳ Ｐゴシック" pitchFamily="50" charset="-128"/>
              <a:ea typeface="ＭＳ Ｐゴシック" charset="-128"/>
            </a:endParaRPr>
          </a:p>
        </p:txBody>
      </p:sp>
      <p:sp>
        <p:nvSpPr>
          <p:cNvPr id="7" name="Rectangle 5">
            <a:extLst>
              <a:ext uri="{FF2B5EF4-FFF2-40B4-BE49-F238E27FC236}">
                <a16:creationId xmlns:a16="http://schemas.microsoft.com/office/drawing/2014/main" id="{C39FE205-071C-286E-77D1-28D6EB32FEB4}"/>
              </a:ext>
            </a:extLst>
          </p:cNvPr>
          <p:cNvSpPr>
            <a:spLocks noChangeArrowheads="1"/>
          </p:cNvSpPr>
          <p:nvPr/>
        </p:nvSpPr>
        <p:spPr bwMode="auto">
          <a:xfrm>
            <a:off x="425829" y="3074488"/>
            <a:ext cx="6660415" cy="262326"/>
          </a:xfrm>
          <a:prstGeom prst="rect">
            <a:avLst/>
          </a:prstGeom>
          <a:noFill/>
          <a:ln w="9525">
            <a:noFill/>
            <a:miter lim="800000"/>
            <a:headEnd/>
            <a:tailEnd/>
          </a:ln>
        </p:spPr>
        <p:txBody>
          <a:bodyPr lIns="77929" tIns="38964" rIns="77929" bIns="38964"/>
          <a:lstStyle/>
          <a:p>
            <a:pPr marL="485775" indent="-311150" eaLnBrk="1" hangingPunct="1">
              <a:lnSpc>
                <a:spcPts val="1700"/>
              </a:lnSpc>
              <a:spcBef>
                <a:spcPts val="170"/>
              </a:spcBef>
              <a:spcAft>
                <a:spcPts val="170"/>
              </a:spcAft>
              <a:buFont typeface="Wingdings" panose="05000000000000000000" pitchFamily="2" charset="2"/>
              <a:buChar char="Ø"/>
              <a:defRPr/>
            </a:pPr>
            <a:r>
              <a:rPr lang="ja-JP" altLang="en-US" sz="1400" dirty="0">
                <a:latin typeface="ＭＳ Ｐゴシック" pitchFamily="50" charset="-128"/>
                <a:ea typeface="ＭＳ Ｐゴシック" charset="-128"/>
              </a:rPr>
              <a:t>ひきこもり状態にある方・家族等への専用電話や医師による相談支援等を実施　　　　　</a:t>
            </a:r>
            <a:endParaRPr lang="en-US" altLang="ja-JP" sz="1400" dirty="0">
              <a:latin typeface="ＭＳ Ｐゴシック" panose="020B0600070205080204" pitchFamily="50" charset="-128"/>
            </a:endParaRPr>
          </a:p>
        </p:txBody>
      </p:sp>
      <p:sp>
        <p:nvSpPr>
          <p:cNvPr id="8" name="Rectangle 5">
            <a:extLst>
              <a:ext uri="{FF2B5EF4-FFF2-40B4-BE49-F238E27FC236}">
                <a16:creationId xmlns:a16="http://schemas.microsoft.com/office/drawing/2014/main" id="{DDF0AC0D-E4A8-3F8C-4F02-7C7FC9CCF520}"/>
              </a:ext>
            </a:extLst>
          </p:cNvPr>
          <p:cNvSpPr>
            <a:spLocks noChangeArrowheads="1"/>
          </p:cNvSpPr>
          <p:nvPr/>
        </p:nvSpPr>
        <p:spPr bwMode="auto">
          <a:xfrm>
            <a:off x="452141" y="2139472"/>
            <a:ext cx="6354992" cy="472489"/>
          </a:xfrm>
          <a:prstGeom prst="rect">
            <a:avLst/>
          </a:prstGeom>
          <a:noFill/>
          <a:ln w="9525">
            <a:noFill/>
            <a:miter lim="800000"/>
            <a:headEnd/>
            <a:tailEnd/>
          </a:ln>
        </p:spPr>
        <p:txBody>
          <a:bodyPr lIns="69595" tIns="34797" rIns="69595" bIns="34797"/>
          <a:lstStyle/>
          <a:p>
            <a:pPr marL="433943" indent="-277949" eaLnBrk="1" hangingPunct="1">
              <a:lnSpc>
                <a:spcPts val="1500"/>
              </a:lnSpc>
              <a:spcBef>
                <a:spcPts val="152"/>
              </a:spcBef>
              <a:spcAft>
                <a:spcPts val="152"/>
              </a:spcAft>
              <a:buFont typeface="Wingdings" panose="05000000000000000000" pitchFamily="2" charset="2"/>
              <a:buChar char="Ø"/>
              <a:defRPr/>
            </a:pPr>
            <a:r>
              <a:rPr lang="ja-JP" altLang="en-US" sz="1400" dirty="0">
                <a:latin typeface="ＭＳ Ｐゴシック" pitchFamily="50" charset="-128"/>
                <a:ea typeface="ＭＳ Ｐゴシック" charset="-128"/>
              </a:rPr>
              <a:t>依存症に悩む方への</a:t>
            </a:r>
            <a:r>
              <a:rPr lang="en-US" altLang="ja-JP" sz="1400" dirty="0">
                <a:latin typeface="ＭＳ Ｐゴシック" pitchFamily="50" charset="-128"/>
                <a:ea typeface="ＭＳ Ｐゴシック" charset="-128"/>
              </a:rPr>
              <a:t>LINE</a:t>
            </a:r>
            <a:r>
              <a:rPr lang="ja-JP" altLang="en-US" sz="1400" dirty="0">
                <a:latin typeface="ＭＳ Ｐゴシック" pitchFamily="50" charset="-128"/>
                <a:ea typeface="ＭＳ Ｐゴシック" charset="-128"/>
              </a:rPr>
              <a:t>相談、ギャンブル等依存症に関する啓発イベントや医療機関職員向けの研修等を大阪府と共同で実施　　</a:t>
            </a:r>
            <a:endParaRPr lang="en-US" altLang="ja-JP" sz="1400" dirty="0">
              <a:latin typeface="ＭＳ Ｐゴシック" pitchFamily="50" charset="-128"/>
              <a:ea typeface="ＭＳ Ｐゴシック" charset="-128"/>
            </a:endParaRPr>
          </a:p>
        </p:txBody>
      </p:sp>
      <p:sp>
        <p:nvSpPr>
          <p:cNvPr id="12" name="角丸四角形 27">
            <a:extLst>
              <a:ext uri="{FF2B5EF4-FFF2-40B4-BE49-F238E27FC236}">
                <a16:creationId xmlns:a16="http://schemas.microsoft.com/office/drawing/2014/main" id="{85F61CDD-8341-E4DF-F01E-3B12B1A1F46A}"/>
              </a:ext>
            </a:extLst>
          </p:cNvPr>
          <p:cNvSpPr/>
          <p:nvPr/>
        </p:nvSpPr>
        <p:spPr>
          <a:xfrm>
            <a:off x="704938" y="3593386"/>
            <a:ext cx="6102194" cy="327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992" eaLnBrk="1" hangingPunct="1">
              <a:lnSpc>
                <a:spcPts val="1600"/>
              </a:lnSpc>
              <a:spcBef>
                <a:spcPts val="152"/>
              </a:spcBef>
              <a:spcAft>
                <a:spcPts val="152"/>
              </a:spcAft>
              <a:defRPr/>
            </a:pPr>
            <a:r>
              <a:rPr lang="ja-JP" altLang="en-US" sz="1400" dirty="0">
                <a:solidFill>
                  <a:schemeClr val="tx1"/>
                </a:solidFill>
                <a:latin typeface="ＭＳ Ｐゴシック" pitchFamily="50" charset="-128"/>
                <a:ea typeface="ＭＳ Ｐゴシック" charset="-128"/>
              </a:rPr>
              <a:t>相談時間：週２日（水曜日の１８時～２２時、土曜日の１２時～１６時）</a:t>
            </a:r>
            <a:endParaRPr lang="en-US" altLang="ja-JP" sz="1400" dirty="0">
              <a:solidFill>
                <a:schemeClr val="tx1"/>
              </a:solidFill>
              <a:latin typeface="ＭＳ Ｐゴシック" pitchFamily="50" charset="-128"/>
              <a:ea typeface="ＭＳ Ｐゴシック" charset="-128"/>
            </a:endParaRPr>
          </a:p>
        </p:txBody>
      </p:sp>
      <p:pic>
        <p:nvPicPr>
          <p:cNvPr id="13" name="図 12">
            <a:extLst>
              <a:ext uri="{FF2B5EF4-FFF2-40B4-BE49-F238E27FC236}">
                <a16:creationId xmlns:a16="http://schemas.microsoft.com/office/drawing/2014/main" id="{88FE05F4-51E9-FB49-DEC9-242A0FD813E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54105" y="2909316"/>
            <a:ext cx="754304" cy="989251"/>
          </a:xfrm>
          <a:prstGeom prst="rect">
            <a:avLst/>
          </a:prstGeom>
        </p:spPr>
      </p:pic>
      <p:pic>
        <p:nvPicPr>
          <p:cNvPr id="16" name="図 15">
            <a:extLst>
              <a:ext uri="{FF2B5EF4-FFF2-40B4-BE49-F238E27FC236}">
                <a16:creationId xmlns:a16="http://schemas.microsoft.com/office/drawing/2014/main" id="{BB5B7B7D-BA47-5C61-ECE0-BC25B9F8A8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80789" y="1768621"/>
            <a:ext cx="1202907" cy="998618"/>
          </a:xfrm>
          <a:prstGeom prst="rect">
            <a:avLst/>
          </a:prstGeom>
        </p:spPr>
      </p:pic>
      <p:sp>
        <p:nvSpPr>
          <p:cNvPr id="28" name="Rectangle 5">
            <a:extLst>
              <a:ext uri="{FF2B5EF4-FFF2-40B4-BE49-F238E27FC236}">
                <a16:creationId xmlns:a16="http://schemas.microsoft.com/office/drawing/2014/main" id="{C39FE205-071C-286E-77D1-28D6EB32FEB4}"/>
              </a:ext>
            </a:extLst>
          </p:cNvPr>
          <p:cNvSpPr>
            <a:spLocks noChangeArrowheads="1"/>
          </p:cNvSpPr>
          <p:nvPr/>
        </p:nvSpPr>
        <p:spPr bwMode="auto">
          <a:xfrm>
            <a:off x="425828" y="3391441"/>
            <a:ext cx="6660415" cy="262326"/>
          </a:xfrm>
          <a:prstGeom prst="rect">
            <a:avLst/>
          </a:prstGeom>
          <a:noFill/>
          <a:ln w="9525">
            <a:noFill/>
            <a:miter lim="800000"/>
            <a:headEnd/>
            <a:tailEnd/>
          </a:ln>
        </p:spPr>
        <p:txBody>
          <a:bodyPr lIns="77929" tIns="38964" rIns="77929" bIns="38964"/>
          <a:lstStyle/>
          <a:p>
            <a:pPr marL="485775" indent="-311150" eaLnBrk="1" hangingPunct="1">
              <a:lnSpc>
                <a:spcPts val="1700"/>
              </a:lnSpc>
              <a:spcBef>
                <a:spcPts val="170"/>
              </a:spcBef>
              <a:spcAft>
                <a:spcPts val="170"/>
              </a:spcAft>
              <a:buFont typeface="Wingdings" panose="05000000000000000000" pitchFamily="2" charset="2"/>
              <a:buChar char="Ø"/>
              <a:defRPr/>
            </a:pPr>
            <a:r>
              <a:rPr lang="en-US" altLang="ja-JP" sz="1400" dirty="0">
                <a:latin typeface="ＭＳ Ｐゴシック" pitchFamily="50" charset="-128"/>
                <a:ea typeface="ＭＳ Ｐゴシック" charset="-128"/>
              </a:rPr>
              <a:t>LINE</a:t>
            </a:r>
            <a:r>
              <a:rPr lang="ja-JP" altLang="en-US" sz="1400" dirty="0">
                <a:latin typeface="ＭＳ Ｐゴシック" pitchFamily="50" charset="-128"/>
                <a:ea typeface="ＭＳ Ｐゴシック" charset="-128"/>
              </a:rPr>
              <a:t>を活用した相談事業を令和６年４月より本格実施　　　　　</a:t>
            </a:r>
            <a:endParaRPr lang="en-US" altLang="ja-JP" sz="1400" dirty="0">
              <a:latin typeface="ＭＳ Ｐゴシック" panose="020B0600070205080204" pitchFamily="50" charset="-128"/>
            </a:endParaRPr>
          </a:p>
        </p:txBody>
      </p:sp>
      <p:sp>
        <p:nvSpPr>
          <p:cNvPr id="11" name="Rectangle 5">
            <a:extLst>
              <a:ext uri="{FF2B5EF4-FFF2-40B4-BE49-F238E27FC236}">
                <a16:creationId xmlns:a16="http://schemas.microsoft.com/office/drawing/2014/main" id="{2ED74FC7-7538-6689-6FBA-0FE227185593}"/>
              </a:ext>
            </a:extLst>
          </p:cNvPr>
          <p:cNvSpPr>
            <a:spLocks noChangeArrowheads="1"/>
          </p:cNvSpPr>
          <p:nvPr/>
        </p:nvSpPr>
        <p:spPr bwMode="auto">
          <a:xfrm>
            <a:off x="351247" y="3969537"/>
            <a:ext cx="8494063" cy="395501"/>
          </a:xfrm>
          <a:prstGeom prst="rect">
            <a:avLst/>
          </a:prstGeom>
          <a:noFill/>
          <a:ln w="9525">
            <a:noFill/>
            <a:miter lim="800000"/>
            <a:headEnd/>
            <a:tailEnd/>
          </a:ln>
        </p:spPr>
        <p:txBody>
          <a:bodyPr lIns="77929" tIns="38964" rIns="77929" bIns="38964"/>
          <a:lstStyle/>
          <a:p>
            <a:pPr eaLnBrk="1" hangingPunct="1">
              <a:lnSpc>
                <a:spcPts val="2500"/>
              </a:lnSpc>
              <a:spcBef>
                <a:spcPts val="170"/>
              </a:spcBef>
              <a:spcAft>
                <a:spcPts val="170"/>
              </a:spcAft>
              <a:tabLst>
                <a:tab pos="269875" algn="l"/>
                <a:tab pos="3852863" algn="l"/>
                <a:tab pos="3951288" algn="l"/>
                <a:tab pos="4572000" algn="l"/>
                <a:tab pos="4843463" algn="l"/>
                <a:tab pos="6281738" algn="l"/>
              </a:tabLst>
              <a:defRPr/>
            </a:pPr>
            <a:r>
              <a:rPr lang="ja-JP" altLang="en-US" sz="1600" b="1" dirty="0">
                <a:latin typeface="ＭＳ Ｐゴシック" pitchFamily="50" charset="-128"/>
                <a:ea typeface="ＭＳ Ｐゴシック" charset="-128"/>
              </a:rPr>
              <a:t>■</a:t>
            </a:r>
            <a:r>
              <a:rPr lang="ja-JP" altLang="en-US" sz="1600" b="1" dirty="0">
                <a:latin typeface="ＭＳ Ｐゴシック" pitchFamily="50" charset="-128"/>
              </a:rPr>
              <a:t> </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保健所庁舎整備事業　　　　　　　　　　　　　　　　   （</a:t>
            </a:r>
            <a:r>
              <a:rPr lang="zh-TW" altLang="en-US" sz="1600" b="1" dirty="0">
                <a:latin typeface="ＭＳ Ｐゴシック" pitchFamily="50" charset="-128"/>
                <a:ea typeface="ＭＳ Ｐゴシック" charset="-128"/>
              </a:rPr>
              <a:t>１</a:t>
            </a:r>
            <a:r>
              <a:rPr lang="ja-JP" altLang="en-US" sz="1600" b="1" dirty="0">
                <a:latin typeface="ＭＳ Ｐゴシック" pitchFamily="50" charset="-128"/>
                <a:ea typeface="ＭＳ Ｐゴシック" charset="-128"/>
              </a:rPr>
              <a:t>６</a:t>
            </a:r>
            <a:r>
              <a:rPr lang="zh-TW" altLang="en-US" sz="1600" b="1" dirty="0">
                <a:latin typeface="ＭＳ Ｐゴシック" pitchFamily="50" charset="-128"/>
                <a:ea typeface="ＭＳ Ｐゴシック" charset="-128"/>
              </a:rPr>
              <a:t>億    </a:t>
            </a:r>
            <a:r>
              <a:rPr lang="ja-JP" altLang="en-US" sz="1600" b="1" dirty="0">
                <a:latin typeface="ＭＳ Ｐゴシック" pitchFamily="50" charset="-128"/>
                <a:ea typeface="ＭＳ Ｐゴシック" charset="-128"/>
              </a:rPr>
              <a:t>５００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 </a:t>
            </a:r>
            <a:endParaRPr lang="en-US" altLang="ja-JP" sz="1400" b="1" dirty="0">
              <a:latin typeface="ＭＳ Ｐゴシック" pitchFamily="50" charset="-128"/>
              <a:ea typeface="ＭＳ Ｐゴシック" charset="-128"/>
            </a:endParaRPr>
          </a:p>
        </p:txBody>
      </p:sp>
      <p:sp>
        <p:nvSpPr>
          <p:cNvPr id="15" name="Rectangle 5">
            <a:extLst>
              <a:ext uri="{FF2B5EF4-FFF2-40B4-BE49-F238E27FC236}">
                <a16:creationId xmlns:a16="http://schemas.microsoft.com/office/drawing/2014/main" id="{A68CC4FA-0D96-7CC9-C4FB-B3B4F06536F0}"/>
              </a:ext>
            </a:extLst>
          </p:cNvPr>
          <p:cNvSpPr>
            <a:spLocks noChangeArrowheads="1"/>
          </p:cNvSpPr>
          <p:nvPr/>
        </p:nvSpPr>
        <p:spPr bwMode="auto">
          <a:xfrm>
            <a:off x="425828" y="4339931"/>
            <a:ext cx="7228277" cy="502189"/>
          </a:xfrm>
          <a:prstGeom prst="rect">
            <a:avLst/>
          </a:prstGeom>
          <a:noFill/>
          <a:ln w="9525">
            <a:noFill/>
            <a:miter lim="800000"/>
            <a:headEnd/>
            <a:tailEnd/>
          </a:ln>
        </p:spPr>
        <p:txBody>
          <a:bodyPr lIns="77929" tIns="38964" rIns="77929" bIns="38964"/>
          <a:lstStyle/>
          <a:p>
            <a:pPr marL="485775" indent="-311150" eaLnBrk="1" hangingPunct="1">
              <a:lnSpc>
                <a:spcPts val="1500"/>
              </a:lnSpc>
              <a:spcBef>
                <a:spcPts val="170"/>
              </a:spcBef>
              <a:spcAft>
                <a:spcPts val="170"/>
              </a:spcAft>
              <a:buFont typeface="Wingdings" panose="05000000000000000000" pitchFamily="2" charset="2"/>
              <a:buChar char="Ø"/>
              <a:defRPr/>
            </a:pPr>
            <a:r>
              <a:rPr lang="ja-JP" altLang="en-US" sz="1400" dirty="0">
                <a:latin typeface="ＭＳ Ｐゴシック" panose="020B0600070205080204" pitchFamily="50" charset="-128"/>
              </a:rPr>
              <a:t>将来の大規模感染症発生時も想定し、一元的な対応を効果的かつ機動的に行うことができる保健所施設として、もとヴィアーレ大阪を改修</a:t>
            </a:r>
            <a:endParaRPr lang="en-US" altLang="ja-JP" sz="1400" dirty="0">
              <a:latin typeface="ＭＳ Ｐゴシック" panose="020B0600070205080204" pitchFamily="50" charset="-128"/>
            </a:endParaRPr>
          </a:p>
        </p:txBody>
      </p:sp>
      <p:sp>
        <p:nvSpPr>
          <p:cNvPr id="3" name="Rectangle 4">
            <a:extLst>
              <a:ext uri="{FF2B5EF4-FFF2-40B4-BE49-F238E27FC236}">
                <a16:creationId xmlns:a16="http://schemas.microsoft.com/office/drawing/2014/main" id="{16F545BB-D56E-2299-9D61-795EA084477B}"/>
              </a:ext>
            </a:extLst>
          </p:cNvPr>
          <p:cNvSpPr>
            <a:spLocks noChangeArrowheads="1"/>
          </p:cNvSpPr>
          <p:nvPr/>
        </p:nvSpPr>
        <p:spPr bwMode="auto">
          <a:xfrm>
            <a:off x="7444409" y="18477"/>
            <a:ext cx="168252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暮らしを守る</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福祉等の向上</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Tree>
    <p:extLst>
      <p:ext uri="{BB962C8B-B14F-4D97-AF65-F5344CB8AC3E}">
        <p14:creationId xmlns:p14="http://schemas.microsoft.com/office/powerpoint/2010/main" val="188886210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1588" y="4763"/>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1614488" algn="l"/>
              </a:tabLst>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多文化共生社会の実現</a:t>
            </a:r>
            <a:endParaRPr lang="en-US" altLang="ja-JP"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 name="スライド番号プレースホルダー 1"/>
          <p:cNvSpPr>
            <a:spLocks noGrp="1"/>
          </p:cNvSpPr>
          <p:nvPr>
            <p:ph type="sldNum" sz="quarter" idx="12"/>
          </p:nvPr>
        </p:nvSpPr>
        <p:spPr>
          <a:xfrm>
            <a:off x="7008554" y="4760687"/>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24</a:t>
            </a:fld>
            <a:endParaRPr lang="en-US" altLang="ja-JP" sz="2000" b="1" dirty="0">
              <a:effectLst>
                <a:outerShdw blurRad="38100" dist="38100" dir="2700000" algn="tl">
                  <a:srgbClr val="000000">
                    <a:alpha val="43137"/>
                  </a:srgbClr>
                </a:outerShdw>
              </a:effectLst>
            </a:endParaRPr>
          </a:p>
        </p:txBody>
      </p:sp>
      <p:sp>
        <p:nvSpPr>
          <p:cNvPr id="4" name="Rectangle 5">
            <a:extLst>
              <a:ext uri="{FF2B5EF4-FFF2-40B4-BE49-F238E27FC236}">
                <a16:creationId xmlns:a16="http://schemas.microsoft.com/office/drawing/2014/main" id="{7786F6E6-7563-D25E-BB34-FD8C3D6D63D6}"/>
              </a:ext>
            </a:extLst>
          </p:cNvPr>
          <p:cNvSpPr>
            <a:spLocks noChangeArrowheads="1"/>
          </p:cNvSpPr>
          <p:nvPr/>
        </p:nvSpPr>
        <p:spPr bwMode="auto">
          <a:xfrm>
            <a:off x="221144" y="695927"/>
            <a:ext cx="8038977" cy="358775"/>
          </a:xfrm>
          <a:prstGeom prst="rect">
            <a:avLst/>
          </a:prstGeom>
          <a:noFill/>
          <a:ln w="9525">
            <a:noFill/>
            <a:miter lim="800000"/>
            <a:headEnd/>
            <a:tailEnd/>
          </a:ln>
        </p:spPr>
        <p:txBody>
          <a:bodyPr lIns="69595" tIns="34797" rIns="69595" bIns="34797"/>
          <a:lstStyle/>
          <a:p>
            <a:pPr defTabSz="920750" eaLnBrk="1" hangingPunct="1">
              <a:lnSpc>
                <a:spcPts val="2234"/>
              </a:lnSpc>
              <a:spcBef>
                <a:spcPts val="152"/>
              </a:spcBef>
              <a:spcAft>
                <a:spcPts val="152"/>
              </a:spcAft>
              <a:tabLst>
                <a:tab pos="239713" algn="l"/>
                <a:tab pos="3441700" algn="l"/>
                <a:tab pos="3529013" algn="l"/>
                <a:tab pos="4083050" algn="l"/>
                <a:tab pos="4325938" algn="l"/>
                <a:tab pos="4927600" algn="l"/>
                <a:tab pos="5024438" algn="l"/>
                <a:tab pos="5475288" algn="l"/>
                <a:tab pos="5610225" algn="l"/>
                <a:tab pos="6103938" algn="l"/>
                <a:tab pos="6362700" algn="l"/>
              </a:tabLst>
              <a:defRPr/>
            </a:pPr>
            <a:r>
              <a:rPr lang="ja-JP" altLang="en-US" sz="1600" b="1" dirty="0">
                <a:solidFill>
                  <a:schemeClr val="accent4"/>
                </a:solidFill>
                <a:latin typeface="ＭＳ Ｐゴシック" pitchFamily="50" charset="-128"/>
                <a:ea typeface="ＭＳ Ｐゴシック" charset="-128"/>
              </a:rPr>
              <a:t>■</a:t>
            </a:r>
            <a:r>
              <a:rPr lang="ja-JP" altLang="en-US" sz="1600" b="1" dirty="0">
                <a:solidFill>
                  <a:schemeClr val="accent4"/>
                </a:solidFill>
                <a:latin typeface="ＭＳ Ｐゴシック" pitchFamily="50" charset="-128"/>
              </a:rPr>
              <a:t> </a:t>
            </a:r>
            <a:r>
              <a:rPr lang="ja-JP" altLang="ja-JP" sz="1600" b="1" dirty="0">
                <a:solidFill>
                  <a:schemeClr val="accent4"/>
                </a:solidFill>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多文化共生の地域づくりに向けたエリアプログラム支援事業　      （　　　２，０００万円） </a:t>
            </a:r>
            <a:endParaRPr lang="en-US" altLang="ja-JP" sz="1600" b="1" dirty="0">
              <a:latin typeface="ＭＳ Ｐゴシック" pitchFamily="50" charset="-128"/>
              <a:ea typeface="ＭＳ Ｐゴシック" charset="-128"/>
            </a:endParaRPr>
          </a:p>
        </p:txBody>
      </p:sp>
      <p:sp>
        <p:nvSpPr>
          <p:cNvPr id="5" name="Rectangle 5">
            <a:extLst>
              <a:ext uri="{FF2B5EF4-FFF2-40B4-BE49-F238E27FC236}">
                <a16:creationId xmlns:a16="http://schemas.microsoft.com/office/drawing/2014/main" id="{0D592203-43F6-E0E9-E3FA-41C68676AE2B}"/>
              </a:ext>
            </a:extLst>
          </p:cNvPr>
          <p:cNvSpPr>
            <a:spLocks noChangeArrowheads="1"/>
          </p:cNvSpPr>
          <p:nvPr/>
        </p:nvSpPr>
        <p:spPr bwMode="auto">
          <a:xfrm>
            <a:off x="389505" y="1049609"/>
            <a:ext cx="6248814" cy="488848"/>
          </a:xfrm>
          <a:prstGeom prst="rect">
            <a:avLst/>
          </a:prstGeom>
          <a:noFill/>
          <a:ln w="9525">
            <a:noFill/>
            <a:miter lim="800000"/>
            <a:headEnd/>
            <a:tailEnd/>
          </a:ln>
        </p:spPr>
        <p:txBody>
          <a:bodyPr lIns="69595" tIns="34797" rIns="69595" bIns="34797"/>
          <a:lstStyle/>
          <a:p>
            <a:pPr marL="433943" indent="-277949" eaLnBrk="1" hangingPunct="1">
              <a:spcBef>
                <a:spcPts val="152"/>
              </a:spcBef>
              <a:spcAft>
                <a:spcPts val="152"/>
              </a:spcAft>
              <a:buFont typeface="Wingdings" panose="05000000000000000000" pitchFamily="2" charset="2"/>
              <a:buChar char="Ø"/>
              <a:defRPr/>
            </a:pPr>
            <a:r>
              <a:rPr lang="ja-JP" altLang="en-US" sz="1400" dirty="0">
                <a:latin typeface="ＭＳ Ｐゴシック" pitchFamily="50" charset="-128"/>
                <a:ea typeface="ＭＳ Ｐゴシック" charset="-128"/>
              </a:rPr>
              <a:t>外国につながる市民と地域住民との相互理解、つながり・交流を生む取組をモデル地域で実施し、全市展開して活用できる基本的なプログラムを作成　　　　　</a:t>
            </a:r>
            <a:endParaRPr lang="en-US" altLang="ja-JP" sz="1400" dirty="0">
              <a:latin typeface="ＭＳ Ｐゴシック" pitchFamily="50" charset="-128"/>
              <a:ea typeface="ＭＳ Ｐゴシック" charset="-128"/>
            </a:endParaRPr>
          </a:p>
        </p:txBody>
      </p:sp>
      <p:sp>
        <p:nvSpPr>
          <p:cNvPr id="7" name="テキスト ボックス 6">
            <a:extLst>
              <a:ext uri="{FF2B5EF4-FFF2-40B4-BE49-F238E27FC236}">
                <a16:creationId xmlns:a16="http://schemas.microsoft.com/office/drawing/2014/main" id="{9E8D710E-2B54-6570-7A43-EFD2F4706D1C}"/>
              </a:ext>
            </a:extLst>
          </p:cNvPr>
          <p:cNvSpPr txBox="1"/>
          <p:nvPr/>
        </p:nvSpPr>
        <p:spPr>
          <a:xfrm>
            <a:off x="802016" y="1524328"/>
            <a:ext cx="6590762" cy="307777"/>
          </a:xfrm>
          <a:prstGeom prst="rect">
            <a:avLst/>
          </a:prstGeom>
          <a:noFill/>
        </p:spPr>
        <p:txBody>
          <a:bodyPr wrap="square">
            <a:spAutoFit/>
          </a:bodyPr>
          <a:lstStyle/>
          <a:p>
            <a:r>
              <a:rPr lang="ja-JP" altLang="en-US" sz="1400" dirty="0"/>
              <a:t>・モデル地区：４区（港区、浪速区、生野区、西成区）</a:t>
            </a:r>
          </a:p>
        </p:txBody>
      </p:sp>
      <p:sp>
        <p:nvSpPr>
          <p:cNvPr id="8" name="Rectangle 5">
            <a:extLst>
              <a:ext uri="{FF2B5EF4-FFF2-40B4-BE49-F238E27FC236}">
                <a16:creationId xmlns:a16="http://schemas.microsoft.com/office/drawing/2014/main" id="{B51B8A2D-1CCE-DDDB-9F00-B41385ECCB8C}"/>
              </a:ext>
            </a:extLst>
          </p:cNvPr>
          <p:cNvSpPr>
            <a:spLocks noChangeArrowheads="1"/>
          </p:cNvSpPr>
          <p:nvPr/>
        </p:nvSpPr>
        <p:spPr bwMode="auto">
          <a:xfrm>
            <a:off x="221144" y="2555009"/>
            <a:ext cx="8389306" cy="358775"/>
          </a:xfrm>
          <a:prstGeom prst="rect">
            <a:avLst/>
          </a:prstGeom>
          <a:noFill/>
          <a:ln w="9525">
            <a:noFill/>
            <a:miter lim="800000"/>
            <a:headEnd/>
            <a:tailEnd/>
          </a:ln>
        </p:spPr>
        <p:txBody>
          <a:bodyPr lIns="69595" tIns="34797" rIns="69595" bIns="34797"/>
          <a:lstStyle/>
          <a:p>
            <a:pPr eaLnBrk="1" hangingPunct="1">
              <a:lnSpc>
                <a:spcPts val="2234"/>
              </a:lnSpc>
              <a:spcBef>
                <a:spcPts val="152"/>
              </a:spcBef>
              <a:spcAft>
                <a:spcPts val="152"/>
              </a:spcAft>
              <a:tabLst>
                <a:tab pos="239713" algn="l"/>
                <a:tab pos="3441700" algn="l"/>
                <a:tab pos="3529013" algn="l"/>
                <a:tab pos="4083050" algn="l"/>
                <a:tab pos="4325938" algn="l"/>
                <a:tab pos="4927600" algn="l"/>
                <a:tab pos="5024438" algn="l"/>
                <a:tab pos="5475288" algn="l"/>
                <a:tab pos="5610225" algn="l"/>
              </a:tabLst>
              <a:defRPr/>
            </a:pPr>
            <a:r>
              <a:rPr lang="ja-JP" altLang="en-US" sz="1600" b="1" dirty="0">
                <a:solidFill>
                  <a:schemeClr val="accent4"/>
                </a:solidFill>
                <a:latin typeface="ＭＳ Ｐゴシック" pitchFamily="50" charset="-128"/>
                <a:ea typeface="ＭＳ Ｐゴシック" charset="-128"/>
              </a:rPr>
              <a:t>■</a:t>
            </a:r>
            <a:r>
              <a:rPr lang="ja-JP" altLang="en-US" sz="1600" b="1" dirty="0">
                <a:solidFill>
                  <a:schemeClr val="accent4"/>
                </a:solidFill>
                <a:latin typeface="ＭＳ Ｐゴシック" pitchFamily="50" charset="-128"/>
              </a:rPr>
              <a:t> </a:t>
            </a:r>
            <a:r>
              <a:rPr lang="ja-JP" altLang="ja-JP" sz="1600" b="1" dirty="0">
                <a:solidFill>
                  <a:schemeClr val="accent4"/>
                </a:solidFill>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外国につながる児童生徒の受入れ・共生のための教育推進事業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（３</a:t>
            </a:r>
            <a:r>
              <a:rPr lang="ja-JP" altLang="en-US" sz="1600" b="1" dirty="0">
                <a:latin typeface="+mn-ea"/>
                <a:ea typeface="+mn-ea"/>
              </a:rPr>
              <a:t>億　　３００万円</a:t>
            </a:r>
            <a:r>
              <a:rPr lang="ja-JP" altLang="en-US" sz="1600" b="1" dirty="0">
                <a:latin typeface="ＭＳ Ｐゴシック" panose="020B0600070205080204" pitchFamily="50" charset="-128"/>
              </a:rPr>
              <a:t>）</a:t>
            </a:r>
            <a:endParaRPr lang="en-US" altLang="ja-JP" sz="1600" b="1" dirty="0">
              <a:latin typeface="ＭＳ Ｐゴシック" pitchFamily="50" charset="-128"/>
              <a:ea typeface="ＭＳ Ｐゴシック" charset="-128"/>
            </a:endParaRPr>
          </a:p>
        </p:txBody>
      </p:sp>
      <p:sp>
        <p:nvSpPr>
          <p:cNvPr id="9" name="Rectangle 5">
            <a:extLst>
              <a:ext uri="{FF2B5EF4-FFF2-40B4-BE49-F238E27FC236}">
                <a16:creationId xmlns:a16="http://schemas.microsoft.com/office/drawing/2014/main" id="{CDDFFBA0-3C8D-9F26-3CE6-7C7E352D279F}"/>
              </a:ext>
            </a:extLst>
          </p:cNvPr>
          <p:cNvSpPr>
            <a:spLocks noChangeArrowheads="1"/>
          </p:cNvSpPr>
          <p:nvPr/>
        </p:nvSpPr>
        <p:spPr bwMode="auto">
          <a:xfrm>
            <a:off x="389504" y="2885430"/>
            <a:ext cx="5990615" cy="548285"/>
          </a:xfrm>
          <a:prstGeom prst="rect">
            <a:avLst/>
          </a:prstGeom>
          <a:noFill/>
          <a:ln w="9525">
            <a:noFill/>
            <a:miter lim="800000"/>
            <a:headEnd/>
            <a:tailEnd/>
          </a:ln>
        </p:spPr>
        <p:txBody>
          <a:bodyPr lIns="69595" tIns="34797" rIns="69595" bIns="34797"/>
          <a:lstStyle/>
          <a:p>
            <a:pPr marL="433943" indent="-277949" eaLnBrk="1" hangingPunct="1">
              <a:spcBef>
                <a:spcPts val="152"/>
              </a:spcBef>
              <a:spcAft>
                <a:spcPts val="152"/>
              </a:spcAft>
              <a:buFont typeface="Wingdings" panose="05000000000000000000" pitchFamily="2" charset="2"/>
              <a:buChar char="Ø"/>
              <a:defRPr/>
            </a:pPr>
            <a:r>
              <a:rPr lang="ja-JP" altLang="en-US" sz="1400" dirty="0">
                <a:latin typeface="ＭＳ Ｐゴシック" pitchFamily="50" charset="-128"/>
                <a:ea typeface="ＭＳ Ｐゴシック" charset="-128"/>
              </a:rPr>
              <a:t>市内４つの共生支援拠点において、日本語指導及び母語･母文化の保障の取組、多文化共生教育の取組を支援</a:t>
            </a:r>
            <a:endParaRPr lang="en-US" altLang="ja-JP" sz="1400" dirty="0">
              <a:latin typeface="ＭＳ Ｐゴシック" pitchFamily="50" charset="-128"/>
              <a:ea typeface="ＭＳ Ｐゴシック" charset="-128"/>
            </a:endParaRPr>
          </a:p>
        </p:txBody>
      </p:sp>
      <p:sp>
        <p:nvSpPr>
          <p:cNvPr id="11" name="テキスト ボックス 10">
            <a:extLst>
              <a:ext uri="{FF2B5EF4-FFF2-40B4-BE49-F238E27FC236}">
                <a16:creationId xmlns:a16="http://schemas.microsoft.com/office/drawing/2014/main" id="{E777AE8F-53AE-22C9-964D-9FE88FC36168}"/>
              </a:ext>
            </a:extLst>
          </p:cNvPr>
          <p:cNvSpPr txBox="1"/>
          <p:nvPr/>
        </p:nvSpPr>
        <p:spPr>
          <a:xfrm>
            <a:off x="802016" y="3899215"/>
            <a:ext cx="5637726" cy="307777"/>
          </a:xfrm>
          <a:prstGeom prst="rect">
            <a:avLst/>
          </a:prstGeom>
          <a:noFill/>
        </p:spPr>
        <p:txBody>
          <a:bodyPr wrap="square">
            <a:spAutoFit/>
          </a:bodyPr>
          <a:lstStyle/>
          <a:p>
            <a:r>
              <a:rPr lang="ja-JP" altLang="en-US" sz="1400" dirty="0"/>
              <a:t>・日本語指導員コーディネーターの増員をはじめとした体制強化</a:t>
            </a:r>
            <a:endParaRPr lang="en-US" altLang="ja-JP" sz="1400" dirty="0"/>
          </a:p>
        </p:txBody>
      </p:sp>
      <p:sp>
        <p:nvSpPr>
          <p:cNvPr id="14" name="テキスト ボックス 13">
            <a:extLst>
              <a:ext uri="{FF2B5EF4-FFF2-40B4-BE49-F238E27FC236}">
                <a16:creationId xmlns:a16="http://schemas.microsoft.com/office/drawing/2014/main" id="{D88EFEBC-8046-4B75-A5F8-4BCA108DD3EC}"/>
              </a:ext>
            </a:extLst>
          </p:cNvPr>
          <p:cNvSpPr txBox="1"/>
          <p:nvPr/>
        </p:nvSpPr>
        <p:spPr>
          <a:xfrm>
            <a:off x="802016" y="4200350"/>
            <a:ext cx="3386070" cy="307777"/>
          </a:xfrm>
          <a:prstGeom prst="rect">
            <a:avLst/>
          </a:prstGeom>
          <a:noFill/>
        </p:spPr>
        <p:txBody>
          <a:bodyPr wrap="square">
            <a:spAutoFit/>
          </a:bodyPr>
          <a:lstStyle/>
          <a:p>
            <a:r>
              <a:rPr lang="ja-JP" altLang="en-US" sz="1400" dirty="0"/>
              <a:t>・リモート（オンライン）通訳のモデル導入</a:t>
            </a:r>
          </a:p>
        </p:txBody>
      </p:sp>
      <p:sp>
        <p:nvSpPr>
          <p:cNvPr id="15" name="Rectangle 5">
            <a:extLst>
              <a:ext uri="{FF2B5EF4-FFF2-40B4-BE49-F238E27FC236}">
                <a16:creationId xmlns:a16="http://schemas.microsoft.com/office/drawing/2014/main" id="{66584248-14BF-2F7C-26BA-1B873DDD270A}"/>
              </a:ext>
            </a:extLst>
          </p:cNvPr>
          <p:cNvSpPr>
            <a:spLocks noChangeArrowheads="1"/>
          </p:cNvSpPr>
          <p:nvPr/>
        </p:nvSpPr>
        <p:spPr bwMode="auto">
          <a:xfrm>
            <a:off x="284051" y="4684548"/>
            <a:ext cx="8633470" cy="358775"/>
          </a:xfrm>
          <a:prstGeom prst="rect">
            <a:avLst/>
          </a:prstGeom>
          <a:noFill/>
          <a:ln w="9525">
            <a:noFill/>
            <a:miter lim="800000"/>
            <a:headEnd/>
            <a:tailEnd/>
          </a:ln>
        </p:spPr>
        <p:txBody>
          <a:bodyPr lIns="69595" tIns="34797" rIns="69595" bIns="34797"/>
          <a:lstStyle/>
          <a:p>
            <a:pPr eaLnBrk="1" hangingPunct="1">
              <a:lnSpc>
                <a:spcPts val="2234"/>
              </a:lnSpc>
              <a:spcBef>
                <a:spcPts val="152"/>
              </a:spcBef>
              <a:spcAft>
                <a:spcPts val="152"/>
              </a:spcAft>
              <a:tabLst>
                <a:tab pos="239713" algn="l"/>
                <a:tab pos="3441700" algn="l"/>
                <a:tab pos="3529013" algn="l"/>
                <a:tab pos="4083050" algn="l"/>
                <a:tab pos="4325938" algn="l"/>
                <a:tab pos="4927600" algn="l"/>
                <a:tab pos="5024438" algn="l"/>
                <a:tab pos="5475288" algn="l"/>
                <a:tab pos="5610225" algn="l"/>
                <a:tab pos="6015038" algn="l"/>
                <a:tab pos="7534275" algn="l"/>
                <a:tab pos="7624763" algn="l"/>
              </a:tabLst>
              <a:defRPr/>
            </a:pPr>
            <a:r>
              <a:rPr lang="ja-JP" altLang="en-US" sz="1600" b="1" dirty="0">
                <a:solidFill>
                  <a:schemeClr val="accent4"/>
                </a:solidFill>
                <a:latin typeface="ＭＳ Ｐゴシック" pitchFamily="50" charset="-128"/>
                <a:ea typeface="ＭＳ Ｐゴシック" charset="-128"/>
              </a:rPr>
              <a:t>■</a:t>
            </a:r>
            <a:r>
              <a:rPr lang="ja-JP" altLang="en-US" sz="1600" b="1" dirty="0">
                <a:solidFill>
                  <a:schemeClr val="accent4"/>
                </a:solidFill>
                <a:latin typeface="ＭＳ Ｐゴシック" pitchFamily="50" charset="-128"/>
              </a:rPr>
              <a:t> </a:t>
            </a:r>
            <a:r>
              <a:rPr lang="ja-JP" altLang="ja-JP" sz="1600" b="1" dirty="0">
                <a:solidFill>
                  <a:schemeClr val="accent4"/>
                </a:solidFill>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外国につながる児童生徒の学習言語定着支援事業                  （　  　</a:t>
            </a:r>
            <a:r>
              <a:rPr lang="en-US" altLang="ja-JP" sz="1600" b="1" dirty="0">
                <a:latin typeface="ＭＳ Ｐゴシック" pitchFamily="50" charset="-128"/>
                <a:ea typeface="ＭＳ Ｐゴシック" charset="-128"/>
              </a:rPr>
              <a:t>1</a:t>
            </a:r>
            <a:r>
              <a:rPr lang="ja-JP" altLang="en-US" sz="1600" b="1" dirty="0">
                <a:latin typeface="ＭＳ Ｐゴシック" pitchFamily="50" charset="-128"/>
                <a:ea typeface="ＭＳ Ｐゴシック" charset="-128"/>
              </a:rPr>
              <a:t>，０００万円）</a:t>
            </a:r>
            <a:r>
              <a:rPr lang="en-US"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後掲</a:t>
            </a:r>
            <a:r>
              <a:rPr lang="en-US" altLang="ja-JP" sz="1600" b="1" dirty="0">
                <a:latin typeface="ＭＳ Ｐゴシック" pitchFamily="50" charset="-128"/>
                <a:ea typeface="ＭＳ Ｐゴシック" charset="-128"/>
              </a:rPr>
              <a:t>】</a:t>
            </a:r>
            <a:r>
              <a:rPr lang="ja-JP" altLang="en-US" sz="1600" b="1" dirty="0">
                <a:latin typeface="ＭＳ Ｐゴシック" pitchFamily="50" charset="-128"/>
                <a:ea typeface="ＭＳ Ｐゴシック" charset="-128"/>
              </a:rPr>
              <a:t> </a:t>
            </a:r>
            <a:endParaRPr lang="en-US" altLang="ja-JP" sz="1600" b="1" dirty="0">
              <a:latin typeface="ＭＳ Ｐゴシック" pitchFamily="50" charset="-128"/>
              <a:ea typeface="ＭＳ Ｐゴシック" charset="-128"/>
            </a:endParaRPr>
          </a:p>
        </p:txBody>
      </p:sp>
      <p:sp>
        <p:nvSpPr>
          <p:cNvPr id="16" name="角丸四角形 30">
            <a:extLst>
              <a:ext uri="{FF2B5EF4-FFF2-40B4-BE49-F238E27FC236}">
                <a16:creationId xmlns:a16="http://schemas.microsoft.com/office/drawing/2014/main" id="{F334028B-4BC0-396C-B5B0-431B999E81FA}"/>
              </a:ext>
            </a:extLst>
          </p:cNvPr>
          <p:cNvSpPr/>
          <p:nvPr/>
        </p:nvSpPr>
        <p:spPr>
          <a:xfrm>
            <a:off x="284051" y="3397539"/>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6" name="Rectangle 5">
            <a:extLst>
              <a:ext uri="{FF2B5EF4-FFF2-40B4-BE49-F238E27FC236}">
                <a16:creationId xmlns:a16="http://schemas.microsoft.com/office/drawing/2014/main" id="{CBCBEADE-E7E1-434C-DB04-2D285C552340}"/>
              </a:ext>
            </a:extLst>
          </p:cNvPr>
          <p:cNvSpPr>
            <a:spLocks noChangeArrowheads="1"/>
          </p:cNvSpPr>
          <p:nvPr/>
        </p:nvSpPr>
        <p:spPr bwMode="auto">
          <a:xfrm>
            <a:off x="389505" y="3397539"/>
            <a:ext cx="5990615" cy="548285"/>
          </a:xfrm>
          <a:prstGeom prst="rect">
            <a:avLst/>
          </a:prstGeom>
          <a:noFill/>
          <a:ln w="9525">
            <a:noFill/>
            <a:miter lim="800000"/>
            <a:headEnd/>
            <a:tailEnd/>
          </a:ln>
        </p:spPr>
        <p:txBody>
          <a:bodyPr lIns="69595" tIns="34797" rIns="69595" bIns="34797"/>
          <a:lstStyle/>
          <a:p>
            <a:pPr marL="433943" indent="-277949" eaLnBrk="1" hangingPunct="1">
              <a:spcBef>
                <a:spcPts val="152"/>
              </a:spcBef>
              <a:spcAft>
                <a:spcPts val="152"/>
              </a:spcAft>
              <a:buFont typeface="Wingdings" panose="05000000000000000000" pitchFamily="2" charset="2"/>
              <a:buChar char="Ø"/>
              <a:defRPr/>
            </a:pPr>
            <a:r>
              <a:rPr lang="ja-JP" altLang="en-US" sz="1400" dirty="0">
                <a:latin typeface="ＭＳ Ｐゴシック" pitchFamily="50" charset="-128"/>
                <a:ea typeface="ＭＳ Ｐゴシック" charset="-128"/>
              </a:rPr>
              <a:t>社会情勢の変化に伴う外国からの編入児童生徒の増加に対応するため、日本語指導に関わる体制を強化</a:t>
            </a:r>
            <a:endParaRPr lang="en-US" altLang="ja-JP" sz="1400" dirty="0">
              <a:latin typeface="ＭＳ Ｐゴシック" pitchFamily="50" charset="-128"/>
              <a:ea typeface="ＭＳ Ｐゴシック" charset="-128"/>
            </a:endParaRPr>
          </a:p>
        </p:txBody>
      </p:sp>
      <p:sp>
        <p:nvSpPr>
          <p:cNvPr id="13" name="角丸四角形 17">
            <a:extLst>
              <a:ext uri="{FF2B5EF4-FFF2-40B4-BE49-F238E27FC236}">
                <a16:creationId xmlns:a16="http://schemas.microsoft.com/office/drawing/2014/main" id="{196188E7-F864-7F80-ED0B-3E9550D7A6EA}"/>
              </a:ext>
            </a:extLst>
          </p:cNvPr>
          <p:cNvSpPr/>
          <p:nvPr/>
        </p:nvSpPr>
        <p:spPr>
          <a:xfrm>
            <a:off x="39252" y="4696740"/>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20" name="Rectangle 4">
            <a:extLst>
              <a:ext uri="{FF2B5EF4-FFF2-40B4-BE49-F238E27FC236}">
                <a16:creationId xmlns:a16="http://schemas.microsoft.com/office/drawing/2014/main" id="{1AA7102D-B3C1-1A62-15AE-22E3E3EB90AC}"/>
              </a:ext>
            </a:extLst>
          </p:cNvPr>
          <p:cNvSpPr>
            <a:spLocks noChangeArrowheads="1"/>
          </p:cNvSpPr>
          <p:nvPr/>
        </p:nvSpPr>
        <p:spPr bwMode="auto">
          <a:xfrm>
            <a:off x="7444409" y="18477"/>
            <a:ext cx="168252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暮らしを守る</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福祉等の向上</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pic>
        <p:nvPicPr>
          <p:cNvPr id="17" name="図 16" descr="時計 が含まれている画像&#10;&#10;自動的に生成された説明">
            <a:extLst>
              <a:ext uri="{FF2B5EF4-FFF2-40B4-BE49-F238E27FC236}">
                <a16:creationId xmlns:a16="http://schemas.microsoft.com/office/drawing/2014/main" id="{93950930-E64C-C819-BEA0-A3C5F53E39D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11522" y="1061953"/>
            <a:ext cx="1798928" cy="1485805"/>
          </a:xfrm>
          <a:prstGeom prst="rect">
            <a:avLst/>
          </a:prstGeom>
        </p:spPr>
      </p:pic>
      <p:pic>
        <p:nvPicPr>
          <p:cNvPr id="3" name="図 2" descr="挿絵, 抽象 が含まれている画像&#10;&#10;自動的に生成された説明">
            <a:extLst>
              <a:ext uri="{FF2B5EF4-FFF2-40B4-BE49-F238E27FC236}">
                <a16:creationId xmlns:a16="http://schemas.microsoft.com/office/drawing/2014/main" id="{167B440B-B41D-B900-4AF5-CC342D909BE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73365" y="3044953"/>
            <a:ext cx="2386584" cy="1193292"/>
          </a:xfrm>
          <a:prstGeom prst="rect">
            <a:avLst/>
          </a:prstGeom>
        </p:spPr>
      </p:pic>
    </p:spTree>
    <p:extLst>
      <p:ext uri="{BB962C8B-B14F-4D97-AF65-F5344CB8AC3E}">
        <p14:creationId xmlns:p14="http://schemas.microsoft.com/office/powerpoint/2010/main" val="169606600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115888" y="232604"/>
            <a:ext cx="8855075" cy="4591050"/>
          </a:xfrm>
          <a:prstGeom prst="rect">
            <a:avLst/>
          </a:prstGeom>
          <a:noFill/>
          <a:ln w="9525">
            <a:noFill/>
            <a:miter lim="800000"/>
            <a:headEnd/>
            <a:tailEnd/>
          </a:ln>
        </p:spPr>
        <p:txBody>
          <a:bodyPr wrap="none" lIns="77929" tIns="38964" rIns="77929" bIns="38964"/>
          <a:lstStyle/>
          <a:p>
            <a:pPr eaLnBrk="1" hangingPunct="1">
              <a:lnSpc>
                <a:spcPct val="120000"/>
              </a:lnSpc>
              <a:buFont typeface="Wingdings" pitchFamily="2" charset="2"/>
              <a:buNone/>
              <a:defRPr/>
            </a:pPr>
            <a:endParaRPr lang="en-US" altLang="ja-JP" dirty="0">
              <a:ea typeface="ＭＳ Ｐゴシック" charset="-128"/>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r>
              <a:rPr lang="ja-JP" altLang="en-US" sz="1200" dirty="0">
                <a:ea typeface="ＭＳ Ｐゴシック" charset="-128"/>
              </a:rPr>
              <a:t>　</a:t>
            </a:r>
          </a:p>
        </p:txBody>
      </p:sp>
      <p:pic>
        <p:nvPicPr>
          <p:cNvPr id="30724" name="図 2"/>
          <p:cNvPicPr>
            <a:picLocks noChangeAspect="1"/>
          </p:cNvPicPr>
          <p:nvPr/>
        </p:nvPicPr>
        <p:blipFill>
          <a:blip r:embed="rId3"/>
          <a:srcRect/>
          <a:stretch>
            <a:fillRect/>
          </a:stretch>
        </p:blipFill>
        <p:spPr bwMode="auto">
          <a:xfrm>
            <a:off x="447676" y="1112079"/>
            <a:ext cx="8077200" cy="3841750"/>
          </a:xfrm>
          <a:prstGeom prst="rect">
            <a:avLst/>
          </a:prstGeom>
          <a:noFill/>
          <a:ln>
            <a:noFill/>
          </a:ln>
          <a:effectLst>
            <a:outerShdw blurRad="50800" dist="38100" dir="13500000" algn="br" rotWithShape="0">
              <a:prstClr val="black">
                <a:alpha val="40000"/>
              </a:prstClr>
            </a:outerShdw>
          </a:effectLst>
        </p:spPr>
      </p:pic>
      <p:pic>
        <p:nvPicPr>
          <p:cNvPr id="4101" name="図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68351" y="3075816"/>
            <a:ext cx="7350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図 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63551" y="3382204"/>
            <a:ext cx="5746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図 3"/>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236663" y="4169604"/>
            <a:ext cx="6889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円/楕円 36"/>
          <p:cNvSpPr>
            <a:spLocks/>
          </p:cNvSpPr>
          <p:nvPr/>
        </p:nvSpPr>
        <p:spPr>
          <a:xfrm>
            <a:off x="340851" y="2317097"/>
            <a:ext cx="1440000" cy="720000"/>
          </a:xfrm>
          <a:prstGeom prst="ellipse">
            <a:avLst/>
          </a:prstGeom>
          <a:solidFill>
            <a:srgbClr val="33FBBD">
              <a:alpha val="66000"/>
            </a:srgbClr>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68233" tIns="34116" rIns="68233" bIns="34116" anchor="ctr"/>
          <a:lstStyle/>
          <a:p>
            <a:pPr algn="ctr" eaLnBrk="1" hangingPunct="1">
              <a:defRPr/>
            </a:pPr>
            <a:endParaRPr lang="ja-JP" altLang="en-US" sz="700" b="1" dirty="0">
              <a:latin typeface="Meiryo UI" pitchFamily="50" charset="-128"/>
              <a:ea typeface="Meiryo UI" pitchFamily="50" charset="-128"/>
              <a:cs typeface="Meiryo UI" pitchFamily="50" charset="-128"/>
            </a:endParaRPr>
          </a:p>
        </p:txBody>
      </p:sp>
      <p:sp>
        <p:nvSpPr>
          <p:cNvPr id="40" name="円/楕円 39"/>
          <p:cNvSpPr>
            <a:spLocks/>
          </p:cNvSpPr>
          <p:nvPr/>
        </p:nvSpPr>
        <p:spPr>
          <a:xfrm>
            <a:off x="3016722" y="4058383"/>
            <a:ext cx="1440000" cy="720000"/>
          </a:xfrm>
          <a:prstGeom prst="ellipse">
            <a:avLst/>
          </a:prstGeom>
          <a:solidFill>
            <a:srgbClr val="D3FD03">
              <a:alpha val="88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47" name="円/楕円 46"/>
          <p:cNvSpPr>
            <a:spLocks/>
          </p:cNvSpPr>
          <p:nvPr/>
        </p:nvSpPr>
        <p:spPr>
          <a:xfrm>
            <a:off x="7498388" y="1614159"/>
            <a:ext cx="1440000" cy="720000"/>
          </a:xfrm>
          <a:prstGeom prst="ellipse">
            <a:avLst/>
          </a:prstGeom>
          <a:solidFill>
            <a:srgbClr val="8DE47E">
              <a:alpha val="71765"/>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white"/>
              </a:solidFill>
              <a:latin typeface="Meiryo UI" pitchFamily="50" charset="-128"/>
              <a:ea typeface="Meiryo UI" pitchFamily="50" charset="-128"/>
              <a:cs typeface="Meiryo UI" pitchFamily="50" charset="-128"/>
            </a:endParaRPr>
          </a:p>
        </p:txBody>
      </p:sp>
      <p:sp>
        <p:nvSpPr>
          <p:cNvPr id="30746" name="正方形/長方形 49"/>
          <p:cNvSpPr>
            <a:spLocks noChangeArrowheads="1"/>
          </p:cNvSpPr>
          <p:nvPr/>
        </p:nvSpPr>
        <p:spPr bwMode="auto">
          <a:xfrm>
            <a:off x="127102" y="519009"/>
            <a:ext cx="6249988" cy="834798"/>
          </a:xfrm>
          <a:prstGeom prst="rect">
            <a:avLst/>
          </a:prstGeom>
          <a:noFill/>
          <a:ln>
            <a:noFill/>
          </a:ln>
        </p:spPr>
        <p:txBody>
          <a:bodyPr lIns="68233" tIns="34116" rIns="68233" bIns="34116"/>
          <a:lstStyle>
            <a:lvl1pPr marL="342900" indent="-342900" eaLnBrk="0" hangingPunct="0">
              <a:defRPr kumimoji="1">
                <a:solidFill>
                  <a:schemeClr val="tx1"/>
                </a:solidFill>
                <a:latin typeface="Arial" charset="0"/>
                <a:ea typeface="ＭＳ Ｐゴシック" charset="-128"/>
              </a:defRPr>
            </a:lvl1pPr>
            <a:lvl2pPr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lvl="1" eaLnBrk="1" hangingPunct="1">
              <a:spcBef>
                <a:spcPts val="225"/>
              </a:spcBef>
              <a:spcAft>
                <a:spcPts val="225"/>
              </a:spcAft>
              <a:defRPr/>
            </a:pPr>
            <a:r>
              <a:rPr lang="ja-JP" altLang="en-US" sz="1600" b="1" dirty="0">
                <a:latin typeface="ＭＳ Ｐゴシック" panose="020B0600070205080204" pitchFamily="50" charset="-128"/>
                <a:ea typeface="ＭＳ Ｐゴシック" panose="020B0600070205080204" pitchFamily="50" charset="-128"/>
                <a:cs typeface="Meiryo UI" pitchFamily="50" charset="-128"/>
              </a:rPr>
              <a:t>■　区長（区</a:t>
            </a:r>
            <a:r>
              <a:rPr lang="en-US" altLang="ja-JP" sz="1600" b="1" dirty="0">
                <a:latin typeface="ＭＳ Ｐゴシック" panose="020B0600070205080204" pitchFamily="50" charset="-128"/>
                <a:ea typeface="ＭＳ Ｐゴシック" panose="020B0600070205080204" pitchFamily="50" charset="-128"/>
                <a:cs typeface="Meiryo UI" pitchFamily="50" charset="-128"/>
              </a:rPr>
              <a:t>CM</a:t>
            </a:r>
            <a:r>
              <a:rPr lang="ja-JP" altLang="en-US" sz="1600" b="1" dirty="0">
                <a:latin typeface="ＭＳ Ｐゴシック" panose="020B0600070205080204" pitchFamily="50" charset="-128"/>
                <a:ea typeface="ＭＳ Ｐゴシック" panose="020B0600070205080204" pitchFamily="50" charset="-128"/>
                <a:cs typeface="Meiryo UI" pitchFamily="50" charset="-128"/>
              </a:rPr>
              <a:t>）編成にかかる予算　（２５０億２</a:t>
            </a:r>
            <a:r>
              <a:rPr lang="en-US" altLang="ja-JP" sz="1600" b="1" dirty="0">
                <a:latin typeface="ＭＳ Ｐゴシック" panose="020B0600070205080204" pitchFamily="50" charset="-128"/>
                <a:ea typeface="ＭＳ Ｐゴシック" panose="020B0600070205080204" pitchFamily="50" charset="-128"/>
                <a:cs typeface="Meiryo UI" pitchFamily="50" charset="-128"/>
              </a:rPr>
              <a:t>,</a:t>
            </a:r>
            <a:r>
              <a:rPr lang="ja-JP" altLang="en-US" sz="1600" b="1" dirty="0">
                <a:latin typeface="ＭＳ Ｐゴシック" panose="020B0600070205080204" pitchFamily="50" charset="-128"/>
                <a:ea typeface="ＭＳ Ｐゴシック" panose="020B0600070205080204" pitchFamily="50" charset="-128"/>
                <a:cs typeface="Meiryo UI" pitchFamily="50" charset="-128"/>
              </a:rPr>
              <a:t>８００万円）</a:t>
            </a:r>
            <a:endParaRPr lang="en-US" altLang="ja-JP" sz="1600" b="1" dirty="0">
              <a:latin typeface="ＭＳ Ｐゴシック" panose="020B0600070205080204" pitchFamily="50" charset="-128"/>
              <a:ea typeface="ＭＳ Ｐゴシック" panose="020B0600070205080204" pitchFamily="50" charset="-128"/>
              <a:cs typeface="Meiryo UI" pitchFamily="50" charset="-128"/>
            </a:endParaRPr>
          </a:p>
          <a:p>
            <a:pPr marL="504000" lvl="1" indent="-171450" eaLnBrk="1" hangingPunct="1">
              <a:buFont typeface="Wingdings" panose="05000000000000000000" pitchFamily="2" charset="2"/>
              <a:buChar char="Ø"/>
              <a:defRPr/>
            </a:pPr>
            <a:r>
              <a:rPr lang="ja-JP" altLang="en-US" sz="1400" dirty="0">
                <a:latin typeface="ＭＳ Ｐゴシック" panose="020B0600070205080204" pitchFamily="50" charset="-128"/>
                <a:ea typeface="ＭＳ Ｐゴシック" panose="020B0600070205080204" pitchFamily="50" charset="-128"/>
                <a:cs typeface="Meiryo UI" pitchFamily="50" charset="-128"/>
              </a:rPr>
              <a:t>　区長自由経費　　　１１９億８</a:t>
            </a:r>
            <a:r>
              <a:rPr lang="en-US" altLang="ja-JP" sz="1400" dirty="0">
                <a:latin typeface="ＭＳ Ｐゴシック" panose="020B0600070205080204" pitchFamily="50" charset="-128"/>
                <a:ea typeface="ＭＳ Ｐゴシック" panose="020B0600070205080204" pitchFamily="50" charset="-128"/>
                <a:cs typeface="Meiryo UI" pitchFamily="50" charset="-128"/>
              </a:rPr>
              <a:t>,</a:t>
            </a:r>
            <a:r>
              <a:rPr lang="ja-JP" altLang="en-US" sz="1400" dirty="0">
                <a:latin typeface="ＭＳ Ｐゴシック" panose="020B0600070205080204" pitchFamily="50" charset="-128"/>
                <a:ea typeface="ＭＳ Ｐゴシック" panose="020B0600070205080204" pitchFamily="50" charset="-128"/>
                <a:cs typeface="Meiryo UI" pitchFamily="50" charset="-128"/>
              </a:rPr>
              <a:t>７００万円</a:t>
            </a:r>
            <a:endParaRPr lang="en-US" altLang="ja-JP" sz="1400" dirty="0">
              <a:latin typeface="ＭＳ Ｐゴシック" panose="020B0600070205080204" pitchFamily="50" charset="-128"/>
              <a:ea typeface="ＭＳ Ｐゴシック" panose="020B0600070205080204" pitchFamily="50" charset="-128"/>
              <a:cs typeface="Meiryo UI" pitchFamily="50" charset="-128"/>
            </a:endParaRPr>
          </a:p>
          <a:p>
            <a:pPr marL="504000" lvl="1" indent="-171450" eaLnBrk="1" hangingPunct="1">
              <a:buFont typeface="Wingdings" panose="05000000000000000000" pitchFamily="2" charset="2"/>
              <a:buChar char="Ø"/>
              <a:defRPr/>
            </a:pPr>
            <a:r>
              <a:rPr lang="ja-JP" altLang="en-US" sz="1400" dirty="0">
                <a:latin typeface="ＭＳ Ｐゴシック" panose="020B0600070205080204" pitchFamily="50" charset="-128"/>
                <a:ea typeface="ＭＳ Ｐゴシック" panose="020B0600070205080204" pitchFamily="50" charset="-128"/>
                <a:cs typeface="Meiryo UI" pitchFamily="50" charset="-128"/>
              </a:rPr>
              <a:t>　区ＣＭ自由経費  　１３０億４</a:t>
            </a:r>
            <a:r>
              <a:rPr lang="en-US" altLang="ja-JP" sz="1400" dirty="0">
                <a:latin typeface="ＭＳ Ｐゴシック" panose="020B0600070205080204" pitchFamily="50" charset="-128"/>
                <a:ea typeface="ＭＳ Ｐゴシック" panose="020B0600070205080204" pitchFamily="50" charset="-128"/>
                <a:cs typeface="Meiryo UI" pitchFamily="50" charset="-128"/>
              </a:rPr>
              <a:t>,</a:t>
            </a:r>
            <a:r>
              <a:rPr lang="ja-JP" altLang="en-US" sz="1400" dirty="0">
                <a:latin typeface="ＭＳ Ｐゴシック" panose="020B0600070205080204" pitchFamily="50" charset="-128"/>
                <a:ea typeface="ＭＳ Ｐゴシック" panose="020B0600070205080204" pitchFamily="50" charset="-128"/>
                <a:cs typeface="Meiryo UI" pitchFamily="50" charset="-128"/>
              </a:rPr>
              <a:t>０００万円</a:t>
            </a:r>
            <a:endParaRPr lang="en-US" altLang="ja-JP" sz="1400" dirty="0">
              <a:latin typeface="ＭＳ Ｐゴシック" panose="020B0600070205080204" pitchFamily="50" charset="-128"/>
              <a:ea typeface="ＭＳ Ｐゴシック" panose="020B0600070205080204" pitchFamily="50" charset="-128"/>
              <a:cs typeface="Meiryo UI" pitchFamily="50" charset="-128"/>
            </a:endParaRPr>
          </a:p>
          <a:p>
            <a:pPr marL="332550" lvl="1" indent="0" eaLnBrk="1" hangingPunct="1">
              <a:defRPr/>
            </a:pPr>
            <a:r>
              <a:rPr lang="ja-JP" altLang="en-US" sz="1200" dirty="0">
                <a:latin typeface="Meiryo UI" pitchFamily="50" charset="-128"/>
                <a:ea typeface="Meiryo UI" pitchFamily="50" charset="-128"/>
                <a:cs typeface="Meiryo UI" pitchFamily="50" charset="-128"/>
              </a:rPr>
              <a:t>　</a:t>
            </a:r>
            <a:endParaRPr lang="en-US" altLang="ja-JP" sz="1200" dirty="0">
              <a:latin typeface="Meiryo UI" pitchFamily="50" charset="-128"/>
              <a:ea typeface="Meiryo UI" pitchFamily="50" charset="-128"/>
              <a:cs typeface="Meiryo UI" pitchFamily="50" charset="-128"/>
            </a:endParaRPr>
          </a:p>
        </p:txBody>
      </p:sp>
      <p:sp>
        <p:nvSpPr>
          <p:cNvPr id="53" name="円/楕円 52"/>
          <p:cNvSpPr>
            <a:spLocks/>
          </p:cNvSpPr>
          <p:nvPr/>
        </p:nvSpPr>
        <p:spPr bwMode="auto">
          <a:xfrm>
            <a:off x="1533186" y="4106422"/>
            <a:ext cx="1440000" cy="720000"/>
          </a:xfrm>
          <a:prstGeom prst="ellipse">
            <a:avLst/>
          </a:prstGeom>
          <a:solidFill>
            <a:srgbClr val="8DE47E">
              <a:alpha val="71765"/>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white"/>
              </a:solidFill>
              <a:latin typeface="Meiryo UI" pitchFamily="50" charset="-128"/>
              <a:ea typeface="Meiryo UI" pitchFamily="50" charset="-128"/>
              <a:cs typeface="Meiryo UI" pitchFamily="50" charset="-128"/>
            </a:endParaRPr>
          </a:p>
        </p:txBody>
      </p:sp>
      <p:sp>
        <p:nvSpPr>
          <p:cNvPr id="56" name="円/楕円 55"/>
          <p:cNvSpPr>
            <a:spLocks/>
          </p:cNvSpPr>
          <p:nvPr/>
        </p:nvSpPr>
        <p:spPr>
          <a:xfrm>
            <a:off x="5104866" y="2963268"/>
            <a:ext cx="1440000" cy="720000"/>
          </a:xfrm>
          <a:prstGeom prst="ellipse">
            <a:avLst/>
          </a:prstGeom>
          <a:solidFill>
            <a:srgbClr val="EEAAD6">
              <a:alpha val="87000"/>
            </a:srgbClr>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68233" tIns="34116" rIns="68233" bIns="34116" anchor="ctr"/>
          <a:lstStyle/>
          <a:p>
            <a:pPr algn="ctr" eaLnBrk="1" hangingPunct="1">
              <a:defRPr/>
            </a:pPr>
            <a:endParaRPr lang="ja-JP" altLang="en-US" sz="700" b="1" dirty="0">
              <a:solidFill>
                <a:schemeClr val="tx1"/>
              </a:solidFill>
              <a:latin typeface="Meiryo UI" pitchFamily="50" charset="-128"/>
              <a:ea typeface="Meiryo UI" pitchFamily="50" charset="-128"/>
              <a:cs typeface="Meiryo UI" pitchFamily="50" charset="-128"/>
            </a:endParaRPr>
          </a:p>
        </p:txBody>
      </p:sp>
      <p:sp>
        <p:nvSpPr>
          <p:cNvPr id="57" name="円/楕円 56"/>
          <p:cNvSpPr>
            <a:spLocks/>
          </p:cNvSpPr>
          <p:nvPr/>
        </p:nvSpPr>
        <p:spPr>
          <a:xfrm>
            <a:off x="3922286" y="2535613"/>
            <a:ext cx="1440000" cy="720000"/>
          </a:xfrm>
          <a:prstGeom prst="ellipse">
            <a:avLst/>
          </a:prstGeom>
          <a:solidFill>
            <a:srgbClr val="8BB5F9">
              <a:alpha val="69804"/>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white"/>
              </a:solidFill>
              <a:latin typeface="Meiryo UI" pitchFamily="50" charset="-128"/>
              <a:ea typeface="Meiryo UI" pitchFamily="50" charset="-128"/>
              <a:cs typeface="Meiryo UI" pitchFamily="50" charset="-128"/>
            </a:endParaRPr>
          </a:p>
        </p:txBody>
      </p:sp>
      <p:sp>
        <p:nvSpPr>
          <p:cNvPr id="60" name="円/楕円 59"/>
          <p:cNvSpPr>
            <a:spLocks/>
          </p:cNvSpPr>
          <p:nvPr/>
        </p:nvSpPr>
        <p:spPr>
          <a:xfrm>
            <a:off x="2829659" y="1364874"/>
            <a:ext cx="1440000" cy="720000"/>
          </a:xfrm>
          <a:prstGeom prst="ellipse">
            <a:avLst/>
          </a:prstGeom>
          <a:solidFill>
            <a:srgbClr val="D3FD03">
              <a:alpha val="88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27" name="円/楕円 26"/>
          <p:cNvSpPr>
            <a:spLocks/>
          </p:cNvSpPr>
          <p:nvPr/>
        </p:nvSpPr>
        <p:spPr>
          <a:xfrm>
            <a:off x="2973186" y="3040029"/>
            <a:ext cx="1440000" cy="720000"/>
          </a:xfrm>
          <a:prstGeom prst="ellipse">
            <a:avLst/>
          </a:prstGeom>
          <a:solidFill>
            <a:srgbClr val="EF1111">
              <a:alpha val="45882"/>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44" name="円/楕円 43"/>
          <p:cNvSpPr>
            <a:spLocks/>
          </p:cNvSpPr>
          <p:nvPr/>
        </p:nvSpPr>
        <p:spPr>
          <a:xfrm>
            <a:off x="4844343" y="4162554"/>
            <a:ext cx="1440000" cy="720000"/>
          </a:xfrm>
          <a:prstGeom prst="ellipse">
            <a:avLst/>
          </a:prstGeom>
          <a:solidFill>
            <a:srgbClr val="EF1111">
              <a:alpha val="45882"/>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49" name="円/楕円 48"/>
          <p:cNvSpPr>
            <a:spLocks/>
          </p:cNvSpPr>
          <p:nvPr/>
        </p:nvSpPr>
        <p:spPr>
          <a:xfrm>
            <a:off x="2781098" y="2138440"/>
            <a:ext cx="1440000" cy="720000"/>
          </a:xfrm>
          <a:prstGeom prst="ellipse">
            <a:avLst/>
          </a:prstGeom>
          <a:solidFill>
            <a:srgbClr val="EEAAD6">
              <a:alpha val="87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52" name="円/楕円 51"/>
          <p:cNvSpPr>
            <a:spLocks/>
          </p:cNvSpPr>
          <p:nvPr/>
        </p:nvSpPr>
        <p:spPr>
          <a:xfrm>
            <a:off x="6527322" y="872192"/>
            <a:ext cx="1440000" cy="720000"/>
          </a:xfrm>
          <a:prstGeom prst="ellipse">
            <a:avLst/>
          </a:prstGeom>
          <a:solidFill>
            <a:srgbClr val="D3FD03">
              <a:alpha val="88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63" name="円/楕円 62"/>
          <p:cNvSpPr>
            <a:spLocks/>
          </p:cNvSpPr>
          <p:nvPr/>
        </p:nvSpPr>
        <p:spPr>
          <a:xfrm>
            <a:off x="6061204" y="1590479"/>
            <a:ext cx="1440000" cy="720000"/>
          </a:xfrm>
          <a:prstGeom prst="ellipse">
            <a:avLst/>
          </a:prstGeom>
          <a:solidFill>
            <a:srgbClr val="8BB5F9">
              <a:alpha val="69804"/>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white"/>
              </a:solidFill>
              <a:latin typeface="Meiryo UI" pitchFamily="50" charset="-128"/>
              <a:ea typeface="Meiryo UI" pitchFamily="50" charset="-128"/>
              <a:cs typeface="Meiryo UI" pitchFamily="50" charset="-128"/>
            </a:endParaRPr>
          </a:p>
        </p:txBody>
      </p:sp>
      <p:sp>
        <p:nvSpPr>
          <p:cNvPr id="66" name="円/楕円 65"/>
          <p:cNvSpPr>
            <a:spLocks/>
          </p:cNvSpPr>
          <p:nvPr/>
        </p:nvSpPr>
        <p:spPr>
          <a:xfrm>
            <a:off x="5606383" y="2291622"/>
            <a:ext cx="1440000" cy="720000"/>
          </a:xfrm>
          <a:prstGeom prst="ellipse">
            <a:avLst/>
          </a:prstGeom>
          <a:solidFill>
            <a:srgbClr val="EF1111">
              <a:alpha val="45882"/>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70" name="円/楕円 69"/>
          <p:cNvSpPr>
            <a:spLocks/>
          </p:cNvSpPr>
          <p:nvPr/>
        </p:nvSpPr>
        <p:spPr>
          <a:xfrm>
            <a:off x="1549952" y="3338383"/>
            <a:ext cx="1440000" cy="720000"/>
          </a:xfrm>
          <a:prstGeom prst="ellipse">
            <a:avLst/>
          </a:prstGeom>
          <a:solidFill>
            <a:srgbClr val="EEAAD6">
              <a:alpha val="87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72" name="円/楕円 71"/>
          <p:cNvSpPr>
            <a:spLocks/>
          </p:cNvSpPr>
          <p:nvPr/>
        </p:nvSpPr>
        <p:spPr>
          <a:xfrm>
            <a:off x="4484538" y="1845535"/>
            <a:ext cx="1440000" cy="720000"/>
          </a:xfrm>
          <a:prstGeom prst="ellipse">
            <a:avLst/>
          </a:prstGeom>
          <a:solidFill>
            <a:srgbClr val="EEAAD6">
              <a:alpha val="87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74" name="円/楕円 73"/>
          <p:cNvSpPr>
            <a:spLocks/>
          </p:cNvSpPr>
          <p:nvPr/>
        </p:nvSpPr>
        <p:spPr>
          <a:xfrm>
            <a:off x="5760361" y="3598388"/>
            <a:ext cx="1440000" cy="720000"/>
          </a:xfrm>
          <a:prstGeom prst="ellipse">
            <a:avLst/>
          </a:prstGeom>
          <a:solidFill>
            <a:srgbClr val="33FBBD">
              <a:alpha val="66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white"/>
              </a:solidFill>
              <a:latin typeface="Meiryo UI" pitchFamily="50" charset="-128"/>
              <a:ea typeface="Meiryo UI" pitchFamily="50" charset="-128"/>
              <a:cs typeface="Meiryo UI" pitchFamily="50" charset="-128"/>
            </a:endParaRPr>
          </a:p>
        </p:txBody>
      </p:sp>
      <p:pic>
        <p:nvPicPr>
          <p:cNvPr id="4153" name="図 1"/>
          <p:cNvPicPr>
            <a:picLocks/>
          </p:cNvPicPr>
          <p:nvPr/>
        </p:nvPicPr>
        <p:blipFill>
          <a:blip r:embed="rId7">
            <a:extLst>
              <a:ext uri="{28A0092B-C50C-407E-A947-70E740481C1C}">
                <a14:useLocalDpi xmlns:a14="http://schemas.microsoft.com/office/drawing/2010/main"/>
              </a:ext>
            </a:extLst>
          </a:blip>
          <a:srcRect/>
          <a:stretch>
            <a:fillRect/>
          </a:stretch>
        </p:blipFill>
        <p:spPr bwMode="auto">
          <a:xfrm>
            <a:off x="4054476" y="3482216"/>
            <a:ext cx="1441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4" name="図 2"/>
          <p:cNvPicPr>
            <a:picLocks/>
          </p:cNvPicPr>
          <p:nvPr/>
        </p:nvPicPr>
        <p:blipFill>
          <a:blip r:embed="rId8">
            <a:extLst>
              <a:ext uri="{28A0092B-C50C-407E-A947-70E740481C1C}">
                <a14:useLocalDpi xmlns:a14="http://schemas.microsoft.com/office/drawing/2010/main"/>
              </a:ext>
            </a:extLst>
          </a:blip>
          <a:srcRect/>
          <a:stretch>
            <a:fillRect/>
          </a:stretch>
        </p:blipFill>
        <p:spPr bwMode="auto">
          <a:xfrm>
            <a:off x="6527801" y="4193416"/>
            <a:ext cx="14398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円/楕円 67"/>
          <p:cNvSpPr>
            <a:spLocks/>
          </p:cNvSpPr>
          <p:nvPr/>
        </p:nvSpPr>
        <p:spPr>
          <a:xfrm>
            <a:off x="7122254" y="2308988"/>
            <a:ext cx="1440000" cy="720000"/>
          </a:xfrm>
          <a:prstGeom prst="ellipse">
            <a:avLst/>
          </a:prstGeom>
          <a:solidFill>
            <a:srgbClr val="33FBBD">
              <a:alpha val="66000"/>
            </a:srgbClr>
          </a:solid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sz="700" b="1" dirty="0">
              <a:solidFill>
                <a:sysClr val="window" lastClr="FFFFFF"/>
              </a:solidFill>
              <a:latin typeface="Meiryo UI" pitchFamily="50" charset="-128"/>
              <a:ea typeface="Meiryo UI" pitchFamily="50" charset="-128"/>
              <a:cs typeface="Meiryo UI" pitchFamily="50" charset="-128"/>
            </a:endParaRPr>
          </a:p>
        </p:txBody>
      </p:sp>
      <p:pic>
        <p:nvPicPr>
          <p:cNvPr id="4158" name="図 4"/>
          <p:cNvPicPr>
            <a:picLocks/>
          </p:cNvPicPr>
          <p:nvPr/>
        </p:nvPicPr>
        <p:blipFill>
          <a:blip r:embed="rId9">
            <a:extLst>
              <a:ext uri="{28A0092B-C50C-407E-A947-70E740481C1C}">
                <a14:useLocalDpi xmlns:a14="http://schemas.microsoft.com/office/drawing/2010/main"/>
              </a:ext>
            </a:extLst>
          </a:blip>
          <a:srcRect/>
          <a:stretch>
            <a:fillRect/>
          </a:stretch>
        </p:blipFill>
        <p:spPr bwMode="auto">
          <a:xfrm>
            <a:off x="4354513" y="1154941"/>
            <a:ext cx="1439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9" name="図 5"/>
          <p:cNvPicPr>
            <a:picLocks/>
          </p:cNvPicPr>
          <p:nvPr/>
        </p:nvPicPr>
        <p:blipFill>
          <a:blip r:embed="rId9">
            <a:extLst>
              <a:ext uri="{28A0092B-C50C-407E-A947-70E740481C1C}">
                <a14:useLocalDpi xmlns:a14="http://schemas.microsoft.com/office/drawing/2010/main"/>
              </a:ext>
            </a:extLst>
          </a:blip>
          <a:srcRect/>
          <a:stretch>
            <a:fillRect/>
          </a:stretch>
        </p:blipFill>
        <p:spPr bwMode="auto">
          <a:xfrm>
            <a:off x="7207251" y="3575879"/>
            <a:ext cx="15367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0" name="図 6"/>
          <p:cNvPicPr>
            <a:picLocks/>
          </p:cNvPicPr>
          <p:nvPr/>
        </p:nvPicPr>
        <p:blipFill>
          <a:blip r:embed="rId10">
            <a:extLst>
              <a:ext uri="{28A0092B-C50C-407E-A947-70E740481C1C}">
                <a14:useLocalDpi xmlns:a14="http://schemas.microsoft.com/office/drawing/2010/main"/>
              </a:ext>
            </a:extLst>
          </a:blip>
          <a:srcRect/>
          <a:stretch>
            <a:fillRect/>
          </a:stretch>
        </p:blipFill>
        <p:spPr bwMode="auto">
          <a:xfrm>
            <a:off x="1612901" y="2621791"/>
            <a:ext cx="14398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円/楕円 81"/>
          <p:cNvSpPr>
            <a:spLocks/>
          </p:cNvSpPr>
          <p:nvPr/>
        </p:nvSpPr>
        <p:spPr>
          <a:xfrm>
            <a:off x="1450688" y="1854877"/>
            <a:ext cx="1439862" cy="720000"/>
          </a:xfrm>
          <a:prstGeom prst="ellipse">
            <a:avLst/>
          </a:prstGeom>
          <a:solidFill>
            <a:srgbClr val="EF1111">
              <a:alpha val="46000"/>
            </a:srgbClr>
          </a:solid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sz="800" dirty="0">
              <a:solidFill>
                <a:sysClr val="window" lastClr="FFFFFF"/>
              </a:solidFill>
              <a:latin typeface="Meiryo UI" pitchFamily="50" charset="-128"/>
              <a:ea typeface="Meiryo UI" pitchFamily="50" charset="-128"/>
              <a:cs typeface="Meiryo UI" pitchFamily="50" charset="-128"/>
            </a:endParaRPr>
          </a:p>
        </p:txBody>
      </p:sp>
      <p:sp>
        <p:nvSpPr>
          <p:cNvPr id="83" name="正方形/長方形 82"/>
          <p:cNvSpPr/>
          <p:nvPr/>
        </p:nvSpPr>
        <p:spPr>
          <a:xfrm>
            <a:off x="403650" y="2546185"/>
            <a:ext cx="1358150" cy="358961"/>
          </a:xfrm>
          <a:prstGeom prst="rect">
            <a:avLst/>
          </a:prstGeom>
          <a:no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68233" tIns="34116" rIns="68233" bIns="34116" anchor="ct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このはな環境創造プロジェクト～大阪ひかりの森プロジェクト地域貢献事業～</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（此花区）</a:t>
            </a:r>
          </a:p>
        </p:txBody>
      </p:sp>
      <p:sp>
        <p:nvSpPr>
          <p:cNvPr id="84" name="正方形/長方形 83"/>
          <p:cNvSpPr/>
          <p:nvPr/>
        </p:nvSpPr>
        <p:spPr>
          <a:xfrm>
            <a:off x="3117084" y="4199781"/>
            <a:ext cx="1232624" cy="482600"/>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西成版サービスハブ</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構築・運営事業</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（西成区）</a:t>
            </a:r>
            <a:endParaRPr kumimoji="0" lang="ja-JP" altLang="en-US" sz="800" kern="0" dirty="0">
              <a:solidFill>
                <a:prstClr val="white"/>
              </a:solidFill>
              <a:latin typeface="Meiryo UI" pitchFamily="50" charset="-128"/>
              <a:ea typeface="Meiryo UI" pitchFamily="50" charset="-128"/>
              <a:cs typeface="Meiryo UI" pitchFamily="50" charset="-128"/>
            </a:endParaRPr>
          </a:p>
        </p:txBody>
      </p:sp>
      <p:sp>
        <p:nvSpPr>
          <p:cNvPr id="85" name="正方形/長方形 84"/>
          <p:cNvSpPr/>
          <p:nvPr/>
        </p:nvSpPr>
        <p:spPr>
          <a:xfrm>
            <a:off x="7552649" y="1811598"/>
            <a:ext cx="1418313"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鶴見区　こどもの学習支援事業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（鶴見区）</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86" name="正方形/長方形 85"/>
          <p:cNvSpPr/>
          <p:nvPr/>
        </p:nvSpPr>
        <p:spPr bwMode="auto">
          <a:xfrm>
            <a:off x="1406016" y="4318388"/>
            <a:ext cx="1686093" cy="307830"/>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すみの</a:t>
            </a:r>
            <a:r>
              <a:rPr kumimoji="0" lang="ja-JP" altLang="en-US" sz="800" kern="0" dirty="0" err="1">
                <a:latin typeface="Meiryo UI" pitchFamily="50" charset="-128"/>
                <a:ea typeface="Meiryo UI" pitchFamily="50" charset="-128"/>
                <a:cs typeface="Meiryo UI" pitchFamily="50" charset="-128"/>
              </a:rPr>
              <a:t>え</a:t>
            </a:r>
            <a:r>
              <a:rPr kumimoji="0" lang="ja-JP" altLang="en-US" sz="800" kern="0" dirty="0">
                <a:latin typeface="Meiryo UI" pitchFamily="50" charset="-128"/>
                <a:ea typeface="Meiryo UI" pitchFamily="50" charset="-128"/>
                <a:cs typeface="Meiryo UI" pitchFamily="50" charset="-128"/>
              </a:rPr>
              <a:t>情報局の運用</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（住之江区）</a:t>
            </a:r>
            <a:r>
              <a:rPr kumimoji="0" lang="ja-JP" altLang="en-US" sz="800" kern="0" dirty="0">
                <a:solidFill>
                  <a:prstClr val="black"/>
                </a:solidFill>
                <a:latin typeface="Meiryo UI" pitchFamily="50" charset="-128"/>
                <a:ea typeface="Meiryo UI" pitchFamily="50" charset="-128"/>
                <a:cs typeface="Meiryo UI" pitchFamily="50" charset="-128"/>
              </a:rPr>
              <a:t>　</a:t>
            </a:r>
            <a:endParaRPr kumimoji="0" lang="ja-JP" altLang="en-US" sz="800" kern="0" dirty="0">
              <a:solidFill>
                <a:prstClr val="white"/>
              </a:solidFill>
              <a:latin typeface="Meiryo UI" pitchFamily="50" charset="-128"/>
              <a:ea typeface="Meiryo UI" pitchFamily="50" charset="-128"/>
              <a:cs typeface="Meiryo UI" pitchFamily="50" charset="-128"/>
            </a:endParaRPr>
          </a:p>
        </p:txBody>
      </p:sp>
      <p:sp>
        <p:nvSpPr>
          <p:cNvPr id="87" name="正方形/長方形 86"/>
          <p:cNvSpPr/>
          <p:nvPr/>
        </p:nvSpPr>
        <p:spPr>
          <a:xfrm>
            <a:off x="5114088" y="3138830"/>
            <a:ext cx="1421555"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天王寺区</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子育て支援室相談事業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（天王寺区）</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88" name="正方形/長方形 87"/>
          <p:cNvSpPr/>
          <p:nvPr/>
        </p:nvSpPr>
        <p:spPr>
          <a:xfrm>
            <a:off x="3984142" y="2751147"/>
            <a:ext cx="1321815"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zh-TW" altLang="en-US" sz="800" kern="0" dirty="0">
                <a:latin typeface="Meiryo UI" pitchFamily="50" charset="-128"/>
                <a:ea typeface="Meiryo UI" pitchFamily="50" charset="-128"/>
                <a:cs typeface="Meiryo UI" pitchFamily="50" charset="-128"/>
              </a:rPr>
              <a:t>不登校支援事業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（西区）</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89" name="正方形/長方形 88"/>
          <p:cNvSpPr/>
          <p:nvPr/>
        </p:nvSpPr>
        <p:spPr>
          <a:xfrm>
            <a:off x="2625075" y="1498577"/>
            <a:ext cx="1800000" cy="481821"/>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zh-TW" altLang="en-US" sz="800" kern="0" dirty="0">
                <a:latin typeface="Meiryo UI" pitchFamily="50" charset="-128"/>
                <a:ea typeface="Meiryo UI" pitchFamily="50" charset="-128"/>
                <a:cs typeface="Meiryo UI" pitchFamily="50" charset="-128"/>
              </a:rPr>
              <a:t>教育活動支援事業</a:t>
            </a:r>
            <a:endParaRPr kumimoji="0" lang="en-US" altLang="zh-TW"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北区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90" name="正方形/長方形 89"/>
          <p:cNvSpPr/>
          <p:nvPr/>
        </p:nvSpPr>
        <p:spPr>
          <a:xfrm>
            <a:off x="2930548" y="3228916"/>
            <a:ext cx="1451133"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zh-TW" altLang="en-US" sz="800" kern="0" dirty="0">
                <a:latin typeface="Meiryo UI" pitchFamily="50" charset="-128"/>
                <a:ea typeface="Meiryo UI" pitchFamily="50" charset="-128"/>
                <a:cs typeface="Meiryo UI" pitchFamily="50" charset="-128"/>
              </a:rPr>
              <a:t>災害対策事業</a:t>
            </a:r>
            <a:endParaRPr kumimoji="0" lang="en-US" altLang="zh-TW"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浪速区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91" name="正方形/長方形 90"/>
          <p:cNvSpPr/>
          <p:nvPr/>
        </p:nvSpPr>
        <p:spPr>
          <a:xfrm>
            <a:off x="4797634" y="4279907"/>
            <a:ext cx="1550506" cy="467408"/>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東住吉区</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まちづくりビジョン推進事業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東住吉区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92" name="正方形/長方形 91"/>
          <p:cNvSpPr/>
          <p:nvPr/>
        </p:nvSpPr>
        <p:spPr>
          <a:xfrm>
            <a:off x="2706654" y="2272677"/>
            <a:ext cx="1573300" cy="403618"/>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地域防災対策事業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福島区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93" name="正方形/長方形 92"/>
          <p:cNvSpPr/>
          <p:nvPr/>
        </p:nvSpPr>
        <p:spPr>
          <a:xfrm>
            <a:off x="6516901" y="972403"/>
            <a:ext cx="1440896" cy="535010"/>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子育て応援事業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東淀川区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94" name="正方形/長方形 93"/>
          <p:cNvSpPr/>
          <p:nvPr/>
        </p:nvSpPr>
        <p:spPr>
          <a:xfrm>
            <a:off x="6108725" y="1784192"/>
            <a:ext cx="1357088" cy="376854"/>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旭区魅力づくり事業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旭区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95" name="正方形/長方形 94"/>
          <p:cNvSpPr/>
          <p:nvPr/>
        </p:nvSpPr>
        <p:spPr>
          <a:xfrm>
            <a:off x="5615908" y="2475175"/>
            <a:ext cx="1386679" cy="390683"/>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中央区「こねっと☆ほーむ」</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強化プロジェクト～訪問支援員による寄り添いサポート事業～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中央区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96" name="正方形/長方形 95"/>
          <p:cNvSpPr/>
          <p:nvPr/>
        </p:nvSpPr>
        <p:spPr>
          <a:xfrm>
            <a:off x="1531072" y="3529131"/>
            <a:ext cx="1479306" cy="401470"/>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学習・登校サポート事業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（大正区）</a:t>
            </a:r>
            <a:endParaRPr kumimoji="0" lang="en-US" altLang="ja-JP" sz="800" kern="0" dirty="0">
              <a:latin typeface="Meiryo UI" pitchFamily="50" charset="-128"/>
              <a:ea typeface="Meiryo UI" pitchFamily="50" charset="-128"/>
              <a:cs typeface="Meiryo UI" pitchFamily="50" charset="-128"/>
            </a:endParaRPr>
          </a:p>
        </p:txBody>
      </p:sp>
      <p:sp>
        <p:nvSpPr>
          <p:cNvPr id="97" name="正方形/長方形 96"/>
          <p:cNvSpPr/>
          <p:nvPr/>
        </p:nvSpPr>
        <p:spPr>
          <a:xfrm>
            <a:off x="4443848" y="2070099"/>
            <a:ext cx="1491674"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都島区小学生サポート事業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都島区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98" name="正方形/長方形 97"/>
          <p:cNvSpPr/>
          <p:nvPr/>
        </p:nvSpPr>
        <p:spPr>
          <a:xfrm>
            <a:off x="5744243" y="3771906"/>
            <a:ext cx="1478462" cy="395042"/>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solidFill>
                  <a:prstClr val="black"/>
                </a:solidFill>
                <a:latin typeface="Meiryo UI" pitchFamily="50" charset="-128"/>
                <a:ea typeface="Meiryo UI" pitchFamily="50" charset="-128"/>
                <a:cs typeface="Meiryo UI" pitchFamily="50" charset="-128"/>
              </a:rPr>
              <a:t>阿倍野区魅力創造・</a:t>
            </a:r>
            <a:endParaRPr kumimoji="0" lang="en-US" altLang="ja-JP" sz="800" kern="0" dirty="0">
              <a:solidFill>
                <a:prstClr val="black"/>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solidFill>
                  <a:prstClr val="black"/>
                </a:solidFill>
                <a:latin typeface="Meiryo UI" pitchFamily="50" charset="-128"/>
                <a:ea typeface="Meiryo UI" pitchFamily="50" charset="-128"/>
                <a:cs typeface="Meiryo UI" pitchFamily="50" charset="-128"/>
              </a:rPr>
              <a:t>商業魅力向上事業</a:t>
            </a:r>
            <a:endParaRPr kumimoji="0" lang="en-US" altLang="ja-JP" sz="800" kern="0" dirty="0">
              <a:solidFill>
                <a:prstClr val="black"/>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solidFill>
                  <a:prstClr val="black"/>
                </a:solidFill>
                <a:latin typeface="Meiryo UI" pitchFamily="50" charset="-128"/>
                <a:ea typeface="Meiryo UI" pitchFamily="50" charset="-128"/>
                <a:cs typeface="Meiryo UI" pitchFamily="50" charset="-128"/>
              </a:rPr>
              <a:t>(</a:t>
            </a:r>
            <a:r>
              <a:rPr kumimoji="0" lang="ja-JP" altLang="en-US" sz="800" kern="0" dirty="0">
                <a:solidFill>
                  <a:prstClr val="black"/>
                </a:solidFill>
                <a:latin typeface="Meiryo UI" pitchFamily="50" charset="-128"/>
                <a:ea typeface="Meiryo UI" pitchFamily="50" charset="-128"/>
                <a:cs typeface="Meiryo UI" pitchFamily="50" charset="-128"/>
              </a:rPr>
              <a:t>阿倍野区</a:t>
            </a:r>
            <a:r>
              <a:rPr kumimoji="0" lang="en-US" altLang="ja-JP" sz="800" kern="0" dirty="0">
                <a:solidFill>
                  <a:prstClr val="black"/>
                </a:solidFill>
                <a:latin typeface="Meiryo UI" pitchFamily="50" charset="-128"/>
                <a:ea typeface="Meiryo UI" pitchFamily="50" charset="-128"/>
                <a:cs typeface="Meiryo UI" pitchFamily="50" charset="-128"/>
              </a:rPr>
              <a:t>)</a:t>
            </a:r>
            <a:r>
              <a:rPr kumimoji="0" lang="ja-JP" altLang="en-US" sz="800" kern="0" dirty="0">
                <a:solidFill>
                  <a:prstClr val="black"/>
                </a:solidFill>
                <a:latin typeface="Meiryo UI" pitchFamily="50" charset="-128"/>
                <a:ea typeface="Meiryo UI" pitchFamily="50" charset="-128"/>
                <a:cs typeface="Meiryo UI" pitchFamily="50" charset="-128"/>
              </a:rPr>
              <a:t>　</a:t>
            </a:r>
            <a:endParaRPr kumimoji="0" lang="ja-JP" altLang="en-US" sz="800" kern="0" dirty="0">
              <a:solidFill>
                <a:prstClr val="white"/>
              </a:solidFill>
              <a:latin typeface="Meiryo UI" pitchFamily="50" charset="-128"/>
              <a:ea typeface="Meiryo UI" pitchFamily="50" charset="-128"/>
              <a:cs typeface="Meiryo UI" pitchFamily="50" charset="-128"/>
            </a:endParaRPr>
          </a:p>
        </p:txBody>
      </p:sp>
      <p:sp>
        <p:nvSpPr>
          <p:cNvPr id="99" name="正方形/長方形 98"/>
          <p:cNvSpPr/>
          <p:nvPr/>
        </p:nvSpPr>
        <p:spPr>
          <a:xfrm>
            <a:off x="4106562" y="3687551"/>
            <a:ext cx="1329941"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地域コミュニティ支援事業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住吉区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100" name="正方形/長方形 99"/>
          <p:cNvSpPr/>
          <p:nvPr/>
        </p:nvSpPr>
        <p:spPr>
          <a:xfrm>
            <a:off x="6554119" y="4343078"/>
            <a:ext cx="1379490" cy="450801"/>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各地域の特性に応じた</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地域福祉支援体制の構築</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平野区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101" name="正方形/長方形 100"/>
          <p:cNvSpPr/>
          <p:nvPr/>
        </p:nvSpPr>
        <p:spPr>
          <a:xfrm>
            <a:off x="7019926" y="2510016"/>
            <a:ext cx="1643565"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０歳児家庭見守り支援事業</a:t>
            </a:r>
            <a:endParaRPr lang="en-US" altLang="zh-TW" sz="800" dirty="0">
              <a:solidFill>
                <a:schemeClr val="tx1"/>
              </a:solidFill>
              <a:latin typeface="Meiryo UI" pitchFamily="50" charset="-128"/>
              <a:ea typeface="Meiryo UI" pitchFamily="50" charset="-128"/>
              <a:cs typeface="Meiryo UI" pitchFamily="50" charset="-128"/>
            </a:endParaRPr>
          </a:p>
          <a:p>
            <a:pPr algn="ctr" eaLnBrk="1" hangingPunct="1">
              <a:defRPr/>
            </a:pPr>
            <a:r>
              <a:rPr lang="en-US" altLang="ja-JP" sz="800" dirty="0">
                <a:solidFill>
                  <a:schemeClr val="tx1"/>
                </a:solidFill>
                <a:latin typeface="Meiryo UI" pitchFamily="50" charset="-128"/>
                <a:ea typeface="Meiryo UI" pitchFamily="50" charset="-128"/>
                <a:cs typeface="Meiryo UI" pitchFamily="50" charset="-128"/>
              </a:rPr>
              <a:t>(</a:t>
            </a:r>
            <a:r>
              <a:rPr lang="ja-JP" altLang="en-US" sz="800" dirty="0">
                <a:solidFill>
                  <a:schemeClr val="tx1"/>
                </a:solidFill>
                <a:latin typeface="Meiryo UI" pitchFamily="50" charset="-128"/>
                <a:ea typeface="Meiryo UI" pitchFamily="50" charset="-128"/>
                <a:cs typeface="Meiryo UI" pitchFamily="50" charset="-128"/>
              </a:rPr>
              <a:t>城東区</a:t>
            </a:r>
            <a:r>
              <a:rPr lang="en-US" altLang="ja-JP" sz="800" dirty="0">
                <a:solidFill>
                  <a:schemeClr val="tx1"/>
                </a:solidFill>
                <a:latin typeface="Meiryo UI" pitchFamily="50" charset="-128"/>
                <a:ea typeface="Meiryo UI" pitchFamily="50" charset="-128"/>
                <a:cs typeface="Meiryo UI" pitchFamily="50" charset="-128"/>
              </a:rPr>
              <a:t>)</a:t>
            </a:r>
            <a:r>
              <a:rPr lang="ja-JP" altLang="en-US" sz="800" dirty="0">
                <a:solidFill>
                  <a:schemeClr val="tx1"/>
                </a:solidFill>
                <a:latin typeface="Meiryo UI" pitchFamily="50" charset="-128"/>
                <a:ea typeface="Meiryo UI" pitchFamily="50" charset="-128"/>
                <a:cs typeface="Meiryo UI" pitchFamily="50" charset="-128"/>
              </a:rPr>
              <a:t>　</a:t>
            </a:r>
          </a:p>
        </p:txBody>
      </p:sp>
      <p:sp>
        <p:nvSpPr>
          <p:cNvPr id="102" name="正方形/長方形 101"/>
          <p:cNvSpPr/>
          <p:nvPr/>
        </p:nvSpPr>
        <p:spPr>
          <a:xfrm>
            <a:off x="4330658" y="1373069"/>
            <a:ext cx="1492421" cy="336797"/>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淀川区４・５歳児訪問事業</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en-US" altLang="ja-JP" sz="800" dirty="0">
                <a:solidFill>
                  <a:schemeClr val="tx1"/>
                </a:solidFill>
                <a:latin typeface="Meiryo UI" pitchFamily="50" charset="-128"/>
                <a:ea typeface="Meiryo UI" pitchFamily="50" charset="-128"/>
                <a:cs typeface="Meiryo UI" pitchFamily="50" charset="-128"/>
              </a:rPr>
              <a:t>(</a:t>
            </a:r>
            <a:r>
              <a:rPr lang="ja-JP" altLang="en-US" sz="800" dirty="0">
                <a:solidFill>
                  <a:schemeClr val="tx1"/>
                </a:solidFill>
                <a:latin typeface="Meiryo UI" pitchFamily="50" charset="-128"/>
                <a:ea typeface="Meiryo UI" pitchFamily="50" charset="-128"/>
                <a:cs typeface="Meiryo UI" pitchFamily="50" charset="-128"/>
              </a:rPr>
              <a:t>淀川区</a:t>
            </a:r>
            <a:r>
              <a:rPr lang="en-US" altLang="ja-JP" sz="800" dirty="0">
                <a:solidFill>
                  <a:schemeClr val="tx1"/>
                </a:solidFill>
                <a:latin typeface="Meiryo UI" pitchFamily="50" charset="-128"/>
                <a:ea typeface="Meiryo UI" pitchFamily="50" charset="-128"/>
                <a:cs typeface="Meiryo UI" pitchFamily="50" charset="-128"/>
              </a:rPr>
              <a:t>)</a:t>
            </a:r>
            <a:r>
              <a:rPr lang="ja-JP" altLang="en-US" sz="800" dirty="0">
                <a:solidFill>
                  <a:schemeClr val="tx1"/>
                </a:solidFill>
                <a:latin typeface="Meiryo UI" pitchFamily="50" charset="-128"/>
                <a:ea typeface="Meiryo UI" pitchFamily="50" charset="-128"/>
                <a:cs typeface="Meiryo UI" pitchFamily="50" charset="-128"/>
              </a:rPr>
              <a:t>　</a:t>
            </a:r>
          </a:p>
        </p:txBody>
      </p:sp>
      <p:sp>
        <p:nvSpPr>
          <p:cNvPr id="4230" name="正方形/長方形 4"/>
          <p:cNvSpPr>
            <a:spLocks noChangeArrowheads="1"/>
          </p:cNvSpPr>
          <p:nvPr/>
        </p:nvSpPr>
        <p:spPr bwMode="auto">
          <a:xfrm>
            <a:off x="7143751" y="3760029"/>
            <a:ext cx="1600200" cy="43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33" tIns="34116" rIns="68233" bIns="34116">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dirty="0">
                <a:latin typeface="Meiryo UI" panose="020B0604030504040204" pitchFamily="50" charset="-128"/>
                <a:ea typeface="Meiryo UI" panose="020B0604030504040204" pitchFamily="50" charset="-128"/>
              </a:rPr>
              <a:t>外国人住民との共生社会実現に</a:t>
            </a:r>
            <a:endParaRPr lang="en-US" altLang="ja-JP" sz="800" dirty="0">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800" dirty="0">
                <a:latin typeface="Meiryo UI" panose="020B0604030504040204" pitchFamily="50" charset="-128"/>
                <a:ea typeface="Meiryo UI" panose="020B0604030504040204" pitchFamily="50" charset="-128"/>
              </a:rPr>
              <a:t>向けた調査・施策検討事業</a:t>
            </a:r>
            <a:endParaRPr lang="en-US" altLang="ja-JP" sz="800" dirty="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生野区</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　</a:t>
            </a:r>
          </a:p>
        </p:txBody>
      </p:sp>
      <p:sp>
        <p:nvSpPr>
          <p:cNvPr id="104" name="正方形/長方形 103"/>
          <p:cNvSpPr/>
          <p:nvPr/>
        </p:nvSpPr>
        <p:spPr>
          <a:xfrm>
            <a:off x="1533498" y="2807564"/>
            <a:ext cx="1625893" cy="397020"/>
          </a:xfrm>
          <a:prstGeom prst="rect">
            <a:avLst/>
          </a:prstGeom>
          <a:no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68233" tIns="34116" rIns="68233" bIns="34116" anchor="ct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港区エリア別活性化プラン等の推進（港区）</a:t>
            </a:r>
          </a:p>
        </p:txBody>
      </p:sp>
      <p:sp>
        <p:nvSpPr>
          <p:cNvPr id="106" name="円/楕円 105"/>
          <p:cNvSpPr/>
          <p:nvPr/>
        </p:nvSpPr>
        <p:spPr>
          <a:xfrm>
            <a:off x="972212" y="2028903"/>
            <a:ext cx="2396814" cy="444705"/>
          </a:xfrm>
          <a:prstGeom prst="ellipse">
            <a:avLst/>
          </a:prstGeom>
          <a:no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区制１００周年に向けた</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共創による「選択されるまち」</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としてのまちの魅力向上</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en-US" altLang="ja-JP" sz="800" dirty="0">
                <a:solidFill>
                  <a:schemeClr val="tx1"/>
                </a:solidFill>
                <a:latin typeface="Meiryo UI" pitchFamily="50" charset="-128"/>
                <a:ea typeface="Meiryo UI" pitchFamily="50" charset="-128"/>
                <a:cs typeface="Meiryo UI" pitchFamily="50" charset="-128"/>
              </a:rPr>
              <a:t>(</a:t>
            </a:r>
            <a:r>
              <a:rPr lang="ja-JP" altLang="en-US" sz="800" dirty="0">
                <a:solidFill>
                  <a:schemeClr val="tx1"/>
                </a:solidFill>
                <a:latin typeface="Meiryo UI" pitchFamily="50" charset="-128"/>
                <a:ea typeface="Meiryo UI" pitchFamily="50" charset="-128"/>
                <a:cs typeface="Meiryo UI" pitchFamily="50" charset="-128"/>
              </a:rPr>
              <a:t>西淀川区</a:t>
            </a:r>
            <a:r>
              <a:rPr lang="en-US" altLang="ja-JP" sz="800" dirty="0">
                <a:solidFill>
                  <a:schemeClr val="tx1"/>
                </a:solidFill>
                <a:latin typeface="Meiryo UI" pitchFamily="50" charset="-128"/>
                <a:ea typeface="Meiryo UI" pitchFamily="50" charset="-128"/>
                <a:cs typeface="Meiryo UI" pitchFamily="50" charset="-128"/>
              </a:rPr>
              <a:t>)</a:t>
            </a:r>
            <a:r>
              <a:rPr lang="ja-JP" altLang="en-US" sz="800" dirty="0">
                <a:solidFill>
                  <a:srgbClr val="FF0000"/>
                </a:solidFill>
                <a:latin typeface="Meiryo UI" pitchFamily="50" charset="-128"/>
                <a:ea typeface="Meiryo UI" pitchFamily="50" charset="-128"/>
                <a:cs typeface="Meiryo UI" pitchFamily="50" charset="-128"/>
              </a:rPr>
              <a:t>　</a:t>
            </a:r>
          </a:p>
        </p:txBody>
      </p:sp>
      <p:sp>
        <p:nvSpPr>
          <p:cNvPr id="108" name="円/楕円 107"/>
          <p:cNvSpPr>
            <a:spLocks/>
          </p:cNvSpPr>
          <p:nvPr/>
        </p:nvSpPr>
        <p:spPr>
          <a:xfrm>
            <a:off x="6582621" y="2938702"/>
            <a:ext cx="1440000" cy="720000"/>
          </a:xfrm>
          <a:prstGeom prst="ellipse">
            <a:avLst/>
          </a:prstGeom>
          <a:solidFill>
            <a:srgbClr val="D3FD03">
              <a:alpha val="88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105" name="正方形/長方形 104"/>
          <p:cNvSpPr/>
          <p:nvPr/>
        </p:nvSpPr>
        <p:spPr>
          <a:xfrm>
            <a:off x="6505576" y="3114319"/>
            <a:ext cx="1598713" cy="386731"/>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国産木材を活用した</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東成区役所庁舎整備事業</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（東成区）</a:t>
            </a:r>
            <a:endParaRPr lang="ja-JP" altLang="en-US" sz="800" dirty="0">
              <a:solidFill>
                <a:sysClr val="window" lastClr="FFFFFF"/>
              </a:solidFill>
              <a:latin typeface="Meiryo UI" pitchFamily="50" charset="-128"/>
              <a:ea typeface="Meiryo UI" pitchFamily="50" charset="-128"/>
              <a:cs typeface="Meiryo UI" pitchFamily="50" charset="-128"/>
            </a:endParaRPr>
          </a:p>
        </p:txBody>
      </p:sp>
      <p:sp>
        <p:nvSpPr>
          <p:cNvPr id="62" name="Rectangle 4"/>
          <p:cNvSpPr>
            <a:spLocks noChangeArrowheads="1"/>
          </p:cNvSpPr>
          <p:nvPr/>
        </p:nvSpPr>
        <p:spPr bwMode="auto">
          <a:xfrm>
            <a:off x="-1588" y="-3934"/>
            <a:ext cx="9145588" cy="476250"/>
          </a:xfrm>
          <a:prstGeom prst="rect">
            <a:avLst/>
          </a:prstGeom>
          <a:gradFill flip="none" rotWithShape="1">
            <a:gsLst>
              <a:gs pos="50000">
                <a:srgbClr val="000099"/>
              </a:gs>
              <a:gs pos="92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ea typeface="HG創英角ｺﾞｼｯｸUB" pitchFamily="49" charset="-128"/>
              </a:rPr>
              <a:t>区の特性や地域の実情に即した施策の展開</a:t>
            </a:r>
            <a:endParaRPr lang="en-US" altLang="ja-JP" sz="28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3" name="角丸四角形 1">
            <a:extLst>
              <a:ext uri="{FF2B5EF4-FFF2-40B4-BE49-F238E27FC236}">
                <a16:creationId xmlns:a16="http://schemas.microsoft.com/office/drawing/2014/main" id="{66F4E84B-C1DB-32E6-17EC-F5AB4C77BA5D}"/>
              </a:ext>
            </a:extLst>
          </p:cNvPr>
          <p:cNvSpPr/>
          <p:nvPr/>
        </p:nvSpPr>
        <p:spPr>
          <a:xfrm>
            <a:off x="5466107" y="560430"/>
            <a:ext cx="1798637" cy="2190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1000" b="1" dirty="0">
                <a:latin typeface="Meiryo UI" panose="020B0604030504040204" pitchFamily="50" charset="-128"/>
                <a:ea typeface="Meiryo UI" panose="020B0604030504040204" pitchFamily="50" charset="-128"/>
              </a:rPr>
              <a:t>各区の主な特色ある取組</a:t>
            </a:r>
          </a:p>
        </p:txBody>
      </p:sp>
      <p:sp>
        <p:nvSpPr>
          <p:cNvPr id="2" name="Rectangle 4">
            <a:extLst>
              <a:ext uri="{FF2B5EF4-FFF2-40B4-BE49-F238E27FC236}">
                <a16:creationId xmlns:a16="http://schemas.microsoft.com/office/drawing/2014/main" id="{E99E358D-8C7B-7AB2-B637-F6F61C03C051}"/>
              </a:ext>
            </a:extLst>
          </p:cNvPr>
          <p:cNvSpPr>
            <a:spLocks noChangeArrowheads="1"/>
          </p:cNvSpPr>
          <p:nvPr/>
        </p:nvSpPr>
        <p:spPr bwMode="auto">
          <a:xfrm>
            <a:off x="7420544" y="5388"/>
            <a:ext cx="168252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各区の特色ある</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施策の展開</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4" name="スライド番号プレースホルダー 1">
            <a:extLst>
              <a:ext uri="{FF2B5EF4-FFF2-40B4-BE49-F238E27FC236}">
                <a16:creationId xmlns:a16="http://schemas.microsoft.com/office/drawing/2014/main" id="{D9B478D6-7DFA-4C37-77EA-A6AC387C7441}"/>
              </a:ext>
            </a:extLst>
          </p:cNvPr>
          <p:cNvSpPr>
            <a:spLocks noGrp="1"/>
          </p:cNvSpPr>
          <p:nvPr>
            <p:ph type="sldNum" sz="quarter" idx="12"/>
          </p:nvPr>
        </p:nvSpPr>
        <p:spPr>
          <a:xfrm>
            <a:off x="7008554" y="4760687"/>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25</a:t>
            </a:fld>
            <a:endParaRPr lang="en-US" altLang="ja-JP"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221561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38260"/>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ja-JP" sz="2800" dirty="0">
                <a:solidFill>
                  <a:srgbClr val="FFFFFF"/>
                </a:solidFill>
                <a:latin typeface="ＭＳ Ｐゴシック" panose="020B0600070205080204" pitchFamily="50" charset="-128"/>
                <a:ea typeface="HG創英角ｺﾞｼｯｸUB" pitchFamily="49" charset="-128"/>
              </a:rPr>
              <a:t>西成特区構想</a:t>
            </a:r>
            <a:endPar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 name="スライド番号プレースホルダー 1"/>
          <p:cNvSpPr>
            <a:spLocks noGrp="1"/>
          </p:cNvSpPr>
          <p:nvPr>
            <p:ph type="sldNum" sz="quarter" idx="12"/>
          </p:nvPr>
        </p:nvSpPr>
        <p:spPr>
          <a:xfrm>
            <a:off x="6984000" y="4756545"/>
            <a:ext cx="2160000" cy="358775"/>
          </a:xfrm>
        </p:spPr>
        <p:txBody>
          <a:bodyPr/>
          <a:lstStyle/>
          <a:p>
            <a:pPr>
              <a:defRPr/>
            </a:pPr>
            <a:fld id="{A2B66F92-5B6F-40D4-B1D3-96B798ADC06F}" type="slidenum">
              <a:rPr lang="en-US" altLang="ja-JP" sz="2000" b="1" smtClean="0">
                <a:solidFill>
                  <a:srgbClr val="000000"/>
                </a:solidFill>
                <a:effectLst>
                  <a:outerShdw blurRad="38100" dist="38100" dir="2700000" algn="tl">
                    <a:srgbClr val="000000">
                      <a:alpha val="43137"/>
                    </a:srgbClr>
                  </a:outerShdw>
                </a:effectLst>
              </a:rPr>
              <a:pPr>
                <a:defRPr/>
              </a:pPr>
              <a:t>26</a:t>
            </a:fld>
            <a:endParaRPr lang="en-US" altLang="ja-JP" sz="2000" b="1" dirty="0">
              <a:solidFill>
                <a:srgbClr val="000000"/>
              </a:solidFill>
              <a:effectLst>
                <a:outerShdw blurRad="38100" dist="38100" dir="2700000" algn="tl">
                  <a:srgbClr val="000000">
                    <a:alpha val="43137"/>
                  </a:srgbClr>
                </a:outerShdw>
              </a:effectLst>
            </a:endParaRPr>
          </a:p>
        </p:txBody>
      </p:sp>
      <p:sp>
        <p:nvSpPr>
          <p:cNvPr id="24" name="正方形/長方形 11"/>
          <p:cNvSpPr>
            <a:spLocks noChangeArrowheads="1"/>
          </p:cNvSpPr>
          <p:nvPr/>
        </p:nvSpPr>
        <p:spPr bwMode="auto">
          <a:xfrm>
            <a:off x="302192" y="4218641"/>
            <a:ext cx="8051348" cy="82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446088" indent="-873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800"/>
              </a:spcBef>
              <a:tabLst>
                <a:tab pos="92075" algn="l"/>
                <a:tab pos="174625" algn="l"/>
                <a:tab pos="358775" algn="l"/>
                <a:tab pos="4489450" algn="l"/>
                <a:tab pos="4932363" algn="l"/>
                <a:tab pos="5286375" algn="l"/>
                <a:tab pos="5475288" algn="l"/>
                <a:tab pos="5556250" algn="l"/>
                <a:tab pos="5743575" algn="l"/>
                <a:tab pos="5919788" algn="l"/>
                <a:tab pos="6365875" algn="l"/>
              </a:tabLst>
            </a:pPr>
            <a:r>
              <a:rPr lang="ja-JP" altLang="en-US" sz="1600" b="1" dirty="0">
                <a:latin typeface="ＭＳ Ｐゴシック" panose="020B0600070205080204" pitchFamily="50" charset="-128"/>
              </a:rPr>
              <a:t>　■　天下茶屋駅周辺地域のまちづくり検討調査　　　　          </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　　 １，５００万円</a:t>
            </a:r>
            <a:r>
              <a:rPr lang="ja-JP" altLang="ja-JP" sz="1600" b="1" dirty="0">
                <a:latin typeface="ＭＳ Ｐゴシック" panose="020B0600070205080204" pitchFamily="50" charset="-128"/>
              </a:rPr>
              <a:t>）</a:t>
            </a:r>
            <a:endParaRPr lang="en-US" altLang="ja-JP" sz="1400" b="1" dirty="0">
              <a:latin typeface="ＭＳ Ｐゴシック" panose="020B0600070205080204" pitchFamily="50" charset="-128"/>
            </a:endParaRPr>
          </a:p>
          <a:p>
            <a:pPr lvl="1" eaLnBrk="1" hangingPunct="1">
              <a:lnSpc>
                <a:spcPts val="2000"/>
              </a:lnSpc>
              <a:buFont typeface="Wingdings" panose="05000000000000000000" pitchFamily="2" charset="2"/>
              <a:buChar char="Ø"/>
            </a:pPr>
            <a:r>
              <a:rPr lang="ja-JP" altLang="en-US" sz="1400" dirty="0">
                <a:latin typeface="ＭＳ Ｐゴシック" panose="020B0600070205080204" pitchFamily="50" charset="-128"/>
              </a:rPr>
              <a:t>　西成区の新たなまちづくりの拠点として、さらなる若者の流入・子育て世帯の定住をめざし</a:t>
            </a:r>
          </a:p>
          <a:p>
            <a:pPr marL="358775" lvl="1" indent="0" eaLnBrk="1" hangingPunct="1">
              <a:lnSpc>
                <a:spcPts val="2000"/>
              </a:lnSpc>
            </a:pPr>
            <a:r>
              <a:rPr lang="ja-JP" altLang="en-US" sz="1400" dirty="0">
                <a:latin typeface="ＭＳ Ｐゴシック" panose="020B0600070205080204" pitchFamily="50" charset="-128"/>
              </a:rPr>
              <a:t>　　 まちづくりの検討調査を実施</a:t>
            </a:r>
          </a:p>
        </p:txBody>
      </p:sp>
      <p:sp>
        <p:nvSpPr>
          <p:cNvPr id="13" name="角丸四角形 12"/>
          <p:cNvSpPr/>
          <p:nvPr/>
        </p:nvSpPr>
        <p:spPr>
          <a:xfrm>
            <a:off x="398142" y="566841"/>
            <a:ext cx="8334375" cy="457200"/>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0" tIns="52199" rIns="104395" bIns="52199"/>
          <a:lstStyle/>
          <a:p>
            <a:pPr algn="ctr" eaLnBrk="1" hangingPunct="1">
              <a:lnSpc>
                <a:spcPts val="2284"/>
              </a:lnSpc>
              <a:defRPr/>
            </a:pPr>
            <a:r>
              <a:rPr lang="ja-JP" altLang="en-US" sz="1600" dirty="0">
                <a:solidFill>
                  <a:srgbClr val="000000"/>
                </a:solidFill>
                <a:latin typeface="ＭＳ Ｐゴシック" panose="020B0600070205080204" pitchFamily="50" charset="-128"/>
                <a:ea typeface="HGP創英角ｺﾞｼｯｸUB" pitchFamily="50" charset="-128"/>
              </a:rPr>
              <a:t>　令和</a:t>
            </a:r>
            <a:r>
              <a:rPr lang="ja-JP" altLang="en-US" sz="1600" dirty="0">
                <a:solidFill>
                  <a:schemeClr val="tx1"/>
                </a:solidFill>
                <a:latin typeface="ＭＳ Ｐゴシック" panose="020B0600070205080204" pitchFamily="50" charset="-128"/>
                <a:ea typeface="HGP創英角ｺﾞｼｯｸUB" pitchFamily="50" charset="-128"/>
              </a:rPr>
              <a:t>６</a:t>
            </a:r>
            <a:r>
              <a:rPr lang="ja-JP" altLang="ja-JP" sz="1600" dirty="0">
                <a:solidFill>
                  <a:srgbClr val="000000"/>
                </a:solidFill>
                <a:latin typeface="ＭＳ Ｐゴシック" panose="020B0600070205080204" pitchFamily="50" charset="-128"/>
                <a:ea typeface="HGP創英角ｺﾞｼｯｸUB" pitchFamily="50" charset="-128"/>
              </a:rPr>
              <a:t>年度　西成特区構想関連事業</a:t>
            </a:r>
            <a:r>
              <a:rPr lang="ja-JP" altLang="en-US" sz="1600" dirty="0">
                <a:solidFill>
                  <a:srgbClr val="000000"/>
                </a:solidFill>
                <a:latin typeface="ＭＳ Ｐゴシック" panose="020B0600070205080204" pitchFamily="50" charset="-128"/>
                <a:ea typeface="HGP創英角ｺﾞｼｯｸUB" pitchFamily="50" charset="-128"/>
              </a:rPr>
              <a:t>　 </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１０億３，８００万</a:t>
            </a:r>
            <a:r>
              <a:rPr lang="ja-JP" altLang="ja-JP" sz="1600" dirty="0">
                <a:solidFill>
                  <a:srgbClr val="000000"/>
                </a:solidFill>
                <a:latin typeface="ＭＳ Ｐゴシック" panose="020B0600070205080204" pitchFamily="50" charset="-128"/>
                <a:ea typeface="HGP創英角ｺﾞｼｯｸUB" pitchFamily="50" charset="-128"/>
              </a:rPr>
              <a:t>円</a:t>
            </a:r>
            <a:endParaRPr lang="en-US" altLang="ja-JP" sz="1600" dirty="0">
              <a:solidFill>
                <a:srgbClr val="000000"/>
              </a:solidFill>
              <a:latin typeface="ＭＳ Ｐゴシック" panose="020B0600070205080204" pitchFamily="50" charset="-128"/>
              <a:ea typeface="HGP創英角ｺﾞｼｯｸUB" pitchFamily="50" charset="-128"/>
            </a:endParaRPr>
          </a:p>
        </p:txBody>
      </p:sp>
      <p:sp>
        <p:nvSpPr>
          <p:cNvPr id="17" name="正方形/長方形 11"/>
          <p:cNvSpPr>
            <a:spLocks noChangeArrowheads="1"/>
          </p:cNvSpPr>
          <p:nvPr/>
        </p:nvSpPr>
        <p:spPr bwMode="auto">
          <a:xfrm>
            <a:off x="301658" y="2028554"/>
            <a:ext cx="7428070" cy="82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446088" indent="-873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800"/>
              </a:spcBef>
              <a:tabLst>
                <a:tab pos="92075" algn="l"/>
                <a:tab pos="174625" algn="l"/>
                <a:tab pos="358775" algn="l"/>
                <a:tab pos="4489450" algn="l"/>
                <a:tab pos="4756150" algn="l"/>
                <a:tab pos="4932363" algn="l"/>
                <a:tab pos="5291138" algn="l"/>
                <a:tab pos="5557838" algn="l"/>
                <a:tab pos="5743575" algn="l"/>
                <a:tab pos="6367463" algn="l"/>
                <a:tab pos="8166100" algn="l"/>
              </a:tabLst>
            </a:pPr>
            <a:r>
              <a:rPr lang="ja-JP" altLang="en-US" sz="1600" b="1" dirty="0">
                <a:latin typeface="ＭＳ Ｐゴシック" panose="020B0600070205080204" pitchFamily="50" charset="-128"/>
              </a:rPr>
              <a:t>　■　外国につながる児童生徒の学習言語定着支援事業　　  </a:t>
            </a:r>
            <a:r>
              <a:rPr lang="ja-JP" altLang="ja-JP" sz="1600" b="1" dirty="0">
                <a:latin typeface="ＭＳ Ｐゴシック" panose="020B0600070205080204" pitchFamily="50" charset="-128"/>
              </a:rPr>
              <a:t>（</a:t>
            </a:r>
            <a:r>
              <a:rPr lang="ja-JP" altLang="en-US" sz="1600" b="1" dirty="0">
                <a:latin typeface="ＭＳ Ｐゴシック" panose="020B0600070205080204" pitchFamily="50" charset="-128"/>
              </a:rPr>
              <a:t>　　 １，０００万円</a:t>
            </a:r>
            <a:r>
              <a:rPr lang="en-US" altLang="ja-JP" sz="1600" b="1" dirty="0">
                <a:latin typeface="ＭＳ Ｐゴシック" panose="020B0600070205080204" pitchFamily="50" charset="-128"/>
              </a:rPr>
              <a:t>)</a:t>
            </a:r>
            <a:endParaRPr lang="en-US" altLang="ja-JP" sz="1400" b="1" dirty="0">
              <a:latin typeface="ＭＳ Ｐゴシック" panose="020B0600070205080204" pitchFamily="50" charset="-128"/>
            </a:endParaRPr>
          </a:p>
          <a:p>
            <a:pPr lvl="1" eaLnBrk="1" hangingPunct="1">
              <a:lnSpc>
                <a:spcPts val="2000"/>
              </a:lnSpc>
              <a:buFont typeface="Wingdings" panose="05000000000000000000" pitchFamily="2" charset="2"/>
              <a:buChar char="Ø"/>
            </a:pPr>
            <a:r>
              <a:rPr lang="ja-JP" altLang="en-US" sz="1400" dirty="0">
                <a:latin typeface="ＭＳ Ｐゴシック" panose="020B0600070205080204" pitchFamily="50" charset="-128"/>
              </a:rPr>
              <a:t>　生活言語習得までに受けられていない授業内容の補充などの課外学習を実施し、</a:t>
            </a:r>
            <a:endParaRPr lang="en-US" altLang="ja-JP" sz="1400" dirty="0">
              <a:latin typeface="ＭＳ Ｐゴシック" panose="020B0600070205080204" pitchFamily="50" charset="-128"/>
            </a:endParaRPr>
          </a:p>
          <a:p>
            <a:pPr marL="358775" lvl="1" indent="0" eaLnBrk="1" hangingPunct="1">
              <a:lnSpc>
                <a:spcPts val="2000"/>
              </a:lnSpc>
            </a:pPr>
            <a:r>
              <a:rPr lang="ja-JP" altLang="en-US" sz="1400" dirty="0">
                <a:latin typeface="ＭＳ Ｐゴシック" panose="020B0600070205080204" pitchFamily="50" charset="-128"/>
              </a:rPr>
              <a:t>　　 学習言語の定着を促進</a:t>
            </a:r>
            <a:endParaRPr lang="en-US" altLang="ja-JP" sz="1400" dirty="0">
              <a:latin typeface="ＭＳ Ｐゴシック" panose="020B0600070205080204" pitchFamily="50" charset="-128"/>
            </a:endParaRPr>
          </a:p>
        </p:txBody>
      </p:sp>
      <p:sp>
        <p:nvSpPr>
          <p:cNvPr id="4" name="角丸四角形 30">
            <a:extLst>
              <a:ext uri="{FF2B5EF4-FFF2-40B4-BE49-F238E27FC236}">
                <a16:creationId xmlns:a16="http://schemas.microsoft.com/office/drawing/2014/main" id="{F27E166A-2846-BB48-8999-4D2A185C60AB}"/>
              </a:ext>
            </a:extLst>
          </p:cNvPr>
          <p:cNvSpPr/>
          <p:nvPr/>
        </p:nvSpPr>
        <p:spPr>
          <a:xfrm>
            <a:off x="161558" y="1467208"/>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5" name="正方形/長方形 11">
            <a:extLst>
              <a:ext uri="{FF2B5EF4-FFF2-40B4-BE49-F238E27FC236}">
                <a16:creationId xmlns:a16="http://schemas.microsoft.com/office/drawing/2014/main" id="{7C7DEFAB-E125-5EAE-9D01-ED44D0C82AD1}"/>
              </a:ext>
            </a:extLst>
          </p:cNvPr>
          <p:cNvSpPr>
            <a:spLocks noChangeArrowheads="1"/>
          </p:cNvSpPr>
          <p:nvPr/>
        </p:nvSpPr>
        <p:spPr bwMode="auto">
          <a:xfrm>
            <a:off x="306020" y="2829829"/>
            <a:ext cx="8404137" cy="57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446088" indent="-873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800"/>
              </a:spcBef>
              <a:tabLst>
                <a:tab pos="92075" algn="l"/>
                <a:tab pos="174625" algn="l"/>
                <a:tab pos="358775" algn="l"/>
                <a:tab pos="4489450" algn="l"/>
                <a:tab pos="4756150" algn="l"/>
                <a:tab pos="4932363" algn="l"/>
                <a:tab pos="5291138" algn="l"/>
                <a:tab pos="5557838" algn="l"/>
                <a:tab pos="5743575" algn="l"/>
                <a:tab pos="6367463" algn="l"/>
                <a:tab pos="8166100" algn="l"/>
              </a:tabLst>
            </a:pPr>
            <a:r>
              <a:rPr lang="ja-JP" altLang="en-US" sz="1600" b="1" dirty="0">
                <a:latin typeface="ＭＳ Ｐゴシック" panose="020B0600070205080204" pitchFamily="50" charset="-128"/>
              </a:rPr>
              <a:t>　■　学力分析に基づく演習を活用した苦手分野克服事業　　 </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　　　 　８００万円</a:t>
            </a:r>
            <a:r>
              <a:rPr lang="ja-JP" altLang="ja-JP" sz="1600" b="1" dirty="0">
                <a:latin typeface="ＭＳ Ｐゴシック" panose="020B0600070205080204" pitchFamily="50" charset="-128"/>
              </a:rPr>
              <a:t>）</a:t>
            </a:r>
            <a:endParaRPr lang="en-US" altLang="ja-JP" sz="1400" b="1" dirty="0">
              <a:latin typeface="ＭＳ Ｐゴシック" panose="020B0600070205080204" pitchFamily="50" charset="-128"/>
            </a:endParaRPr>
          </a:p>
          <a:p>
            <a:pPr lvl="1" eaLnBrk="1" hangingPunct="1">
              <a:lnSpc>
                <a:spcPts val="2000"/>
              </a:lnSpc>
              <a:buFont typeface="Wingdings" panose="05000000000000000000" pitchFamily="2" charset="2"/>
              <a:buChar char="Ø"/>
            </a:pPr>
            <a:r>
              <a:rPr lang="ja-JP" altLang="en-US" sz="1400" dirty="0">
                <a:latin typeface="ＭＳ Ｐゴシック" panose="020B0600070205080204" pitchFamily="50" charset="-128"/>
              </a:rPr>
              <a:t>　区内全中学校で模擬テストを実施し、苦手分野の分析や反復演習を実施</a:t>
            </a:r>
            <a:endParaRPr lang="en-US" altLang="ja-JP" sz="1400" dirty="0">
              <a:latin typeface="ＭＳ Ｐゴシック" panose="020B0600070205080204" pitchFamily="50" charset="-128"/>
            </a:endParaRPr>
          </a:p>
        </p:txBody>
      </p:sp>
      <p:sp>
        <p:nvSpPr>
          <p:cNvPr id="8" name="正方形/長方形 11">
            <a:extLst>
              <a:ext uri="{FF2B5EF4-FFF2-40B4-BE49-F238E27FC236}">
                <a16:creationId xmlns:a16="http://schemas.microsoft.com/office/drawing/2014/main" id="{E55A3FFE-DDC6-0AE5-7758-71CEB36DB57E}"/>
              </a:ext>
            </a:extLst>
          </p:cNvPr>
          <p:cNvSpPr>
            <a:spLocks noChangeArrowheads="1"/>
          </p:cNvSpPr>
          <p:nvPr/>
        </p:nvSpPr>
        <p:spPr bwMode="auto">
          <a:xfrm>
            <a:off x="306020" y="3370415"/>
            <a:ext cx="8051348" cy="57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446088" indent="-873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800"/>
              </a:spcBef>
              <a:tabLst>
                <a:tab pos="92075" algn="l"/>
                <a:tab pos="174625" algn="l"/>
                <a:tab pos="358775" algn="l"/>
                <a:tab pos="4489450" algn="l"/>
                <a:tab pos="4756150" algn="l"/>
                <a:tab pos="4932363" algn="l"/>
                <a:tab pos="5291138" algn="l"/>
                <a:tab pos="5557838" algn="l"/>
                <a:tab pos="5743575" algn="l"/>
                <a:tab pos="6367463" algn="l"/>
                <a:tab pos="8166100" algn="l"/>
              </a:tabLst>
            </a:pPr>
            <a:r>
              <a:rPr lang="ja-JP" altLang="en-US" sz="1600" b="1" dirty="0">
                <a:latin typeface="ＭＳ Ｐゴシック" panose="020B0600070205080204" pitchFamily="50" charset="-128"/>
              </a:rPr>
              <a:t>　■　発展型学習支援事業                                               （　　 １，６００万円</a:t>
            </a:r>
            <a:r>
              <a:rPr lang="ja-JP" altLang="ja-JP" sz="1600" b="1" dirty="0">
                <a:latin typeface="ＭＳ Ｐゴシック" panose="020B0600070205080204" pitchFamily="50" charset="-128"/>
              </a:rPr>
              <a:t>）</a:t>
            </a:r>
            <a:endParaRPr lang="en-US" altLang="ja-JP" sz="1400" b="1" dirty="0">
              <a:latin typeface="ＭＳ Ｐゴシック" panose="020B0600070205080204" pitchFamily="50" charset="-128"/>
            </a:endParaRPr>
          </a:p>
          <a:p>
            <a:pPr lvl="1" eaLnBrk="1" hangingPunct="1">
              <a:lnSpc>
                <a:spcPts val="2000"/>
              </a:lnSpc>
              <a:buFont typeface="Wingdings" panose="05000000000000000000" pitchFamily="2" charset="2"/>
              <a:buChar char="Ø"/>
            </a:pPr>
            <a:r>
              <a:rPr lang="ja-JP" altLang="en-US" sz="1400" dirty="0">
                <a:latin typeface="ＭＳ Ｐゴシック" panose="020B0600070205080204" pitchFamily="50" charset="-128"/>
              </a:rPr>
              <a:t>　成績中上位層を中心に進学に向けた発展的な内容の課外学習を実施</a:t>
            </a:r>
            <a:endParaRPr lang="en-US" altLang="ja-JP" sz="1400" dirty="0">
              <a:latin typeface="ＭＳ Ｐゴシック" panose="020B0600070205080204" pitchFamily="50" charset="-128"/>
            </a:endParaRPr>
          </a:p>
        </p:txBody>
      </p:sp>
      <p:sp>
        <p:nvSpPr>
          <p:cNvPr id="9" name="角丸四角形 17">
            <a:extLst>
              <a:ext uri="{FF2B5EF4-FFF2-40B4-BE49-F238E27FC236}">
                <a16:creationId xmlns:a16="http://schemas.microsoft.com/office/drawing/2014/main" id="{6B210720-60AC-8456-4178-9D05B765E3E0}"/>
              </a:ext>
            </a:extLst>
          </p:cNvPr>
          <p:cNvSpPr/>
          <p:nvPr/>
        </p:nvSpPr>
        <p:spPr>
          <a:xfrm>
            <a:off x="273682" y="1087458"/>
            <a:ext cx="8334375" cy="380776"/>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lvl="0">
              <a:defRPr/>
            </a:pPr>
            <a:r>
              <a:rPr kumimoji="1" lang="ja-JP" altLang="en-US"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lang="ja-JP" altLang="en-US" b="1" spc="-60" dirty="0">
                <a:solidFill>
                  <a:schemeClr val="tx1"/>
                </a:solidFill>
                <a:latin typeface="ＭＳ Ｐゴシック" panose="020B0600070205080204" pitchFamily="50" charset="-128"/>
                <a:ea typeface="ＭＳ Ｐゴシック"/>
              </a:rPr>
              <a:t>魅力ある子育て・教育環境の創出に向けた取組</a:t>
            </a:r>
            <a:endParaRPr lang="ja-JP" altLang="en-US" sz="1600" spc="-60" dirty="0">
              <a:solidFill>
                <a:schemeClr val="tx1"/>
              </a:solidFill>
              <a:latin typeface="ＭＳ Ｐゴシック" panose="020B0600070205080204" pitchFamily="50" charset="-128"/>
              <a:ea typeface="ＭＳ Ｐゴシック"/>
            </a:endParaRPr>
          </a:p>
        </p:txBody>
      </p:sp>
      <p:sp>
        <p:nvSpPr>
          <p:cNvPr id="19" name="角丸四角形 17">
            <a:extLst>
              <a:ext uri="{FF2B5EF4-FFF2-40B4-BE49-F238E27FC236}">
                <a16:creationId xmlns:a16="http://schemas.microsoft.com/office/drawing/2014/main" id="{1B6EE899-5538-2ED7-43C0-90DCB23756EE}"/>
              </a:ext>
            </a:extLst>
          </p:cNvPr>
          <p:cNvSpPr/>
          <p:nvPr/>
        </p:nvSpPr>
        <p:spPr>
          <a:xfrm>
            <a:off x="270283" y="3878296"/>
            <a:ext cx="5978117" cy="391135"/>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a:t>
            </a:r>
            <a:r>
              <a:rPr kumimoji="1" lang="ja-JP" altLang="en-US"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a:cs typeface="+mn-cs"/>
              </a:rPr>
              <a:t>　</a:t>
            </a:r>
            <a:r>
              <a:rPr kumimoji="1" lang="ja-JP" altLang="en-US" sz="1800" b="1" i="0" u="none" strike="noStrike" kern="1200" cap="none" spc="-60" normalizeH="0" baseline="0" noProof="0" dirty="0">
                <a:ln>
                  <a:noFill/>
                </a:ln>
                <a:solidFill>
                  <a:schemeClr val="tx1"/>
                </a:solidFill>
                <a:effectLst/>
                <a:uLnTx/>
                <a:uFillTx/>
                <a:latin typeface="ＭＳ Ｐゴシック" panose="020B0600070205080204" pitchFamily="50" charset="-128"/>
                <a:ea typeface="ＭＳ Ｐゴシック"/>
                <a:cs typeface="+mn-cs"/>
              </a:rPr>
              <a:t>将来のための投資的プロジェクトや大規模事業</a:t>
            </a:r>
            <a:r>
              <a:rPr lang="ja-JP" altLang="en-US" b="1" spc="-60" dirty="0">
                <a:solidFill>
                  <a:schemeClr val="tx1"/>
                </a:solidFill>
                <a:latin typeface="ＭＳ Ｐゴシック" panose="020B0600070205080204" pitchFamily="50" charset="-128"/>
                <a:ea typeface="ＭＳ Ｐゴシック"/>
              </a:rPr>
              <a:t>等の取組</a:t>
            </a:r>
            <a:endParaRPr kumimoji="1" lang="ja-JP" altLang="en-US" sz="1800" b="1" i="0" u="none" strike="dblStrike" kern="1200" cap="none" spc="-60" normalizeH="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6" name="角丸四角形 17">
            <a:extLst>
              <a:ext uri="{FF2B5EF4-FFF2-40B4-BE49-F238E27FC236}">
                <a16:creationId xmlns:a16="http://schemas.microsoft.com/office/drawing/2014/main" id="{4DD826FA-A62F-24A8-42E6-2BD74181BE8E}"/>
              </a:ext>
            </a:extLst>
          </p:cNvPr>
          <p:cNvSpPr/>
          <p:nvPr/>
        </p:nvSpPr>
        <p:spPr>
          <a:xfrm>
            <a:off x="161558" y="3377308"/>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7" name="角丸四角形 17">
            <a:extLst>
              <a:ext uri="{FF2B5EF4-FFF2-40B4-BE49-F238E27FC236}">
                <a16:creationId xmlns:a16="http://schemas.microsoft.com/office/drawing/2014/main" id="{7A82BE85-2C94-4D90-3D94-CC8D5F83E567}"/>
              </a:ext>
            </a:extLst>
          </p:cNvPr>
          <p:cNvSpPr/>
          <p:nvPr/>
        </p:nvSpPr>
        <p:spPr>
          <a:xfrm>
            <a:off x="161558" y="2850538"/>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20" name="角丸四角形 17">
            <a:extLst>
              <a:ext uri="{FF2B5EF4-FFF2-40B4-BE49-F238E27FC236}">
                <a16:creationId xmlns:a16="http://schemas.microsoft.com/office/drawing/2014/main" id="{D1D909A9-EE31-A072-728C-CC581E783DE0}"/>
              </a:ext>
            </a:extLst>
          </p:cNvPr>
          <p:cNvSpPr/>
          <p:nvPr/>
        </p:nvSpPr>
        <p:spPr>
          <a:xfrm>
            <a:off x="161558" y="2085786"/>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18" name="Rectangle 4">
            <a:extLst>
              <a:ext uri="{FF2B5EF4-FFF2-40B4-BE49-F238E27FC236}">
                <a16:creationId xmlns:a16="http://schemas.microsoft.com/office/drawing/2014/main" id="{D89AD770-EE2D-2A86-59BA-6290CD350020}"/>
              </a:ext>
            </a:extLst>
          </p:cNvPr>
          <p:cNvSpPr>
            <a:spLocks noChangeArrowheads="1"/>
          </p:cNvSpPr>
          <p:nvPr/>
        </p:nvSpPr>
        <p:spPr bwMode="auto">
          <a:xfrm>
            <a:off x="7420544" y="5388"/>
            <a:ext cx="168252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各区の特色ある</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施策の展開</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pic>
        <p:nvPicPr>
          <p:cNvPr id="21" name="図 20" descr="時計, 部屋 が含まれている画像&#10;&#10;自動的に生成された説明">
            <a:extLst>
              <a:ext uri="{FF2B5EF4-FFF2-40B4-BE49-F238E27FC236}">
                <a16:creationId xmlns:a16="http://schemas.microsoft.com/office/drawing/2014/main" id="{8544D34F-5EA2-80D8-BDEF-EE9D6A3244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30000" y="2766343"/>
            <a:ext cx="1679300" cy="1205737"/>
          </a:xfrm>
          <a:prstGeom prst="rect">
            <a:avLst/>
          </a:prstGeom>
        </p:spPr>
      </p:pic>
      <p:sp>
        <p:nvSpPr>
          <p:cNvPr id="28" name="正方形/長方形 11">
            <a:extLst>
              <a:ext uri="{FF2B5EF4-FFF2-40B4-BE49-F238E27FC236}">
                <a16:creationId xmlns:a16="http://schemas.microsoft.com/office/drawing/2014/main" id="{F4CBA2A6-F5F5-17E0-483D-9AFE2694E108}"/>
              </a:ext>
            </a:extLst>
          </p:cNvPr>
          <p:cNvSpPr>
            <a:spLocks noChangeArrowheads="1"/>
          </p:cNvSpPr>
          <p:nvPr/>
        </p:nvSpPr>
        <p:spPr bwMode="auto">
          <a:xfrm>
            <a:off x="301659" y="1443144"/>
            <a:ext cx="8747174" cy="57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446088" indent="-873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800"/>
              </a:spcBef>
              <a:tabLst>
                <a:tab pos="92075" algn="l"/>
                <a:tab pos="174625" algn="l"/>
                <a:tab pos="358775" algn="l"/>
                <a:tab pos="4489450" algn="l"/>
                <a:tab pos="4756150" algn="l"/>
                <a:tab pos="4932363" algn="l"/>
                <a:tab pos="5291138" algn="l"/>
                <a:tab pos="5557838" algn="l"/>
                <a:tab pos="5743575" algn="l"/>
                <a:tab pos="6367463" algn="l"/>
                <a:tab pos="8166100" algn="l"/>
              </a:tabLst>
            </a:pPr>
            <a:r>
              <a:rPr lang="ja-JP" altLang="en-US" sz="1600" b="1" dirty="0">
                <a:latin typeface="ＭＳ Ｐゴシック" panose="020B0600070205080204" pitchFamily="50" charset="-128"/>
              </a:rPr>
              <a:t>　■　西成区こども生活・まなびサポート事業　　　　　　　　　　  </a:t>
            </a:r>
            <a:r>
              <a:rPr lang="ja-JP" altLang="ja-JP" sz="1600" b="1" dirty="0">
                <a:latin typeface="ＭＳ Ｐゴシック" panose="020B0600070205080204" pitchFamily="50" charset="-128"/>
              </a:rPr>
              <a:t>（</a:t>
            </a:r>
            <a:r>
              <a:rPr lang="ja-JP" altLang="en-US" sz="1600" b="1" dirty="0">
                <a:latin typeface="ＭＳ Ｐゴシック" panose="020B0600070205080204" pitchFamily="50" charset="-128"/>
              </a:rPr>
              <a:t>１億４，８００万円</a:t>
            </a:r>
            <a:r>
              <a:rPr lang="en-US" altLang="ja-JP" sz="1600" b="1" dirty="0">
                <a:latin typeface="ＭＳ Ｐゴシック" panose="020B0600070205080204" pitchFamily="50" charset="-128"/>
              </a:rPr>
              <a:t>)</a:t>
            </a:r>
            <a:endParaRPr lang="en-US" altLang="ja-JP" sz="1400" b="1" dirty="0">
              <a:latin typeface="ＭＳ Ｐゴシック" panose="020B0600070205080204" pitchFamily="50" charset="-128"/>
            </a:endParaRPr>
          </a:p>
          <a:p>
            <a:pPr lvl="1" eaLnBrk="1" hangingPunct="1">
              <a:lnSpc>
                <a:spcPts val="2000"/>
              </a:lnSpc>
              <a:buFont typeface="Wingdings" panose="05000000000000000000" pitchFamily="2" charset="2"/>
              <a:buChar char="Ø"/>
            </a:pPr>
            <a:r>
              <a:rPr lang="ja-JP" altLang="en-US" sz="1400" dirty="0">
                <a:latin typeface="ＭＳ Ｐゴシック" panose="020B0600070205080204" pitchFamily="50" charset="-128"/>
              </a:rPr>
              <a:t>　学習姿勢に課題がある児童への寄り添い支援を行うサポーターの配置を区内全小学校に拡充</a:t>
            </a:r>
          </a:p>
        </p:txBody>
      </p:sp>
    </p:spTree>
    <p:extLst>
      <p:ext uri="{BB962C8B-B14F-4D97-AF65-F5344CB8AC3E}">
        <p14:creationId xmlns:p14="http://schemas.microsoft.com/office/powerpoint/2010/main" val="393313574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277815"/>
            <a:ext cx="9144000" cy="1934308"/>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chemeClr val="bg1"/>
              </a:solidFill>
              <a:latin typeface="ＭＳ Ｐゴシック" panose="020B0600070205080204" pitchFamily="50" charset="-128"/>
              <a:ea typeface="HG創英角ｺﾞｼｯｸUB" pitchFamily="49" charset="-128"/>
            </a:endParaRPr>
          </a:p>
        </p:txBody>
      </p:sp>
      <p:sp>
        <p:nvSpPr>
          <p:cNvPr id="7171" name="Text Box 4"/>
          <p:cNvSpPr txBox="1">
            <a:spLocks noChangeArrowheads="1"/>
          </p:cNvSpPr>
          <p:nvPr/>
        </p:nvSpPr>
        <p:spPr bwMode="auto">
          <a:xfrm>
            <a:off x="0" y="1830892"/>
            <a:ext cx="8856663" cy="740858"/>
          </a:xfrm>
          <a:prstGeom prst="rect">
            <a:avLst/>
          </a:prstGeom>
          <a:noFill/>
          <a:ln w="9525">
            <a:noFill/>
            <a:miter lim="800000"/>
            <a:headEnd/>
            <a:tailEnd/>
          </a:ln>
        </p:spPr>
        <p:txBody>
          <a:bodyPr lIns="77928" tIns="38964" rIns="77928" bIns="38964">
            <a:spAutoFit/>
          </a:bodyPr>
          <a:lstStyle/>
          <a:p>
            <a:pPr algn="ctr" eaLnBrk="1" hangingPunct="1">
              <a:lnSpc>
                <a:spcPct val="150000"/>
              </a:lnSpc>
              <a:defRPr/>
            </a:pPr>
            <a:r>
              <a:rPr lang="ja-JP" altLang="en-US" sz="34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４．府市一体による大阪の成長の実現</a:t>
            </a:r>
          </a:p>
        </p:txBody>
      </p:sp>
    </p:spTree>
    <p:extLst>
      <p:ext uri="{BB962C8B-B14F-4D97-AF65-F5344CB8AC3E}">
        <p14:creationId xmlns:p14="http://schemas.microsoft.com/office/powerpoint/2010/main" val="2054375506"/>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5"/>
          <p:cNvSpPr>
            <a:spLocks noChangeArrowheads="1"/>
          </p:cNvSpPr>
          <p:nvPr/>
        </p:nvSpPr>
        <p:spPr bwMode="auto">
          <a:xfrm>
            <a:off x="-111598" y="1323908"/>
            <a:ext cx="5458802"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5651500"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国際博覧会推進事業　　（６５７億円）</a:t>
            </a:r>
            <a:endParaRPr kumimoji="1" lang="en-US" altLang="ja-JP"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G創英角ｺﾞｼｯｸUB" pitchFamily="49" charset="-128"/>
                <a:ea typeface="HG創英角ｺﾞｼｯｸUB" pitchFamily="49" charset="-128"/>
                <a:cs typeface="+mn-cs"/>
              </a:rPr>
              <a:t>２０２５年日本国際博覧会の推進①</a:t>
            </a:r>
            <a:endParaRPr kumimoji="1" lang="en-US" altLang="ja-JP" sz="2800" b="0" i="0" u="none" strike="dbl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G創英角ｺﾞｼｯｸUB" pitchFamily="49" charset="-128"/>
              <a:ea typeface="HG創英角ｺﾞｼｯｸUB" pitchFamily="49" charset="-128"/>
              <a:cs typeface="+mn-cs"/>
            </a:endParaRPr>
          </a:p>
        </p:txBody>
      </p:sp>
      <p:sp>
        <p:nvSpPr>
          <p:cNvPr id="69"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経済成長に向けた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戦略の実行</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50" name="スライド番号プレースホルダ 3"/>
          <p:cNvSpPr txBox="1">
            <a:spLocks noGrp="1"/>
          </p:cNvSpPr>
          <p:nvPr/>
        </p:nvSpPr>
        <p:spPr bwMode="auto">
          <a:xfrm>
            <a:off x="7032992" y="4826667"/>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5" name="Rectangle 5"/>
          <p:cNvSpPr>
            <a:spLocks noChangeArrowheads="1"/>
          </p:cNvSpPr>
          <p:nvPr/>
        </p:nvSpPr>
        <p:spPr bwMode="auto">
          <a:xfrm>
            <a:off x="32177" y="1624149"/>
            <a:ext cx="5762908" cy="35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56000"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会場建設費の負担金</a:t>
            </a:r>
            <a:endParaRPr kumimoji="1" lang="en-US" altLang="ja-JP" sz="3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756000" marR="0" lvl="0" indent="-285750" algn="l" defTabSz="914400" rtl="0" eaLnBrk="1" fontAlgn="base"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大阪パビリオンの出展に向けた準備</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47025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　パビリオンの建築工事</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a:p>
            <a:pPr marL="47025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　最先端の再生医療技術を情報発信する展示制作</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a:p>
            <a:pPr marL="47025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　万博閉幕後のハードレガシーの検討　　　　　　　　　　　　　など　　　</a:t>
            </a:r>
            <a:endParaRPr kumimoji="1" lang="en-US" altLang="ja-JP" sz="3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756000"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地下鉄の輸送力増強</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756000" marR="0" lvl="0" indent="-285750" algn="l" defTabSz="914400" rtl="0" eaLnBrk="1" fontAlgn="base"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機運醸成</a:t>
            </a: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及び参加促進など</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804863" marR="0" lvl="0" indent="-334963" algn="l" defTabSz="914400" rtl="0" eaLnBrk="1" fontAlgn="base"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　</a:t>
            </a:r>
            <a:r>
              <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PR</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重点期等に応じた、大規模イベントや</a:t>
            </a:r>
            <a:r>
              <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SNS</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・メディア等での  </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a:p>
            <a:pPr marL="804863" marR="0" lvl="0" indent="-334963" algn="l" defTabSz="914400" rtl="0" eaLnBrk="1" fontAlgn="base"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戦略的な発信</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a:p>
            <a:pPr marL="804863" marR="0" lvl="0" indent="-334963" algn="l" defTabSz="914400" rtl="0" eaLnBrk="1" fontAlgn="base"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　ボランティアの募集・面談・研修・活動準備</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a:p>
            <a:pPr marL="47025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　万博会場内での催事実施に向けた企画調整及び準備</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a:p>
            <a:pPr marL="47025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　一般交通への働きかけＴＤＭ（交通需要マネジメント）　　　など</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a:p>
            <a:pPr marL="756000" marR="0" lvl="0" indent="-285750" algn="l" defTabSz="914400" rtl="0" eaLnBrk="1" fontAlgn="base"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賓客の受入れ</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47025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a:t>
            </a:r>
            <a:r>
              <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charset="-128"/>
                <a:cs typeface="+mn-cs"/>
              </a:rPr>
              <a:t>・</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国内外からの賓客に対する接遇実施のための準備　</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4" name="角丸四角形 33"/>
          <p:cNvSpPr/>
          <p:nvPr/>
        </p:nvSpPr>
        <p:spPr>
          <a:xfrm>
            <a:off x="214033" y="2012303"/>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a:t>
            </a:r>
          </a:p>
        </p:txBody>
      </p:sp>
      <p:sp>
        <p:nvSpPr>
          <p:cNvPr id="60" name="角丸四角形 59"/>
          <p:cNvSpPr/>
          <p:nvPr/>
        </p:nvSpPr>
        <p:spPr>
          <a:xfrm>
            <a:off x="214033" y="3284058"/>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a:t>
            </a:r>
          </a:p>
        </p:txBody>
      </p:sp>
      <p:sp>
        <p:nvSpPr>
          <p:cNvPr id="8" name="角丸四角形 42">
            <a:extLst>
              <a:ext uri="{FF2B5EF4-FFF2-40B4-BE49-F238E27FC236}">
                <a16:creationId xmlns:a16="http://schemas.microsoft.com/office/drawing/2014/main" id="{7E2E24DF-4F4A-87D7-1C7F-CDD85E218AA1}"/>
              </a:ext>
            </a:extLst>
          </p:cNvPr>
          <p:cNvSpPr/>
          <p:nvPr/>
        </p:nvSpPr>
        <p:spPr>
          <a:xfrm>
            <a:off x="215617" y="4661350"/>
            <a:ext cx="285757" cy="286876"/>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2" tIns="0" rIns="90752" bIns="35729"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a:t>
            </a:r>
          </a:p>
        </p:txBody>
      </p:sp>
      <p:grpSp>
        <p:nvGrpSpPr>
          <p:cNvPr id="7" name="グループ化 6">
            <a:extLst>
              <a:ext uri="{FF2B5EF4-FFF2-40B4-BE49-F238E27FC236}">
                <a16:creationId xmlns:a16="http://schemas.microsoft.com/office/drawing/2014/main" id="{2F8CD760-21F7-2691-746F-00C3717E6610}"/>
              </a:ext>
            </a:extLst>
          </p:cNvPr>
          <p:cNvGrpSpPr/>
          <p:nvPr/>
        </p:nvGrpSpPr>
        <p:grpSpPr>
          <a:xfrm>
            <a:off x="6556504" y="3305097"/>
            <a:ext cx="1582944" cy="1859891"/>
            <a:chOff x="6790492" y="3305097"/>
            <a:chExt cx="1699466" cy="1996799"/>
          </a:xfrm>
        </p:grpSpPr>
        <p:pic>
          <p:nvPicPr>
            <p:cNvPr id="5" name="図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12225" y="3305097"/>
              <a:ext cx="1656000" cy="1816047"/>
            </a:xfrm>
            <a:prstGeom prst="rect">
              <a:avLst/>
            </a:prstGeom>
          </p:spPr>
        </p:pic>
        <p:sp>
          <p:nvSpPr>
            <p:cNvPr id="31" name="テキスト ボックス 17">
              <a:extLst>
                <a:ext uri="{FF2B5EF4-FFF2-40B4-BE49-F238E27FC236}">
                  <a16:creationId xmlns:a16="http://schemas.microsoft.com/office/drawing/2014/main" id="{0F9F5F28-7F7C-61BD-8BA5-224438A353ED}"/>
                </a:ext>
              </a:extLst>
            </p:cNvPr>
            <p:cNvSpPr txBox="1"/>
            <p:nvPr/>
          </p:nvSpPr>
          <p:spPr>
            <a:xfrm>
              <a:off x="6790492" y="5045820"/>
              <a:ext cx="1699466" cy="256076"/>
            </a:xfrm>
            <a:prstGeom prst="rect">
              <a:avLst/>
            </a:prstGeom>
            <a:noFill/>
          </p:spPr>
          <p:txBody>
            <a:bodyPr wrap="square" rtlCol="0">
              <a:no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（ボランティア募集チラシ）</a:t>
              </a:r>
              <a:endPar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a:cs typeface="ＭＳ Ｐゴシック" panose="020B0600070205080204" pitchFamily="50" charset="-128"/>
              </a:endParaRPr>
            </a:p>
          </p:txBody>
        </p:sp>
      </p:grpSp>
      <p:sp>
        <p:nvSpPr>
          <p:cNvPr id="3" name="角丸四角形 76">
            <a:extLst>
              <a:ext uri="{FF2B5EF4-FFF2-40B4-BE49-F238E27FC236}">
                <a16:creationId xmlns:a16="http://schemas.microsoft.com/office/drawing/2014/main" id="{4C83370C-D2A6-DA9F-DB06-B19BE64DCCBA}"/>
              </a:ext>
            </a:extLst>
          </p:cNvPr>
          <p:cNvSpPr/>
          <p:nvPr/>
        </p:nvSpPr>
        <p:spPr>
          <a:xfrm>
            <a:off x="215153" y="508374"/>
            <a:ext cx="8713694" cy="360000"/>
          </a:xfrm>
          <a:prstGeom prst="roundRect">
            <a:avLst/>
          </a:prstGeom>
          <a:solidFill>
            <a:srgbClr val="000099"/>
          </a:solidFill>
          <a:ln w="66675" cmpd="sng">
            <a:no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marL="0" marR="0" lvl="0" indent="0" algn="ctr" defTabSz="914400" rtl="0" eaLnBrk="1" fontAlgn="base" latinLnBrk="0" hangingPunct="1">
              <a:lnSpc>
                <a:spcPts val="19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令和６</a:t>
            </a:r>
            <a:r>
              <a:rPr kumimoji="1" lang="ja-JP" altLang="ja-JP"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年度　</a:t>
            </a:r>
            <a:r>
              <a:rPr kumimoji="1" lang="ja-JP" altLang="en-US" b="0" i="0" u="none" strike="noStrike" kern="1200" cap="none" spc="0" normalizeH="0" baseline="0" noProof="0" dirty="0">
                <a:ln>
                  <a:noFill/>
                </a:ln>
                <a:solidFill>
                  <a:schemeClr val="bg1"/>
                </a:solidFill>
                <a:effectLst/>
                <a:uLnTx/>
                <a:uFillTx/>
                <a:latin typeface="HGP創英角ｺﾞｼｯｸUB" panose="020B0900000000000000" pitchFamily="50" charset="-128"/>
                <a:ea typeface="HGP創英角ｺﾞｼｯｸUB" panose="020B0900000000000000" pitchFamily="50" charset="-128"/>
                <a:cs typeface="+mn-cs"/>
              </a:rPr>
              <a:t>万博関連事業　</a:t>
            </a:r>
            <a:r>
              <a:rPr kumimoji="1" lang="ja-JP" altLang="en-US"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８０８億１，５００</a:t>
            </a:r>
            <a:r>
              <a:rPr kumimoji="1" lang="zh-TW" altLang="en-US"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万円</a:t>
            </a:r>
            <a:endParaRPr kumimoji="1" lang="en-US" altLang="zh-TW" sz="16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 name="角丸四角形 76">
            <a:extLst>
              <a:ext uri="{FF2B5EF4-FFF2-40B4-BE49-F238E27FC236}">
                <a16:creationId xmlns:a16="http://schemas.microsoft.com/office/drawing/2014/main" id="{5715F815-83C4-E835-5289-714F38055966}"/>
              </a:ext>
            </a:extLst>
          </p:cNvPr>
          <p:cNvSpPr/>
          <p:nvPr/>
        </p:nvSpPr>
        <p:spPr>
          <a:xfrm>
            <a:off x="214200" y="912066"/>
            <a:ext cx="8715600" cy="408389"/>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algn="ctr" eaLnBrk="1" hangingPunct="1">
              <a:lnSpc>
                <a:spcPts val="2284"/>
              </a:lnSpc>
              <a:defRPr/>
            </a:pPr>
            <a:r>
              <a:rPr lang="ja-JP" altLang="en-US" sz="1600" dirty="0">
                <a:solidFill>
                  <a:srgbClr val="000000"/>
                </a:solidFill>
                <a:latin typeface="ＭＳ Ｐゴシック" panose="020B0600070205080204" pitchFamily="50" charset="-128"/>
                <a:ea typeface="HGP創英角ｺﾞｼｯｸUB" pitchFamily="50" charset="-128"/>
              </a:rPr>
              <a:t>国際博覧会推進事業　</a:t>
            </a:r>
            <a:r>
              <a:rPr lang="zh-TW" altLang="en-US" sz="1600" dirty="0">
                <a:solidFill>
                  <a:schemeClr val="tx1"/>
                </a:solidFill>
                <a:latin typeface="HGP創英角ｺﾞｼｯｸUB" panose="020B0900000000000000" pitchFamily="50" charset="-128"/>
                <a:ea typeface="HGP創英角ｺﾞｼｯｸUB" panose="020B0900000000000000" pitchFamily="50" charset="-128"/>
              </a:rPr>
              <a:t>６５７億円</a:t>
            </a:r>
            <a:endParaRPr lang="en-US" altLang="zh-TW" sz="160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4" name="図 3">
            <a:extLst>
              <a:ext uri="{FF2B5EF4-FFF2-40B4-BE49-F238E27FC236}">
                <a16:creationId xmlns:a16="http://schemas.microsoft.com/office/drawing/2014/main" id="{E641BDBE-5158-89B3-220C-4F14D564A2C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contrast="4000"/>
                    </a14:imgEffect>
                  </a14:imgLayer>
                </a14:imgProps>
              </a:ext>
              <a:ext uri="{28A0092B-C50C-407E-A947-70E740481C1C}">
                <a14:useLocalDpi xmlns:a14="http://schemas.microsoft.com/office/drawing/2010/main"/>
              </a:ext>
            </a:extLst>
          </a:blip>
          <a:srcRect/>
          <a:stretch/>
        </p:blipFill>
        <p:spPr>
          <a:xfrm>
            <a:off x="5611035" y="1399946"/>
            <a:ext cx="3479658" cy="1637802"/>
          </a:xfrm>
          <a:prstGeom prst="rect">
            <a:avLst/>
          </a:prstGeom>
        </p:spPr>
      </p:pic>
      <p:sp>
        <p:nvSpPr>
          <p:cNvPr id="11" name="テキスト ボックス 17">
            <a:extLst>
              <a:ext uri="{FF2B5EF4-FFF2-40B4-BE49-F238E27FC236}">
                <a16:creationId xmlns:a16="http://schemas.microsoft.com/office/drawing/2014/main" id="{2C8A1078-2AA2-EE3B-DC08-EE34107FB5D7}"/>
              </a:ext>
            </a:extLst>
          </p:cNvPr>
          <p:cNvSpPr txBox="1"/>
          <p:nvPr/>
        </p:nvSpPr>
        <p:spPr>
          <a:xfrm>
            <a:off x="6073648" y="3004755"/>
            <a:ext cx="2554433" cy="238519"/>
          </a:xfrm>
          <a:prstGeom prst="rect">
            <a:avLst/>
          </a:prstGeom>
          <a:noFill/>
        </p:spPr>
        <p:txBody>
          <a:bodyPr wrap="square" rtlCol="0">
            <a:no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ＭＳ Ｐゴシック"/>
                <a:ea typeface="ＭＳ Ｐゴシック"/>
                <a:cs typeface="Times New Roman" panose="02020603050405020304" pitchFamily="18" charset="0"/>
              </a:rPr>
              <a:t>（万博会場建設状況）</a:t>
            </a:r>
            <a:endParaRPr kumimoji="1" lang="ja-JP" altLang="en-US" sz="1400" b="0" i="0" u="none" strike="noStrike" kern="1200" cap="none" spc="0" normalizeH="0" baseline="0" noProof="0" dirty="0">
              <a:ln>
                <a:noFill/>
              </a:ln>
              <a:effectLst/>
              <a:uLnTx/>
              <a:uFillTx/>
              <a:latin typeface="ＭＳ Ｐゴシック"/>
              <a:ea typeface="ＭＳ Ｐゴシック"/>
              <a:cs typeface="ＭＳ Ｐゴシック" panose="020B0600070205080204" pitchFamily="50" charset="-128"/>
            </a:endParaRPr>
          </a:p>
        </p:txBody>
      </p:sp>
    </p:spTree>
    <p:extLst>
      <p:ext uri="{BB962C8B-B14F-4D97-AF65-F5344CB8AC3E}">
        <p14:creationId xmlns:p14="http://schemas.microsoft.com/office/powerpoint/2010/main" val="36993003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２０２５年日本国際博覧会の推進②</a:t>
            </a:r>
            <a:endParaRPr lang="en-US" altLang="ja-JP" sz="2800" strike="dblStrike"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p:txBody>
      </p:sp>
      <p:sp>
        <p:nvSpPr>
          <p:cNvPr id="69"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50" name="スライド番号プレースホルダ 3"/>
          <p:cNvSpPr txBox="1">
            <a:spLocks noGrp="1"/>
          </p:cNvSpPr>
          <p:nvPr/>
        </p:nvSpPr>
        <p:spPr bwMode="auto">
          <a:xfrm>
            <a:off x="7026154" y="477529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29</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77" name="角丸四角形 76"/>
          <p:cNvSpPr/>
          <p:nvPr/>
        </p:nvSpPr>
        <p:spPr>
          <a:xfrm>
            <a:off x="182880" y="535588"/>
            <a:ext cx="8713694" cy="408389"/>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algn="ctr" eaLnBrk="1" hangingPunct="1">
              <a:lnSpc>
                <a:spcPts val="2284"/>
              </a:lnSpc>
              <a:defRPr/>
            </a:pPr>
            <a:r>
              <a:rPr lang="ja-JP" altLang="en-US" sz="1600" dirty="0">
                <a:solidFill>
                  <a:schemeClr val="tx1"/>
                </a:solidFill>
                <a:latin typeface="ＭＳ Ｐゴシック" panose="020B0600070205080204" pitchFamily="50" charset="-128"/>
                <a:ea typeface="HGP創英角ｺﾞｼｯｸUB" pitchFamily="50" charset="-128"/>
              </a:rPr>
              <a:t>　</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万博の成功に向けた取組　１５１億１，５００</a:t>
            </a:r>
            <a:r>
              <a:rPr lang="zh-TW" altLang="en-US" sz="1600" dirty="0">
                <a:solidFill>
                  <a:schemeClr val="tx1"/>
                </a:solidFill>
                <a:latin typeface="HGP創英角ｺﾞｼｯｸUB" panose="020B0900000000000000" pitchFamily="50" charset="-128"/>
                <a:ea typeface="HGP創英角ｺﾞｼｯｸUB" panose="020B0900000000000000" pitchFamily="50" charset="-128"/>
              </a:rPr>
              <a:t>万円</a:t>
            </a:r>
            <a:endParaRPr lang="en-US" altLang="zh-TW"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5" name="Rectangle 5"/>
          <p:cNvSpPr>
            <a:spLocks noChangeArrowheads="1"/>
          </p:cNvSpPr>
          <p:nvPr/>
        </p:nvSpPr>
        <p:spPr bwMode="auto">
          <a:xfrm>
            <a:off x="716034" y="1795816"/>
            <a:ext cx="6567103" cy="176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ts val="500"/>
              </a:spcBef>
              <a:spcAft>
                <a:spcPts val="500"/>
              </a:spcAft>
              <a:buFont typeface="Wingdings" panose="05000000000000000000" pitchFamily="2" charset="2"/>
              <a:buChar char="Ø"/>
              <a:defRPr/>
            </a:pPr>
            <a:r>
              <a:rPr lang="ja-JP" altLang="en-US" sz="1400" dirty="0">
                <a:latin typeface="ＭＳ Ｐゴシック" panose="020B0600070205080204" pitchFamily="50" charset="-128"/>
              </a:rPr>
              <a:t>　万博来場者の安全・円滑な移動にかかるアクセスルートの整備</a:t>
            </a:r>
            <a:endParaRPr lang="en-US" altLang="ja-JP" sz="1400" dirty="0">
              <a:latin typeface="ＭＳ Ｐゴシック" panose="020B0600070205080204" pitchFamily="50" charset="-128"/>
            </a:endParaRPr>
          </a:p>
          <a:p>
            <a:pPr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　主要集客エリアにおける環境整備・景観向上</a:t>
            </a:r>
            <a:endParaRPr lang="en-US" altLang="ja-JP" sz="1400" dirty="0">
              <a:latin typeface="ＭＳ Ｐゴシック" pitchFamily="50" charset="-128"/>
              <a:ea typeface="ＭＳ Ｐゴシック" charset="-128"/>
            </a:endParaRPr>
          </a:p>
          <a:p>
            <a:pPr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　「空飛ぶクルマ」の会場外ポート（中央突堤）周辺環境整備　</a:t>
            </a:r>
            <a:endParaRPr lang="en-US" altLang="ja-JP" sz="1400" dirty="0">
              <a:latin typeface="ＭＳ Ｐゴシック" pitchFamily="50" charset="-128"/>
              <a:ea typeface="ＭＳ Ｐゴシック" charset="-128"/>
            </a:endParaRPr>
          </a:p>
          <a:p>
            <a:pPr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　自家用自動車を活用した新たな移動手段（ライドシェア）の導入　　など</a:t>
            </a:r>
            <a:endParaRPr lang="en-US" altLang="ja-JP" sz="1400" dirty="0">
              <a:latin typeface="ＭＳ Ｐゴシック" pitchFamily="50" charset="-128"/>
              <a:ea typeface="ＭＳ Ｐゴシック" charset="-128"/>
            </a:endParaRPr>
          </a:p>
        </p:txBody>
      </p:sp>
      <p:sp>
        <p:nvSpPr>
          <p:cNvPr id="18" name="Rectangle 5"/>
          <p:cNvSpPr>
            <a:spLocks noChangeArrowheads="1"/>
          </p:cNvSpPr>
          <p:nvPr/>
        </p:nvSpPr>
        <p:spPr bwMode="auto">
          <a:xfrm>
            <a:off x="0" y="1108892"/>
            <a:ext cx="5458802"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2000" eaLnBrk="1" hangingPunct="1">
              <a:spcBef>
                <a:spcPts val="170"/>
              </a:spcBef>
              <a:spcAft>
                <a:spcPts val="170"/>
              </a:spcAft>
              <a:buFontTx/>
              <a:buNone/>
              <a:tabLst>
                <a:tab pos="5651500" algn="l"/>
              </a:tabLst>
              <a:defRPr/>
            </a:pPr>
            <a:r>
              <a:rPr lang="ja-JP" altLang="en-US" sz="1800" b="1" dirty="0">
                <a:latin typeface="ＭＳ Ｐゴシック" panose="020B0600070205080204" pitchFamily="50" charset="-128"/>
              </a:rPr>
              <a:t>○　万博開催に向けた環境整備</a:t>
            </a:r>
          </a:p>
        </p:txBody>
      </p:sp>
      <p:sp>
        <p:nvSpPr>
          <p:cNvPr id="6" name="Rectangle 5">
            <a:extLst>
              <a:ext uri="{FF2B5EF4-FFF2-40B4-BE49-F238E27FC236}">
                <a16:creationId xmlns:a16="http://schemas.microsoft.com/office/drawing/2014/main" id="{37983108-B60D-176E-9E88-CAB051DED967}"/>
              </a:ext>
            </a:extLst>
          </p:cNvPr>
          <p:cNvSpPr>
            <a:spLocks noChangeArrowheads="1"/>
          </p:cNvSpPr>
          <p:nvPr/>
        </p:nvSpPr>
        <p:spPr bwMode="auto">
          <a:xfrm>
            <a:off x="153835" y="1493055"/>
            <a:ext cx="5999495"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万博の円滑な開催に向けた市内各エリアの環境整備など</a:t>
            </a: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p:txBody>
      </p:sp>
      <p:sp>
        <p:nvSpPr>
          <p:cNvPr id="7" name="角丸四角形 33">
            <a:extLst>
              <a:ext uri="{FF2B5EF4-FFF2-40B4-BE49-F238E27FC236}">
                <a16:creationId xmlns:a16="http://schemas.microsoft.com/office/drawing/2014/main" id="{CFCE3514-1A53-378A-D65E-5D4843AA5803}"/>
              </a:ext>
            </a:extLst>
          </p:cNvPr>
          <p:cNvSpPr/>
          <p:nvPr/>
        </p:nvSpPr>
        <p:spPr>
          <a:xfrm>
            <a:off x="182880" y="1522702"/>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9" name="Rectangle 5">
            <a:extLst>
              <a:ext uri="{FF2B5EF4-FFF2-40B4-BE49-F238E27FC236}">
                <a16:creationId xmlns:a16="http://schemas.microsoft.com/office/drawing/2014/main" id="{1ADEAF40-1227-9433-4D0C-4BDF62A10DF6}"/>
              </a:ext>
            </a:extLst>
          </p:cNvPr>
          <p:cNvSpPr>
            <a:spLocks noChangeArrowheads="1"/>
          </p:cNvSpPr>
          <p:nvPr/>
        </p:nvSpPr>
        <p:spPr bwMode="auto">
          <a:xfrm>
            <a:off x="153835" y="3178089"/>
            <a:ext cx="5999495"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万博開催に向けた安全・安心の確保</a:t>
            </a:r>
          </a:p>
        </p:txBody>
      </p:sp>
      <p:sp>
        <p:nvSpPr>
          <p:cNvPr id="3" name="角丸四角形 33">
            <a:extLst>
              <a:ext uri="{FF2B5EF4-FFF2-40B4-BE49-F238E27FC236}">
                <a16:creationId xmlns:a16="http://schemas.microsoft.com/office/drawing/2014/main" id="{B79D7AC4-82B8-2DA9-AD4B-CD3D2871D65F}"/>
              </a:ext>
            </a:extLst>
          </p:cNvPr>
          <p:cNvSpPr/>
          <p:nvPr/>
        </p:nvSpPr>
        <p:spPr>
          <a:xfrm>
            <a:off x="182880" y="3202198"/>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 name="Rectangle 5">
            <a:extLst>
              <a:ext uri="{FF2B5EF4-FFF2-40B4-BE49-F238E27FC236}">
                <a16:creationId xmlns:a16="http://schemas.microsoft.com/office/drawing/2014/main" id="{D7DBEB17-A326-187A-5EE7-0C0D18F102A3}"/>
              </a:ext>
            </a:extLst>
          </p:cNvPr>
          <p:cNvSpPr>
            <a:spLocks noChangeArrowheads="1"/>
          </p:cNvSpPr>
          <p:nvPr/>
        </p:nvSpPr>
        <p:spPr bwMode="auto">
          <a:xfrm>
            <a:off x="6185843" y="4883601"/>
            <a:ext cx="2441904"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ts val="500"/>
              </a:spcBef>
              <a:spcAft>
                <a:spcPts val="500"/>
              </a:spcAft>
              <a:buNone/>
              <a:defRPr/>
            </a:pPr>
            <a:r>
              <a:rPr lang="ja-JP" altLang="en-US" sz="1000" dirty="0">
                <a:latin typeface="ＭＳ Ｐゴシック" pitchFamily="50" charset="-128"/>
                <a:ea typeface="ＭＳ Ｐゴシック" charset="-128"/>
              </a:rPr>
              <a:t>万博来場者の危機管理・安全対策の実施</a:t>
            </a:r>
            <a:endParaRPr lang="en-US" altLang="ja-JP" sz="1000" dirty="0">
              <a:latin typeface="ＭＳ Ｐゴシック" pitchFamily="50" charset="-128"/>
              <a:ea typeface="ＭＳ Ｐゴシック" charset="-128"/>
            </a:endParaRPr>
          </a:p>
        </p:txBody>
      </p:sp>
      <p:pic>
        <p:nvPicPr>
          <p:cNvPr id="4" name="図 3">
            <a:extLst>
              <a:ext uri="{FF2B5EF4-FFF2-40B4-BE49-F238E27FC236}">
                <a16:creationId xmlns:a16="http://schemas.microsoft.com/office/drawing/2014/main" id="{88C4E0FA-F619-E022-B31F-621B87FE7D0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11305" y="2897191"/>
            <a:ext cx="1790981" cy="2029700"/>
          </a:xfrm>
          <a:prstGeom prst="rect">
            <a:avLst/>
          </a:prstGeom>
          <a:noFill/>
          <a:ln>
            <a:noFill/>
          </a:ln>
        </p:spPr>
      </p:pic>
      <p:sp>
        <p:nvSpPr>
          <p:cNvPr id="11" name="Rectangle 5">
            <a:extLst>
              <a:ext uri="{FF2B5EF4-FFF2-40B4-BE49-F238E27FC236}">
                <a16:creationId xmlns:a16="http://schemas.microsoft.com/office/drawing/2014/main" id="{004BF335-9EAF-8E41-A4EA-1A750C6D384F}"/>
              </a:ext>
            </a:extLst>
          </p:cNvPr>
          <p:cNvSpPr>
            <a:spLocks noChangeArrowheads="1"/>
          </p:cNvSpPr>
          <p:nvPr/>
        </p:nvSpPr>
        <p:spPr bwMode="auto">
          <a:xfrm>
            <a:off x="716033" y="3455352"/>
            <a:ext cx="6567103" cy="161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万博来場者の危機管理・安全対策の実施</a:t>
            </a:r>
            <a:endParaRPr lang="en-US" altLang="ja-JP" sz="1400" dirty="0">
              <a:latin typeface="ＭＳ Ｐゴシック" pitchFamily="50" charset="-128"/>
              <a:ea typeface="ＭＳ Ｐゴシック" charset="-128"/>
            </a:endParaRPr>
          </a:p>
          <a:p>
            <a:pPr marL="285750" indent="-285750"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ターミナルにおける帰宅困難者対策　　　　</a:t>
            </a:r>
            <a:endParaRPr lang="en-US" altLang="ja-JP" sz="1400" dirty="0">
              <a:latin typeface="ＭＳ Ｐゴシック" pitchFamily="50" charset="-128"/>
              <a:ea typeface="ＭＳ Ｐゴシック" charset="-128"/>
            </a:endParaRPr>
          </a:p>
          <a:p>
            <a:pPr marL="285750" indent="-285750"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安全・安心に滞在できるまちの実現</a:t>
            </a:r>
            <a:endParaRPr lang="en-US" altLang="ja-JP" sz="1400" dirty="0">
              <a:latin typeface="ＭＳ Ｐゴシック" pitchFamily="50" charset="-128"/>
              <a:ea typeface="ＭＳ Ｐゴシック" charset="-128"/>
            </a:endParaRPr>
          </a:p>
          <a:p>
            <a:pPr marL="285750" indent="-285750" eaLnBrk="1" hangingPunct="1">
              <a:spcBef>
                <a:spcPts val="500"/>
              </a:spcBef>
              <a:spcAft>
                <a:spcPts val="500"/>
              </a:spcAft>
              <a:buFont typeface="Wingdings" panose="05000000000000000000" pitchFamily="2" charset="2"/>
              <a:buChar char="Ø"/>
              <a:defRPr/>
            </a:pPr>
            <a:r>
              <a:rPr lang="ja-JP" altLang="en-US" sz="1400" dirty="0">
                <a:latin typeface="ＭＳ Ｐゴシック" pitchFamily="50" charset="-128"/>
                <a:ea typeface="ＭＳ Ｐゴシック" charset="-128"/>
              </a:rPr>
              <a:t>食品衛生及び環境衛生対策　　　　　　　　　　　　など　　</a:t>
            </a:r>
            <a:endParaRPr lang="en-US" altLang="ja-JP" sz="1400" dirty="0">
              <a:latin typeface="ＭＳ Ｐゴシック" panose="020B0600070205080204" pitchFamily="50" charset="-128"/>
            </a:endParaRPr>
          </a:p>
        </p:txBody>
      </p:sp>
      <p:sp>
        <p:nvSpPr>
          <p:cNvPr id="10" name="Rectangle 5">
            <a:extLst>
              <a:ext uri="{FF2B5EF4-FFF2-40B4-BE49-F238E27FC236}">
                <a16:creationId xmlns:a16="http://schemas.microsoft.com/office/drawing/2014/main" id="{0F634D3A-561C-4B9F-FD26-4B9BC1272190}"/>
              </a:ext>
            </a:extLst>
          </p:cNvPr>
          <p:cNvSpPr>
            <a:spLocks noChangeArrowheads="1"/>
          </p:cNvSpPr>
          <p:nvPr/>
        </p:nvSpPr>
        <p:spPr bwMode="auto">
          <a:xfrm>
            <a:off x="5771611" y="2624813"/>
            <a:ext cx="3372389" cy="22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b"/>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0"/>
              </a:spcBef>
              <a:spcAft>
                <a:spcPts val="500"/>
              </a:spcAft>
              <a:buNone/>
              <a:defRPr/>
            </a:pPr>
            <a:r>
              <a:rPr lang="ja-JP" altLang="en-US" sz="1000" dirty="0">
                <a:latin typeface="ＭＳ Ｐゴシック" pitchFamily="50" charset="-128"/>
                <a:ea typeface="ＭＳ Ｐゴシック" charset="-128"/>
              </a:rPr>
              <a:t>アクセスルートの整備　区画線補修イメージ</a:t>
            </a:r>
            <a:endParaRPr lang="en-US" altLang="ja-JP" sz="1000" dirty="0">
              <a:latin typeface="ＭＳ Ｐゴシック" pitchFamily="50" charset="-128"/>
              <a:ea typeface="ＭＳ Ｐゴシック" charset="-128"/>
            </a:endParaRPr>
          </a:p>
        </p:txBody>
      </p:sp>
      <p:pic>
        <p:nvPicPr>
          <p:cNvPr id="14" name="図 13" descr="高速道路を走る車&#10;&#10;低い精度で自動的に生成された説明">
            <a:extLst>
              <a:ext uri="{FF2B5EF4-FFF2-40B4-BE49-F238E27FC236}">
                <a16:creationId xmlns:a16="http://schemas.microsoft.com/office/drawing/2014/main" id="{F9078F11-95DE-8B5F-22F5-BFA80945113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18058" y="1297310"/>
            <a:ext cx="3176034" cy="1308911"/>
          </a:xfrm>
          <a:prstGeom prst="rect">
            <a:avLst/>
          </a:prstGeom>
        </p:spPr>
      </p:pic>
    </p:spTree>
    <p:extLst>
      <p:ext uri="{BB962C8B-B14F-4D97-AF65-F5344CB8AC3E}">
        <p14:creationId xmlns:p14="http://schemas.microsoft.com/office/powerpoint/2010/main" val="22839572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矢印 1"/>
          <p:cNvSpPr/>
          <p:nvPr/>
        </p:nvSpPr>
        <p:spPr>
          <a:xfrm>
            <a:off x="4219321" y="4184411"/>
            <a:ext cx="703770" cy="245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rgbClr val="FFFFFF"/>
              </a:solidFill>
              <a:latin typeface="ＭＳ Ｐゴシック" panose="020B0600070205080204" pitchFamily="50" charset="-128"/>
            </a:endParaRPr>
          </a:p>
        </p:txBody>
      </p:sp>
      <p:sp>
        <p:nvSpPr>
          <p:cNvPr id="14" name="Rectangle 4"/>
          <p:cNvSpPr>
            <a:spLocks noChangeArrowheads="1"/>
          </p:cNvSpPr>
          <p:nvPr/>
        </p:nvSpPr>
        <p:spPr bwMode="auto">
          <a:xfrm>
            <a:off x="-1588" y="0"/>
            <a:ext cx="9145588" cy="476250"/>
          </a:xfrm>
          <a:prstGeom prst="rect">
            <a:avLst/>
          </a:prstGeom>
          <a:gradFill flip="none" rotWithShape="1">
            <a:gsLst>
              <a:gs pos="5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令和６年度市政運営の基本方針</a:t>
            </a:r>
            <a:endParaRPr lang="en-US" altLang="ja-JP"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16390" name="テキスト ボックス 7"/>
          <p:cNvSpPr txBox="1">
            <a:spLocks noChangeAspect="1" noChangeArrowheads="1"/>
          </p:cNvSpPr>
          <p:nvPr/>
        </p:nvSpPr>
        <p:spPr bwMode="auto">
          <a:xfrm>
            <a:off x="466141" y="3037779"/>
            <a:ext cx="8343048" cy="413230"/>
          </a:xfrm>
          <a:prstGeom prst="rect">
            <a:avLst/>
          </a:prstGeom>
          <a:solidFill>
            <a:srgbClr val="FFC000"/>
          </a:solidFill>
          <a:ln w="38100" cmpd="sng">
            <a:solidFill>
              <a:schemeClr val="tx1"/>
            </a:solidFill>
            <a:miter lim="800000"/>
            <a:headEnd/>
            <a:tailEnd/>
          </a:ln>
        </p:spPr>
        <p:txBody>
          <a:bodyPr wrap="square" lIns="104434" tIns="52217" rIns="104434" bIns="52217">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solidFill>
                  <a:srgbClr val="000000"/>
                </a:solidFill>
                <a:latin typeface="ＭＳ Ｐゴシック" panose="020B0600070205080204" pitchFamily="50" charset="-128"/>
              </a:rPr>
              <a:t>新たな自治の仕組みの構築</a:t>
            </a:r>
            <a:endParaRPr lang="en-US" altLang="ja-JP" sz="2000" b="1" dirty="0">
              <a:solidFill>
                <a:srgbClr val="000000"/>
              </a:solidFill>
              <a:latin typeface="ＭＳ Ｐゴシック" panose="020B0600070205080204" pitchFamily="50" charset="-128"/>
            </a:endParaRPr>
          </a:p>
        </p:txBody>
      </p:sp>
      <p:sp>
        <p:nvSpPr>
          <p:cNvPr id="3" name="正方形/長方形 2"/>
          <p:cNvSpPr/>
          <p:nvPr/>
        </p:nvSpPr>
        <p:spPr>
          <a:xfrm>
            <a:off x="499103" y="4518350"/>
            <a:ext cx="8343048" cy="48264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shape">
              <a:fillToRect l="50000" t="50000" r="50000" b="50000"/>
            </a:path>
            <a:tileRect/>
          </a:gra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600" b="1" dirty="0">
                <a:solidFill>
                  <a:srgbClr val="000000"/>
                </a:solidFill>
                <a:latin typeface="ＭＳ Ｐゴシック" panose="020B0600070205080204" pitchFamily="50" charset="-128"/>
              </a:rPr>
              <a:t>「にぎやかで活気あふれるまち大阪」の実現をめざす</a:t>
            </a:r>
          </a:p>
        </p:txBody>
      </p:sp>
      <p:sp>
        <p:nvSpPr>
          <p:cNvPr id="11" name="スライド番号プレースホルダ 3"/>
          <p:cNvSpPr txBox="1">
            <a:spLocks noGrp="1"/>
          </p:cNvSpPr>
          <p:nvPr/>
        </p:nvSpPr>
        <p:spPr bwMode="auto">
          <a:xfrm>
            <a:off x="6984000" y="4783500"/>
            <a:ext cx="2160000" cy="360000"/>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2E50E85C-407C-49E2-97AD-16FB6D449C62}" type="slidenum">
              <a:rPr lang="en-US" altLang="ja-JP" sz="2000" b="1" smtClean="0">
                <a:effectLst>
                  <a:outerShdw blurRad="38100" dist="38100" dir="2700000" algn="tl">
                    <a:srgbClr val="C0C0C0"/>
                  </a:outerShdw>
                </a:effectLst>
                <a:latin typeface="ＭＳ Ｐゴシック" panose="020B0600070205080204" pitchFamily="50" charset="-128"/>
              </a:rPr>
              <a:pPr algn="r" eaLnBrk="1" hangingPunct="1">
                <a:defRPr/>
              </a:pPr>
              <a:t>3</a:t>
            </a:fld>
            <a:endParaRPr lang="en-US" altLang="ja-JP" sz="2000" b="1" dirty="0">
              <a:effectLst>
                <a:outerShdw blurRad="38100" dist="38100" dir="2700000" algn="tl">
                  <a:srgbClr val="C0C0C0"/>
                </a:outerShdw>
              </a:effectLst>
              <a:latin typeface="ＭＳ Ｐゴシック" panose="020B0600070205080204" pitchFamily="50" charset="-128"/>
            </a:endParaRPr>
          </a:p>
        </p:txBody>
      </p:sp>
      <p:sp>
        <p:nvSpPr>
          <p:cNvPr id="16" name="テキスト ボックス 7"/>
          <p:cNvSpPr txBox="1">
            <a:spLocks noChangeAspect="1" noChangeArrowheads="1"/>
          </p:cNvSpPr>
          <p:nvPr/>
        </p:nvSpPr>
        <p:spPr bwMode="auto">
          <a:xfrm>
            <a:off x="466141" y="3624811"/>
            <a:ext cx="8343048" cy="413230"/>
          </a:xfrm>
          <a:prstGeom prst="rect">
            <a:avLst/>
          </a:prstGeom>
          <a:solidFill>
            <a:srgbClr val="FFC000"/>
          </a:solidFill>
          <a:ln w="38100" cmpd="sng">
            <a:solidFill>
              <a:schemeClr val="tx1"/>
            </a:solidFill>
            <a:prstDash val="solid"/>
            <a:miter lim="800000"/>
            <a:headEnd/>
            <a:tailEnd/>
          </a:ln>
        </p:spPr>
        <p:txBody>
          <a:bodyPr wrap="square" lIns="104434" tIns="52217" rIns="104434" bIns="52217">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ＭＳ Ｐゴシック" panose="020B0600070205080204" pitchFamily="50" charset="-128"/>
              </a:rPr>
              <a:t>　　　未来へつなぐ</a:t>
            </a:r>
            <a:r>
              <a:rPr lang="ja-JP" altLang="ja-JP" sz="2000" b="1" dirty="0">
                <a:latin typeface="ＭＳ Ｐゴシック" panose="020B0600070205080204" pitchFamily="50" charset="-128"/>
              </a:rPr>
              <a:t>市政改革</a:t>
            </a:r>
            <a:endParaRPr lang="en-US" altLang="ja-JP" sz="2000" b="1" dirty="0">
              <a:solidFill>
                <a:srgbClr val="FF0000"/>
              </a:solidFill>
              <a:latin typeface="ＭＳ Ｐゴシック" panose="020B0600070205080204" pitchFamily="50" charset="-128"/>
            </a:endParaRPr>
          </a:p>
        </p:txBody>
      </p:sp>
      <p:sp>
        <p:nvSpPr>
          <p:cNvPr id="5" name="正方形/長方形 4"/>
          <p:cNvSpPr/>
          <p:nvPr/>
        </p:nvSpPr>
        <p:spPr>
          <a:xfrm>
            <a:off x="466141" y="547347"/>
            <a:ext cx="4023910" cy="23166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7" name="正方形/長方形 6">
            <a:extLst>
              <a:ext uri="{FF2B5EF4-FFF2-40B4-BE49-F238E27FC236}">
                <a16:creationId xmlns:a16="http://schemas.microsoft.com/office/drawing/2014/main" id="{5CA99F5F-27A8-2A6F-957B-F3E04A7BE674}"/>
              </a:ext>
            </a:extLst>
          </p:cNvPr>
          <p:cNvSpPr/>
          <p:nvPr/>
        </p:nvSpPr>
        <p:spPr>
          <a:xfrm>
            <a:off x="4758168" y="531659"/>
            <a:ext cx="4045279" cy="233231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9" name="正方形/長方形 8">
            <a:extLst>
              <a:ext uri="{FF2B5EF4-FFF2-40B4-BE49-F238E27FC236}">
                <a16:creationId xmlns:a16="http://schemas.microsoft.com/office/drawing/2014/main" id="{AF40D90F-F22E-9EA5-26A7-10C2D4A88FCA}"/>
              </a:ext>
            </a:extLst>
          </p:cNvPr>
          <p:cNvSpPr/>
          <p:nvPr/>
        </p:nvSpPr>
        <p:spPr>
          <a:xfrm>
            <a:off x="462991" y="531660"/>
            <a:ext cx="4023910" cy="678221"/>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D32B78AD-CD45-CD63-9AFB-E4921C3D7493}"/>
              </a:ext>
            </a:extLst>
          </p:cNvPr>
          <p:cNvSpPr txBox="1"/>
          <p:nvPr/>
        </p:nvSpPr>
        <p:spPr>
          <a:xfrm>
            <a:off x="609838" y="651050"/>
            <a:ext cx="3889009" cy="461665"/>
          </a:xfrm>
          <a:prstGeom prst="rect">
            <a:avLst/>
          </a:prstGeom>
          <a:noFill/>
        </p:spPr>
        <p:txBody>
          <a:bodyPr wrap="square" rtlCol="0">
            <a:spAutoFit/>
          </a:bodyPr>
          <a:lstStyle/>
          <a:p>
            <a:pPr algn="ctr" eaLnBrk="1" hangingPunct="1">
              <a:spcBef>
                <a:spcPct val="0"/>
              </a:spcBef>
              <a:buFontTx/>
              <a:buNone/>
            </a:pPr>
            <a:r>
              <a:rPr lang="ja-JP" altLang="en-US" sz="2400" b="1" dirty="0">
                <a:latin typeface="ＭＳ Ｐゴシック" panose="020B0600070205080204" pitchFamily="50" charset="-128"/>
              </a:rPr>
              <a:t>市民サービスの充実</a:t>
            </a:r>
            <a:endParaRPr lang="en-US" altLang="ja-JP" sz="2400" b="1" dirty="0">
              <a:latin typeface="ＭＳ Ｐゴシック" panose="020B0600070205080204" pitchFamily="50" charset="-128"/>
            </a:endParaRPr>
          </a:p>
        </p:txBody>
      </p:sp>
      <p:sp>
        <p:nvSpPr>
          <p:cNvPr id="12" name="正方形/長方形 11">
            <a:extLst>
              <a:ext uri="{FF2B5EF4-FFF2-40B4-BE49-F238E27FC236}">
                <a16:creationId xmlns:a16="http://schemas.microsoft.com/office/drawing/2014/main" id="{9B38735C-BFF6-95B0-6B97-5F28DAC7D312}"/>
              </a:ext>
            </a:extLst>
          </p:cNvPr>
          <p:cNvSpPr/>
          <p:nvPr/>
        </p:nvSpPr>
        <p:spPr>
          <a:xfrm>
            <a:off x="4755017" y="521682"/>
            <a:ext cx="4045279" cy="671833"/>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299FF423-3B38-3E86-5348-5572AAAD7124}"/>
              </a:ext>
            </a:extLst>
          </p:cNvPr>
          <p:cNvSpPr txBox="1"/>
          <p:nvPr/>
        </p:nvSpPr>
        <p:spPr>
          <a:xfrm>
            <a:off x="4755017" y="1248924"/>
            <a:ext cx="4045279" cy="1015663"/>
          </a:xfrm>
          <a:prstGeom prst="rect">
            <a:avLst/>
          </a:prstGeom>
          <a:noFill/>
        </p:spPr>
        <p:txBody>
          <a:bodyPr wrap="square" rtlCol="0">
            <a:spAutoFit/>
          </a:bodyPr>
          <a:lstStyle/>
          <a:p>
            <a:pPr marL="285750" indent="-285750" eaLnBrk="1" hangingPunct="1">
              <a:buFont typeface="Wingdings" panose="05000000000000000000" pitchFamily="2" charset="2"/>
              <a:buChar char="n"/>
              <a:defRPr/>
            </a:pPr>
            <a:r>
              <a:rPr lang="ja-JP" altLang="en-US" sz="2000" b="1" dirty="0">
                <a:latin typeface="ＭＳ Ｐゴシック" pitchFamily="50" charset="-128"/>
              </a:rPr>
              <a:t>経済成長に向けた戦略の実行</a:t>
            </a:r>
            <a:endParaRPr lang="en-US" altLang="ja-JP" sz="2000" b="1" dirty="0">
              <a:latin typeface="ＭＳ Ｐゴシック" pitchFamily="50" charset="-128"/>
            </a:endParaRPr>
          </a:p>
          <a:p>
            <a:pPr marL="285750" indent="-285750" eaLnBrk="1" hangingPunct="1">
              <a:buFont typeface="Wingdings" panose="05000000000000000000" pitchFamily="2" charset="2"/>
              <a:buChar char="n"/>
              <a:defRPr/>
            </a:pPr>
            <a:r>
              <a:rPr lang="ja-JP" altLang="en-US" sz="2000" b="1" dirty="0">
                <a:latin typeface="ＭＳ Ｐゴシック" pitchFamily="50" charset="-128"/>
              </a:rPr>
              <a:t>都市インフラの充実</a:t>
            </a:r>
            <a:endParaRPr lang="en-US" altLang="ja-JP" sz="2000" b="1" dirty="0">
              <a:latin typeface="ＭＳ Ｐゴシック" pitchFamily="50" charset="-128"/>
            </a:endParaRPr>
          </a:p>
          <a:p>
            <a:pPr marL="285750" indent="-285750" eaLnBrk="1" hangingPunct="1">
              <a:buFont typeface="Wingdings" panose="05000000000000000000" pitchFamily="2" charset="2"/>
              <a:buChar char="n"/>
              <a:defRPr/>
            </a:pPr>
            <a:r>
              <a:rPr lang="ja-JP" altLang="en-US" sz="2000" b="1" dirty="0">
                <a:latin typeface="ＭＳ Ｐゴシック" pitchFamily="50" charset="-128"/>
              </a:rPr>
              <a:t>防災力の強化</a:t>
            </a:r>
            <a:endParaRPr lang="en-US" altLang="ja-JP" sz="2000" b="1" dirty="0">
              <a:latin typeface="ＭＳ Ｐゴシック" pitchFamily="50" charset="-128"/>
            </a:endParaRPr>
          </a:p>
        </p:txBody>
      </p:sp>
      <p:sp>
        <p:nvSpPr>
          <p:cNvPr id="8" name="テキスト ボックス 7">
            <a:extLst>
              <a:ext uri="{FF2B5EF4-FFF2-40B4-BE49-F238E27FC236}">
                <a16:creationId xmlns:a16="http://schemas.microsoft.com/office/drawing/2014/main" id="{884130DE-59DE-A1F1-6949-A607D9EBA2F0}"/>
              </a:ext>
            </a:extLst>
          </p:cNvPr>
          <p:cNvSpPr txBox="1">
            <a:spLocks noChangeAspect="1" noChangeArrowheads="1"/>
          </p:cNvSpPr>
          <p:nvPr/>
        </p:nvSpPr>
        <p:spPr bwMode="auto">
          <a:xfrm>
            <a:off x="609839" y="2271409"/>
            <a:ext cx="8068020" cy="457191"/>
          </a:xfrm>
          <a:prstGeom prst="roundRect">
            <a:avLst/>
          </a:prstGeom>
          <a:solidFill>
            <a:schemeClr val="bg1"/>
          </a:solidFill>
          <a:ln w="38100" cmpd="sng">
            <a:solidFill>
              <a:schemeClr val="tx1"/>
            </a:solidFill>
            <a:prstDash val="solid"/>
            <a:miter lim="800000"/>
            <a:headEnd/>
            <a:tailEnd/>
          </a:ln>
        </p:spPr>
        <p:txBody>
          <a:bodyPr wrap="square" lIns="104434" tIns="52217" rIns="104434" bIns="52217">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ＭＳ Ｐゴシック" panose="020B0600070205080204" pitchFamily="50" charset="-128"/>
              </a:rPr>
              <a:t>　　　</a:t>
            </a:r>
            <a:r>
              <a:rPr lang="en-US" altLang="ja-JP" sz="2000" b="1" dirty="0">
                <a:latin typeface="ＭＳ Ｐゴシック" panose="020B0600070205080204" pitchFamily="50" charset="-128"/>
              </a:rPr>
              <a:t>Re-Design</a:t>
            </a:r>
            <a:r>
              <a:rPr lang="ja-JP" altLang="en-US" sz="2000" b="1" dirty="0">
                <a:latin typeface="ＭＳ Ｐゴシック" panose="020B0600070205080204" pitchFamily="50" charset="-128"/>
              </a:rPr>
              <a:t>おおさか～大阪市</a:t>
            </a:r>
            <a:r>
              <a:rPr lang="en-US" altLang="ja-JP" sz="2000" b="1" dirty="0">
                <a:latin typeface="ＭＳ Ｐゴシック" panose="020B0600070205080204" pitchFamily="50" charset="-128"/>
              </a:rPr>
              <a:t>DX</a:t>
            </a:r>
            <a:r>
              <a:rPr lang="ja-JP" altLang="en-US" sz="2000" b="1" dirty="0">
                <a:latin typeface="ＭＳ Ｐゴシック" panose="020B0600070205080204" pitchFamily="50" charset="-128"/>
              </a:rPr>
              <a:t>戦略～の推進</a:t>
            </a:r>
          </a:p>
        </p:txBody>
      </p:sp>
      <p:sp>
        <p:nvSpPr>
          <p:cNvPr id="15" name="テキスト ボックス 14"/>
          <p:cNvSpPr txBox="1"/>
          <p:nvPr/>
        </p:nvSpPr>
        <p:spPr>
          <a:xfrm>
            <a:off x="462991" y="1223009"/>
            <a:ext cx="4051582" cy="1015663"/>
          </a:xfrm>
          <a:prstGeom prst="rect">
            <a:avLst/>
          </a:prstGeom>
          <a:noFill/>
        </p:spPr>
        <p:txBody>
          <a:bodyPr wrap="square" rtlCol="0">
            <a:spAutoFit/>
          </a:bodyPr>
          <a:lstStyle/>
          <a:p>
            <a:pPr marL="285750" indent="-285750" eaLnBrk="1" hangingPunct="1">
              <a:buFont typeface="Wingdings" panose="05000000000000000000" pitchFamily="2" charset="2"/>
              <a:buChar char="n"/>
              <a:defRPr/>
            </a:pPr>
            <a:r>
              <a:rPr lang="ja-JP" altLang="en-US" sz="2000" b="1" dirty="0">
                <a:latin typeface="ＭＳ Ｐゴシック" pitchFamily="50" charset="-128"/>
              </a:rPr>
              <a:t>子育て・教育環境の充実</a:t>
            </a:r>
            <a:endParaRPr lang="en-US" altLang="ja-JP" sz="2000" b="1" dirty="0">
              <a:latin typeface="ＭＳ Ｐゴシック" pitchFamily="50" charset="-128"/>
            </a:endParaRPr>
          </a:p>
          <a:p>
            <a:pPr marL="285750" indent="-285750" eaLnBrk="1" hangingPunct="1">
              <a:buFont typeface="Wingdings" panose="05000000000000000000" pitchFamily="2" charset="2"/>
              <a:buChar char="n"/>
              <a:defRPr/>
            </a:pPr>
            <a:r>
              <a:rPr lang="ja-JP" altLang="en-US" sz="2000" b="1" dirty="0">
                <a:latin typeface="ＭＳ Ｐゴシック" pitchFamily="50" charset="-128"/>
              </a:rPr>
              <a:t>暮らしを守る福祉等の向上</a:t>
            </a:r>
            <a:endParaRPr lang="en-US" altLang="ja-JP" sz="2000" b="1" dirty="0">
              <a:latin typeface="ＭＳ Ｐゴシック" pitchFamily="50" charset="-128"/>
            </a:endParaRPr>
          </a:p>
          <a:p>
            <a:pPr marL="285750" indent="-285750" eaLnBrk="1" hangingPunct="1">
              <a:buFont typeface="Wingdings" panose="05000000000000000000" pitchFamily="2" charset="2"/>
              <a:buChar char="n"/>
              <a:defRPr/>
            </a:pPr>
            <a:r>
              <a:rPr lang="ja-JP" altLang="en-US" sz="2000" b="1" dirty="0">
                <a:latin typeface="ＭＳ Ｐゴシック" pitchFamily="50" charset="-128"/>
              </a:rPr>
              <a:t>各区の特色ある施策の展開</a:t>
            </a:r>
            <a:endParaRPr lang="en-US" altLang="ja-JP" sz="2000" b="1" dirty="0">
              <a:latin typeface="ＭＳ Ｐゴシック" pitchFamily="50" charset="-128"/>
            </a:endParaRPr>
          </a:p>
        </p:txBody>
      </p:sp>
      <p:sp>
        <p:nvSpPr>
          <p:cNvPr id="4" name="テキスト ボックス 3">
            <a:extLst>
              <a:ext uri="{FF2B5EF4-FFF2-40B4-BE49-F238E27FC236}">
                <a16:creationId xmlns:a16="http://schemas.microsoft.com/office/drawing/2014/main" id="{484A1E64-41C7-FC15-5839-32103371CD88}"/>
              </a:ext>
            </a:extLst>
          </p:cNvPr>
          <p:cNvSpPr txBox="1"/>
          <p:nvPr/>
        </p:nvSpPr>
        <p:spPr>
          <a:xfrm>
            <a:off x="4727345" y="649353"/>
            <a:ext cx="3889009" cy="461665"/>
          </a:xfrm>
          <a:prstGeom prst="rect">
            <a:avLst/>
          </a:prstGeom>
          <a:noFill/>
        </p:spPr>
        <p:txBody>
          <a:bodyPr wrap="square" rtlCol="0">
            <a:spAutoFit/>
          </a:bodyPr>
          <a:lstStyle/>
          <a:p>
            <a:pPr algn="ctr" eaLnBrk="1" hangingPunct="1">
              <a:spcBef>
                <a:spcPct val="0"/>
              </a:spcBef>
              <a:buFontTx/>
              <a:buNone/>
            </a:pPr>
            <a:r>
              <a:rPr lang="ja-JP" altLang="en-US" sz="2400" b="1" dirty="0">
                <a:latin typeface="ＭＳ Ｐゴシック" panose="020B0600070205080204" pitchFamily="50" charset="-128"/>
              </a:rPr>
              <a:t>大阪の成長の実現</a:t>
            </a:r>
            <a:endParaRPr lang="en-US" altLang="ja-JP" sz="2400" b="1" dirty="0">
              <a:latin typeface="ＭＳ Ｐゴシック" panose="020B0600070205080204" pitchFamily="50" charset="-128"/>
            </a:endParaRPr>
          </a:p>
        </p:txBody>
      </p:sp>
    </p:spTree>
    <p:extLst>
      <p:ext uri="{BB962C8B-B14F-4D97-AF65-F5344CB8AC3E}">
        <p14:creationId xmlns:p14="http://schemas.microsoft.com/office/powerpoint/2010/main" val="194754950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p:cNvSpPr>
            <a:spLocks noChangeArrowheads="1"/>
          </p:cNvSpPr>
          <p:nvPr/>
        </p:nvSpPr>
        <p:spPr bwMode="auto">
          <a:xfrm>
            <a:off x="0" y="644790"/>
            <a:ext cx="7341715"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2000" eaLnBrk="1" hangingPunct="1">
              <a:spcBef>
                <a:spcPts val="170"/>
              </a:spcBef>
              <a:spcAft>
                <a:spcPts val="170"/>
              </a:spcAft>
              <a:buFontTx/>
              <a:buNone/>
              <a:tabLst>
                <a:tab pos="5651500" algn="l"/>
              </a:tabLst>
              <a:defRPr/>
            </a:pPr>
            <a:r>
              <a:rPr lang="ja-JP" altLang="en-US" sz="1800" b="1" dirty="0">
                <a:latin typeface="ＭＳ Ｐゴシック" panose="020B0600070205080204" pitchFamily="50" charset="-128"/>
              </a:rPr>
              <a:t>○　地域特性等を活かした機運醸成・ホスピタリティ向上</a:t>
            </a:r>
          </a:p>
        </p:txBody>
      </p:sp>
      <p:sp>
        <p:nvSpPr>
          <p:cNvPr id="41"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２０２５年日本国際博覧会の推進③</a:t>
            </a:r>
            <a:endParaRPr lang="en-US" altLang="ja-JP" sz="2800" strike="dblStrike"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p:txBody>
      </p:sp>
      <p:sp>
        <p:nvSpPr>
          <p:cNvPr id="69"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50" name="スライド番号プレースホルダ 3"/>
          <p:cNvSpPr txBox="1">
            <a:spLocks noGrp="1"/>
          </p:cNvSpPr>
          <p:nvPr/>
        </p:nvSpPr>
        <p:spPr bwMode="auto">
          <a:xfrm>
            <a:off x="7026154" y="477529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30</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5" name="Rectangle 5">
            <a:extLst>
              <a:ext uri="{FF2B5EF4-FFF2-40B4-BE49-F238E27FC236}">
                <a16:creationId xmlns:a16="http://schemas.microsoft.com/office/drawing/2014/main" id="{7BC59FB1-BB7C-F80F-B79B-4998993D138E}"/>
              </a:ext>
            </a:extLst>
          </p:cNvPr>
          <p:cNvSpPr>
            <a:spLocks noChangeArrowheads="1"/>
          </p:cNvSpPr>
          <p:nvPr/>
        </p:nvSpPr>
        <p:spPr bwMode="auto">
          <a:xfrm>
            <a:off x="208042" y="1102147"/>
            <a:ext cx="8830237" cy="4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都市魅力の向上による機運醸成やおもてなし</a:t>
            </a:r>
          </a:p>
        </p:txBody>
      </p:sp>
      <p:sp>
        <p:nvSpPr>
          <p:cNvPr id="6" name="Rectangle 5">
            <a:extLst>
              <a:ext uri="{FF2B5EF4-FFF2-40B4-BE49-F238E27FC236}">
                <a16:creationId xmlns:a16="http://schemas.microsoft.com/office/drawing/2014/main" id="{63CC364F-8359-98A9-7652-8BE0CBBE0BFE}"/>
              </a:ext>
            </a:extLst>
          </p:cNvPr>
          <p:cNvSpPr>
            <a:spLocks noChangeArrowheads="1"/>
          </p:cNvSpPr>
          <p:nvPr/>
        </p:nvSpPr>
        <p:spPr bwMode="auto">
          <a:xfrm>
            <a:off x="719675" y="1392288"/>
            <a:ext cx="5733652" cy="98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御堂筋を活用した大阪の都市魅力発信事業</a:t>
            </a:r>
            <a:endParaRPr lang="en-US" altLang="ja-JP" sz="1400" dirty="0">
              <a:latin typeface="ＭＳ Ｐゴシック" pitchFamily="50" charset="-128"/>
              <a:ea typeface="ＭＳ Ｐゴシック" charset="-128"/>
            </a:endParaRPr>
          </a:p>
          <a:p>
            <a:pPr eaLnBrk="1" hangingPunct="1">
              <a:lnSpc>
                <a:spcPts val="160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夜間景観におけるベイエリアの魅力向上（此花大橋のライトアップ）</a:t>
            </a:r>
            <a:endParaRPr lang="en-US" altLang="ja-JP" sz="1400" dirty="0">
              <a:latin typeface="ＭＳ Ｐゴシック" pitchFamily="50" charset="-128"/>
              <a:ea typeface="ＭＳ Ｐゴシック" charset="-128"/>
            </a:endParaRPr>
          </a:p>
          <a:p>
            <a:pPr eaLnBrk="1" hangingPunct="1">
              <a:lnSpc>
                <a:spcPts val="160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万博ホストシティとしての食のおもてなし事業　　　　　　　　　　　　　など</a:t>
            </a:r>
            <a:endParaRPr lang="en-US" altLang="ja-JP" sz="1400" dirty="0">
              <a:latin typeface="ＭＳ Ｐゴシック" pitchFamily="50" charset="-128"/>
              <a:ea typeface="ＭＳ Ｐゴシック" charset="-128"/>
            </a:endParaRPr>
          </a:p>
        </p:txBody>
      </p:sp>
      <p:sp>
        <p:nvSpPr>
          <p:cNvPr id="7" name="Rectangle 5">
            <a:extLst>
              <a:ext uri="{FF2B5EF4-FFF2-40B4-BE49-F238E27FC236}">
                <a16:creationId xmlns:a16="http://schemas.microsoft.com/office/drawing/2014/main" id="{FB0D5D6D-D1B3-E9F8-AC3A-33C78906A0FF}"/>
              </a:ext>
            </a:extLst>
          </p:cNvPr>
          <p:cNvSpPr>
            <a:spLocks noChangeArrowheads="1"/>
          </p:cNvSpPr>
          <p:nvPr/>
        </p:nvSpPr>
        <p:spPr bwMode="auto">
          <a:xfrm>
            <a:off x="208279" y="2550908"/>
            <a:ext cx="8830237" cy="4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次代を担うこどもたちへの機運醸成の取組</a:t>
            </a:r>
          </a:p>
        </p:txBody>
      </p:sp>
      <p:sp>
        <p:nvSpPr>
          <p:cNvPr id="8" name="Rectangle 5">
            <a:extLst>
              <a:ext uri="{FF2B5EF4-FFF2-40B4-BE49-F238E27FC236}">
                <a16:creationId xmlns:a16="http://schemas.microsoft.com/office/drawing/2014/main" id="{DF328C7E-F39F-FFB4-6802-D91D720B2487}"/>
              </a:ext>
            </a:extLst>
          </p:cNvPr>
          <p:cNvSpPr>
            <a:spLocks noChangeArrowheads="1"/>
          </p:cNvSpPr>
          <p:nvPr/>
        </p:nvSpPr>
        <p:spPr bwMode="auto">
          <a:xfrm>
            <a:off x="208279" y="3734726"/>
            <a:ext cx="8830237" cy="3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地域団体との協働や</a:t>
            </a:r>
            <a:r>
              <a:rPr lang="en-US" altLang="ja-JP" sz="1600" b="1" dirty="0">
                <a:latin typeface="ＭＳ Ｐゴシック" panose="020B0600070205080204" pitchFamily="50" charset="-128"/>
              </a:rPr>
              <a:t>PR</a:t>
            </a:r>
            <a:r>
              <a:rPr lang="ja-JP" altLang="en-US" sz="1600" b="1" dirty="0">
                <a:latin typeface="ＭＳ Ｐゴシック" panose="020B0600070205080204" pitchFamily="50" charset="-128"/>
              </a:rPr>
              <a:t>グッズの作成・配布等による機運醸成</a:t>
            </a:r>
          </a:p>
        </p:txBody>
      </p:sp>
      <p:sp>
        <p:nvSpPr>
          <p:cNvPr id="9" name="Rectangle 5">
            <a:extLst>
              <a:ext uri="{FF2B5EF4-FFF2-40B4-BE49-F238E27FC236}">
                <a16:creationId xmlns:a16="http://schemas.microsoft.com/office/drawing/2014/main" id="{809E4800-7AD7-EBBC-FA92-A796455C4EFE}"/>
              </a:ext>
            </a:extLst>
          </p:cNvPr>
          <p:cNvSpPr>
            <a:spLocks noChangeArrowheads="1"/>
          </p:cNvSpPr>
          <p:nvPr/>
        </p:nvSpPr>
        <p:spPr bwMode="auto">
          <a:xfrm>
            <a:off x="721622" y="2888162"/>
            <a:ext cx="4637778" cy="6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a:t>
            </a:r>
            <a:r>
              <a:rPr lang="ja-JP" altLang="en-US" sz="1400" dirty="0">
                <a:latin typeface="ＭＳ Ｐゴシック" panose="020B0600070205080204" pitchFamily="50" charset="-128"/>
              </a:rPr>
              <a:t>学校園への啓発及び参加促進</a:t>
            </a:r>
            <a:endParaRPr lang="en-US" altLang="ja-JP" sz="1400" dirty="0">
              <a:latin typeface="ＭＳ Ｐゴシック" panose="020B0600070205080204" pitchFamily="50" charset="-128"/>
            </a:endParaRPr>
          </a:p>
          <a:p>
            <a:pPr eaLnBrk="1" hangingPunct="1">
              <a:lnSpc>
                <a:spcPts val="160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a:t>
            </a:r>
            <a:r>
              <a:rPr lang="ja-JP" altLang="en-US" sz="1400" dirty="0">
                <a:latin typeface="ＭＳ Ｐゴシック" panose="020B0600070205080204" pitchFamily="50" charset="-128"/>
              </a:rPr>
              <a:t>こどもたちへの来場機会の提供（夏パスの配付）</a:t>
            </a:r>
            <a:endParaRPr lang="en-US" altLang="ja-JP" sz="1400" dirty="0">
              <a:latin typeface="ＭＳ Ｐゴシック" panose="020B0600070205080204" pitchFamily="50" charset="-128"/>
            </a:endParaRPr>
          </a:p>
          <a:p>
            <a:pPr eaLnBrk="1" hangingPunct="1">
              <a:lnSpc>
                <a:spcPts val="1600"/>
              </a:lnSpc>
              <a:spcBef>
                <a:spcPts val="350"/>
              </a:spcBef>
              <a:spcAft>
                <a:spcPts val="350"/>
              </a:spcAft>
              <a:buFont typeface="Wingdings" panose="05000000000000000000" pitchFamily="2" charset="2"/>
              <a:buChar char="Ø"/>
              <a:defRPr/>
            </a:pPr>
            <a:endParaRPr lang="en-US" altLang="ja-JP" sz="1400" dirty="0">
              <a:latin typeface="ＭＳ Ｐゴシック" panose="020B0600070205080204" pitchFamily="50" charset="-128"/>
            </a:endParaRPr>
          </a:p>
        </p:txBody>
      </p:sp>
      <p:sp>
        <p:nvSpPr>
          <p:cNvPr id="10" name="Rectangle 5">
            <a:extLst>
              <a:ext uri="{FF2B5EF4-FFF2-40B4-BE49-F238E27FC236}">
                <a16:creationId xmlns:a16="http://schemas.microsoft.com/office/drawing/2014/main" id="{5AA851DC-06E2-021A-24E0-69EC7EDC6E56}"/>
              </a:ext>
            </a:extLst>
          </p:cNvPr>
          <p:cNvSpPr>
            <a:spLocks noChangeArrowheads="1"/>
          </p:cNvSpPr>
          <p:nvPr/>
        </p:nvSpPr>
        <p:spPr bwMode="auto">
          <a:xfrm>
            <a:off x="721622" y="4068642"/>
            <a:ext cx="7255792" cy="64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ts val="350"/>
              </a:spcBef>
              <a:spcAft>
                <a:spcPts val="350"/>
              </a:spcAft>
              <a:buFont typeface="Wingdings" panose="05000000000000000000" pitchFamily="2" charset="2"/>
              <a:buChar char="Ø"/>
              <a:defRPr/>
            </a:pPr>
            <a:r>
              <a:rPr lang="ja-JP" altLang="en-US" sz="1400" dirty="0">
                <a:latin typeface="ＭＳ Ｐゴシック" panose="020B0600070205080204" pitchFamily="50" charset="-128"/>
              </a:rPr>
              <a:t>　各区における「</a:t>
            </a:r>
            <a:r>
              <a:rPr lang="en-US" altLang="ja-JP" sz="1400" dirty="0">
                <a:latin typeface="ＭＳ Ｐゴシック" panose="020B0600070205080204" pitchFamily="50" charset="-128"/>
              </a:rPr>
              <a:t>24</a:t>
            </a:r>
            <a:r>
              <a:rPr lang="ja-JP" altLang="en-US" sz="1400" dirty="0">
                <a:latin typeface="ＭＳ Ｐゴシック" panose="020B0600070205080204" pitchFamily="50" charset="-128"/>
              </a:rPr>
              <a:t>区万博」の取組、ＰＲグッズ配布、庁舎装飾等</a:t>
            </a:r>
            <a:endParaRPr lang="en-US" altLang="ja-JP" sz="1400" dirty="0">
              <a:latin typeface="ＭＳ Ｐゴシック" panose="020B0600070205080204" pitchFamily="50" charset="-128"/>
            </a:endParaRPr>
          </a:p>
          <a:p>
            <a:pPr eaLnBrk="1" hangingPunct="1">
              <a:spcBef>
                <a:spcPts val="350"/>
              </a:spcBef>
              <a:spcAft>
                <a:spcPts val="350"/>
              </a:spcAft>
              <a:buFont typeface="Wingdings" panose="05000000000000000000" pitchFamily="2" charset="2"/>
              <a:buChar char="Ø"/>
              <a:defRPr/>
            </a:pPr>
            <a:r>
              <a:rPr lang="ja-JP" altLang="en-US" sz="1400" dirty="0">
                <a:latin typeface="ＭＳ Ｐゴシック" panose="020B0600070205080204" pitchFamily="50" charset="-128"/>
              </a:rPr>
              <a:t>　都心エリアにおける官民連携の万博機運醸成事業　　　　　　　　　など</a:t>
            </a:r>
            <a:endParaRPr lang="en-US" altLang="ja-JP" sz="1400" dirty="0">
              <a:latin typeface="ＭＳ Ｐゴシック" panose="020B0600070205080204" pitchFamily="50" charset="-128"/>
            </a:endParaRPr>
          </a:p>
        </p:txBody>
      </p:sp>
      <p:sp>
        <p:nvSpPr>
          <p:cNvPr id="2" name="角丸四角形 33">
            <a:extLst>
              <a:ext uri="{FF2B5EF4-FFF2-40B4-BE49-F238E27FC236}">
                <a16:creationId xmlns:a16="http://schemas.microsoft.com/office/drawing/2014/main" id="{C3778592-9275-3783-CEF8-E5441F078760}"/>
              </a:ext>
            </a:extLst>
          </p:cNvPr>
          <p:cNvSpPr/>
          <p:nvPr/>
        </p:nvSpPr>
        <p:spPr>
          <a:xfrm>
            <a:off x="232341" y="1131580"/>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4" name="角丸四角形 33">
            <a:extLst>
              <a:ext uri="{FF2B5EF4-FFF2-40B4-BE49-F238E27FC236}">
                <a16:creationId xmlns:a16="http://schemas.microsoft.com/office/drawing/2014/main" id="{52ED09C9-5410-D5DD-C040-3952D54AA6A7}"/>
              </a:ext>
            </a:extLst>
          </p:cNvPr>
          <p:cNvSpPr/>
          <p:nvPr/>
        </p:nvSpPr>
        <p:spPr>
          <a:xfrm>
            <a:off x="232341" y="3734726"/>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6" name="角丸四角形 33">
            <a:extLst>
              <a:ext uri="{FF2B5EF4-FFF2-40B4-BE49-F238E27FC236}">
                <a16:creationId xmlns:a16="http://schemas.microsoft.com/office/drawing/2014/main" id="{0205E393-CF2E-B8FA-F5E8-72C8219CC57D}"/>
              </a:ext>
            </a:extLst>
          </p:cNvPr>
          <p:cNvSpPr/>
          <p:nvPr/>
        </p:nvSpPr>
        <p:spPr>
          <a:xfrm>
            <a:off x="232341" y="2559489"/>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pic>
        <p:nvPicPr>
          <p:cNvPr id="12" name="図 11">
            <a:extLst>
              <a:ext uri="{FF2B5EF4-FFF2-40B4-BE49-F238E27FC236}">
                <a16:creationId xmlns:a16="http://schemas.microsoft.com/office/drawing/2014/main" id="{8287E79D-466C-8DFA-2BEC-12795B67D4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89077" y="3039966"/>
            <a:ext cx="2522582" cy="1681301"/>
          </a:xfrm>
          <a:prstGeom prst="rect">
            <a:avLst/>
          </a:prstGeom>
        </p:spPr>
      </p:pic>
      <p:sp>
        <p:nvSpPr>
          <p:cNvPr id="17" name="Rectangle 5">
            <a:extLst>
              <a:ext uri="{FF2B5EF4-FFF2-40B4-BE49-F238E27FC236}">
                <a16:creationId xmlns:a16="http://schemas.microsoft.com/office/drawing/2014/main" id="{74709EC5-DDAA-B2BD-9D05-5D90C237D65E}"/>
              </a:ext>
            </a:extLst>
          </p:cNvPr>
          <p:cNvSpPr>
            <a:spLocks noChangeArrowheads="1"/>
          </p:cNvSpPr>
          <p:nvPr/>
        </p:nvSpPr>
        <p:spPr bwMode="auto">
          <a:xfrm>
            <a:off x="5951335" y="2622051"/>
            <a:ext cx="3394842" cy="28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00"/>
              </a:lnSpc>
              <a:spcBef>
                <a:spcPts val="500"/>
              </a:spcBef>
              <a:spcAft>
                <a:spcPts val="500"/>
              </a:spcAft>
              <a:buNone/>
              <a:defRPr/>
            </a:pPr>
            <a:r>
              <a:rPr lang="ja-JP" altLang="en-US" sz="1000" dirty="0">
                <a:latin typeface="ＭＳ Ｐゴシック" pitchFamily="50" charset="-128"/>
                <a:ea typeface="ＭＳ Ｐゴシック" charset="-128"/>
              </a:rPr>
              <a:t>御堂筋を活用した大阪の</a:t>
            </a:r>
            <a:endParaRPr lang="en-US" altLang="ja-JP" sz="1000" dirty="0">
              <a:latin typeface="ＭＳ Ｐゴシック" pitchFamily="50" charset="-128"/>
              <a:ea typeface="ＭＳ Ｐゴシック" charset="-128"/>
            </a:endParaRPr>
          </a:p>
          <a:p>
            <a:pPr algn="ctr" eaLnBrk="1" hangingPunct="1">
              <a:lnSpc>
                <a:spcPts val="200"/>
              </a:lnSpc>
              <a:spcBef>
                <a:spcPts val="500"/>
              </a:spcBef>
              <a:spcAft>
                <a:spcPts val="500"/>
              </a:spcAft>
              <a:buNone/>
              <a:defRPr/>
            </a:pPr>
            <a:r>
              <a:rPr lang="ja-JP" altLang="en-US" sz="1000" dirty="0">
                <a:latin typeface="ＭＳ Ｐゴシック" pitchFamily="50" charset="-128"/>
                <a:ea typeface="ＭＳ Ｐゴシック" charset="-128"/>
              </a:rPr>
              <a:t>都市魅力発信事業のイメージ</a:t>
            </a:r>
            <a:endParaRPr lang="en-US" altLang="ja-JP" sz="1000" dirty="0">
              <a:latin typeface="ＭＳ Ｐゴシック" pitchFamily="50" charset="-128"/>
              <a:ea typeface="ＭＳ Ｐゴシック" charset="-128"/>
            </a:endParaRPr>
          </a:p>
        </p:txBody>
      </p:sp>
      <p:pic>
        <p:nvPicPr>
          <p:cNvPr id="18" name="図 17" descr="屋外, 民衆, グループ, スキー が含まれている画像&#10;&#10;自動的に生成された説明">
            <a:extLst>
              <a:ext uri="{FF2B5EF4-FFF2-40B4-BE49-F238E27FC236}">
                <a16:creationId xmlns:a16="http://schemas.microsoft.com/office/drawing/2014/main" id="{E3843BF3-07C2-8A71-58C2-7A29C3A8E8C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01133" y="898241"/>
            <a:ext cx="2495246" cy="1616400"/>
          </a:xfrm>
          <a:prstGeom prst="rect">
            <a:avLst/>
          </a:prstGeom>
        </p:spPr>
      </p:pic>
      <p:sp>
        <p:nvSpPr>
          <p:cNvPr id="11" name="Rectangle 5">
            <a:extLst>
              <a:ext uri="{FF2B5EF4-FFF2-40B4-BE49-F238E27FC236}">
                <a16:creationId xmlns:a16="http://schemas.microsoft.com/office/drawing/2014/main" id="{01177919-5531-903D-BC1A-B9473DE2182A}"/>
              </a:ext>
            </a:extLst>
          </p:cNvPr>
          <p:cNvSpPr>
            <a:spLocks noChangeArrowheads="1"/>
          </p:cNvSpPr>
          <p:nvPr/>
        </p:nvSpPr>
        <p:spPr bwMode="auto">
          <a:xfrm>
            <a:off x="6428379" y="4701196"/>
            <a:ext cx="2441904" cy="18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500"/>
              </a:spcBef>
              <a:spcAft>
                <a:spcPts val="500"/>
              </a:spcAft>
              <a:buNone/>
              <a:defRPr/>
            </a:pPr>
            <a:r>
              <a:rPr lang="ja-JP" altLang="en-US" sz="1000" dirty="0">
                <a:latin typeface="ＭＳ Ｐゴシック" pitchFamily="50" charset="-128"/>
                <a:ea typeface="ＭＳ Ｐゴシック" charset="-128"/>
              </a:rPr>
              <a:t>「</a:t>
            </a:r>
            <a:r>
              <a:rPr lang="en-US" altLang="ja-JP" sz="1000" dirty="0">
                <a:latin typeface="ＭＳ Ｐゴシック" pitchFamily="50" charset="-128"/>
                <a:ea typeface="ＭＳ Ｐゴシック" charset="-128"/>
              </a:rPr>
              <a:t>24</a:t>
            </a:r>
            <a:r>
              <a:rPr lang="ja-JP" altLang="en-US" sz="1000" dirty="0">
                <a:latin typeface="ＭＳ Ｐゴシック" pitchFamily="50" charset="-128"/>
                <a:ea typeface="ＭＳ Ｐゴシック" charset="-128"/>
              </a:rPr>
              <a:t>区万博」オープニングセレモニー</a:t>
            </a:r>
            <a:endParaRPr lang="en-US" altLang="ja-JP" sz="1000" dirty="0">
              <a:latin typeface="ＭＳ Ｐゴシック" pitchFamily="50" charset="-128"/>
              <a:ea typeface="ＭＳ Ｐゴシック" charset="-128"/>
            </a:endParaRPr>
          </a:p>
        </p:txBody>
      </p:sp>
    </p:spTree>
    <p:extLst>
      <p:ext uri="{BB962C8B-B14F-4D97-AF65-F5344CB8AC3E}">
        <p14:creationId xmlns:p14="http://schemas.microsoft.com/office/powerpoint/2010/main" val="199579744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２０２５年日本国際博覧会の推進④</a:t>
            </a:r>
            <a:endParaRPr lang="en-US" altLang="ja-JP" sz="2800" strike="dblStrike"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p:txBody>
      </p:sp>
      <p:sp>
        <p:nvSpPr>
          <p:cNvPr id="69"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50" name="スライド番号プレースホルダ 3"/>
          <p:cNvSpPr txBox="1">
            <a:spLocks noGrp="1"/>
          </p:cNvSpPr>
          <p:nvPr/>
        </p:nvSpPr>
        <p:spPr bwMode="auto">
          <a:xfrm>
            <a:off x="6974377" y="468639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31</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3" name="Rectangle 5">
            <a:extLst>
              <a:ext uri="{FF2B5EF4-FFF2-40B4-BE49-F238E27FC236}">
                <a16:creationId xmlns:a16="http://schemas.microsoft.com/office/drawing/2014/main" id="{3D059B21-9958-A147-104B-1D6D80495E61}"/>
              </a:ext>
            </a:extLst>
          </p:cNvPr>
          <p:cNvSpPr>
            <a:spLocks noChangeArrowheads="1"/>
          </p:cNvSpPr>
          <p:nvPr/>
        </p:nvSpPr>
        <p:spPr bwMode="auto">
          <a:xfrm>
            <a:off x="0" y="455515"/>
            <a:ext cx="7341715"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2000" eaLnBrk="1" hangingPunct="1">
              <a:spcBef>
                <a:spcPts val="170"/>
              </a:spcBef>
              <a:spcAft>
                <a:spcPts val="170"/>
              </a:spcAft>
              <a:buFontTx/>
              <a:buNone/>
              <a:tabLst>
                <a:tab pos="5651500" algn="l"/>
              </a:tabLst>
              <a:defRPr/>
            </a:pPr>
            <a:r>
              <a:rPr lang="ja-JP" altLang="en-US" sz="1800" b="1" dirty="0">
                <a:latin typeface="ＭＳ Ｐゴシック" panose="020B0600070205080204" pitchFamily="50" charset="-128"/>
              </a:rPr>
              <a:t>○　未来社会への投資</a:t>
            </a:r>
          </a:p>
        </p:txBody>
      </p:sp>
      <p:sp>
        <p:nvSpPr>
          <p:cNvPr id="8" name="Rectangle 5">
            <a:extLst>
              <a:ext uri="{FF2B5EF4-FFF2-40B4-BE49-F238E27FC236}">
                <a16:creationId xmlns:a16="http://schemas.microsoft.com/office/drawing/2014/main" id="{E12D752D-2A56-B78C-C6D4-E300B46CFFCD}"/>
              </a:ext>
            </a:extLst>
          </p:cNvPr>
          <p:cNvSpPr>
            <a:spLocks noChangeArrowheads="1"/>
          </p:cNvSpPr>
          <p:nvPr/>
        </p:nvSpPr>
        <p:spPr bwMode="auto">
          <a:xfrm>
            <a:off x="221138" y="764505"/>
            <a:ext cx="8830237" cy="40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中小企業等の新たな国際ビジネス交流の創出や成長・発展に向けた取組</a:t>
            </a: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p:txBody>
      </p:sp>
      <p:sp>
        <p:nvSpPr>
          <p:cNvPr id="11" name="Rectangle 5">
            <a:extLst>
              <a:ext uri="{FF2B5EF4-FFF2-40B4-BE49-F238E27FC236}">
                <a16:creationId xmlns:a16="http://schemas.microsoft.com/office/drawing/2014/main" id="{699D1DFB-0F89-DC5D-4372-E61EE24E8FED}"/>
              </a:ext>
            </a:extLst>
          </p:cNvPr>
          <p:cNvSpPr>
            <a:spLocks noChangeArrowheads="1"/>
          </p:cNvSpPr>
          <p:nvPr/>
        </p:nvSpPr>
        <p:spPr bwMode="auto">
          <a:xfrm>
            <a:off x="216122" y="4259369"/>
            <a:ext cx="8830237" cy="32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モビリティ</a:t>
            </a:r>
          </a:p>
        </p:txBody>
      </p:sp>
      <p:sp>
        <p:nvSpPr>
          <p:cNvPr id="12" name="Rectangle 5">
            <a:extLst>
              <a:ext uri="{FF2B5EF4-FFF2-40B4-BE49-F238E27FC236}">
                <a16:creationId xmlns:a16="http://schemas.microsoft.com/office/drawing/2014/main" id="{239A6D66-3565-D4DC-982D-24A91291090C}"/>
              </a:ext>
            </a:extLst>
          </p:cNvPr>
          <p:cNvSpPr>
            <a:spLocks noChangeArrowheads="1"/>
          </p:cNvSpPr>
          <p:nvPr/>
        </p:nvSpPr>
        <p:spPr bwMode="auto">
          <a:xfrm>
            <a:off x="749396" y="4569472"/>
            <a:ext cx="4398119" cy="7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15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「空飛ぶクルマ」の社会実装促進</a:t>
            </a:r>
          </a:p>
          <a:p>
            <a:pPr eaLnBrk="1" hangingPunct="1">
              <a:lnSpc>
                <a:spcPts val="115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自動運転バス実装事業　</a:t>
            </a:r>
            <a:endParaRPr lang="en-US" altLang="ja-JP" sz="1400" dirty="0">
              <a:latin typeface="ＭＳ Ｐゴシック" panose="020B0600070205080204" pitchFamily="50" charset="-128"/>
            </a:endParaRPr>
          </a:p>
        </p:txBody>
      </p:sp>
      <p:sp>
        <p:nvSpPr>
          <p:cNvPr id="17" name="角丸四角形 33">
            <a:extLst>
              <a:ext uri="{FF2B5EF4-FFF2-40B4-BE49-F238E27FC236}">
                <a16:creationId xmlns:a16="http://schemas.microsoft.com/office/drawing/2014/main" id="{A0CB26CB-D4B4-3FDD-394C-1474F958BB57}"/>
              </a:ext>
            </a:extLst>
          </p:cNvPr>
          <p:cNvSpPr/>
          <p:nvPr/>
        </p:nvSpPr>
        <p:spPr>
          <a:xfrm>
            <a:off x="246030" y="788381"/>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4" name="Rectangle 5">
            <a:extLst>
              <a:ext uri="{FF2B5EF4-FFF2-40B4-BE49-F238E27FC236}">
                <a16:creationId xmlns:a16="http://schemas.microsoft.com/office/drawing/2014/main" id="{51864606-492A-73B9-212A-29062A6B5F54}"/>
              </a:ext>
            </a:extLst>
          </p:cNvPr>
          <p:cNvSpPr>
            <a:spLocks noChangeArrowheads="1"/>
          </p:cNvSpPr>
          <p:nvPr/>
        </p:nvSpPr>
        <p:spPr bwMode="auto">
          <a:xfrm>
            <a:off x="749396" y="1068884"/>
            <a:ext cx="6675221" cy="89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30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万博での中小企業の参画機会の創出</a:t>
            </a:r>
            <a:endParaRPr lang="en-US" altLang="ja-JP" sz="1400" dirty="0">
              <a:latin typeface="ＭＳ Ｐゴシック" panose="020B0600070205080204" pitchFamily="50" charset="-128"/>
            </a:endParaRPr>
          </a:p>
          <a:p>
            <a:pPr eaLnBrk="1" hangingPunct="1">
              <a:lnSpc>
                <a:spcPts val="130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海外企業等のニーズに合わせたビジネス交流の創出</a:t>
            </a:r>
            <a:endParaRPr lang="en-US" altLang="ja-JP" sz="1400" dirty="0">
              <a:latin typeface="ＭＳ Ｐゴシック" panose="020B0600070205080204" pitchFamily="50" charset="-128"/>
            </a:endParaRPr>
          </a:p>
          <a:p>
            <a:pPr eaLnBrk="1" hangingPunct="1">
              <a:lnSpc>
                <a:spcPts val="130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万博を契機とした地域のものづくり魅力発信事業　　　　　　　　など</a:t>
            </a:r>
            <a:endParaRPr lang="en-US" altLang="ja-JP" sz="1400" dirty="0">
              <a:latin typeface="ＭＳ Ｐゴシック" panose="020B0600070205080204" pitchFamily="50" charset="-128"/>
            </a:endParaRPr>
          </a:p>
        </p:txBody>
      </p:sp>
      <p:sp>
        <p:nvSpPr>
          <p:cNvPr id="5" name="Rectangle 5">
            <a:extLst>
              <a:ext uri="{FF2B5EF4-FFF2-40B4-BE49-F238E27FC236}">
                <a16:creationId xmlns:a16="http://schemas.microsoft.com/office/drawing/2014/main" id="{297BE4F4-765D-6888-908D-2ADFF355170D}"/>
              </a:ext>
            </a:extLst>
          </p:cNvPr>
          <p:cNvSpPr>
            <a:spLocks noChangeArrowheads="1"/>
          </p:cNvSpPr>
          <p:nvPr/>
        </p:nvSpPr>
        <p:spPr bwMode="auto">
          <a:xfrm>
            <a:off x="216122" y="3264479"/>
            <a:ext cx="1970634"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健康・医療</a:t>
            </a: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a:p>
            <a:pPr marL="288000" eaLnBrk="1" hangingPunct="1">
              <a:spcBef>
                <a:spcPts val="170"/>
              </a:spcBef>
              <a:spcAft>
                <a:spcPts val="170"/>
              </a:spcAft>
              <a:buFontTx/>
              <a:buNone/>
              <a:tabLst>
                <a:tab pos="5651500" algn="l"/>
              </a:tabLst>
              <a:defRPr/>
            </a:pPr>
            <a:endParaRPr lang="ja-JP" altLang="en-US" sz="1600" b="1" dirty="0">
              <a:latin typeface="ＭＳ Ｐゴシック" panose="020B0600070205080204" pitchFamily="50" charset="-128"/>
            </a:endParaRPr>
          </a:p>
        </p:txBody>
      </p:sp>
      <p:sp>
        <p:nvSpPr>
          <p:cNvPr id="7" name="Rectangle 5">
            <a:extLst>
              <a:ext uri="{FF2B5EF4-FFF2-40B4-BE49-F238E27FC236}">
                <a16:creationId xmlns:a16="http://schemas.microsoft.com/office/drawing/2014/main" id="{52A953A5-DA85-A090-F1F4-9D337ADF8E78}"/>
              </a:ext>
            </a:extLst>
          </p:cNvPr>
          <p:cNvSpPr>
            <a:spLocks noChangeArrowheads="1"/>
          </p:cNvSpPr>
          <p:nvPr/>
        </p:nvSpPr>
        <p:spPr bwMode="auto">
          <a:xfrm>
            <a:off x="749396" y="3577184"/>
            <a:ext cx="6675221" cy="85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15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健康づくりプロモーション</a:t>
            </a:r>
            <a:endParaRPr lang="en-US" altLang="ja-JP" sz="1400" dirty="0">
              <a:latin typeface="ＭＳ Ｐゴシック" panose="020B0600070205080204" pitchFamily="50" charset="-128"/>
            </a:endParaRPr>
          </a:p>
          <a:p>
            <a:pPr eaLnBrk="1" hangingPunct="1">
              <a:lnSpc>
                <a:spcPts val="115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万博開催を契機としたがん検診受診率向上事業</a:t>
            </a:r>
            <a:endParaRPr lang="en-US" altLang="ja-JP" sz="1400" dirty="0">
              <a:latin typeface="ＭＳ Ｐゴシック" panose="020B0600070205080204" pitchFamily="50" charset="-128"/>
            </a:endParaRPr>
          </a:p>
          <a:p>
            <a:pPr eaLnBrk="1" hangingPunct="1">
              <a:lnSpc>
                <a:spcPts val="1150"/>
              </a:lnSpc>
              <a:spcBef>
                <a:spcPts val="400"/>
              </a:spcBef>
              <a:spcAft>
                <a:spcPts val="400"/>
              </a:spcAft>
              <a:buFont typeface="Wingdings" panose="05000000000000000000" pitchFamily="2" charset="2"/>
              <a:buChar char="Ø"/>
              <a:defRPr/>
            </a:pPr>
            <a:r>
              <a:rPr lang="ja-JP" altLang="en-US" sz="1400" dirty="0">
                <a:latin typeface="ＭＳ Ｐゴシック" panose="020B0600070205080204" pitchFamily="50" charset="-128"/>
              </a:rPr>
              <a:t>　がん患者のアピアランスケア支援　</a:t>
            </a: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再掲</a:t>
            </a: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　　　　　　　　　　　　など</a:t>
            </a:r>
            <a:endParaRPr lang="en-US" altLang="ja-JP" sz="1400" dirty="0">
              <a:latin typeface="ＭＳ Ｐゴシック" panose="020B0600070205080204" pitchFamily="50" charset="-128"/>
            </a:endParaRPr>
          </a:p>
        </p:txBody>
      </p:sp>
      <p:pic>
        <p:nvPicPr>
          <p:cNvPr id="19" name="図 18" descr="海の上を飛ぶ飛行機&#10;&#10;中程度の精度で自動的に生成された説明">
            <a:extLst>
              <a:ext uri="{FF2B5EF4-FFF2-40B4-BE49-F238E27FC236}">
                <a16:creationId xmlns:a16="http://schemas.microsoft.com/office/drawing/2014/main" id="{69F6FF6B-3E9B-C39C-D82F-CDDA0881CAD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23120" y="2578895"/>
            <a:ext cx="2275200" cy="1800000"/>
          </a:xfrm>
          <a:prstGeom prst="rect">
            <a:avLst/>
          </a:prstGeom>
        </p:spPr>
      </p:pic>
      <p:sp>
        <p:nvSpPr>
          <p:cNvPr id="20" name="Rectangle 5">
            <a:extLst>
              <a:ext uri="{FF2B5EF4-FFF2-40B4-BE49-F238E27FC236}">
                <a16:creationId xmlns:a16="http://schemas.microsoft.com/office/drawing/2014/main" id="{EE145EBD-47B6-315C-C592-464990370438}"/>
              </a:ext>
            </a:extLst>
          </p:cNvPr>
          <p:cNvSpPr>
            <a:spLocks noChangeArrowheads="1"/>
          </p:cNvSpPr>
          <p:nvPr/>
        </p:nvSpPr>
        <p:spPr bwMode="auto">
          <a:xfrm>
            <a:off x="5828554" y="4427813"/>
            <a:ext cx="30431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500"/>
              </a:lnSpc>
              <a:spcBef>
                <a:spcPts val="500"/>
              </a:spcBef>
              <a:spcAft>
                <a:spcPts val="500"/>
              </a:spcAft>
              <a:buNone/>
              <a:defRPr/>
            </a:pPr>
            <a:r>
              <a:rPr lang="ja-JP" altLang="en-US" sz="1000" dirty="0">
                <a:latin typeface="ＭＳ Ｐゴシック" pitchFamily="50" charset="-128"/>
                <a:ea typeface="ＭＳ Ｐゴシック" charset="-128"/>
              </a:rPr>
              <a:t>ヴォロコプター社（共同事業者：住友商事株式会社）</a:t>
            </a:r>
          </a:p>
          <a:p>
            <a:pPr algn="ctr" eaLnBrk="1" hangingPunct="1">
              <a:lnSpc>
                <a:spcPts val="500"/>
              </a:lnSpc>
              <a:spcBef>
                <a:spcPts val="500"/>
              </a:spcBef>
              <a:spcAft>
                <a:spcPts val="500"/>
              </a:spcAft>
              <a:buNone/>
              <a:defRPr/>
            </a:pPr>
            <a:r>
              <a:rPr lang="ja-JP" altLang="en-US" sz="1000" dirty="0">
                <a:latin typeface="ＭＳ Ｐゴシック" pitchFamily="50" charset="-128"/>
                <a:ea typeface="ＭＳ Ｐゴシック" charset="-128"/>
              </a:rPr>
              <a:t>による「空飛ぶクルマ」実証実験の様子</a:t>
            </a:r>
          </a:p>
        </p:txBody>
      </p:sp>
      <p:sp>
        <p:nvSpPr>
          <p:cNvPr id="13" name="Rectangle 5">
            <a:extLst>
              <a:ext uri="{FF2B5EF4-FFF2-40B4-BE49-F238E27FC236}">
                <a16:creationId xmlns:a16="http://schemas.microsoft.com/office/drawing/2014/main" id="{CC9AC93D-28B0-F62B-1A83-D0211FBE0D9D}"/>
              </a:ext>
            </a:extLst>
          </p:cNvPr>
          <p:cNvSpPr>
            <a:spLocks noChangeArrowheads="1"/>
          </p:cNvSpPr>
          <p:nvPr/>
        </p:nvSpPr>
        <p:spPr bwMode="auto">
          <a:xfrm>
            <a:off x="97642" y="2053322"/>
            <a:ext cx="8646837" cy="2988000"/>
          </a:xfrm>
          <a:prstGeom prst="rect">
            <a:avLst/>
          </a:prstGeom>
          <a:noFill/>
          <a:ln w="12700">
            <a:solidFill>
              <a:schemeClr val="tx1"/>
            </a:solidFill>
            <a:miter lim="800000"/>
            <a:headEnd/>
            <a:tailEnd/>
          </a:ln>
        </p:spPr>
        <p:txBody>
          <a:bodyPr wrap="square" lIns="0" tIns="0" rIns="0" bIns="0">
            <a:noAutofit/>
          </a:bodyPr>
          <a:lstStyle/>
          <a:p>
            <a:pPr marL="0" marR="0" lvl="0" indent="0" algn="l" defTabSz="914400" rtl="0" eaLnBrk="1" fontAlgn="base" latinLnBrk="0" hangingPunct="1">
              <a:lnSpc>
                <a:spcPts val="15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5" name="Rectangle 4">
            <a:extLst>
              <a:ext uri="{FF2B5EF4-FFF2-40B4-BE49-F238E27FC236}">
                <a16:creationId xmlns:a16="http://schemas.microsoft.com/office/drawing/2014/main" id="{5110053A-46B3-CF58-69ED-B3127A85EF55}"/>
              </a:ext>
            </a:extLst>
          </p:cNvPr>
          <p:cNvSpPr>
            <a:spLocks noChangeArrowheads="1"/>
          </p:cNvSpPr>
          <p:nvPr/>
        </p:nvSpPr>
        <p:spPr bwMode="auto">
          <a:xfrm>
            <a:off x="216122" y="1900059"/>
            <a:ext cx="8352000" cy="324910"/>
          </a:xfrm>
          <a:prstGeom prst="rect">
            <a:avLst/>
          </a:prstGeom>
          <a:gradFill flip="none" rotWithShape="1">
            <a:gsLst>
              <a:gs pos="100000">
                <a:srgbClr val="000099"/>
              </a:gs>
              <a:gs pos="100000">
                <a:schemeClr val="bg1"/>
              </a:gs>
            </a:gsLst>
            <a:lin ang="0" scaled="1"/>
            <a:tileRect/>
          </a:gradFill>
          <a:ln w="38100" algn="ctr">
            <a:noFill/>
            <a:miter lim="800000"/>
            <a:headEnd/>
            <a:tailEnd/>
          </a:ln>
          <a:effectLst/>
        </p:spPr>
        <p:txBody>
          <a:bodyPr wrap="square" lIns="77929" tIns="38964" rIns="77929" bIns="38964" anchor="ctr">
            <a:spAutoFit/>
          </a:bodyPr>
          <a:lstStyle/>
          <a:p>
            <a:pPr lvl="0" eaLnBrk="1" hangingPunct="1">
              <a:defRPr/>
            </a:pPr>
            <a:r>
              <a:rPr lang="ja-JP" altLang="en-US" sz="1600" dirty="0">
                <a:solidFill>
                  <a:srgbClr val="FFFFFF"/>
                </a:solidFill>
                <a:effectLst>
                  <a:outerShdw blurRad="38100" dist="38100" dir="2700000" algn="tl">
                    <a:srgbClr val="000000">
                      <a:alpha val="43137"/>
                    </a:srgbClr>
                  </a:outerShdw>
                </a:effectLst>
                <a:ea typeface="HG創英角ｺﾞｼｯｸUB" pitchFamily="49" charset="-128"/>
              </a:rPr>
              <a:t>　</a:t>
            </a:r>
            <a:r>
              <a:rPr lang="ja-JP" altLang="en-US" sz="1600" dirty="0">
                <a:solidFill>
                  <a:schemeClr val="bg1"/>
                </a:solidFill>
                <a:effectLst>
                  <a:outerShdw blurRad="38100" dist="38100" dir="2700000" algn="tl">
                    <a:srgbClr val="000000">
                      <a:alpha val="43137"/>
                    </a:srgbClr>
                  </a:outerShdw>
                </a:effectLst>
                <a:ea typeface="HG創英角ｺﾞｼｯｸUB" pitchFamily="49" charset="-128"/>
              </a:rPr>
              <a:t>関連取組（</a:t>
            </a:r>
            <a:r>
              <a:rPr lang="ja-JP" altLang="en-US" sz="1600" dirty="0">
                <a:solidFill>
                  <a:srgbClr val="FFFFFF"/>
                </a:solidFill>
                <a:effectLst>
                  <a:outerShdw blurRad="38100" dist="38100" dir="2700000" algn="tl">
                    <a:srgbClr val="000000">
                      <a:alpha val="43137"/>
                    </a:srgbClr>
                  </a:outerShdw>
                </a:effectLst>
                <a:ea typeface="HG創英角ｺﾞｼｯｸUB" pitchFamily="49" charset="-128"/>
              </a:rPr>
              <a:t>大阪版万博アクションプラン掲載取組）　２３億６，７００万円　 　　　　　　　　　　　　　　</a:t>
            </a:r>
          </a:p>
        </p:txBody>
      </p:sp>
      <p:sp>
        <p:nvSpPr>
          <p:cNvPr id="22" name="Rectangle 5">
            <a:extLst>
              <a:ext uri="{FF2B5EF4-FFF2-40B4-BE49-F238E27FC236}">
                <a16:creationId xmlns:a16="http://schemas.microsoft.com/office/drawing/2014/main" id="{7CCBF051-2991-A233-66E5-245E58123608}"/>
              </a:ext>
            </a:extLst>
          </p:cNvPr>
          <p:cNvSpPr>
            <a:spLocks noChangeArrowheads="1"/>
          </p:cNvSpPr>
          <p:nvPr/>
        </p:nvSpPr>
        <p:spPr bwMode="auto">
          <a:xfrm>
            <a:off x="749396" y="2565116"/>
            <a:ext cx="5577872" cy="87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ts val="115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水と光を活かした東西軸の魅力創出</a:t>
            </a:r>
            <a:endParaRPr lang="en-US" altLang="ja-JP" sz="1400" dirty="0">
              <a:latin typeface="ＭＳ Ｐゴシック" pitchFamily="50" charset="-128"/>
              <a:ea typeface="ＭＳ Ｐゴシック" charset="-128"/>
            </a:endParaRPr>
          </a:p>
          <a:p>
            <a:pPr eaLnBrk="1" hangingPunct="1">
              <a:lnSpc>
                <a:spcPts val="115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a:t>
            </a:r>
            <a:r>
              <a:rPr lang="zh-TW" altLang="en-US" sz="1400" dirty="0">
                <a:latin typeface="ＭＳ Ｐゴシック" pitchFamily="50" charset="-128"/>
                <a:ea typeface="ＭＳ Ｐゴシック" charset="-128"/>
              </a:rPr>
              <a:t>大阪文化芸術祭事業</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eaLnBrk="1" hangingPunct="1">
              <a:lnSpc>
                <a:spcPts val="1150"/>
              </a:lnSpc>
              <a:spcBef>
                <a:spcPts val="350"/>
              </a:spcBef>
              <a:spcAft>
                <a:spcPts val="350"/>
              </a:spcAft>
              <a:buFont typeface="Wingdings" panose="05000000000000000000" pitchFamily="2" charset="2"/>
              <a:buChar char="Ø"/>
              <a:defRPr/>
            </a:pPr>
            <a:r>
              <a:rPr lang="ja-JP" altLang="en-US" sz="1400" dirty="0">
                <a:latin typeface="ＭＳ Ｐゴシック" pitchFamily="50" charset="-128"/>
                <a:ea typeface="ＭＳ Ｐゴシック" charset="-128"/>
              </a:rPr>
              <a:t>　飲食店等における外国人観光客受入環境高度化事業　　　　など</a:t>
            </a:r>
            <a:endParaRPr lang="en-US" altLang="ja-JP" sz="1400" dirty="0">
              <a:latin typeface="ＭＳ Ｐゴシック" pitchFamily="50" charset="-128"/>
              <a:ea typeface="ＭＳ Ｐゴシック" charset="-128"/>
            </a:endParaRPr>
          </a:p>
        </p:txBody>
      </p:sp>
      <p:sp>
        <p:nvSpPr>
          <p:cNvPr id="23" name="Rectangle 5">
            <a:extLst>
              <a:ext uri="{FF2B5EF4-FFF2-40B4-BE49-F238E27FC236}">
                <a16:creationId xmlns:a16="http://schemas.microsoft.com/office/drawing/2014/main" id="{0285B0BE-53AA-2620-0952-E9D92EAF6D3D}"/>
              </a:ext>
            </a:extLst>
          </p:cNvPr>
          <p:cNvSpPr>
            <a:spLocks noChangeArrowheads="1"/>
          </p:cNvSpPr>
          <p:nvPr/>
        </p:nvSpPr>
        <p:spPr bwMode="auto">
          <a:xfrm>
            <a:off x="216122" y="2247449"/>
            <a:ext cx="8830237" cy="4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600" b="1" dirty="0">
                <a:latin typeface="ＭＳ Ｐゴシック" panose="020B0600070205080204" pitchFamily="50" charset="-128"/>
              </a:rPr>
              <a:t>■　観光・文化、おもてなし</a:t>
            </a:r>
          </a:p>
        </p:txBody>
      </p:sp>
      <p:sp>
        <p:nvSpPr>
          <p:cNvPr id="2" name="角丸四角形 33">
            <a:extLst>
              <a:ext uri="{FF2B5EF4-FFF2-40B4-BE49-F238E27FC236}">
                <a16:creationId xmlns:a16="http://schemas.microsoft.com/office/drawing/2014/main" id="{CB3BE409-8B1C-55E2-74CB-97D3152D8408}"/>
              </a:ext>
            </a:extLst>
          </p:cNvPr>
          <p:cNvSpPr/>
          <p:nvPr/>
        </p:nvSpPr>
        <p:spPr>
          <a:xfrm>
            <a:off x="247253" y="2281228"/>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0" name="角丸四角形 33">
            <a:extLst>
              <a:ext uri="{FF2B5EF4-FFF2-40B4-BE49-F238E27FC236}">
                <a16:creationId xmlns:a16="http://schemas.microsoft.com/office/drawing/2014/main" id="{A38317B3-C5DF-966C-057D-0AEF405065D8}"/>
              </a:ext>
            </a:extLst>
          </p:cNvPr>
          <p:cNvSpPr/>
          <p:nvPr/>
        </p:nvSpPr>
        <p:spPr>
          <a:xfrm>
            <a:off x="241775" y="3282089"/>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4" name="角丸四角形 33">
            <a:extLst>
              <a:ext uri="{FF2B5EF4-FFF2-40B4-BE49-F238E27FC236}">
                <a16:creationId xmlns:a16="http://schemas.microsoft.com/office/drawing/2014/main" id="{A02DE12F-656F-BB1E-DE57-46CB4CA5B7FD}"/>
              </a:ext>
            </a:extLst>
          </p:cNvPr>
          <p:cNvSpPr/>
          <p:nvPr/>
        </p:nvSpPr>
        <p:spPr>
          <a:xfrm>
            <a:off x="241775" y="4273069"/>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Tree>
    <p:extLst>
      <p:ext uri="{BB962C8B-B14F-4D97-AF65-F5344CB8AC3E}">
        <p14:creationId xmlns:p14="http://schemas.microsoft.com/office/powerpoint/2010/main" val="353165854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25400" y="3870222"/>
            <a:ext cx="9135268" cy="1274825"/>
          </a:xfrm>
          <a:prstGeom prst="rect">
            <a:avLst/>
          </a:prstGeom>
          <a:noFill/>
          <a:ln w="9525">
            <a:noFill/>
            <a:miter lim="800000"/>
            <a:headEnd/>
            <a:tailEnd/>
          </a:ln>
        </p:spPr>
        <p:txBody>
          <a:bodyPr lIns="77929" tIns="38964" rIns="77929" bIns="38964"/>
          <a:lstStyle/>
          <a:p>
            <a:pPr marL="288000" eaLnBrk="1" hangingPunct="1">
              <a:lnSpc>
                <a:spcPct val="150000"/>
              </a:lnSpc>
              <a:spcBef>
                <a:spcPts val="170"/>
              </a:spcBef>
              <a:spcAft>
                <a:spcPts val="170"/>
              </a:spcAft>
              <a:tabLst>
                <a:tab pos="4489450" algn="l"/>
                <a:tab pos="6543675" algn="l"/>
              </a:tabLst>
              <a:defRPr/>
            </a:pPr>
            <a:r>
              <a:rPr lang="ja-JP" altLang="en-US" sz="1600" b="1" dirty="0">
                <a:latin typeface="ＭＳ Ｐゴシック" panose="020B0600070205080204" pitchFamily="50" charset="-128"/>
                <a:ea typeface="ＭＳ Ｐゴシック" panose="020B0600070205080204" pitchFamily="50" charset="-128"/>
              </a:rPr>
              <a:t>■　夢洲物流車両の交通円滑化に向けた対策</a:t>
            </a:r>
            <a:r>
              <a:rPr lang="en-US" altLang="ja-JP"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２１億８，６００万円）</a:t>
            </a:r>
            <a:endParaRPr lang="en-US" altLang="ja-JP" sz="1600" b="1" dirty="0">
              <a:latin typeface="ＭＳ Ｐゴシック" panose="020B0600070205080204" pitchFamily="50" charset="-128"/>
            </a:endParaRPr>
          </a:p>
          <a:p>
            <a:pPr marL="756000" indent="-285750" eaLnBrk="1" hangingPunct="1">
              <a:spcBef>
                <a:spcPts val="600"/>
              </a:spcBef>
              <a:spcAft>
                <a:spcPts val="600"/>
              </a:spcAft>
              <a:buFont typeface="Wingdings" panose="05000000000000000000" pitchFamily="2" charset="2"/>
              <a:buChar char="Ø"/>
              <a:tabLst>
                <a:tab pos="4935538" algn="l"/>
                <a:tab pos="6543675" algn="l"/>
              </a:tabLst>
              <a:defRPr/>
            </a:pPr>
            <a:r>
              <a:rPr lang="ja-JP" altLang="en-US" sz="1400" dirty="0">
                <a:latin typeface="ＭＳ Ｐゴシック" panose="020B0600070205080204" pitchFamily="50" charset="-128"/>
              </a:rPr>
              <a:t>夢洲地区での物流関連車両の円滑な交通を確保するための対策を実施</a:t>
            </a:r>
            <a:endParaRPr lang="en-US" altLang="ja-JP" sz="1400" dirty="0">
              <a:latin typeface="ＭＳ Ｐゴシック" panose="020B0600070205080204" pitchFamily="50" charset="-128"/>
            </a:endParaRPr>
          </a:p>
          <a:p>
            <a:pPr marL="470250" eaLnBrk="1" hangingPunct="1">
              <a:spcBef>
                <a:spcPts val="170"/>
              </a:spcBef>
              <a:spcAft>
                <a:spcPts val="170"/>
              </a:spcAft>
              <a:tabLst>
                <a:tab pos="4935538" algn="l"/>
                <a:tab pos="6543675" algn="l"/>
              </a:tabLst>
              <a:defRPr/>
            </a:pPr>
            <a:r>
              <a:rPr lang="ja-JP" altLang="en-US" sz="1400" dirty="0">
                <a:latin typeface="ＭＳ Ｐゴシック" panose="020B0600070205080204" pitchFamily="50" charset="-128"/>
              </a:rPr>
              <a:t>　・　車両待機場の整備、新たな港湾情報システム「ＣＯＮＰＡＳ」の導入、空コンテナ返却場所の一時移転</a:t>
            </a:r>
            <a:r>
              <a:rPr lang="ja-JP" altLang="en-US" sz="1400" dirty="0">
                <a:latin typeface="ＭＳ Ｐゴシック" pitchFamily="50" charset="-128"/>
                <a:ea typeface="ＭＳ Ｐゴシック" charset="-128"/>
              </a:rPr>
              <a:t>など</a:t>
            </a:r>
            <a:endParaRPr lang="en-US" altLang="ja-JP" sz="1400" dirty="0">
              <a:latin typeface="ＭＳ Ｐゴシック" panose="020B0600070205080204" pitchFamily="50" charset="-128"/>
            </a:endParaRPr>
          </a:p>
        </p:txBody>
      </p:sp>
      <p:sp>
        <p:nvSpPr>
          <p:cNvPr id="21" name="Rectangle 5"/>
          <p:cNvSpPr>
            <a:spLocks noChangeArrowheads="1"/>
          </p:cNvSpPr>
          <p:nvPr/>
        </p:nvSpPr>
        <p:spPr bwMode="auto">
          <a:xfrm>
            <a:off x="25400" y="633568"/>
            <a:ext cx="8685211" cy="2705049"/>
          </a:xfrm>
          <a:prstGeom prst="rect">
            <a:avLst/>
          </a:prstGeom>
          <a:noFill/>
          <a:ln w="9525">
            <a:noFill/>
            <a:miter lim="800000"/>
            <a:headEnd/>
            <a:tailEnd/>
          </a:ln>
        </p:spPr>
        <p:txBody>
          <a:bodyPr wrap="square" lIns="77929" tIns="38964" rIns="77929" bIns="38964">
            <a:spAutoFit/>
          </a:bodyPr>
          <a:lstStyle/>
          <a:p>
            <a:pPr marL="288000" eaLnBrk="1" hangingPunct="1">
              <a:spcBef>
                <a:spcPts val="170"/>
              </a:spcBef>
              <a:spcAft>
                <a:spcPts val="170"/>
              </a:spcAft>
              <a:tabLst>
                <a:tab pos="4489450" algn="l"/>
              </a:tabLst>
              <a:defRPr/>
            </a:pPr>
            <a:r>
              <a:rPr lang="ja-JP" altLang="en-US" sz="1600" b="1" dirty="0">
                <a:latin typeface="ＭＳ Ｐゴシック" pitchFamily="50" charset="-128"/>
                <a:ea typeface="ＭＳ Ｐゴシック" charset="-128"/>
              </a:rPr>
              <a:t>■　夢洲地区の土地造成・基盤整備事業</a:t>
            </a:r>
            <a:r>
              <a:rPr lang="en-US"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（１５９億</a:t>
            </a:r>
            <a:r>
              <a:rPr lang="ja-JP" altLang="en-US" sz="1600" b="1" dirty="0">
                <a:latin typeface="ＭＳ Ｐゴシック" panose="020B0600070205080204" pitchFamily="50" charset="-128"/>
              </a:rPr>
              <a:t>８，９００</a:t>
            </a:r>
            <a:r>
              <a:rPr lang="ja-JP" altLang="en-US" sz="1600" b="1" dirty="0">
                <a:latin typeface="ＭＳ Ｐゴシック" pitchFamily="50" charset="-128"/>
                <a:ea typeface="ＭＳ Ｐゴシック" charset="-128"/>
              </a:rPr>
              <a:t>万円）</a:t>
            </a:r>
            <a:endParaRPr lang="en-US" altLang="ja-JP" sz="1600" b="1" dirty="0">
              <a:latin typeface="ＭＳ Ｐゴシック" pitchFamily="50" charset="-128"/>
              <a:ea typeface="ＭＳ Ｐゴシック" charset="-128"/>
            </a:endParaRPr>
          </a:p>
          <a:p>
            <a:pPr marL="288000" eaLnBrk="1" hangingPunct="1">
              <a:spcBef>
                <a:spcPts val="170"/>
              </a:spcBef>
              <a:spcAft>
                <a:spcPts val="170"/>
              </a:spcAft>
              <a:tabLst>
                <a:tab pos="4489450" algn="l"/>
              </a:tabLst>
              <a:defRPr/>
            </a:pPr>
            <a:r>
              <a:rPr lang="ja-JP" altLang="en-US" sz="1200" b="1" dirty="0">
                <a:latin typeface="ＭＳ Ｐゴシック" pitchFamily="50" charset="-128"/>
                <a:ea typeface="ＭＳ Ｐゴシック" charset="-128"/>
              </a:rPr>
              <a:t>　　　　　　　　　　　　　　　　　　　　　　　　　　　　　　　　　　　　 </a:t>
            </a:r>
            <a:r>
              <a:rPr lang="ja-JP" altLang="en-US" sz="1200" dirty="0">
                <a:latin typeface="ＭＳ Ｐゴシック" pitchFamily="50" charset="-128"/>
                <a:ea typeface="ＭＳ Ｐゴシック" charset="-128"/>
              </a:rPr>
              <a:t>（うち、一般会計： ３９億４，６００万円）</a:t>
            </a:r>
            <a:endParaRPr lang="en-US" altLang="ja-JP" sz="1200" dirty="0">
              <a:latin typeface="ＭＳ Ｐゴシック" pitchFamily="50" charset="-128"/>
              <a:ea typeface="ＭＳ Ｐゴシック" charset="-128"/>
            </a:endParaRPr>
          </a:p>
          <a:p>
            <a:pPr marL="288000" marR="0" lvl="0" indent="0" algn="l" defTabSz="914400" rtl="0" eaLnBrk="1" fontAlgn="base" latinLnBrk="0" hangingPunct="1">
              <a:lnSpc>
                <a:spcPct val="100000"/>
              </a:lnSpc>
              <a:spcBef>
                <a:spcPts val="170"/>
              </a:spcBef>
              <a:spcAft>
                <a:spcPts val="170"/>
              </a:spcAft>
              <a:buClrTx/>
              <a:buSzTx/>
              <a:buFontTx/>
              <a:buNone/>
              <a:tabLst>
                <a:tab pos="4489450" algn="l"/>
              </a:tabLst>
              <a:defRPr/>
            </a:pPr>
            <a:r>
              <a:rPr kumimoji="1" lang="ja-JP" altLang="en-US" sz="12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令和５年度補正予算の繰越分（５億４００万円）を含む</a:t>
            </a:r>
            <a:endParaRPr lang="en-US" altLang="ja-JP" sz="1400" dirty="0">
              <a:latin typeface="ＭＳ Ｐゴシック" pitchFamily="50" charset="-128"/>
              <a:ea typeface="ＭＳ Ｐゴシック" charset="-128"/>
            </a:endParaRPr>
          </a:p>
          <a:p>
            <a:pPr marL="756000" indent="-236538" eaLnBrk="1" hangingPunct="1">
              <a:spcBef>
                <a:spcPts val="800"/>
              </a:spcBef>
              <a:spcAft>
                <a:spcPts val="170"/>
              </a:spcAft>
              <a:buFont typeface="Wingdings" pitchFamily="2" charset="2"/>
              <a:buChar char="Ø"/>
              <a:defRPr/>
            </a:pPr>
            <a:r>
              <a:rPr lang="ja-JP" altLang="en-US" sz="1400" dirty="0">
                <a:latin typeface="ＭＳ Ｐゴシック" pitchFamily="50" charset="-128"/>
                <a:ea typeface="ＭＳ Ｐゴシック" charset="-128"/>
              </a:rPr>
              <a:t>基盤整備       </a:t>
            </a:r>
            <a:r>
              <a:rPr lang="en-US" altLang="ja-JP" sz="1400" dirty="0">
                <a:latin typeface="ＭＳ Ｐゴシック" pitchFamily="50" charset="-128"/>
                <a:ea typeface="ＭＳ Ｐゴシック" charset="-128"/>
              </a:rPr>
              <a:t>…</a:t>
            </a:r>
            <a:r>
              <a:rPr lang="ja-JP" altLang="en-US" sz="1400" dirty="0">
                <a:latin typeface="ＭＳ Ｐゴシック" pitchFamily="50" charset="-128"/>
                <a:ea typeface="ＭＳ Ｐゴシック" charset="-128"/>
              </a:rPr>
              <a:t>観光外周道路、夢洲高架道路、上下水道、</a:t>
            </a:r>
            <a:endParaRPr lang="en-US" altLang="ja-JP" sz="1400" dirty="0">
              <a:latin typeface="ＭＳ Ｐゴシック" pitchFamily="50" charset="-128"/>
              <a:ea typeface="ＭＳ Ｐゴシック" charset="-128"/>
            </a:endParaRPr>
          </a:p>
          <a:p>
            <a:pPr marL="756000" eaLnBrk="1" hangingPunct="1">
              <a:spcBef>
                <a:spcPts val="170"/>
              </a:spcBef>
              <a:spcAft>
                <a:spcPts val="170"/>
              </a:spcAft>
              <a:defRPr/>
            </a:pPr>
            <a:r>
              <a:rPr lang="ja-JP" altLang="en-US" sz="1400" dirty="0">
                <a:latin typeface="ＭＳ Ｐゴシック" pitchFamily="50" charset="-128"/>
                <a:ea typeface="ＭＳ Ｐゴシック" charset="-128"/>
              </a:rPr>
              <a:t>　　　　　　　　　　  駅前施設の整備工事など</a:t>
            </a:r>
            <a:endParaRPr lang="en-US" altLang="ja-JP" sz="1400" dirty="0">
              <a:latin typeface="ＭＳ Ｐゴシック" pitchFamily="50" charset="-128"/>
              <a:ea typeface="ＭＳ Ｐゴシック" charset="-128"/>
            </a:endParaRPr>
          </a:p>
          <a:p>
            <a:pPr marL="756000" indent="-236538" eaLnBrk="1" hangingPunct="1">
              <a:spcBef>
                <a:spcPts val="800"/>
              </a:spcBef>
              <a:spcAft>
                <a:spcPts val="170"/>
              </a:spcAft>
              <a:buFont typeface="Wingdings" pitchFamily="2" charset="2"/>
              <a:buChar char="Ø"/>
              <a:defRPr/>
            </a:pPr>
            <a:r>
              <a:rPr lang="ja-JP" altLang="en-US" sz="1400" dirty="0">
                <a:latin typeface="ＭＳ Ｐゴシック" pitchFamily="50" charset="-128"/>
                <a:ea typeface="ＭＳ Ｐゴシック" charset="-128"/>
              </a:rPr>
              <a:t>鉄道アクセス　</a:t>
            </a:r>
            <a:r>
              <a:rPr lang="en-US" altLang="ja-JP" sz="1400" dirty="0">
                <a:latin typeface="ＭＳ Ｐゴシック" pitchFamily="50" charset="-128"/>
                <a:ea typeface="ＭＳ Ｐゴシック" charset="-128"/>
              </a:rPr>
              <a:t>…</a:t>
            </a:r>
            <a:r>
              <a:rPr lang="ja-JP" altLang="en-US" sz="1400" dirty="0">
                <a:latin typeface="ＭＳ Ｐゴシック" pitchFamily="50" charset="-128"/>
                <a:ea typeface="ＭＳ Ｐゴシック" charset="-128"/>
              </a:rPr>
              <a:t>南ルート（北港テクノポート線）の整備工事</a:t>
            </a:r>
            <a:endParaRPr lang="en-US" altLang="ja-JP" sz="1400" dirty="0">
              <a:latin typeface="ＭＳ Ｐゴシック" pitchFamily="50" charset="-128"/>
              <a:ea typeface="ＭＳ Ｐゴシック" charset="-128"/>
            </a:endParaRPr>
          </a:p>
          <a:p>
            <a:pPr marL="756000" indent="-236538" eaLnBrk="1" hangingPunct="1">
              <a:spcBef>
                <a:spcPts val="800"/>
              </a:spcBef>
              <a:spcAft>
                <a:spcPts val="170"/>
              </a:spcAft>
              <a:buFont typeface="Wingdings" pitchFamily="2" charset="2"/>
              <a:buChar char="Ø"/>
              <a:defRPr/>
            </a:pPr>
            <a:r>
              <a:rPr lang="ja-JP" altLang="en-US" sz="1400" dirty="0">
                <a:latin typeface="ＭＳ Ｐゴシック" pitchFamily="50" charset="-128"/>
                <a:ea typeface="ＭＳ Ｐゴシック" charset="-128"/>
              </a:rPr>
              <a:t>道路アクセス　</a:t>
            </a:r>
            <a:r>
              <a:rPr lang="en-US" altLang="ja-JP" sz="1400" dirty="0">
                <a:latin typeface="ＭＳ Ｐゴシック" pitchFamily="50" charset="-128"/>
                <a:ea typeface="ＭＳ Ｐゴシック" charset="-128"/>
              </a:rPr>
              <a:t>…</a:t>
            </a:r>
            <a:r>
              <a:rPr lang="ja-JP" altLang="en-US" sz="1400" dirty="0">
                <a:latin typeface="ＭＳ Ｐゴシック" pitchFamily="50" charset="-128"/>
                <a:ea typeface="ＭＳ Ｐゴシック" charset="-128"/>
              </a:rPr>
              <a:t>夢洲幹線道路、舞洲幹線道路の拡幅工事</a:t>
            </a:r>
            <a:endParaRPr lang="en-US" altLang="ja-JP" sz="1400" dirty="0">
              <a:latin typeface="ＭＳ Ｐゴシック" pitchFamily="50" charset="-128"/>
              <a:ea typeface="ＭＳ Ｐゴシック" charset="-128"/>
            </a:endParaRPr>
          </a:p>
          <a:p>
            <a:pPr marL="756000" eaLnBrk="1" hangingPunct="1">
              <a:spcBef>
                <a:spcPts val="170"/>
              </a:spcBef>
              <a:spcAft>
                <a:spcPts val="170"/>
              </a:spcAft>
              <a:defRPr/>
            </a:pPr>
            <a:r>
              <a:rPr lang="ja-JP" altLang="en-US" sz="1400" dirty="0">
                <a:latin typeface="ＭＳ Ｐゴシック" pitchFamily="50" charset="-128"/>
                <a:ea typeface="ＭＳ Ｐゴシック" charset="-128"/>
              </a:rPr>
              <a:t>　　　　　　　　　　　舞洲東交差点立体交差化の整備工事など</a:t>
            </a:r>
            <a:endParaRPr lang="en-US" altLang="ja-JP" sz="1400" dirty="0">
              <a:latin typeface="ＭＳ Ｐゴシック" pitchFamily="50" charset="-128"/>
              <a:ea typeface="ＭＳ Ｐゴシック" charset="-128"/>
            </a:endParaRPr>
          </a:p>
          <a:p>
            <a:pPr marL="756000" indent="-236538" eaLnBrk="1" hangingPunct="1">
              <a:spcBef>
                <a:spcPts val="800"/>
              </a:spcBef>
              <a:spcAft>
                <a:spcPts val="170"/>
              </a:spcAft>
              <a:buFont typeface="Wingdings" pitchFamily="2" charset="2"/>
              <a:buChar char="Ø"/>
              <a:defRPr/>
            </a:pPr>
            <a:r>
              <a:rPr lang="ja-JP" altLang="en-US" sz="1400" dirty="0">
                <a:latin typeface="ＭＳ Ｐゴシック" pitchFamily="50" charset="-128"/>
                <a:ea typeface="ＭＳ Ｐゴシック" charset="-128"/>
              </a:rPr>
              <a:t>海上アクセス　</a:t>
            </a:r>
            <a:r>
              <a:rPr lang="en-US" altLang="ja-JP" sz="1400" dirty="0">
                <a:latin typeface="ＭＳ Ｐゴシック" pitchFamily="50" charset="-128"/>
                <a:ea typeface="ＭＳ Ｐゴシック" charset="-128"/>
              </a:rPr>
              <a:t>…</a:t>
            </a:r>
            <a:r>
              <a:rPr lang="ja-JP" altLang="en-US" sz="1400" dirty="0">
                <a:latin typeface="ＭＳ Ｐゴシック" pitchFamily="50" charset="-128"/>
                <a:ea typeface="ＭＳ Ｐゴシック" charset="-128"/>
              </a:rPr>
              <a:t>浮桟橋、波除堤、待合所等の整備工事</a:t>
            </a:r>
            <a:endParaRPr lang="en-US" altLang="ja-JP" sz="1400" dirty="0">
              <a:latin typeface="ＭＳ Ｐゴシック" pitchFamily="50" charset="-128"/>
              <a:ea typeface="ＭＳ Ｐゴシック" charset="-128"/>
            </a:endParaRPr>
          </a:p>
        </p:txBody>
      </p:sp>
      <p:sp>
        <p:nvSpPr>
          <p:cNvPr id="7" name="スライド番号プレースホルダ 3"/>
          <p:cNvSpPr txBox="1">
            <a:spLocks noGrp="1"/>
          </p:cNvSpPr>
          <p:nvPr/>
        </p:nvSpPr>
        <p:spPr bwMode="auto">
          <a:xfrm>
            <a:off x="7010400" y="4816750"/>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32</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6" name="Rectangle 4">
            <a:extLst>
              <a:ext uri="{FF2B5EF4-FFF2-40B4-BE49-F238E27FC236}">
                <a16:creationId xmlns:a16="http://schemas.microsoft.com/office/drawing/2014/main" id="{FC989897-FB32-C225-BD98-1AB195A8473D}"/>
              </a:ext>
            </a:extLst>
          </p:cNvPr>
          <p:cNvSpPr>
            <a:spLocks noChangeArrowheads="1"/>
          </p:cNvSpPr>
          <p:nvPr/>
        </p:nvSpPr>
        <p:spPr bwMode="auto">
          <a:xfrm>
            <a:off x="0" y="2692"/>
            <a:ext cx="9140826" cy="476250"/>
          </a:xfrm>
          <a:prstGeom prst="rect">
            <a:avLst/>
          </a:prstGeom>
          <a:gradFill rotWithShape="1">
            <a:gsLst>
              <a:gs pos="40000">
                <a:srgbClr val="000099"/>
              </a:gs>
              <a:gs pos="40000">
                <a:srgbClr val="000099"/>
              </a:gs>
              <a:gs pos="90000">
                <a:srgbClr val="FFFFFF"/>
              </a:gs>
            </a:gsLst>
            <a:lin ang="0"/>
          </a:gradFill>
          <a:ln>
            <a:noFill/>
          </a:ln>
          <a:effectLst/>
        </p:spPr>
        <p:txBody>
          <a:bodyPr wrap="none" lIns="77929" tIns="38964" rIns="77929" bIns="38964" anchor="ct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627063" indent="-23653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968375" indent="-188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357313"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1747838"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2050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6pPr>
            <a:lvl7pPr marL="26622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7pPr>
            <a:lvl8pPr marL="31194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8pPr>
            <a:lvl9pPr marL="35766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buNone/>
              <a:defRPr/>
            </a:pPr>
            <a:r>
              <a:rPr lang="ja-JP" altLang="en-US" sz="280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夢洲におけるインフラ整備</a:t>
            </a:r>
            <a:endParaRPr lang="en-US" altLang="ja-JP" sz="280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p:txBody>
      </p:sp>
      <p:sp>
        <p:nvSpPr>
          <p:cNvPr id="18" name="Rectangle 4"/>
          <p:cNvSpPr>
            <a:spLocks noChangeArrowheads="1"/>
          </p:cNvSpPr>
          <p:nvPr/>
        </p:nvSpPr>
        <p:spPr bwMode="auto">
          <a:xfrm>
            <a:off x="7483321"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pic>
        <p:nvPicPr>
          <p:cNvPr id="3" name="図 2">
            <a:extLst>
              <a:ext uri="{FF2B5EF4-FFF2-40B4-BE49-F238E27FC236}">
                <a16:creationId xmlns:a16="http://schemas.microsoft.com/office/drawing/2014/main" id="{F6E00043-C3C1-EDC1-E0F3-6D81C3E168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58244" y="1414842"/>
            <a:ext cx="3600000" cy="2560825"/>
          </a:xfrm>
          <a:prstGeom prst="rect">
            <a:avLst/>
          </a:prstGeom>
        </p:spPr>
      </p:pic>
    </p:spTree>
    <p:extLst>
      <p:ext uri="{BB962C8B-B14F-4D97-AF65-F5344CB8AC3E}">
        <p14:creationId xmlns:p14="http://schemas.microsoft.com/office/powerpoint/2010/main" val="18202613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
          <p:cNvSpPr>
            <a:spLocks noChangeArrowheads="1"/>
          </p:cNvSpPr>
          <p:nvPr/>
        </p:nvSpPr>
        <p:spPr bwMode="auto">
          <a:xfrm>
            <a:off x="-1588" y="4763"/>
            <a:ext cx="9140826" cy="476250"/>
          </a:xfrm>
          <a:prstGeom prst="rect">
            <a:avLst/>
          </a:prstGeom>
          <a:gradFill rotWithShape="1">
            <a:gsLst>
              <a:gs pos="40000">
                <a:srgbClr val="000099"/>
              </a:gs>
              <a:gs pos="40000">
                <a:srgbClr val="000099"/>
              </a:gs>
              <a:gs pos="90000">
                <a:srgbClr val="FFFFFF"/>
              </a:gs>
            </a:gsLst>
            <a:lin ang="0"/>
          </a:gradFill>
          <a:ln>
            <a:noFill/>
          </a:ln>
          <a:effectLst/>
        </p:spPr>
        <p:txBody>
          <a:bodyPr wrap="none" lIns="77929" tIns="38964" rIns="77929" bIns="38964" anchor="ct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627063" indent="-23653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968375" indent="-188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357313"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1747838"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2050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6pPr>
            <a:lvl7pPr marL="26622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7pPr>
            <a:lvl8pPr marL="31194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8pPr>
            <a:lvl9pPr marL="35766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ＭＳ Ｐゴシック" panose="020B0600070205080204" pitchFamily="50" charset="-128"/>
                <a:ea typeface="HG創英角ｺﾞｼｯｸUB" panose="020B0909000000000000" pitchFamily="49" charset="-128"/>
                <a:cs typeface="+mn-cs"/>
              </a:rPr>
              <a:t>ＩＲを含む国際観光拠点の形成</a:t>
            </a:r>
          </a:p>
        </p:txBody>
      </p:sp>
      <p:sp>
        <p:nvSpPr>
          <p:cNvPr id="76" name="正方形/長方形 25"/>
          <p:cNvSpPr>
            <a:spLocks noChangeArrowheads="1"/>
          </p:cNvSpPr>
          <p:nvPr/>
        </p:nvSpPr>
        <p:spPr bwMode="auto">
          <a:xfrm>
            <a:off x="161996" y="483052"/>
            <a:ext cx="4749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627063" indent="-23653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968375" indent="-188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357313"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1747838"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2050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6pPr>
            <a:lvl7pPr marL="26622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7pPr>
            <a:lvl8pPr marL="31194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8pPr>
            <a:lvl9pPr marL="35766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rPr>
              <a:t>○</a:t>
            </a:r>
            <a:r>
              <a:rPr kumimoji="1" lang="ja-JP" altLang="ja-JP" sz="1800" b="1" i="0" u="none" strike="noStrike" kern="1200" cap="none" spc="0" normalizeH="0" baseline="0" noProof="0" dirty="0">
                <a:ln>
                  <a:noFill/>
                </a:ln>
                <a:effectLst/>
                <a:uLnTx/>
                <a:uFillTx/>
                <a:latin typeface="ＭＳ Ｐゴシック" panose="020B0600070205080204" pitchFamily="50" charset="-128"/>
              </a:rPr>
              <a:t>　</a:t>
            </a:r>
            <a:r>
              <a:rPr kumimoji="1" lang="ja-JP" altLang="en-US" sz="1800" b="1" i="0" u="none" strike="noStrike" kern="1200" cap="none" spc="0" normalizeH="0" baseline="0" noProof="0" dirty="0">
                <a:ln>
                  <a:noFill/>
                </a:ln>
                <a:effectLst/>
                <a:uLnTx/>
                <a:uFillTx/>
                <a:latin typeface="ＭＳ Ｐゴシック" panose="020B0600070205080204" pitchFamily="50" charset="-128"/>
              </a:rPr>
              <a:t>府市が一体となった大阪</a:t>
            </a:r>
            <a:r>
              <a:rPr kumimoji="1" lang="en-US" altLang="ja-JP" sz="1800" b="1" i="0" u="none" strike="noStrike" kern="1200" cap="none" spc="0" normalizeH="0" baseline="0" noProof="0" dirty="0">
                <a:ln>
                  <a:noFill/>
                </a:ln>
                <a:effectLst/>
                <a:uLnTx/>
                <a:uFillTx/>
                <a:latin typeface="ＭＳ Ｐゴシック" panose="020B0600070205080204" pitchFamily="50" charset="-128"/>
              </a:rPr>
              <a:t>IR</a:t>
            </a:r>
            <a:r>
              <a:rPr kumimoji="1" lang="ja-JP" altLang="en-US" sz="1800" b="1" i="0" u="none" strike="noStrike" kern="1200" cap="none" spc="0" normalizeH="0" baseline="0" noProof="0" dirty="0">
                <a:ln>
                  <a:noFill/>
                </a:ln>
                <a:effectLst/>
                <a:uLnTx/>
                <a:uFillTx/>
                <a:latin typeface="ＭＳ Ｐゴシック" panose="020B0600070205080204" pitchFamily="50" charset="-128"/>
              </a:rPr>
              <a:t>の</a:t>
            </a:r>
            <a:r>
              <a:rPr lang="ja-JP" altLang="en-US" sz="1800" b="1" dirty="0">
                <a:latin typeface="ＭＳ Ｐゴシック" panose="020B0600070205080204" pitchFamily="50" charset="-128"/>
              </a:rPr>
              <a:t>実現</a:t>
            </a:r>
            <a:endParaRPr kumimoji="1" lang="ja-JP" altLang="en-US" sz="1800" b="1" i="0" u="none" strike="noStrike" kern="1200" cap="none" spc="0" normalizeH="0" baseline="0" noProof="0" dirty="0">
              <a:ln>
                <a:noFill/>
              </a:ln>
              <a:effectLst/>
              <a:uLnTx/>
              <a:uFillTx/>
              <a:latin typeface="ＭＳ Ｐゴシック" panose="020B0600070205080204" pitchFamily="50" charset="-128"/>
            </a:endParaRPr>
          </a:p>
        </p:txBody>
      </p:sp>
      <p:sp>
        <p:nvSpPr>
          <p:cNvPr id="77" name="正方形/長方形 25"/>
          <p:cNvSpPr>
            <a:spLocks noChangeArrowheads="1"/>
          </p:cNvSpPr>
          <p:nvPr/>
        </p:nvSpPr>
        <p:spPr bwMode="auto">
          <a:xfrm>
            <a:off x="162786" y="4258458"/>
            <a:ext cx="59277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627063" indent="-236538"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968375" indent="-1889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357313"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1747838" indent="-188913"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2050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6pPr>
            <a:lvl7pPr marL="26622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7pPr>
            <a:lvl8pPr marL="31194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8pPr>
            <a:lvl9pPr marL="3576638" indent="-18891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ja-JP"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総合的な依存症対策の推進</a:t>
            </a:r>
          </a:p>
        </p:txBody>
      </p:sp>
      <p:sp>
        <p:nvSpPr>
          <p:cNvPr id="36" name="Rectangle 5"/>
          <p:cNvSpPr>
            <a:spLocks noChangeArrowheads="1"/>
          </p:cNvSpPr>
          <p:nvPr/>
        </p:nvSpPr>
        <p:spPr bwMode="auto">
          <a:xfrm>
            <a:off x="25400" y="801567"/>
            <a:ext cx="8063888" cy="105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5924550"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　ＩＲ</a:t>
            </a:r>
            <a:r>
              <a:rPr kumimoji="1" lang="ja-JP" altLang="en-US" sz="1600" b="1" i="0" u="none" strike="noStrike" kern="1200" cap="none" spc="-10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を含む国際観光拠点の形成に向けた立地推進事業</a:t>
            </a:r>
            <a:r>
              <a:rPr kumimoji="1" lang="en-US" altLang="ja-JP"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（５，４００万円）</a:t>
            </a:r>
            <a:endPar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756000" marR="0" lvl="0" indent="-284400" algn="l" defTabSz="914400" rtl="0" eaLnBrk="1" fontAlgn="base" latinLnBrk="0" hangingPunct="1">
              <a:lnSpc>
                <a:spcPts val="14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ＩＲの実現に向けた取組</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756000" marR="0" lvl="0" indent="-284400" algn="l" defTabSz="914400" rtl="0" eaLnBrk="1" fontAlgn="base" latinLnBrk="0" hangingPunct="1">
              <a:lnSpc>
                <a:spcPts val="14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ＩＲの理解促進に向けた取組</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756000" marR="0" lvl="0" indent="-284400" algn="l" defTabSz="914400" rtl="0" eaLnBrk="1" fontAlgn="base" latinLnBrk="0" hangingPunct="1">
              <a:lnSpc>
                <a:spcPts val="14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ＩＲ立地に伴う懸念事項（ギャンブル等依存症など）の最小化に向けた取組</a:t>
            </a:r>
          </a:p>
        </p:txBody>
      </p:sp>
      <p:sp>
        <p:nvSpPr>
          <p:cNvPr id="37" name="Rectangle 5"/>
          <p:cNvSpPr>
            <a:spLocks noChangeArrowheads="1"/>
          </p:cNvSpPr>
          <p:nvPr/>
        </p:nvSpPr>
        <p:spPr bwMode="auto">
          <a:xfrm>
            <a:off x="25400" y="4622671"/>
            <a:ext cx="8570985" cy="60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5924550"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依存症対策支援事業　　　　　　　　　　　　　　　　　　　　　　　　　（５，９００万円）</a:t>
            </a:r>
            <a:r>
              <a:rPr kumimoji="1" lang="en-US" altLang="ja-JP"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a:t>
            </a:r>
            <a:r>
              <a:rPr kumimoji="1" lang="ja-JP" altLang="en-US"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再掲</a:t>
            </a:r>
            <a:r>
              <a:rPr kumimoji="1" lang="en-US" altLang="ja-JP"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a:t>
            </a:r>
            <a:endPar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39"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4"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経済成長に向けた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戦略の実行</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50" name="スライド番号プレースホルダ 3"/>
          <p:cNvSpPr txBox="1">
            <a:spLocks noGrp="1"/>
          </p:cNvSpPr>
          <p:nvPr/>
        </p:nvSpPr>
        <p:spPr bwMode="auto">
          <a:xfrm>
            <a:off x="7010400" y="4816750"/>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35FC52D2-EDA1-81D5-0340-C03D153D6456}"/>
              </a:ext>
            </a:extLst>
          </p:cNvPr>
          <p:cNvSpPr>
            <a:spLocks noChangeArrowheads="1"/>
          </p:cNvSpPr>
          <p:nvPr/>
        </p:nvSpPr>
        <p:spPr bwMode="auto">
          <a:xfrm>
            <a:off x="25400" y="2182778"/>
            <a:ext cx="5164786" cy="156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（参考）</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２０２３年４月　　　　　　　　　区域認定</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２０２３年９月　　　　　　　　　協定等締結</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eaLnBrk="1" hangingPunct="1">
              <a:spcBef>
                <a:spcPts val="170"/>
              </a:spcBef>
              <a:spcAft>
                <a:spcPts val="170"/>
              </a:spcAft>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２０２４年～２０３０年          </a:t>
            </a:r>
            <a:r>
              <a:rPr lang="ja-JP" altLang="en-US" sz="1400" dirty="0">
                <a:latin typeface="ＭＳ Ｐゴシック" panose="020B0600070205080204" pitchFamily="50" charset="-128"/>
              </a:rPr>
              <a:t>準備工事・建設工事（想定）</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２０３０年秋頃                   開業（想定）</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pic>
        <p:nvPicPr>
          <p:cNvPr id="2" name="図 1">
            <a:extLst>
              <a:ext uri="{FF2B5EF4-FFF2-40B4-BE49-F238E27FC236}">
                <a16:creationId xmlns:a16="http://schemas.microsoft.com/office/drawing/2014/main" id="{7A793AE9-5184-919A-49FA-345EFEEA30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11795" y="1868692"/>
            <a:ext cx="3684589" cy="2227401"/>
          </a:xfrm>
          <a:prstGeom prst="rect">
            <a:avLst/>
          </a:prstGeom>
        </p:spPr>
      </p:pic>
      <p:sp>
        <p:nvSpPr>
          <p:cNvPr id="3" name="テキスト ボックス 2">
            <a:extLst>
              <a:ext uri="{FF2B5EF4-FFF2-40B4-BE49-F238E27FC236}">
                <a16:creationId xmlns:a16="http://schemas.microsoft.com/office/drawing/2014/main" id="{D5E19A12-25A1-B8D5-C49B-2E7731F069C6}"/>
              </a:ext>
            </a:extLst>
          </p:cNvPr>
          <p:cNvSpPr txBox="1"/>
          <p:nvPr/>
        </p:nvSpPr>
        <p:spPr>
          <a:xfrm>
            <a:off x="7257523" y="4096093"/>
            <a:ext cx="1441893"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000" b="0" i="0" u="none" strike="noStrike" kern="1200" cap="none" spc="0" normalizeH="0" baseline="0" noProof="0" dirty="0">
                <a:ln>
                  <a:noFill/>
                </a:ln>
                <a:solidFill>
                  <a:srgbClr val="000000"/>
                </a:solidFill>
                <a:effectLst/>
                <a:uLnTx/>
                <a:uFillTx/>
                <a:latin typeface="ＭＳ Ｐゴシック"/>
                <a:ea typeface="ＭＳ Ｐゴシック"/>
                <a:cs typeface="ＭＳ Ｐゴシック" panose="020B0600070205080204" pitchFamily="50" charset="-128"/>
              </a:rPr>
              <a:t>提供：大阪ＩＲ株式会社</a:t>
            </a:r>
          </a:p>
        </p:txBody>
      </p:sp>
    </p:spTree>
    <p:extLst>
      <p:ext uri="{BB962C8B-B14F-4D97-AF65-F5344CB8AC3E}">
        <p14:creationId xmlns:p14="http://schemas.microsoft.com/office/powerpoint/2010/main" val="2295620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nvSpPr>
        <p:spPr bwMode="auto">
          <a:xfrm>
            <a:off x="-1588" y="514875"/>
            <a:ext cx="6922078" cy="59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大阪城エリア観光拠点化事業</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７億９，０００万円）</a:t>
            </a:r>
          </a:p>
          <a:p>
            <a:pPr marL="756000" lvl="1" indent="-266700" eaLnBrk="1" fontAlgn="auto" hangingPunct="1">
              <a:spcBef>
                <a:spcPts val="170"/>
              </a:spcBef>
              <a:spcAft>
                <a:spcPts val="170"/>
              </a:spcAft>
              <a:buFont typeface="Wingdings" pitchFamily="2" charset="2"/>
              <a:buChar char="Ø"/>
              <a:tabLst>
                <a:tab pos="538163" algn="l"/>
              </a:tabLst>
              <a:defRPr/>
            </a:pPr>
            <a:r>
              <a:rPr lang="ja-JP" altLang="en-US" sz="1400" dirty="0">
                <a:latin typeface="ＭＳ Ｐゴシック" panose="020B0600070205080204" pitchFamily="50" charset="-128"/>
              </a:rPr>
              <a:t>豊臣石垣公開施設の令和７年春の開館に向けた整備事業等を実施</a:t>
            </a:r>
            <a:endParaRPr lang="en-US" altLang="ja-JP" sz="1400" dirty="0">
              <a:latin typeface="ＭＳ Ｐゴシック" panose="020B0600070205080204" pitchFamily="50" charset="-128"/>
            </a:endParaRPr>
          </a:p>
        </p:txBody>
      </p:sp>
      <p:sp>
        <p:nvSpPr>
          <p:cNvPr id="22" name="Rectangle 4"/>
          <p:cNvSpPr>
            <a:spLocks noChangeArrowheads="1"/>
          </p:cNvSpPr>
          <p:nvPr/>
        </p:nvSpPr>
        <p:spPr bwMode="auto">
          <a:xfrm>
            <a:off x="-1588" y="-4763"/>
            <a:ext cx="9145588" cy="476251"/>
          </a:xfrm>
          <a:prstGeom prst="rect">
            <a:avLst/>
          </a:prstGeom>
          <a:gradFill flip="none" rotWithShape="1">
            <a:gsLst>
              <a:gs pos="45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spc="-15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都市魅力の向上</a:t>
            </a:r>
          </a:p>
        </p:txBody>
      </p:sp>
      <p:sp>
        <p:nvSpPr>
          <p:cNvPr id="17"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25" name="Rectangle 5"/>
          <p:cNvSpPr>
            <a:spLocks noChangeArrowheads="1"/>
          </p:cNvSpPr>
          <p:nvPr/>
        </p:nvSpPr>
        <p:spPr bwMode="auto">
          <a:xfrm>
            <a:off x="-1588" y="1222753"/>
            <a:ext cx="6922078" cy="785495"/>
          </a:xfrm>
          <a:prstGeom prst="rect">
            <a:avLst/>
          </a:prstGeom>
          <a:noFill/>
          <a:ln w="9525">
            <a:noFill/>
            <a:miter lim="800000"/>
            <a:headEnd/>
            <a:tailEnd/>
          </a:ln>
        </p:spPr>
        <p:txBody>
          <a:bodyPr lIns="77929" tIns="38964" rIns="77929" bIns="38964"/>
          <a:lstStyle/>
          <a:p>
            <a:pPr marL="288000" eaLnBrk="1" hangingPunct="1">
              <a:lnSpc>
                <a:spcPts val="1500"/>
              </a:lnSpc>
              <a:spcBef>
                <a:spcPts val="170"/>
              </a:spcBef>
              <a:spcAft>
                <a:spcPts val="170"/>
              </a:spcAft>
              <a:tabLst>
                <a:tab pos="4838700" algn="l"/>
                <a:tab pos="6273800" algn="l"/>
              </a:tabLs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市立美術館の魅力向上</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１</a:t>
            </a:r>
            <a:r>
              <a:rPr lang="zh-TW" altLang="en-US" sz="1600" b="1" dirty="0">
                <a:latin typeface="ＭＳ Ｐゴシック" panose="020B0600070205080204" pitchFamily="50" charset="-128"/>
              </a:rPr>
              <a:t>億</a:t>
            </a:r>
            <a:r>
              <a:rPr lang="ja-JP" altLang="en-US" sz="1600" b="1" dirty="0">
                <a:latin typeface="ＭＳ Ｐゴシック" panose="020B0600070205080204" pitchFamily="50" charset="-128"/>
              </a:rPr>
              <a:t>７</a:t>
            </a:r>
            <a:r>
              <a:rPr lang="zh-TW" altLang="en-US" sz="1600" b="1" dirty="0">
                <a:latin typeface="ＭＳ Ｐゴシック" panose="020B0600070205080204" pitchFamily="50" charset="-128"/>
              </a:rPr>
              <a:t>，</a:t>
            </a:r>
            <a:r>
              <a:rPr lang="ja-JP" altLang="en-US" sz="1600" b="1" dirty="0">
                <a:latin typeface="ＭＳ Ｐゴシック" panose="020B0600070205080204" pitchFamily="50" charset="-128"/>
              </a:rPr>
              <a:t>７</a:t>
            </a:r>
            <a:r>
              <a:rPr lang="zh-TW" altLang="en-US" sz="1600" b="1" dirty="0">
                <a:latin typeface="ＭＳ Ｐゴシック" panose="020B0600070205080204" pitchFamily="50" charset="-128"/>
              </a:rPr>
              <a:t>００万</a:t>
            </a:r>
            <a:r>
              <a:rPr lang="ja-JP" altLang="en-US" sz="1600" b="1" dirty="0">
                <a:latin typeface="ＭＳ Ｐゴシック" panose="020B0600070205080204" pitchFamily="50" charset="-128"/>
              </a:rPr>
              <a:t>円）</a:t>
            </a:r>
            <a:endParaRPr lang="en-US" altLang="ja-JP" sz="1600" b="1"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defRPr/>
            </a:pPr>
            <a:r>
              <a:rPr lang="ja-JP" altLang="en-US" sz="1400" dirty="0">
                <a:latin typeface="ＭＳ Ｐゴシック" panose="020B0600070205080204" pitchFamily="50" charset="-128"/>
              </a:rPr>
              <a:t>令和７年３月のリニューアルオープンに向けた開館準備を実施</a:t>
            </a:r>
            <a:endParaRPr lang="ja-JP" altLang="en-US" sz="1400" b="1"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defRPr/>
            </a:pPr>
            <a:endParaRPr lang="ja-JP" altLang="en-US" sz="1400" b="1" dirty="0">
              <a:latin typeface="ＭＳ Ｐゴシック" panose="020B0600070205080204" pitchFamily="50" charset="-128"/>
              <a:ea typeface="ＭＳ Ｐゴシック" panose="020B0600070205080204" pitchFamily="50" charset="-128"/>
            </a:endParaRPr>
          </a:p>
        </p:txBody>
      </p:sp>
      <p:sp>
        <p:nvSpPr>
          <p:cNvPr id="31" name="Rectangle 5"/>
          <p:cNvSpPr>
            <a:spLocks noChangeArrowheads="1"/>
          </p:cNvSpPr>
          <p:nvPr/>
        </p:nvSpPr>
        <p:spPr bwMode="auto">
          <a:xfrm>
            <a:off x="-1588" y="1822480"/>
            <a:ext cx="6939418" cy="87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288000" eaLnBrk="1" hangingPunct="1">
              <a:spcBef>
                <a:spcPts val="170"/>
              </a:spcBef>
              <a:spcAft>
                <a:spcPts val="170"/>
              </a:spcAft>
              <a:tabLst>
                <a:tab pos="4125913" algn="l"/>
              </a:tabLst>
              <a:defRPr/>
            </a:pPr>
            <a:r>
              <a:rPr lang="ja-JP" altLang="en-US" sz="1600" b="1" dirty="0">
                <a:solidFill>
                  <a:schemeClr val="tx1">
                    <a:lumMod val="95000"/>
                    <a:lumOff val="5000"/>
                  </a:schemeClr>
                </a:solidFill>
                <a:latin typeface="ＭＳ Ｐゴシック" panose="020B0600070205080204" pitchFamily="50" charset="-128"/>
                <a:ea typeface="ＭＳ Ｐゴシック" panose="020B0600070205080204" pitchFamily="50" charset="-128"/>
              </a:rPr>
              <a:t>■　御堂筋の道路空間再編</a:t>
            </a:r>
            <a:r>
              <a:rPr lang="en-US" altLang="ja-JP" sz="1600" b="1" dirty="0">
                <a:solidFill>
                  <a:schemeClr val="tx1">
                    <a:lumMod val="95000"/>
                    <a:lumOff val="5000"/>
                  </a:schemeClr>
                </a:solidFill>
                <a:latin typeface="ＭＳ Ｐゴシック" panose="020B0600070205080204" pitchFamily="50" charset="-128"/>
                <a:ea typeface="ＭＳ Ｐゴシック" panose="020B0600070205080204" pitchFamily="50" charset="-128"/>
              </a:rPr>
              <a:t>	</a:t>
            </a:r>
            <a:r>
              <a:rPr lang="ja-JP" altLang="en-US" sz="1600" b="1" dirty="0">
                <a:solidFill>
                  <a:schemeClr val="tx1">
                    <a:lumMod val="95000"/>
                    <a:lumOff val="5000"/>
                  </a:schemeClr>
                </a:solidFill>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a:t>
            </a:r>
            <a:r>
              <a:rPr lang="zh-TW" altLang="en-US" sz="1600" b="1" dirty="0">
                <a:latin typeface="ＭＳ Ｐゴシック" panose="020B0600070205080204" pitchFamily="50" charset="-128"/>
              </a:rPr>
              <a:t>１９億７，５００万円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a:p>
            <a:pPr marL="288000" eaLnBrk="1" hangingPunct="1">
              <a:spcBef>
                <a:spcPts val="170"/>
              </a:spcBef>
              <a:spcAft>
                <a:spcPts val="170"/>
              </a:spcAft>
              <a:tabLst>
                <a:tab pos="4125913" algn="l"/>
              </a:tabLst>
              <a:defRPr/>
            </a:pPr>
            <a:r>
              <a:rPr lang="ja-JP" altLang="en-US" sz="1200" b="1" dirty="0">
                <a:latin typeface="ＭＳ Ｐゴシック" panose="020B0600070205080204" pitchFamily="50" charset="-128"/>
              </a:rPr>
              <a:t>　　　　　　　　　　　　　　　　　　　　　　</a:t>
            </a: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令和５年度補正予算の繰越分（４億２，４００万円）を含む</a:t>
            </a:r>
            <a:endParaRPr lang="en-US" altLang="ja-JP" sz="1200" dirty="0">
              <a:latin typeface="ＭＳ Ｐゴシック" panose="020B0600070205080204" pitchFamily="50" charset="-128"/>
            </a:endParaRPr>
          </a:p>
          <a:p>
            <a:pPr marL="756000" lvl="1" indent="-266700" eaLnBrk="1" fontAlgn="auto" hangingPunct="1">
              <a:spcBef>
                <a:spcPts val="170"/>
              </a:spcBef>
              <a:spcAft>
                <a:spcPts val="170"/>
              </a:spcAft>
              <a:buFont typeface="Wingdings" pitchFamily="2" charset="2"/>
              <a:buChar char="Ø"/>
              <a:defRPr/>
            </a:pPr>
            <a:r>
              <a:rPr lang="ja-JP" altLang="en-US" sz="1400" dirty="0">
                <a:latin typeface="ＭＳ Ｐゴシック" panose="020B0600070205080204" pitchFamily="50" charset="-128"/>
              </a:rPr>
              <a:t>長堀通～道頓堀川区間の側道歩行者空間整備</a:t>
            </a:r>
            <a:endParaRPr lang="en-US" altLang="ja-JP" sz="1400" dirty="0">
              <a:latin typeface="ＭＳ Ｐゴシック" panose="020B0600070205080204" pitchFamily="50" charset="-128"/>
            </a:endParaRPr>
          </a:p>
        </p:txBody>
      </p:sp>
      <p:sp>
        <p:nvSpPr>
          <p:cNvPr id="36" name="Rectangle 5"/>
          <p:cNvSpPr>
            <a:spLocks noChangeArrowheads="1"/>
          </p:cNvSpPr>
          <p:nvPr/>
        </p:nvSpPr>
        <p:spPr bwMode="auto">
          <a:xfrm>
            <a:off x="-1588" y="2675763"/>
            <a:ext cx="6855466" cy="417158"/>
          </a:xfrm>
          <a:prstGeom prst="rect">
            <a:avLst/>
          </a:prstGeom>
          <a:noFill/>
          <a:ln w="9525">
            <a:noFill/>
            <a:miter lim="800000"/>
            <a:headEnd/>
            <a:tailEnd/>
          </a:ln>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なんば駅周辺における空間再編推進事業　　　　（</a:t>
            </a:r>
            <a:r>
              <a:rPr lang="zh-TW" altLang="en-US" sz="1600" b="1" dirty="0">
                <a:latin typeface="ＭＳ Ｐゴシック" panose="020B0600070205080204" pitchFamily="50" charset="-128"/>
              </a:rPr>
              <a:t>２９億</a:t>
            </a:r>
            <a:r>
              <a:rPr lang="ja-JP" altLang="en-US" sz="1600" b="1" dirty="0">
                <a:latin typeface="ＭＳ Ｐゴシック" panose="020B0600070205080204" pitchFamily="50" charset="-128"/>
              </a:rPr>
              <a:t>４，７００</a:t>
            </a:r>
            <a:r>
              <a:rPr lang="zh-TW" altLang="en-US" sz="1600" b="1" dirty="0">
                <a:latin typeface="ＭＳ Ｐゴシック" panose="020B0600070205080204" pitchFamily="50" charset="-128"/>
              </a:rPr>
              <a:t>万円</a:t>
            </a:r>
            <a:r>
              <a:rPr lang="ja-JP" altLang="en-US" b="1" dirty="0">
                <a:latin typeface="ＭＳ Ｐゴシック" panose="020B0600070205080204" pitchFamily="50" charset="-128"/>
              </a:rPr>
              <a:t>）</a:t>
            </a:r>
            <a:endParaRPr lang="ja-JP" altLang="en-US" sz="1400" dirty="0"/>
          </a:p>
          <a:p>
            <a:pPr marL="756000" indent="-266700" eaLnBrk="1" hangingPunct="1">
              <a:spcBef>
                <a:spcPts val="170"/>
              </a:spcBef>
              <a:spcAft>
                <a:spcPts val="170"/>
              </a:spcAft>
              <a:buFont typeface="Wingdings" pitchFamily="2" charset="2"/>
              <a:buChar char="Ø"/>
              <a:defRPr/>
            </a:pPr>
            <a:endParaRPr lang="ja-JP" altLang="en-US" sz="1400" dirty="0">
              <a:latin typeface="ＭＳ Ｐゴシック" panose="020B0600070205080204" pitchFamily="50" charset="-128"/>
            </a:endParaRPr>
          </a:p>
        </p:txBody>
      </p:sp>
      <p:sp>
        <p:nvSpPr>
          <p:cNvPr id="28" name="テキスト ボックス 27"/>
          <p:cNvSpPr txBox="1">
            <a:spLocks noChangeAspect="1"/>
          </p:cNvSpPr>
          <p:nvPr/>
        </p:nvSpPr>
        <p:spPr bwMode="auto">
          <a:xfrm>
            <a:off x="6552069" y="1779420"/>
            <a:ext cx="2642437" cy="153888"/>
          </a:xfrm>
          <a:prstGeom prst="rect">
            <a:avLst/>
          </a:prstGeom>
          <a:noFill/>
          <a:ln>
            <a:noFill/>
          </a:ln>
        </p:spPr>
        <p:txBody>
          <a:bodyPr wrap="square" lIns="0" tIns="0" rIns="0" bIns="0" anchor="ctr">
            <a:spAutoFit/>
          </a:bodyPr>
          <a:lstStyle/>
          <a:p>
            <a:pPr algn="ctr">
              <a:defRPr/>
            </a:pPr>
            <a:r>
              <a:rPr lang="ja-JP" altLang="en-US" sz="1000" dirty="0">
                <a:latin typeface="ＭＳ Ｐゴシック" panose="020B0600070205080204" pitchFamily="50" charset="-128"/>
                <a:ea typeface="ＭＳ Ｐゴシック" panose="020B0600070205080204" pitchFamily="50" charset="-128"/>
              </a:rPr>
              <a:t>市立美術館の改修後イメージ</a:t>
            </a:r>
            <a:endParaRPr lang="en-US" altLang="ja-JP" sz="1000" dirty="0">
              <a:latin typeface="ＭＳ Ｐゴシック" panose="020B0600070205080204" pitchFamily="50" charset="-128"/>
              <a:ea typeface="ＭＳ Ｐゴシック" panose="020B0600070205080204" pitchFamily="50" charset="-128"/>
            </a:endParaRPr>
          </a:p>
        </p:txBody>
      </p:sp>
      <p:sp>
        <p:nvSpPr>
          <p:cNvPr id="2" name="Rectangle 5">
            <a:extLst>
              <a:ext uri="{FF2B5EF4-FFF2-40B4-BE49-F238E27FC236}">
                <a16:creationId xmlns:a16="http://schemas.microsoft.com/office/drawing/2014/main" id="{B1996493-01D9-F1E5-82A6-39042936C87C}"/>
              </a:ext>
            </a:extLst>
          </p:cNvPr>
          <p:cNvSpPr>
            <a:spLocks noChangeArrowheads="1"/>
          </p:cNvSpPr>
          <p:nvPr/>
        </p:nvSpPr>
        <p:spPr bwMode="auto">
          <a:xfrm>
            <a:off x="-1588" y="3540257"/>
            <a:ext cx="6893582" cy="659388"/>
          </a:xfrm>
          <a:prstGeom prst="rect">
            <a:avLst/>
          </a:prstGeom>
          <a:noFill/>
          <a:ln w="9525">
            <a:noFill/>
            <a:miter lim="800000"/>
            <a:headEnd/>
            <a:tailEnd/>
          </a:ln>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市民利用の促進につながる公園再生のための環境整備と情報発信　　　　 　　　　　　　　　　　　　　　　　　</a:t>
            </a:r>
            <a:endParaRPr lang="en-US" altLang="ja-JP" sz="1600" b="1" dirty="0">
              <a:latin typeface="ＭＳ Ｐゴシック" panose="020B0600070205080204" pitchFamily="50" charset="-128"/>
            </a:endParaRPr>
          </a:p>
          <a:p>
            <a:pPr marL="288000" eaLnBrk="1" hangingPunct="1">
              <a:spcBef>
                <a:spcPts val="0"/>
              </a:spcBef>
              <a:spcAft>
                <a:spcPts val="170"/>
              </a:spcAft>
              <a:tabLst>
                <a:tab pos="4838700" algn="l"/>
              </a:tabLst>
              <a:defRPr/>
            </a:pPr>
            <a:r>
              <a:rPr lang="ja-JP" altLang="en-US" sz="1600" b="1" dirty="0">
                <a:latin typeface="ＭＳ Ｐゴシック" panose="020B0600070205080204" pitchFamily="50" charset="-128"/>
              </a:rPr>
              <a:t>　　　　　　　　　　　　　　　　　　　　　　　　　　　　　　　　　（  １億１，６００万円</a:t>
            </a:r>
            <a:r>
              <a:rPr lang="ja-JP" altLang="en-US" b="1" dirty="0">
                <a:latin typeface="ＭＳ Ｐゴシック" panose="020B0600070205080204" pitchFamily="50" charset="-128"/>
              </a:rPr>
              <a:t>）</a:t>
            </a:r>
          </a:p>
        </p:txBody>
      </p:sp>
      <p:sp>
        <p:nvSpPr>
          <p:cNvPr id="16" name="テキスト ボックス 15">
            <a:extLst>
              <a:ext uri="{FF2B5EF4-FFF2-40B4-BE49-F238E27FC236}">
                <a16:creationId xmlns:a16="http://schemas.microsoft.com/office/drawing/2014/main" id="{C0624453-073F-1E7D-466A-83FEAD091B99}"/>
              </a:ext>
            </a:extLst>
          </p:cNvPr>
          <p:cNvSpPr txBox="1">
            <a:spLocks noChangeAspect="1"/>
          </p:cNvSpPr>
          <p:nvPr/>
        </p:nvSpPr>
        <p:spPr bwMode="auto">
          <a:xfrm>
            <a:off x="6552069" y="3337251"/>
            <a:ext cx="2642437" cy="153888"/>
          </a:xfrm>
          <a:prstGeom prst="rect">
            <a:avLst/>
          </a:prstGeom>
          <a:noFill/>
          <a:ln>
            <a:noFill/>
          </a:ln>
        </p:spPr>
        <p:txBody>
          <a:bodyPr wrap="square" lIns="0" tIns="0" rIns="0" bIns="0" anchor="ctr">
            <a:spAutoFit/>
          </a:bodyPr>
          <a:lstStyle/>
          <a:p>
            <a:pPr algn="ctr">
              <a:defRPr/>
            </a:pPr>
            <a:r>
              <a:rPr lang="ja-JP" altLang="en-US" sz="1000" dirty="0">
                <a:latin typeface="ＭＳ Ｐゴシック" panose="020B0600070205080204" pitchFamily="50" charset="-128"/>
                <a:ea typeface="ＭＳ Ｐゴシック" panose="020B0600070205080204" pitchFamily="50" charset="-128"/>
              </a:rPr>
              <a:t>なんさん通りの整備後イメージ</a:t>
            </a:r>
            <a:endParaRPr lang="en-US" altLang="ja-JP" sz="1000"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CF888F7E-4A79-D1E9-FDFF-2D3F7D670C8E}"/>
              </a:ext>
            </a:extLst>
          </p:cNvPr>
          <p:cNvSpPr txBox="1">
            <a:spLocks noChangeAspect="1"/>
          </p:cNvSpPr>
          <p:nvPr/>
        </p:nvSpPr>
        <p:spPr bwMode="auto">
          <a:xfrm>
            <a:off x="6891994" y="4924429"/>
            <a:ext cx="203222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ja-JP" altLang="en-US" sz="1000" dirty="0">
                <a:latin typeface="ＭＳ Ｐゴシック" panose="020B0600070205080204" pitchFamily="50" charset="-128"/>
              </a:rPr>
              <a:t>公園再生のイメージ</a:t>
            </a:r>
            <a:endParaRPr lang="en-US" altLang="ja-JP" sz="1000" dirty="0">
              <a:latin typeface="ＭＳ Ｐゴシック" panose="020B0600070205080204" pitchFamily="50" charset="-128"/>
            </a:endParaRPr>
          </a:p>
        </p:txBody>
      </p:sp>
      <p:pic>
        <p:nvPicPr>
          <p:cNvPr id="19" name="図 18" descr="サッカーしている人たち&#10;&#10;低い精度で自動的に生成された説明">
            <a:extLst>
              <a:ext uri="{FF2B5EF4-FFF2-40B4-BE49-F238E27FC236}">
                <a16:creationId xmlns:a16="http://schemas.microsoft.com/office/drawing/2014/main" id="{425B7F99-2A41-DD69-0A61-B398AEE963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7173" y="3561760"/>
            <a:ext cx="2032227" cy="1359303"/>
          </a:xfrm>
          <a:prstGeom prst="rect">
            <a:avLst/>
          </a:prstGeom>
        </p:spPr>
      </p:pic>
      <p:pic>
        <p:nvPicPr>
          <p:cNvPr id="20" name="図 19">
            <a:extLst>
              <a:ext uri="{FF2B5EF4-FFF2-40B4-BE49-F238E27FC236}">
                <a16:creationId xmlns:a16="http://schemas.microsoft.com/office/drawing/2014/main" id="{E0B02725-1ADD-F30E-4C05-8923F92C594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853878" y="1970856"/>
            <a:ext cx="2035522" cy="1352490"/>
          </a:xfrm>
          <a:prstGeom prst="rect">
            <a:avLst/>
          </a:prstGeom>
        </p:spPr>
      </p:pic>
      <p:pic>
        <p:nvPicPr>
          <p:cNvPr id="5" name="図 4" descr="屋内, 部屋, 大きい, テーブル が含まれている画像&#10;&#10;自動的に生成された説明">
            <a:extLst>
              <a:ext uri="{FF2B5EF4-FFF2-40B4-BE49-F238E27FC236}">
                <a16:creationId xmlns:a16="http://schemas.microsoft.com/office/drawing/2014/main" id="{71A954BD-8367-0DD4-4840-11D0454B354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855400" y="476331"/>
            <a:ext cx="2034000" cy="1319048"/>
          </a:xfrm>
          <a:prstGeom prst="rect">
            <a:avLst/>
          </a:prstGeom>
        </p:spPr>
      </p:pic>
      <p:sp>
        <p:nvSpPr>
          <p:cNvPr id="4" name="Rectangle 5">
            <a:extLst>
              <a:ext uri="{FF2B5EF4-FFF2-40B4-BE49-F238E27FC236}">
                <a16:creationId xmlns:a16="http://schemas.microsoft.com/office/drawing/2014/main" id="{1C6C90F0-0270-6BBD-8905-D87F321FF875}"/>
              </a:ext>
            </a:extLst>
          </p:cNvPr>
          <p:cNvSpPr>
            <a:spLocks noChangeArrowheads="1"/>
          </p:cNvSpPr>
          <p:nvPr/>
        </p:nvSpPr>
        <p:spPr bwMode="auto">
          <a:xfrm>
            <a:off x="-1588" y="3014970"/>
            <a:ext cx="5924282" cy="548285"/>
          </a:xfrm>
          <a:prstGeom prst="rect">
            <a:avLst/>
          </a:prstGeom>
          <a:noFill/>
          <a:ln w="9525">
            <a:noFill/>
            <a:miter lim="800000"/>
            <a:headEnd/>
            <a:tailEnd/>
          </a:ln>
        </p:spPr>
        <p:txBody>
          <a:bodyPr lIns="69595" tIns="34797" rIns="69595" bIns="34797"/>
          <a:lstStyle/>
          <a:p>
            <a:pPr marL="756000" indent="-266700" eaLnBrk="1" hangingPunct="1">
              <a:spcBef>
                <a:spcPts val="170"/>
              </a:spcBef>
              <a:spcAft>
                <a:spcPts val="170"/>
              </a:spcAft>
              <a:buFont typeface="Wingdings" pitchFamily="2" charset="2"/>
              <a:buChar char="Ø"/>
              <a:defRPr/>
            </a:pPr>
            <a:r>
              <a:rPr lang="ja-JP" altLang="en-US" sz="1400" dirty="0">
                <a:latin typeface="ＭＳ Ｐゴシック" panose="020B0600070205080204" pitchFamily="50" charset="-128"/>
              </a:rPr>
              <a:t>先行オープンした広場部に続き、令和７年３月の全体完成に向けて、</a:t>
            </a:r>
            <a:r>
              <a:rPr lang="ja-JP" altLang="en-US" sz="1400" dirty="0"/>
              <a:t>なんさん通り、御堂筋（難波～難波西口）の整備工事を実施</a:t>
            </a:r>
          </a:p>
        </p:txBody>
      </p:sp>
      <p:sp>
        <p:nvSpPr>
          <p:cNvPr id="9" name="Rectangle 5">
            <a:extLst>
              <a:ext uri="{FF2B5EF4-FFF2-40B4-BE49-F238E27FC236}">
                <a16:creationId xmlns:a16="http://schemas.microsoft.com/office/drawing/2014/main" id="{89154279-BAF0-11E7-FA08-75B209C82946}"/>
              </a:ext>
            </a:extLst>
          </p:cNvPr>
          <p:cNvSpPr>
            <a:spLocks noChangeArrowheads="1"/>
          </p:cNvSpPr>
          <p:nvPr/>
        </p:nvSpPr>
        <p:spPr bwMode="auto">
          <a:xfrm>
            <a:off x="-1589" y="4135868"/>
            <a:ext cx="6553657" cy="548285"/>
          </a:xfrm>
          <a:prstGeom prst="rect">
            <a:avLst/>
          </a:prstGeom>
          <a:noFill/>
          <a:ln w="9525">
            <a:noFill/>
            <a:miter lim="800000"/>
            <a:headEnd/>
            <a:tailEnd/>
          </a:ln>
        </p:spPr>
        <p:txBody>
          <a:bodyPr lIns="69595" tIns="34797" rIns="69595" bIns="34797"/>
          <a:lstStyle/>
          <a:p>
            <a:pPr marL="756000" indent="-266700" eaLnBrk="1" hangingPunct="1">
              <a:spcBef>
                <a:spcPts val="170"/>
              </a:spcBef>
              <a:spcAft>
                <a:spcPts val="170"/>
              </a:spcAft>
              <a:buFont typeface="Wingdings" pitchFamily="2" charset="2"/>
              <a:buChar char="Ø"/>
              <a:defRPr/>
            </a:pPr>
            <a:r>
              <a:rPr lang="ja-JP" altLang="en-US" sz="1400" dirty="0">
                <a:latin typeface="ＭＳ Ｐゴシック" panose="020B0600070205080204" pitchFamily="50" charset="-128"/>
              </a:rPr>
              <a:t>雑草抑制と利用促進の好循環を持続させることで公園再生をめざし、住民に身近な公園を対象に雑草抑制対策（土の入替、舗装化等）を実施</a:t>
            </a:r>
            <a:endParaRPr lang="en-US" altLang="ja-JP" sz="1400" dirty="0">
              <a:latin typeface="ＭＳ Ｐゴシック" panose="020B0600070205080204" pitchFamily="50" charset="-128"/>
            </a:endParaRPr>
          </a:p>
        </p:txBody>
      </p:sp>
      <p:sp>
        <p:nvSpPr>
          <p:cNvPr id="10" name="Rectangle 5">
            <a:extLst>
              <a:ext uri="{FF2B5EF4-FFF2-40B4-BE49-F238E27FC236}">
                <a16:creationId xmlns:a16="http://schemas.microsoft.com/office/drawing/2014/main" id="{B700A25B-DAAE-4201-60E5-E94B1D7A0C53}"/>
              </a:ext>
            </a:extLst>
          </p:cNvPr>
          <p:cNvSpPr>
            <a:spLocks noChangeArrowheads="1"/>
          </p:cNvSpPr>
          <p:nvPr/>
        </p:nvSpPr>
        <p:spPr bwMode="auto">
          <a:xfrm>
            <a:off x="-1" y="4595215"/>
            <a:ext cx="6705295" cy="548285"/>
          </a:xfrm>
          <a:prstGeom prst="rect">
            <a:avLst/>
          </a:prstGeom>
          <a:noFill/>
          <a:ln w="9525">
            <a:noFill/>
            <a:miter lim="800000"/>
            <a:headEnd/>
            <a:tailEnd/>
          </a:ln>
        </p:spPr>
        <p:txBody>
          <a:bodyPr lIns="69595" tIns="34797" rIns="69595" bIns="34797"/>
          <a:lstStyle/>
          <a:p>
            <a:pPr marL="756000" indent="-266700" eaLnBrk="1" hangingPunct="1">
              <a:spcBef>
                <a:spcPts val="170"/>
              </a:spcBef>
              <a:spcAft>
                <a:spcPts val="170"/>
              </a:spcAft>
              <a:buFont typeface="Wingdings" pitchFamily="2" charset="2"/>
              <a:buChar char="Ø"/>
              <a:defRPr/>
            </a:pPr>
            <a:r>
              <a:rPr lang="ja-JP" altLang="ja-JP" sz="1400" dirty="0">
                <a:latin typeface="ＭＳ Ｐゴシック" panose="020B0600070205080204" pitchFamily="50" charset="-128"/>
              </a:rPr>
              <a:t>事業紹介や開花情報</a:t>
            </a:r>
            <a:r>
              <a:rPr lang="ja-JP" altLang="en-US" sz="1400" dirty="0">
                <a:latin typeface="ＭＳ Ｐゴシック" panose="020B0600070205080204" pitchFamily="50" charset="-128"/>
              </a:rPr>
              <a:t>など</a:t>
            </a:r>
            <a:r>
              <a:rPr lang="ja-JP" altLang="ja-JP" sz="1400" dirty="0">
                <a:latin typeface="ＭＳ Ｐゴシック" panose="020B0600070205080204" pitchFamily="50" charset="-128"/>
              </a:rPr>
              <a:t>、市民利用の促進につながる情報をホームページや</a:t>
            </a:r>
            <a:r>
              <a:rPr lang="ja-JP" altLang="en-US" sz="1400" dirty="0">
                <a:latin typeface="ＭＳ Ｐゴシック" panose="020B0600070205080204" pitchFamily="50" charset="-128"/>
              </a:rPr>
              <a:t>ＳＮＳ</a:t>
            </a:r>
            <a:r>
              <a:rPr lang="ja-JP" altLang="ja-JP" sz="1400" dirty="0">
                <a:latin typeface="ＭＳ Ｐゴシック" panose="020B0600070205080204" pitchFamily="50" charset="-128"/>
              </a:rPr>
              <a:t>で発信</a:t>
            </a:r>
            <a:endParaRPr lang="en-US" altLang="ja-JP" sz="1400" dirty="0">
              <a:latin typeface="ＭＳ Ｐゴシック" panose="020B0600070205080204" pitchFamily="50" charset="-128"/>
            </a:endParaRPr>
          </a:p>
        </p:txBody>
      </p:sp>
      <p:sp>
        <p:nvSpPr>
          <p:cNvPr id="12" name="スライド番号プレースホルダ 3"/>
          <p:cNvSpPr txBox="1">
            <a:spLocks noGrp="1"/>
          </p:cNvSpPr>
          <p:nvPr/>
        </p:nvSpPr>
        <p:spPr bwMode="auto">
          <a:xfrm>
            <a:off x="7010400" y="477724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34</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0467109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descr="アイコン&#10;&#10;自動的に生成された説明">
            <a:extLst>
              <a:ext uri="{FF2B5EF4-FFF2-40B4-BE49-F238E27FC236}">
                <a16:creationId xmlns:a16="http://schemas.microsoft.com/office/drawing/2014/main" id="{42606C32-7A8D-0597-E6CB-DF016C4DAA2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71625" y="1205376"/>
            <a:ext cx="904932" cy="971612"/>
          </a:xfrm>
          <a:prstGeom prst="rect">
            <a:avLst/>
          </a:prstGeom>
        </p:spPr>
      </p:pic>
      <p:sp>
        <p:nvSpPr>
          <p:cNvPr id="9"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「ゼロカーボン おおさか」の実現</a:t>
            </a:r>
            <a:endParaRPr lang="en-US" altLang="ja-JP"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5" name="Rectangle 5"/>
          <p:cNvSpPr>
            <a:spLocks noChangeArrowheads="1"/>
          </p:cNvSpPr>
          <p:nvPr/>
        </p:nvSpPr>
        <p:spPr bwMode="auto">
          <a:xfrm>
            <a:off x="155575" y="663000"/>
            <a:ext cx="6832652" cy="390172"/>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solidFill>
                  <a:schemeClr val="accent4"/>
                </a:solidFill>
                <a:latin typeface="ＭＳ Ｐゴシック" pitchFamily="50" charset="-128"/>
                <a:ea typeface="ＭＳ Ｐゴシック" charset="-128"/>
              </a:rPr>
              <a:t>　　　　　　　　　　　　　　　　　</a:t>
            </a:r>
            <a:endParaRPr lang="en-US" altLang="ja-JP" sz="1600" b="1" dirty="0">
              <a:solidFill>
                <a:schemeClr val="accent4"/>
              </a:solidFill>
              <a:latin typeface="ＭＳ Ｐゴシック" pitchFamily="50" charset="-128"/>
              <a:ea typeface="ＭＳ Ｐゴシック" charset="-128"/>
            </a:endParaRPr>
          </a:p>
          <a:p>
            <a:pPr eaLnBrk="1" hangingPunct="1">
              <a:lnSpc>
                <a:spcPts val="1700"/>
              </a:lnSpc>
              <a:spcBef>
                <a:spcPts val="170"/>
              </a:spcBef>
              <a:spcAft>
                <a:spcPts val="170"/>
              </a:spcAft>
              <a:tabLst>
                <a:tab pos="5289550" algn="l"/>
              </a:tabLst>
              <a:defRPr/>
            </a:pPr>
            <a:r>
              <a:rPr lang="ja-JP" altLang="en-US" sz="1600" b="1" dirty="0">
                <a:solidFill>
                  <a:schemeClr val="accent4"/>
                </a:solidFill>
                <a:latin typeface="ＭＳ Ｐゴシック" pitchFamily="50" charset="-128"/>
                <a:ea typeface="ＭＳ Ｐゴシック" charset="-128"/>
              </a:rPr>
              <a:t>　　　　　　　　　　　　　　　　　　　　　　　　　　　　　　　　　　　　　　　　　　　</a:t>
            </a:r>
            <a:endParaRPr lang="en-US" altLang="ja-JP" sz="1400" dirty="0">
              <a:solidFill>
                <a:srgbClr val="0070C0"/>
              </a:solidFill>
              <a:latin typeface="ＭＳ Ｐゴシック" pitchFamily="50" charset="-128"/>
              <a:ea typeface="ＭＳ Ｐゴシック" charset="-128"/>
            </a:endParaRPr>
          </a:p>
        </p:txBody>
      </p:sp>
      <p:sp>
        <p:nvSpPr>
          <p:cNvPr id="14"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 name="AutoShape 2" descr="https://1.bp.blogspot.com/-ToH0YELnPAA/Whu1-U4b-5I/AAAAAAABIeY/f-qTWRzaC2APP7vmLdBd0p3JZx5bZfj_gCLcBGAs/s800/car_bus_j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latin typeface="ＭＳ Ｐゴシック" panose="020B0600070205080204" pitchFamily="50" charset="-128"/>
            </a:endParaRPr>
          </a:p>
        </p:txBody>
      </p:sp>
      <p:sp>
        <p:nvSpPr>
          <p:cNvPr id="50" name="スライド番号プレースホルダ 3"/>
          <p:cNvSpPr txBox="1">
            <a:spLocks noGrp="1"/>
          </p:cNvSpPr>
          <p:nvPr/>
        </p:nvSpPr>
        <p:spPr bwMode="auto">
          <a:xfrm>
            <a:off x="7010400" y="4643135"/>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35</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4" name="Rectangle 5">
            <a:extLst>
              <a:ext uri="{FF2B5EF4-FFF2-40B4-BE49-F238E27FC236}">
                <a16:creationId xmlns:a16="http://schemas.microsoft.com/office/drawing/2014/main" id="{E8BB1D05-6FEA-4BFE-D20E-202E98B2E1EF}"/>
              </a:ext>
            </a:extLst>
          </p:cNvPr>
          <p:cNvSpPr>
            <a:spLocks noChangeArrowheads="1"/>
          </p:cNvSpPr>
          <p:nvPr/>
        </p:nvSpPr>
        <p:spPr bwMode="auto">
          <a:xfrm>
            <a:off x="-39174" y="4155701"/>
            <a:ext cx="8904288" cy="321029"/>
          </a:xfrm>
          <a:prstGeom prst="rect">
            <a:avLst/>
          </a:prstGeom>
          <a:noFill/>
          <a:ln w="9525">
            <a:noFill/>
            <a:miter lim="800000"/>
            <a:headEnd/>
            <a:tailEnd/>
          </a:ln>
        </p:spPr>
        <p:txBody>
          <a:bodyPr lIns="77929" tIns="38964" rIns="77929" bIns="38964"/>
          <a:lstStyle/>
          <a:p>
            <a:pPr marL="288000" eaLnBrk="1" hangingPunct="1">
              <a:spcBef>
                <a:spcPts val="170"/>
              </a:spcBef>
              <a:spcAft>
                <a:spcPts val="170"/>
              </a:spcAft>
              <a:tabLst>
                <a:tab pos="4838700" algn="l"/>
              </a:tabLst>
              <a:defRPr/>
            </a:pPr>
            <a:r>
              <a:rPr lang="ja-JP" altLang="en-US" sz="1600" b="1" dirty="0">
                <a:latin typeface="ＭＳ Ｐゴシック" panose="020B0600070205080204" pitchFamily="50" charset="-128"/>
              </a:rPr>
              <a:t>■　住宅省エネ改修促進事業　　　　　　　　　　　　　　　　　　　  （　１億５，５００万円）</a:t>
            </a:r>
          </a:p>
        </p:txBody>
      </p:sp>
      <p:sp>
        <p:nvSpPr>
          <p:cNvPr id="5" name="Rectangle 5">
            <a:extLst>
              <a:ext uri="{FF2B5EF4-FFF2-40B4-BE49-F238E27FC236}">
                <a16:creationId xmlns:a16="http://schemas.microsoft.com/office/drawing/2014/main" id="{1E37212D-A956-7B46-AA40-1B9C2767DAF0}"/>
              </a:ext>
            </a:extLst>
          </p:cNvPr>
          <p:cNvSpPr>
            <a:spLocks noChangeArrowheads="1"/>
          </p:cNvSpPr>
          <p:nvPr/>
        </p:nvSpPr>
        <p:spPr bwMode="auto">
          <a:xfrm>
            <a:off x="265168" y="3160810"/>
            <a:ext cx="7359491" cy="354576"/>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latin typeface="ＭＳ Ｐゴシック" pitchFamily="50" charset="-128"/>
                <a:ea typeface="ＭＳ Ｐゴシック" charset="-128"/>
              </a:rPr>
              <a:t>■　大阪“みなと”カーボンニュートラルポート形成事業　　　　 （　１億　　９００万円）</a:t>
            </a:r>
          </a:p>
          <a:p>
            <a:pPr eaLnBrk="1" hangingPunct="1">
              <a:lnSpc>
                <a:spcPts val="1700"/>
              </a:lnSpc>
              <a:spcBef>
                <a:spcPts val="170"/>
              </a:spcBef>
              <a:spcAft>
                <a:spcPts val="170"/>
              </a:spcAft>
              <a:tabLst>
                <a:tab pos="5289550" algn="l"/>
              </a:tabLst>
              <a:defRPr/>
            </a:pPr>
            <a:endParaRPr lang="en-US" altLang="ja-JP" sz="1400" dirty="0">
              <a:latin typeface="ＭＳ Ｐゴシック" pitchFamily="50" charset="-128"/>
              <a:ea typeface="ＭＳ Ｐゴシック" charset="-128"/>
            </a:endParaRPr>
          </a:p>
        </p:txBody>
      </p:sp>
      <p:sp>
        <p:nvSpPr>
          <p:cNvPr id="6" name="Rectangle 5">
            <a:extLst>
              <a:ext uri="{FF2B5EF4-FFF2-40B4-BE49-F238E27FC236}">
                <a16:creationId xmlns:a16="http://schemas.microsoft.com/office/drawing/2014/main" id="{E43C041A-F750-2521-9B87-74B9757E0C76}"/>
              </a:ext>
            </a:extLst>
          </p:cNvPr>
          <p:cNvSpPr>
            <a:spLocks noChangeArrowheads="1"/>
          </p:cNvSpPr>
          <p:nvPr/>
        </p:nvSpPr>
        <p:spPr bwMode="auto">
          <a:xfrm>
            <a:off x="532757" y="3533364"/>
            <a:ext cx="8294370" cy="5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大阪“みなと”での</a:t>
            </a:r>
            <a:r>
              <a:rPr lang="en-US" altLang="ja-JP" sz="1400" dirty="0">
                <a:latin typeface="ＭＳ Ｐゴシック" pitchFamily="50" charset="-128"/>
                <a:ea typeface="ＭＳ Ｐゴシック" charset="-128"/>
              </a:rPr>
              <a:t>CO</a:t>
            </a:r>
            <a:r>
              <a:rPr lang="en-US" altLang="ja-JP" sz="1400" baseline="-25000" dirty="0">
                <a:latin typeface="ＭＳ Ｐゴシック" pitchFamily="50" charset="-128"/>
                <a:ea typeface="ＭＳ Ｐゴシック" charset="-128"/>
              </a:rPr>
              <a:t>2</a:t>
            </a:r>
            <a:r>
              <a:rPr lang="ja-JP" altLang="en-US" sz="1400" dirty="0">
                <a:latin typeface="ＭＳ Ｐゴシック" pitchFamily="50" charset="-128"/>
                <a:ea typeface="ＭＳ Ｐゴシック" charset="-128"/>
              </a:rPr>
              <a:t>排出量削減に向けた戦略案の策定や支援制度の検討</a:t>
            </a:r>
            <a:endParaRPr lang="en-US" altLang="ja-JP" sz="1400" dirty="0">
              <a:latin typeface="ＭＳ Ｐゴシック" pitchFamily="50" charset="-128"/>
              <a:ea typeface="ＭＳ Ｐゴシック" charset="-128"/>
            </a:endParaRPr>
          </a:p>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物流事業者等が実施する環境負荷の少ない輸送手段への転換に要する経費の一部を助成　など</a:t>
            </a:r>
            <a:endParaRPr lang="en-US" altLang="ja-JP" sz="1400" strike="sngStrike" dirty="0">
              <a:latin typeface="ＭＳ Ｐゴシック" pitchFamily="50" charset="-128"/>
              <a:ea typeface="ＭＳ Ｐゴシック" charset="-128"/>
            </a:endParaRPr>
          </a:p>
        </p:txBody>
      </p:sp>
      <p:sp>
        <p:nvSpPr>
          <p:cNvPr id="7" name="角丸四角形 33">
            <a:extLst>
              <a:ext uri="{FF2B5EF4-FFF2-40B4-BE49-F238E27FC236}">
                <a16:creationId xmlns:a16="http://schemas.microsoft.com/office/drawing/2014/main" id="{87FC050A-9007-C95B-6812-F1E85E0D8CA0}"/>
              </a:ext>
            </a:extLst>
          </p:cNvPr>
          <p:cNvSpPr/>
          <p:nvPr/>
        </p:nvSpPr>
        <p:spPr>
          <a:xfrm>
            <a:off x="26866" y="3153009"/>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8" name="Rectangle 5">
            <a:extLst>
              <a:ext uri="{FF2B5EF4-FFF2-40B4-BE49-F238E27FC236}">
                <a16:creationId xmlns:a16="http://schemas.microsoft.com/office/drawing/2014/main" id="{C2DDA993-A704-4294-E1F7-8B36983CED87}"/>
              </a:ext>
            </a:extLst>
          </p:cNvPr>
          <p:cNvSpPr>
            <a:spLocks noChangeArrowheads="1"/>
          </p:cNvSpPr>
          <p:nvPr/>
        </p:nvSpPr>
        <p:spPr bwMode="auto">
          <a:xfrm>
            <a:off x="5595753" y="2939209"/>
            <a:ext cx="1898084" cy="354576"/>
          </a:xfrm>
          <a:prstGeom prst="rect">
            <a:avLst/>
          </a:prstGeom>
          <a:noFill/>
          <a:ln w="9525">
            <a:noFill/>
            <a:miter lim="800000"/>
            <a:headEnd/>
            <a:tailEnd/>
          </a:ln>
        </p:spPr>
        <p:txBody>
          <a:bodyPr lIns="77929" tIns="38964" rIns="77929" bIns="38964"/>
          <a:lstStyle/>
          <a:p>
            <a:pPr algn="just" eaLnBrk="1" hangingPunct="1">
              <a:lnSpc>
                <a:spcPts val="1700"/>
              </a:lnSpc>
              <a:spcBef>
                <a:spcPts val="170"/>
              </a:spcBef>
              <a:spcAft>
                <a:spcPts val="170"/>
              </a:spcAft>
              <a:tabLst>
                <a:tab pos="1519238" algn="l"/>
                <a:tab pos="5289550" algn="l"/>
              </a:tabLst>
              <a:defRPr/>
            </a:pPr>
            <a:endParaRPr lang="en-US" altLang="ja-JP" sz="1400" dirty="0">
              <a:solidFill>
                <a:srgbClr val="FF0000"/>
              </a:solidFill>
              <a:latin typeface="ＭＳ Ｐゴシック" pitchFamily="50" charset="-128"/>
              <a:ea typeface="ＭＳ Ｐゴシック" charset="-128"/>
            </a:endParaRPr>
          </a:p>
        </p:txBody>
      </p:sp>
      <p:sp>
        <p:nvSpPr>
          <p:cNvPr id="13" name="Rectangle 5">
            <a:extLst>
              <a:ext uri="{FF2B5EF4-FFF2-40B4-BE49-F238E27FC236}">
                <a16:creationId xmlns:a16="http://schemas.microsoft.com/office/drawing/2014/main" id="{9DD44D36-AF73-DC62-B82E-06A958BE2042}"/>
              </a:ext>
            </a:extLst>
          </p:cNvPr>
          <p:cNvSpPr>
            <a:spLocks noChangeArrowheads="1"/>
          </p:cNvSpPr>
          <p:nvPr/>
        </p:nvSpPr>
        <p:spPr bwMode="auto">
          <a:xfrm>
            <a:off x="265168" y="2202385"/>
            <a:ext cx="7359491" cy="354576"/>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万博を契機としたバス事業者の脱炭素化促進事業　　　　 （  ４億８，６００</a:t>
            </a:r>
            <a:r>
              <a:rPr lang="ja-JP" altLang="en-US" sz="1600" b="1" dirty="0">
                <a:latin typeface="+mj-ea"/>
              </a:rPr>
              <a:t>万円</a:t>
            </a:r>
            <a:r>
              <a:rPr lang="ja-JP" altLang="en-US" sz="1600" b="1" dirty="0">
                <a:latin typeface="ＭＳ Ｐゴシック" pitchFamily="50" charset="-128"/>
                <a:ea typeface="ＭＳ Ｐゴシック" charset="-128"/>
              </a:rPr>
              <a:t>）</a:t>
            </a:r>
            <a:endParaRPr lang="en-US" altLang="ja-JP" sz="1600" dirty="0">
              <a:latin typeface="ＭＳ Ｐゴシック" pitchFamily="50" charset="-128"/>
              <a:ea typeface="ＭＳ Ｐゴシック" charset="-128"/>
            </a:endParaRPr>
          </a:p>
          <a:p>
            <a:pPr eaLnBrk="1" hangingPunct="1">
              <a:lnSpc>
                <a:spcPts val="1700"/>
              </a:lnSpc>
              <a:spcBef>
                <a:spcPts val="170"/>
              </a:spcBef>
              <a:spcAft>
                <a:spcPts val="170"/>
              </a:spcAft>
              <a:tabLst>
                <a:tab pos="5289550" algn="l"/>
              </a:tabLst>
              <a:defRPr/>
            </a:pPr>
            <a:r>
              <a:rPr lang="ja-JP" altLang="en-US" sz="1600" b="1"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pic>
        <p:nvPicPr>
          <p:cNvPr id="15" name="図 14">
            <a:extLst>
              <a:ext uri="{FF2B5EF4-FFF2-40B4-BE49-F238E27FC236}">
                <a16:creationId xmlns:a16="http://schemas.microsoft.com/office/drawing/2014/main" id="{517A6B81-F4EB-D5CB-FF89-AB08185937D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24660" y="2596493"/>
            <a:ext cx="1228037" cy="653930"/>
          </a:xfrm>
          <a:prstGeom prst="rect">
            <a:avLst/>
          </a:prstGeom>
        </p:spPr>
      </p:pic>
      <p:sp>
        <p:nvSpPr>
          <p:cNvPr id="16" name="Rectangle 5">
            <a:extLst>
              <a:ext uri="{FF2B5EF4-FFF2-40B4-BE49-F238E27FC236}">
                <a16:creationId xmlns:a16="http://schemas.microsoft.com/office/drawing/2014/main" id="{F0EA49B8-9515-047B-00FB-6E2D4AE9EA6F}"/>
              </a:ext>
            </a:extLst>
          </p:cNvPr>
          <p:cNvSpPr>
            <a:spLocks noChangeArrowheads="1"/>
          </p:cNvSpPr>
          <p:nvPr/>
        </p:nvSpPr>
        <p:spPr bwMode="auto">
          <a:xfrm>
            <a:off x="532757" y="2565950"/>
            <a:ext cx="6944837" cy="62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万博会場までのアクセスを担う公共交通機関（バス）の事業者等に対して</a:t>
            </a:r>
            <a:endParaRPr lang="en-US" altLang="ja-JP" sz="1400" dirty="0">
              <a:latin typeface="ＭＳ Ｐゴシック" pitchFamily="50" charset="-128"/>
              <a:ea typeface="ＭＳ Ｐゴシック" charset="-128"/>
            </a:endParaRPr>
          </a:p>
          <a:p>
            <a:pPr eaLnBrk="1" hangingPunct="1">
              <a:lnSpc>
                <a:spcPts val="1500"/>
              </a:lnSpc>
              <a:spcBef>
                <a:spcPts val="200"/>
              </a:spcBef>
              <a:spcAft>
                <a:spcPts val="200"/>
              </a:spcAft>
            </a:pPr>
            <a:r>
              <a:rPr lang="ja-JP" altLang="en-US" sz="1400" dirty="0">
                <a:latin typeface="ＭＳ Ｐゴシック" pitchFamily="50" charset="-128"/>
                <a:ea typeface="ＭＳ Ｐゴシック" charset="-128"/>
              </a:rPr>
              <a:t>　　 電気（ＥＶ）バス及び燃料電池（ＦＣ）バスの導入費用を大阪府と共同で補助</a:t>
            </a:r>
            <a:endParaRPr lang="en-US" altLang="ja-JP" sz="1400" strike="sngStrike" dirty="0">
              <a:latin typeface="ＭＳ Ｐゴシック" pitchFamily="50" charset="-128"/>
              <a:ea typeface="ＭＳ Ｐゴシック" charset="-128"/>
            </a:endParaRPr>
          </a:p>
          <a:p>
            <a:pPr eaLnBrk="1" hangingPunct="1">
              <a:lnSpc>
                <a:spcPts val="1500"/>
              </a:lnSpc>
              <a:spcBef>
                <a:spcPts val="200"/>
              </a:spcBef>
              <a:spcAft>
                <a:spcPts val="200"/>
              </a:spcAft>
            </a:pPr>
            <a:r>
              <a:rPr lang="ja-JP" altLang="en-US" sz="1400" strike="sngStrike" dirty="0">
                <a:solidFill>
                  <a:srgbClr val="FF0000"/>
                </a:solidFill>
                <a:latin typeface="ＭＳ Ｐゴシック" pitchFamily="50" charset="-128"/>
                <a:ea typeface="ＭＳ Ｐゴシック" charset="-128"/>
              </a:rPr>
              <a:t>　　</a:t>
            </a:r>
            <a:endParaRPr lang="en-US" altLang="ja-JP" sz="1400" strike="sngStrike" dirty="0">
              <a:solidFill>
                <a:srgbClr val="FF0000"/>
              </a:solidFill>
              <a:latin typeface="ＭＳ Ｐゴシック" pitchFamily="50" charset="-128"/>
              <a:ea typeface="ＭＳ Ｐゴシック" charset="-128"/>
            </a:endParaRPr>
          </a:p>
        </p:txBody>
      </p:sp>
      <p:sp>
        <p:nvSpPr>
          <p:cNvPr id="17" name="Rectangle 5">
            <a:extLst>
              <a:ext uri="{FF2B5EF4-FFF2-40B4-BE49-F238E27FC236}">
                <a16:creationId xmlns:a16="http://schemas.microsoft.com/office/drawing/2014/main" id="{4D808961-CC88-9FFC-FD3F-75A11F5F85DE}"/>
              </a:ext>
            </a:extLst>
          </p:cNvPr>
          <p:cNvSpPr>
            <a:spLocks noChangeArrowheads="1"/>
          </p:cNvSpPr>
          <p:nvPr/>
        </p:nvSpPr>
        <p:spPr bwMode="auto">
          <a:xfrm>
            <a:off x="541658" y="1563630"/>
            <a:ext cx="6944837" cy="48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ＡＲ技術等を活用した体験型環境学習</a:t>
            </a:r>
            <a:endParaRPr lang="en-US" altLang="ja-JP" sz="1400" dirty="0">
              <a:latin typeface="ＭＳ Ｐゴシック" pitchFamily="50" charset="-128"/>
              <a:ea typeface="ＭＳ Ｐゴシック" charset="-128"/>
            </a:endParaRPr>
          </a:p>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万博を契機として観光分野における温室効果ガス排出量の可視化・脱炭素化を促進</a:t>
            </a:r>
            <a:br>
              <a:rPr lang="en-US" altLang="ja-JP" sz="1400" dirty="0">
                <a:latin typeface="ＭＳ Ｐゴシック" pitchFamily="50" charset="-128"/>
                <a:ea typeface="ＭＳ Ｐゴシック" charset="-128"/>
              </a:rPr>
            </a:br>
            <a:endParaRPr lang="en-US" altLang="ja-JP" sz="1400" dirty="0">
              <a:latin typeface="ＭＳ Ｐゴシック" pitchFamily="50" charset="-128"/>
              <a:ea typeface="ＭＳ Ｐゴシック" charset="-128"/>
            </a:endParaRPr>
          </a:p>
        </p:txBody>
      </p:sp>
      <p:sp>
        <p:nvSpPr>
          <p:cNvPr id="19" name="角丸四角形 20">
            <a:extLst>
              <a:ext uri="{FF2B5EF4-FFF2-40B4-BE49-F238E27FC236}">
                <a16:creationId xmlns:a16="http://schemas.microsoft.com/office/drawing/2014/main" id="{43A8A170-03E7-92F9-0AB9-6F14C24BA529}"/>
              </a:ext>
            </a:extLst>
          </p:cNvPr>
          <p:cNvSpPr/>
          <p:nvPr/>
        </p:nvSpPr>
        <p:spPr>
          <a:xfrm>
            <a:off x="243832" y="849662"/>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22" name="Rectangle 5">
            <a:extLst>
              <a:ext uri="{FF2B5EF4-FFF2-40B4-BE49-F238E27FC236}">
                <a16:creationId xmlns:a16="http://schemas.microsoft.com/office/drawing/2014/main" id="{11385F79-9E14-A57C-D974-65057F48DACB}"/>
              </a:ext>
            </a:extLst>
          </p:cNvPr>
          <p:cNvSpPr>
            <a:spLocks noChangeArrowheads="1"/>
          </p:cNvSpPr>
          <p:nvPr/>
        </p:nvSpPr>
        <p:spPr bwMode="auto">
          <a:xfrm>
            <a:off x="268671" y="537892"/>
            <a:ext cx="7651836" cy="354576"/>
          </a:xfrm>
          <a:prstGeom prst="rect">
            <a:avLst/>
          </a:prstGeom>
          <a:noFill/>
          <a:ln w="9525">
            <a:noFill/>
            <a:miter lim="800000"/>
            <a:headEnd/>
            <a:tailEnd/>
          </a:ln>
        </p:spPr>
        <p:txBody>
          <a:bodyPr lIns="77929" tIns="38964" rIns="77929" bIns="38964"/>
          <a:lstStyle/>
          <a:p>
            <a:pPr eaLnBrk="1" hangingPunct="1">
              <a:lnSpc>
                <a:spcPts val="1700"/>
              </a:lnSpc>
              <a:spcBef>
                <a:spcPts val="170"/>
              </a:spcBef>
              <a:spcAft>
                <a:spcPts val="170"/>
              </a:spcAft>
              <a:tabLst>
                <a:tab pos="5289550" algn="l"/>
              </a:tabLs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大阪市地域脱炭素化推進事業                                     （１２億３，４００</a:t>
            </a:r>
            <a:r>
              <a:rPr lang="ja-JP" altLang="en-US" sz="1600" b="1" dirty="0">
                <a:latin typeface="+mj-ea"/>
              </a:rPr>
              <a:t>万円</a:t>
            </a:r>
            <a:r>
              <a:rPr lang="ja-JP" altLang="en-US" sz="1600" b="1" dirty="0">
                <a:latin typeface="ＭＳ Ｐゴシック" pitchFamily="50" charset="-128"/>
                <a:ea typeface="ＭＳ Ｐゴシック" charset="-128"/>
              </a:rPr>
              <a:t>）</a:t>
            </a:r>
            <a:endParaRPr lang="en-US" altLang="ja-JP" sz="1600" dirty="0">
              <a:latin typeface="ＭＳ Ｐゴシック" pitchFamily="50" charset="-128"/>
              <a:ea typeface="ＭＳ Ｐゴシック" charset="-128"/>
            </a:endParaRPr>
          </a:p>
          <a:p>
            <a:pPr eaLnBrk="1" hangingPunct="1">
              <a:lnSpc>
                <a:spcPts val="1700"/>
              </a:lnSpc>
              <a:spcBef>
                <a:spcPts val="170"/>
              </a:spcBef>
              <a:spcAft>
                <a:spcPts val="170"/>
              </a:spcAft>
              <a:tabLst>
                <a:tab pos="5289550" algn="l"/>
              </a:tabLst>
              <a:defRPr/>
            </a:pPr>
            <a:endParaRPr lang="en-US" altLang="ja-JP" sz="1400" dirty="0">
              <a:latin typeface="ＭＳ Ｐゴシック" pitchFamily="50" charset="-128"/>
              <a:ea typeface="ＭＳ Ｐゴシック" charset="-128"/>
            </a:endParaRPr>
          </a:p>
        </p:txBody>
      </p:sp>
      <p:sp>
        <p:nvSpPr>
          <p:cNvPr id="23" name="Rectangle 5">
            <a:extLst>
              <a:ext uri="{FF2B5EF4-FFF2-40B4-BE49-F238E27FC236}">
                <a16:creationId xmlns:a16="http://schemas.microsoft.com/office/drawing/2014/main" id="{137C9357-9C76-7E17-BA85-054B3FA6ACCF}"/>
              </a:ext>
            </a:extLst>
          </p:cNvPr>
          <p:cNvSpPr>
            <a:spLocks noChangeArrowheads="1"/>
          </p:cNvSpPr>
          <p:nvPr/>
        </p:nvSpPr>
        <p:spPr bwMode="auto">
          <a:xfrm>
            <a:off x="532757" y="854863"/>
            <a:ext cx="7255011" cy="73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脱炭素先行地域に選定された御堂筋エリアにおいて、民間事業者と共同し、徹底した省エネと最大限の再エネ導入等による全国に先駆けたカーボンニュートラルなビジネス地区を形成</a:t>
            </a:r>
            <a:endParaRPr lang="en-US" altLang="ja-JP" sz="1400" dirty="0">
              <a:latin typeface="ＭＳ Ｐゴシック" pitchFamily="50" charset="-128"/>
              <a:ea typeface="ＭＳ Ｐゴシック" charset="-128"/>
            </a:endParaRPr>
          </a:p>
          <a:p>
            <a:pPr eaLnBrk="1" hangingPunct="1">
              <a:lnSpc>
                <a:spcPts val="1500"/>
              </a:lnSpc>
              <a:spcBef>
                <a:spcPts val="200"/>
              </a:spcBef>
              <a:spcAft>
                <a:spcPts val="200"/>
              </a:spcAft>
            </a:pPr>
            <a:r>
              <a:rPr lang="ja-JP" altLang="en-US" sz="1400" dirty="0">
                <a:latin typeface="ＭＳ Ｐゴシック" pitchFamily="50" charset="-128"/>
                <a:ea typeface="ＭＳ Ｐゴシック" charset="-128"/>
              </a:rPr>
              <a:t>　　　・国の交付金を活用してＺＥＢ化等に要する経費の一部を補助</a:t>
            </a:r>
          </a:p>
        </p:txBody>
      </p:sp>
      <p:sp>
        <p:nvSpPr>
          <p:cNvPr id="28" name="Rectangle 5">
            <a:extLst>
              <a:ext uri="{FF2B5EF4-FFF2-40B4-BE49-F238E27FC236}">
                <a16:creationId xmlns:a16="http://schemas.microsoft.com/office/drawing/2014/main" id="{AE0718E2-DEE1-23D6-AD31-5CDB03DA194E}"/>
              </a:ext>
            </a:extLst>
          </p:cNvPr>
          <p:cNvSpPr>
            <a:spLocks noChangeArrowheads="1"/>
          </p:cNvSpPr>
          <p:nvPr/>
        </p:nvSpPr>
        <p:spPr bwMode="auto">
          <a:xfrm>
            <a:off x="5596440" y="2266766"/>
            <a:ext cx="1898084" cy="354576"/>
          </a:xfrm>
          <a:prstGeom prst="rect">
            <a:avLst/>
          </a:prstGeom>
          <a:noFill/>
          <a:ln w="9525">
            <a:noFill/>
            <a:miter lim="800000"/>
            <a:headEnd/>
            <a:tailEnd/>
          </a:ln>
        </p:spPr>
        <p:txBody>
          <a:bodyPr lIns="77929" tIns="38964" rIns="77929" bIns="38964"/>
          <a:lstStyle/>
          <a:p>
            <a:pPr algn="just" eaLnBrk="1" hangingPunct="1">
              <a:lnSpc>
                <a:spcPts val="1700"/>
              </a:lnSpc>
              <a:spcBef>
                <a:spcPts val="170"/>
              </a:spcBef>
              <a:spcAft>
                <a:spcPts val="170"/>
              </a:spcAft>
              <a:tabLst>
                <a:tab pos="1519238" algn="l"/>
                <a:tab pos="5289550" algn="l"/>
              </a:tabLst>
              <a:defRPr/>
            </a:pPr>
            <a:endParaRPr lang="en-US" altLang="ja-JP" sz="1400" dirty="0">
              <a:latin typeface="ＭＳ Ｐゴシック" pitchFamily="50" charset="-128"/>
              <a:ea typeface="ＭＳ Ｐゴシック" charset="-128"/>
            </a:endParaRPr>
          </a:p>
        </p:txBody>
      </p:sp>
      <p:sp>
        <p:nvSpPr>
          <p:cNvPr id="2" name="Rectangle 5">
            <a:extLst>
              <a:ext uri="{FF2B5EF4-FFF2-40B4-BE49-F238E27FC236}">
                <a16:creationId xmlns:a16="http://schemas.microsoft.com/office/drawing/2014/main" id="{2763C2BE-D1F7-770B-6444-CC1D55593636}"/>
              </a:ext>
            </a:extLst>
          </p:cNvPr>
          <p:cNvSpPr>
            <a:spLocks noChangeArrowheads="1"/>
          </p:cNvSpPr>
          <p:nvPr/>
        </p:nvSpPr>
        <p:spPr bwMode="auto">
          <a:xfrm>
            <a:off x="532757" y="4552213"/>
            <a:ext cx="8024078" cy="31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200"/>
              </a:spcBef>
              <a:spcAft>
                <a:spcPts val="200"/>
              </a:spcAft>
              <a:buFont typeface="Wingdings" panose="05000000000000000000" pitchFamily="2" charset="2"/>
              <a:buChar char="Ø"/>
            </a:pPr>
            <a:r>
              <a:rPr lang="ja-JP" altLang="en-US" sz="1400" dirty="0">
                <a:latin typeface="ＭＳ Ｐゴシック" pitchFamily="50" charset="-128"/>
                <a:ea typeface="ＭＳ Ｐゴシック" charset="-128"/>
              </a:rPr>
              <a:t>既存住宅の省エネルギー性能の向上を図るため、住宅所有者等に対し省エネ改修費の一部を補助　　　　　　　　　　　　　　　　　　　　　　　　　　　　　　　　　　　　　　　　　　　　　</a:t>
            </a:r>
            <a:endParaRPr lang="en-US" altLang="ja-JP" sz="1400" strike="sngStrike" dirty="0">
              <a:latin typeface="ＭＳ Ｐゴシック" pitchFamily="50" charset="-128"/>
              <a:ea typeface="ＭＳ Ｐゴシック" charset="-128"/>
            </a:endParaRPr>
          </a:p>
        </p:txBody>
      </p:sp>
      <p:grpSp>
        <p:nvGrpSpPr>
          <p:cNvPr id="35" name="グループ化 34">
            <a:extLst>
              <a:ext uri="{FF2B5EF4-FFF2-40B4-BE49-F238E27FC236}">
                <a16:creationId xmlns:a16="http://schemas.microsoft.com/office/drawing/2014/main" id="{58AE6D47-3CF1-8656-72B1-F3A1B2190505}"/>
              </a:ext>
            </a:extLst>
          </p:cNvPr>
          <p:cNvGrpSpPr/>
          <p:nvPr/>
        </p:nvGrpSpPr>
        <p:grpSpPr>
          <a:xfrm>
            <a:off x="8191566" y="654258"/>
            <a:ext cx="805683" cy="650788"/>
            <a:chOff x="8209081" y="516362"/>
            <a:chExt cx="964011" cy="777801"/>
          </a:xfrm>
        </p:grpSpPr>
        <p:sp>
          <p:nvSpPr>
            <p:cNvPr id="26" name="矢印: 下 25">
              <a:extLst>
                <a:ext uri="{FF2B5EF4-FFF2-40B4-BE49-F238E27FC236}">
                  <a16:creationId xmlns:a16="http://schemas.microsoft.com/office/drawing/2014/main" id="{AE1769C7-5BB3-196B-C7C8-4F4E3747F9A6}"/>
                </a:ext>
              </a:extLst>
            </p:cNvPr>
            <p:cNvSpPr/>
            <p:nvPr/>
          </p:nvSpPr>
          <p:spPr>
            <a:xfrm>
              <a:off x="8916453" y="891505"/>
              <a:ext cx="197077" cy="311163"/>
            </a:xfrm>
            <a:prstGeom prst="downArrow">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下 28">
              <a:extLst>
                <a:ext uri="{FF2B5EF4-FFF2-40B4-BE49-F238E27FC236}">
                  <a16:creationId xmlns:a16="http://schemas.microsoft.com/office/drawing/2014/main" id="{0C4C5D40-3B6D-E961-475E-8BF2DAE0F5C5}"/>
                </a:ext>
              </a:extLst>
            </p:cNvPr>
            <p:cNvSpPr/>
            <p:nvPr/>
          </p:nvSpPr>
          <p:spPr>
            <a:xfrm>
              <a:off x="8613202" y="983000"/>
              <a:ext cx="197077" cy="311163"/>
            </a:xfrm>
            <a:prstGeom prst="downArrow">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雲 9">
              <a:extLst>
                <a:ext uri="{FF2B5EF4-FFF2-40B4-BE49-F238E27FC236}">
                  <a16:creationId xmlns:a16="http://schemas.microsoft.com/office/drawing/2014/main" id="{FD8923CE-EDD5-3E35-F182-DA70C0AF7856}"/>
                </a:ext>
              </a:extLst>
            </p:cNvPr>
            <p:cNvSpPr/>
            <p:nvPr/>
          </p:nvSpPr>
          <p:spPr>
            <a:xfrm>
              <a:off x="8209081" y="516362"/>
              <a:ext cx="964011" cy="537087"/>
            </a:xfrm>
            <a:prstGeom prst="clou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kern="0" dirty="0">
                  <a:solidFill>
                    <a:schemeClr val="bg1"/>
                  </a:solidFill>
                  <a:effectLst/>
                  <a:latin typeface="游ゴシック" panose="020B0400000000000000" pitchFamily="50" charset="-128"/>
                  <a:ea typeface="游ゴシック" panose="020B0400000000000000" pitchFamily="50" charset="-128"/>
                  <a:cs typeface="ＭＳ 明朝" panose="02020609040205080304" pitchFamily="17" charset="-128"/>
                </a:rPr>
                <a:t>CO</a:t>
              </a:r>
              <a:r>
                <a:rPr lang="en-US" altLang="ja-JP" sz="1600" b="1" kern="0" baseline="-25000" dirty="0">
                  <a:solidFill>
                    <a:schemeClr val="bg1"/>
                  </a:solidFill>
                  <a:effectLst/>
                  <a:latin typeface="游ゴシック" panose="020B0400000000000000" pitchFamily="50" charset="-128"/>
                  <a:ea typeface="游ゴシック" panose="020B0400000000000000" pitchFamily="50" charset="-128"/>
                  <a:cs typeface="ＭＳ 明朝" panose="02020609040205080304" pitchFamily="17" charset="-128"/>
                </a:rPr>
                <a:t>2</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34" name="矢印: 下 33">
              <a:extLst>
                <a:ext uri="{FF2B5EF4-FFF2-40B4-BE49-F238E27FC236}">
                  <a16:creationId xmlns:a16="http://schemas.microsoft.com/office/drawing/2014/main" id="{BE280927-BDE4-D806-1BCF-0A59D2975EBE}"/>
                </a:ext>
              </a:extLst>
            </p:cNvPr>
            <p:cNvSpPr/>
            <p:nvPr/>
          </p:nvSpPr>
          <p:spPr>
            <a:xfrm>
              <a:off x="8337435" y="840058"/>
              <a:ext cx="197077" cy="311163"/>
            </a:xfrm>
            <a:prstGeom prst="downArrow">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46511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a:spLocks noChangeArrowheads="1"/>
          </p:cNvSpPr>
          <p:nvPr/>
        </p:nvSpPr>
        <p:spPr bwMode="auto">
          <a:xfrm>
            <a:off x="7021" y="622936"/>
            <a:ext cx="9064046" cy="858390"/>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イノベーション創出や中小企業の総合的支援　　　　　　　　　　　　　　　</a:t>
            </a:r>
            <a:r>
              <a:rPr lang="ja-JP" altLang="en-US" sz="1600" b="1" dirty="0">
                <a:latin typeface="+mn-ea"/>
              </a:rPr>
              <a:t>（</a:t>
            </a:r>
            <a:r>
              <a:rPr lang="zh-TW" altLang="en-US" sz="1600" b="1" dirty="0">
                <a:latin typeface="+mn-ea"/>
              </a:rPr>
              <a:t>６億８，０００万円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大阪イノベーションハブ（ＯＩＨ）を中心に、スタートアップの創出・成長に向けた支援プログラム等を展開</a:t>
            </a: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大阪産業創造館における中小企業の多様な経営課題の解決や新規事業創出の支援　など</a:t>
            </a:r>
          </a:p>
        </p:txBody>
      </p:sp>
      <p:sp>
        <p:nvSpPr>
          <p:cNvPr id="22" name="Rectangle 4"/>
          <p:cNvSpPr>
            <a:spLocks noChangeArrowheads="1"/>
          </p:cNvSpPr>
          <p:nvPr/>
        </p:nvSpPr>
        <p:spPr bwMode="auto">
          <a:xfrm>
            <a:off x="-1588" y="-4763"/>
            <a:ext cx="9145588" cy="476251"/>
          </a:xfrm>
          <a:prstGeom prst="rect">
            <a:avLst/>
          </a:prstGeom>
          <a:gradFill flip="none" rotWithShape="1">
            <a:gsLst>
              <a:gs pos="45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200" spc="-15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イノベーションを生み出すビジネス環境づくりと中小企業の振興</a:t>
            </a:r>
          </a:p>
        </p:txBody>
      </p:sp>
      <p:sp>
        <p:nvSpPr>
          <p:cNvPr id="12" name="スライド番号プレースホルダ 3"/>
          <p:cNvSpPr txBox="1">
            <a:spLocks noGrp="1"/>
          </p:cNvSpPr>
          <p:nvPr/>
        </p:nvSpPr>
        <p:spPr bwMode="auto">
          <a:xfrm>
            <a:off x="7010400" y="477724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36</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13" name="Rectangle 5"/>
          <p:cNvSpPr>
            <a:spLocks noChangeArrowheads="1"/>
          </p:cNvSpPr>
          <p:nvPr/>
        </p:nvSpPr>
        <p:spPr bwMode="auto">
          <a:xfrm>
            <a:off x="7020" y="3054695"/>
            <a:ext cx="8866613" cy="858390"/>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５</a:t>
            </a:r>
            <a:r>
              <a:rPr lang="ja-JP" altLang="en-US" sz="1600" b="1" dirty="0">
                <a:latin typeface="ＭＳ Ｐゴシック" panose="020B0600070205080204" pitchFamily="50" charset="-128"/>
              </a:rPr>
              <a:t>Ｇ</a:t>
            </a:r>
            <a:r>
              <a:rPr lang="ja-JP" altLang="en-US" sz="1600" b="1" dirty="0">
                <a:latin typeface="ＭＳ Ｐゴシック" panose="020B0600070205080204" pitchFamily="50" charset="-128"/>
                <a:ea typeface="ＭＳ Ｐゴシック" panose="020B0600070205080204" pitchFamily="50" charset="-128"/>
              </a:rPr>
              <a:t>ビジネス創出プロジェクト</a:t>
            </a:r>
            <a:r>
              <a:rPr lang="en-US" altLang="ja-JP"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   </a:t>
            </a:r>
            <a:r>
              <a:rPr lang="ja-JP" altLang="en-US" sz="1600" b="1" dirty="0">
                <a:latin typeface="+mn-ea"/>
              </a:rPr>
              <a:t>（　　８，１００万円</a:t>
            </a:r>
            <a:r>
              <a:rPr lang="ja-JP" altLang="en-US" sz="1600" b="1" dirty="0">
                <a:latin typeface="ＭＳ Ｐゴシック" pitchFamily="50" charset="-128"/>
                <a:ea typeface="ＭＳ Ｐゴシック" charset="-128"/>
              </a:rPr>
              <a:t>）</a:t>
            </a:r>
            <a:endParaRPr lang="en-US" altLang="ja-JP" sz="1400" b="1" dirty="0">
              <a:latin typeface="ＭＳ Ｐゴシック" panose="020B0600070205080204" pitchFamily="50" charset="-128"/>
              <a:ea typeface="ＭＳ Ｐゴシック"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anose="020B0600070205080204" pitchFamily="50" charset="-128"/>
              </a:rPr>
              <a:t>官民連携により設置した「５Ｇ</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Ｘ</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ＬＡＢ</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ＯＳＡＫＡ」を拠点に、５Ｇを活用した新製品・サービスの開発や</a:t>
            </a:r>
            <a:endParaRPr lang="en-US" altLang="ja-JP" sz="1400" dirty="0">
              <a:latin typeface="ＭＳ Ｐゴシック" panose="020B0600070205080204" pitchFamily="50" charset="-128"/>
            </a:endParaRPr>
          </a:p>
          <a:p>
            <a:pPr marL="670588" lvl="1" indent="0">
              <a:spcBef>
                <a:spcPts val="170"/>
              </a:spcBef>
              <a:spcAft>
                <a:spcPts val="170"/>
              </a:spcAft>
              <a:tabLst>
                <a:tab pos="3857625" algn="l"/>
                <a:tab pos="5651500" algn="l"/>
              </a:tabLst>
              <a:defRPr/>
            </a:pP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事業検証、試行導入を支援</a:t>
            </a:r>
            <a:endParaRPr lang="en-US" altLang="ja-JP" sz="1400" strike="sngStrike" dirty="0">
              <a:latin typeface="ＭＳ Ｐゴシック" panose="020B0600070205080204" pitchFamily="50" charset="-128"/>
            </a:endParaRPr>
          </a:p>
        </p:txBody>
      </p:sp>
      <p:sp>
        <p:nvSpPr>
          <p:cNvPr id="19" name="Rectangle 5"/>
          <p:cNvSpPr>
            <a:spLocks noChangeArrowheads="1"/>
          </p:cNvSpPr>
          <p:nvPr/>
        </p:nvSpPr>
        <p:spPr bwMode="auto">
          <a:xfrm>
            <a:off x="7019" y="3991813"/>
            <a:ext cx="8888819" cy="858390"/>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a:t>
            </a:r>
            <a:r>
              <a:rPr lang="zh-TW" altLang="en-US" sz="1600" b="1" dirty="0">
                <a:latin typeface="ＭＳ Ｐゴシック" panose="020B0600070205080204" pitchFamily="50" charset="-128"/>
              </a:rPr>
              <a:t>国際金融都市推進事業　　</a:t>
            </a:r>
            <a:r>
              <a:rPr lang="en-US" altLang="ja-JP"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                           </a:t>
            </a:r>
            <a:r>
              <a:rPr lang="ja-JP" altLang="en-US" sz="1600" b="1" dirty="0">
                <a:latin typeface="+mn-ea"/>
              </a:rPr>
              <a:t>（１億１，５００万円</a:t>
            </a:r>
            <a:r>
              <a:rPr lang="ja-JP" altLang="en-US" sz="1600" b="1" dirty="0">
                <a:latin typeface="ＭＳ Ｐゴシック" pitchFamily="50" charset="-128"/>
                <a:ea typeface="ＭＳ Ｐゴシック" charset="-128"/>
              </a:rPr>
              <a:t>）</a:t>
            </a:r>
            <a:endParaRPr lang="en-US" altLang="ja-JP" sz="1400" b="1" dirty="0">
              <a:latin typeface="ＭＳ Ｐゴシック" panose="020B0600070205080204" pitchFamily="50"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金融系外国企業等の誘致に向けて、地方税軽減制度や拠点設立補助、プロモーション活動、</a:t>
            </a:r>
            <a:endParaRPr lang="en-US" altLang="ja-JP" sz="1400" dirty="0">
              <a:latin typeface="ＭＳ Ｐゴシック" pitchFamily="50" charset="-128"/>
              <a:ea typeface="ＭＳ Ｐゴシック" charset="-128"/>
            </a:endParaRPr>
          </a:p>
          <a:p>
            <a:pPr marL="670588" lvl="1" indent="0">
              <a:spcBef>
                <a:spcPts val="170"/>
              </a:spcBef>
              <a:spcAft>
                <a:spcPts val="170"/>
              </a:spcAft>
              <a:tabLst>
                <a:tab pos="3857625" algn="l"/>
                <a:tab pos="5651500" algn="l"/>
              </a:tabLst>
              <a:defRPr/>
            </a:pPr>
            <a:r>
              <a:rPr lang="ja-JP" altLang="en-US" sz="1400" dirty="0">
                <a:latin typeface="ＭＳ Ｐゴシック" pitchFamily="50" charset="-128"/>
                <a:ea typeface="ＭＳ Ｐゴシック" charset="-128"/>
              </a:rPr>
              <a:t>　　 ワンストップ相談窓口の運営、ビジネス環境整備に向けた取組等を実施</a:t>
            </a:r>
          </a:p>
        </p:txBody>
      </p:sp>
      <p:sp>
        <p:nvSpPr>
          <p:cNvPr id="17" name="Rectangle 4"/>
          <p:cNvSpPr>
            <a:spLocks noChangeArrowheads="1"/>
          </p:cNvSpPr>
          <p:nvPr/>
        </p:nvSpPr>
        <p:spPr bwMode="auto">
          <a:xfrm>
            <a:off x="7581091"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経済成長に向けた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戦略の実行</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21" name="Rectangle 5"/>
          <p:cNvSpPr>
            <a:spLocks noChangeArrowheads="1"/>
          </p:cNvSpPr>
          <p:nvPr/>
        </p:nvSpPr>
        <p:spPr bwMode="auto">
          <a:xfrm>
            <a:off x="7021" y="2333022"/>
            <a:ext cx="8866614" cy="591650"/>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カーボンニュートラル（ＣＮ）等新技術ビジネス創出支援事業             </a:t>
            </a:r>
            <a:r>
              <a:rPr lang="ja-JP" altLang="en-US" sz="1600" b="1" dirty="0">
                <a:latin typeface="+mn-ea"/>
              </a:rPr>
              <a:t>（　　３，０００万円</a:t>
            </a:r>
            <a:r>
              <a:rPr lang="ja-JP" altLang="en-US" sz="1600" b="1" dirty="0">
                <a:latin typeface="ＭＳ Ｐゴシック" pitchFamily="50" charset="-128"/>
                <a:ea typeface="ＭＳ Ｐゴシック" charset="-128"/>
              </a:rPr>
              <a:t>）</a:t>
            </a:r>
            <a:endParaRPr lang="en-US" altLang="ja-JP" sz="1400" b="1" dirty="0">
              <a:latin typeface="ＭＳ Ｐゴシック" panose="020B0600070205080204" pitchFamily="50" charset="-128"/>
              <a:ea typeface="ＭＳ Ｐゴシック"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anose="020B0600070205080204" pitchFamily="50" charset="-128"/>
              </a:rPr>
              <a:t>カーボンニュートラル等に資する有望な大学研究成果等のビジネス化を支援</a:t>
            </a:r>
            <a:endParaRPr lang="en-US" altLang="ja-JP" sz="1400" strike="sngStrike" dirty="0">
              <a:latin typeface="ＭＳ Ｐゴシック" panose="020B0600070205080204" pitchFamily="50" charset="-128"/>
            </a:endParaRPr>
          </a:p>
        </p:txBody>
      </p:sp>
      <p:sp>
        <p:nvSpPr>
          <p:cNvPr id="20" name="Rectangle 5"/>
          <p:cNvSpPr>
            <a:spLocks noChangeArrowheads="1"/>
          </p:cNvSpPr>
          <p:nvPr/>
        </p:nvSpPr>
        <p:spPr bwMode="auto">
          <a:xfrm>
            <a:off x="7021" y="1611349"/>
            <a:ext cx="8888819" cy="591650"/>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3857625" algn="l"/>
                <a:tab pos="5651500" algn="l"/>
              </a:tabLst>
              <a:defRPr/>
            </a:pPr>
            <a:r>
              <a:rPr lang="ja-JP" altLang="en-US" sz="1600" b="1" dirty="0">
                <a:latin typeface="ＭＳ Ｐゴシック" panose="020B0600070205080204" pitchFamily="50" charset="-128"/>
                <a:ea typeface="ＭＳ Ｐゴシック" panose="020B0600070205080204" pitchFamily="50" charset="-128"/>
              </a:rPr>
              <a:t>■　</a:t>
            </a:r>
            <a:r>
              <a:rPr lang="ja-JP" altLang="en-US" sz="1600" b="1" dirty="0">
                <a:latin typeface="ＭＳ Ｐゴシック" panose="020B0600070205080204" pitchFamily="50" charset="-128"/>
              </a:rPr>
              <a:t>スタートアップ・エコシステム拠点都市事業　　　　　　　　　　　　　　　　　</a:t>
            </a:r>
            <a:r>
              <a:rPr lang="ja-JP" altLang="en-US" sz="1600" b="1" dirty="0">
                <a:latin typeface="+mn-ea"/>
              </a:rPr>
              <a:t>（　　２，５００万円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a:p>
            <a:pPr marL="956338" lvl="1" indent="-285750">
              <a:spcBef>
                <a:spcPts val="170"/>
              </a:spcBef>
              <a:spcAft>
                <a:spcPts val="170"/>
              </a:spcAft>
              <a:buFont typeface="Wingdings" panose="05000000000000000000" pitchFamily="2" charset="2"/>
              <a:buChar char="Ø"/>
              <a:tabLst>
                <a:tab pos="3857625" algn="l"/>
                <a:tab pos="5651500" algn="l"/>
              </a:tabLst>
              <a:defRPr/>
            </a:pPr>
            <a:r>
              <a:rPr lang="ja-JP" altLang="en-US" sz="1400" dirty="0">
                <a:latin typeface="ＭＳ Ｐゴシック" pitchFamily="50" charset="-128"/>
                <a:ea typeface="ＭＳ Ｐゴシック" charset="-128"/>
              </a:rPr>
              <a:t>京阪神での連携によるスタートアップの海外展開・成長加速への支援など</a:t>
            </a:r>
          </a:p>
        </p:txBody>
      </p:sp>
    </p:spTree>
    <p:extLst>
      <p:ext uri="{BB962C8B-B14F-4D97-AF65-F5344CB8AC3E}">
        <p14:creationId xmlns:p14="http://schemas.microsoft.com/office/powerpoint/2010/main" val="81202762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大阪公立大学設置による「知の拠点」の形成</a:t>
            </a:r>
          </a:p>
        </p:txBody>
      </p:sp>
      <p:sp>
        <p:nvSpPr>
          <p:cNvPr id="34"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7" name="Rectangle 4"/>
          <p:cNvSpPr>
            <a:spLocks noChangeArrowheads="1"/>
          </p:cNvSpPr>
          <p:nvPr/>
        </p:nvSpPr>
        <p:spPr bwMode="auto">
          <a:xfrm>
            <a:off x="7486495" y="0"/>
            <a:ext cx="165750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経済成長に向けた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戦略の実行</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60" name="Rectangle 5"/>
          <p:cNvSpPr>
            <a:spLocks noChangeArrowheads="1"/>
          </p:cNvSpPr>
          <p:nvPr/>
        </p:nvSpPr>
        <p:spPr bwMode="auto">
          <a:xfrm>
            <a:off x="23205" y="837895"/>
            <a:ext cx="4872054" cy="22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5118100"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1600" b="1"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新大学キャンパス整備事業</a:t>
            </a:r>
            <a:endParaRPr kumimoji="1" lang="en-US" altLang="ja-JP" sz="1600" b="1"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a:p>
            <a:pPr marL="288000" lvl="0" algn="r" eaLnBrk="1" hangingPunct="1">
              <a:spcBef>
                <a:spcPts val="170"/>
              </a:spcBef>
              <a:spcAft>
                <a:spcPts val="170"/>
              </a:spcAft>
              <a:buNone/>
              <a:tabLst>
                <a:tab pos="2686050" algn="l"/>
              </a:tabLst>
              <a:defRPr/>
            </a:pPr>
            <a:r>
              <a:rPr kumimoji="1" lang="ja-JP" altLang="en-US" sz="16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（１９５億９</a:t>
            </a:r>
            <a:r>
              <a:rPr lang="ja-JP" altLang="en-US" sz="1600" b="1" dirty="0">
                <a:latin typeface="ＭＳ Ｐゴシック"/>
              </a:rPr>
              <a:t>，４００</a:t>
            </a:r>
            <a:r>
              <a:rPr kumimoji="1" lang="ja-JP" altLang="en-US" sz="16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万円</a:t>
            </a: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a:t>
            </a:r>
            <a:endParaRPr kumimoji="1" lang="en-US" altLang="ja-JP" sz="1600" b="1" i="0" u="none" strike="noStrike" kern="1200" cap="none" spc="0" normalizeH="0" baseline="0" noProof="0" dirty="0">
              <a:ln>
                <a:noFill/>
              </a:ln>
              <a:effectLst/>
              <a:uLnTx/>
              <a:uFillTx/>
              <a:latin typeface="ＭＳ Ｐゴシック"/>
              <a:ea typeface="ＭＳ Ｐゴシック"/>
              <a:cs typeface="+mn-cs"/>
            </a:endParaRPr>
          </a:p>
          <a:p>
            <a:pPr marL="756000" marR="0" lvl="0" indent="-284400"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森之宮に新キャンパスを整備</a:t>
            </a: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a:p>
            <a:pPr marL="471600" marR="0" lvl="0" indent="0" algn="l" defTabSz="914400" rtl="0" eaLnBrk="0" fontAlgn="base" latinLnBrk="0" hangingPunct="0">
              <a:lnSpc>
                <a:spcPct val="100000"/>
              </a:lnSpc>
              <a:spcBef>
                <a:spcPts val="170"/>
              </a:spcBef>
              <a:spcAft>
                <a:spcPts val="17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　</a:t>
            </a:r>
            <a:r>
              <a:rPr kumimoji="1" lang="ja-JP" altLang="en-US" sz="1400" i="0" u="none" strike="noStrike" kern="1200" cap="none" spc="0" normalizeH="0" baseline="0" noProof="0" dirty="0">
                <a:ln>
                  <a:noFill/>
                </a:ln>
                <a:effectLst/>
                <a:uLnTx/>
                <a:uFillTx/>
                <a:latin typeface="ＭＳ Ｐゴシック" pitchFamily="50" charset="-128"/>
                <a:ea typeface="ＭＳ Ｐゴシック" charset="-128"/>
              </a:rPr>
              <a:t>令和７年秋の開所を</a:t>
            </a:r>
            <a:r>
              <a:rPr lang="ja-JP" altLang="en-US" sz="1400" dirty="0">
                <a:latin typeface="ＭＳ Ｐゴシック" pitchFamily="50" charset="-128"/>
                <a:ea typeface="ＭＳ Ｐゴシック" charset="-128"/>
              </a:rPr>
              <a:t>目標</a:t>
            </a:r>
            <a:r>
              <a:rPr kumimoji="1" lang="ja-JP" altLang="en-US" sz="1400" i="0" u="none" strike="noStrike" kern="1200" cap="none" spc="0" normalizeH="0" baseline="0" noProof="0" dirty="0">
                <a:ln>
                  <a:noFill/>
                </a:ln>
                <a:effectLst/>
                <a:uLnTx/>
                <a:uFillTx/>
                <a:latin typeface="ＭＳ Ｐゴシック" pitchFamily="50" charset="-128"/>
                <a:ea typeface="ＭＳ Ｐゴシック" charset="-128"/>
              </a:rPr>
              <a:t>に、工事等</a:t>
            </a:r>
            <a:r>
              <a:rPr lang="ja-JP" altLang="en-US" sz="1400" dirty="0">
                <a:latin typeface="ＭＳ Ｐゴシック" pitchFamily="50" charset="-128"/>
                <a:ea typeface="ＭＳ Ｐゴシック" charset="-128"/>
              </a:rPr>
              <a:t>を実施</a:t>
            </a:r>
            <a:endParaRPr lang="en-US" altLang="ja-JP" sz="1400" dirty="0">
              <a:latin typeface="ＭＳ Ｐゴシック" pitchFamily="50" charset="-128"/>
              <a:ea typeface="ＭＳ Ｐゴシック" charset="-128"/>
            </a:endParaRPr>
          </a:p>
          <a:p>
            <a:pPr marL="756000" marR="0" lvl="0" indent="-284400" algn="l" defTabSz="914400" rtl="0" eaLnBrk="0" fontAlgn="base" latinLnBrk="0" hangingPunct="0">
              <a:lnSpc>
                <a:spcPct val="100000"/>
              </a:lnSpc>
              <a:spcBef>
                <a:spcPts val="120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同種分野の学部等の集約化に向け、既存キャンパス（杉本</a:t>
            </a:r>
            <a:r>
              <a:rPr kumimoji="1" lang="ja-JP" altLang="en-US" sz="1400"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・阿倍野・中百舌鳥）を整備</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600" b="0" i="0" u="none" strike="noStrike" kern="1200" cap="none" spc="0" normalizeH="0" baseline="0" noProof="0" dirty="0">
                <a:ln>
                  <a:noFill/>
                </a:ln>
                <a:effectLst/>
                <a:uLnTx/>
                <a:uFillTx/>
                <a:latin typeface="ＭＳ Ｐゴシック" pitchFamily="50" charset="-128"/>
                <a:ea typeface="ＭＳ Ｐゴシック" charset="-128"/>
                <a:cs typeface="+mn-cs"/>
              </a:rPr>
              <a:t>　</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　各キャンパスの実施設計、整備工事</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61" name="Rectangle 5"/>
          <p:cNvSpPr>
            <a:spLocks noChangeArrowheads="1"/>
          </p:cNvSpPr>
          <p:nvPr/>
        </p:nvSpPr>
        <p:spPr bwMode="auto">
          <a:xfrm>
            <a:off x="23205" y="3490320"/>
            <a:ext cx="8833566" cy="138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686050" marR="0" lvl="0" indent="-2398713" algn="l" defTabSz="914400" rtl="0" eaLnBrk="1" fontAlgn="base" latinLnBrk="0" hangingPunct="1">
              <a:lnSpc>
                <a:spcPct val="100000"/>
              </a:lnSpc>
              <a:spcBef>
                <a:spcPts val="170"/>
              </a:spcBef>
              <a:spcAft>
                <a:spcPts val="170"/>
              </a:spcAft>
              <a:buClrTx/>
              <a:buSzTx/>
              <a:buFontTx/>
              <a:buNone/>
              <a:tabLst>
                <a:tab pos="5118100"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国際感染症研究センター事業</a:t>
            </a:r>
            <a:endParaRPr lang="en-US" altLang="ja-JP" sz="1600" b="1" noProof="0" dirty="0">
              <a:latin typeface="ＭＳ Ｐゴシック" panose="020B0600070205080204" pitchFamily="50" charset="-128"/>
            </a:endParaRPr>
          </a:p>
          <a:p>
            <a:pPr marL="2686050" marR="0" lvl="0" indent="-2398713" algn="l" defTabSz="914400" rtl="0" eaLnBrk="1" fontAlgn="base" latinLnBrk="0" hangingPunct="1">
              <a:lnSpc>
                <a:spcPct val="100000"/>
              </a:lnSpc>
              <a:spcBef>
                <a:spcPts val="170"/>
              </a:spcBef>
              <a:spcAft>
                <a:spcPts val="170"/>
              </a:spcAft>
              <a:buClrTx/>
              <a:buSzTx/>
              <a:buFontTx/>
              <a:buNone/>
              <a:tabLst>
                <a:tab pos="5118100" algn="l"/>
              </a:tabLst>
              <a:defRPr/>
            </a:pPr>
            <a:r>
              <a:rPr kumimoji="1" lang="ja-JP" altLang="en-US" sz="1600" b="1" i="0" u="none" strike="noStrike" kern="1200" cap="none" spc="0" normalizeH="0" baseline="0" dirty="0">
                <a:ln>
                  <a:noFill/>
                </a:ln>
                <a:effectLst/>
                <a:uLnTx/>
                <a:uFillTx/>
                <a:latin typeface="ＭＳ Ｐゴシック" panose="020B0600070205080204" pitchFamily="50" charset="-128"/>
                <a:ea typeface="ＭＳ Ｐゴシック" panose="020B0600070205080204" pitchFamily="50" charset="-128"/>
                <a:cs typeface="+mn-cs"/>
              </a:rPr>
              <a:t>　　　　　　　　　　　　　　　　　　</a:t>
            </a:r>
            <a:r>
              <a:rPr lang="ja-JP" altLang="en-US" sz="1600" b="1" dirty="0">
                <a:latin typeface="ＭＳ Ｐゴシック" panose="020B0600070205080204" pitchFamily="50" charset="-128"/>
              </a:rPr>
              <a:t> </a:t>
            </a:r>
            <a:r>
              <a:rPr kumimoji="1" lang="ja-JP" altLang="en-US" sz="16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 　３億６，０００万円</a:t>
            </a:r>
            <a:r>
              <a:rPr kumimoji="1" lang="ja-JP" altLang="en-US" sz="1600" b="1" i="0" u="none" strike="noStrike" kern="1200" cap="none" spc="0" normalizeH="0" baseline="0" noProof="0" dirty="0">
                <a:ln>
                  <a:noFill/>
                </a:ln>
                <a:effectLst/>
                <a:uLnTx/>
                <a:uFillTx/>
                <a:latin typeface="ＭＳ Ｐゴシック" pitchFamily="50" charset="-128"/>
                <a:ea typeface="ＭＳ Ｐゴシック" charset="-128"/>
                <a:cs typeface="+mn-cs"/>
              </a:rPr>
              <a:t>）</a:t>
            </a:r>
            <a:endParaRPr kumimoji="1" lang="en-US" altLang="ja-JP" sz="1600" b="1" i="0" u="none" strike="noStrike" kern="1200" cap="none" spc="0" normalizeH="0" baseline="0" noProof="0" dirty="0">
              <a:ln>
                <a:noFill/>
              </a:ln>
              <a:effectLst/>
              <a:uLnTx/>
              <a:uFillTx/>
              <a:latin typeface="ＭＳ Ｐゴシック"/>
              <a:ea typeface="ＭＳ Ｐゴシック"/>
              <a:cs typeface="+mn-cs"/>
            </a:endParaRPr>
          </a:p>
          <a:p>
            <a:pPr marL="756000" marR="0" lvl="0" indent="-284400" algn="l" defTabSz="914400" rtl="0" eaLnBrk="1" fontAlgn="base" latinLnBrk="0" hangingPunct="1">
              <a:lnSpc>
                <a:spcPct val="1000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kern="1200" cap="none" spc="0" normalizeH="0" baseline="0" noProof="0" dirty="0">
                <a:ln>
                  <a:noFill/>
                </a:ln>
                <a:effectLst/>
                <a:uLnTx/>
                <a:uFillTx/>
                <a:latin typeface="ＭＳ Ｐゴシック" pitchFamily="50" charset="-128"/>
                <a:ea typeface="ＭＳ Ｐゴシック" charset="-128"/>
                <a:cs typeface="+mn-cs"/>
              </a:rPr>
              <a:t>大阪公立大学</a:t>
            </a:r>
            <a:r>
              <a:rPr kumimoji="1" lang="ja-JP" altLang="en-US" sz="1400" i="0" u="none" kern="1200" cap="none" spc="0" normalizeH="0" baseline="0" noProof="0" dirty="0">
                <a:ln>
                  <a:noFill/>
                </a:ln>
                <a:effectLst/>
                <a:uLnTx/>
                <a:uFillTx/>
                <a:latin typeface="ＭＳ Ｐゴシック" pitchFamily="50" charset="-128"/>
                <a:ea typeface="ＭＳ Ｐゴシック" charset="-128"/>
                <a:cs typeface="+mn-cs"/>
              </a:rPr>
              <a:t>の</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大阪国際感染症研究センター</a:t>
            </a:r>
            <a:r>
              <a:rPr lang="ja-JP" altLang="en-US" sz="1400" dirty="0">
                <a:latin typeface="ＭＳ Ｐゴシック" pitchFamily="50" charset="-128"/>
                <a:ea typeface="ＭＳ Ｐゴシック" charset="-128"/>
              </a:rPr>
              <a:t>で、</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大阪の感染症対策に貢献する研究を</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rPr>
              <a:t>推進</a:t>
            </a:r>
            <a:endParaRPr lang="en-US" altLang="ja-JP" sz="1400" dirty="0">
              <a:latin typeface="ＭＳ Ｐゴシック" pitchFamily="50" charset="-128"/>
              <a:ea typeface="ＭＳ Ｐゴシック" charset="-128"/>
            </a:endParaRPr>
          </a:p>
          <a:p>
            <a:pPr marL="471600" marR="0" lvl="0" algn="l" defTabSz="914400" rtl="0" eaLnBrk="1" fontAlgn="base" latinLnBrk="0" hangingPunct="1">
              <a:lnSpc>
                <a:spcPct val="100000"/>
              </a:lnSpc>
              <a:spcBef>
                <a:spcPts val="170"/>
              </a:spcBef>
              <a:spcAft>
                <a:spcPts val="170"/>
              </a:spcAft>
              <a:buClrTx/>
              <a:buSzTx/>
              <a:buNone/>
              <a:tabLst>
                <a:tab pos="5740400" algn="l"/>
              </a:tabLst>
              <a:defRPr/>
            </a:pPr>
            <a:r>
              <a:rPr lang="ja-JP" altLang="en-US" sz="1400" dirty="0">
                <a:latin typeface="ＭＳ Ｐゴシック" pitchFamily="50" charset="-128"/>
                <a:ea typeface="ＭＳ Ｐゴシック" charset="-128"/>
              </a:rPr>
              <a:t>　・　バイオセーフティレベル３に対応する研究施設の整備など</a:t>
            </a:r>
            <a:endParaRPr lang="en-US" altLang="ja-JP" sz="1400" strike="sngStrike" dirty="0">
              <a:latin typeface="ＭＳ Ｐゴシック" pitchFamily="50" charset="-128"/>
              <a:ea typeface="ＭＳ Ｐゴシック" charset="-128"/>
            </a:endParaRPr>
          </a:p>
          <a:p>
            <a:pPr marL="471600" eaLnBrk="1" hangingPunct="1">
              <a:spcBef>
                <a:spcPts val="170"/>
              </a:spcBef>
              <a:spcAft>
                <a:spcPts val="170"/>
              </a:spcAft>
              <a:buNone/>
              <a:tabLst>
                <a:tab pos="5740400" algn="l"/>
              </a:tabLst>
              <a:defRPr/>
            </a:pPr>
            <a:r>
              <a:rPr lang="ja-JP" altLang="en-US" sz="1400" dirty="0">
                <a:latin typeface="ＭＳ Ｐゴシック" pitchFamily="50" charset="-128"/>
                <a:ea typeface="ＭＳ Ｐゴシック" charset="-128"/>
              </a:rPr>
              <a:t>　</a:t>
            </a:r>
            <a:endParaRPr lang="en-US" altLang="ja-JP" sz="1400" dirty="0">
              <a:latin typeface="ＭＳ Ｐゴシック" panose="020B0600070205080204" pitchFamily="50" charset="-128"/>
            </a:endParaRPr>
          </a:p>
        </p:txBody>
      </p:sp>
      <p:sp>
        <p:nvSpPr>
          <p:cNvPr id="2" name="テキスト ボックス 1"/>
          <p:cNvSpPr txBox="1"/>
          <p:nvPr/>
        </p:nvSpPr>
        <p:spPr>
          <a:xfrm>
            <a:off x="5057356" y="3208987"/>
            <a:ext cx="43338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ctr">
              <a:defRPr sz="1000" b="1">
                <a:ln w="0">
                  <a:noFill/>
                </a:ln>
                <a:latin typeface="ＭＳ Ｐゴシック" panose="020B0600070205080204" pitchFamily="50" charset="-128"/>
              </a:defRPr>
            </a:lvl1pPr>
          </a:lstStyle>
          <a:p>
            <a:pPr algn="l"/>
            <a:r>
              <a:rPr lang="ja-JP" altLang="en-US" b="0" dirty="0"/>
              <a:t>森之宮キャンパスの完成イメージ　（出典：公立大学法人大阪</a:t>
            </a:r>
            <a:r>
              <a:rPr lang="en-US" altLang="ja-JP" b="0" dirty="0"/>
              <a:t>HP</a:t>
            </a:r>
            <a:r>
              <a:rPr lang="ja-JP" altLang="en-US" b="0" dirty="0"/>
              <a:t>）</a:t>
            </a:r>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88587" y="848715"/>
            <a:ext cx="3946494" cy="2401723"/>
          </a:xfrm>
          <a:prstGeom prst="rect">
            <a:avLst/>
          </a:prstGeom>
        </p:spPr>
      </p:pic>
    </p:spTree>
    <p:extLst>
      <p:ext uri="{BB962C8B-B14F-4D97-AF65-F5344CB8AC3E}">
        <p14:creationId xmlns:p14="http://schemas.microsoft.com/office/powerpoint/2010/main" val="3377085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4"/>
          <p:cNvSpPr>
            <a:spLocks noChangeArrowheads="1"/>
          </p:cNvSpPr>
          <p:nvPr/>
        </p:nvSpPr>
        <p:spPr bwMode="auto">
          <a:xfrm>
            <a:off x="6672263" y="0"/>
            <a:ext cx="2471737" cy="468313"/>
          </a:xfrm>
          <a:prstGeom prst="rect">
            <a:avLst/>
          </a:prstGeom>
          <a:noFill/>
          <a:ln w="38100" algn="ctr">
            <a:noFill/>
            <a:miter lim="800000"/>
            <a:headEnd/>
            <a:tailEnd/>
          </a:ln>
        </p:spPr>
        <p:txBody>
          <a:bodyPr wrap="none" lIns="77929" tIns="38964" rIns="77929" bIns="3896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rPr>
              <a:t>都市インフラの充実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endParaRPr>
          </a:p>
        </p:txBody>
      </p:sp>
      <p:sp>
        <p:nvSpPr>
          <p:cNvPr id="103" name="Rectangle 4"/>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0" fontAlgn="base" latinLnBrk="0" hangingPunct="0">
              <a:lnSpc>
                <a:spcPct val="100000"/>
              </a:lnSpc>
              <a:spcBef>
                <a:spcPct val="0"/>
              </a:spcBef>
              <a:spcAft>
                <a:spcPct val="0"/>
              </a:spcAft>
              <a:buClrTx/>
              <a:buSzTx/>
              <a:buFontTx/>
              <a:buNone/>
              <a:tabLst>
                <a:tab pos="3951288" algn="l"/>
                <a:tab pos="4032250" algn="l"/>
                <a:tab pos="4219575" algn="l"/>
                <a:tab pos="5556250" algn="l"/>
                <a:tab pos="5649913" algn="l"/>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関西経済をけん引するまちづくり①</a:t>
            </a:r>
          </a:p>
        </p:txBody>
      </p:sp>
      <p:sp>
        <p:nvSpPr>
          <p:cNvPr id="125" name="Rectangle 4"/>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都市インフラの充実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96" name="Rectangle 5"/>
          <p:cNvSpPr>
            <a:spLocks noChangeArrowheads="1"/>
          </p:cNvSpPr>
          <p:nvPr/>
        </p:nvSpPr>
        <p:spPr bwMode="auto">
          <a:xfrm>
            <a:off x="39682" y="1596935"/>
            <a:ext cx="6424469"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うめきた２期区域のまちづくり</a:t>
            </a:r>
            <a:endPar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2" name="Rectangle 5"/>
          <p:cNvSpPr>
            <a:spLocks noChangeArrowheads="1"/>
          </p:cNvSpPr>
          <p:nvPr/>
        </p:nvSpPr>
        <p:spPr bwMode="auto">
          <a:xfrm>
            <a:off x="28812" y="431133"/>
            <a:ext cx="6424469" cy="47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大阪のまちづくりグランドデザイン</a:t>
            </a:r>
            <a:endPar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3" name="Rectangle 5"/>
          <p:cNvSpPr>
            <a:spLocks noChangeArrowheads="1"/>
          </p:cNvSpPr>
          <p:nvPr/>
        </p:nvSpPr>
        <p:spPr bwMode="auto">
          <a:xfrm>
            <a:off x="-1588" y="864908"/>
            <a:ext cx="6507008" cy="795588"/>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ct val="100000"/>
              </a:lnSpc>
              <a:spcBef>
                <a:spcPts val="170"/>
              </a:spcBef>
              <a:spcAft>
                <a:spcPts val="170"/>
              </a:spcAft>
              <a:buClrTx/>
              <a:buSzTx/>
              <a:buFontTx/>
              <a:buNone/>
              <a:tabLst>
                <a:tab pos="93663" algn="l"/>
                <a:tab pos="4483100" algn="l"/>
                <a:tab pos="6099175"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ja-JP"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グランドデザイン推進事業　　　　　　　　　　　 </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２００万円）</a:t>
            </a:r>
          </a:p>
          <a:p>
            <a:pPr marL="756000" marR="0" lvl="0" indent="-269875"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グランドデザインの推進に向けたプロモーションやまちづくり指針の充実</a:t>
            </a:r>
            <a:r>
              <a:rPr kumimoji="1" lang="ja-JP" altLang="en-US" sz="1400" b="0" i="0" u="non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等</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を大阪府・大阪市・堺市が共同で実施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13" name="スライド番号プレースホルダ 3"/>
          <p:cNvSpPr txBox="1">
            <a:spLocks noGrp="1"/>
          </p:cNvSpPr>
          <p:nvPr/>
        </p:nvSpPr>
        <p:spPr bwMode="auto">
          <a:xfrm>
            <a:off x="6996343" y="4814196"/>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7" name="Rectangle 5"/>
          <p:cNvSpPr>
            <a:spLocks noChangeArrowheads="1"/>
          </p:cNvSpPr>
          <p:nvPr/>
        </p:nvSpPr>
        <p:spPr bwMode="auto">
          <a:xfrm>
            <a:off x="63061" y="2699411"/>
            <a:ext cx="6758407" cy="43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tab pos="539750" algn="l"/>
                <a:tab pos="984250" algn="l"/>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新大阪駅周辺のまちづくり</a:t>
            </a:r>
            <a:endPar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Rectangle 5">
            <a:extLst>
              <a:ext uri="{FF2B5EF4-FFF2-40B4-BE49-F238E27FC236}">
                <a16:creationId xmlns:a16="http://schemas.microsoft.com/office/drawing/2014/main" id="{0CEF0097-293B-E2AB-7DDC-4A8F9D5B5E92}"/>
              </a:ext>
            </a:extLst>
          </p:cNvPr>
          <p:cNvSpPr>
            <a:spLocks noChangeArrowheads="1"/>
          </p:cNvSpPr>
          <p:nvPr/>
        </p:nvSpPr>
        <p:spPr bwMode="auto">
          <a:xfrm>
            <a:off x="15303" y="3081198"/>
            <a:ext cx="6578410" cy="430106"/>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ct val="100000"/>
              </a:lnSpc>
              <a:spcBef>
                <a:spcPts val="170"/>
              </a:spcBef>
              <a:spcAft>
                <a:spcPts val="170"/>
              </a:spcAft>
              <a:buClrTx/>
              <a:buSzTx/>
              <a:buFontTx/>
              <a:buNone/>
              <a:tabLst>
                <a:tab pos="4479925" algn="l"/>
                <a:tab pos="6015038"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新大阪駅周辺地域のまちづくり検討調査</a:t>
            </a:r>
            <a:r>
              <a:rPr kumimoji="1" lang="en-US" altLang="ja-JP"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３，１００</a:t>
            </a:r>
            <a:r>
              <a:rPr kumimoji="1" lang="zh-TW"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万円</a:t>
            </a: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288000" marR="0" lvl="0" indent="0" algn="l" defTabSz="914400" rtl="0" eaLnBrk="0" fontAlgn="base" latinLnBrk="0" hangingPunct="0">
              <a:lnSpc>
                <a:spcPct val="100000"/>
              </a:lnSpc>
              <a:spcBef>
                <a:spcPts val="170"/>
              </a:spcBef>
              <a:spcAft>
                <a:spcPts val="170"/>
              </a:spcAft>
              <a:buClrTx/>
              <a:buSzTx/>
              <a:buFontTx/>
              <a:buNone/>
              <a:tabLst>
                <a:tab pos="4479925"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p>
        </p:txBody>
      </p:sp>
      <p:sp>
        <p:nvSpPr>
          <p:cNvPr id="5" name="Rectangle 5">
            <a:extLst>
              <a:ext uri="{FF2B5EF4-FFF2-40B4-BE49-F238E27FC236}">
                <a16:creationId xmlns:a16="http://schemas.microsoft.com/office/drawing/2014/main" id="{63C8F8D3-B5C7-BDCB-1DB5-650C2AD589DF}"/>
              </a:ext>
            </a:extLst>
          </p:cNvPr>
          <p:cNvSpPr>
            <a:spLocks noChangeArrowheads="1"/>
          </p:cNvSpPr>
          <p:nvPr/>
        </p:nvSpPr>
        <p:spPr bwMode="auto">
          <a:xfrm>
            <a:off x="696774" y="3647074"/>
            <a:ext cx="5381344" cy="429358"/>
          </a:xfrm>
          <a:prstGeom prst="rect">
            <a:avLst/>
          </a:prstGeom>
          <a:noFill/>
          <a:ln w="9525">
            <a:noFill/>
            <a:miter lim="800000"/>
            <a:headEnd/>
            <a:tailEnd/>
          </a:ln>
        </p:spPr>
        <p:txBody>
          <a:bodyPr lIns="69595" tIns="34797" rIns="69595" bIns="34797"/>
          <a:lstStyle/>
          <a:p>
            <a:pPr marL="0" marR="0" lvl="0" indent="0" algn="l" defTabSz="914400" rtl="0" eaLnBrk="1" fontAlgn="base" latinLnBrk="0" hangingPunct="1">
              <a:lnSpc>
                <a:spcPts val="1500"/>
              </a:lnSpc>
              <a:spcBef>
                <a:spcPts val="175"/>
              </a:spcBef>
              <a:spcAft>
                <a:spcPts val="175"/>
              </a:spcAft>
              <a:buClrTx/>
              <a:buSzTx/>
              <a:buFontTx/>
              <a:buNone/>
              <a:tabLst/>
              <a:defRPr/>
            </a:pPr>
            <a:r>
              <a:rPr kumimoji="1" lang="ja-JP" altLang="en-US" sz="1400" b="0" i="0" u="none" strike="noStrike" kern="1200" cap="none" spc="-8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・駅とまちが一体となった広域交通ターミナルのまちづくりの実現をめざした　</a:t>
            </a:r>
            <a:endParaRPr kumimoji="1" lang="en-US" altLang="ja-JP" sz="1400" b="0" i="0" u="none" strike="noStrike" kern="1200" cap="none" spc="-8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ts val="1500"/>
              </a:lnSpc>
              <a:spcBef>
                <a:spcPts val="175"/>
              </a:spcBef>
              <a:spcAft>
                <a:spcPts val="175"/>
              </a:spcAft>
              <a:buClrTx/>
              <a:buSzTx/>
              <a:buFontTx/>
              <a:buNone/>
              <a:tabLst/>
              <a:defRPr/>
            </a:pPr>
            <a:r>
              <a:rPr kumimoji="1" lang="ja-JP" altLang="en-US" sz="1400" b="0" i="0" u="none" strike="noStrike" kern="1200" cap="none" spc="-8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検討調査を府市共同で実施</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155994" marR="0" lvl="0" indent="0" algn="l" defTabSz="914400" rtl="0" eaLnBrk="1" fontAlgn="base" latinLnBrk="0" hangingPunct="1">
              <a:lnSpc>
                <a:spcPct val="100000"/>
              </a:lnSpc>
              <a:spcBef>
                <a:spcPts val="152"/>
              </a:spcBef>
              <a:spcAft>
                <a:spcPts val="152"/>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p:txBody>
      </p:sp>
      <p:sp>
        <p:nvSpPr>
          <p:cNvPr id="6" name="Rectangle 5">
            <a:extLst>
              <a:ext uri="{FF2B5EF4-FFF2-40B4-BE49-F238E27FC236}">
                <a16:creationId xmlns:a16="http://schemas.microsoft.com/office/drawing/2014/main" id="{E7F33BCB-20C0-EA9A-FB4F-40721DD0569C}"/>
              </a:ext>
            </a:extLst>
          </p:cNvPr>
          <p:cNvSpPr>
            <a:spLocks noChangeArrowheads="1"/>
          </p:cNvSpPr>
          <p:nvPr/>
        </p:nvSpPr>
        <p:spPr bwMode="auto">
          <a:xfrm>
            <a:off x="291337" y="3391141"/>
            <a:ext cx="2177095" cy="330005"/>
          </a:xfrm>
          <a:prstGeom prst="rect">
            <a:avLst/>
          </a:prstGeom>
          <a:noFill/>
          <a:ln w="9525">
            <a:noFill/>
            <a:miter lim="800000"/>
            <a:headEnd/>
            <a:tailEnd/>
          </a:ln>
        </p:spPr>
        <p:txBody>
          <a:bodyPr lIns="69595" tIns="34797" rIns="69595" bIns="34797"/>
          <a:lstStyle/>
          <a:p>
            <a:pPr marL="441744" marR="0" lvl="0" indent="-285750" algn="l" defTabSz="914400" rtl="0" eaLnBrk="1" fontAlgn="base" latinLnBrk="0" hangingPunct="1">
              <a:lnSpc>
                <a:spcPct val="100000"/>
              </a:lnSpc>
              <a:spcBef>
                <a:spcPts val="152"/>
              </a:spcBef>
              <a:spcAft>
                <a:spcPts val="152"/>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新大阪</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駅</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エリア　</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a:p>
            <a:pPr marL="155994" marR="0" lvl="0" indent="0" algn="l" defTabSz="914400" rtl="0" eaLnBrk="1" fontAlgn="base" latinLnBrk="0" hangingPunct="1">
              <a:lnSpc>
                <a:spcPct val="100000"/>
              </a:lnSpc>
              <a:spcBef>
                <a:spcPts val="152"/>
              </a:spcBef>
              <a:spcAft>
                <a:spcPts val="152"/>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p:txBody>
      </p:sp>
      <p:sp>
        <p:nvSpPr>
          <p:cNvPr id="12" name="角丸四角形 82">
            <a:extLst>
              <a:ext uri="{FF2B5EF4-FFF2-40B4-BE49-F238E27FC236}">
                <a16:creationId xmlns:a16="http://schemas.microsoft.com/office/drawing/2014/main" id="{9E02BF68-3474-2F01-A87B-1B8530E04BCD}"/>
              </a:ext>
            </a:extLst>
          </p:cNvPr>
          <p:cNvSpPr/>
          <p:nvPr/>
        </p:nvSpPr>
        <p:spPr>
          <a:xfrm>
            <a:off x="134726" y="4149916"/>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a:t>
            </a:r>
          </a:p>
        </p:txBody>
      </p:sp>
      <p:pic>
        <p:nvPicPr>
          <p:cNvPr id="14" name="図 13">
            <a:extLst>
              <a:ext uri="{FF2B5EF4-FFF2-40B4-BE49-F238E27FC236}">
                <a16:creationId xmlns:a16="http://schemas.microsoft.com/office/drawing/2014/main" id="{618142FB-8523-4D45-B4D3-787296ACB7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64765" y="678556"/>
            <a:ext cx="2602829" cy="1467562"/>
          </a:xfrm>
          <a:prstGeom prst="rect">
            <a:avLst/>
          </a:prstGeom>
          <a:ln w="28575">
            <a:noFill/>
          </a:ln>
        </p:spPr>
      </p:pic>
      <p:sp>
        <p:nvSpPr>
          <p:cNvPr id="15" name="テキスト ボックス 14">
            <a:extLst>
              <a:ext uri="{FF2B5EF4-FFF2-40B4-BE49-F238E27FC236}">
                <a16:creationId xmlns:a16="http://schemas.microsoft.com/office/drawing/2014/main" id="{B956709B-C266-47B3-80B4-742F3508AEE0}"/>
              </a:ext>
            </a:extLst>
          </p:cNvPr>
          <p:cNvSpPr txBox="1"/>
          <p:nvPr/>
        </p:nvSpPr>
        <p:spPr>
          <a:xfrm>
            <a:off x="6639056" y="2138729"/>
            <a:ext cx="210346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うめきた公園の完成イメージ</a:t>
            </a:r>
            <a:endParaRPr kumimoji="1" lang="en-US" altLang="ja-JP" sz="9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（提供：グラングリーン大阪開発事業者）</a:t>
            </a:r>
          </a:p>
        </p:txBody>
      </p:sp>
      <p:pic>
        <p:nvPicPr>
          <p:cNvPr id="41" name="図 40">
            <a:extLst>
              <a:ext uri="{FF2B5EF4-FFF2-40B4-BE49-F238E27FC236}">
                <a16:creationId xmlns:a16="http://schemas.microsoft.com/office/drawing/2014/main" id="{9169A778-8061-4F60-8EDD-B50B3050464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40392"/>
          <a:stretch/>
        </p:blipFill>
        <p:spPr>
          <a:xfrm>
            <a:off x="6450337" y="2755917"/>
            <a:ext cx="2439689" cy="2168275"/>
          </a:xfrm>
          <a:prstGeom prst="rect">
            <a:avLst/>
          </a:prstGeom>
          <a:ln w="9525">
            <a:solidFill>
              <a:schemeClr val="tx1">
                <a:lumMod val="65000"/>
                <a:lumOff val="35000"/>
              </a:schemeClr>
            </a:solidFill>
          </a:ln>
          <a:effectLst>
            <a:outerShdw blurRad="50800" dist="38100" dir="2700000" algn="tl" rotWithShape="0">
              <a:prstClr val="black">
                <a:alpha val="40000"/>
              </a:prstClr>
            </a:outerShdw>
          </a:effectLst>
        </p:spPr>
      </p:pic>
      <p:sp>
        <p:nvSpPr>
          <p:cNvPr id="44" name="円/楕円 16">
            <a:extLst>
              <a:ext uri="{FF2B5EF4-FFF2-40B4-BE49-F238E27FC236}">
                <a16:creationId xmlns:a16="http://schemas.microsoft.com/office/drawing/2014/main" id="{4056279C-9938-4C47-BD80-59C032AAB827}"/>
              </a:ext>
            </a:extLst>
          </p:cNvPr>
          <p:cNvSpPr/>
          <p:nvPr/>
        </p:nvSpPr>
        <p:spPr>
          <a:xfrm rot="19756154">
            <a:off x="5959485" y="2956443"/>
            <a:ext cx="3241721" cy="1675321"/>
          </a:xfrm>
          <a:custGeom>
            <a:avLst/>
            <a:gdLst>
              <a:gd name="connsiteX0" fmla="*/ 0 w 3512287"/>
              <a:gd name="connsiteY0" fmla="*/ 767235 h 1534470"/>
              <a:gd name="connsiteX1" fmla="*/ 1756144 w 3512287"/>
              <a:gd name="connsiteY1" fmla="*/ 0 h 1534470"/>
              <a:gd name="connsiteX2" fmla="*/ 3512288 w 3512287"/>
              <a:gd name="connsiteY2" fmla="*/ 767235 h 1534470"/>
              <a:gd name="connsiteX3" fmla="*/ 1756144 w 3512287"/>
              <a:gd name="connsiteY3" fmla="*/ 1534470 h 1534470"/>
              <a:gd name="connsiteX4" fmla="*/ 0 w 3512287"/>
              <a:gd name="connsiteY4" fmla="*/ 767235 h 1534470"/>
              <a:gd name="connsiteX0" fmla="*/ 0 w 3512288"/>
              <a:gd name="connsiteY0" fmla="*/ 767235 h 1534470"/>
              <a:gd name="connsiteX1" fmla="*/ 1756144 w 3512288"/>
              <a:gd name="connsiteY1" fmla="*/ 0 h 1534470"/>
              <a:gd name="connsiteX2" fmla="*/ 3512288 w 3512288"/>
              <a:gd name="connsiteY2" fmla="*/ 767235 h 1534470"/>
              <a:gd name="connsiteX3" fmla="*/ 1756144 w 3512288"/>
              <a:gd name="connsiteY3" fmla="*/ 1534470 h 1534470"/>
              <a:gd name="connsiteX4" fmla="*/ 0 w 3512288"/>
              <a:gd name="connsiteY4" fmla="*/ 767235 h 153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288" h="1534470">
                <a:moveTo>
                  <a:pt x="0" y="767235"/>
                </a:moveTo>
                <a:cubicBezTo>
                  <a:pt x="0" y="343503"/>
                  <a:pt x="786252" y="0"/>
                  <a:pt x="1756144" y="0"/>
                </a:cubicBezTo>
                <a:cubicBezTo>
                  <a:pt x="2726036" y="0"/>
                  <a:pt x="3512288" y="343503"/>
                  <a:pt x="3512288" y="767235"/>
                </a:cubicBezTo>
                <a:cubicBezTo>
                  <a:pt x="3512288" y="1190967"/>
                  <a:pt x="2726036" y="1534470"/>
                  <a:pt x="1756144" y="1534470"/>
                </a:cubicBezTo>
                <a:cubicBezTo>
                  <a:pt x="786252" y="1534470"/>
                  <a:pt x="0" y="1190967"/>
                  <a:pt x="0" y="767235"/>
                </a:cubicBezTo>
                <a:close/>
              </a:path>
            </a:pathLst>
          </a:custGeom>
          <a:solidFill>
            <a:srgbClr val="FF0000">
              <a:alpha val="25000"/>
            </a:srgbClr>
          </a:solidFill>
          <a:ln>
            <a:noFill/>
            <a:prstDash val="sysDash"/>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6" name="円/楕円 15">
            <a:extLst>
              <a:ext uri="{FF2B5EF4-FFF2-40B4-BE49-F238E27FC236}">
                <a16:creationId xmlns:a16="http://schemas.microsoft.com/office/drawing/2014/main" id="{4A3A4716-82B3-4CD9-AD08-A96FC27AB092}"/>
              </a:ext>
            </a:extLst>
          </p:cNvPr>
          <p:cNvSpPr/>
          <p:nvPr/>
        </p:nvSpPr>
        <p:spPr>
          <a:xfrm>
            <a:off x="7647672" y="3430731"/>
            <a:ext cx="105905" cy="104327"/>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8" name="円/楕円 53">
            <a:extLst>
              <a:ext uri="{FF2B5EF4-FFF2-40B4-BE49-F238E27FC236}">
                <a16:creationId xmlns:a16="http://schemas.microsoft.com/office/drawing/2014/main" id="{D728CF4A-79BA-4662-8DF0-097955C72B4E}"/>
              </a:ext>
            </a:extLst>
          </p:cNvPr>
          <p:cNvSpPr/>
          <p:nvPr/>
        </p:nvSpPr>
        <p:spPr>
          <a:xfrm>
            <a:off x="6560249" y="4451328"/>
            <a:ext cx="105905" cy="104327"/>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9" name="テキスト ボックス 48">
            <a:extLst>
              <a:ext uri="{FF2B5EF4-FFF2-40B4-BE49-F238E27FC236}">
                <a16:creationId xmlns:a16="http://schemas.microsoft.com/office/drawing/2014/main" id="{DF65E617-4D04-4D10-9869-3080F2E8AA77}"/>
              </a:ext>
            </a:extLst>
          </p:cNvPr>
          <p:cNvSpPr txBox="1"/>
          <p:nvPr/>
        </p:nvSpPr>
        <p:spPr>
          <a:xfrm>
            <a:off x="6461112" y="4574353"/>
            <a:ext cx="489592" cy="171187"/>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十三駅</a:t>
            </a:r>
          </a:p>
        </p:txBody>
      </p:sp>
      <p:sp>
        <p:nvSpPr>
          <p:cNvPr id="50" name="テキスト ボックス 49">
            <a:extLst>
              <a:ext uri="{FF2B5EF4-FFF2-40B4-BE49-F238E27FC236}">
                <a16:creationId xmlns:a16="http://schemas.microsoft.com/office/drawing/2014/main" id="{0679E5FC-80ED-4935-8AAF-B2AA68B6AAB6}"/>
              </a:ext>
            </a:extLst>
          </p:cNvPr>
          <p:cNvSpPr txBox="1"/>
          <p:nvPr/>
        </p:nvSpPr>
        <p:spPr>
          <a:xfrm>
            <a:off x="8486024" y="3108146"/>
            <a:ext cx="654772" cy="171187"/>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淡路駅</a:t>
            </a:r>
          </a:p>
        </p:txBody>
      </p:sp>
      <p:sp>
        <p:nvSpPr>
          <p:cNvPr id="51" name="円/楕円 56">
            <a:extLst>
              <a:ext uri="{FF2B5EF4-FFF2-40B4-BE49-F238E27FC236}">
                <a16:creationId xmlns:a16="http://schemas.microsoft.com/office/drawing/2014/main" id="{732ED2DA-EDB3-42BF-B8E2-F70FAEC5A8D4}"/>
              </a:ext>
            </a:extLst>
          </p:cNvPr>
          <p:cNvSpPr/>
          <p:nvPr/>
        </p:nvSpPr>
        <p:spPr>
          <a:xfrm>
            <a:off x="8689386" y="2981104"/>
            <a:ext cx="105905" cy="104327"/>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52" name="テキスト ボックス 51">
            <a:extLst>
              <a:ext uri="{FF2B5EF4-FFF2-40B4-BE49-F238E27FC236}">
                <a16:creationId xmlns:a16="http://schemas.microsoft.com/office/drawing/2014/main" id="{E034069A-C83E-4AB5-880C-3A8FB73D533E}"/>
              </a:ext>
            </a:extLst>
          </p:cNvPr>
          <p:cNvSpPr txBox="1"/>
          <p:nvPr/>
        </p:nvSpPr>
        <p:spPr>
          <a:xfrm>
            <a:off x="7157545" y="4583491"/>
            <a:ext cx="350731" cy="128389"/>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lumMod val="50000"/>
                    <a:lumOff val="50000"/>
                  </a:srgbClr>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淀川</a:t>
            </a:r>
          </a:p>
        </p:txBody>
      </p:sp>
      <p:grpSp>
        <p:nvGrpSpPr>
          <p:cNvPr id="54" name="グループ化 53">
            <a:extLst>
              <a:ext uri="{FF2B5EF4-FFF2-40B4-BE49-F238E27FC236}">
                <a16:creationId xmlns:a16="http://schemas.microsoft.com/office/drawing/2014/main" id="{A669ACE8-89AE-4D7D-9905-B1633C5EFAF0}"/>
              </a:ext>
            </a:extLst>
          </p:cNvPr>
          <p:cNvGrpSpPr/>
          <p:nvPr/>
        </p:nvGrpSpPr>
        <p:grpSpPr>
          <a:xfrm rot="19714472">
            <a:off x="8001429" y="2561583"/>
            <a:ext cx="1053883" cy="592922"/>
            <a:chOff x="7802890" y="1598157"/>
            <a:chExt cx="1216502" cy="681331"/>
          </a:xfrm>
        </p:grpSpPr>
        <p:sp>
          <p:nvSpPr>
            <p:cNvPr id="55" name="左矢印 65">
              <a:extLst>
                <a:ext uri="{FF2B5EF4-FFF2-40B4-BE49-F238E27FC236}">
                  <a16:creationId xmlns:a16="http://schemas.microsoft.com/office/drawing/2014/main" id="{8002F045-D77E-434A-84BD-184D759F7806}"/>
                </a:ext>
              </a:extLst>
            </p:cNvPr>
            <p:cNvSpPr/>
            <p:nvPr/>
          </p:nvSpPr>
          <p:spPr>
            <a:xfrm>
              <a:off x="7802890" y="1598157"/>
              <a:ext cx="1216502" cy="681331"/>
            </a:xfrm>
            <a:prstGeom prst="leftArrow">
              <a:avLst>
                <a:gd name="adj1" fmla="val 65225"/>
                <a:gd name="adj2" fmla="val 27753"/>
              </a:avLst>
            </a:prstGeom>
            <a:solidFill>
              <a:srgbClr val="FFC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56" name="テキスト ボックス 55">
              <a:extLst>
                <a:ext uri="{FF2B5EF4-FFF2-40B4-BE49-F238E27FC236}">
                  <a16:creationId xmlns:a16="http://schemas.microsoft.com/office/drawing/2014/main" id="{A113C455-C14E-4C29-8A1A-48F50D2B6F22}"/>
                </a:ext>
              </a:extLst>
            </p:cNvPr>
            <p:cNvSpPr txBox="1"/>
            <p:nvPr/>
          </p:nvSpPr>
          <p:spPr>
            <a:xfrm>
              <a:off x="7923803" y="1788528"/>
              <a:ext cx="1060051" cy="318302"/>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glow rad="101600">
                      <a:srgbClr val="FFFFFF"/>
                    </a:glow>
                  </a:effectLst>
                  <a:uLnTx/>
                  <a:uFillTx/>
                  <a:latin typeface="HGP創英角ｺﾞｼｯｸUB" panose="020B0900000000000000" pitchFamily="50" charset="-128"/>
                  <a:ea typeface="HGP創英角ｺﾞｼｯｸUB" panose="020B0900000000000000" pitchFamily="50" charset="-128"/>
                  <a:cs typeface="+mn-cs"/>
                </a:rPr>
                <a:t>リニア中央新幹線</a:t>
              </a:r>
              <a:endParaRPr kumimoji="1" lang="en-US" altLang="ja-JP" sz="900" b="0" i="0" u="none" strike="noStrike" kern="1200" cap="none" spc="0" normalizeH="0" baseline="0" noProof="0" dirty="0">
                <a:ln>
                  <a:noFill/>
                </a:ln>
                <a:solidFill>
                  <a:srgbClr val="000000"/>
                </a:solidFill>
                <a:effectLst>
                  <a:glow rad="101600">
                    <a:srgbClr val="FFFFFF"/>
                  </a:glow>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glow rad="101600">
                      <a:srgbClr val="FFFFFF"/>
                    </a:glow>
                  </a:effectLst>
                  <a:uLnTx/>
                  <a:uFillTx/>
                  <a:latin typeface="HGP創英角ｺﾞｼｯｸUB" panose="020B0900000000000000" pitchFamily="50" charset="-128"/>
                  <a:ea typeface="HGP創英角ｺﾞｼｯｸUB" panose="020B0900000000000000" pitchFamily="50" charset="-128"/>
                  <a:cs typeface="+mn-cs"/>
                </a:rPr>
                <a:t>北陸新幹線</a:t>
              </a:r>
            </a:p>
          </p:txBody>
        </p:sp>
      </p:grpSp>
      <p:sp>
        <p:nvSpPr>
          <p:cNvPr id="57" name="フリーフォーム 61">
            <a:extLst>
              <a:ext uri="{FF2B5EF4-FFF2-40B4-BE49-F238E27FC236}">
                <a16:creationId xmlns:a16="http://schemas.microsoft.com/office/drawing/2014/main" id="{76F0D356-B9A2-4A5D-90CB-EE8D83643703}"/>
              </a:ext>
            </a:extLst>
          </p:cNvPr>
          <p:cNvSpPr/>
          <p:nvPr/>
        </p:nvSpPr>
        <p:spPr>
          <a:xfrm>
            <a:off x="7203538" y="3122289"/>
            <a:ext cx="874626" cy="814594"/>
          </a:xfrm>
          <a:custGeom>
            <a:avLst/>
            <a:gdLst>
              <a:gd name="connsiteX0" fmla="*/ 812800 w 5232400"/>
              <a:gd name="connsiteY0" fmla="*/ 1104900 h 4914900"/>
              <a:gd name="connsiteX1" fmla="*/ 762000 w 5232400"/>
              <a:gd name="connsiteY1" fmla="*/ 482600 h 4914900"/>
              <a:gd name="connsiteX2" fmla="*/ 2324100 w 5232400"/>
              <a:gd name="connsiteY2" fmla="*/ 215900 h 4914900"/>
              <a:gd name="connsiteX3" fmla="*/ 2590800 w 5232400"/>
              <a:gd name="connsiteY3" fmla="*/ 203200 h 4914900"/>
              <a:gd name="connsiteX4" fmla="*/ 4127500 w 5232400"/>
              <a:gd name="connsiteY4" fmla="*/ 0 h 4914900"/>
              <a:gd name="connsiteX5" fmla="*/ 4432300 w 5232400"/>
              <a:gd name="connsiteY5" fmla="*/ 76200 h 4914900"/>
              <a:gd name="connsiteX6" fmla="*/ 5232400 w 5232400"/>
              <a:gd name="connsiteY6" fmla="*/ 431800 h 4914900"/>
              <a:gd name="connsiteX7" fmla="*/ 4419600 w 5232400"/>
              <a:gd name="connsiteY7" fmla="*/ 3302000 h 4914900"/>
              <a:gd name="connsiteX8" fmla="*/ 4318000 w 5232400"/>
              <a:gd name="connsiteY8" fmla="*/ 3721100 h 4914900"/>
              <a:gd name="connsiteX9" fmla="*/ 4292600 w 5232400"/>
              <a:gd name="connsiteY9" fmla="*/ 4597400 h 4914900"/>
              <a:gd name="connsiteX10" fmla="*/ 2438400 w 5232400"/>
              <a:gd name="connsiteY10" fmla="*/ 4660900 h 4914900"/>
              <a:gd name="connsiteX11" fmla="*/ 812800 w 5232400"/>
              <a:gd name="connsiteY11" fmla="*/ 4914900 h 4914900"/>
              <a:gd name="connsiteX12" fmla="*/ 774700 w 5232400"/>
              <a:gd name="connsiteY12" fmla="*/ 4191000 h 4914900"/>
              <a:gd name="connsiteX13" fmla="*/ 609600 w 5232400"/>
              <a:gd name="connsiteY13" fmla="*/ 3594100 h 4914900"/>
              <a:gd name="connsiteX14" fmla="*/ 368300 w 5232400"/>
              <a:gd name="connsiteY14" fmla="*/ 2933700 h 4914900"/>
              <a:gd name="connsiteX15" fmla="*/ 139700 w 5232400"/>
              <a:gd name="connsiteY15" fmla="*/ 2400300 h 4914900"/>
              <a:gd name="connsiteX16" fmla="*/ 0 w 5232400"/>
              <a:gd name="connsiteY16" fmla="*/ 1181100 h 4914900"/>
              <a:gd name="connsiteX17" fmla="*/ 812800 w 5232400"/>
              <a:gd name="connsiteY17" fmla="*/ 1104900 h 4914900"/>
              <a:gd name="connsiteX0" fmla="*/ 565150 w 5232400"/>
              <a:gd name="connsiteY0" fmla="*/ 1130300 h 4914900"/>
              <a:gd name="connsiteX1" fmla="*/ 762000 w 5232400"/>
              <a:gd name="connsiteY1" fmla="*/ 482600 h 4914900"/>
              <a:gd name="connsiteX2" fmla="*/ 2324100 w 5232400"/>
              <a:gd name="connsiteY2" fmla="*/ 215900 h 4914900"/>
              <a:gd name="connsiteX3" fmla="*/ 2590800 w 5232400"/>
              <a:gd name="connsiteY3" fmla="*/ 203200 h 4914900"/>
              <a:gd name="connsiteX4" fmla="*/ 4127500 w 5232400"/>
              <a:gd name="connsiteY4" fmla="*/ 0 h 4914900"/>
              <a:gd name="connsiteX5" fmla="*/ 4432300 w 5232400"/>
              <a:gd name="connsiteY5" fmla="*/ 76200 h 4914900"/>
              <a:gd name="connsiteX6" fmla="*/ 5232400 w 5232400"/>
              <a:gd name="connsiteY6" fmla="*/ 431800 h 4914900"/>
              <a:gd name="connsiteX7" fmla="*/ 4419600 w 5232400"/>
              <a:gd name="connsiteY7" fmla="*/ 3302000 h 4914900"/>
              <a:gd name="connsiteX8" fmla="*/ 4318000 w 5232400"/>
              <a:gd name="connsiteY8" fmla="*/ 3721100 h 4914900"/>
              <a:gd name="connsiteX9" fmla="*/ 4292600 w 5232400"/>
              <a:gd name="connsiteY9" fmla="*/ 4597400 h 4914900"/>
              <a:gd name="connsiteX10" fmla="*/ 2438400 w 5232400"/>
              <a:gd name="connsiteY10" fmla="*/ 4660900 h 4914900"/>
              <a:gd name="connsiteX11" fmla="*/ 812800 w 5232400"/>
              <a:gd name="connsiteY11" fmla="*/ 4914900 h 4914900"/>
              <a:gd name="connsiteX12" fmla="*/ 774700 w 5232400"/>
              <a:gd name="connsiteY12" fmla="*/ 4191000 h 4914900"/>
              <a:gd name="connsiteX13" fmla="*/ 609600 w 5232400"/>
              <a:gd name="connsiteY13" fmla="*/ 3594100 h 4914900"/>
              <a:gd name="connsiteX14" fmla="*/ 368300 w 5232400"/>
              <a:gd name="connsiteY14" fmla="*/ 2933700 h 4914900"/>
              <a:gd name="connsiteX15" fmla="*/ 139700 w 5232400"/>
              <a:gd name="connsiteY15" fmla="*/ 2400300 h 4914900"/>
              <a:gd name="connsiteX16" fmla="*/ 0 w 5232400"/>
              <a:gd name="connsiteY16" fmla="*/ 1181100 h 4914900"/>
              <a:gd name="connsiteX17" fmla="*/ 565150 w 5232400"/>
              <a:gd name="connsiteY17" fmla="*/ 1130300 h 4914900"/>
              <a:gd name="connsiteX0" fmla="*/ 571500 w 5238750"/>
              <a:gd name="connsiteY0" fmla="*/ 1130300 h 4914900"/>
              <a:gd name="connsiteX1" fmla="*/ 768350 w 5238750"/>
              <a:gd name="connsiteY1" fmla="*/ 4826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38650 w 5238750"/>
              <a:gd name="connsiteY5" fmla="*/ 7620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30300 h 4914900"/>
              <a:gd name="connsiteX1" fmla="*/ 495300 w 5238750"/>
              <a:gd name="connsiteY1" fmla="*/ 5080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38650 w 5238750"/>
              <a:gd name="connsiteY5" fmla="*/ 7620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30300 h 4914900"/>
              <a:gd name="connsiteX1" fmla="*/ 495300 w 5238750"/>
              <a:gd name="connsiteY1" fmla="*/ 5080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43412 w 5238750"/>
              <a:gd name="connsiteY5" fmla="*/ 9525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8950 w 5238750"/>
              <a:gd name="connsiteY9" fmla="*/ 458549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25538 h 4910138"/>
              <a:gd name="connsiteX1" fmla="*/ 495300 w 5238750"/>
              <a:gd name="connsiteY1" fmla="*/ 503238 h 4910138"/>
              <a:gd name="connsiteX2" fmla="*/ 2330450 w 5238750"/>
              <a:gd name="connsiteY2" fmla="*/ 211138 h 4910138"/>
              <a:gd name="connsiteX3" fmla="*/ 2597150 w 5238750"/>
              <a:gd name="connsiteY3" fmla="*/ 198438 h 4910138"/>
              <a:gd name="connsiteX4" fmla="*/ 4083844 w 5238750"/>
              <a:gd name="connsiteY4" fmla="*/ 0 h 4910138"/>
              <a:gd name="connsiteX5" fmla="*/ 4443412 w 5238750"/>
              <a:gd name="connsiteY5" fmla="*/ 90488 h 4910138"/>
              <a:gd name="connsiteX6" fmla="*/ 5238750 w 5238750"/>
              <a:gd name="connsiteY6" fmla="*/ 427038 h 4910138"/>
              <a:gd name="connsiteX7" fmla="*/ 4425950 w 5238750"/>
              <a:gd name="connsiteY7" fmla="*/ 3297238 h 4910138"/>
              <a:gd name="connsiteX8" fmla="*/ 4324350 w 5238750"/>
              <a:gd name="connsiteY8" fmla="*/ 3716338 h 4910138"/>
              <a:gd name="connsiteX9" fmla="*/ 4298950 w 5238750"/>
              <a:gd name="connsiteY9" fmla="*/ 4592638 h 4910138"/>
              <a:gd name="connsiteX10" fmla="*/ 2444750 w 5238750"/>
              <a:gd name="connsiteY10" fmla="*/ 4656138 h 4910138"/>
              <a:gd name="connsiteX11" fmla="*/ 819150 w 5238750"/>
              <a:gd name="connsiteY11" fmla="*/ 4910138 h 4910138"/>
              <a:gd name="connsiteX12" fmla="*/ 781050 w 5238750"/>
              <a:gd name="connsiteY12" fmla="*/ 4186238 h 4910138"/>
              <a:gd name="connsiteX13" fmla="*/ 615950 w 5238750"/>
              <a:gd name="connsiteY13" fmla="*/ 3589338 h 4910138"/>
              <a:gd name="connsiteX14" fmla="*/ 374650 w 5238750"/>
              <a:gd name="connsiteY14" fmla="*/ 2928938 h 4910138"/>
              <a:gd name="connsiteX15" fmla="*/ 146050 w 5238750"/>
              <a:gd name="connsiteY15" fmla="*/ 2395538 h 4910138"/>
              <a:gd name="connsiteX16" fmla="*/ 0 w 5238750"/>
              <a:gd name="connsiteY16" fmla="*/ 1189038 h 4910138"/>
              <a:gd name="connsiteX17" fmla="*/ 571500 w 5238750"/>
              <a:gd name="connsiteY17" fmla="*/ 1125538 h 4910138"/>
              <a:gd name="connsiteX0" fmla="*/ 571500 w 5238750"/>
              <a:gd name="connsiteY0" fmla="*/ 1116013 h 4900613"/>
              <a:gd name="connsiteX1" fmla="*/ 495300 w 5238750"/>
              <a:gd name="connsiteY1" fmla="*/ 493713 h 4900613"/>
              <a:gd name="connsiteX2" fmla="*/ 2330450 w 5238750"/>
              <a:gd name="connsiteY2" fmla="*/ 201613 h 4900613"/>
              <a:gd name="connsiteX3" fmla="*/ 2597150 w 5238750"/>
              <a:gd name="connsiteY3" fmla="*/ 188913 h 4900613"/>
              <a:gd name="connsiteX4" fmla="*/ 4083844 w 5238750"/>
              <a:gd name="connsiteY4" fmla="*/ 0 h 4900613"/>
              <a:gd name="connsiteX5" fmla="*/ 4443412 w 5238750"/>
              <a:gd name="connsiteY5" fmla="*/ 80963 h 4900613"/>
              <a:gd name="connsiteX6" fmla="*/ 5238750 w 5238750"/>
              <a:gd name="connsiteY6" fmla="*/ 417513 h 4900613"/>
              <a:gd name="connsiteX7" fmla="*/ 4425950 w 5238750"/>
              <a:gd name="connsiteY7" fmla="*/ 3287713 h 4900613"/>
              <a:gd name="connsiteX8" fmla="*/ 4324350 w 5238750"/>
              <a:gd name="connsiteY8" fmla="*/ 3706813 h 4900613"/>
              <a:gd name="connsiteX9" fmla="*/ 4298950 w 5238750"/>
              <a:gd name="connsiteY9" fmla="*/ 4583113 h 4900613"/>
              <a:gd name="connsiteX10" fmla="*/ 2444750 w 5238750"/>
              <a:gd name="connsiteY10" fmla="*/ 4646613 h 4900613"/>
              <a:gd name="connsiteX11" fmla="*/ 819150 w 5238750"/>
              <a:gd name="connsiteY11" fmla="*/ 4900613 h 4900613"/>
              <a:gd name="connsiteX12" fmla="*/ 781050 w 5238750"/>
              <a:gd name="connsiteY12" fmla="*/ 4176713 h 4900613"/>
              <a:gd name="connsiteX13" fmla="*/ 615950 w 5238750"/>
              <a:gd name="connsiteY13" fmla="*/ 3579813 h 4900613"/>
              <a:gd name="connsiteX14" fmla="*/ 374650 w 5238750"/>
              <a:gd name="connsiteY14" fmla="*/ 2919413 h 4900613"/>
              <a:gd name="connsiteX15" fmla="*/ 146050 w 5238750"/>
              <a:gd name="connsiteY15" fmla="*/ 2386013 h 4900613"/>
              <a:gd name="connsiteX16" fmla="*/ 0 w 5238750"/>
              <a:gd name="connsiteY16" fmla="*/ 1179513 h 4900613"/>
              <a:gd name="connsiteX17" fmla="*/ 571500 w 5238750"/>
              <a:gd name="connsiteY17" fmla="*/ 1116013 h 4900613"/>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8950 w 5238750"/>
              <a:gd name="connsiteY9" fmla="*/ 458549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4188 w 5238750"/>
              <a:gd name="connsiteY9" fmla="*/ 460454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303713 w 5238750"/>
              <a:gd name="connsiteY9" fmla="*/ 460454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303713 w 5238750"/>
              <a:gd name="connsiteY9" fmla="*/ 460454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883944"/>
              <a:gd name="connsiteX1" fmla="*/ 495300 w 5238750"/>
              <a:gd name="connsiteY1" fmla="*/ 496094 h 4883944"/>
              <a:gd name="connsiteX2" fmla="*/ 2330450 w 5238750"/>
              <a:gd name="connsiteY2" fmla="*/ 203994 h 4883944"/>
              <a:gd name="connsiteX3" fmla="*/ 2597150 w 5238750"/>
              <a:gd name="connsiteY3" fmla="*/ 191294 h 4883944"/>
              <a:gd name="connsiteX4" fmla="*/ 4083844 w 5238750"/>
              <a:gd name="connsiteY4" fmla="*/ 0 h 4883944"/>
              <a:gd name="connsiteX5" fmla="*/ 4443412 w 5238750"/>
              <a:gd name="connsiteY5" fmla="*/ 83344 h 4883944"/>
              <a:gd name="connsiteX6" fmla="*/ 5238750 w 5238750"/>
              <a:gd name="connsiteY6" fmla="*/ 419894 h 4883944"/>
              <a:gd name="connsiteX7" fmla="*/ 4425950 w 5238750"/>
              <a:gd name="connsiteY7" fmla="*/ 3290094 h 4883944"/>
              <a:gd name="connsiteX8" fmla="*/ 4324350 w 5238750"/>
              <a:gd name="connsiteY8" fmla="*/ 3709194 h 4883944"/>
              <a:gd name="connsiteX9" fmla="*/ 4303713 w 5238750"/>
              <a:gd name="connsiteY9" fmla="*/ 4604544 h 4883944"/>
              <a:gd name="connsiteX10" fmla="*/ 2444750 w 5238750"/>
              <a:gd name="connsiteY10" fmla="*/ 4648994 h 4883944"/>
              <a:gd name="connsiteX11" fmla="*/ 819150 w 5238750"/>
              <a:gd name="connsiteY11" fmla="*/ 4883944 h 4883944"/>
              <a:gd name="connsiteX12" fmla="*/ 781050 w 5238750"/>
              <a:gd name="connsiteY12" fmla="*/ 4179094 h 4883944"/>
              <a:gd name="connsiteX13" fmla="*/ 615950 w 5238750"/>
              <a:gd name="connsiteY13" fmla="*/ 3582194 h 4883944"/>
              <a:gd name="connsiteX14" fmla="*/ 374650 w 5238750"/>
              <a:gd name="connsiteY14" fmla="*/ 2921794 h 4883944"/>
              <a:gd name="connsiteX15" fmla="*/ 146050 w 5238750"/>
              <a:gd name="connsiteY15" fmla="*/ 2388394 h 4883944"/>
              <a:gd name="connsiteX16" fmla="*/ 0 w 5238750"/>
              <a:gd name="connsiteY16" fmla="*/ 1181894 h 4883944"/>
              <a:gd name="connsiteX17" fmla="*/ 571500 w 5238750"/>
              <a:gd name="connsiteY17" fmla="*/ 1118394 h 4883944"/>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8105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71525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10063 w 5238750"/>
              <a:gd name="connsiteY8" fmla="*/ 3680619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8750" h="4879181">
                <a:moveTo>
                  <a:pt x="571500" y="1118394"/>
                </a:moveTo>
                <a:lnTo>
                  <a:pt x="495300" y="496094"/>
                </a:lnTo>
                <a:lnTo>
                  <a:pt x="2330450" y="203994"/>
                </a:lnTo>
                <a:lnTo>
                  <a:pt x="2597150" y="191294"/>
                </a:lnTo>
                <a:lnTo>
                  <a:pt x="4083844" y="0"/>
                </a:lnTo>
                <a:lnTo>
                  <a:pt x="4443412" y="83344"/>
                </a:lnTo>
                <a:lnTo>
                  <a:pt x="5238750" y="419894"/>
                </a:lnTo>
                <a:lnTo>
                  <a:pt x="4425950" y="3290094"/>
                </a:lnTo>
                <a:lnTo>
                  <a:pt x="4310063" y="3680619"/>
                </a:lnTo>
                <a:cubicBezTo>
                  <a:pt x="4307946" y="3988594"/>
                  <a:pt x="4305830" y="4296569"/>
                  <a:pt x="4303713" y="4604544"/>
                </a:cubicBezTo>
                <a:lnTo>
                  <a:pt x="2444750" y="4648994"/>
                </a:lnTo>
                <a:lnTo>
                  <a:pt x="823913" y="4879181"/>
                </a:lnTo>
                <a:cubicBezTo>
                  <a:pt x="803275" y="4645819"/>
                  <a:pt x="796926" y="4412456"/>
                  <a:pt x="762000" y="4179094"/>
                </a:cubicBezTo>
                <a:cubicBezTo>
                  <a:pt x="713317" y="3980127"/>
                  <a:pt x="693208" y="3766873"/>
                  <a:pt x="615950" y="3582194"/>
                </a:cubicBezTo>
                <a:lnTo>
                  <a:pt x="365125" y="2931319"/>
                </a:lnTo>
                <a:cubicBezTo>
                  <a:pt x="292100" y="2750344"/>
                  <a:pt x="228600" y="2569369"/>
                  <a:pt x="160338" y="2388394"/>
                </a:cubicBezTo>
                <a:lnTo>
                  <a:pt x="0" y="1181894"/>
                </a:lnTo>
                <a:lnTo>
                  <a:pt x="571500" y="1118394"/>
                </a:lnTo>
                <a:close/>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nvGrpSpPr>
          <p:cNvPr id="11" name="グループ化 10">
            <a:extLst>
              <a:ext uri="{FF2B5EF4-FFF2-40B4-BE49-F238E27FC236}">
                <a16:creationId xmlns:a16="http://schemas.microsoft.com/office/drawing/2014/main" id="{5A8F78D6-3F80-4119-9F90-138E81B37485}"/>
              </a:ext>
            </a:extLst>
          </p:cNvPr>
          <p:cNvGrpSpPr/>
          <p:nvPr/>
        </p:nvGrpSpPr>
        <p:grpSpPr>
          <a:xfrm>
            <a:off x="7344216" y="4593399"/>
            <a:ext cx="1532831" cy="315419"/>
            <a:chOff x="7330148" y="4608639"/>
            <a:chExt cx="1532831" cy="315419"/>
          </a:xfrm>
        </p:grpSpPr>
        <p:sp>
          <p:nvSpPr>
            <p:cNvPr id="74" name="フリーフォーム 67">
              <a:extLst>
                <a:ext uri="{FF2B5EF4-FFF2-40B4-BE49-F238E27FC236}">
                  <a16:creationId xmlns:a16="http://schemas.microsoft.com/office/drawing/2014/main" id="{A3699C98-7341-4318-BCDC-8920447EDA5F}"/>
                </a:ext>
              </a:extLst>
            </p:cNvPr>
            <p:cNvSpPr/>
            <p:nvPr/>
          </p:nvSpPr>
          <p:spPr bwMode="auto">
            <a:xfrm>
              <a:off x="7330148" y="4608639"/>
              <a:ext cx="1532831" cy="315419"/>
            </a:xfrm>
            <a:custGeom>
              <a:avLst/>
              <a:gdLst>
                <a:gd name="connsiteX0" fmla="*/ 0 w 797718"/>
                <a:gd name="connsiteY0" fmla="*/ 7144 h 211931"/>
                <a:gd name="connsiteX1" fmla="*/ 64293 w 797718"/>
                <a:gd name="connsiteY1" fmla="*/ 0 h 211931"/>
                <a:gd name="connsiteX2" fmla="*/ 500062 w 797718"/>
                <a:gd name="connsiteY2" fmla="*/ 211931 h 211931"/>
                <a:gd name="connsiteX3" fmla="*/ 797718 w 797718"/>
                <a:gd name="connsiteY3" fmla="*/ 52388 h 211931"/>
                <a:gd name="connsiteX0" fmla="*/ 0 w 797718"/>
                <a:gd name="connsiteY0" fmla="*/ 7195 h 211982"/>
                <a:gd name="connsiteX1" fmla="*/ 64293 w 797718"/>
                <a:gd name="connsiteY1" fmla="*/ 51 h 211982"/>
                <a:gd name="connsiteX2" fmla="*/ 500062 w 797718"/>
                <a:gd name="connsiteY2" fmla="*/ 211982 h 211982"/>
                <a:gd name="connsiteX3" fmla="*/ 797718 w 797718"/>
                <a:gd name="connsiteY3" fmla="*/ 52439 h 211982"/>
                <a:gd name="connsiteX0" fmla="*/ 0 w 797718"/>
                <a:gd name="connsiteY0" fmla="*/ 9576 h 214363"/>
                <a:gd name="connsiteX1" fmla="*/ 50006 w 797718"/>
                <a:gd name="connsiteY1" fmla="*/ 50 h 214363"/>
                <a:gd name="connsiteX2" fmla="*/ 500062 w 797718"/>
                <a:gd name="connsiteY2" fmla="*/ 214363 h 214363"/>
                <a:gd name="connsiteX3" fmla="*/ 797718 w 797718"/>
                <a:gd name="connsiteY3" fmla="*/ 54820 h 214363"/>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232194 h 286979"/>
                <a:gd name="connsiteX1" fmla="*/ 50006 w 797718"/>
                <a:gd name="connsiteY1" fmla="*/ 222668 h 286979"/>
                <a:gd name="connsiteX2" fmla="*/ 604626 w 797718"/>
                <a:gd name="connsiteY2" fmla="*/ 326 h 286979"/>
                <a:gd name="connsiteX3" fmla="*/ 797718 w 797718"/>
                <a:gd name="connsiteY3" fmla="*/ 277438 h 286979"/>
                <a:gd name="connsiteX0" fmla="*/ 0 w 797718"/>
                <a:gd name="connsiteY0" fmla="*/ 232229 h 252130"/>
                <a:gd name="connsiteX1" fmla="*/ 50006 w 797718"/>
                <a:gd name="connsiteY1" fmla="*/ 222703 h 252130"/>
                <a:gd name="connsiteX2" fmla="*/ 604626 w 797718"/>
                <a:gd name="connsiteY2" fmla="*/ 361 h 252130"/>
                <a:gd name="connsiteX3" fmla="*/ 797718 w 797718"/>
                <a:gd name="connsiteY3" fmla="*/ 241679 h 252130"/>
                <a:gd name="connsiteX0" fmla="*/ 0 w 797718"/>
                <a:gd name="connsiteY0" fmla="*/ 232854 h 242305"/>
                <a:gd name="connsiteX1" fmla="*/ 50006 w 797718"/>
                <a:gd name="connsiteY1" fmla="*/ 223328 h 242305"/>
                <a:gd name="connsiteX2" fmla="*/ 604626 w 797718"/>
                <a:gd name="connsiteY2" fmla="*/ 986 h 242305"/>
                <a:gd name="connsiteX3" fmla="*/ 797718 w 797718"/>
                <a:gd name="connsiteY3" fmla="*/ 242304 h 242305"/>
                <a:gd name="connsiteX0" fmla="*/ 0 w 797718"/>
                <a:gd name="connsiteY0" fmla="*/ 231877 h 241326"/>
                <a:gd name="connsiteX1" fmla="*/ 50006 w 797718"/>
                <a:gd name="connsiteY1" fmla="*/ 222351 h 241326"/>
                <a:gd name="connsiteX2" fmla="*/ 604626 w 797718"/>
                <a:gd name="connsiteY2" fmla="*/ 9 h 241326"/>
                <a:gd name="connsiteX3" fmla="*/ 797718 w 797718"/>
                <a:gd name="connsiteY3" fmla="*/ 241327 h 241326"/>
                <a:gd name="connsiteX0" fmla="*/ 0 w 797718"/>
                <a:gd name="connsiteY0" fmla="*/ 231868 h 241318"/>
                <a:gd name="connsiteX1" fmla="*/ 50006 w 797718"/>
                <a:gd name="connsiteY1" fmla="*/ 222342 h 241318"/>
                <a:gd name="connsiteX2" fmla="*/ 604626 w 797718"/>
                <a:gd name="connsiteY2" fmla="*/ 0 h 241318"/>
                <a:gd name="connsiteX3" fmla="*/ 797718 w 797718"/>
                <a:gd name="connsiteY3" fmla="*/ 241318 h 241318"/>
                <a:gd name="connsiteX0" fmla="*/ 0 w 797718"/>
                <a:gd name="connsiteY0" fmla="*/ 234100 h 243550"/>
                <a:gd name="connsiteX1" fmla="*/ 50006 w 797718"/>
                <a:gd name="connsiteY1" fmla="*/ 224574 h 243550"/>
                <a:gd name="connsiteX2" fmla="*/ 289976 w 797718"/>
                <a:gd name="connsiteY2" fmla="*/ 128916 h 243550"/>
                <a:gd name="connsiteX3" fmla="*/ 604626 w 797718"/>
                <a:gd name="connsiteY3" fmla="*/ 2232 h 243550"/>
                <a:gd name="connsiteX4" fmla="*/ 797718 w 797718"/>
                <a:gd name="connsiteY4" fmla="*/ 243550 h 243550"/>
                <a:gd name="connsiteX0" fmla="*/ 0 w 797718"/>
                <a:gd name="connsiteY0" fmla="*/ 233061 h 246710"/>
                <a:gd name="connsiteX1" fmla="*/ 50006 w 797718"/>
                <a:gd name="connsiteY1" fmla="*/ 223535 h 246710"/>
                <a:gd name="connsiteX2" fmla="*/ 398491 w 797718"/>
                <a:gd name="connsiteY2" fmla="*/ 235263 h 246710"/>
                <a:gd name="connsiteX3" fmla="*/ 604626 w 797718"/>
                <a:gd name="connsiteY3" fmla="*/ 1193 h 246710"/>
                <a:gd name="connsiteX4" fmla="*/ 797718 w 797718"/>
                <a:gd name="connsiteY4" fmla="*/ 242511 h 246710"/>
                <a:gd name="connsiteX0" fmla="*/ 0 w 797718"/>
                <a:gd name="connsiteY0" fmla="*/ 232649 h 361404"/>
                <a:gd name="connsiteX1" fmla="*/ 50006 w 797718"/>
                <a:gd name="connsiteY1" fmla="*/ 223123 h 361404"/>
                <a:gd name="connsiteX2" fmla="*/ 465515 w 797718"/>
                <a:gd name="connsiteY2" fmla="*/ 356555 h 361404"/>
                <a:gd name="connsiteX3" fmla="*/ 604626 w 797718"/>
                <a:gd name="connsiteY3" fmla="*/ 781 h 361404"/>
                <a:gd name="connsiteX4" fmla="*/ 797718 w 797718"/>
                <a:gd name="connsiteY4" fmla="*/ 242099 h 361404"/>
                <a:gd name="connsiteX0" fmla="*/ 0 w 797718"/>
                <a:gd name="connsiteY0" fmla="*/ 233978 h 243428"/>
                <a:gd name="connsiteX1" fmla="*/ 50006 w 797718"/>
                <a:gd name="connsiteY1" fmla="*/ 224452 h 243428"/>
                <a:gd name="connsiteX2" fmla="*/ 439982 w 797718"/>
                <a:gd name="connsiteY2" fmla="*/ 135956 h 243428"/>
                <a:gd name="connsiteX3" fmla="*/ 604626 w 797718"/>
                <a:gd name="connsiteY3" fmla="*/ 2110 h 243428"/>
                <a:gd name="connsiteX4" fmla="*/ 797718 w 797718"/>
                <a:gd name="connsiteY4" fmla="*/ 243428 h 243428"/>
                <a:gd name="connsiteX0" fmla="*/ 0 w 797718"/>
                <a:gd name="connsiteY0" fmla="*/ 233936 h 243386"/>
                <a:gd name="connsiteX1" fmla="*/ 50006 w 797718"/>
                <a:gd name="connsiteY1" fmla="*/ 224410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205319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205319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4900 w 797718"/>
                <a:gd name="connsiteY1" fmla="*/ 191001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4900 w 797718"/>
                <a:gd name="connsiteY1" fmla="*/ 191001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817 h 243267"/>
                <a:gd name="connsiteX1" fmla="*/ 64900 w 797718"/>
                <a:gd name="connsiteY1" fmla="*/ 190882 h 243267"/>
                <a:gd name="connsiteX2" fmla="*/ 153800 w 797718"/>
                <a:gd name="connsiteY2" fmla="*/ 176360 h 243267"/>
                <a:gd name="connsiteX3" fmla="*/ 308062 w 797718"/>
                <a:gd name="connsiteY3" fmla="*/ 185905 h 243267"/>
                <a:gd name="connsiteX4" fmla="*/ 439982 w 797718"/>
                <a:gd name="connsiteY4" fmla="*/ 135795 h 243267"/>
                <a:gd name="connsiteX5" fmla="*/ 604626 w 797718"/>
                <a:gd name="connsiteY5" fmla="*/ 1949 h 243267"/>
                <a:gd name="connsiteX6" fmla="*/ 797718 w 797718"/>
                <a:gd name="connsiteY6" fmla="*/ 243267 h 243267"/>
                <a:gd name="connsiteX0" fmla="*/ 0 w 797718"/>
                <a:gd name="connsiteY0" fmla="*/ 238524 h 247974"/>
                <a:gd name="connsiteX1" fmla="*/ 64900 w 797718"/>
                <a:gd name="connsiteY1" fmla="*/ 195589 h 247974"/>
                <a:gd name="connsiteX2" fmla="*/ 153800 w 797718"/>
                <a:gd name="connsiteY2" fmla="*/ 181067 h 247974"/>
                <a:gd name="connsiteX3" fmla="*/ 308062 w 797718"/>
                <a:gd name="connsiteY3" fmla="*/ 190612 h 247974"/>
                <a:gd name="connsiteX4" fmla="*/ 439982 w 797718"/>
                <a:gd name="connsiteY4" fmla="*/ 140502 h 247974"/>
                <a:gd name="connsiteX5" fmla="*/ 570582 w 797718"/>
                <a:gd name="connsiteY5" fmla="*/ 1884 h 247974"/>
                <a:gd name="connsiteX6" fmla="*/ 797718 w 797718"/>
                <a:gd name="connsiteY6" fmla="*/ 247974 h 247974"/>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844529"/>
                <a:gd name="connsiteY0" fmla="*/ 236640 h 236639"/>
                <a:gd name="connsiteX1" fmla="*/ 64900 w 844529"/>
                <a:gd name="connsiteY1" fmla="*/ 193705 h 236639"/>
                <a:gd name="connsiteX2" fmla="*/ 153800 w 844529"/>
                <a:gd name="connsiteY2" fmla="*/ 179183 h 236639"/>
                <a:gd name="connsiteX3" fmla="*/ 308062 w 844529"/>
                <a:gd name="connsiteY3" fmla="*/ 188728 h 236639"/>
                <a:gd name="connsiteX4" fmla="*/ 439982 w 844529"/>
                <a:gd name="connsiteY4" fmla="*/ 138618 h 236639"/>
                <a:gd name="connsiteX5" fmla="*/ 570582 w 844529"/>
                <a:gd name="connsiteY5" fmla="*/ 0 h 236639"/>
                <a:gd name="connsiteX6" fmla="*/ 844529 w 844529"/>
                <a:gd name="connsiteY6" fmla="*/ 179273 h 236639"/>
                <a:gd name="connsiteX0" fmla="*/ 0 w 844529"/>
                <a:gd name="connsiteY0" fmla="*/ 236700 h 236701"/>
                <a:gd name="connsiteX1" fmla="*/ 64900 w 844529"/>
                <a:gd name="connsiteY1" fmla="*/ 193765 h 236701"/>
                <a:gd name="connsiteX2" fmla="*/ 153800 w 844529"/>
                <a:gd name="connsiteY2" fmla="*/ 179243 h 236701"/>
                <a:gd name="connsiteX3" fmla="*/ 308062 w 844529"/>
                <a:gd name="connsiteY3" fmla="*/ 188788 h 236701"/>
                <a:gd name="connsiteX4" fmla="*/ 439982 w 844529"/>
                <a:gd name="connsiteY4" fmla="*/ 138678 h 236701"/>
                <a:gd name="connsiteX5" fmla="*/ 570582 w 844529"/>
                <a:gd name="connsiteY5" fmla="*/ 60 h 236701"/>
                <a:gd name="connsiteX6" fmla="*/ 803830 w 844529"/>
                <a:gd name="connsiteY6" fmla="*/ 121971 h 236701"/>
                <a:gd name="connsiteX7" fmla="*/ 844529 w 844529"/>
                <a:gd name="connsiteY7" fmla="*/ 179333 h 236701"/>
                <a:gd name="connsiteX0" fmla="*/ 0 w 803830"/>
                <a:gd name="connsiteY0" fmla="*/ 236700 h 236699"/>
                <a:gd name="connsiteX1" fmla="*/ 64900 w 803830"/>
                <a:gd name="connsiteY1" fmla="*/ 193765 h 236699"/>
                <a:gd name="connsiteX2" fmla="*/ 153800 w 803830"/>
                <a:gd name="connsiteY2" fmla="*/ 179243 h 236699"/>
                <a:gd name="connsiteX3" fmla="*/ 308062 w 803830"/>
                <a:gd name="connsiteY3" fmla="*/ 188788 h 236699"/>
                <a:gd name="connsiteX4" fmla="*/ 439982 w 803830"/>
                <a:gd name="connsiteY4" fmla="*/ 138678 h 236699"/>
                <a:gd name="connsiteX5" fmla="*/ 570582 w 803830"/>
                <a:gd name="connsiteY5" fmla="*/ 60 h 236699"/>
                <a:gd name="connsiteX6" fmla="*/ 803830 w 803830"/>
                <a:gd name="connsiteY6" fmla="*/ 121971 h 236699"/>
                <a:gd name="connsiteX0" fmla="*/ 0 w 805958"/>
                <a:gd name="connsiteY0" fmla="*/ 236695 h 236696"/>
                <a:gd name="connsiteX1" fmla="*/ 64900 w 805958"/>
                <a:gd name="connsiteY1" fmla="*/ 193760 h 236696"/>
                <a:gd name="connsiteX2" fmla="*/ 153800 w 805958"/>
                <a:gd name="connsiteY2" fmla="*/ 179238 h 236696"/>
                <a:gd name="connsiteX3" fmla="*/ 308062 w 805958"/>
                <a:gd name="connsiteY3" fmla="*/ 188783 h 236696"/>
                <a:gd name="connsiteX4" fmla="*/ 439982 w 805958"/>
                <a:gd name="connsiteY4" fmla="*/ 138673 h 236696"/>
                <a:gd name="connsiteX5" fmla="*/ 570582 w 805958"/>
                <a:gd name="connsiteY5" fmla="*/ 55 h 236696"/>
                <a:gd name="connsiteX6" fmla="*/ 805958 w 805958"/>
                <a:gd name="connsiteY6" fmla="*/ 131511 h 236696"/>
                <a:gd name="connsiteX0" fmla="*/ 0 w 1046395"/>
                <a:gd name="connsiteY0" fmla="*/ 499190 h 499190"/>
                <a:gd name="connsiteX1" fmla="*/ 305337 w 1046395"/>
                <a:gd name="connsiteY1" fmla="*/ 193760 h 499190"/>
                <a:gd name="connsiteX2" fmla="*/ 394237 w 1046395"/>
                <a:gd name="connsiteY2" fmla="*/ 179238 h 499190"/>
                <a:gd name="connsiteX3" fmla="*/ 548499 w 1046395"/>
                <a:gd name="connsiteY3" fmla="*/ 188783 h 499190"/>
                <a:gd name="connsiteX4" fmla="*/ 680419 w 1046395"/>
                <a:gd name="connsiteY4" fmla="*/ 138673 h 499190"/>
                <a:gd name="connsiteX5" fmla="*/ 811019 w 1046395"/>
                <a:gd name="connsiteY5" fmla="*/ 55 h 499190"/>
                <a:gd name="connsiteX6" fmla="*/ 1046395 w 1046395"/>
                <a:gd name="connsiteY6" fmla="*/ 131511 h 499190"/>
                <a:gd name="connsiteX0" fmla="*/ 0 w 1046395"/>
                <a:gd name="connsiteY0" fmla="*/ 499190 h 499190"/>
                <a:gd name="connsiteX1" fmla="*/ 165502 w 1046395"/>
                <a:gd name="connsiteY1" fmla="*/ 303325 h 499190"/>
                <a:gd name="connsiteX2" fmla="*/ 305337 w 1046395"/>
                <a:gd name="connsiteY2" fmla="*/ 193760 h 499190"/>
                <a:gd name="connsiteX3" fmla="*/ 394237 w 1046395"/>
                <a:gd name="connsiteY3" fmla="*/ 179238 h 499190"/>
                <a:gd name="connsiteX4" fmla="*/ 548499 w 1046395"/>
                <a:gd name="connsiteY4" fmla="*/ 188783 h 499190"/>
                <a:gd name="connsiteX5" fmla="*/ 680419 w 1046395"/>
                <a:gd name="connsiteY5" fmla="*/ 138673 h 499190"/>
                <a:gd name="connsiteX6" fmla="*/ 811019 w 1046395"/>
                <a:gd name="connsiteY6" fmla="*/ 55 h 499190"/>
                <a:gd name="connsiteX7" fmla="*/ 1046395 w 1046395"/>
                <a:gd name="connsiteY7" fmla="*/ 131511 h 499190"/>
                <a:gd name="connsiteX0" fmla="*/ 0 w 1044799"/>
                <a:gd name="connsiteY0" fmla="*/ 488451 h 488451"/>
                <a:gd name="connsiteX1" fmla="*/ 163906 w 1044799"/>
                <a:gd name="connsiteY1" fmla="*/ 303325 h 488451"/>
                <a:gd name="connsiteX2" fmla="*/ 303741 w 1044799"/>
                <a:gd name="connsiteY2" fmla="*/ 193760 h 488451"/>
                <a:gd name="connsiteX3" fmla="*/ 392641 w 1044799"/>
                <a:gd name="connsiteY3" fmla="*/ 179238 h 488451"/>
                <a:gd name="connsiteX4" fmla="*/ 546903 w 1044799"/>
                <a:gd name="connsiteY4" fmla="*/ 188783 h 488451"/>
                <a:gd name="connsiteX5" fmla="*/ 678823 w 1044799"/>
                <a:gd name="connsiteY5" fmla="*/ 138673 h 488451"/>
                <a:gd name="connsiteX6" fmla="*/ 809423 w 1044799"/>
                <a:gd name="connsiteY6" fmla="*/ 55 h 488451"/>
                <a:gd name="connsiteX7" fmla="*/ 1044799 w 1044799"/>
                <a:gd name="connsiteY7" fmla="*/ 131511 h 488451"/>
                <a:gd name="connsiteX0" fmla="*/ 0 w 1040011"/>
                <a:gd name="connsiteY0" fmla="*/ 474133 h 474133"/>
                <a:gd name="connsiteX1" fmla="*/ 159118 w 1040011"/>
                <a:gd name="connsiteY1" fmla="*/ 303325 h 474133"/>
                <a:gd name="connsiteX2" fmla="*/ 298953 w 1040011"/>
                <a:gd name="connsiteY2" fmla="*/ 193760 h 474133"/>
                <a:gd name="connsiteX3" fmla="*/ 387853 w 1040011"/>
                <a:gd name="connsiteY3" fmla="*/ 179238 h 474133"/>
                <a:gd name="connsiteX4" fmla="*/ 542115 w 1040011"/>
                <a:gd name="connsiteY4" fmla="*/ 188783 h 474133"/>
                <a:gd name="connsiteX5" fmla="*/ 674035 w 1040011"/>
                <a:gd name="connsiteY5" fmla="*/ 138673 h 474133"/>
                <a:gd name="connsiteX6" fmla="*/ 804635 w 1040011"/>
                <a:gd name="connsiteY6" fmla="*/ 55 h 474133"/>
                <a:gd name="connsiteX7" fmla="*/ 1040011 w 1040011"/>
                <a:gd name="connsiteY7" fmla="*/ 131511 h 474133"/>
                <a:gd name="connsiteX0" fmla="*/ 0 w 1027244"/>
                <a:gd name="connsiteY0" fmla="*/ 474136 h 474136"/>
                <a:gd name="connsiteX1" fmla="*/ 159118 w 1027244"/>
                <a:gd name="connsiteY1" fmla="*/ 303328 h 474136"/>
                <a:gd name="connsiteX2" fmla="*/ 298953 w 1027244"/>
                <a:gd name="connsiteY2" fmla="*/ 193763 h 474136"/>
                <a:gd name="connsiteX3" fmla="*/ 387853 w 1027244"/>
                <a:gd name="connsiteY3" fmla="*/ 179241 h 474136"/>
                <a:gd name="connsiteX4" fmla="*/ 542115 w 1027244"/>
                <a:gd name="connsiteY4" fmla="*/ 188786 h 474136"/>
                <a:gd name="connsiteX5" fmla="*/ 674035 w 1027244"/>
                <a:gd name="connsiteY5" fmla="*/ 138676 h 474136"/>
                <a:gd name="connsiteX6" fmla="*/ 804635 w 1027244"/>
                <a:gd name="connsiteY6" fmla="*/ 58 h 474136"/>
                <a:gd name="connsiteX7" fmla="*/ 1027244 w 1027244"/>
                <a:gd name="connsiteY7" fmla="*/ 124356 h 47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244" h="474136">
                  <a:moveTo>
                    <a:pt x="0" y="474136"/>
                  </a:moveTo>
                  <a:cubicBezTo>
                    <a:pt x="29357" y="443878"/>
                    <a:pt x="108229" y="354233"/>
                    <a:pt x="159118" y="303328"/>
                  </a:cubicBezTo>
                  <a:cubicBezTo>
                    <a:pt x="210007" y="252423"/>
                    <a:pt x="262604" y="216830"/>
                    <a:pt x="298953" y="193763"/>
                  </a:cubicBezTo>
                  <a:cubicBezTo>
                    <a:pt x="353134" y="175039"/>
                    <a:pt x="322857" y="193990"/>
                    <a:pt x="387853" y="179241"/>
                  </a:cubicBezTo>
                  <a:cubicBezTo>
                    <a:pt x="428380" y="173639"/>
                    <a:pt x="494418" y="195547"/>
                    <a:pt x="542115" y="188786"/>
                  </a:cubicBezTo>
                  <a:cubicBezTo>
                    <a:pt x="589812" y="182025"/>
                    <a:pt x="624608" y="164563"/>
                    <a:pt x="674035" y="138676"/>
                  </a:cubicBezTo>
                  <a:cubicBezTo>
                    <a:pt x="723462" y="112789"/>
                    <a:pt x="743994" y="2842"/>
                    <a:pt x="804635" y="58"/>
                  </a:cubicBezTo>
                  <a:cubicBezTo>
                    <a:pt x="865276" y="-2726"/>
                    <a:pt x="981586" y="94477"/>
                    <a:pt x="1027244" y="124356"/>
                  </a:cubicBezTo>
                </a:path>
              </a:pathLst>
            </a:custGeom>
            <a:noFill/>
            <a:ln w="22225">
              <a:solidFill>
                <a:srgbClr val="FF3300"/>
              </a:solidFill>
              <a:prstDash val="soli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5" name="テキスト ボックス 74">
              <a:extLst>
                <a:ext uri="{FF2B5EF4-FFF2-40B4-BE49-F238E27FC236}">
                  <a16:creationId xmlns:a16="http://schemas.microsoft.com/office/drawing/2014/main" id="{18BC61C6-5FD8-4078-946D-84BAFBE3E278}"/>
                </a:ext>
              </a:extLst>
            </p:cNvPr>
            <p:cNvSpPr txBox="1"/>
            <p:nvPr/>
          </p:nvSpPr>
          <p:spPr>
            <a:xfrm>
              <a:off x="7627716" y="4754885"/>
              <a:ext cx="976832" cy="107722"/>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淀川左岸線</a:t>
              </a:r>
            </a:p>
          </p:txBody>
        </p:sp>
        <p:sp>
          <p:nvSpPr>
            <p:cNvPr id="76" name="楕円 75">
              <a:extLst>
                <a:ext uri="{FF2B5EF4-FFF2-40B4-BE49-F238E27FC236}">
                  <a16:creationId xmlns:a16="http://schemas.microsoft.com/office/drawing/2014/main" id="{0A5C4ABF-28C7-4CAA-9F53-142BD12850EF}"/>
                </a:ext>
              </a:extLst>
            </p:cNvPr>
            <p:cNvSpPr/>
            <p:nvPr/>
          </p:nvSpPr>
          <p:spPr>
            <a:xfrm>
              <a:off x="7658110" y="4762126"/>
              <a:ext cx="36000" cy="36000"/>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7" name="テキスト ボックス 76">
              <a:extLst>
                <a:ext uri="{FF2B5EF4-FFF2-40B4-BE49-F238E27FC236}">
                  <a16:creationId xmlns:a16="http://schemas.microsoft.com/office/drawing/2014/main" id="{D4BCDFB7-48F5-4884-9030-8FAB8951AC50}"/>
                </a:ext>
              </a:extLst>
            </p:cNvPr>
            <p:cNvSpPr txBox="1"/>
            <p:nvPr/>
          </p:nvSpPr>
          <p:spPr>
            <a:xfrm>
              <a:off x="7553245" y="4836410"/>
              <a:ext cx="339790" cy="769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豊崎ＪＣ</a:t>
              </a:r>
            </a:p>
          </p:txBody>
        </p:sp>
      </p:grpSp>
      <p:sp>
        <p:nvSpPr>
          <p:cNvPr id="45" name="テキスト ボックス 44">
            <a:extLst>
              <a:ext uri="{FF2B5EF4-FFF2-40B4-BE49-F238E27FC236}">
                <a16:creationId xmlns:a16="http://schemas.microsoft.com/office/drawing/2014/main" id="{977FCDF9-888A-494B-832A-EDD9705AD801}"/>
              </a:ext>
            </a:extLst>
          </p:cNvPr>
          <p:cNvSpPr txBox="1"/>
          <p:nvPr/>
        </p:nvSpPr>
        <p:spPr>
          <a:xfrm>
            <a:off x="7401214" y="3575168"/>
            <a:ext cx="654772" cy="171187"/>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新大阪駅</a:t>
            </a:r>
          </a:p>
        </p:txBody>
      </p:sp>
      <p:sp>
        <p:nvSpPr>
          <p:cNvPr id="9" name="正方形/長方形 8"/>
          <p:cNvSpPr/>
          <p:nvPr/>
        </p:nvSpPr>
        <p:spPr>
          <a:xfrm>
            <a:off x="7462631" y="4119990"/>
            <a:ext cx="1296000"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都市再生緊急整備地域</a:t>
            </a:r>
            <a:endParaRPr kumimoji="1" lang="en-US" altLang="ja-JP" sz="900" b="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a:t>
            </a:r>
            <a:r>
              <a:rPr kumimoji="1" lang="en-US" altLang="ja-JP" sz="900" b="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114ha</a:t>
            </a:r>
            <a:r>
              <a:rPr kumimoji="1" lang="ja-JP" altLang="en-US" sz="900" b="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a:t>
            </a:r>
            <a:endParaRPr kumimoji="1" lang="en-US" altLang="ja-JP" sz="900" b="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endParaRPr>
          </a:p>
        </p:txBody>
      </p:sp>
      <p:cxnSp>
        <p:nvCxnSpPr>
          <p:cNvPr id="108" name="直線矢印コネクタ 107"/>
          <p:cNvCxnSpPr>
            <a:cxnSpLocks/>
            <a:stCxn id="9" idx="0"/>
          </p:cNvCxnSpPr>
          <p:nvPr/>
        </p:nvCxnSpPr>
        <p:spPr>
          <a:xfrm flipH="1" flipV="1">
            <a:off x="7690178" y="3856840"/>
            <a:ext cx="420453" cy="2631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テキスト ボックス 79">
            <a:extLst>
              <a:ext uri="{FF2B5EF4-FFF2-40B4-BE49-F238E27FC236}">
                <a16:creationId xmlns:a16="http://schemas.microsoft.com/office/drawing/2014/main" id="{1E7758ED-AADE-4EEE-BE62-AC8056F96C17}"/>
              </a:ext>
            </a:extLst>
          </p:cNvPr>
          <p:cNvSpPr txBox="1"/>
          <p:nvPr/>
        </p:nvSpPr>
        <p:spPr>
          <a:xfrm>
            <a:off x="6695395" y="4932250"/>
            <a:ext cx="1949573" cy="2308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新大阪駅周辺のまちづくり　エリア図</a:t>
            </a:r>
          </a:p>
        </p:txBody>
      </p:sp>
      <p:sp>
        <p:nvSpPr>
          <p:cNvPr id="58" name="Rectangle 5">
            <a:extLst>
              <a:ext uri="{FF2B5EF4-FFF2-40B4-BE49-F238E27FC236}">
                <a16:creationId xmlns:a16="http://schemas.microsoft.com/office/drawing/2014/main" id="{42797EA3-EBB9-4EE6-BD58-C2A1EDACCFBE}"/>
              </a:ext>
            </a:extLst>
          </p:cNvPr>
          <p:cNvSpPr>
            <a:spLocks noChangeArrowheads="1"/>
          </p:cNvSpPr>
          <p:nvPr/>
        </p:nvSpPr>
        <p:spPr bwMode="auto">
          <a:xfrm>
            <a:off x="291337" y="4161168"/>
            <a:ext cx="2875649" cy="313971"/>
          </a:xfrm>
          <a:prstGeom prst="rect">
            <a:avLst/>
          </a:prstGeom>
          <a:noFill/>
          <a:ln w="9525">
            <a:noFill/>
            <a:miter lim="800000"/>
            <a:headEnd/>
            <a:tailEnd/>
          </a:ln>
        </p:spPr>
        <p:txBody>
          <a:bodyPr lIns="69595" tIns="34797" rIns="69595" bIns="34797"/>
          <a:lstStyle/>
          <a:p>
            <a:pPr marL="441744" marR="0" lvl="0" indent="-285750" algn="l" defTabSz="914400" rtl="0" eaLnBrk="1" fontAlgn="base" latinLnBrk="0" hangingPunct="1">
              <a:lnSpc>
                <a:spcPct val="100000"/>
              </a:lnSpc>
              <a:spcBef>
                <a:spcPts val="152"/>
              </a:spcBef>
              <a:spcAft>
                <a:spcPts val="152"/>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淡路駅エリア・十三駅エリア　</a:t>
            </a:r>
            <a:endParaRPr kumimoji="1" lang="en-US" altLang="ja-JP" sz="1400" b="0" i="0" u="none" strike="noStrike" kern="1200" cap="none" spc="0" normalizeH="0" baseline="0" noProof="0" dirty="0">
              <a:ln>
                <a:noFill/>
              </a:ln>
              <a:effectLst/>
              <a:uLnTx/>
              <a:uFillTx/>
              <a:latin typeface="ＭＳ Ｐゴシック" pitchFamily="50" charset="-128"/>
              <a:ea typeface="ＭＳ Ｐゴシック" charset="-128"/>
              <a:cs typeface="+mn-cs"/>
            </a:endParaRPr>
          </a:p>
          <a:p>
            <a:pPr marL="155994" marR="0" lvl="0" indent="0" algn="l" defTabSz="914400" rtl="0" eaLnBrk="1" fontAlgn="base" latinLnBrk="0" hangingPunct="1">
              <a:lnSpc>
                <a:spcPct val="100000"/>
              </a:lnSpc>
              <a:spcBef>
                <a:spcPts val="152"/>
              </a:spcBef>
              <a:spcAft>
                <a:spcPts val="152"/>
              </a:spcAft>
              <a:buClrTx/>
              <a:buSzTx/>
              <a:buFontTx/>
              <a:buNone/>
              <a:tabLst/>
              <a:defRPr/>
            </a:pP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　　　　　</a:t>
            </a:r>
            <a:endParaRPr kumimoji="1" lang="en-US" altLang="ja-JP" sz="1400" b="0" i="0" u="none" strike="noStrike" kern="1200" cap="none" spc="0" normalizeH="0" baseline="0" noProof="0" dirty="0">
              <a:ln>
                <a:noFill/>
              </a:ln>
              <a:effectLst/>
              <a:uLnTx/>
              <a:uFillTx/>
              <a:latin typeface="ＭＳ Ｐゴシック" pitchFamily="50" charset="-128"/>
              <a:ea typeface="ＭＳ Ｐゴシック" charset="-128"/>
              <a:cs typeface="+mn-cs"/>
            </a:endParaRPr>
          </a:p>
        </p:txBody>
      </p:sp>
      <p:sp>
        <p:nvSpPr>
          <p:cNvPr id="59" name="Rectangle 5">
            <a:extLst>
              <a:ext uri="{FF2B5EF4-FFF2-40B4-BE49-F238E27FC236}">
                <a16:creationId xmlns:a16="http://schemas.microsoft.com/office/drawing/2014/main" id="{DB162764-E474-451D-B932-FF6D4E09E171}"/>
              </a:ext>
            </a:extLst>
          </p:cNvPr>
          <p:cNvSpPr>
            <a:spLocks noChangeArrowheads="1"/>
          </p:cNvSpPr>
          <p:nvPr/>
        </p:nvSpPr>
        <p:spPr bwMode="auto">
          <a:xfrm>
            <a:off x="-9905" y="1973053"/>
            <a:ext cx="6544349" cy="795587"/>
          </a:xfrm>
          <a:prstGeom prst="rect">
            <a:avLst/>
          </a:prstGeom>
          <a:noFill/>
          <a:ln w="9525">
            <a:noFill/>
            <a:miter lim="800000"/>
            <a:headEnd/>
            <a:tailEnd/>
          </a:ln>
        </p:spPr>
        <p:txBody>
          <a:bodyPr lIns="77929" tIns="38964" rIns="77929" bIns="38964"/>
          <a:lstStyle/>
          <a:p>
            <a:pPr marL="288000" lvl="0">
              <a:spcBef>
                <a:spcPts val="170"/>
              </a:spcBef>
              <a:spcAft>
                <a:spcPts val="170"/>
              </a:spcAft>
              <a:tabLst>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大深町地区防災公園街区整備事業</a:t>
            </a:r>
            <a:r>
              <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1" i="0" u="none" strike="noStrike" kern="1200" cap="none" spc="0" normalizeH="0" baseline="0" noProof="0" dirty="0">
                <a:ln>
                  <a:noFill/>
                </a:ln>
                <a:effectLst/>
                <a:uLnTx/>
                <a:uFillTx/>
                <a:latin typeface="ＭＳ Ｐゴシック" panose="020B0600070205080204" pitchFamily="50" charset="-128"/>
              </a:rPr>
              <a:t>２２</a:t>
            </a:r>
            <a:r>
              <a:rPr lang="zh-TW" altLang="en-US" sz="1600" b="1" dirty="0">
                <a:latin typeface="ＭＳ Ｐゴシック" panose="020B0600070205080204" pitchFamily="50" charset="-128"/>
              </a:rPr>
              <a:t>億</a:t>
            </a:r>
            <a:r>
              <a:rPr lang="ja-JP" altLang="en-US" sz="1600" b="1" dirty="0">
                <a:latin typeface="ＭＳ Ｐゴシック" panose="020B0600070205080204" pitchFamily="50" charset="-128"/>
              </a:rPr>
              <a:t>２</a:t>
            </a:r>
            <a:r>
              <a:rPr kumimoji="1" lang="ja-JP" altLang="en-US" sz="1600" b="1" i="0" u="none" strike="noStrike" kern="1200" cap="none" spc="0" normalizeH="0" baseline="0" noProof="0" dirty="0">
                <a:ln>
                  <a:noFill/>
                </a:ln>
                <a:effectLst/>
                <a:uLnTx/>
                <a:uFillTx/>
                <a:latin typeface="ＭＳ Ｐゴシック" panose="020B0600070205080204" pitchFamily="50" charset="-128"/>
              </a:rPr>
              <a:t>，</a:t>
            </a:r>
            <a:r>
              <a:rPr lang="ja-JP" altLang="en-US" sz="1600" b="1" dirty="0">
                <a:latin typeface="ＭＳ Ｐゴシック" panose="020B0600070205080204" pitchFamily="50" charset="-128"/>
              </a:rPr>
              <a:t>２００</a:t>
            </a:r>
            <a:r>
              <a:rPr lang="zh-TW" altLang="en-US" sz="1600" b="1" dirty="0">
                <a:latin typeface="ＭＳ Ｐゴシック" panose="020B0600070205080204" pitchFamily="50" charset="-128"/>
              </a:rPr>
              <a:t>万円</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p>
          <a:p>
            <a:pPr marL="756000" marR="0" lvl="0" indent="-270000"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令和６年</a:t>
            </a:r>
            <a:r>
              <a:rPr lang="ja-JP" altLang="en-US" sz="1400" dirty="0">
                <a:latin typeface="ＭＳ Ｐゴシック" panose="020B0600070205080204" pitchFamily="50" charset="-128"/>
              </a:rPr>
              <a:t>９</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月の先行まちびらき、令和</a:t>
            </a:r>
            <a:r>
              <a:rPr lang="ja-JP" altLang="en-US" sz="1400" dirty="0">
                <a:latin typeface="ＭＳ Ｐゴシック" panose="020B0600070205080204" pitchFamily="50" charset="-128"/>
              </a:rPr>
              <a:t>９</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年度の全体まちびらきに向けた</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86000" marR="0" lvl="0" algn="l" defTabSz="914400" rtl="0" eaLnBrk="0" fontAlgn="base" latinLnBrk="0" hangingPunct="0">
              <a:lnSpc>
                <a:spcPct val="100000"/>
              </a:lnSpc>
              <a:spcBef>
                <a:spcPts val="170"/>
              </a:spcBef>
              <a:spcAft>
                <a:spcPts val="170"/>
              </a:spcAft>
              <a:buClrTx/>
              <a:buSzTx/>
              <a:tabLst/>
              <a:defRPr/>
            </a:pPr>
            <a:r>
              <a:rPr lang="ja-JP" altLang="en-US" sz="1400" dirty="0">
                <a:latin typeface="ＭＳ Ｐゴシック" panose="020B0600070205080204" pitchFamily="50" charset="-128"/>
              </a:rPr>
              <a:t>　　 うめきた</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公園の整備</a:t>
            </a:r>
            <a:r>
              <a:rPr lang="ja-JP" altLang="en-US" sz="1400" dirty="0">
                <a:latin typeface="ＭＳ Ｐゴシック" panose="020B0600070205080204" pitchFamily="50" charset="-128"/>
              </a:rPr>
              <a:t>、</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用地取得等を実施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16" name="Rectangle 5">
            <a:extLst>
              <a:ext uri="{FF2B5EF4-FFF2-40B4-BE49-F238E27FC236}">
                <a16:creationId xmlns:a16="http://schemas.microsoft.com/office/drawing/2014/main" id="{22AD9F46-B4E5-8F9D-726A-7EE55A8632E8}"/>
              </a:ext>
            </a:extLst>
          </p:cNvPr>
          <p:cNvSpPr>
            <a:spLocks noChangeArrowheads="1"/>
          </p:cNvSpPr>
          <p:nvPr/>
        </p:nvSpPr>
        <p:spPr bwMode="auto">
          <a:xfrm>
            <a:off x="694288" y="4443186"/>
            <a:ext cx="5549208" cy="429358"/>
          </a:xfrm>
          <a:prstGeom prst="rect">
            <a:avLst/>
          </a:prstGeom>
          <a:noFill/>
          <a:ln w="9525">
            <a:noFill/>
            <a:miter lim="800000"/>
            <a:headEnd/>
            <a:tailEnd/>
          </a:ln>
        </p:spPr>
        <p:txBody>
          <a:bodyPr lIns="69595" tIns="34797" rIns="69595" bIns="34797"/>
          <a:lstStyle/>
          <a:p>
            <a:pPr marL="0" marR="0" lvl="0" indent="0" algn="l" defTabSz="914400" rtl="0" eaLnBrk="1" fontAlgn="base" latinLnBrk="0" hangingPunct="1">
              <a:lnSpc>
                <a:spcPts val="1500"/>
              </a:lnSpc>
              <a:spcBef>
                <a:spcPts val="175"/>
              </a:spcBef>
              <a:spcAft>
                <a:spcPts val="175"/>
              </a:spcAft>
              <a:buClrTx/>
              <a:buSzTx/>
              <a:buFontTx/>
              <a:buNone/>
              <a:tabLst/>
              <a:defRPr/>
            </a:pPr>
            <a:r>
              <a:rPr kumimoji="1" lang="ja-JP" altLang="en-US" sz="1400" b="0" i="0" u="none" strike="noStrike" kern="1200" cap="none" spc="-8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kern="1200" cap="none" spc="-8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新大阪駅周辺地域のサブ拠点として位置づけられている両エリアについて、　</a:t>
            </a:r>
            <a:endParaRPr kumimoji="1" lang="en-US" altLang="ja-JP" sz="1400" b="0" i="0" u="none" kern="1200" cap="none" spc="-8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ts val="1500"/>
              </a:lnSpc>
              <a:spcBef>
                <a:spcPts val="175"/>
              </a:spcBef>
              <a:spcAft>
                <a:spcPts val="175"/>
              </a:spcAft>
              <a:buClrTx/>
              <a:buSzTx/>
              <a:buFontTx/>
              <a:buNone/>
              <a:tabLst/>
              <a:defRPr/>
            </a:pPr>
            <a:r>
              <a:rPr kumimoji="1" lang="ja-JP" altLang="en-US" sz="1400" b="0" i="0" u="none" kern="1200" cap="none" spc="-8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8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エリア計画策定をめざした検討調査を実施</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p:txBody>
      </p:sp>
    </p:spTree>
    <p:extLst>
      <p:ext uri="{BB962C8B-B14F-4D97-AF65-F5344CB8AC3E}">
        <p14:creationId xmlns:p14="http://schemas.microsoft.com/office/powerpoint/2010/main" val="178835039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4"/>
          <p:cNvSpPr>
            <a:spLocks noChangeArrowheads="1"/>
          </p:cNvSpPr>
          <p:nvPr/>
        </p:nvSpPr>
        <p:spPr bwMode="auto">
          <a:xfrm>
            <a:off x="6672263" y="0"/>
            <a:ext cx="2471737" cy="468313"/>
          </a:xfrm>
          <a:prstGeom prst="rect">
            <a:avLst/>
          </a:prstGeom>
          <a:noFill/>
          <a:ln w="38100" algn="ctr">
            <a:noFill/>
            <a:miter lim="800000"/>
            <a:headEnd/>
            <a:tailEnd/>
          </a:ln>
        </p:spPr>
        <p:txBody>
          <a:bodyPr wrap="none" lIns="77929" tIns="38964" rIns="77929" bIns="38964" anchor="ctr"/>
          <a:lstStyle/>
          <a:p>
            <a:pPr algn="ctr"/>
            <a:r>
              <a:rPr lang="ja-JP" altLang="en-US" sz="1400" dirty="0">
                <a:solidFill>
                  <a:srgbClr val="000099"/>
                </a:solidFill>
                <a:latin typeface="ＭＳ Ｐゴシック" panose="020B0600070205080204" pitchFamily="50" charset="-128"/>
                <a:ea typeface="HG創英角ｺﾞｼｯｸUB"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itchFamily="49" charset="-128"/>
            </a:endParaRPr>
          </a:p>
        </p:txBody>
      </p:sp>
      <p:sp>
        <p:nvSpPr>
          <p:cNvPr id="103" name="Rectangle 4"/>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a:tabLst>
                <a:tab pos="3951288" algn="l"/>
                <a:tab pos="4032250" algn="l"/>
                <a:tab pos="4219575" algn="l"/>
                <a:tab pos="5556250" algn="l"/>
                <a:tab pos="5649913" algn="l"/>
              </a:tabLst>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関西経済をけん引するまちづくり②</a:t>
            </a:r>
          </a:p>
        </p:txBody>
      </p:sp>
      <p:sp>
        <p:nvSpPr>
          <p:cNvPr id="125" name="Rectangle 4"/>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86" name="Rectangle 5"/>
          <p:cNvSpPr>
            <a:spLocks noChangeArrowheads="1"/>
          </p:cNvSpPr>
          <p:nvPr/>
        </p:nvSpPr>
        <p:spPr bwMode="auto">
          <a:xfrm>
            <a:off x="41792" y="3965063"/>
            <a:ext cx="6424469" cy="43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ts val="175"/>
              </a:spcBef>
              <a:spcAft>
                <a:spcPts val="175"/>
              </a:spcAft>
              <a:buFontTx/>
              <a:buNone/>
            </a:pPr>
            <a:r>
              <a:rPr lang="ja-JP" altLang="en-US" sz="1800" b="1" dirty="0">
                <a:latin typeface="ＭＳ Ｐゴシック" panose="020B0600070205080204" pitchFamily="50" charset="-128"/>
              </a:rPr>
              <a:t>○　夢洲のまちづくり</a:t>
            </a:r>
            <a:endParaRPr lang="ja-JP" altLang="en-US" sz="1800" b="1" dirty="0">
              <a:solidFill>
                <a:srgbClr val="FF0000"/>
              </a:solidFill>
              <a:latin typeface="ＭＳ Ｐゴシック" panose="020B0600070205080204" pitchFamily="50" charset="-128"/>
            </a:endParaRPr>
          </a:p>
        </p:txBody>
      </p:sp>
      <p:sp>
        <p:nvSpPr>
          <p:cNvPr id="94" name="Rectangle 5"/>
          <p:cNvSpPr>
            <a:spLocks noChangeArrowheads="1"/>
          </p:cNvSpPr>
          <p:nvPr/>
        </p:nvSpPr>
        <p:spPr bwMode="auto">
          <a:xfrm>
            <a:off x="12985" y="4315824"/>
            <a:ext cx="6713294" cy="945855"/>
          </a:xfrm>
          <a:prstGeom prst="rect">
            <a:avLst/>
          </a:prstGeom>
          <a:noFill/>
          <a:ln w="9525">
            <a:noFill/>
            <a:miter lim="800000"/>
            <a:headEnd/>
            <a:tailEnd/>
          </a:ln>
        </p:spPr>
        <p:txBody>
          <a:bodyPr lIns="77929" tIns="38964" rIns="77929" bIns="38964"/>
          <a:lstStyle/>
          <a:p>
            <a:pPr marL="288000">
              <a:spcBef>
                <a:spcPts val="170"/>
              </a:spcBef>
              <a:spcAft>
                <a:spcPts val="170"/>
              </a:spcAft>
              <a:tabLst>
                <a:tab pos="93663" algn="l"/>
                <a:tab pos="4479925" algn="l"/>
              </a:tabLst>
              <a:defRPr/>
            </a:pPr>
            <a:r>
              <a:rPr lang="ja-JP" altLang="en-US" sz="1600" b="1" dirty="0">
                <a:latin typeface="ＭＳ Ｐゴシック" panose="020B0600070205080204" pitchFamily="50" charset="-128"/>
              </a:rPr>
              <a:t>■　夢洲第２期のまちづくりに向けた検討  （　 　  　 　 ４００万円）</a:t>
            </a:r>
            <a:endParaRPr lang="en-US" altLang="ja-JP" sz="1600" b="1" dirty="0">
              <a:latin typeface="ＭＳ Ｐゴシック" panose="020B0600070205080204" pitchFamily="50" charset="-128"/>
            </a:endParaRPr>
          </a:p>
          <a:p>
            <a:pPr marL="756000" indent="-269875">
              <a:spcBef>
                <a:spcPts val="170"/>
              </a:spcBef>
              <a:spcAft>
                <a:spcPts val="170"/>
              </a:spcAft>
              <a:buFont typeface="Wingdings" pitchFamily="2" charset="2"/>
              <a:buChar char="Ø"/>
              <a:defRPr/>
            </a:pPr>
            <a:r>
              <a:rPr lang="ja-JP" altLang="en-US" sz="1400" dirty="0">
                <a:latin typeface="ＭＳ Ｐゴシック" panose="020B0600070205080204" pitchFamily="50" charset="-128"/>
              </a:rPr>
              <a:t>２０２５年大阪・関西万博後の円滑な跡地の活用を見据えた、夢洲第２期の　　　　　　まちづくりに向けた検討を府市共同で実施</a:t>
            </a:r>
            <a:endParaRPr lang="en-US" altLang="ja-JP" sz="1400" dirty="0">
              <a:latin typeface="ＭＳ Ｐゴシック" panose="020B0600070205080204" pitchFamily="50" charset="-128"/>
            </a:endParaRPr>
          </a:p>
        </p:txBody>
      </p:sp>
      <p:sp>
        <p:nvSpPr>
          <p:cNvPr id="84" name="正方形/長方形 83"/>
          <p:cNvSpPr/>
          <p:nvPr/>
        </p:nvSpPr>
        <p:spPr>
          <a:xfrm>
            <a:off x="6806179" y="497283"/>
            <a:ext cx="2096699" cy="25976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9" name="Rectangle 5">
            <a:extLst>
              <a:ext uri="{FF2B5EF4-FFF2-40B4-BE49-F238E27FC236}">
                <a16:creationId xmlns:a16="http://schemas.microsoft.com/office/drawing/2014/main" id="{7CE0F1CE-B989-4CE2-A744-FDDCF1752588}"/>
              </a:ext>
            </a:extLst>
          </p:cNvPr>
          <p:cNvSpPr>
            <a:spLocks noChangeArrowheads="1"/>
          </p:cNvSpPr>
          <p:nvPr/>
        </p:nvSpPr>
        <p:spPr bwMode="auto">
          <a:xfrm>
            <a:off x="21632" y="376608"/>
            <a:ext cx="5418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大阪城東部地区のまちづくり</a:t>
            </a:r>
            <a:endParaRPr kumimoji="1" lang="en-US" altLang="ja-JP"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Rectangle 5">
            <a:extLst>
              <a:ext uri="{FF2B5EF4-FFF2-40B4-BE49-F238E27FC236}">
                <a16:creationId xmlns:a16="http://schemas.microsoft.com/office/drawing/2014/main" id="{39376776-4EA9-4D7A-B731-8E8D0A68E23E}"/>
              </a:ext>
            </a:extLst>
          </p:cNvPr>
          <p:cNvSpPr>
            <a:spLocks noChangeArrowheads="1"/>
          </p:cNvSpPr>
          <p:nvPr/>
        </p:nvSpPr>
        <p:spPr bwMode="auto">
          <a:xfrm>
            <a:off x="-4431" y="1944468"/>
            <a:ext cx="6591587" cy="1057514"/>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ct val="100000"/>
              </a:lnSpc>
              <a:spcBef>
                <a:spcPts val="170"/>
              </a:spcBef>
              <a:spcAft>
                <a:spcPts val="170"/>
              </a:spcAft>
              <a:buClrTx/>
              <a:buSzTx/>
              <a:buFontTx/>
              <a:buNone/>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森之宮キャンパス開所に合わせた環境整備の推進</a:t>
            </a:r>
            <a:endPar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288000" marR="0" lvl="0" indent="0" algn="l" defTabSz="914400" rtl="0" eaLnBrk="0" fontAlgn="base" latinLnBrk="0" hangingPunct="0">
              <a:lnSpc>
                <a:spcPct val="100000"/>
              </a:lnSpc>
              <a:spcBef>
                <a:spcPts val="170"/>
              </a:spcBef>
              <a:spcAft>
                <a:spcPts val="170"/>
              </a:spcAft>
              <a:buClrTx/>
              <a:buSzTx/>
              <a:buFontTx/>
              <a:buNone/>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　  ２億１，４００万円）</a:t>
            </a:r>
            <a:endPar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69875"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大阪城東部地区にふさわしい「シンボルアベニュー」（豊里矢田線）の歩道を美装化</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69875" algn="l" defTabSz="914400" rtl="0" eaLnBrk="0" fontAlgn="base" latinLnBrk="0" hangingPunct="0">
              <a:lnSpc>
                <a:spcPct val="100000"/>
              </a:lnSpc>
              <a:spcBef>
                <a:spcPts val="170"/>
              </a:spcBef>
              <a:spcAft>
                <a:spcPts val="170"/>
              </a:spcAft>
              <a:buClrTx/>
              <a:buSzTx/>
              <a:buFont typeface="Wingdings" pitchFamily="2" charset="2"/>
              <a:buChar char="Ø"/>
              <a:tabLst/>
              <a:defRPr/>
            </a:pP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pic>
        <p:nvPicPr>
          <p:cNvPr id="45" name="図 44">
            <a:extLst>
              <a:ext uri="{FF2B5EF4-FFF2-40B4-BE49-F238E27FC236}">
                <a16:creationId xmlns:a16="http://schemas.microsoft.com/office/drawing/2014/main" id="{553AF03F-ED91-4DDA-BFBA-B682CCA286D2}"/>
              </a:ext>
            </a:extLst>
          </p:cNvPr>
          <p:cNvPicPr>
            <a:picLocks noChangeAspect="1"/>
          </p:cNvPicPr>
          <p:nvPr/>
        </p:nvPicPr>
        <p:blipFill>
          <a:blip r:embed="rId3"/>
          <a:stretch>
            <a:fillRect/>
          </a:stretch>
        </p:blipFill>
        <p:spPr>
          <a:xfrm>
            <a:off x="6595608" y="516815"/>
            <a:ext cx="2288286" cy="2984373"/>
          </a:xfrm>
          <a:prstGeom prst="rect">
            <a:avLst/>
          </a:prstGeom>
        </p:spPr>
      </p:pic>
      <p:sp>
        <p:nvSpPr>
          <p:cNvPr id="48" name="Rectangle 5">
            <a:extLst>
              <a:ext uri="{FF2B5EF4-FFF2-40B4-BE49-F238E27FC236}">
                <a16:creationId xmlns:a16="http://schemas.microsoft.com/office/drawing/2014/main" id="{1BD15737-4F44-4E01-BA7C-B0D9C685E013}"/>
              </a:ext>
            </a:extLst>
          </p:cNvPr>
          <p:cNvSpPr>
            <a:spLocks noChangeArrowheads="1"/>
          </p:cNvSpPr>
          <p:nvPr/>
        </p:nvSpPr>
        <p:spPr bwMode="auto">
          <a:xfrm>
            <a:off x="-4431" y="1601198"/>
            <a:ext cx="6815128" cy="371904"/>
          </a:xfrm>
          <a:prstGeom prst="rect">
            <a:avLst/>
          </a:prstGeom>
          <a:noFill/>
          <a:ln w="9525">
            <a:noFill/>
            <a:miter lim="800000"/>
            <a:headEnd/>
            <a:tailEnd/>
          </a:ln>
        </p:spPr>
        <p:txBody>
          <a:bodyPr lIns="77929" tIns="38964" rIns="77929" bIns="38964"/>
          <a:lstStyle/>
          <a:p>
            <a:pPr marL="288000">
              <a:spcBef>
                <a:spcPts val="170"/>
              </a:spcBef>
              <a:spcAft>
                <a:spcPts val="170"/>
              </a:spcAft>
              <a:tabLst>
                <a:tab pos="93663" algn="l"/>
                <a:tab pos="4479925" algn="l"/>
              </a:tabLst>
              <a:defRPr/>
            </a:pPr>
            <a:r>
              <a:rPr lang="ja-JP" altLang="en-US" sz="1600" b="1" dirty="0">
                <a:latin typeface="ＭＳ Ｐゴシック" panose="020B0600070205080204" pitchFamily="50" charset="-128"/>
              </a:rPr>
              <a:t>■　新大学キャンパス整備事業　　　　 　　 （</a:t>
            </a:r>
            <a:r>
              <a:rPr lang="ja-JP" altLang="en-US" sz="1600" b="1" dirty="0">
                <a:latin typeface="ＭＳ Ｐゴシック"/>
              </a:rPr>
              <a:t>１９５</a:t>
            </a:r>
            <a:r>
              <a:rPr kumimoji="1" lang="ja-JP" altLang="en-US" sz="16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億</a:t>
            </a:r>
            <a:r>
              <a:rPr lang="ja-JP" altLang="en-US" sz="1600" b="1" dirty="0">
                <a:latin typeface="ＭＳ Ｐゴシック"/>
              </a:rPr>
              <a:t>９，４００</a:t>
            </a:r>
            <a:r>
              <a:rPr kumimoji="1" lang="ja-JP" altLang="en-US" sz="16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万円</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再掲</a:t>
            </a:r>
            <a:r>
              <a:rPr lang="en-US" altLang="ja-JP" sz="1600" b="1" dirty="0">
                <a:latin typeface="ＭＳ Ｐゴシック" panose="020B0600070205080204" pitchFamily="50" charset="-128"/>
              </a:rPr>
              <a:t>】</a:t>
            </a:r>
          </a:p>
          <a:p>
            <a:pPr marL="486125">
              <a:spcBef>
                <a:spcPts val="170"/>
              </a:spcBef>
              <a:spcAft>
                <a:spcPts val="170"/>
              </a:spcAft>
              <a:defRPr/>
            </a:pPr>
            <a:endParaRPr lang="en-US" altLang="ja-JP" sz="1400" dirty="0">
              <a:latin typeface="ＭＳ Ｐゴシック" panose="020B0600070205080204" pitchFamily="50" charset="-128"/>
            </a:endParaRPr>
          </a:p>
        </p:txBody>
      </p:sp>
      <p:sp>
        <p:nvSpPr>
          <p:cNvPr id="47" name="Rectangle 5">
            <a:extLst>
              <a:ext uri="{FF2B5EF4-FFF2-40B4-BE49-F238E27FC236}">
                <a16:creationId xmlns:a16="http://schemas.microsoft.com/office/drawing/2014/main" id="{46B8CD81-075B-46B8-A95F-EC2EF422DEEA}"/>
              </a:ext>
            </a:extLst>
          </p:cNvPr>
          <p:cNvSpPr>
            <a:spLocks noChangeArrowheads="1"/>
          </p:cNvSpPr>
          <p:nvPr/>
        </p:nvSpPr>
        <p:spPr bwMode="auto">
          <a:xfrm>
            <a:off x="-22619" y="754171"/>
            <a:ext cx="6957490" cy="1143732"/>
          </a:xfrm>
          <a:prstGeom prst="rect">
            <a:avLst/>
          </a:prstGeom>
          <a:noFill/>
          <a:ln w="9525">
            <a:noFill/>
            <a:miter lim="800000"/>
            <a:headEnd/>
            <a:tailEnd/>
          </a:ln>
        </p:spPr>
        <p:txBody>
          <a:bodyPr lIns="77929" tIns="38964" rIns="77929" bIns="38964"/>
          <a:lstStyle/>
          <a:p>
            <a:pPr marL="288000">
              <a:spcBef>
                <a:spcPts val="170"/>
              </a:spcBef>
              <a:spcAft>
                <a:spcPts val="170"/>
              </a:spcAft>
              <a:tabLst>
                <a:tab pos="93663" algn="l"/>
                <a:tab pos="4479925" algn="l"/>
              </a:tabLst>
              <a:defRPr/>
            </a:pPr>
            <a:r>
              <a:rPr lang="ja-JP" altLang="en-US" sz="1600" b="1" dirty="0">
                <a:latin typeface="ＭＳ Ｐゴシック" panose="020B0600070205080204" pitchFamily="50" charset="-128"/>
              </a:rPr>
              <a:t>■　大阪城東部地区のまちづくり検討調査 （　　　　　　 ３００万円）　　　　　　　　　　　　　　　　　　　　　</a:t>
            </a:r>
            <a:endParaRPr lang="en-US" altLang="ja-JP" sz="1600" b="1" dirty="0">
              <a:latin typeface="ＭＳ Ｐゴシック" panose="020B0600070205080204" pitchFamily="50" charset="-128"/>
            </a:endParaRPr>
          </a:p>
          <a:p>
            <a:pPr marL="756000" indent="-269875">
              <a:spcBef>
                <a:spcPts val="170"/>
              </a:spcBef>
              <a:spcAft>
                <a:spcPts val="170"/>
              </a:spcAft>
              <a:buFont typeface="Wingdings" pitchFamily="2" charset="2"/>
              <a:buChar char="Ø"/>
              <a:defRPr/>
            </a:pPr>
            <a:r>
              <a:rPr lang="ja-JP" altLang="en-US" sz="1400" dirty="0">
                <a:latin typeface="ＭＳ Ｐゴシック" panose="020B0600070205080204" pitchFamily="50" charset="-128"/>
              </a:rPr>
              <a:t>１．５期開発の推進（２０２４年度事業者公募開始、２０２８年春まちびらき予定）</a:t>
            </a:r>
            <a:endParaRPr lang="en-US" altLang="ja-JP" sz="1400" dirty="0">
              <a:latin typeface="ＭＳ Ｐゴシック" panose="020B0600070205080204" pitchFamily="50" charset="-128"/>
            </a:endParaRPr>
          </a:p>
          <a:p>
            <a:pPr marL="486125">
              <a:spcBef>
                <a:spcPts val="170"/>
              </a:spcBef>
              <a:spcAft>
                <a:spcPts val="170"/>
              </a:spcAft>
              <a:defRPr/>
            </a:pPr>
            <a:r>
              <a:rPr lang="ja-JP" altLang="en-US" sz="1400" dirty="0">
                <a:latin typeface="ＭＳ Ｐゴシック" panose="020B0600070205080204" pitchFamily="50" charset="-128"/>
              </a:rPr>
              <a:t>　　とともに、より一層の活性化に資するまちづくりの検討調査を府市共同で実施</a:t>
            </a:r>
            <a:endParaRPr lang="en-US" altLang="ja-JP" sz="1400" dirty="0">
              <a:latin typeface="ＭＳ Ｐゴシック" panose="020B0600070205080204" pitchFamily="50" charset="-128"/>
            </a:endParaRPr>
          </a:p>
        </p:txBody>
      </p:sp>
      <p:pic>
        <p:nvPicPr>
          <p:cNvPr id="50" name="図 49">
            <a:extLst>
              <a:ext uri="{FF2B5EF4-FFF2-40B4-BE49-F238E27FC236}">
                <a16:creationId xmlns:a16="http://schemas.microsoft.com/office/drawing/2014/main" id="{5D370E4B-27BE-4FF5-9B1E-819BBEE0485B}"/>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100000"/>
                    </a14:imgEffect>
                    <a14:imgEffect>
                      <a14:brightnessContrast contrast="2000"/>
                    </a14:imgEffect>
                  </a14:imgLayer>
                </a14:imgProps>
              </a:ext>
              <a:ext uri="{28A0092B-C50C-407E-A947-70E740481C1C}">
                <a14:useLocalDpi xmlns:a14="http://schemas.microsoft.com/office/drawing/2010/main"/>
              </a:ext>
            </a:extLst>
          </a:blip>
          <a:stretch>
            <a:fillRect/>
          </a:stretch>
        </p:blipFill>
        <p:spPr>
          <a:xfrm>
            <a:off x="6806179" y="3560701"/>
            <a:ext cx="2127084" cy="1360515"/>
          </a:xfrm>
          <a:prstGeom prst="rect">
            <a:avLst/>
          </a:prstGeom>
        </p:spPr>
      </p:pic>
      <p:sp>
        <p:nvSpPr>
          <p:cNvPr id="5" name="角丸四角形 82">
            <a:extLst>
              <a:ext uri="{FF2B5EF4-FFF2-40B4-BE49-F238E27FC236}">
                <a16:creationId xmlns:a16="http://schemas.microsoft.com/office/drawing/2014/main" id="{EF3F98C0-528B-F854-4C28-722EB50D1CFB}"/>
              </a:ext>
            </a:extLst>
          </p:cNvPr>
          <p:cNvSpPr/>
          <p:nvPr/>
        </p:nvSpPr>
        <p:spPr>
          <a:xfrm>
            <a:off x="41792" y="3002569"/>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a:t>
            </a:r>
          </a:p>
        </p:txBody>
      </p:sp>
      <p:sp>
        <p:nvSpPr>
          <p:cNvPr id="6" name="Rectangle 5">
            <a:extLst>
              <a:ext uri="{FF2B5EF4-FFF2-40B4-BE49-F238E27FC236}">
                <a16:creationId xmlns:a16="http://schemas.microsoft.com/office/drawing/2014/main" id="{6370A803-8D31-7938-6970-0E263F5FC073}"/>
              </a:ext>
            </a:extLst>
          </p:cNvPr>
          <p:cNvSpPr>
            <a:spLocks noChangeArrowheads="1"/>
          </p:cNvSpPr>
          <p:nvPr/>
        </p:nvSpPr>
        <p:spPr bwMode="auto">
          <a:xfrm>
            <a:off x="41792" y="2973609"/>
            <a:ext cx="6424469" cy="1057514"/>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ct val="100000"/>
              </a:lnSpc>
              <a:spcBef>
                <a:spcPts val="170"/>
              </a:spcBef>
              <a:spcAft>
                <a:spcPts val="170"/>
              </a:spcAft>
              <a:buClrTx/>
              <a:buSzTx/>
              <a:buFontTx/>
              <a:buNone/>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lang="ja-JP" altLang="en-US" sz="1600" b="1" dirty="0">
                <a:latin typeface="ＭＳ Ｐゴシック" panose="020B0600070205080204" pitchFamily="50" charset="-128"/>
              </a:rPr>
              <a:t>カーボンニュートラルを見据えた中浜西下水処理場の再構築事業　</a:t>
            </a:r>
            <a:endPar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288000" marR="0" lvl="0" indent="0" algn="l" defTabSz="914400" rtl="0" eaLnBrk="0" fontAlgn="base" latinLnBrk="0" hangingPunct="0">
              <a:lnSpc>
                <a:spcPct val="100000"/>
              </a:lnSpc>
              <a:spcBef>
                <a:spcPts val="170"/>
              </a:spcBef>
              <a:spcAft>
                <a:spcPts val="170"/>
              </a:spcAft>
              <a:buClrTx/>
              <a:buSzTx/>
              <a:buFontTx/>
              <a:buNone/>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　　　   </a:t>
            </a:r>
            <a:r>
              <a:rPr lang="ja-JP" altLang="en-US" sz="1600" b="1" dirty="0">
                <a:latin typeface="ＭＳ Ｐゴシック" panose="020B0600070205080204" pitchFamily="50" charset="-128"/>
              </a:rPr>
              <a:t>４，５００万円</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indent="-269875">
              <a:spcBef>
                <a:spcPts val="170"/>
              </a:spcBef>
              <a:spcAft>
                <a:spcPts val="170"/>
              </a:spcAft>
              <a:buFont typeface="Wingdings" pitchFamily="2" charset="2"/>
              <a:buChar char="Ø"/>
              <a:defRPr/>
            </a:pPr>
            <a:r>
              <a:rPr lang="ja-JP" altLang="en-US" sz="1400" dirty="0">
                <a:latin typeface="ＭＳ Ｐゴシック" panose="020B0600070205080204" pitchFamily="50" charset="-128"/>
              </a:rPr>
              <a:t>まちづくりと</a:t>
            </a:r>
            <a:r>
              <a:rPr lang="ja-JP" altLang="en-US" sz="1400" dirty="0">
                <a:latin typeface="ＭＳ Ｐゴシック" pitchFamily="50" charset="-128"/>
                <a:ea typeface="ＭＳ Ｐゴシック" charset="-128"/>
              </a:rPr>
              <a:t>連携した</a:t>
            </a:r>
            <a:r>
              <a:rPr lang="ja-JP" altLang="en-US" sz="1400" dirty="0">
                <a:latin typeface="ＭＳ Ｐゴシック" panose="020B0600070205080204" pitchFamily="50" charset="-128"/>
              </a:rPr>
              <a:t>上部空間の活用</a:t>
            </a:r>
            <a:r>
              <a:rPr lang="ja-JP" altLang="en-US" sz="1400" dirty="0">
                <a:latin typeface="ＭＳ Ｐゴシック" pitchFamily="50" charset="-128"/>
                <a:ea typeface="ＭＳ Ｐゴシック" charset="-128"/>
              </a:rPr>
              <a:t>や、先進的な省エネ・創エネ技術の導入</a:t>
            </a:r>
            <a:r>
              <a:rPr lang="ja-JP" altLang="en-US" sz="1400" dirty="0">
                <a:latin typeface="ＭＳ Ｐゴシック" panose="020B0600070205080204" pitchFamily="50" charset="-128"/>
              </a:rPr>
              <a:t>など次世代に向けた都市型処理場への再構築に向けた概略設計</a:t>
            </a:r>
            <a:endParaRPr lang="en-US" altLang="ja-JP" sz="1400" dirty="0">
              <a:latin typeface="ＭＳ Ｐゴシック" panose="020B0600070205080204" pitchFamily="50" charset="-128"/>
            </a:endParaRPr>
          </a:p>
        </p:txBody>
      </p:sp>
      <p:sp>
        <p:nvSpPr>
          <p:cNvPr id="28" name="スライド番号プレースホルダ 3"/>
          <p:cNvSpPr txBox="1">
            <a:spLocks noGrp="1"/>
          </p:cNvSpPr>
          <p:nvPr/>
        </p:nvSpPr>
        <p:spPr bwMode="auto">
          <a:xfrm>
            <a:off x="6957490" y="4789194"/>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39</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996635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1733550"/>
            <a:ext cx="9144000" cy="939800"/>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algn="ctr" eaLnBrk="1" hangingPunct="1">
              <a:defRPr/>
            </a:pPr>
            <a:r>
              <a:rPr lang="ja-JP" altLang="en-US" sz="3600" dirty="0">
                <a:solidFill>
                  <a:schemeClr val="bg1"/>
                </a:solidFill>
                <a:ea typeface="HG創英角ｺﾞｼｯｸUB" pitchFamily="49" charset="-128"/>
              </a:rPr>
              <a:t>２．令和６</a:t>
            </a:r>
            <a:r>
              <a:rPr lang="ja-JP" altLang="en-US" sz="36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年度</a:t>
            </a:r>
            <a:r>
              <a:rPr lang="ja-JP" altLang="en-US" sz="3600" dirty="0">
                <a:solidFill>
                  <a:schemeClr val="bg1"/>
                </a:solidFill>
                <a:ea typeface="HG創英角ｺﾞｼｯｸUB" pitchFamily="49" charset="-128"/>
              </a:rPr>
              <a:t>予算の姿</a:t>
            </a:r>
          </a:p>
        </p:txBody>
      </p:sp>
    </p:spTree>
    <p:extLst>
      <p:ext uri="{BB962C8B-B14F-4D97-AF65-F5344CB8AC3E}">
        <p14:creationId xmlns:p14="http://schemas.microsoft.com/office/powerpoint/2010/main" val="3873767105"/>
      </p:ext>
    </p:extLst>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鉄道ネットワークの充実</a:t>
            </a:r>
          </a:p>
        </p:txBody>
      </p:sp>
      <p:sp>
        <p:nvSpPr>
          <p:cNvPr id="63" name="Rectangle 4"/>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8" name="Rectangle 4"/>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鉄道ネットワークや交通環境の充実</a:t>
            </a:r>
          </a:p>
        </p:txBody>
      </p:sp>
      <p:sp>
        <p:nvSpPr>
          <p:cNvPr id="39" name="Rectangle 4"/>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0" name="Rectangle 5"/>
          <p:cNvSpPr>
            <a:spLocks noChangeArrowheads="1"/>
          </p:cNvSpPr>
          <p:nvPr/>
        </p:nvSpPr>
        <p:spPr bwMode="auto">
          <a:xfrm>
            <a:off x="62440" y="571742"/>
            <a:ext cx="6905119" cy="827612"/>
          </a:xfrm>
          <a:prstGeom prst="rect">
            <a:avLst/>
          </a:prstGeom>
          <a:noFill/>
          <a:ln>
            <a:noFill/>
          </a:ln>
        </p:spPr>
        <p:txBody>
          <a:bodyPr lIns="77929" tIns="38964" rIns="77929" bIns="38964">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8113" algn="l"/>
                <a:tab pos="5745163" algn="l"/>
              </a:tabLst>
              <a:defRPr/>
            </a:pPr>
            <a:r>
              <a:rPr lang="ja-JP" altLang="en-US" sz="1600" b="1" dirty="0">
                <a:latin typeface="ＭＳ Ｐゴシック" panose="020B0600070205080204" pitchFamily="50" charset="-128"/>
              </a:rPr>
              <a:t>■　なにわ筋線事業の促進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（６６億５，４００万円）</a:t>
            </a:r>
            <a:endParaRPr lang="en-US" altLang="ja-JP" sz="1600" b="1" dirty="0">
              <a:latin typeface="ＭＳ Ｐゴシック" panose="020B0600070205080204" pitchFamily="50" charset="-128"/>
            </a:endParaRPr>
          </a:p>
          <a:p>
            <a:pPr marL="288000" eaLnBrk="1" hangingPunct="1">
              <a:spcBef>
                <a:spcPts val="170"/>
              </a:spcBef>
              <a:spcAft>
                <a:spcPts val="170"/>
              </a:spcAft>
              <a:buNone/>
              <a:tabLst>
                <a:tab pos="3949700" algn="l"/>
              </a:tabLst>
              <a:defRPr/>
            </a:pPr>
            <a:r>
              <a:rPr lang="ja-JP" altLang="en-US" sz="1200" dirty="0">
                <a:latin typeface="ＭＳ Ｐゴシック" panose="020B0600070205080204" pitchFamily="50" charset="-128"/>
              </a:rPr>
              <a:t>　　　　　　　　　　　　　　　</a:t>
            </a: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令和５年度補正予算の繰越分（７億７，３００万円）を含む</a:t>
            </a:r>
            <a:endParaRPr lang="en-US" altLang="ja-JP" sz="1200"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なにわ筋線の整備にかかる用地補償や工事等の実施</a:t>
            </a:r>
            <a:endParaRPr lang="en-US" altLang="ja-JP" sz="1400" dirty="0">
              <a:latin typeface="ＭＳ Ｐゴシック" panose="020B0600070205080204" pitchFamily="50" charset="-128"/>
            </a:endParaRPr>
          </a:p>
        </p:txBody>
      </p:sp>
      <p:sp>
        <p:nvSpPr>
          <p:cNvPr id="35" name="Rectangle 5"/>
          <p:cNvSpPr>
            <a:spLocks noChangeArrowheads="1"/>
          </p:cNvSpPr>
          <p:nvPr/>
        </p:nvSpPr>
        <p:spPr bwMode="auto">
          <a:xfrm>
            <a:off x="62440" y="1472706"/>
            <a:ext cx="6905119" cy="799803"/>
          </a:xfrm>
          <a:prstGeom prst="rect">
            <a:avLst/>
          </a:prstGeom>
          <a:noFill/>
          <a:ln>
            <a:noFill/>
          </a:ln>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8113" algn="l"/>
              </a:tabLst>
              <a:defRPr/>
            </a:pPr>
            <a:r>
              <a:rPr lang="ja-JP" altLang="en-US" sz="1600" b="1" dirty="0">
                <a:latin typeface="ＭＳ Ｐゴシック" panose="020B0600070205080204" pitchFamily="50" charset="-128"/>
              </a:rPr>
              <a:t>■　リニア中央新幹線等整備促進の検討　  （　　　　　 ３００万円）</a:t>
            </a:r>
            <a:endParaRPr lang="en-US" altLang="ja-JP" sz="160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リニア中央新幹線・北陸新幹線の早期全線開業の実現に向けた検討、</a:t>
            </a:r>
            <a:br>
              <a:rPr lang="en-US" altLang="ja-JP" sz="1400" dirty="0">
                <a:latin typeface="ＭＳ Ｐゴシック" panose="020B0600070205080204" pitchFamily="50" charset="-128"/>
              </a:rPr>
            </a:br>
            <a:r>
              <a:rPr lang="ja-JP" altLang="en-US" sz="1400" dirty="0">
                <a:latin typeface="ＭＳ Ｐゴシック" panose="020B0600070205080204" pitchFamily="50" charset="-128"/>
              </a:rPr>
              <a:t>国等への働きかけ</a:t>
            </a:r>
            <a:endParaRPr lang="en-US" altLang="ja-JP" sz="1400" dirty="0">
              <a:latin typeface="ＭＳ Ｐゴシック" panose="020B0600070205080204" pitchFamily="50" charset="-128"/>
            </a:endParaRPr>
          </a:p>
        </p:txBody>
      </p:sp>
      <p:sp>
        <p:nvSpPr>
          <p:cNvPr id="37" name="Rectangle 5"/>
          <p:cNvSpPr>
            <a:spLocks noChangeArrowheads="1"/>
          </p:cNvSpPr>
          <p:nvPr/>
        </p:nvSpPr>
        <p:spPr bwMode="auto">
          <a:xfrm>
            <a:off x="62439" y="2389636"/>
            <a:ext cx="6905119" cy="591650"/>
          </a:xfrm>
          <a:prstGeom prst="rect">
            <a:avLst/>
          </a:prstGeom>
          <a:noFill/>
          <a:ln>
            <a:noFill/>
          </a:ln>
        </p:spPr>
        <p:txBody>
          <a:bodyPr lIns="77929" tIns="38964" rIns="77929" bIns="38964">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9700" algn="l"/>
                <a:tab pos="5561013" algn="l"/>
                <a:tab pos="5745163" algn="l"/>
              </a:tabLst>
              <a:defRPr/>
            </a:pPr>
            <a:r>
              <a:rPr lang="ja-JP" altLang="en-US" sz="1600" b="1" dirty="0">
                <a:latin typeface="ＭＳ Ｐゴシック" panose="020B0600070205080204" pitchFamily="50" charset="-128"/>
              </a:rPr>
              <a:t>■　大阪モノレール延伸事業</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　１億円　　 　　　　）</a:t>
            </a: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大阪モノレールの延伸にかかる本体工事</a:t>
            </a:r>
            <a:endParaRPr lang="en-US" altLang="ja-JP" sz="1400" strike="sngStrike" dirty="0">
              <a:latin typeface="ＭＳ Ｐゴシック" panose="020B0600070205080204" pitchFamily="50" charset="-128"/>
            </a:endParaRPr>
          </a:p>
        </p:txBody>
      </p:sp>
      <p:sp>
        <p:nvSpPr>
          <p:cNvPr id="57" name="スライド番号プレースホルダー 12"/>
          <p:cNvSpPr>
            <a:spLocks noGrp="1"/>
          </p:cNvSpPr>
          <p:nvPr>
            <p:ph type="sldNum" sz="quarter" idx="12"/>
          </p:nvPr>
        </p:nvSpPr>
        <p:spPr>
          <a:xfrm>
            <a:off x="6908801" y="4729117"/>
            <a:ext cx="2133600" cy="358775"/>
          </a:xfrm>
        </p:spPr>
        <p:txBody>
          <a:bodyPr/>
          <a:lstStyle/>
          <a:p>
            <a:pPr>
              <a:defRPr/>
            </a:pPr>
            <a:fld id="{DEFA87D7-D11D-49EA-BD5A-1FA0DBA809B8}" type="slidenum">
              <a:rPr lang="en-US" altLang="ja-JP" sz="2000" b="1" smtClean="0">
                <a:effectLst>
                  <a:outerShdw blurRad="38100" dist="38100" dir="2700000" algn="tl">
                    <a:srgbClr val="000000">
                      <a:alpha val="43137"/>
                    </a:srgbClr>
                  </a:outerShdw>
                </a:effectLst>
              </a:rPr>
              <a:t>40</a:t>
            </a:fld>
            <a:endParaRPr lang="en-US" altLang="ja-JP" sz="2000" b="1" dirty="0">
              <a:effectLst>
                <a:outerShdw blurRad="38100" dist="38100" dir="2700000" algn="tl">
                  <a:srgbClr val="000000">
                    <a:alpha val="43137"/>
                  </a:srgbClr>
                </a:outerShdw>
              </a:effectLst>
            </a:endParaRPr>
          </a:p>
        </p:txBody>
      </p:sp>
      <p:pic>
        <p:nvPicPr>
          <p:cNvPr id="59" name="図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26174" y="916210"/>
            <a:ext cx="2570163"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テキスト ボックス 3"/>
          <p:cNvSpPr txBox="1">
            <a:spLocks noChangeArrowheads="1"/>
          </p:cNvSpPr>
          <p:nvPr/>
        </p:nvSpPr>
        <p:spPr bwMode="auto">
          <a:xfrm>
            <a:off x="8087632" y="3979859"/>
            <a:ext cx="105636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8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新たに整備する</a:t>
            </a:r>
            <a:endParaRPr lang="en-US" altLang="ja-JP" sz="800" dirty="0">
              <a:latin typeface="ＭＳ ゴシック" panose="020B0609070205080204" pitchFamily="49" charset="-128"/>
              <a:ea typeface="ＭＳ ゴシック" panose="020B0609070205080204" pitchFamily="49" charset="-128"/>
            </a:endParaRPr>
          </a:p>
          <a:p>
            <a:pPr eaLnBrk="1" hangingPunct="1"/>
            <a:r>
              <a:rPr lang="ja-JP" altLang="en-US" sz="800" dirty="0">
                <a:latin typeface="ＭＳ ゴシック" panose="020B0609070205080204" pitchFamily="49" charset="-128"/>
                <a:ea typeface="ＭＳ ゴシック" panose="020B0609070205080204" pitchFamily="49" charset="-128"/>
              </a:rPr>
              <a:t>　駅の名称は仮称</a:t>
            </a:r>
          </a:p>
        </p:txBody>
      </p:sp>
      <p:sp>
        <p:nvSpPr>
          <p:cNvPr id="64" name="四角形吹き出し 63"/>
          <p:cNvSpPr/>
          <p:nvPr/>
        </p:nvSpPr>
        <p:spPr>
          <a:xfrm>
            <a:off x="6539065" y="1780234"/>
            <a:ext cx="1057121" cy="357080"/>
          </a:xfrm>
          <a:prstGeom prst="wedgeRectCallout">
            <a:avLst>
              <a:gd name="adj1" fmla="val 44475"/>
              <a:gd name="adj2" fmla="val 86081"/>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000" dirty="0">
                <a:solidFill>
                  <a:schemeClr val="tx1"/>
                </a:solidFill>
                <a:latin typeface="ＭＳ Ｐゴシック" panose="020B0600070205080204" pitchFamily="50" charset="-128"/>
              </a:rPr>
              <a:t>大阪駅</a:t>
            </a:r>
            <a:endParaRPr lang="en-US" altLang="ja-JP" sz="1000" dirty="0">
              <a:solidFill>
                <a:schemeClr val="tx1"/>
              </a:solidFill>
              <a:latin typeface="ＭＳ Ｐゴシック" panose="020B0600070205080204" pitchFamily="50" charset="-128"/>
            </a:endParaRPr>
          </a:p>
          <a:p>
            <a:pPr algn="ctr">
              <a:defRPr/>
            </a:pPr>
            <a:r>
              <a:rPr lang="ja-JP" altLang="en-US" sz="1000" dirty="0">
                <a:solidFill>
                  <a:schemeClr val="tx1"/>
                </a:solidFill>
                <a:latin typeface="ＭＳ Ｐゴシック" panose="020B0600070205080204" pitchFamily="50" charset="-128"/>
              </a:rPr>
              <a:t>（うめきたエリア）</a:t>
            </a:r>
          </a:p>
        </p:txBody>
      </p:sp>
      <p:sp>
        <p:nvSpPr>
          <p:cNvPr id="65" name="四角形吹き出し 64"/>
          <p:cNvSpPr/>
          <p:nvPr/>
        </p:nvSpPr>
        <p:spPr>
          <a:xfrm>
            <a:off x="6507162" y="2687860"/>
            <a:ext cx="649287" cy="201613"/>
          </a:xfrm>
          <a:prstGeom prst="wedgeRectCallout">
            <a:avLst>
              <a:gd name="adj1" fmla="val 86935"/>
              <a:gd name="adj2" fmla="val -1313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latin typeface="ＭＳ Ｐゴシック" panose="020B0600070205080204" pitchFamily="50" charset="-128"/>
              </a:rPr>
              <a:t>※</a:t>
            </a:r>
            <a:r>
              <a:rPr lang="ja-JP" altLang="en-US" sz="1000" dirty="0">
                <a:solidFill>
                  <a:schemeClr val="tx1"/>
                </a:solidFill>
                <a:latin typeface="ＭＳ Ｐゴシック" panose="020B0600070205080204" pitchFamily="50" charset="-128"/>
              </a:rPr>
              <a:t>中之島</a:t>
            </a:r>
          </a:p>
        </p:txBody>
      </p:sp>
      <p:sp>
        <p:nvSpPr>
          <p:cNvPr id="66" name="四角形吹き出し 65"/>
          <p:cNvSpPr/>
          <p:nvPr/>
        </p:nvSpPr>
        <p:spPr>
          <a:xfrm>
            <a:off x="6508749" y="3119660"/>
            <a:ext cx="647700" cy="200025"/>
          </a:xfrm>
          <a:prstGeom prst="wedgeRectCallout">
            <a:avLst>
              <a:gd name="adj1" fmla="val 100106"/>
              <a:gd name="adj2" fmla="val 3883"/>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latin typeface="ＭＳ Ｐゴシック" panose="020B0600070205080204" pitchFamily="50" charset="-128"/>
              </a:rPr>
              <a:t>※</a:t>
            </a:r>
            <a:r>
              <a:rPr lang="ja-JP" altLang="en-US" sz="1000" dirty="0">
                <a:solidFill>
                  <a:schemeClr val="tx1"/>
                </a:solidFill>
                <a:latin typeface="ＭＳ Ｐゴシック" panose="020B0600070205080204" pitchFamily="50" charset="-128"/>
              </a:rPr>
              <a:t>西本町</a:t>
            </a:r>
          </a:p>
        </p:txBody>
      </p:sp>
      <p:sp>
        <p:nvSpPr>
          <p:cNvPr id="67" name="四角形吹き出し 66"/>
          <p:cNvSpPr/>
          <p:nvPr/>
        </p:nvSpPr>
        <p:spPr>
          <a:xfrm>
            <a:off x="6596062" y="3570510"/>
            <a:ext cx="646112" cy="200025"/>
          </a:xfrm>
          <a:prstGeom prst="wedgeRectCallout">
            <a:avLst>
              <a:gd name="adj1" fmla="val 100749"/>
              <a:gd name="adj2" fmla="val 5741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dirty="0">
                <a:solidFill>
                  <a:schemeClr val="tx1"/>
                </a:solidFill>
                <a:latin typeface="ＭＳ Ｐゴシック" panose="020B0600070205080204" pitchFamily="50" charset="-128"/>
              </a:rPr>
              <a:t>JR</a:t>
            </a:r>
            <a:r>
              <a:rPr lang="ja-JP" altLang="en-US" sz="1000" dirty="0">
                <a:solidFill>
                  <a:schemeClr val="tx1"/>
                </a:solidFill>
                <a:latin typeface="ＭＳ Ｐゴシック" panose="020B0600070205080204" pitchFamily="50" charset="-128"/>
              </a:rPr>
              <a:t>難波</a:t>
            </a:r>
          </a:p>
        </p:txBody>
      </p:sp>
      <p:sp>
        <p:nvSpPr>
          <p:cNvPr id="68" name="四角形吹き出し 67"/>
          <p:cNvSpPr/>
          <p:nvPr/>
        </p:nvSpPr>
        <p:spPr>
          <a:xfrm>
            <a:off x="7900987" y="3392710"/>
            <a:ext cx="877887" cy="236538"/>
          </a:xfrm>
          <a:prstGeom prst="wedgeRectCallout">
            <a:avLst>
              <a:gd name="adj1" fmla="val -64848"/>
              <a:gd name="adj2" fmla="val 112892"/>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latin typeface="ＭＳ Ｐゴシック" panose="020B0600070205080204" pitchFamily="50" charset="-128"/>
              </a:rPr>
              <a:t>※</a:t>
            </a:r>
            <a:r>
              <a:rPr lang="ja-JP" altLang="en-US" sz="1000" dirty="0">
                <a:solidFill>
                  <a:schemeClr val="tx1"/>
                </a:solidFill>
                <a:latin typeface="ＭＳ Ｐゴシック" panose="020B0600070205080204" pitchFamily="50" charset="-128"/>
              </a:rPr>
              <a:t>南海新難波</a:t>
            </a:r>
          </a:p>
        </p:txBody>
      </p:sp>
      <p:sp>
        <p:nvSpPr>
          <p:cNvPr id="69" name="四角形吹き出し 68"/>
          <p:cNvSpPr/>
          <p:nvPr/>
        </p:nvSpPr>
        <p:spPr>
          <a:xfrm>
            <a:off x="6672262" y="4118198"/>
            <a:ext cx="647700" cy="200025"/>
          </a:xfrm>
          <a:prstGeom prst="wedgeRectCallout">
            <a:avLst>
              <a:gd name="adj1" fmla="val 113092"/>
              <a:gd name="adj2" fmla="val 92429"/>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ＭＳ Ｐゴシック" panose="020B0600070205080204" pitchFamily="50" charset="-128"/>
              </a:rPr>
              <a:t>新今宮</a:t>
            </a:r>
          </a:p>
        </p:txBody>
      </p:sp>
      <p:sp>
        <p:nvSpPr>
          <p:cNvPr id="70" name="四角形吹き出し 69"/>
          <p:cNvSpPr/>
          <p:nvPr/>
        </p:nvSpPr>
        <p:spPr>
          <a:xfrm>
            <a:off x="6973887" y="1182910"/>
            <a:ext cx="647700" cy="201613"/>
          </a:xfrm>
          <a:prstGeom prst="wedgeRectCallout">
            <a:avLst>
              <a:gd name="adj1" fmla="val 72252"/>
              <a:gd name="adj2" fmla="val -7027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ＭＳ Ｐゴシック" panose="020B0600070205080204" pitchFamily="50" charset="-128"/>
              </a:rPr>
              <a:t>新大阪</a:t>
            </a:r>
          </a:p>
        </p:txBody>
      </p:sp>
      <p:sp>
        <p:nvSpPr>
          <p:cNvPr id="71" name="テキスト ボックス 11"/>
          <p:cNvSpPr txBox="1">
            <a:spLocks noChangeArrowheads="1"/>
          </p:cNvSpPr>
          <p:nvPr/>
        </p:nvSpPr>
        <p:spPr bwMode="auto">
          <a:xfrm>
            <a:off x="8377254" y="2510060"/>
            <a:ext cx="7551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700" dirty="0">
                <a:latin typeface="ＭＳ Ｐゴシック" panose="020B0600070205080204" pitchFamily="50" charset="-128"/>
              </a:rPr>
              <a:t>京阪中之島線</a:t>
            </a:r>
          </a:p>
        </p:txBody>
      </p:sp>
      <p:sp>
        <p:nvSpPr>
          <p:cNvPr id="72" name="テキスト ボックス 13"/>
          <p:cNvSpPr txBox="1">
            <a:spLocks noChangeArrowheads="1"/>
          </p:cNvSpPr>
          <p:nvPr/>
        </p:nvSpPr>
        <p:spPr bwMode="auto">
          <a:xfrm>
            <a:off x="7758112" y="3156173"/>
            <a:ext cx="10429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地下鉄中央線</a:t>
            </a:r>
          </a:p>
        </p:txBody>
      </p:sp>
      <p:sp>
        <p:nvSpPr>
          <p:cNvPr id="73" name="テキスト ボックス 15"/>
          <p:cNvSpPr txBox="1">
            <a:spLocks noChangeArrowheads="1"/>
          </p:cNvSpPr>
          <p:nvPr/>
        </p:nvSpPr>
        <p:spPr bwMode="auto">
          <a:xfrm>
            <a:off x="7869237" y="3748310"/>
            <a:ext cx="10525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近鉄奈良線・大阪線</a:t>
            </a:r>
          </a:p>
        </p:txBody>
      </p:sp>
      <p:sp>
        <p:nvSpPr>
          <p:cNvPr id="74" name="テキスト ボックス 123"/>
          <p:cNvSpPr txBox="1">
            <a:spLocks noChangeArrowheads="1"/>
          </p:cNvSpPr>
          <p:nvPr/>
        </p:nvSpPr>
        <p:spPr bwMode="auto">
          <a:xfrm rot="3179232">
            <a:off x="6434137" y="1252760"/>
            <a:ext cx="952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阪急神戸線</a:t>
            </a:r>
          </a:p>
        </p:txBody>
      </p:sp>
      <p:sp>
        <p:nvSpPr>
          <p:cNvPr id="75" name="線吹き出し 1 (枠付き) 74"/>
          <p:cNvSpPr/>
          <p:nvPr/>
        </p:nvSpPr>
        <p:spPr>
          <a:xfrm>
            <a:off x="7861299" y="2835498"/>
            <a:ext cx="1139825" cy="269875"/>
          </a:xfrm>
          <a:prstGeom prst="borderCallout1">
            <a:avLst>
              <a:gd name="adj1" fmla="val 31617"/>
              <a:gd name="adj2" fmla="val -209"/>
              <a:gd name="adj3" fmla="val 95344"/>
              <a:gd name="adj4" fmla="val -2716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ＭＳ Ｐゴシック" panose="020B0600070205080204" pitchFamily="50" charset="-128"/>
              </a:rPr>
              <a:t>なにわ筋線</a:t>
            </a:r>
          </a:p>
        </p:txBody>
      </p:sp>
      <p:sp>
        <p:nvSpPr>
          <p:cNvPr id="76" name="テキスト ボックス 123"/>
          <p:cNvSpPr txBox="1">
            <a:spLocks noChangeArrowheads="1"/>
          </p:cNvSpPr>
          <p:nvPr/>
        </p:nvSpPr>
        <p:spPr bwMode="auto">
          <a:xfrm>
            <a:off x="7596187" y="2340198"/>
            <a:ext cx="730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700" dirty="0">
                <a:latin typeface="ＭＳ Ｐゴシック" panose="020B0600070205080204" pitchFamily="50" charset="-128"/>
              </a:rPr>
              <a:t>JR</a:t>
            </a:r>
            <a:r>
              <a:rPr lang="ja-JP" altLang="en-US" sz="700" dirty="0">
                <a:latin typeface="ＭＳ Ｐゴシック" panose="020B0600070205080204" pitchFamily="50" charset="-128"/>
              </a:rPr>
              <a:t>東西線</a:t>
            </a:r>
          </a:p>
        </p:txBody>
      </p:sp>
      <p:sp>
        <p:nvSpPr>
          <p:cNvPr id="77" name="テキスト ボックス 123"/>
          <p:cNvSpPr txBox="1">
            <a:spLocks noChangeArrowheads="1"/>
          </p:cNvSpPr>
          <p:nvPr/>
        </p:nvSpPr>
        <p:spPr bwMode="auto">
          <a:xfrm>
            <a:off x="8000999" y="2279873"/>
            <a:ext cx="935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700" dirty="0">
                <a:latin typeface="ＭＳ Ｐゴシック" panose="020B0600070205080204" pitchFamily="50" charset="-128"/>
              </a:rPr>
              <a:t>JR</a:t>
            </a:r>
            <a:r>
              <a:rPr lang="ja-JP" altLang="en-US" sz="700" dirty="0">
                <a:latin typeface="ＭＳ Ｐゴシック" panose="020B0600070205080204" pitchFamily="50" charset="-128"/>
              </a:rPr>
              <a:t>大阪環状線</a:t>
            </a:r>
          </a:p>
        </p:txBody>
      </p:sp>
      <p:sp>
        <p:nvSpPr>
          <p:cNvPr id="78" name="テキスト ボックス 123"/>
          <p:cNvSpPr txBox="1">
            <a:spLocks noChangeArrowheads="1"/>
          </p:cNvSpPr>
          <p:nvPr/>
        </p:nvSpPr>
        <p:spPr bwMode="auto">
          <a:xfrm>
            <a:off x="7142162" y="920973"/>
            <a:ext cx="952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阪急宝塚線</a:t>
            </a:r>
          </a:p>
        </p:txBody>
      </p:sp>
      <p:sp>
        <p:nvSpPr>
          <p:cNvPr id="79" name="テキスト ボックス 123"/>
          <p:cNvSpPr txBox="1">
            <a:spLocks noChangeArrowheads="1"/>
          </p:cNvSpPr>
          <p:nvPr/>
        </p:nvSpPr>
        <p:spPr bwMode="auto">
          <a:xfrm>
            <a:off x="6129337" y="2503710"/>
            <a:ext cx="7318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阪神本線</a:t>
            </a:r>
          </a:p>
        </p:txBody>
      </p:sp>
      <p:sp>
        <p:nvSpPr>
          <p:cNvPr id="81" name="左矢印 80"/>
          <p:cNvSpPr/>
          <p:nvPr/>
        </p:nvSpPr>
        <p:spPr>
          <a:xfrm>
            <a:off x="8161916" y="982018"/>
            <a:ext cx="919644" cy="495921"/>
          </a:xfrm>
          <a:prstGeom prst="leftArrow">
            <a:avLst>
              <a:gd name="adj1" fmla="val 65225"/>
              <a:gd name="adj2" fmla="val 22638"/>
            </a:avLst>
          </a:prstGeom>
          <a:solidFill>
            <a:srgbClr val="FFC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en-US" sz="1050" kern="1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a:t>
            </a:r>
            <a:endParaRPr lang="ja-JP" sz="1050" kern="100" dirty="0">
              <a:effectLst/>
              <a:latin typeface="ＭＳ Ｐゴシック" panose="020B0600070205080204" pitchFamily="50" charset="-128"/>
              <a:ea typeface="ＭＳ 明朝" panose="02020609040205080304" pitchFamily="17" charset="-128"/>
              <a:cs typeface="Times New Roman" panose="02020603050405020304" pitchFamily="18" charset="0"/>
            </a:endParaRPr>
          </a:p>
        </p:txBody>
      </p:sp>
      <p:sp>
        <p:nvSpPr>
          <p:cNvPr id="82" name="テキスト ボックス 118"/>
          <p:cNvSpPr txBox="1"/>
          <p:nvPr/>
        </p:nvSpPr>
        <p:spPr>
          <a:xfrm>
            <a:off x="8232910" y="1114460"/>
            <a:ext cx="881080" cy="2308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36000" bIns="0" numCol="1" spcCol="0" rtlCol="0" fromWordArt="0" anchor="t" anchorCtr="0" forceAA="0" compatLnSpc="1">
            <a:prstTxWarp prst="textNoShape">
              <a:avLst/>
            </a:prstTxWarp>
            <a:spAutoFit/>
          </a:bodyPr>
          <a:lstStyle/>
          <a:p>
            <a:pPr algn="just">
              <a:lnSpc>
                <a:spcPts val="900"/>
              </a:lnSpc>
              <a:spcAft>
                <a:spcPts val="0"/>
              </a:spcAft>
            </a:pPr>
            <a:r>
              <a:rPr lang="ja-JP" sz="800" kern="100" dirty="0">
                <a:effectLst>
                  <a:glow rad="101600">
                    <a:schemeClr val="bg1"/>
                  </a:glow>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リニア中央新幹線</a:t>
            </a:r>
            <a:endParaRPr lang="ja-JP" sz="800" kern="100" dirty="0">
              <a:effectLst/>
              <a:latin typeface="ＭＳ Ｐゴシック" panose="020B0600070205080204" pitchFamily="50" charset="-128"/>
              <a:ea typeface="ＭＳ 明朝" panose="02020609040205080304" pitchFamily="17" charset="-128"/>
              <a:cs typeface="Times New Roman" panose="02020603050405020304" pitchFamily="18" charset="0"/>
            </a:endParaRPr>
          </a:p>
          <a:p>
            <a:pPr algn="just">
              <a:lnSpc>
                <a:spcPts val="900"/>
              </a:lnSpc>
              <a:spcAft>
                <a:spcPts val="0"/>
              </a:spcAft>
            </a:pPr>
            <a:r>
              <a:rPr lang="ja-JP" sz="800" kern="100" dirty="0">
                <a:effectLst>
                  <a:glow rad="101600">
                    <a:schemeClr val="bg1"/>
                  </a:glow>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北陸新幹線</a:t>
            </a:r>
            <a:endParaRPr lang="ja-JP" sz="800" kern="100" dirty="0">
              <a:effectLst/>
              <a:latin typeface="ＭＳ Ｐゴシック" panose="020B0600070205080204" pitchFamily="50" charset="-128"/>
              <a:ea typeface="ＭＳ 明朝" panose="02020609040205080304" pitchFamily="17" charset="-128"/>
              <a:cs typeface="Times New Roman" panose="02020603050405020304" pitchFamily="18" charset="0"/>
            </a:endParaRPr>
          </a:p>
        </p:txBody>
      </p:sp>
      <p:sp>
        <p:nvSpPr>
          <p:cNvPr id="41" name="Rectangle 5"/>
          <p:cNvSpPr>
            <a:spLocks noChangeArrowheads="1"/>
          </p:cNvSpPr>
          <p:nvPr/>
        </p:nvSpPr>
        <p:spPr bwMode="auto">
          <a:xfrm>
            <a:off x="52391" y="3173619"/>
            <a:ext cx="6651623" cy="156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9700" algn="l"/>
              </a:tabLst>
              <a:defRPr/>
            </a:pPr>
            <a:r>
              <a:rPr lang="ja-JP" altLang="en-US" sz="1600" b="1" dirty="0">
                <a:latin typeface="ＭＳ Ｐゴシック" panose="020B0600070205080204" pitchFamily="50" charset="-128"/>
              </a:rPr>
              <a:t>■　ユニバーサルデザイン（ＵＤ）タクシーの普及促進</a:t>
            </a:r>
            <a:endParaRPr lang="en-US" altLang="ja-JP" sz="1600" b="1" dirty="0">
              <a:latin typeface="ＭＳ Ｐゴシック" panose="020B0600070205080204" pitchFamily="50" charset="-128"/>
            </a:endParaRPr>
          </a:p>
          <a:p>
            <a:pPr marL="288000" eaLnBrk="1" hangingPunct="1">
              <a:spcBef>
                <a:spcPts val="170"/>
              </a:spcBef>
              <a:spcAft>
                <a:spcPts val="170"/>
              </a:spcAft>
              <a:buNone/>
              <a:tabLst>
                <a:tab pos="3948113" algn="l"/>
                <a:tab pos="5745163" algn="l"/>
              </a:tabLst>
              <a:defRPr/>
            </a:pPr>
            <a:r>
              <a:rPr lang="ja-JP" altLang="en-US" sz="1600" b="1" dirty="0">
                <a:latin typeface="ＭＳ Ｐゴシック" panose="020B0600070205080204" pitchFamily="50" charset="-128"/>
              </a:rPr>
              <a:t>　　　　　　　　　　　　　　　　　　　　　　　　　　　 </a:t>
            </a:r>
            <a:r>
              <a:rPr lang="ja-JP" altLang="en-US" sz="1600" b="1" dirty="0">
                <a:latin typeface="+mn-ea"/>
              </a:rPr>
              <a:t> </a:t>
            </a:r>
            <a:r>
              <a:rPr lang="ja-JP" altLang="en-US" sz="1600" b="1" dirty="0">
                <a:latin typeface="ＭＳ Ｐゴシック" panose="020B0600070205080204" pitchFamily="50" charset="-128"/>
              </a:rPr>
              <a:t>（　２億５，５００万円）</a:t>
            </a:r>
            <a:endParaRPr lang="en-US" altLang="ja-JP" sz="160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誰もが安全・安心で快適に移動できるＵＤタクシーの導入に対する補助</a:t>
            </a:r>
            <a:endParaRPr lang="en-US" altLang="ja-JP" sz="1400" dirty="0">
              <a:latin typeface="ＭＳ Ｐゴシック" panose="020B0600070205080204" pitchFamily="50" charset="-128"/>
            </a:endParaRPr>
          </a:p>
          <a:p>
            <a:pPr marL="471600" eaLnBrk="1" hangingPunct="1">
              <a:spcBef>
                <a:spcPts val="170"/>
              </a:spcBef>
              <a:spcAft>
                <a:spcPts val="170"/>
              </a:spcAft>
              <a:buNone/>
              <a:tabLst>
                <a:tab pos="5740400" algn="l"/>
              </a:tabLst>
              <a:defRPr/>
            </a:pPr>
            <a:r>
              <a:rPr lang="ja-JP" altLang="en-US" sz="1400" dirty="0">
                <a:latin typeface="ＭＳ Ｐゴシック" panose="020B0600070205080204" pitchFamily="50" charset="-128"/>
              </a:rPr>
              <a:t>　　・普及目標（令和６年度末までに約２５％）達成に向け、府補助に加えて</a:t>
            </a:r>
            <a:endParaRPr lang="en-US" altLang="ja-JP" sz="1400" dirty="0">
              <a:latin typeface="ＭＳ Ｐゴシック" panose="020B0600070205080204" pitchFamily="50" charset="-128"/>
            </a:endParaRPr>
          </a:p>
          <a:p>
            <a:pPr marL="471600" eaLnBrk="1" hangingPunct="1">
              <a:spcBef>
                <a:spcPts val="170"/>
              </a:spcBef>
              <a:spcAft>
                <a:spcPts val="170"/>
              </a:spcAft>
              <a:buNone/>
              <a:tabLst>
                <a:tab pos="5740400" algn="l"/>
              </a:tabLst>
              <a:defRPr/>
            </a:pPr>
            <a:r>
              <a:rPr lang="ja-JP" altLang="en-US" sz="1400" dirty="0">
                <a:latin typeface="ＭＳ Ｐゴシック" panose="020B0600070205080204" pitchFamily="50" charset="-128"/>
              </a:rPr>
              <a:t>　　  国補助との併用も可能とすることで、導入に向けた働きかけを強化</a:t>
            </a:r>
            <a:endParaRPr lang="en-US" altLang="ja-JP" sz="1400" dirty="0">
              <a:latin typeface="ＭＳ Ｐゴシック" panose="020B0600070205080204" pitchFamily="50" charset="-128"/>
            </a:endParaRPr>
          </a:p>
          <a:p>
            <a:pPr marL="471600" eaLnBrk="1" hangingPunct="1">
              <a:spcBef>
                <a:spcPts val="170"/>
              </a:spcBef>
              <a:spcAft>
                <a:spcPts val="170"/>
              </a:spcAft>
              <a:buNone/>
              <a:tabLst>
                <a:tab pos="5740400" algn="l"/>
              </a:tabLst>
              <a:defRPr/>
            </a:pPr>
            <a:endParaRPr lang="en-US" altLang="ja-JP" sz="1400" dirty="0">
              <a:latin typeface="ＭＳ Ｐゴシック" panose="020B0600070205080204" pitchFamily="50" charset="-128"/>
            </a:endParaRPr>
          </a:p>
        </p:txBody>
      </p:sp>
      <p:sp>
        <p:nvSpPr>
          <p:cNvPr id="2" name="角丸四角形 30">
            <a:extLst>
              <a:ext uri="{FF2B5EF4-FFF2-40B4-BE49-F238E27FC236}">
                <a16:creationId xmlns:a16="http://schemas.microsoft.com/office/drawing/2014/main" id="{91160EC6-BFDC-AB11-676E-0F087D971AD7}"/>
              </a:ext>
            </a:extLst>
          </p:cNvPr>
          <p:cNvSpPr/>
          <p:nvPr/>
        </p:nvSpPr>
        <p:spPr>
          <a:xfrm>
            <a:off x="76201" y="3185173"/>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Tree>
    <p:extLst>
      <p:ext uri="{BB962C8B-B14F-4D97-AF65-F5344CB8AC3E}">
        <p14:creationId xmlns:p14="http://schemas.microsoft.com/office/powerpoint/2010/main" val="285506403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4"/>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高速道路ネットワークの充実</a:t>
            </a:r>
          </a:p>
        </p:txBody>
      </p:sp>
      <p:sp>
        <p:nvSpPr>
          <p:cNvPr id="264" name="Rectangle 4"/>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128" name="スライド番号プレースホルダ 3"/>
          <p:cNvSpPr txBox="1">
            <a:spLocks noGrp="1"/>
          </p:cNvSpPr>
          <p:nvPr/>
        </p:nvSpPr>
        <p:spPr bwMode="auto">
          <a:xfrm>
            <a:off x="7010819" y="4808800"/>
            <a:ext cx="2133600" cy="357187"/>
          </a:xfrm>
          <a:prstGeom prst="rect">
            <a:avLst/>
          </a:prstGeom>
          <a:noFill/>
          <a:ln>
            <a:miter lim="800000"/>
            <a:headEnd/>
            <a:tailEnd/>
          </a:ln>
        </p:spPr>
        <p:txBody>
          <a:bodyPr lIns="77929" tIns="38964" rIns="77929" bIns="38964"/>
          <a:lstStyle/>
          <a:p>
            <a:pPr algn="r" eaLnBrk="1" hangingPunct="1">
              <a:defRPr/>
            </a:pPr>
            <a:fld id="{FEE22E6E-F706-4E10-B99F-B6E214B3843D}" type="slidenum">
              <a:rPr lang="en-US" altLang="ja-JP" sz="2000" b="1" smtClean="0">
                <a:effectLst>
                  <a:outerShdw blurRad="38100" dist="38100" dir="2700000" algn="tl">
                    <a:srgbClr val="C0C0C0"/>
                  </a:outerShdw>
                </a:effectLst>
                <a:latin typeface="ＭＳ Ｐゴシック" panose="020B0600070205080204" pitchFamily="50" charset="-128"/>
                <a:ea typeface="ＭＳ Ｐゴシック" charset="-128"/>
              </a:rPr>
              <a:t>41</a:t>
            </a:fld>
            <a:endParaRPr lang="en-US" altLang="ja-JP" sz="2000" b="1" dirty="0">
              <a:effectLst>
                <a:outerShdw blurRad="38100" dist="38100" dir="2700000" algn="tl">
                  <a:srgbClr val="C0C0C0"/>
                </a:outerShdw>
              </a:effectLst>
              <a:latin typeface="ＭＳ Ｐゴシック" panose="020B0600070205080204" pitchFamily="50" charset="-128"/>
              <a:ea typeface="ＭＳ Ｐゴシック" charset="-128"/>
            </a:endParaRPr>
          </a:p>
        </p:txBody>
      </p:sp>
      <p:sp>
        <p:nvSpPr>
          <p:cNvPr id="72" name="テキスト ボックス 9"/>
          <p:cNvSpPr txBox="1">
            <a:spLocks noChangeArrowheads="1"/>
          </p:cNvSpPr>
          <p:nvPr/>
        </p:nvSpPr>
        <p:spPr bwMode="auto">
          <a:xfrm>
            <a:off x="60436" y="3566148"/>
            <a:ext cx="4893804" cy="1061829"/>
          </a:xfrm>
          <a:prstGeom prst="rect">
            <a:avLst/>
          </a:prstGeom>
          <a:noFill/>
          <a:ln>
            <a:noFill/>
          </a:ln>
        </p:spPr>
        <p:txBody>
          <a:bodyPr wrap="square">
            <a:spAutoFit/>
          </a:bodyPr>
          <a:lstStyle>
            <a:lvl1pPr>
              <a:tabLst>
                <a:tab pos="3852863" algn="l"/>
              </a:tabLst>
              <a:defRPr kumimoji="1">
                <a:solidFill>
                  <a:schemeClr val="tx1"/>
                </a:solidFill>
                <a:latin typeface="Arial" charset="0"/>
                <a:ea typeface="ＭＳ Ｐゴシック" charset="-128"/>
              </a:defRPr>
            </a:lvl1pPr>
            <a:lvl2pPr>
              <a:tabLst>
                <a:tab pos="3852863" algn="l"/>
              </a:tabLst>
              <a:defRPr kumimoji="1">
                <a:solidFill>
                  <a:schemeClr val="tx1"/>
                </a:solidFill>
                <a:latin typeface="Arial" charset="0"/>
                <a:ea typeface="ＭＳ Ｐゴシック" charset="-128"/>
              </a:defRPr>
            </a:lvl2pPr>
            <a:lvl3pPr>
              <a:tabLst>
                <a:tab pos="3852863" algn="l"/>
              </a:tabLst>
              <a:defRPr kumimoji="1">
                <a:solidFill>
                  <a:schemeClr val="tx1"/>
                </a:solidFill>
                <a:latin typeface="Arial" charset="0"/>
                <a:ea typeface="ＭＳ Ｐゴシック" charset="-128"/>
              </a:defRPr>
            </a:lvl3pPr>
            <a:lvl4pPr>
              <a:tabLst>
                <a:tab pos="3852863" algn="l"/>
              </a:tabLst>
              <a:defRPr kumimoji="1">
                <a:solidFill>
                  <a:schemeClr val="tx1"/>
                </a:solidFill>
                <a:latin typeface="Arial" charset="0"/>
                <a:ea typeface="ＭＳ Ｐゴシック" charset="-128"/>
              </a:defRPr>
            </a:lvl4pPr>
            <a:lvl5pPr>
              <a:tabLst>
                <a:tab pos="3852863" algn="l"/>
              </a:tabLst>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9pPr>
          </a:lstStyle>
          <a:p>
            <a:pPr eaLnBrk="1" hangingPunct="1">
              <a:spcBef>
                <a:spcPts val="200"/>
              </a:spcBef>
              <a:spcAft>
                <a:spcPts val="0"/>
              </a:spcAft>
              <a:tabLst>
                <a:tab pos="2598738" algn="l"/>
              </a:tabLst>
              <a:defRPr/>
            </a:pPr>
            <a:r>
              <a:rPr lang="ja-JP" altLang="en-US" sz="1600" b="1" dirty="0">
                <a:latin typeface="+mn-ea"/>
                <a:ea typeface="+mn-ea"/>
              </a:rPr>
              <a:t>■ 淀川左岸線延伸部事業</a:t>
            </a:r>
            <a:r>
              <a:rPr lang="en-US" altLang="ja-JP" sz="1600" b="1" dirty="0">
                <a:latin typeface="+mn-ea"/>
                <a:ea typeface="+mn-ea"/>
              </a:rPr>
              <a:t>	</a:t>
            </a:r>
            <a:r>
              <a:rPr lang="ja-JP" altLang="en-US" sz="1600" b="1" dirty="0">
                <a:latin typeface="+mn-ea"/>
                <a:ea typeface="+mn-ea"/>
              </a:rPr>
              <a:t>（　　２億６，７００万円）</a:t>
            </a:r>
            <a:endParaRPr lang="en-US" altLang="ja-JP" sz="1600" b="1" dirty="0">
              <a:latin typeface="+mn-ea"/>
              <a:ea typeface="+mn-ea"/>
            </a:endParaRPr>
          </a:p>
          <a:p>
            <a:pPr marL="84138" eaLnBrk="1" hangingPunct="1">
              <a:spcBef>
                <a:spcPts val="200"/>
              </a:spcBef>
              <a:spcAft>
                <a:spcPts val="0"/>
              </a:spcAft>
              <a:buFont typeface="Wingdings" pitchFamily="2" charset="2"/>
              <a:buChar char="Ø"/>
              <a:tabLst>
                <a:tab pos="357188" algn="l"/>
                <a:tab pos="3852863" algn="l"/>
              </a:tabLst>
              <a:defRPr/>
            </a:pPr>
            <a:r>
              <a:rPr lang="ja-JP" altLang="en-US" sz="1400" dirty="0">
                <a:latin typeface="+mn-ea"/>
                <a:ea typeface="+mn-ea"/>
              </a:rPr>
              <a:t>　道路詳細設計及び支障物件移設準備工事等を実施</a:t>
            </a:r>
            <a:endParaRPr lang="en-US" altLang="ja-JP" sz="1400" dirty="0">
              <a:latin typeface="+mn-ea"/>
              <a:ea typeface="+mn-ea"/>
            </a:endParaRPr>
          </a:p>
          <a:p>
            <a:pPr eaLnBrk="1" hangingPunct="1">
              <a:spcBef>
                <a:spcPts val="200"/>
              </a:spcBef>
              <a:spcAft>
                <a:spcPts val="0"/>
              </a:spcAft>
              <a:defRPr/>
            </a:pPr>
            <a:r>
              <a:rPr lang="ja-JP" altLang="en-US" sz="1400" dirty="0">
                <a:latin typeface="+mn-ea"/>
                <a:ea typeface="+mn-ea"/>
              </a:rPr>
              <a:t>　　・区　　　間：新御堂筋～</a:t>
            </a:r>
            <a:r>
              <a:rPr lang="zh-TW" altLang="en-US" sz="1400" dirty="0">
                <a:latin typeface="+mn-ea"/>
                <a:ea typeface="+mn-ea"/>
              </a:rPr>
              <a:t>近畿自動車道</a:t>
            </a:r>
            <a:endParaRPr lang="en-US" altLang="ja-JP" sz="1400" strike="sngStrike" dirty="0">
              <a:latin typeface="+mn-ea"/>
              <a:ea typeface="+mn-ea"/>
            </a:endParaRPr>
          </a:p>
          <a:p>
            <a:pPr eaLnBrk="1" hangingPunct="1">
              <a:spcBef>
                <a:spcPts val="200"/>
              </a:spcBef>
              <a:spcAft>
                <a:spcPts val="0"/>
              </a:spcAft>
              <a:defRPr/>
            </a:pPr>
            <a:r>
              <a:rPr lang="ja-JP" altLang="en-US" sz="1400" dirty="0">
                <a:latin typeface="+mn-ea"/>
                <a:ea typeface="+mn-ea"/>
              </a:rPr>
              <a:t>　　・事業主体：国、阪神高速道路㈱ 、西日本高速道路㈱ </a:t>
            </a:r>
            <a:r>
              <a:rPr lang="ja-JP" altLang="en-US" sz="1400" b="1" dirty="0">
                <a:latin typeface="+mj-ea"/>
                <a:ea typeface="+mj-ea"/>
              </a:rPr>
              <a:t>　</a:t>
            </a:r>
            <a:endParaRPr lang="en-US" altLang="ja-JP" sz="1400" b="1" dirty="0">
              <a:latin typeface="+mj-ea"/>
              <a:ea typeface="+mj-ea"/>
            </a:endParaRPr>
          </a:p>
        </p:txBody>
      </p:sp>
      <p:sp>
        <p:nvSpPr>
          <p:cNvPr id="94" name="テキスト ボックス 9"/>
          <p:cNvSpPr txBox="1">
            <a:spLocks noChangeArrowheads="1"/>
          </p:cNvSpPr>
          <p:nvPr/>
        </p:nvSpPr>
        <p:spPr bwMode="auto">
          <a:xfrm>
            <a:off x="60436" y="789050"/>
            <a:ext cx="4873862" cy="2477601"/>
          </a:xfrm>
          <a:prstGeom prst="rect">
            <a:avLst/>
          </a:prstGeom>
          <a:noFill/>
          <a:ln>
            <a:noFill/>
          </a:ln>
        </p:spPr>
        <p:txBody>
          <a:bodyPr wrap="square">
            <a:spAutoFit/>
          </a:bodyPr>
          <a:lstStyle>
            <a:lvl1pPr>
              <a:tabLst>
                <a:tab pos="3852863" algn="l"/>
              </a:tabLst>
              <a:defRPr kumimoji="1">
                <a:solidFill>
                  <a:schemeClr val="tx1"/>
                </a:solidFill>
                <a:latin typeface="Arial" charset="0"/>
                <a:ea typeface="ＭＳ Ｐゴシック" charset="-128"/>
              </a:defRPr>
            </a:lvl1pPr>
            <a:lvl2pPr>
              <a:tabLst>
                <a:tab pos="3852863" algn="l"/>
              </a:tabLst>
              <a:defRPr kumimoji="1">
                <a:solidFill>
                  <a:schemeClr val="tx1"/>
                </a:solidFill>
                <a:latin typeface="Arial" charset="0"/>
                <a:ea typeface="ＭＳ Ｐゴシック" charset="-128"/>
              </a:defRPr>
            </a:lvl2pPr>
            <a:lvl3pPr>
              <a:tabLst>
                <a:tab pos="3852863" algn="l"/>
              </a:tabLst>
              <a:defRPr kumimoji="1">
                <a:solidFill>
                  <a:schemeClr val="tx1"/>
                </a:solidFill>
                <a:latin typeface="Arial" charset="0"/>
                <a:ea typeface="ＭＳ Ｐゴシック" charset="-128"/>
              </a:defRPr>
            </a:lvl3pPr>
            <a:lvl4pPr>
              <a:tabLst>
                <a:tab pos="3852863" algn="l"/>
              </a:tabLst>
              <a:defRPr kumimoji="1">
                <a:solidFill>
                  <a:schemeClr val="tx1"/>
                </a:solidFill>
                <a:latin typeface="Arial" charset="0"/>
                <a:ea typeface="ＭＳ Ｐゴシック" charset="-128"/>
              </a:defRPr>
            </a:lvl4pPr>
            <a:lvl5pPr>
              <a:tabLst>
                <a:tab pos="3852863" algn="l"/>
              </a:tabLst>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9pPr>
          </a:lstStyle>
          <a:p>
            <a:pPr eaLnBrk="1" hangingPunct="1">
              <a:spcBef>
                <a:spcPts val="200"/>
              </a:spcBef>
              <a:spcAft>
                <a:spcPts val="0"/>
              </a:spcAft>
              <a:tabLst>
                <a:tab pos="2598738" algn="l"/>
              </a:tabLst>
              <a:defRPr/>
            </a:pPr>
            <a:r>
              <a:rPr lang="ja-JP" altLang="en-US" sz="1600" b="1" dirty="0">
                <a:latin typeface="+mn-ea"/>
                <a:ea typeface="+mn-ea"/>
              </a:rPr>
              <a:t>■ 淀川左岸線（２期）事業</a:t>
            </a:r>
            <a:r>
              <a:rPr lang="en-US" altLang="ja-JP" sz="1600" b="1" dirty="0">
                <a:latin typeface="+mn-ea"/>
                <a:ea typeface="+mn-ea"/>
              </a:rPr>
              <a:t>	</a:t>
            </a:r>
            <a:r>
              <a:rPr lang="zh-TW" altLang="en-US" sz="1600" b="1" dirty="0">
                <a:latin typeface="+mn-ea"/>
                <a:ea typeface="+mn-ea"/>
              </a:rPr>
              <a:t>（３２２億６，６００万円</a:t>
            </a:r>
            <a:r>
              <a:rPr lang="ja-JP" altLang="en-US" sz="1600" b="1" dirty="0">
                <a:latin typeface="+mn-ea"/>
                <a:ea typeface="+mn-ea"/>
              </a:rPr>
              <a:t>）</a:t>
            </a:r>
            <a:endParaRPr lang="en-US" altLang="ja-JP" sz="1600" b="1" dirty="0">
              <a:latin typeface="+mn-ea"/>
              <a:ea typeface="+mn-ea"/>
            </a:endParaRPr>
          </a:p>
          <a:p>
            <a:pPr algn="r" eaLnBrk="1" hangingPunct="1">
              <a:spcBef>
                <a:spcPts val="200"/>
              </a:spcBef>
              <a:spcAft>
                <a:spcPts val="0"/>
              </a:spcAft>
              <a:tabLst>
                <a:tab pos="2598738" algn="l"/>
              </a:tabLst>
              <a:defRPr/>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令和５年度補正予算の繰越分（３４億１，１００万円）を含む</a:t>
            </a:r>
            <a:r>
              <a:rPr lang="ja-JP" altLang="en-US" sz="1200" dirty="0">
                <a:latin typeface="+mn-ea"/>
                <a:ea typeface="+mn-ea"/>
              </a:rPr>
              <a:t>　　　　　　　　　　　　　　　　</a:t>
            </a:r>
            <a:endParaRPr lang="en-US" altLang="ja-JP" sz="1200" dirty="0">
              <a:latin typeface="+mn-ea"/>
              <a:ea typeface="+mn-ea"/>
            </a:endParaRPr>
          </a:p>
          <a:p>
            <a:pPr marL="357188" indent="-273050" eaLnBrk="1" hangingPunct="1">
              <a:spcBef>
                <a:spcPts val="200"/>
              </a:spcBef>
              <a:spcAft>
                <a:spcPts val="0"/>
              </a:spcAft>
              <a:buFont typeface="Wingdings" pitchFamily="2" charset="2"/>
              <a:buChar char="Ø"/>
              <a:defRPr/>
            </a:pPr>
            <a:r>
              <a:rPr lang="ja-JP" altLang="en-US" sz="1400" dirty="0">
                <a:latin typeface="+mn-ea"/>
                <a:ea typeface="+mn-ea"/>
              </a:rPr>
              <a:t>トンネル本体工事及び橋梁工事等を推進</a:t>
            </a:r>
            <a:endParaRPr lang="en-US" altLang="ja-JP" sz="1400" dirty="0">
              <a:latin typeface="+mn-ea"/>
              <a:ea typeface="+mn-ea"/>
            </a:endParaRPr>
          </a:p>
          <a:p>
            <a:pPr marL="84138" eaLnBrk="1" hangingPunct="1">
              <a:spcBef>
                <a:spcPts val="200"/>
              </a:spcBef>
              <a:spcAft>
                <a:spcPts val="0"/>
              </a:spcAft>
              <a:defRPr/>
            </a:pPr>
            <a:r>
              <a:rPr lang="en-US" altLang="ja-JP" sz="1400" dirty="0">
                <a:latin typeface="+mn-ea"/>
                <a:ea typeface="+mn-ea"/>
              </a:rPr>
              <a:t>    </a:t>
            </a:r>
            <a:r>
              <a:rPr lang="ja-JP" altLang="en-US" sz="1400" dirty="0">
                <a:latin typeface="+mn-ea"/>
                <a:ea typeface="+mn-ea"/>
              </a:rPr>
              <a:t>（万博会場へ向かうシャトルバス等のアクセスルートと</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して利用できるよう整備を推進</a:t>
            </a:r>
            <a:r>
              <a:rPr lang="ja-JP" altLang="en-US" sz="1400" spc="-50" dirty="0">
                <a:latin typeface="+mn-ea"/>
                <a:ea typeface="+mn-ea"/>
              </a:rPr>
              <a:t>）</a:t>
            </a:r>
            <a:endParaRPr lang="en-US" altLang="ja-JP" sz="1400" spc="-50" dirty="0">
              <a:latin typeface="+mn-ea"/>
              <a:ea typeface="+mn-ea"/>
            </a:endParaRPr>
          </a:p>
          <a:p>
            <a:pPr marL="84138" eaLnBrk="1" hangingPunct="1">
              <a:spcBef>
                <a:spcPts val="200"/>
              </a:spcBef>
              <a:spcAft>
                <a:spcPts val="0"/>
              </a:spcAft>
              <a:defRPr/>
            </a:pPr>
            <a:r>
              <a:rPr lang="ja-JP" altLang="en-US" sz="1400" dirty="0">
                <a:latin typeface="+mn-ea"/>
                <a:ea typeface="+mn-ea"/>
              </a:rPr>
              <a:t>　・区　　　間：</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阪神高速神戸線</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～新御堂筋</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・事業主体：</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大阪市、阪神高速道路㈱</a:t>
            </a:r>
            <a:endParaRPr lang="en-US" altLang="ja-JP" sz="1400" dirty="0">
              <a:latin typeface="+mn-ea"/>
              <a:ea typeface="+mn-ea"/>
            </a:endParaRPr>
          </a:p>
        </p:txBody>
      </p:sp>
      <p:grpSp>
        <p:nvGrpSpPr>
          <p:cNvPr id="95" name="グループ化 94"/>
          <p:cNvGrpSpPr/>
          <p:nvPr/>
        </p:nvGrpSpPr>
        <p:grpSpPr>
          <a:xfrm>
            <a:off x="2944678" y="1920981"/>
            <a:ext cx="1896145" cy="1276668"/>
            <a:chOff x="-2209893" y="1703955"/>
            <a:chExt cx="2652094" cy="1675810"/>
          </a:xfrm>
        </p:grpSpPr>
        <p:grpSp>
          <p:nvGrpSpPr>
            <p:cNvPr id="96" name="グループ化 95"/>
            <p:cNvGrpSpPr/>
            <p:nvPr/>
          </p:nvGrpSpPr>
          <p:grpSpPr>
            <a:xfrm>
              <a:off x="-2209892" y="1703955"/>
              <a:ext cx="2652093" cy="1674793"/>
              <a:chOff x="4784187" y="1414984"/>
              <a:chExt cx="4076614" cy="2552488"/>
            </a:xfrm>
          </p:grpSpPr>
          <p:pic>
            <p:nvPicPr>
              <p:cNvPr id="98" name="図 9"/>
              <p:cNvPicPr>
                <a:picLocks/>
              </p:cNvPicPr>
              <p:nvPr/>
            </p:nvPicPr>
            <p:blipFill>
              <a:blip r:embed="rId3" cstate="print">
                <a:extLst>
                  <a:ext uri="{28A0092B-C50C-407E-A947-70E740481C1C}">
                    <a14:useLocalDpi xmlns:a14="http://schemas.microsoft.com/office/drawing/2010/main"/>
                  </a:ext>
                </a:extLst>
              </a:blip>
              <a:stretch>
                <a:fillRect/>
              </a:stretch>
            </p:blipFill>
            <p:spPr bwMode="auto">
              <a:xfrm>
                <a:off x="4784187" y="1438584"/>
                <a:ext cx="4076614" cy="2528888"/>
              </a:xfrm>
              <a:prstGeom prst="roundRect">
                <a:avLst>
                  <a:gd name="adj" fmla="val 16667"/>
                </a:avLst>
              </a:prstGeom>
              <a:ln w="0">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1" name="フリーフォーム 110"/>
              <p:cNvSpPr/>
              <p:nvPr/>
            </p:nvSpPr>
            <p:spPr>
              <a:xfrm>
                <a:off x="5854700" y="2984500"/>
                <a:ext cx="2949575" cy="600075"/>
              </a:xfrm>
              <a:custGeom>
                <a:avLst/>
                <a:gdLst>
                  <a:gd name="connsiteX0" fmla="*/ 2728913 w 2728913"/>
                  <a:gd name="connsiteY0" fmla="*/ 0 h 623887"/>
                  <a:gd name="connsiteX1" fmla="*/ 1900238 w 2728913"/>
                  <a:gd name="connsiteY1" fmla="*/ 309562 h 623887"/>
                  <a:gd name="connsiteX2" fmla="*/ 1633538 w 2728913"/>
                  <a:gd name="connsiteY2" fmla="*/ 314325 h 623887"/>
                  <a:gd name="connsiteX3" fmla="*/ 1328738 w 2728913"/>
                  <a:gd name="connsiteY3" fmla="*/ 485775 h 623887"/>
                  <a:gd name="connsiteX4" fmla="*/ 357188 w 2728913"/>
                  <a:gd name="connsiteY4" fmla="*/ 514350 h 623887"/>
                  <a:gd name="connsiteX5" fmla="*/ 180975 w 2728913"/>
                  <a:gd name="connsiteY5" fmla="*/ 619125 h 623887"/>
                  <a:gd name="connsiteX6" fmla="*/ 0 w 2728913"/>
                  <a:gd name="connsiteY6" fmla="*/ 623887 h 623887"/>
                  <a:gd name="connsiteX0" fmla="*/ 2728913 w 2731770"/>
                  <a:gd name="connsiteY0" fmla="*/ 0 h 623887"/>
                  <a:gd name="connsiteX1" fmla="*/ 2731770 w 2731770"/>
                  <a:gd name="connsiteY1" fmla="*/ 4762 h 623887"/>
                  <a:gd name="connsiteX2" fmla="*/ 1900238 w 2731770"/>
                  <a:gd name="connsiteY2" fmla="*/ 309562 h 623887"/>
                  <a:gd name="connsiteX3" fmla="*/ 1633538 w 2731770"/>
                  <a:gd name="connsiteY3" fmla="*/ 314325 h 623887"/>
                  <a:gd name="connsiteX4" fmla="*/ 1328738 w 2731770"/>
                  <a:gd name="connsiteY4" fmla="*/ 485775 h 623887"/>
                  <a:gd name="connsiteX5" fmla="*/ 357188 w 2731770"/>
                  <a:gd name="connsiteY5" fmla="*/ 514350 h 623887"/>
                  <a:gd name="connsiteX6" fmla="*/ 180975 w 2731770"/>
                  <a:gd name="connsiteY6" fmla="*/ 619125 h 623887"/>
                  <a:gd name="connsiteX7" fmla="*/ 0 w 2731770"/>
                  <a:gd name="connsiteY7" fmla="*/ 623887 h 623887"/>
                  <a:gd name="connsiteX0" fmla="*/ 2728913 w 2728913"/>
                  <a:gd name="connsiteY0" fmla="*/ 2858 h 626745"/>
                  <a:gd name="connsiteX1" fmla="*/ 2663190 w 2728913"/>
                  <a:gd name="connsiteY1" fmla="*/ 0 h 626745"/>
                  <a:gd name="connsiteX2" fmla="*/ 1900238 w 2728913"/>
                  <a:gd name="connsiteY2" fmla="*/ 312420 h 626745"/>
                  <a:gd name="connsiteX3" fmla="*/ 1633538 w 2728913"/>
                  <a:gd name="connsiteY3" fmla="*/ 317183 h 626745"/>
                  <a:gd name="connsiteX4" fmla="*/ 1328738 w 2728913"/>
                  <a:gd name="connsiteY4" fmla="*/ 488633 h 626745"/>
                  <a:gd name="connsiteX5" fmla="*/ 357188 w 2728913"/>
                  <a:gd name="connsiteY5" fmla="*/ 517208 h 626745"/>
                  <a:gd name="connsiteX6" fmla="*/ 180975 w 2728913"/>
                  <a:gd name="connsiteY6" fmla="*/ 621983 h 626745"/>
                  <a:gd name="connsiteX7" fmla="*/ 0 w 2728913"/>
                  <a:gd name="connsiteY7" fmla="*/ 626745 h 626745"/>
                  <a:gd name="connsiteX0" fmla="*/ 3201353 w 3201353"/>
                  <a:gd name="connsiteY0" fmla="*/ 0 h 661987"/>
                  <a:gd name="connsiteX1" fmla="*/ 2663190 w 3201353"/>
                  <a:gd name="connsiteY1" fmla="*/ 35242 h 661987"/>
                  <a:gd name="connsiteX2" fmla="*/ 1900238 w 3201353"/>
                  <a:gd name="connsiteY2" fmla="*/ 347662 h 661987"/>
                  <a:gd name="connsiteX3" fmla="*/ 1633538 w 3201353"/>
                  <a:gd name="connsiteY3" fmla="*/ 352425 h 661987"/>
                  <a:gd name="connsiteX4" fmla="*/ 1328738 w 3201353"/>
                  <a:gd name="connsiteY4" fmla="*/ 523875 h 661987"/>
                  <a:gd name="connsiteX5" fmla="*/ 357188 w 3201353"/>
                  <a:gd name="connsiteY5" fmla="*/ 552450 h 661987"/>
                  <a:gd name="connsiteX6" fmla="*/ 180975 w 3201353"/>
                  <a:gd name="connsiteY6" fmla="*/ 657225 h 661987"/>
                  <a:gd name="connsiteX7" fmla="*/ 0 w 3201353"/>
                  <a:gd name="connsiteY7" fmla="*/ 661987 h 661987"/>
                  <a:gd name="connsiteX0" fmla="*/ 3201353 w 3201353"/>
                  <a:gd name="connsiteY0" fmla="*/ 0 h 661987"/>
                  <a:gd name="connsiteX1" fmla="*/ 2708910 w 3201353"/>
                  <a:gd name="connsiteY1" fmla="*/ 27622 h 661987"/>
                  <a:gd name="connsiteX2" fmla="*/ 1900238 w 3201353"/>
                  <a:gd name="connsiteY2" fmla="*/ 347662 h 661987"/>
                  <a:gd name="connsiteX3" fmla="*/ 1633538 w 3201353"/>
                  <a:gd name="connsiteY3" fmla="*/ 352425 h 661987"/>
                  <a:gd name="connsiteX4" fmla="*/ 1328738 w 3201353"/>
                  <a:gd name="connsiteY4" fmla="*/ 523875 h 661987"/>
                  <a:gd name="connsiteX5" fmla="*/ 357188 w 3201353"/>
                  <a:gd name="connsiteY5" fmla="*/ 552450 h 661987"/>
                  <a:gd name="connsiteX6" fmla="*/ 180975 w 3201353"/>
                  <a:gd name="connsiteY6" fmla="*/ 657225 h 661987"/>
                  <a:gd name="connsiteX7" fmla="*/ 0 w 3201353"/>
                  <a:gd name="connsiteY7" fmla="*/ 661987 h 6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1353" h="661987">
                    <a:moveTo>
                      <a:pt x="3201353" y="0"/>
                    </a:moveTo>
                    <a:lnTo>
                      <a:pt x="2708910" y="27622"/>
                    </a:lnTo>
                    <a:lnTo>
                      <a:pt x="1900238" y="347662"/>
                    </a:lnTo>
                    <a:lnTo>
                      <a:pt x="1633538" y="352425"/>
                    </a:lnTo>
                    <a:lnTo>
                      <a:pt x="1328738" y="523875"/>
                    </a:lnTo>
                    <a:lnTo>
                      <a:pt x="357188" y="552450"/>
                    </a:lnTo>
                    <a:lnTo>
                      <a:pt x="180975" y="657225"/>
                    </a:lnTo>
                    <a:lnTo>
                      <a:pt x="0" y="661987"/>
                    </a:lnTo>
                  </a:path>
                </a:pathLst>
              </a:custGeom>
              <a:no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chemeClr val="tx1"/>
                  </a:solidFill>
                  <a:latin typeface="ＭＳ Ｐゴシック" panose="020B0600070205080204" pitchFamily="50" charset="-128"/>
                </a:endParaRPr>
              </a:p>
            </p:txBody>
          </p:sp>
          <p:cxnSp>
            <p:nvCxnSpPr>
              <p:cNvPr id="112" name="直線矢印コネクタ 111"/>
              <p:cNvCxnSpPr/>
              <p:nvPr/>
            </p:nvCxnSpPr>
            <p:spPr>
              <a:xfrm flipH="1" flipV="1">
                <a:off x="7834313" y="3219450"/>
                <a:ext cx="133350" cy="106363"/>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27"/>
              <p:cNvSpPr txBox="1">
                <a:spLocks noChangeArrowheads="1"/>
              </p:cNvSpPr>
              <p:nvPr/>
            </p:nvSpPr>
            <p:spPr bwMode="auto">
              <a:xfrm>
                <a:off x="5081403" y="3196755"/>
                <a:ext cx="735534" cy="153930"/>
              </a:xfrm>
              <a:prstGeom prst="rect">
                <a:avLst/>
              </a:prstGeom>
              <a:solidFill>
                <a:srgbClr val="000000">
                  <a:alpha val="10196"/>
                </a:srgb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500" dirty="0"/>
                  <a:t>淀川南岸線</a:t>
                </a:r>
              </a:p>
            </p:txBody>
          </p:sp>
          <p:sp>
            <p:nvSpPr>
              <p:cNvPr id="117" name="テキスト ボックス 116"/>
              <p:cNvSpPr txBox="1"/>
              <p:nvPr/>
            </p:nvSpPr>
            <p:spPr>
              <a:xfrm>
                <a:off x="4958511" y="1414984"/>
                <a:ext cx="3667051" cy="3968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nchor="ctr"/>
              <a:lstStyle>
                <a:defPPr>
                  <a:defRPr lang="ja-JP"/>
                </a:defPPr>
                <a:lvl1pPr algn="ctr">
                  <a:defRPr sz="1600">
                    <a:latin typeface="HG丸ｺﾞｼｯｸM-PRO" panose="020F0600000000000000" pitchFamily="50" charset="-128"/>
                    <a:ea typeface="HG丸ｺﾞｼｯｸM-PRO" panose="020F0600000000000000" pitchFamily="50" charset="-128"/>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defRPr/>
                </a:pPr>
                <a:r>
                  <a:rPr lang="ja-JP" altLang="en-US" sz="900" b="1" dirty="0">
                    <a:solidFill>
                      <a:schemeClr val="tx1"/>
                    </a:solidFill>
                    <a:latin typeface="+mj-ea"/>
                    <a:ea typeface="+mj-ea"/>
                  </a:rPr>
                  <a:t>整備イメージ</a:t>
                </a:r>
              </a:p>
            </p:txBody>
          </p:sp>
          <p:sp>
            <p:nvSpPr>
              <p:cNvPr id="118" name="テキスト ボックス 25"/>
              <p:cNvSpPr txBox="1">
                <a:spLocks noChangeArrowheads="1"/>
              </p:cNvSpPr>
              <p:nvPr/>
            </p:nvSpPr>
            <p:spPr bwMode="auto">
              <a:xfrm>
                <a:off x="6233576" y="3628813"/>
                <a:ext cx="1212253" cy="184717"/>
              </a:xfrm>
              <a:prstGeom prst="rect">
                <a:avLst/>
              </a:prstGeom>
              <a:solidFill>
                <a:schemeClr val="tx1">
                  <a:alpha val="10196"/>
                </a:scheme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600" dirty="0"/>
                  <a:t>淀川左岸線</a:t>
                </a:r>
                <a:r>
                  <a:rPr lang="en-US" altLang="ja-JP" sz="600" dirty="0"/>
                  <a:t>(2</a:t>
                </a:r>
                <a:r>
                  <a:rPr lang="ja-JP" altLang="en-US" sz="600" dirty="0"/>
                  <a:t>期</a:t>
                </a:r>
                <a:r>
                  <a:rPr lang="en-US" altLang="ja-JP" sz="600" dirty="0"/>
                  <a:t>)</a:t>
                </a:r>
                <a:endParaRPr lang="ja-JP" altLang="en-US" sz="600" dirty="0"/>
              </a:p>
            </p:txBody>
          </p:sp>
          <p:sp>
            <p:nvSpPr>
              <p:cNvPr id="119" name="テキスト ボックス 27"/>
              <p:cNvSpPr txBox="1">
                <a:spLocks noChangeArrowheads="1"/>
              </p:cNvSpPr>
              <p:nvPr/>
            </p:nvSpPr>
            <p:spPr bwMode="auto">
              <a:xfrm>
                <a:off x="8264276" y="2112154"/>
                <a:ext cx="315980" cy="153930"/>
              </a:xfrm>
              <a:prstGeom prst="rect">
                <a:avLst/>
              </a:prstGeom>
              <a:solidFill>
                <a:srgbClr val="000000">
                  <a:alpha val="10196"/>
                </a:srgb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500" dirty="0"/>
                  <a:t>淀川</a:t>
                </a:r>
              </a:p>
            </p:txBody>
          </p:sp>
        </p:grpSp>
        <p:sp>
          <p:nvSpPr>
            <p:cNvPr id="97" name="角丸四角形 96"/>
            <p:cNvSpPr/>
            <p:nvPr/>
          </p:nvSpPr>
          <p:spPr>
            <a:xfrm>
              <a:off x="-2209893" y="1730068"/>
              <a:ext cx="2652094" cy="1649697"/>
            </a:xfrm>
            <a:prstGeom prst="roundRect">
              <a:avLst>
                <a:gd name="adj" fmla="val 1472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ndParaRPr>
            </a:p>
          </p:txBody>
        </p:sp>
      </p:grpSp>
      <p:grpSp>
        <p:nvGrpSpPr>
          <p:cNvPr id="3" name="グループ化 2">
            <a:extLst>
              <a:ext uri="{FF2B5EF4-FFF2-40B4-BE49-F238E27FC236}">
                <a16:creationId xmlns:a16="http://schemas.microsoft.com/office/drawing/2014/main" id="{3AA1B829-7CA1-64C5-9E84-7DE1CA3ECB90}"/>
              </a:ext>
            </a:extLst>
          </p:cNvPr>
          <p:cNvGrpSpPr/>
          <p:nvPr/>
        </p:nvGrpSpPr>
        <p:grpSpPr>
          <a:xfrm>
            <a:off x="4996802" y="794550"/>
            <a:ext cx="4028033" cy="4011076"/>
            <a:chOff x="4868443" y="1279112"/>
            <a:chExt cx="4028033" cy="3707006"/>
          </a:xfrm>
        </p:grpSpPr>
        <p:pic>
          <p:nvPicPr>
            <p:cNvPr id="4" name="図 3">
              <a:extLst>
                <a:ext uri="{FF2B5EF4-FFF2-40B4-BE49-F238E27FC236}">
                  <a16:creationId xmlns:a16="http://schemas.microsoft.com/office/drawing/2014/main" id="{A3F15878-C371-D711-304E-1ABDC8D57E9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17162" y="1282209"/>
              <a:ext cx="3524025" cy="3473873"/>
            </a:xfrm>
            <a:prstGeom prst="rect">
              <a:avLst/>
            </a:prstGeom>
            <a:ln w="3175">
              <a:solidFill>
                <a:schemeClr val="tx1"/>
              </a:solidFill>
            </a:ln>
          </p:spPr>
        </p:pic>
        <p:grpSp>
          <p:nvGrpSpPr>
            <p:cNvPr id="7" name="グループ化 6">
              <a:extLst>
                <a:ext uri="{FF2B5EF4-FFF2-40B4-BE49-F238E27FC236}">
                  <a16:creationId xmlns:a16="http://schemas.microsoft.com/office/drawing/2014/main" id="{F9FF2015-B190-CFEE-8C1E-AC1C89FC77D2}"/>
                </a:ext>
              </a:extLst>
            </p:cNvPr>
            <p:cNvGrpSpPr/>
            <p:nvPr/>
          </p:nvGrpSpPr>
          <p:grpSpPr>
            <a:xfrm>
              <a:off x="6157913" y="2452688"/>
              <a:ext cx="1012031" cy="916781"/>
              <a:chOff x="6157913" y="2452688"/>
              <a:chExt cx="1012031" cy="916781"/>
            </a:xfrm>
            <a:effectLst>
              <a:glow rad="63500">
                <a:schemeClr val="tx1">
                  <a:alpha val="40000"/>
                </a:schemeClr>
              </a:glow>
            </a:effectLst>
          </p:grpSpPr>
          <p:sp>
            <p:nvSpPr>
              <p:cNvPr id="281" name="フリーフォーム 148">
                <a:extLst>
                  <a:ext uri="{FF2B5EF4-FFF2-40B4-BE49-F238E27FC236}">
                    <a16:creationId xmlns:a16="http://schemas.microsoft.com/office/drawing/2014/main" id="{9388D0FF-CE2D-3FFB-6590-598B3F06D5C4}"/>
                  </a:ext>
                </a:extLst>
              </p:cNvPr>
              <p:cNvSpPr/>
              <p:nvPr/>
            </p:nvSpPr>
            <p:spPr>
              <a:xfrm>
                <a:off x="6157913" y="2805113"/>
                <a:ext cx="1012031" cy="564356"/>
              </a:xfrm>
              <a:custGeom>
                <a:avLst/>
                <a:gdLst>
                  <a:gd name="connsiteX0" fmla="*/ 0 w 1012031"/>
                  <a:gd name="connsiteY0" fmla="*/ 16668 h 564356"/>
                  <a:gd name="connsiteX1" fmla="*/ 116681 w 1012031"/>
                  <a:gd name="connsiteY1" fmla="*/ 111918 h 564356"/>
                  <a:gd name="connsiteX2" fmla="*/ 80962 w 1012031"/>
                  <a:gd name="connsiteY2" fmla="*/ 197643 h 564356"/>
                  <a:gd name="connsiteX3" fmla="*/ 83343 w 1012031"/>
                  <a:gd name="connsiteY3" fmla="*/ 261937 h 564356"/>
                  <a:gd name="connsiteX4" fmla="*/ 52387 w 1012031"/>
                  <a:gd name="connsiteY4" fmla="*/ 278606 h 564356"/>
                  <a:gd name="connsiteX5" fmla="*/ 95250 w 1012031"/>
                  <a:gd name="connsiteY5" fmla="*/ 378618 h 564356"/>
                  <a:gd name="connsiteX6" fmla="*/ 154781 w 1012031"/>
                  <a:gd name="connsiteY6" fmla="*/ 400050 h 564356"/>
                  <a:gd name="connsiteX7" fmla="*/ 209550 w 1012031"/>
                  <a:gd name="connsiteY7" fmla="*/ 428625 h 564356"/>
                  <a:gd name="connsiteX8" fmla="*/ 230981 w 1012031"/>
                  <a:gd name="connsiteY8" fmla="*/ 464343 h 564356"/>
                  <a:gd name="connsiteX9" fmla="*/ 350043 w 1012031"/>
                  <a:gd name="connsiteY9" fmla="*/ 495300 h 564356"/>
                  <a:gd name="connsiteX10" fmla="*/ 402431 w 1012031"/>
                  <a:gd name="connsiteY10" fmla="*/ 509587 h 564356"/>
                  <a:gd name="connsiteX11" fmla="*/ 471487 w 1012031"/>
                  <a:gd name="connsiteY11" fmla="*/ 564356 h 564356"/>
                  <a:gd name="connsiteX12" fmla="*/ 497681 w 1012031"/>
                  <a:gd name="connsiteY12" fmla="*/ 564356 h 564356"/>
                  <a:gd name="connsiteX13" fmla="*/ 578643 w 1012031"/>
                  <a:gd name="connsiteY13" fmla="*/ 528637 h 564356"/>
                  <a:gd name="connsiteX14" fmla="*/ 700087 w 1012031"/>
                  <a:gd name="connsiteY14" fmla="*/ 516731 h 564356"/>
                  <a:gd name="connsiteX15" fmla="*/ 762000 w 1012031"/>
                  <a:gd name="connsiteY15" fmla="*/ 521493 h 564356"/>
                  <a:gd name="connsiteX16" fmla="*/ 888206 w 1012031"/>
                  <a:gd name="connsiteY16" fmla="*/ 540543 h 564356"/>
                  <a:gd name="connsiteX17" fmla="*/ 873918 w 1012031"/>
                  <a:gd name="connsiteY17" fmla="*/ 445293 h 564356"/>
                  <a:gd name="connsiteX18" fmla="*/ 883443 w 1012031"/>
                  <a:gd name="connsiteY18" fmla="*/ 319087 h 564356"/>
                  <a:gd name="connsiteX19" fmla="*/ 919162 w 1012031"/>
                  <a:gd name="connsiteY19" fmla="*/ 252412 h 564356"/>
                  <a:gd name="connsiteX20" fmla="*/ 985837 w 1012031"/>
                  <a:gd name="connsiteY20" fmla="*/ 202406 h 564356"/>
                  <a:gd name="connsiteX21" fmla="*/ 1012031 w 1012031"/>
                  <a:gd name="connsiteY21" fmla="*/ 107156 h 564356"/>
                  <a:gd name="connsiteX22" fmla="*/ 1012031 w 1012031"/>
                  <a:gd name="connsiteY22" fmla="*/ 0 h 56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2031" h="564356">
                    <a:moveTo>
                      <a:pt x="0" y="16668"/>
                    </a:moveTo>
                    <a:lnTo>
                      <a:pt x="116681" y="111918"/>
                    </a:lnTo>
                    <a:lnTo>
                      <a:pt x="80962" y="197643"/>
                    </a:lnTo>
                    <a:cubicBezTo>
                      <a:pt x="81756" y="219074"/>
                      <a:pt x="82549" y="240506"/>
                      <a:pt x="83343" y="261937"/>
                    </a:cubicBezTo>
                    <a:lnTo>
                      <a:pt x="52387" y="278606"/>
                    </a:lnTo>
                    <a:lnTo>
                      <a:pt x="95250" y="378618"/>
                    </a:lnTo>
                    <a:lnTo>
                      <a:pt x="154781" y="400050"/>
                    </a:lnTo>
                    <a:lnTo>
                      <a:pt x="209550" y="428625"/>
                    </a:lnTo>
                    <a:lnTo>
                      <a:pt x="230981" y="464343"/>
                    </a:lnTo>
                    <a:lnTo>
                      <a:pt x="350043" y="495300"/>
                    </a:lnTo>
                    <a:lnTo>
                      <a:pt x="402431" y="509587"/>
                    </a:lnTo>
                    <a:lnTo>
                      <a:pt x="471487" y="564356"/>
                    </a:lnTo>
                    <a:lnTo>
                      <a:pt x="497681" y="564356"/>
                    </a:lnTo>
                    <a:lnTo>
                      <a:pt x="578643" y="528637"/>
                    </a:lnTo>
                    <a:lnTo>
                      <a:pt x="700087" y="516731"/>
                    </a:lnTo>
                    <a:lnTo>
                      <a:pt x="762000" y="521493"/>
                    </a:lnTo>
                    <a:lnTo>
                      <a:pt x="888206" y="540543"/>
                    </a:lnTo>
                    <a:lnTo>
                      <a:pt x="873918" y="445293"/>
                    </a:lnTo>
                    <a:lnTo>
                      <a:pt x="883443" y="319087"/>
                    </a:lnTo>
                    <a:lnTo>
                      <a:pt x="919162" y="252412"/>
                    </a:lnTo>
                    <a:lnTo>
                      <a:pt x="985837" y="202406"/>
                    </a:lnTo>
                    <a:lnTo>
                      <a:pt x="1012031" y="107156"/>
                    </a:lnTo>
                    <a:lnTo>
                      <a:pt x="1012031" y="0"/>
                    </a:lnTo>
                  </a:path>
                </a:pathLst>
              </a:cu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282" name="フリーフォーム 149">
                <a:extLst>
                  <a:ext uri="{FF2B5EF4-FFF2-40B4-BE49-F238E27FC236}">
                    <a16:creationId xmlns:a16="http://schemas.microsoft.com/office/drawing/2014/main" id="{AF1366EF-EB45-FB5A-2363-608CD9DEE05A}"/>
                  </a:ext>
                </a:extLst>
              </p:cNvPr>
              <p:cNvSpPr/>
              <p:nvPr/>
            </p:nvSpPr>
            <p:spPr>
              <a:xfrm>
                <a:off x="6157913" y="2452688"/>
                <a:ext cx="1012031" cy="364331"/>
              </a:xfrm>
              <a:custGeom>
                <a:avLst/>
                <a:gdLst>
                  <a:gd name="connsiteX0" fmla="*/ 1012031 w 1012031"/>
                  <a:gd name="connsiteY0" fmla="*/ 352425 h 364331"/>
                  <a:gd name="connsiteX1" fmla="*/ 1004887 w 1012031"/>
                  <a:gd name="connsiteY1" fmla="*/ 271462 h 364331"/>
                  <a:gd name="connsiteX2" fmla="*/ 988218 w 1012031"/>
                  <a:gd name="connsiteY2" fmla="*/ 207168 h 364331"/>
                  <a:gd name="connsiteX3" fmla="*/ 971550 w 1012031"/>
                  <a:gd name="connsiteY3" fmla="*/ 78581 h 364331"/>
                  <a:gd name="connsiteX4" fmla="*/ 962025 w 1012031"/>
                  <a:gd name="connsiteY4" fmla="*/ 64293 h 364331"/>
                  <a:gd name="connsiteX5" fmla="*/ 859631 w 1012031"/>
                  <a:gd name="connsiteY5" fmla="*/ 119062 h 364331"/>
                  <a:gd name="connsiteX6" fmla="*/ 752475 w 1012031"/>
                  <a:gd name="connsiteY6" fmla="*/ 130968 h 364331"/>
                  <a:gd name="connsiteX7" fmla="*/ 623887 w 1012031"/>
                  <a:gd name="connsiteY7" fmla="*/ 80962 h 364331"/>
                  <a:gd name="connsiteX8" fmla="*/ 521493 w 1012031"/>
                  <a:gd name="connsiteY8" fmla="*/ 26193 h 364331"/>
                  <a:gd name="connsiteX9" fmla="*/ 485775 w 1012031"/>
                  <a:gd name="connsiteY9" fmla="*/ 0 h 364331"/>
                  <a:gd name="connsiteX10" fmla="*/ 347662 w 1012031"/>
                  <a:gd name="connsiteY10" fmla="*/ 61912 h 364331"/>
                  <a:gd name="connsiteX11" fmla="*/ 261937 w 1012031"/>
                  <a:gd name="connsiteY11" fmla="*/ 133350 h 364331"/>
                  <a:gd name="connsiteX12" fmla="*/ 240506 w 1012031"/>
                  <a:gd name="connsiteY12" fmla="*/ 147637 h 364331"/>
                  <a:gd name="connsiteX13" fmla="*/ 211931 w 1012031"/>
                  <a:gd name="connsiteY13" fmla="*/ 235743 h 364331"/>
                  <a:gd name="connsiteX14" fmla="*/ 183356 w 1012031"/>
                  <a:gd name="connsiteY14" fmla="*/ 261937 h 364331"/>
                  <a:gd name="connsiteX15" fmla="*/ 123825 w 1012031"/>
                  <a:gd name="connsiteY15" fmla="*/ 297656 h 364331"/>
                  <a:gd name="connsiteX16" fmla="*/ 47625 w 1012031"/>
                  <a:gd name="connsiteY16" fmla="*/ 333375 h 364331"/>
                  <a:gd name="connsiteX17" fmla="*/ 19050 w 1012031"/>
                  <a:gd name="connsiteY17" fmla="*/ 354806 h 364331"/>
                  <a:gd name="connsiteX18" fmla="*/ 0 w 1012031"/>
                  <a:gd name="connsiteY18" fmla="*/ 364331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2031" h="364331">
                    <a:moveTo>
                      <a:pt x="1012031" y="352425"/>
                    </a:moveTo>
                    <a:lnTo>
                      <a:pt x="1004887" y="271462"/>
                    </a:lnTo>
                    <a:lnTo>
                      <a:pt x="988218" y="207168"/>
                    </a:lnTo>
                    <a:lnTo>
                      <a:pt x="971550" y="78581"/>
                    </a:lnTo>
                    <a:lnTo>
                      <a:pt x="962025" y="64293"/>
                    </a:lnTo>
                    <a:lnTo>
                      <a:pt x="859631" y="119062"/>
                    </a:lnTo>
                    <a:lnTo>
                      <a:pt x="752475" y="130968"/>
                    </a:lnTo>
                    <a:lnTo>
                      <a:pt x="623887" y="80962"/>
                    </a:lnTo>
                    <a:lnTo>
                      <a:pt x="521493" y="26193"/>
                    </a:lnTo>
                    <a:lnTo>
                      <a:pt x="485775" y="0"/>
                    </a:lnTo>
                    <a:lnTo>
                      <a:pt x="347662" y="61912"/>
                    </a:lnTo>
                    <a:lnTo>
                      <a:pt x="261937" y="133350"/>
                    </a:lnTo>
                    <a:lnTo>
                      <a:pt x="240506" y="147637"/>
                    </a:lnTo>
                    <a:lnTo>
                      <a:pt x="211931" y="235743"/>
                    </a:lnTo>
                    <a:lnTo>
                      <a:pt x="183356" y="261937"/>
                    </a:lnTo>
                    <a:lnTo>
                      <a:pt x="123825" y="297656"/>
                    </a:lnTo>
                    <a:lnTo>
                      <a:pt x="47625" y="333375"/>
                    </a:lnTo>
                    <a:lnTo>
                      <a:pt x="19050" y="354806"/>
                    </a:lnTo>
                    <a:lnTo>
                      <a:pt x="0" y="364331"/>
                    </a:lnTo>
                  </a:path>
                </a:pathLst>
              </a:cu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sp>
          <p:nvSpPr>
            <p:cNvPr id="8" name="フリーフォーム 86">
              <a:extLst>
                <a:ext uri="{FF2B5EF4-FFF2-40B4-BE49-F238E27FC236}">
                  <a16:creationId xmlns:a16="http://schemas.microsoft.com/office/drawing/2014/main" id="{8BD22137-34AA-8F2D-BBC9-2CA9D5218719}"/>
                </a:ext>
              </a:extLst>
            </p:cNvPr>
            <p:cNvSpPr/>
            <p:nvPr/>
          </p:nvSpPr>
          <p:spPr bwMode="auto">
            <a:xfrm>
              <a:off x="6604736" y="2473269"/>
              <a:ext cx="535768" cy="128339"/>
            </a:xfrm>
            <a:custGeom>
              <a:avLst/>
              <a:gdLst>
                <a:gd name="connsiteX0" fmla="*/ 0 w 797718"/>
                <a:gd name="connsiteY0" fmla="*/ 7144 h 211931"/>
                <a:gd name="connsiteX1" fmla="*/ 64293 w 797718"/>
                <a:gd name="connsiteY1" fmla="*/ 0 h 211931"/>
                <a:gd name="connsiteX2" fmla="*/ 500062 w 797718"/>
                <a:gd name="connsiteY2" fmla="*/ 211931 h 211931"/>
                <a:gd name="connsiteX3" fmla="*/ 797718 w 797718"/>
                <a:gd name="connsiteY3" fmla="*/ 52388 h 211931"/>
                <a:gd name="connsiteX0" fmla="*/ 0 w 797718"/>
                <a:gd name="connsiteY0" fmla="*/ 7195 h 211982"/>
                <a:gd name="connsiteX1" fmla="*/ 64293 w 797718"/>
                <a:gd name="connsiteY1" fmla="*/ 51 h 211982"/>
                <a:gd name="connsiteX2" fmla="*/ 500062 w 797718"/>
                <a:gd name="connsiteY2" fmla="*/ 211982 h 211982"/>
                <a:gd name="connsiteX3" fmla="*/ 797718 w 797718"/>
                <a:gd name="connsiteY3" fmla="*/ 52439 h 211982"/>
                <a:gd name="connsiteX0" fmla="*/ 0 w 797718"/>
                <a:gd name="connsiteY0" fmla="*/ 9576 h 214363"/>
                <a:gd name="connsiteX1" fmla="*/ 50006 w 797718"/>
                <a:gd name="connsiteY1" fmla="*/ 50 h 214363"/>
                <a:gd name="connsiteX2" fmla="*/ 500062 w 797718"/>
                <a:gd name="connsiteY2" fmla="*/ 214363 h 214363"/>
                <a:gd name="connsiteX3" fmla="*/ 797718 w 797718"/>
                <a:gd name="connsiteY3" fmla="*/ 54820 h 214363"/>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Lst>
              <a:ahLst/>
              <a:cxnLst>
                <a:cxn ang="0">
                  <a:pos x="connsiteX0" y="connsiteY0"/>
                </a:cxn>
                <a:cxn ang="0">
                  <a:pos x="connsiteX1" y="connsiteY1"/>
                </a:cxn>
                <a:cxn ang="0">
                  <a:pos x="connsiteX2" y="connsiteY2"/>
                </a:cxn>
                <a:cxn ang="0">
                  <a:pos x="connsiteX3" y="connsiteY3"/>
                </a:cxn>
              </a:cxnLst>
              <a:rect l="l" t="t" r="r" b="b"/>
              <a:pathLst>
                <a:path w="797718" h="192920">
                  <a:moveTo>
                    <a:pt x="0" y="9565"/>
                  </a:moveTo>
                  <a:lnTo>
                    <a:pt x="50006" y="39"/>
                  </a:lnTo>
                  <a:cubicBezTo>
                    <a:pt x="80962" y="-3136"/>
                    <a:pt x="357187" y="191332"/>
                    <a:pt x="492918" y="192920"/>
                  </a:cubicBezTo>
                  <a:cubicBezTo>
                    <a:pt x="630238" y="180221"/>
                    <a:pt x="710405" y="127041"/>
                    <a:pt x="797718" y="54809"/>
                  </a:cubicBezTo>
                </a:path>
              </a:pathLst>
            </a:custGeom>
            <a:noFill/>
            <a:ln w="57150">
              <a:solidFill>
                <a:srgbClr val="FF0000"/>
              </a:solidFill>
              <a:prstDash val="solid"/>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sz="1200" dirty="0">
                <a:latin typeface="ＭＳ Ｐゴシック" panose="020B0600070205080204" pitchFamily="50" charset="-128"/>
              </a:endParaRPr>
            </a:p>
          </p:txBody>
        </p:sp>
        <p:sp>
          <p:nvSpPr>
            <p:cNvPr id="9" name="フリーフォーム 87">
              <a:extLst>
                <a:ext uri="{FF2B5EF4-FFF2-40B4-BE49-F238E27FC236}">
                  <a16:creationId xmlns:a16="http://schemas.microsoft.com/office/drawing/2014/main" id="{B28C1882-F21F-FCDF-878B-19EA967DF984}"/>
                </a:ext>
              </a:extLst>
            </p:cNvPr>
            <p:cNvSpPr/>
            <p:nvPr/>
          </p:nvSpPr>
          <p:spPr>
            <a:xfrm>
              <a:off x="6421169" y="2466994"/>
              <a:ext cx="215901" cy="125413"/>
            </a:xfrm>
            <a:custGeom>
              <a:avLst/>
              <a:gdLst>
                <a:gd name="connsiteX0" fmla="*/ 245269 w 245269"/>
                <a:gd name="connsiteY0" fmla="*/ 0 h 138113"/>
                <a:gd name="connsiteX1" fmla="*/ 116682 w 245269"/>
                <a:gd name="connsiteY1" fmla="*/ 61913 h 138113"/>
                <a:gd name="connsiteX2" fmla="*/ 0 w 245269"/>
                <a:gd name="connsiteY2" fmla="*/ 138113 h 138113"/>
                <a:gd name="connsiteX0" fmla="*/ 245269 w 245269"/>
                <a:gd name="connsiteY0" fmla="*/ 0 h 138113"/>
                <a:gd name="connsiteX1" fmla="*/ 129382 w 245269"/>
                <a:gd name="connsiteY1" fmla="*/ 68263 h 138113"/>
                <a:gd name="connsiteX2" fmla="*/ 0 w 245269"/>
                <a:gd name="connsiteY2" fmla="*/ 138113 h 138113"/>
                <a:gd name="connsiteX0" fmla="*/ 251619 w 251619"/>
                <a:gd name="connsiteY0" fmla="*/ 0 h 125413"/>
                <a:gd name="connsiteX1" fmla="*/ 129382 w 251619"/>
                <a:gd name="connsiteY1" fmla="*/ 55563 h 125413"/>
                <a:gd name="connsiteX2" fmla="*/ 0 w 251619"/>
                <a:gd name="connsiteY2" fmla="*/ 125413 h 125413"/>
                <a:gd name="connsiteX0" fmla="*/ 251619 w 251619"/>
                <a:gd name="connsiteY0" fmla="*/ 0 h 125413"/>
                <a:gd name="connsiteX1" fmla="*/ 129382 w 251619"/>
                <a:gd name="connsiteY1" fmla="*/ 55563 h 125413"/>
                <a:gd name="connsiteX2" fmla="*/ 0 w 251619"/>
                <a:gd name="connsiteY2" fmla="*/ 125413 h 125413"/>
                <a:gd name="connsiteX0" fmla="*/ 251619 w 251619"/>
                <a:gd name="connsiteY0" fmla="*/ 0 h 125413"/>
                <a:gd name="connsiteX1" fmla="*/ 129382 w 251619"/>
                <a:gd name="connsiteY1" fmla="*/ 55563 h 125413"/>
                <a:gd name="connsiteX2" fmla="*/ 0 w 251619"/>
                <a:gd name="connsiteY2" fmla="*/ 125413 h 125413"/>
                <a:gd name="connsiteX0" fmla="*/ 215901 w 215901"/>
                <a:gd name="connsiteY0" fmla="*/ 0 h 115888"/>
                <a:gd name="connsiteX1" fmla="*/ 93664 w 215901"/>
                <a:gd name="connsiteY1" fmla="*/ 55563 h 115888"/>
                <a:gd name="connsiteX2" fmla="*/ 0 w 215901"/>
                <a:gd name="connsiteY2" fmla="*/ 115888 h 115888"/>
                <a:gd name="connsiteX0" fmla="*/ 218282 w 218282"/>
                <a:gd name="connsiteY0" fmla="*/ 0 h 115888"/>
                <a:gd name="connsiteX1" fmla="*/ 96045 w 218282"/>
                <a:gd name="connsiteY1" fmla="*/ 55563 h 115888"/>
                <a:gd name="connsiteX2" fmla="*/ 0 w 218282"/>
                <a:gd name="connsiteY2" fmla="*/ 115888 h 115888"/>
                <a:gd name="connsiteX0" fmla="*/ 218282 w 218282"/>
                <a:gd name="connsiteY0" fmla="*/ 0 h 115888"/>
                <a:gd name="connsiteX1" fmla="*/ 88901 w 218282"/>
                <a:gd name="connsiteY1" fmla="*/ 43657 h 115888"/>
                <a:gd name="connsiteX2" fmla="*/ 0 w 218282"/>
                <a:gd name="connsiteY2" fmla="*/ 115888 h 115888"/>
                <a:gd name="connsiteX0" fmla="*/ 218282 w 218282"/>
                <a:gd name="connsiteY0" fmla="*/ 0 h 115888"/>
                <a:gd name="connsiteX1" fmla="*/ 88901 w 218282"/>
                <a:gd name="connsiteY1" fmla="*/ 43657 h 115888"/>
                <a:gd name="connsiteX2" fmla="*/ 0 w 218282"/>
                <a:gd name="connsiteY2" fmla="*/ 115888 h 115888"/>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Lst>
              <a:ahLst/>
              <a:cxnLst>
                <a:cxn ang="0">
                  <a:pos x="connsiteX0" y="connsiteY0"/>
                </a:cxn>
                <a:cxn ang="0">
                  <a:pos x="connsiteX1" y="connsiteY1"/>
                </a:cxn>
                <a:cxn ang="0">
                  <a:pos x="connsiteX2" y="connsiteY2"/>
                </a:cxn>
              </a:cxnLst>
              <a:rect l="l" t="t" r="r" b="b"/>
              <a:pathLst>
                <a:path w="215901" h="125413">
                  <a:moveTo>
                    <a:pt x="215901" y="0"/>
                  </a:moveTo>
                  <a:cubicBezTo>
                    <a:pt x="160140" y="2778"/>
                    <a:pt x="139304" y="17463"/>
                    <a:pt x="84139" y="53182"/>
                  </a:cubicBezTo>
                  <a:cubicBezTo>
                    <a:pt x="43261" y="85726"/>
                    <a:pt x="37902" y="98822"/>
                    <a:pt x="0" y="125413"/>
                  </a:cubicBezTo>
                </a:path>
              </a:pathLst>
            </a:custGeom>
            <a:noFill/>
            <a:ln w="57150">
              <a:solidFill>
                <a:srgbClr val="FF3300"/>
              </a:solidFill>
              <a:prstDash val="solid"/>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dirty="0">
                <a:latin typeface="ＭＳ Ｐゴシック" panose="020B0600070205080204" pitchFamily="50" charset="-128"/>
              </a:endParaRPr>
            </a:p>
          </p:txBody>
        </p:sp>
        <p:grpSp>
          <p:nvGrpSpPr>
            <p:cNvPr id="10" name="グループ化 9">
              <a:extLst>
                <a:ext uri="{FF2B5EF4-FFF2-40B4-BE49-F238E27FC236}">
                  <a16:creationId xmlns:a16="http://schemas.microsoft.com/office/drawing/2014/main" id="{F0A03AFA-3D03-1B7D-4A06-E1298F69E921}"/>
                </a:ext>
              </a:extLst>
            </p:cNvPr>
            <p:cNvGrpSpPr/>
            <p:nvPr/>
          </p:nvGrpSpPr>
          <p:grpSpPr>
            <a:xfrm>
              <a:off x="4868443" y="1279112"/>
              <a:ext cx="3572744" cy="3420364"/>
              <a:chOff x="4866789" y="1446708"/>
              <a:chExt cx="3572744" cy="3420364"/>
            </a:xfrm>
          </p:grpSpPr>
          <p:sp>
            <p:nvSpPr>
              <p:cNvPr id="265" name="下矢印 15">
                <a:extLst>
                  <a:ext uri="{FF2B5EF4-FFF2-40B4-BE49-F238E27FC236}">
                    <a16:creationId xmlns:a16="http://schemas.microsoft.com/office/drawing/2014/main" id="{2534EE74-85A9-3A62-5B6B-79F262AAED5C}"/>
                  </a:ext>
                </a:extLst>
              </p:cNvPr>
              <p:cNvSpPr/>
              <p:nvPr/>
            </p:nvSpPr>
            <p:spPr bwMode="auto">
              <a:xfrm rot="2798446">
                <a:off x="7551621" y="1607738"/>
                <a:ext cx="268392" cy="1076992"/>
              </a:xfrm>
              <a:custGeom>
                <a:avLst/>
                <a:gdLst>
                  <a:gd name="connsiteX0" fmla="*/ 0 w 211829"/>
                  <a:gd name="connsiteY0" fmla="*/ 872520 h 978434"/>
                  <a:gd name="connsiteX1" fmla="*/ 0 w 211829"/>
                  <a:gd name="connsiteY1" fmla="*/ 872520 h 978434"/>
                  <a:gd name="connsiteX2" fmla="*/ 0 w 211829"/>
                  <a:gd name="connsiteY2" fmla="*/ 0 h 978434"/>
                  <a:gd name="connsiteX3" fmla="*/ 211829 w 211829"/>
                  <a:gd name="connsiteY3" fmla="*/ 0 h 978434"/>
                  <a:gd name="connsiteX4" fmla="*/ 211829 w 211829"/>
                  <a:gd name="connsiteY4" fmla="*/ 872520 h 978434"/>
                  <a:gd name="connsiteX5" fmla="*/ 211829 w 211829"/>
                  <a:gd name="connsiteY5" fmla="*/ 872520 h 978434"/>
                  <a:gd name="connsiteX6" fmla="*/ 105915 w 211829"/>
                  <a:gd name="connsiteY6" fmla="*/ 978434 h 978434"/>
                  <a:gd name="connsiteX7" fmla="*/ 0 w 211829"/>
                  <a:gd name="connsiteY7" fmla="*/ 872520 h 978434"/>
                  <a:gd name="connsiteX0" fmla="*/ 0 w 211829"/>
                  <a:gd name="connsiteY0" fmla="*/ 875364 h 981278"/>
                  <a:gd name="connsiteX1" fmla="*/ 0 w 211829"/>
                  <a:gd name="connsiteY1" fmla="*/ 875364 h 981278"/>
                  <a:gd name="connsiteX2" fmla="*/ 0 w 211829"/>
                  <a:gd name="connsiteY2" fmla="*/ 2844 h 981278"/>
                  <a:gd name="connsiteX3" fmla="*/ 72708 w 211829"/>
                  <a:gd name="connsiteY3" fmla="*/ 0 h 981278"/>
                  <a:gd name="connsiteX4" fmla="*/ 211829 w 211829"/>
                  <a:gd name="connsiteY4" fmla="*/ 2844 h 981278"/>
                  <a:gd name="connsiteX5" fmla="*/ 211829 w 211829"/>
                  <a:gd name="connsiteY5" fmla="*/ 875364 h 981278"/>
                  <a:gd name="connsiteX6" fmla="*/ 211829 w 211829"/>
                  <a:gd name="connsiteY6" fmla="*/ 875364 h 981278"/>
                  <a:gd name="connsiteX7" fmla="*/ 105915 w 211829"/>
                  <a:gd name="connsiteY7" fmla="*/ 981278 h 981278"/>
                  <a:gd name="connsiteX8" fmla="*/ 0 w 211829"/>
                  <a:gd name="connsiteY8" fmla="*/ 875364 h 981278"/>
                  <a:gd name="connsiteX0" fmla="*/ 92915 w 304744"/>
                  <a:gd name="connsiteY0" fmla="*/ 953160 h 1059074"/>
                  <a:gd name="connsiteX1" fmla="*/ 92915 w 304744"/>
                  <a:gd name="connsiteY1" fmla="*/ 953160 h 1059074"/>
                  <a:gd name="connsiteX2" fmla="*/ 92915 w 304744"/>
                  <a:gd name="connsiteY2" fmla="*/ 80640 h 1059074"/>
                  <a:gd name="connsiteX3" fmla="*/ 0 w 304744"/>
                  <a:gd name="connsiteY3" fmla="*/ 0 h 1059074"/>
                  <a:gd name="connsiteX4" fmla="*/ 304744 w 304744"/>
                  <a:gd name="connsiteY4" fmla="*/ 80640 h 1059074"/>
                  <a:gd name="connsiteX5" fmla="*/ 304744 w 304744"/>
                  <a:gd name="connsiteY5" fmla="*/ 953160 h 1059074"/>
                  <a:gd name="connsiteX6" fmla="*/ 304744 w 304744"/>
                  <a:gd name="connsiteY6" fmla="*/ 953160 h 1059074"/>
                  <a:gd name="connsiteX7" fmla="*/ 198830 w 304744"/>
                  <a:gd name="connsiteY7" fmla="*/ 1059074 h 1059074"/>
                  <a:gd name="connsiteX8" fmla="*/ 92915 w 304744"/>
                  <a:gd name="connsiteY8" fmla="*/ 953160 h 1059074"/>
                  <a:gd name="connsiteX0" fmla="*/ 92915 w 304744"/>
                  <a:gd name="connsiteY0" fmla="*/ 953160 h 1059074"/>
                  <a:gd name="connsiteX1" fmla="*/ 92915 w 304744"/>
                  <a:gd name="connsiteY1" fmla="*/ 953160 h 1059074"/>
                  <a:gd name="connsiteX2" fmla="*/ 92915 w 304744"/>
                  <a:gd name="connsiteY2" fmla="*/ 80640 h 1059074"/>
                  <a:gd name="connsiteX3" fmla="*/ 0 w 304744"/>
                  <a:gd name="connsiteY3" fmla="*/ 0 h 1059074"/>
                  <a:gd name="connsiteX4" fmla="*/ 210535 w 304744"/>
                  <a:gd name="connsiteY4" fmla="*/ 57981 h 1059074"/>
                  <a:gd name="connsiteX5" fmla="*/ 304744 w 304744"/>
                  <a:gd name="connsiteY5" fmla="*/ 80640 h 1059074"/>
                  <a:gd name="connsiteX6" fmla="*/ 304744 w 304744"/>
                  <a:gd name="connsiteY6" fmla="*/ 953160 h 1059074"/>
                  <a:gd name="connsiteX7" fmla="*/ 304744 w 304744"/>
                  <a:gd name="connsiteY7" fmla="*/ 953160 h 1059074"/>
                  <a:gd name="connsiteX8" fmla="*/ 198830 w 304744"/>
                  <a:gd name="connsiteY8" fmla="*/ 1059074 h 1059074"/>
                  <a:gd name="connsiteX9" fmla="*/ 92915 w 304744"/>
                  <a:gd name="connsiteY9" fmla="*/ 953160 h 1059074"/>
                  <a:gd name="connsiteX0" fmla="*/ 92915 w 304744"/>
                  <a:gd name="connsiteY0" fmla="*/ 1110902 h 1216816"/>
                  <a:gd name="connsiteX1" fmla="*/ 92915 w 304744"/>
                  <a:gd name="connsiteY1" fmla="*/ 1110902 h 1216816"/>
                  <a:gd name="connsiteX2" fmla="*/ 92915 w 304744"/>
                  <a:gd name="connsiteY2" fmla="*/ 238382 h 1216816"/>
                  <a:gd name="connsiteX3" fmla="*/ 0 w 304744"/>
                  <a:gd name="connsiteY3" fmla="*/ 157742 h 1216816"/>
                  <a:gd name="connsiteX4" fmla="*/ 155506 w 304744"/>
                  <a:gd name="connsiteY4" fmla="*/ 0 h 1216816"/>
                  <a:gd name="connsiteX5" fmla="*/ 304744 w 304744"/>
                  <a:gd name="connsiteY5" fmla="*/ 238382 h 1216816"/>
                  <a:gd name="connsiteX6" fmla="*/ 304744 w 304744"/>
                  <a:gd name="connsiteY6" fmla="*/ 1110902 h 1216816"/>
                  <a:gd name="connsiteX7" fmla="*/ 304744 w 304744"/>
                  <a:gd name="connsiteY7" fmla="*/ 1110902 h 1216816"/>
                  <a:gd name="connsiteX8" fmla="*/ 198830 w 304744"/>
                  <a:gd name="connsiteY8" fmla="*/ 1216816 h 1216816"/>
                  <a:gd name="connsiteX9" fmla="*/ 92915 w 304744"/>
                  <a:gd name="connsiteY9" fmla="*/ 1110902 h 1216816"/>
                  <a:gd name="connsiteX0" fmla="*/ 56755 w 268584"/>
                  <a:gd name="connsiteY0" fmla="*/ 1110902 h 1216816"/>
                  <a:gd name="connsiteX1" fmla="*/ 56755 w 268584"/>
                  <a:gd name="connsiteY1" fmla="*/ 1110902 h 1216816"/>
                  <a:gd name="connsiteX2" fmla="*/ 56755 w 268584"/>
                  <a:gd name="connsiteY2" fmla="*/ 238382 h 1216816"/>
                  <a:gd name="connsiteX3" fmla="*/ 0 w 268584"/>
                  <a:gd name="connsiteY3" fmla="*/ 126385 h 1216816"/>
                  <a:gd name="connsiteX4" fmla="*/ 119346 w 268584"/>
                  <a:gd name="connsiteY4" fmla="*/ 0 h 1216816"/>
                  <a:gd name="connsiteX5" fmla="*/ 268584 w 268584"/>
                  <a:gd name="connsiteY5" fmla="*/ 238382 h 1216816"/>
                  <a:gd name="connsiteX6" fmla="*/ 268584 w 268584"/>
                  <a:gd name="connsiteY6" fmla="*/ 1110902 h 1216816"/>
                  <a:gd name="connsiteX7" fmla="*/ 268584 w 268584"/>
                  <a:gd name="connsiteY7" fmla="*/ 1110902 h 1216816"/>
                  <a:gd name="connsiteX8" fmla="*/ 162670 w 268584"/>
                  <a:gd name="connsiteY8" fmla="*/ 1216816 h 1216816"/>
                  <a:gd name="connsiteX9" fmla="*/ 56755 w 268584"/>
                  <a:gd name="connsiteY9" fmla="*/ 1110902 h 1216816"/>
                  <a:gd name="connsiteX0" fmla="*/ 56755 w 268584"/>
                  <a:gd name="connsiteY0" fmla="*/ 1107440 h 1213354"/>
                  <a:gd name="connsiteX1" fmla="*/ 56755 w 268584"/>
                  <a:gd name="connsiteY1" fmla="*/ 1107440 h 1213354"/>
                  <a:gd name="connsiteX2" fmla="*/ 56755 w 268584"/>
                  <a:gd name="connsiteY2" fmla="*/ 234920 h 1213354"/>
                  <a:gd name="connsiteX3" fmla="*/ 0 w 268584"/>
                  <a:gd name="connsiteY3" fmla="*/ 122923 h 1213354"/>
                  <a:gd name="connsiteX4" fmla="*/ 116077 w 268584"/>
                  <a:gd name="connsiteY4" fmla="*/ 0 h 1213354"/>
                  <a:gd name="connsiteX5" fmla="*/ 268584 w 268584"/>
                  <a:gd name="connsiteY5" fmla="*/ 234920 h 1213354"/>
                  <a:gd name="connsiteX6" fmla="*/ 268584 w 268584"/>
                  <a:gd name="connsiteY6" fmla="*/ 1107440 h 1213354"/>
                  <a:gd name="connsiteX7" fmla="*/ 268584 w 268584"/>
                  <a:gd name="connsiteY7" fmla="*/ 1107440 h 1213354"/>
                  <a:gd name="connsiteX8" fmla="*/ 162670 w 268584"/>
                  <a:gd name="connsiteY8" fmla="*/ 1213354 h 1213354"/>
                  <a:gd name="connsiteX9" fmla="*/ 56755 w 268584"/>
                  <a:gd name="connsiteY9" fmla="*/ 1107440 h 1213354"/>
                  <a:gd name="connsiteX0" fmla="*/ 56755 w 268584"/>
                  <a:gd name="connsiteY0" fmla="*/ 1107440 h 1213354"/>
                  <a:gd name="connsiteX1" fmla="*/ 56755 w 268584"/>
                  <a:gd name="connsiteY1" fmla="*/ 1107440 h 1213354"/>
                  <a:gd name="connsiteX2" fmla="*/ 56755 w 268584"/>
                  <a:gd name="connsiteY2" fmla="*/ 234920 h 1213354"/>
                  <a:gd name="connsiteX3" fmla="*/ 0 w 268584"/>
                  <a:gd name="connsiteY3" fmla="*/ 122923 h 1213354"/>
                  <a:gd name="connsiteX4" fmla="*/ 116077 w 268584"/>
                  <a:gd name="connsiteY4" fmla="*/ 0 h 1213354"/>
                  <a:gd name="connsiteX5" fmla="*/ 267808 w 268584"/>
                  <a:gd name="connsiteY5" fmla="*/ 149033 h 1213354"/>
                  <a:gd name="connsiteX6" fmla="*/ 268584 w 268584"/>
                  <a:gd name="connsiteY6" fmla="*/ 1107440 h 1213354"/>
                  <a:gd name="connsiteX7" fmla="*/ 268584 w 268584"/>
                  <a:gd name="connsiteY7" fmla="*/ 1107440 h 1213354"/>
                  <a:gd name="connsiteX8" fmla="*/ 162670 w 268584"/>
                  <a:gd name="connsiteY8" fmla="*/ 1213354 h 1213354"/>
                  <a:gd name="connsiteX9" fmla="*/ 56755 w 268584"/>
                  <a:gd name="connsiteY9" fmla="*/ 1107440 h 121335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48992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8584 w 268584"/>
                  <a:gd name="connsiteY7" fmla="*/ 1148992 h 1254906"/>
                  <a:gd name="connsiteX8" fmla="*/ 162670 w 268584"/>
                  <a:gd name="connsiteY8" fmla="*/ 1254906 h 1254906"/>
                  <a:gd name="connsiteX9" fmla="*/ 56755 w 268584"/>
                  <a:gd name="connsiteY9" fmla="*/ 1148992 h 1254906"/>
                  <a:gd name="connsiteX0" fmla="*/ 56755 w 268584"/>
                  <a:gd name="connsiteY0" fmla="*/ 1148992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7715 w 268584"/>
                  <a:gd name="connsiteY7" fmla="*/ 1118697 h 1254906"/>
                  <a:gd name="connsiteX8" fmla="*/ 162670 w 268584"/>
                  <a:gd name="connsiteY8" fmla="*/ 1254906 h 1254906"/>
                  <a:gd name="connsiteX9" fmla="*/ 56755 w 268584"/>
                  <a:gd name="connsiteY9" fmla="*/ 1148992 h 1254906"/>
                  <a:gd name="connsiteX0" fmla="*/ 53866 w 268584"/>
                  <a:gd name="connsiteY0" fmla="*/ 1106963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7715 w 268584"/>
                  <a:gd name="connsiteY7" fmla="*/ 1118697 h 1254906"/>
                  <a:gd name="connsiteX8" fmla="*/ 162670 w 268584"/>
                  <a:gd name="connsiteY8" fmla="*/ 1254906 h 1254906"/>
                  <a:gd name="connsiteX9" fmla="*/ 53866 w 268584"/>
                  <a:gd name="connsiteY9" fmla="*/ 1106963 h 1254906"/>
                  <a:gd name="connsiteX0" fmla="*/ 53866 w 268584"/>
                  <a:gd name="connsiteY0" fmla="*/ 1106963 h 1254906"/>
                  <a:gd name="connsiteX1" fmla="*/ 56755 w 268584"/>
                  <a:gd name="connsiteY1" fmla="*/ 276472 h 1254906"/>
                  <a:gd name="connsiteX2" fmla="*/ 0 w 268584"/>
                  <a:gd name="connsiteY2" fmla="*/ 164475 h 1254906"/>
                  <a:gd name="connsiteX3" fmla="*/ 155314 w 268584"/>
                  <a:gd name="connsiteY3" fmla="*/ 0 h 1254906"/>
                  <a:gd name="connsiteX4" fmla="*/ 267808 w 268584"/>
                  <a:gd name="connsiteY4" fmla="*/ 190585 h 1254906"/>
                  <a:gd name="connsiteX5" fmla="*/ 268584 w 268584"/>
                  <a:gd name="connsiteY5" fmla="*/ 1148992 h 1254906"/>
                  <a:gd name="connsiteX6" fmla="*/ 267715 w 268584"/>
                  <a:gd name="connsiteY6" fmla="*/ 1118697 h 1254906"/>
                  <a:gd name="connsiteX7" fmla="*/ 162670 w 268584"/>
                  <a:gd name="connsiteY7" fmla="*/ 1254906 h 1254906"/>
                  <a:gd name="connsiteX8" fmla="*/ 53866 w 268584"/>
                  <a:gd name="connsiteY8" fmla="*/ 1106963 h 1254906"/>
                  <a:gd name="connsiteX0" fmla="*/ 53866 w 281362"/>
                  <a:gd name="connsiteY0" fmla="*/ 1106963 h 1254906"/>
                  <a:gd name="connsiteX1" fmla="*/ 56755 w 281362"/>
                  <a:gd name="connsiteY1" fmla="*/ 276472 h 1254906"/>
                  <a:gd name="connsiteX2" fmla="*/ 0 w 281362"/>
                  <a:gd name="connsiteY2" fmla="*/ 164475 h 1254906"/>
                  <a:gd name="connsiteX3" fmla="*/ 155314 w 281362"/>
                  <a:gd name="connsiteY3" fmla="*/ 0 h 1254906"/>
                  <a:gd name="connsiteX4" fmla="*/ 267808 w 281362"/>
                  <a:gd name="connsiteY4" fmla="*/ 190585 h 1254906"/>
                  <a:gd name="connsiteX5" fmla="*/ 267715 w 281362"/>
                  <a:gd name="connsiteY5" fmla="*/ 1118697 h 1254906"/>
                  <a:gd name="connsiteX6" fmla="*/ 162670 w 281362"/>
                  <a:gd name="connsiteY6" fmla="*/ 1254906 h 1254906"/>
                  <a:gd name="connsiteX7" fmla="*/ 53866 w 281362"/>
                  <a:gd name="connsiteY7" fmla="*/ 1106963 h 125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362" h="1254906">
                    <a:moveTo>
                      <a:pt x="53866" y="1106963"/>
                    </a:moveTo>
                    <a:lnTo>
                      <a:pt x="56755" y="276472"/>
                    </a:lnTo>
                    <a:cubicBezTo>
                      <a:pt x="52648" y="226924"/>
                      <a:pt x="32382" y="201422"/>
                      <a:pt x="0" y="164475"/>
                    </a:cubicBezTo>
                    <a:lnTo>
                      <a:pt x="155314" y="0"/>
                    </a:lnTo>
                    <a:cubicBezTo>
                      <a:pt x="199448" y="59970"/>
                      <a:pt x="265029" y="104164"/>
                      <a:pt x="267808" y="190585"/>
                    </a:cubicBezTo>
                    <a:cubicBezTo>
                      <a:pt x="286541" y="377034"/>
                      <a:pt x="285238" y="941310"/>
                      <a:pt x="267715" y="1118697"/>
                    </a:cubicBezTo>
                    <a:lnTo>
                      <a:pt x="162670" y="1254906"/>
                    </a:lnTo>
                    <a:lnTo>
                      <a:pt x="53866" y="1106963"/>
                    </a:lnTo>
                    <a:close/>
                  </a:path>
                </a:pathLst>
              </a:custGeom>
              <a:solidFill>
                <a:srgbClr val="FF993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dirty="0">
                  <a:ln w="3175">
                    <a:noFill/>
                  </a:ln>
                  <a:solidFill>
                    <a:schemeClr val="accent2">
                      <a:lumMod val="50000"/>
                    </a:schemeClr>
                  </a:solidFill>
                  <a:latin typeface="ＭＳ Ｐゴシック" panose="020B0600070205080204" pitchFamily="50" charset="-128"/>
                </a:endParaRPr>
              </a:p>
            </p:txBody>
          </p:sp>
          <p:sp>
            <p:nvSpPr>
              <p:cNvPr id="266" name="フリーフォーム 133">
                <a:extLst>
                  <a:ext uri="{FF2B5EF4-FFF2-40B4-BE49-F238E27FC236}">
                    <a16:creationId xmlns:a16="http://schemas.microsoft.com/office/drawing/2014/main" id="{15ACB1B7-5E6E-8B96-BCC0-FEA4EEC9E59A}"/>
                  </a:ext>
                </a:extLst>
              </p:cNvPr>
              <p:cNvSpPr/>
              <p:nvPr/>
            </p:nvSpPr>
            <p:spPr bwMode="auto">
              <a:xfrm>
                <a:off x="6570660" y="1853972"/>
                <a:ext cx="75290" cy="575195"/>
              </a:xfrm>
              <a:custGeom>
                <a:avLst/>
                <a:gdLst>
                  <a:gd name="connsiteX0" fmla="*/ 63500 w 63500"/>
                  <a:gd name="connsiteY0" fmla="*/ 911225 h 911225"/>
                  <a:gd name="connsiteX1" fmla="*/ 63500 w 63500"/>
                  <a:gd name="connsiteY1" fmla="*/ 911225 h 911225"/>
                  <a:gd name="connsiteX2" fmla="*/ 57150 w 63500"/>
                  <a:gd name="connsiteY2" fmla="*/ 857250 h 911225"/>
                  <a:gd name="connsiteX3" fmla="*/ 53975 w 63500"/>
                  <a:gd name="connsiteY3" fmla="*/ 847725 h 911225"/>
                  <a:gd name="connsiteX4" fmla="*/ 47625 w 63500"/>
                  <a:gd name="connsiteY4" fmla="*/ 838200 h 911225"/>
                  <a:gd name="connsiteX5" fmla="*/ 47625 w 63500"/>
                  <a:gd name="connsiteY5" fmla="*/ 688975 h 911225"/>
                  <a:gd name="connsiteX6" fmla="*/ 38100 w 63500"/>
                  <a:gd name="connsiteY6" fmla="*/ 508000 h 911225"/>
                  <a:gd name="connsiteX7" fmla="*/ 31750 w 63500"/>
                  <a:gd name="connsiteY7" fmla="*/ 498475 h 911225"/>
                  <a:gd name="connsiteX8" fmla="*/ 34925 w 63500"/>
                  <a:gd name="connsiteY8" fmla="*/ 469900 h 911225"/>
                  <a:gd name="connsiteX9" fmla="*/ 38100 w 63500"/>
                  <a:gd name="connsiteY9" fmla="*/ 460375 h 911225"/>
                  <a:gd name="connsiteX10" fmla="*/ 44450 w 63500"/>
                  <a:gd name="connsiteY10" fmla="*/ 393700 h 911225"/>
                  <a:gd name="connsiteX11" fmla="*/ 41275 w 63500"/>
                  <a:gd name="connsiteY11" fmla="*/ 333375 h 911225"/>
                  <a:gd name="connsiteX12" fmla="*/ 38100 w 63500"/>
                  <a:gd name="connsiteY12" fmla="*/ 317500 h 911225"/>
                  <a:gd name="connsiteX13" fmla="*/ 34925 w 63500"/>
                  <a:gd name="connsiteY13" fmla="*/ 257175 h 911225"/>
                  <a:gd name="connsiteX14" fmla="*/ 28575 w 63500"/>
                  <a:gd name="connsiteY14" fmla="*/ 238125 h 911225"/>
                  <a:gd name="connsiteX15" fmla="*/ 25400 w 63500"/>
                  <a:gd name="connsiteY15" fmla="*/ 228600 h 911225"/>
                  <a:gd name="connsiteX16" fmla="*/ 22225 w 63500"/>
                  <a:gd name="connsiteY16" fmla="*/ 219075 h 911225"/>
                  <a:gd name="connsiteX17" fmla="*/ 25400 w 63500"/>
                  <a:gd name="connsiteY17" fmla="*/ 180975 h 911225"/>
                  <a:gd name="connsiteX18" fmla="*/ 25400 w 63500"/>
                  <a:gd name="connsiteY18" fmla="*/ 152400 h 911225"/>
                  <a:gd name="connsiteX19" fmla="*/ 19050 w 63500"/>
                  <a:gd name="connsiteY19" fmla="*/ 133350 h 911225"/>
                  <a:gd name="connsiteX20" fmla="*/ 15875 w 63500"/>
                  <a:gd name="connsiteY20" fmla="*/ 123825 h 911225"/>
                  <a:gd name="connsiteX21" fmla="*/ 12700 w 63500"/>
                  <a:gd name="connsiteY21" fmla="*/ 82550 h 911225"/>
                  <a:gd name="connsiteX22" fmla="*/ 6350 w 63500"/>
                  <a:gd name="connsiteY22" fmla="*/ 63500 h 911225"/>
                  <a:gd name="connsiteX23" fmla="*/ 3175 w 63500"/>
                  <a:gd name="connsiteY23" fmla="*/ 53975 h 911225"/>
                  <a:gd name="connsiteX24" fmla="*/ 6350 w 63500"/>
                  <a:gd name="connsiteY24" fmla="*/ 25400 h 911225"/>
                  <a:gd name="connsiteX25" fmla="*/ 0 w 63500"/>
                  <a:gd name="connsiteY25" fmla="*/ 0 h 911225"/>
                  <a:gd name="connsiteX0" fmla="*/ 92695 w 92695"/>
                  <a:gd name="connsiteY0" fmla="*/ 886376 h 886376"/>
                  <a:gd name="connsiteX1" fmla="*/ 92695 w 92695"/>
                  <a:gd name="connsiteY1" fmla="*/ 886376 h 886376"/>
                  <a:gd name="connsiteX2" fmla="*/ 86345 w 92695"/>
                  <a:gd name="connsiteY2" fmla="*/ 832401 h 886376"/>
                  <a:gd name="connsiteX3" fmla="*/ 83170 w 92695"/>
                  <a:gd name="connsiteY3" fmla="*/ 822876 h 886376"/>
                  <a:gd name="connsiteX4" fmla="*/ 76820 w 92695"/>
                  <a:gd name="connsiteY4" fmla="*/ 813351 h 886376"/>
                  <a:gd name="connsiteX5" fmla="*/ 76820 w 92695"/>
                  <a:gd name="connsiteY5" fmla="*/ 664126 h 886376"/>
                  <a:gd name="connsiteX6" fmla="*/ 67295 w 92695"/>
                  <a:gd name="connsiteY6" fmla="*/ 483151 h 886376"/>
                  <a:gd name="connsiteX7" fmla="*/ 60945 w 92695"/>
                  <a:gd name="connsiteY7" fmla="*/ 473626 h 886376"/>
                  <a:gd name="connsiteX8" fmla="*/ 64120 w 92695"/>
                  <a:gd name="connsiteY8" fmla="*/ 445051 h 886376"/>
                  <a:gd name="connsiteX9" fmla="*/ 67295 w 92695"/>
                  <a:gd name="connsiteY9" fmla="*/ 435526 h 886376"/>
                  <a:gd name="connsiteX10" fmla="*/ 73645 w 92695"/>
                  <a:gd name="connsiteY10" fmla="*/ 368851 h 886376"/>
                  <a:gd name="connsiteX11" fmla="*/ 70470 w 92695"/>
                  <a:gd name="connsiteY11" fmla="*/ 308526 h 886376"/>
                  <a:gd name="connsiteX12" fmla="*/ 67295 w 92695"/>
                  <a:gd name="connsiteY12" fmla="*/ 292651 h 886376"/>
                  <a:gd name="connsiteX13" fmla="*/ 64120 w 92695"/>
                  <a:gd name="connsiteY13" fmla="*/ 232326 h 886376"/>
                  <a:gd name="connsiteX14" fmla="*/ 57770 w 92695"/>
                  <a:gd name="connsiteY14" fmla="*/ 213276 h 886376"/>
                  <a:gd name="connsiteX15" fmla="*/ 54595 w 92695"/>
                  <a:gd name="connsiteY15" fmla="*/ 203751 h 886376"/>
                  <a:gd name="connsiteX16" fmla="*/ 51420 w 92695"/>
                  <a:gd name="connsiteY16" fmla="*/ 194226 h 886376"/>
                  <a:gd name="connsiteX17" fmla="*/ 54595 w 92695"/>
                  <a:gd name="connsiteY17" fmla="*/ 156126 h 886376"/>
                  <a:gd name="connsiteX18" fmla="*/ 54595 w 92695"/>
                  <a:gd name="connsiteY18" fmla="*/ 127551 h 886376"/>
                  <a:gd name="connsiteX19" fmla="*/ 48245 w 92695"/>
                  <a:gd name="connsiteY19" fmla="*/ 108501 h 886376"/>
                  <a:gd name="connsiteX20" fmla="*/ 45070 w 92695"/>
                  <a:gd name="connsiteY20" fmla="*/ 98976 h 886376"/>
                  <a:gd name="connsiteX21" fmla="*/ 41895 w 92695"/>
                  <a:gd name="connsiteY21" fmla="*/ 57701 h 886376"/>
                  <a:gd name="connsiteX22" fmla="*/ 35545 w 92695"/>
                  <a:gd name="connsiteY22" fmla="*/ 38651 h 886376"/>
                  <a:gd name="connsiteX23" fmla="*/ 32370 w 92695"/>
                  <a:gd name="connsiteY23" fmla="*/ 29126 h 886376"/>
                  <a:gd name="connsiteX24" fmla="*/ 35545 w 92695"/>
                  <a:gd name="connsiteY24" fmla="*/ 551 h 886376"/>
                  <a:gd name="connsiteX25" fmla="*/ 0 w 92695"/>
                  <a:gd name="connsiteY25" fmla="*/ 76012 h 886376"/>
                  <a:gd name="connsiteX0" fmla="*/ 60324 w 60324"/>
                  <a:gd name="connsiteY0" fmla="*/ 885825 h 885825"/>
                  <a:gd name="connsiteX1" fmla="*/ 60324 w 60324"/>
                  <a:gd name="connsiteY1" fmla="*/ 885825 h 885825"/>
                  <a:gd name="connsiteX2" fmla="*/ 53974 w 60324"/>
                  <a:gd name="connsiteY2" fmla="*/ 831850 h 885825"/>
                  <a:gd name="connsiteX3" fmla="*/ 50799 w 60324"/>
                  <a:gd name="connsiteY3" fmla="*/ 822325 h 885825"/>
                  <a:gd name="connsiteX4" fmla="*/ 44449 w 60324"/>
                  <a:gd name="connsiteY4" fmla="*/ 812800 h 885825"/>
                  <a:gd name="connsiteX5" fmla="*/ 44449 w 60324"/>
                  <a:gd name="connsiteY5" fmla="*/ 663575 h 885825"/>
                  <a:gd name="connsiteX6" fmla="*/ 34924 w 60324"/>
                  <a:gd name="connsiteY6" fmla="*/ 482600 h 885825"/>
                  <a:gd name="connsiteX7" fmla="*/ 28574 w 60324"/>
                  <a:gd name="connsiteY7" fmla="*/ 473075 h 885825"/>
                  <a:gd name="connsiteX8" fmla="*/ 31749 w 60324"/>
                  <a:gd name="connsiteY8" fmla="*/ 444500 h 885825"/>
                  <a:gd name="connsiteX9" fmla="*/ 34924 w 60324"/>
                  <a:gd name="connsiteY9" fmla="*/ 434975 h 885825"/>
                  <a:gd name="connsiteX10" fmla="*/ 41274 w 60324"/>
                  <a:gd name="connsiteY10" fmla="*/ 368300 h 885825"/>
                  <a:gd name="connsiteX11" fmla="*/ 38099 w 60324"/>
                  <a:gd name="connsiteY11" fmla="*/ 307975 h 885825"/>
                  <a:gd name="connsiteX12" fmla="*/ 34924 w 60324"/>
                  <a:gd name="connsiteY12" fmla="*/ 292100 h 885825"/>
                  <a:gd name="connsiteX13" fmla="*/ 31749 w 60324"/>
                  <a:gd name="connsiteY13" fmla="*/ 231775 h 885825"/>
                  <a:gd name="connsiteX14" fmla="*/ 25399 w 60324"/>
                  <a:gd name="connsiteY14" fmla="*/ 212725 h 885825"/>
                  <a:gd name="connsiteX15" fmla="*/ 22224 w 60324"/>
                  <a:gd name="connsiteY15" fmla="*/ 203200 h 885825"/>
                  <a:gd name="connsiteX16" fmla="*/ 19049 w 60324"/>
                  <a:gd name="connsiteY16" fmla="*/ 193675 h 885825"/>
                  <a:gd name="connsiteX17" fmla="*/ 22224 w 60324"/>
                  <a:gd name="connsiteY17" fmla="*/ 155575 h 885825"/>
                  <a:gd name="connsiteX18" fmla="*/ 22224 w 60324"/>
                  <a:gd name="connsiteY18" fmla="*/ 127000 h 885825"/>
                  <a:gd name="connsiteX19" fmla="*/ 15874 w 60324"/>
                  <a:gd name="connsiteY19" fmla="*/ 107950 h 885825"/>
                  <a:gd name="connsiteX20" fmla="*/ 12699 w 60324"/>
                  <a:gd name="connsiteY20" fmla="*/ 98425 h 885825"/>
                  <a:gd name="connsiteX21" fmla="*/ 9524 w 60324"/>
                  <a:gd name="connsiteY21" fmla="*/ 57150 h 885825"/>
                  <a:gd name="connsiteX22" fmla="*/ 3174 w 60324"/>
                  <a:gd name="connsiteY22" fmla="*/ 38100 h 885825"/>
                  <a:gd name="connsiteX23" fmla="*/ -1 w 60324"/>
                  <a:gd name="connsiteY23" fmla="*/ 28575 h 885825"/>
                  <a:gd name="connsiteX24" fmla="*/ 3174 w 60324"/>
                  <a:gd name="connsiteY24" fmla="*/ 0 h 885825"/>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127000 h 857250"/>
                  <a:gd name="connsiteX18" fmla="*/ 22225 w 60325"/>
                  <a:gd name="connsiteY18" fmla="*/ 98425 h 857250"/>
                  <a:gd name="connsiteX19" fmla="*/ 15875 w 60325"/>
                  <a:gd name="connsiteY19" fmla="*/ 79375 h 857250"/>
                  <a:gd name="connsiteX20" fmla="*/ 12700 w 60325"/>
                  <a:gd name="connsiteY20" fmla="*/ 69850 h 857250"/>
                  <a:gd name="connsiteX21" fmla="*/ 9525 w 60325"/>
                  <a:gd name="connsiteY21" fmla="*/ 28575 h 857250"/>
                  <a:gd name="connsiteX22" fmla="*/ 3175 w 60325"/>
                  <a:gd name="connsiteY22" fmla="*/ 9525 h 857250"/>
                  <a:gd name="connsiteX23" fmla="*/ 0 w 60325"/>
                  <a:gd name="connsiteY23"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127000 h 857250"/>
                  <a:gd name="connsiteX18" fmla="*/ 22225 w 60325"/>
                  <a:gd name="connsiteY18" fmla="*/ 98425 h 857250"/>
                  <a:gd name="connsiteX19" fmla="*/ 15875 w 60325"/>
                  <a:gd name="connsiteY19" fmla="*/ 79375 h 857250"/>
                  <a:gd name="connsiteX20" fmla="*/ 9525 w 60325"/>
                  <a:gd name="connsiteY20" fmla="*/ 28575 h 857250"/>
                  <a:gd name="connsiteX21" fmla="*/ 3175 w 60325"/>
                  <a:gd name="connsiteY21" fmla="*/ 9525 h 857250"/>
                  <a:gd name="connsiteX22" fmla="*/ 0 w 60325"/>
                  <a:gd name="connsiteY22"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98425 h 857250"/>
                  <a:gd name="connsiteX18" fmla="*/ 15875 w 60325"/>
                  <a:gd name="connsiteY18" fmla="*/ 79375 h 857250"/>
                  <a:gd name="connsiteX19" fmla="*/ 9525 w 60325"/>
                  <a:gd name="connsiteY19" fmla="*/ 28575 h 857250"/>
                  <a:gd name="connsiteX20" fmla="*/ 3175 w 60325"/>
                  <a:gd name="connsiteY20" fmla="*/ 9525 h 857250"/>
                  <a:gd name="connsiteX21" fmla="*/ 0 w 60325"/>
                  <a:gd name="connsiteY21"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2225 w 60325"/>
                  <a:gd name="connsiteY14" fmla="*/ 174625 h 857250"/>
                  <a:gd name="connsiteX15" fmla="*/ 19050 w 60325"/>
                  <a:gd name="connsiteY15" fmla="*/ 165100 h 857250"/>
                  <a:gd name="connsiteX16" fmla="*/ 22225 w 60325"/>
                  <a:gd name="connsiteY16" fmla="*/ 98425 h 857250"/>
                  <a:gd name="connsiteX17" fmla="*/ 15875 w 60325"/>
                  <a:gd name="connsiteY17" fmla="*/ 79375 h 857250"/>
                  <a:gd name="connsiteX18" fmla="*/ 9525 w 60325"/>
                  <a:gd name="connsiteY18" fmla="*/ 28575 h 857250"/>
                  <a:gd name="connsiteX19" fmla="*/ 3175 w 60325"/>
                  <a:gd name="connsiteY19" fmla="*/ 9525 h 857250"/>
                  <a:gd name="connsiteX20" fmla="*/ 0 w 60325"/>
                  <a:gd name="connsiteY20" fmla="*/ 0 h 857250"/>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12700 w 57150"/>
                  <a:gd name="connsiteY17" fmla="*/ 69850 h 847725"/>
                  <a:gd name="connsiteX18" fmla="*/ 6350 w 57150"/>
                  <a:gd name="connsiteY18" fmla="*/ 19050 h 847725"/>
                  <a:gd name="connsiteX19" fmla="*/ 0 w 57150"/>
                  <a:gd name="connsiteY19" fmla="*/ 0 h 847725"/>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12700 w 57150"/>
                  <a:gd name="connsiteY17" fmla="*/ 69850 h 847725"/>
                  <a:gd name="connsiteX18" fmla="*/ 0 w 57150"/>
                  <a:gd name="connsiteY18" fmla="*/ 0 h 847725"/>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0 w 57150"/>
                  <a:gd name="connsiteY17" fmla="*/ 0 h 847725"/>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1290 w 102565"/>
                  <a:gd name="connsiteY15" fmla="*/ 93757 h 785907"/>
                  <a:gd name="connsiteX16" fmla="*/ 64465 w 102565"/>
                  <a:gd name="connsiteY16" fmla="*/ 27082 h 785907"/>
                  <a:gd name="connsiteX17" fmla="*/ 0 w 102565"/>
                  <a:gd name="connsiteY17"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1290 w 102565"/>
                  <a:gd name="connsiteY15" fmla="*/ 93757 h 785907"/>
                  <a:gd name="connsiteX16" fmla="*/ 6076 w 102565"/>
                  <a:gd name="connsiteY16" fmla="*/ 88900 h 785907"/>
                  <a:gd name="connsiteX17" fmla="*/ 0 w 102565"/>
                  <a:gd name="connsiteY17"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076 w 102565"/>
                  <a:gd name="connsiteY15" fmla="*/ 88900 h 785907"/>
                  <a:gd name="connsiteX16" fmla="*/ 0 w 102565"/>
                  <a:gd name="connsiteY16"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64465 w 102565"/>
                  <a:gd name="connsiteY13" fmla="*/ 103282 h 785907"/>
                  <a:gd name="connsiteX14" fmla="*/ 6076 w 102565"/>
                  <a:gd name="connsiteY14" fmla="*/ 88900 h 785907"/>
                  <a:gd name="connsiteX15" fmla="*/ 0 w 102565"/>
                  <a:gd name="connsiteY15" fmla="*/ 0 h 785907"/>
                  <a:gd name="connsiteX0" fmla="*/ 103040 w 103040"/>
                  <a:gd name="connsiteY0" fmla="*/ 785907 h 785907"/>
                  <a:gd name="connsiteX1" fmla="*/ 103040 w 103040"/>
                  <a:gd name="connsiteY1" fmla="*/ 785907 h 785907"/>
                  <a:gd name="connsiteX2" fmla="*/ 96690 w 103040"/>
                  <a:gd name="connsiteY2" fmla="*/ 731932 h 785907"/>
                  <a:gd name="connsiteX3" fmla="*/ 93515 w 103040"/>
                  <a:gd name="connsiteY3" fmla="*/ 722407 h 785907"/>
                  <a:gd name="connsiteX4" fmla="*/ 87165 w 103040"/>
                  <a:gd name="connsiteY4" fmla="*/ 712882 h 785907"/>
                  <a:gd name="connsiteX5" fmla="*/ 87165 w 103040"/>
                  <a:gd name="connsiteY5" fmla="*/ 563657 h 785907"/>
                  <a:gd name="connsiteX6" fmla="*/ 77640 w 103040"/>
                  <a:gd name="connsiteY6" fmla="*/ 382682 h 785907"/>
                  <a:gd name="connsiteX7" fmla="*/ 71290 w 103040"/>
                  <a:gd name="connsiteY7" fmla="*/ 373157 h 785907"/>
                  <a:gd name="connsiteX8" fmla="*/ 74465 w 103040"/>
                  <a:gd name="connsiteY8" fmla="*/ 344582 h 785907"/>
                  <a:gd name="connsiteX9" fmla="*/ 77640 w 103040"/>
                  <a:gd name="connsiteY9" fmla="*/ 335057 h 785907"/>
                  <a:gd name="connsiteX10" fmla="*/ 83990 w 103040"/>
                  <a:gd name="connsiteY10" fmla="*/ 268382 h 785907"/>
                  <a:gd name="connsiteX11" fmla="*/ 80815 w 103040"/>
                  <a:gd name="connsiteY11" fmla="*/ 208057 h 785907"/>
                  <a:gd name="connsiteX12" fmla="*/ 77640 w 103040"/>
                  <a:gd name="connsiteY12" fmla="*/ 192182 h 785907"/>
                  <a:gd name="connsiteX13" fmla="*/ 6551 w 103040"/>
                  <a:gd name="connsiteY13" fmla="*/ 88900 h 785907"/>
                  <a:gd name="connsiteX14" fmla="*/ 475 w 103040"/>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31751 w 102565"/>
                  <a:gd name="connsiteY12" fmla="*/ 192181 h 785907"/>
                  <a:gd name="connsiteX13" fmla="*/ 6076 w 102565"/>
                  <a:gd name="connsiteY13" fmla="*/ 88900 h 785907"/>
                  <a:gd name="connsiteX14" fmla="*/ 0 w 102565"/>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25192 w 102565"/>
                  <a:gd name="connsiteY11" fmla="*/ 276382 h 785907"/>
                  <a:gd name="connsiteX12" fmla="*/ 31751 w 102565"/>
                  <a:gd name="connsiteY12" fmla="*/ 192181 h 785907"/>
                  <a:gd name="connsiteX13" fmla="*/ 6076 w 102565"/>
                  <a:gd name="connsiteY13" fmla="*/ 88900 h 785907"/>
                  <a:gd name="connsiteX14" fmla="*/ 0 w 102565"/>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25192 w 102565"/>
                  <a:gd name="connsiteY10" fmla="*/ 276382 h 785907"/>
                  <a:gd name="connsiteX11" fmla="*/ 31751 w 102565"/>
                  <a:gd name="connsiteY11" fmla="*/ 192181 h 785907"/>
                  <a:gd name="connsiteX12" fmla="*/ 6076 w 102565"/>
                  <a:gd name="connsiteY12" fmla="*/ 88900 h 785907"/>
                  <a:gd name="connsiteX13" fmla="*/ 0 w 102565"/>
                  <a:gd name="connsiteY13"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54458 w 102565"/>
                  <a:gd name="connsiteY9" fmla="*/ 335057 h 785907"/>
                  <a:gd name="connsiteX10" fmla="*/ 25192 w 102565"/>
                  <a:gd name="connsiteY10" fmla="*/ 276382 h 785907"/>
                  <a:gd name="connsiteX11" fmla="*/ 31751 w 102565"/>
                  <a:gd name="connsiteY11" fmla="*/ 192181 h 785907"/>
                  <a:gd name="connsiteX12" fmla="*/ 6076 w 102565"/>
                  <a:gd name="connsiteY12" fmla="*/ 88900 h 785907"/>
                  <a:gd name="connsiteX13" fmla="*/ 0 w 102565"/>
                  <a:gd name="connsiteY13" fmla="*/ 0 h 78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565" h="785907">
                    <a:moveTo>
                      <a:pt x="102565" y="785907"/>
                    </a:moveTo>
                    <a:lnTo>
                      <a:pt x="102565" y="785907"/>
                    </a:lnTo>
                    <a:cubicBezTo>
                      <a:pt x="100141" y="754392"/>
                      <a:pt x="102393" y="753557"/>
                      <a:pt x="96215" y="731932"/>
                    </a:cubicBezTo>
                    <a:cubicBezTo>
                      <a:pt x="95296" y="728714"/>
                      <a:pt x="94537" y="725400"/>
                      <a:pt x="93040" y="722407"/>
                    </a:cubicBezTo>
                    <a:cubicBezTo>
                      <a:pt x="91333" y="718994"/>
                      <a:pt x="88807" y="716057"/>
                      <a:pt x="86690" y="712882"/>
                    </a:cubicBezTo>
                    <a:cubicBezTo>
                      <a:pt x="92857" y="632714"/>
                      <a:pt x="89669" y="693227"/>
                      <a:pt x="86690" y="563657"/>
                    </a:cubicBezTo>
                    <a:cubicBezTo>
                      <a:pt x="84914" y="486420"/>
                      <a:pt x="108479" y="437481"/>
                      <a:pt x="77165" y="382682"/>
                    </a:cubicBezTo>
                    <a:cubicBezTo>
                      <a:pt x="75272" y="379369"/>
                      <a:pt x="72932" y="376332"/>
                      <a:pt x="70815" y="373157"/>
                    </a:cubicBezTo>
                    <a:cubicBezTo>
                      <a:pt x="71873" y="363632"/>
                      <a:pt x="76716" y="350932"/>
                      <a:pt x="73990" y="344582"/>
                    </a:cubicBezTo>
                    <a:cubicBezTo>
                      <a:pt x="71264" y="338232"/>
                      <a:pt x="62591" y="346424"/>
                      <a:pt x="54458" y="335057"/>
                    </a:cubicBezTo>
                    <a:cubicBezTo>
                      <a:pt x="46325" y="323690"/>
                      <a:pt x="28977" y="300195"/>
                      <a:pt x="25192" y="276382"/>
                    </a:cubicBezTo>
                    <a:cubicBezTo>
                      <a:pt x="21408" y="252569"/>
                      <a:pt x="34937" y="223428"/>
                      <a:pt x="31751" y="192181"/>
                    </a:cubicBezTo>
                    <a:cubicBezTo>
                      <a:pt x="28565" y="160934"/>
                      <a:pt x="11368" y="120930"/>
                      <a:pt x="6076" y="88900"/>
                    </a:cubicBezTo>
                    <a:cubicBezTo>
                      <a:pt x="784" y="56870"/>
                      <a:pt x="3969" y="18521"/>
                      <a:pt x="0" y="0"/>
                    </a:cubicBezTo>
                  </a:path>
                </a:pathLst>
              </a:custGeom>
              <a:noFill/>
              <a:ln w="19050">
                <a:solidFill>
                  <a:srgbClr val="F7B5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200" dirty="0">
                  <a:latin typeface="ＭＳ Ｐゴシック" panose="020B0600070205080204" pitchFamily="50" charset="-128"/>
                </a:endParaRPr>
              </a:p>
            </p:txBody>
          </p:sp>
          <p:cxnSp>
            <p:nvCxnSpPr>
              <p:cNvPr id="267" name="直線コネクタ 266">
                <a:extLst>
                  <a:ext uri="{FF2B5EF4-FFF2-40B4-BE49-F238E27FC236}">
                    <a16:creationId xmlns:a16="http://schemas.microsoft.com/office/drawing/2014/main" id="{45DE6F72-9CB0-5F1C-77F6-903C701E8A9A}"/>
                  </a:ext>
                </a:extLst>
              </p:cNvPr>
              <p:cNvCxnSpPr/>
              <p:nvPr/>
            </p:nvCxnSpPr>
            <p:spPr bwMode="auto">
              <a:xfrm flipH="1" flipV="1">
                <a:off x="5006690" y="2442632"/>
                <a:ext cx="1364806" cy="3146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a:extLst>
                  <a:ext uri="{FF2B5EF4-FFF2-40B4-BE49-F238E27FC236}">
                    <a16:creationId xmlns:a16="http://schemas.microsoft.com/office/drawing/2014/main" id="{893F9A10-89FC-ECC6-5C58-8B584DFD430D}"/>
                  </a:ext>
                </a:extLst>
              </p:cNvPr>
              <p:cNvCxnSpPr/>
              <p:nvPr/>
            </p:nvCxnSpPr>
            <p:spPr bwMode="auto">
              <a:xfrm flipV="1">
                <a:off x="7147016" y="2276070"/>
                <a:ext cx="876148" cy="3808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角丸四角形 136">
                <a:extLst>
                  <a:ext uri="{FF2B5EF4-FFF2-40B4-BE49-F238E27FC236}">
                    <a16:creationId xmlns:a16="http://schemas.microsoft.com/office/drawing/2014/main" id="{9336B5AD-CEDF-9431-56F0-2D0CEC736840}"/>
                  </a:ext>
                </a:extLst>
              </p:cNvPr>
              <p:cNvSpPr/>
              <p:nvPr/>
            </p:nvSpPr>
            <p:spPr bwMode="auto">
              <a:xfrm>
                <a:off x="4956354" y="2233705"/>
                <a:ext cx="1124601" cy="207062"/>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淀川左岸線（２期）</a:t>
                </a:r>
              </a:p>
            </p:txBody>
          </p:sp>
          <p:sp>
            <p:nvSpPr>
              <p:cNvPr id="270" name="正方形/長方形 269">
                <a:extLst>
                  <a:ext uri="{FF2B5EF4-FFF2-40B4-BE49-F238E27FC236}">
                    <a16:creationId xmlns:a16="http://schemas.microsoft.com/office/drawing/2014/main" id="{343A4CBB-8D35-96C9-B233-A7EA7B62F8C9}"/>
                  </a:ext>
                </a:extLst>
              </p:cNvPr>
              <p:cNvSpPr/>
              <p:nvPr/>
            </p:nvSpPr>
            <p:spPr bwMode="auto">
              <a:xfrm>
                <a:off x="4906724" y="3521632"/>
                <a:ext cx="1245047" cy="1749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hangingPunct="1">
                  <a:defRPr/>
                </a:pPr>
                <a:r>
                  <a:rPr lang="ja-JP" altLang="en-US" sz="900" b="1" dirty="0">
                    <a:ln w="6350">
                      <a:noFill/>
                      <a:prstDash val="solid"/>
                    </a:ln>
                    <a:solidFill>
                      <a:schemeClr val="tx1"/>
                    </a:solidFill>
                    <a:latin typeface="ＭＳ Ｐゴシック" panose="020B0600070205080204" pitchFamily="50" charset="-128"/>
                  </a:rPr>
                  <a:t>大阪都市再生環状道路</a:t>
                </a:r>
              </a:p>
            </p:txBody>
          </p:sp>
          <p:sp>
            <p:nvSpPr>
              <p:cNvPr id="271" name="角丸四角形 138">
                <a:extLst>
                  <a:ext uri="{FF2B5EF4-FFF2-40B4-BE49-F238E27FC236}">
                    <a16:creationId xmlns:a16="http://schemas.microsoft.com/office/drawing/2014/main" id="{33DF5649-FAF9-3AF8-00A5-84E98DD3F511}"/>
                  </a:ext>
                </a:extLst>
              </p:cNvPr>
              <p:cNvSpPr/>
              <p:nvPr/>
            </p:nvSpPr>
            <p:spPr bwMode="auto">
              <a:xfrm>
                <a:off x="6794451" y="2069008"/>
                <a:ext cx="1296942" cy="20706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淀川左岸線延伸部</a:t>
                </a:r>
              </a:p>
            </p:txBody>
          </p:sp>
          <p:sp>
            <p:nvSpPr>
              <p:cNvPr id="272" name="テキスト ボックス 271">
                <a:extLst>
                  <a:ext uri="{FF2B5EF4-FFF2-40B4-BE49-F238E27FC236}">
                    <a16:creationId xmlns:a16="http://schemas.microsoft.com/office/drawing/2014/main" id="{BB3A231A-E353-7117-EFE2-7CCEE4139EB7}"/>
                  </a:ext>
                </a:extLst>
              </p:cNvPr>
              <p:cNvSpPr txBox="1"/>
              <p:nvPr/>
            </p:nvSpPr>
            <p:spPr bwMode="auto">
              <a:xfrm rot="19053615">
                <a:off x="7135716" y="2449914"/>
                <a:ext cx="582164" cy="92333"/>
              </a:xfrm>
              <a:prstGeom prst="rect">
                <a:avLst/>
              </a:prstGeom>
              <a:noFill/>
            </p:spPr>
            <p:txBody>
              <a:bodyPr lIns="0" tIns="0" rIns="0" bIns="0">
                <a:spAutoFit/>
              </a:bodyPr>
              <a:lstStyle/>
              <a:p>
                <a:pP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第二京阪道路</a:t>
                </a:r>
              </a:p>
            </p:txBody>
          </p:sp>
          <p:sp>
            <p:nvSpPr>
              <p:cNvPr id="273" name="左右矢印 140">
                <a:extLst>
                  <a:ext uri="{FF2B5EF4-FFF2-40B4-BE49-F238E27FC236}">
                    <a16:creationId xmlns:a16="http://schemas.microsoft.com/office/drawing/2014/main" id="{0C42B233-5EA5-2D54-9F4B-7468B1A6173B}"/>
                  </a:ext>
                </a:extLst>
              </p:cNvPr>
              <p:cNvSpPr/>
              <p:nvPr/>
            </p:nvSpPr>
            <p:spPr bwMode="auto">
              <a:xfrm>
                <a:off x="4915508" y="1446708"/>
                <a:ext cx="3524025" cy="366720"/>
              </a:xfrm>
              <a:prstGeom prst="leftRightArrow">
                <a:avLst>
                  <a:gd name="adj1" fmla="val 100000"/>
                  <a:gd name="adj2" fmla="val 55494"/>
                </a:avLst>
              </a:prstGeom>
              <a:solidFill>
                <a:srgbClr val="FF993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dirty="0">
                    <a:ln w="3175">
                      <a:noFill/>
                    </a:ln>
                    <a:solidFill>
                      <a:schemeClr val="accent2">
                        <a:lumMod val="50000"/>
                      </a:schemeClr>
                    </a:solidFill>
                    <a:latin typeface="ＭＳ Ｐゴシック" panose="020B0600070205080204" pitchFamily="50" charset="-128"/>
                  </a:rPr>
                  <a:t>国　　土　　軸</a:t>
                </a:r>
              </a:p>
            </p:txBody>
          </p:sp>
          <p:sp>
            <p:nvSpPr>
              <p:cNvPr id="274" name="フリーフォーム 141">
                <a:extLst>
                  <a:ext uri="{FF2B5EF4-FFF2-40B4-BE49-F238E27FC236}">
                    <a16:creationId xmlns:a16="http://schemas.microsoft.com/office/drawing/2014/main" id="{66F0CCFC-E0BD-CA9E-E8DE-76CF06F5DBF6}"/>
                  </a:ext>
                </a:extLst>
              </p:cNvPr>
              <p:cNvSpPr/>
              <p:nvPr/>
            </p:nvSpPr>
            <p:spPr>
              <a:xfrm>
                <a:off x="6067451" y="2448514"/>
                <a:ext cx="578416" cy="593141"/>
              </a:xfrm>
              <a:custGeom>
                <a:avLst/>
                <a:gdLst>
                  <a:gd name="connsiteX0" fmla="*/ 0 w 2457450"/>
                  <a:gd name="connsiteY0" fmla="*/ 2190750 h 2190750"/>
                  <a:gd name="connsiteX1" fmla="*/ 241300 w 2457450"/>
                  <a:gd name="connsiteY1" fmla="*/ 1835150 h 2190750"/>
                  <a:gd name="connsiteX2" fmla="*/ 584200 w 2457450"/>
                  <a:gd name="connsiteY2" fmla="*/ 1860550 h 2190750"/>
                  <a:gd name="connsiteX3" fmla="*/ 787400 w 2457450"/>
                  <a:gd name="connsiteY3" fmla="*/ 1746250 h 2190750"/>
                  <a:gd name="connsiteX4" fmla="*/ 1162050 w 2457450"/>
                  <a:gd name="connsiteY4" fmla="*/ 1555750 h 2190750"/>
                  <a:gd name="connsiteX5" fmla="*/ 1397000 w 2457450"/>
                  <a:gd name="connsiteY5" fmla="*/ 1365250 h 2190750"/>
                  <a:gd name="connsiteX6" fmla="*/ 1435100 w 2457450"/>
                  <a:gd name="connsiteY6" fmla="*/ 1244600 h 2190750"/>
                  <a:gd name="connsiteX7" fmla="*/ 1447800 w 2457450"/>
                  <a:gd name="connsiteY7" fmla="*/ 1085850 h 2190750"/>
                  <a:gd name="connsiteX8" fmla="*/ 1917700 w 2457450"/>
                  <a:gd name="connsiteY8" fmla="*/ 685800 h 2190750"/>
                  <a:gd name="connsiteX9" fmla="*/ 2203450 w 2457450"/>
                  <a:gd name="connsiteY9" fmla="*/ 527050 h 2190750"/>
                  <a:gd name="connsiteX10" fmla="*/ 2457450 w 2457450"/>
                  <a:gd name="connsiteY10" fmla="*/ 469900 h 2190750"/>
                  <a:gd name="connsiteX11" fmla="*/ 2432050 w 2457450"/>
                  <a:gd name="connsiteY11" fmla="*/ 0 h 2190750"/>
                  <a:gd name="connsiteX0" fmla="*/ 0 w 2457450"/>
                  <a:gd name="connsiteY0" fmla="*/ 2190750 h 2190750"/>
                  <a:gd name="connsiteX1" fmla="*/ 292100 w 2457450"/>
                  <a:gd name="connsiteY1" fmla="*/ 1803400 h 2190750"/>
                  <a:gd name="connsiteX2" fmla="*/ 584200 w 2457450"/>
                  <a:gd name="connsiteY2" fmla="*/ 1860550 h 2190750"/>
                  <a:gd name="connsiteX3" fmla="*/ 787400 w 2457450"/>
                  <a:gd name="connsiteY3" fmla="*/ 1746250 h 2190750"/>
                  <a:gd name="connsiteX4" fmla="*/ 1162050 w 2457450"/>
                  <a:gd name="connsiteY4" fmla="*/ 1555750 h 2190750"/>
                  <a:gd name="connsiteX5" fmla="*/ 1397000 w 2457450"/>
                  <a:gd name="connsiteY5" fmla="*/ 1365250 h 2190750"/>
                  <a:gd name="connsiteX6" fmla="*/ 1435100 w 2457450"/>
                  <a:gd name="connsiteY6" fmla="*/ 1244600 h 2190750"/>
                  <a:gd name="connsiteX7" fmla="*/ 1447800 w 2457450"/>
                  <a:gd name="connsiteY7" fmla="*/ 1085850 h 2190750"/>
                  <a:gd name="connsiteX8" fmla="*/ 1917700 w 2457450"/>
                  <a:gd name="connsiteY8" fmla="*/ 685800 h 2190750"/>
                  <a:gd name="connsiteX9" fmla="*/ 2203450 w 2457450"/>
                  <a:gd name="connsiteY9" fmla="*/ 527050 h 2190750"/>
                  <a:gd name="connsiteX10" fmla="*/ 2457450 w 2457450"/>
                  <a:gd name="connsiteY10" fmla="*/ 469900 h 2190750"/>
                  <a:gd name="connsiteX11" fmla="*/ 2432050 w 2457450"/>
                  <a:gd name="connsiteY11" fmla="*/ 0 h 2190750"/>
                  <a:gd name="connsiteX0" fmla="*/ 0 w 2330450"/>
                  <a:gd name="connsiteY0" fmla="*/ 2139950 h 2139950"/>
                  <a:gd name="connsiteX1" fmla="*/ 165100 w 2330450"/>
                  <a:gd name="connsiteY1" fmla="*/ 1803400 h 2139950"/>
                  <a:gd name="connsiteX2" fmla="*/ 457200 w 2330450"/>
                  <a:gd name="connsiteY2" fmla="*/ 1860550 h 2139950"/>
                  <a:gd name="connsiteX3" fmla="*/ 660400 w 2330450"/>
                  <a:gd name="connsiteY3" fmla="*/ 1746250 h 2139950"/>
                  <a:gd name="connsiteX4" fmla="*/ 1035050 w 2330450"/>
                  <a:gd name="connsiteY4" fmla="*/ 1555750 h 2139950"/>
                  <a:gd name="connsiteX5" fmla="*/ 1270000 w 2330450"/>
                  <a:gd name="connsiteY5" fmla="*/ 1365250 h 2139950"/>
                  <a:gd name="connsiteX6" fmla="*/ 1308100 w 2330450"/>
                  <a:gd name="connsiteY6" fmla="*/ 1244600 h 2139950"/>
                  <a:gd name="connsiteX7" fmla="*/ 1320800 w 2330450"/>
                  <a:gd name="connsiteY7" fmla="*/ 1085850 h 2139950"/>
                  <a:gd name="connsiteX8" fmla="*/ 1790700 w 2330450"/>
                  <a:gd name="connsiteY8" fmla="*/ 685800 h 2139950"/>
                  <a:gd name="connsiteX9" fmla="*/ 2076450 w 2330450"/>
                  <a:gd name="connsiteY9" fmla="*/ 527050 h 2139950"/>
                  <a:gd name="connsiteX10" fmla="*/ 2330450 w 2330450"/>
                  <a:gd name="connsiteY10" fmla="*/ 469900 h 2139950"/>
                  <a:gd name="connsiteX11" fmla="*/ 2305050 w 2330450"/>
                  <a:gd name="connsiteY11" fmla="*/ 0 h 2139950"/>
                  <a:gd name="connsiteX0" fmla="*/ 0 w 2406650"/>
                  <a:gd name="connsiteY0" fmla="*/ 2273300 h 2273300"/>
                  <a:gd name="connsiteX1" fmla="*/ 241300 w 2406650"/>
                  <a:gd name="connsiteY1" fmla="*/ 1803400 h 2273300"/>
                  <a:gd name="connsiteX2" fmla="*/ 533400 w 2406650"/>
                  <a:gd name="connsiteY2" fmla="*/ 1860550 h 2273300"/>
                  <a:gd name="connsiteX3" fmla="*/ 736600 w 2406650"/>
                  <a:gd name="connsiteY3" fmla="*/ 1746250 h 2273300"/>
                  <a:gd name="connsiteX4" fmla="*/ 1111250 w 2406650"/>
                  <a:gd name="connsiteY4" fmla="*/ 1555750 h 2273300"/>
                  <a:gd name="connsiteX5" fmla="*/ 1346200 w 2406650"/>
                  <a:gd name="connsiteY5" fmla="*/ 1365250 h 2273300"/>
                  <a:gd name="connsiteX6" fmla="*/ 1384300 w 2406650"/>
                  <a:gd name="connsiteY6" fmla="*/ 1244600 h 2273300"/>
                  <a:gd name="connsiteX7" fmla="*/ 1397000 w 2406650"/>
                  <a:gd name="connsiteY7" fmla="*/ 1085850 h 2273300"/>
                  <a:gd name="connsiteX8" fmla="*/ 1866900 w 2406650"/>
                  <a:gd name="connsiteY8" fmla="*/ 685800 h 2273300"/>
                  <a:gd name="connsiteX9" fmla="*/ 2152650 w 2406650"/>
                  <a:gd name="connsiteY9" fmla="*/ 527050 h 2273300"/>
                  <a:gd name="connsiteX10" fmla="*/ 2406650 w 2406650"/>
                  <a:gd name="connsiteY10" fmla="*/ 469900 h 2273300"/>
                  <a:gd name="connsiteX11" fmla="*/ 2381250 w 2406650"/>
                  <a:gd name="connsiteY11" fmla="*/ 0 h 2273300"/>
                  <a:gd name="connsiteX0" fmla="*/ 0 w 2406650"/>
                  <a:gd name="connsiteY0" fmla="*/ 1935163 h 1935163"/>
                  <a:gd name="connsiteX1" fmla="*/ 241300 w 2406650"/>
                  <a:gd name="connsiteY1" fmla="*/ 1465263 h 1935163"/>
                  <a:gd name="connsiteX2" fmla="*/ 533400 w 2406650"/>
                  <a:gd name="connsiteY2" fmla="*/ 1522413 h 1935163"/>
                  <a:gd name="connsiteX3" fmla="*/ 736600 w 2406650"/>
                  <a:gd name="connsiteY3" fmla="*/ 1408113 h 1935163"/>
                  <a:gd name="connsiteX4" fmla="*/ 1111250 w 2406650"/>
                  <a:gd name="connsiteY4" fmla="*/ 1217613 h 1935163"/>
                  <a:gd name="connsiteX5" fmla="*/ 1346200 w 2406650"/>
                  <a:gd name="connsiteY5" fmla="*/ 1027113 h 1935163"/>
                  <a:gd name="connsiteX6" fmla="*/ 1384300 w 2406650"/>
                  <a:gd name="connsiteY6" fmla="*/ 906463 h 1935163"/>
                  <a:gd name="connsiteX7" fmla="*/ 1397000 w 2406650"/>
                  <a:gd name="connsiteY7" fmla="*/ 747713 h 1935163"/>
                  <a:gd name="connsiteX8" fmla="*/ 1866900 w 2406650"/>
                  <a:gd name="connsiteY8" fmla="*/ 347663 h 1935163"/>
                  <a:gd name="connsiteX9" fmla="*/ 2152650 w 2406650"/>
                  <a:gd name="connsiteY9" fmla="*/ 188913 h 1935163"/>
                  <a:gd name="connsiteX10" fmla="*/ 2406650 w 2406650"/>
                  <a:gd name="connsiteY10" fmla="*/ 131763 h 1935163"/>
                  <a:gd name="connsiteX11" fmla="*/ 2402682 w 2406650"/>
                  <a:gd name="connsiteY11" fmla="*/ 0 h 1935163"/>
                  <a:gd name="connsiteX0" fmla="*/ 0 w 2407444"/>
                  <a:gd name="connsiteY0" fmla="*/ 2135188 h 2135188"/>
                  <a:gd name="connsiteX1" fmla="*/ 241300 w 2407444"/>
                  <a:gd name="connsiteY1" fmla="*/ 1665288 h 2135188"/>
                  <a:gd name="connsiteX2" fmla="*/ 533400 w 2407444"/>
                  <a:gd name="connsiteY2" fmla="*/ 1722438 h 2135188"/>
                  <a:gd name="connsiteX3" fmla="*/ 736600 w 2407444"/>
                  <a:gd name="connsiteY3" fmla="*/ 1608138 h 2135188"/>
                  <a:gd name="connsiteX4" fmla="*/ 1111250 w 2407444"/>
                  <a:gd name="connsiteY4" fmla="*/ 1417638 h 2135188"/>
                  <a:gd name="connsiteX5" fmla="*/ 1346200 w 2407444"/>
                  <a:gd name="connsiteY5" fmla="*/ 1227138 h 2135188"/>
                  <a:gd name="connsiteX6" fmla="*/ 1384300 w 2407444"/>
                  <a:gd name="connsiteY6" fmla="*/ 1106488 h 2135188"/>
                  <a:gd name="connsiteX7" fmla="*/ 1397000 w 2407444"/>
                  <a:gd name="connsiteY7" fmla="*/ 947738 h 2135188"/>
                  <a:gd name="connsiteX8" fmla="*/ 1866900 w 2407444"/>
                  <a:gd name="connsiteY8" fmla="*/ 547688 h 2135188"/>
                  <a:gd name="connsiteX9" fmla="*/ 2152650 w 2407444"/>
                  <a:gd name="connsiteY9" fmla="*/ 388938 h 2135188"/>
                  <a:gd name="connsiteX10" fmla="*/ 2406650 w 2407444"/>
                  <a:gd name="connsiteY10" fmla="*/ 331788 h 2135188"/>
                  <a:gd name="connsiteX11" fmla="*/ 2407444 w 2407444"/>
                  <a:gd name="connsiteY11" fmla="*/ 0 h 2135188"/>
                  <a:gd name="connsiteX0" fmla="*/ 0 w 2407444"/>
                  <a:gd name="connsiteY0" fmla="*/ 2344738 h 2344738"/>
                  <a:gd name="connsiteX1" fmla="*/ 241300 w 2407444"/>
                  <a:gd name="connsiteY1" fmla="*/ 1874838 h 2344738"/>
                  <a:gd name="connsiteX2" fmla="*/ 533400 w 2407444"/>
                  <a:gd name="connsiteY2" fmla="*/ 1931988 h 2344738"/>
                  <a:gd name="connsiteX3" fmla="*/ 736600 w 2407444"/>
                  <a:gd name="connsiteY3" fmla="*/ 1817688 h 2344738"/>
                  <a:gd name="connsiteX4" fmla="*/ 1111250 w 2407444"/>
                  <a:gd name="connsiteY4" fmla="*/ 1627188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11250 w 2407444"/>
                  <a:gd name="connsiteY4" fmla="*/ 1627188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58716 w 2407444"/>
                  <a:gd name="connsiteY4" fmla="*/ 1627186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98361 w 2407444"/>
                  <a:gd name="connsiteY4" fmla="*/ 1674251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918770 w 2407444"/>
                  <a:gd name="connsiteY3" fmla="*/ 1889153 h 2344738"/>
                  <a:gd name="connsiteX4" fmla="*/ 1198361 w 2407444"/>
                  <a:gd name="connsiteY4" fmla="*/ 1674251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80944 w 2407444"/>
                  <a:gd name="connsiteY1" fmla="*/ 1846598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370143 w 2407444"/>
                  <a:gd name="connsiteY1" fmla="*/ 1808944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152097 w 2407444"/>
                  <a:gd name="connsiteY1" fmla="*/ 1978386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7444" h="2344738">
                    <a:moveTo>
                      <a:pt x="0" y="2344738"/>
                    </a:moveTo>
                    <a:lnTo>
                      <a:pt x="152097" y="1978386"/>
                    </a:lnTo>
                    <a:lnTo>
                      <a:pt x="513574" y="2073185"/>
                    </a:lnTo>
                    <a:lnTo>
                      <a:pt x="918770" y="1889153"/>
                    </a:lnTo>
                    <a:lnTo>
                      <a:pt x="1228095" y="1683663"/>
                    </a:lnTo>
                    <a:lnTo>
                      <a:pt x="1346200" y="1436688"/>
                    </a:lnTo>
                    <a:lnTo>
                      <a:pt x="1384300" y="1316038"/>
                    </a:lnTo>
                    <a:lnTo>
                      <a:pt x="1397000" y="1157288"/>
                    </a:lnTo>
                    <a:lnTo>
                      <a:pt x="1866900" y="757238"/>
                    </a:lnTo>
                    <a:lnTo>
                      <a:pt x="2152650" y="598488"/>
                    </a:lnTo>
                    <a:lnTo>
                      <a:pt x="2406650" y="541338"/>
                    </a:lnTo>
                    <a:cubicBezTo>
                      <a:pt x="2406915" y="430742"/>
                      <a:pt x="2407179" y="110596"/>
                      <a:pt x="2407444" y="0"/>
                    </a:cubicBezTo>
                  </a:path>
                </a:pathLst>
              </a:custGeom>
              <a:noFill/>
              <a:ln w="28575">
                <a:solidFill>
                  <a:srgbClr val="000099"/>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275" name="テキスト ボックス 274">
                <a:extLst>
                  <a:ext uri="{FF2B5EF4-FFF2-40B4-BE49-F238E27FC236}">
                    <a16:creationId xmlns:a16="http://schemas.microsoft.com/office/drawing/2014/main" id="{7C4CFE62-3D08-6E9B-E5CE-361C515FFF0A}"/>
                  </a:ext>
                </a:extLst>
              </p:cNvPr>
              <p:cNvSpPr txBox="1"/>
              <p:nvPr/>
            </p:nvSpPr>
            <p:spPr bwMode="auto">
              <a:xfrm rot="20950755">
                <a:off x="5331637" y="1485178"/>
                <a:ext cx="582164" cy="92333"/>
              </a:xfrm>
              <a:prstGeom prst="rect">
                <a:avLst/>
              </a:prstGeom>
              <a:noFill/>
            </p:spPr>
            <p:txBody>
              <a:bodyPr lIns="0" tIns="0" rIns="0" bIns="0">
                <a:spAutoFit/>
              </a:bodyPr>
              <a:lstStyle/>
              <a:p>
                <a:pPr algn="ct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新名神高速道路</a:t>
                </a:r>
              </a:p>
            </p:txBody>
          </p:sp>
          <p:cxnSp>
            <p:nvCxnSpPr>
              <p:cNvPr id="276" name="直線コネクタ 275">
                <a:extLst>
                  <a:ext uri="{FF2B5EF4-FFF2-40B4-BE49-F238E27FC236}">
                    <a16:creationId xmlns:a16="http://schemas.microsoft.com/office/drawing/2014/main" id="{B11CC187-0FD9-9EBF-C447-354B244298A0}"/>
                  </a:ext>
                </a:extLst>
              </p:cNvPr>
              <p:cNvCxnSpPr/>
              <p:nvPr/>
            </p:nvCxnSpPr>
            <p:spPr bwMode="auto">
              <a:xfrm flipV="1">
                <a:off x="6653334" y="2263116"/>
                <a:ext cx="188750" cy="3492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角丸四角形 144">
                <a:extLst>
                  <a:ext uri="{FF2B5EF4-FFF2-40B4-BE49-F238E27FC236}">
                    <a16:creationId xmlns:a16="http://schemas.microsoft.com/office/drawing/2014/main" id="{BBF36B1D-FAE0-5437-E59A-E3FCFD019B0B}"/>
                  </a:ext>
                </a:extLst>
              </p:cNvPr>
              <p:cNvSpPr/>
              <p:nvPr/>
            </p:nvSpPr>
            <p:spPr bwMode="auto">
              <a:xfrm>
                <a:off x="4866789" y="4631782"/>
                <a:ext cx="906642" cy="23529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dirty="0">
                    <a:ln w="6350">
                      <a:noFill/>
                      <a:prstDash val="solid"/>
                    </a:ln>
                    <a:solidFill>
                      <a:schemeClr val="bg1"/>
                    </a:solidFill>
                    <a:latin typeface="ＭＳ Ｐゴシック" panose="020B0600070205080204" pitchFamily="50" charset="-128"/>
                  </a:rPr>
                  <a:t>関西国際空港</a:t>
                </a:r>
              </a:p>
            </p:txBody>
          </p:sp>
          <p:cxnSp>
            <p:nvCxnSpPr>
              <p:cNvPr id="278" name="直線コネクタ 277">
                <a:extLst>
                  <a:ext uri="{FF2B5EF4-FFF2-40B4-BE49-F238E27FC236}">
                    <a16:creationId xmlns:a16="http://schemas.microsoft.com/office/drawing/2014/main" id="{5A250726-A195-D82E-A585-E2876202BE0E}"/>
                  </a:ext>
                </a:extLst>
              </p:cNvPr>
              <p:cNvCxnSpPr/>
              <p:nvPr/>
            </p:nvCxnSpPr>
            <p:spPr bwMode="auto">
              <a:xfrm flipH="1" flipV="1">
                <a:off x="6076321" y="2423777"/>
                <a:ext cx="556714" cy="1893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円/楕円 284">
                <a:extLst>
                  <a:ext uri="{FF2B5EF4-FFF2-40B4-BE49-F238E27FC236}">
                    <a16:creationId xmlns:a16="http://schemas.microsoft.com/office/drawing/2014/main" id="{0062F0D9-8C14-3965-830E-AD2944CB749C}"/>
                  </a:ext>
                </a:extLst>
              </p:cNvPr>
              <p:cNvSpPr/>
              <p:nvPr/>
            </p:nvSpPr>
            <p:spPr>
              <a:xfrm>
                <a:off x="6609690" y="2387338"/>
                <a:ext cx="75078" cy="68279"/>
              </a:xfrm>
              <a:prstGeom prst="ellipse">
                <a:avLst/>
              </a:prstGeom>
              <a:gradFill flip="none" rotWithShape="1">
                <a:gsLst>
                  <a:gs pos="0">
                    <a:schemeClr val="bg1">
                      <a:alpha val="70000"/>
                    </a:schemeClr>
                  </a:gs>
                  <a:gs pos="55000">
                    <a:srgbClr val="FF0000">
                      <a:alpha val="70000"/>
                    </a:srgbClr>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0" name="円/楕円 293">
                <a:extLst>
                  <a:ext uri="{FF2B5EF4-FFF2-40B4-BE49-F238E27FC236}">
                    <a16:creationId xmlns:a16="http://schemas.microsoft.com/office/drawing/2014/main" id="{0E447EBF-CA63-F777-72C0-10EEE64DE324}"/>
                  </a:ext>
                </a:extLst>
              </p:cNvPr>
              <p:cNvSpPr/>
              <p:nvPr/>
            </p:nvSpPr>
            <p:spPr>
              <a:xfrm>
                <a:off x="6609890" y="2645304"/>
                <a:ext cx="67631" cy="61507"/>
              </a:xfrm>
              <a:prstGeom prst="ellipse">
                <a:avLst/>
              </a:prstGeom>
              <a:gradFill flip="none" rotWithShape="1">
                <a:gsLst>
                  <a:gs pos="0">
                    <a:schemeClr val="bg1">
                      <a:alpha val="70000"/>
                    </a:schemeClr>
                  </a:gs>
                  <a:gs pos="55000">
                    <a:srgbClr val="FF0000">
                      <a:alpha val="70000"/>
                    </a:srgbClr>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 name="グループ化 10">
              <a:extLst>
                <a:ext uri="{FF2B5EF4-FFF2-40B4-BE49-F238E27FC236}">
                  <a16:creationId xmlns:a16="http://schemas.microsoft.com/office/drawing/2014/main" id="{CD1C68F4-8F3C-629C-1997-DA497BEBB733}"/>
                </a:ext>
              </a:extLst>
            </p:cNvPr>
            <p:cNvGrpSpPr/>
            <p:nvPr/>
          </p:nvGrpSpPr>
          <p:grpSpPr>
            <a:xfrm>
              <a:off x="7401531" y="2360934"/>
              <a:ext cx="1494945" cy="2625184"/>
              <a:chOff x="10247717" y="2215336"/>
              <a:chExt cx="1494945" cy="2625184"/>
            </a:xfrm>
          </p:grpSpPr>
          <p:sp>
            <p:nvSpPr>
              <p:cNvPr id="19" name="角丸四角形 102">
                <a:extLst>
                  <a:ext uri="{FF2B5EF4-FFF2-40B4-BE49-F238E27FC236}">
                    <a16:creationId xmlns:a16="http://schemas.microsoft.com/office/drawing/2014/main" id="{B84EE90B-C3EC-E416-0A1F-1E6D5917BD4A}"/>
                  </a:ext>
                </a:extLst>
              </p:cNvPr>
              <p:cNvSpPr/>
              <p:nvPr/>
            </p:nvSpPr>
            <p:spPr bwMode="auto">
              <a:xfrm>
                <a:off x="10247717" y="2215336"/>
                <a:ext cx="1494945" cy="2625184"/>
              </a:xfrm>
              <a:prstGeom prst="roundRect">
                <a:avLst>
                  <a:gd name="adj" fmla="val 6646"/>
                </a:avLst>
              </a:prstGeom>
              <a:solidFill>
                <a:srgbClr val="FE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ＭＳ Ｐゴシック" panose="020B0600070205080204" pitchFamily="50" charset="-128"/>
                </a:endParaRPr>
              </a:p>
            </p:txBody>
          </p:sp>
          <p:sp>
            <p:nvSpPr>
              <p:cNvPr id="20" name="テキスト ボックス 14">
                <a:extLst>
                  <a:ext uri="{FF2B5EF4-FFF2-40B4-BE49-F238E27FC236}">
                    <a16:creationId xmlns:a16="http://schemas.microsoft.com/office/drawing/2014/main" id="{4A547AE5-1E6D-32E2-0630-410A35AF786D}"/>
                  </a:ext>
                </a:extLst>
              </p:cNvPr>
              <p:cNvSpPr txBox="1">
                <a:spLocks noChangeArrowheads="1"/>
              </p:cNvSpPr>
              <p:nvPr/>
            </p:nvSpPr>
            <p:spPr bwMode="auto">
              <a:xfrm>
                <a:off x="10271674" y="2230793"/>
                <a:ext cx="1470987" cy="15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b="1" dirty="0">
                    <a:latin typeface="ＭＳ Ｐゴシック" panose="020B0600070205080204" pitchFamily="50" charset="-128"/>
                  </a:rPr>
                  <a:t>環状道路の役割</a:t>
                </a:r>
              </a:p>
            </p:txBody>
          </p:sp>
          <p:grpSp>
            <p:nvGrpSpPr>
              <p:cNvPr id="21" name="グループ化 20">
                <a:extLst>
                  <a:ext uri="{FF2B5EF4-FFF2-40B4-BE49-F238E27FC236}">
                    <a16:creationId xmlns:a16="http://schemas.microsoft.com/office/drawing/2014/main" id="{25287F3C-E952-87A4-E890-92E6C8FE9CDA}"/>
                  </a:ext>
                </a:extLst>
              </p:cNvPr>
              <p:cNvGrpSpPr/>
              <p:nvPr/>
            </p:nvGrpSpPr>
            <p:grpSpPr>
              <a:xfrm>
                <a:off x="10282782" y="4039296"/>
                <a:ext cx="1438002" cy="739561"/>
                <a:chOff x="7605659" y="4039296"/>
                <a:chExt cx="1438002" cy="739561"/>
              </a:xfrm>
            </p:grpSpPr>
            <p:pic>
              <p:nvPicPr>
                <p:cNvPr id="259" name="図 258">
                  <a:extLst>
                    <a:ext uri="{FF2B5EF4-FFF2-40B4-BE49-F238E27FC236}">
                      <a16:creationId xmlns:a16="http://schemas.microsoft.com/office/drawing/2014/main" id="{B9965DD8-4244-6FA2-888B-86C223D5FB7D}"/>
                    </a:ext>
                  </a:extLst>
                </p:cNvPr>
                <p:cNvPicPr>
                  <a:picLocks noChangeAspect="1"/>
                </p:cNvPicPr>
                <p:nvPr/>
              </p:nvPicPr>
              <p:blipFill rotWithShape="1">
                <a:blip r:embed="rId5" cstate="print"/>
                <a:srcRect/>
                <a:stretch/>
              </p:blipFill>
              <p:spPr bwMode="auto">
                <a:xfrm>
                  <a:off x="7605659" y="4052031"/>
                  <a:ext cx="1438002" cy="726826"/>
                </a:xfrm>
                <a:prstGeom prst="roundRect">
                  <a:avLst>
                    <a:gd name="adj" fmla="val 12775"/>
                  </a:avLst>
                </a:prstGeom>
                <a:solidFill>
                  <a:srgbClr val="FFFFFF">
                    <a:shade val="85000"/>
                  </a:srgbClr>
                </a:solidFill>
                <a:ln w="3175">
                  <a:solidFill>
                    <a:schemeClr val="tx1"/>
                  </a:solidFill>
                </a:ln>
                <a:effectLst/>
              </p:spPr>
            </p:pic>
            <p:sp>
              <p:nvSpPr>
                <p:cNvPr id="260" name="正方形/長方形 46">
                  <a:extLst>
                    <a:ext uri="{FF2B5EF4-FFF2-40B4-BE49-F238E27FC236}">
                      <a16:creationId xmlns:a16="http://schemas.microsoft.com/office/drawing/2014/main" id="{55F4762C-B6BD-3D10-D4D1-8C10DAF67A50}"/>
                    </a:ext>
                  </a:extLst>
                </p:cNvPr>
                <p:cNvSpPr>
                  <a:spLocks noChangeArrowheads="1"/>
                </p:cNvSpPr>
                <p:nvPr/>
              </p:nvSpPr>
              <p:spPr bwMode="auto">
                <a:xfrm>
                  <a:off x="8096050" y="4060215"/>
                  <a:ext cx="503080" cy="93179"/>
                </a:xfrm>
                <a:prstGeom prst="rect">
                  <a:avLst/>
                </a:prstGeom>
                <a:solidFill>
                  <a:srgbClr val="9EC53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61" name="テキスト ボックス 47">
                  <a:extLst>
                    <a:ext uri="{FF2B5EF4-FFF2-40B4-BE49-F238E27FC236}">
                      <a16:creationId xmlns:a16="http://schemas.microsoft.com/office/drawing/2014/main" id="{86F7B7D1-7D0D-BB0F-E2C9-E228ED391888}"/>
                    </a:ext>
                  </a:extLst>
                </p:cNvPr>
                <p:cNvSpPr txBox="1">
                  <a:spLocks noChangeArrowheads="1"/>
                </p:cNvSpPr>
                <p:nvPr/>
              </p:nvSpPr>
              <p:spPr bwMode="auto">
                <a:xfrm>
                  <a:off x="7615090" y="4039296"/>
                  <a:ext cx="1407887" cy="12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アクセス機能</a:t>
                  </a:r>
                </a:p>
              </p:txBody>
            </p:sp>
            <p:sp>
              <p:nvSpPr>
                <p:cNvPr id="262" name="テキスト ボックス 261">
                  <a:extLst>
                    <a:ext uri="{FF2B5EF4-FFF2-40B4-BE49-F238E27FC236}">
                      <a16:creationId xmlns:a16="http://schemas.microsoft.com/office/drawing/2014/main" id="{B2EEDD7C-9AE4-06B7-3E96-B1B166BFA330}"/>
                    </a:ext>
                  </a:extLst>
                </p:cNvPr>
                <p:cNvSpPr txBox="1"/>
                <p:nvPr/>
              </p:nvSpPr>
              <p:spPr bwMode="auto">
                <a:xfrm>
                  <a:off x="7638590" y="4178082"/>
                  <a:ext cx="1399758" cy="92333"/>
                </a:xfrm>
                <a:prstGeom prst="rect">
                  <a:avLst/>
                </a:prstGeom>
                <a:solidFill>
                  <a:srgbClr val="CCECFC"/>
                </a:solidFill>
              </p:spPr>
              <p:txBody>
                <a:bodyPr wrap="square" lIns="0" tIns="0" rIns="0" bIns="0">
                  <a:spAutoFit/>
                </a:bodyPr>
                <a:lstStyle/>
                <a:p>
                  <a:pPr algn="ctr" eaLnBrk="1" hangingPunct="1">
                    <a:defRPr/>
                  </a:pPr>
                  <a:r>
                    <a:rPr lang="ja-JP" altLang="en-US" sz="600" b="1" spc="-50" dirty="0">
                      <a:latin typeface="Meiryo UI" panose="020B0604030504040204" pitchFamily="50" charset="-128"/>
                      <a:ea typeface="Meiryo UI" panose="020B0604030504040204" pitchFamily="50" charset="-128"/>
                    </a:rPr>
                    <a:t>環状道路周辺の地域間の移動が便利になります。</a:t>
                  </a:r>
                </a:p>
              </p:txBody>
            </p:sp>
            <p:sp>
              <p:nvSpPr>
                <p:cNvPr id="263" name="角丸四角形 131">
                  <a:extLst>
                    <a:ext uri="{FF2B5EF4-FFF2-40B4-BE49-F238E27FC236}">
                      <a16:creationId xmlns:a16="http://schemas.microsoft.com/office/drawing/2014/main" id="{306A160D-1141-2559-C231-49AF1D1ECC67}"/>
                    </a:ext>
                  </a:extLst>
                </p:cNvPr>
                <p:cNvSpPr/>
                <p:nvPr/>
              </p:nvSpPr>
              <p:spPr bwMode="auto">
                <a:xfrm>
                  <a:off x="8152967" y="4285568"/>
                  <a:ext cx="833871" cy="93550"/>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東大阪市～大阪市南部</a:t>
                  </a:r>
                </a:p>
              </p:txBody>
            </p:sp>
          </p:grpSp>
          <p:grpSp>
            <p:nvGrpSpPr>
              <p:cNvPr id="22" name="グループ化 21">
                <a:extLst>
                  <a:ext uri="{FF2B5EF4-FFF2-40B4-BE49-F238E27FC236}">
                    <a16:creationId xmlns:a16="http://schemas.microsoft.com/office/drawing/2014/main" id="{3A967E0A-E5D1-2A82-8DB3-F95D523B3E1C}"/>
                  </a:ext>
                </a:extLst>
              </p:cNvPr>
              <p:cNvGrpSpPr/>
              <p:nvPr/>
            </p:nvGrpSpPr>
            <p:grpSpPr>
              <a:xfrm>
                <a:off x="10282790" y="3264740"/>
                <a:ext cx="1437986" cy="729737"/>
                <a:chOff x="7605667" y="3264740"/>
                <a:chExt cx="1437986" cy="729737"/>
              </a:xfrm>
            </p:grpSpPr>
            <p:pic>
              <p:nvPicPr>
                <p:cNvPr id="30" name="図 12">
                  <a:extLst>
                    <a:ext uri="{FF2B5EF4-FFF2-40B4-BE49-F238E27FC236}">
                      <a16:creationId xmlns:a16="http://schemas.microsoft.com/office/drawing/2014/main" id="{D432DD2F-3CDE-5630-074E-A683DF4C365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bwMode="auto">
                <a:xfrm>
                  <a:off x="7605667" y="3273979"/>
                  <a:ext cx="1437986" cy="720498"/>
                </a:xfrm>
                <a:prstGeom prst="roundRect">
                  <a:avLst>
                    <a:gd name="adj" fmla="val 13662"/>
                  </a:avLst>
                </a:prstGeom>
                <a:solidFill>
                  <a:srgbClr val="FFFFFF">
                    <a:shade val="85000"/>
                  </a:srgbClr>
                </a:solidFill>
                <a:ln w="3175">
                  <a:solidFill>
                    <a:schemeClr val="tx1"/>
                  </a:solidFill>
                </a:ln>
                <a:effectLst/>
              </p:spPr>
            </p:pic>
            <p:sp>
              <p:nvSpPr>
                <p:cNvPr id="31" name="正方形/長方形 44">
                  <a:extLst>
                    <a:ext uri="{FF2B5EF4-FFF2-40B4-BE49-F238E27FC236}">
                      <a16:creationId xmlns:a16="http://schemas.microsoft.com/office/drawing/2014/main" id="{8172A4B9-9944-5D4A-E541-C7DFD7FF7833}"/>
                    </a:ext>
                  </a:extLst>
                </p:cNvPr>
                <p:cNvSpPr>
                  <a:spLocks noChangeArrowheads="1"/>
                </p:cNvSpPr>
                <p:nvPr/>
              </p:nvSpPr>
              <p:spPr bwMode="auto">
                <a:xfrm>
                  <a:off x="8096047" y="3278051"/>
                  <a:ext cx="503080" cy="93180"/>
                </a:xfrm>
                <a:prstGeom prst="rect">
                  <a:avLst/>
                </a:prstGeom>
                <a:solidFill>
                  <a:srgbClr val="BF80A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56" name="テキスト ボックス 45">
                  <a:extLst>
                    <a:ext uri="{FF2B5EF4-FFF2-40B4-BE49-F238E27FC236}">
                      <a16:creationId xmlns:a16="http://schemas.microsoft.com/office/drawing/2014/main" id="{D35537FA-2490-091F-21D3-F0BBBDD6036D}"/>
                    </a:ext>
                  </a:extLst>
                </p:cNvPr>
                <p:cNvSpPr txBox="1">
                  <a:spLocks noChangeArrowheads="1"/>
                </p:cNvSpPr>
                <p:nvPr/>
              </p:nvSpPr>
              <p:spPr bwMode="auto">
                <a:xfrm>
                  <a:off x="7615084" y="3264740"/>
                  <a:ext cx="1407887" cy="12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分散導入機能</a:t>
                  </a:r>
                </a:p>
              </p:txBody>
            </p:sp>
            <p:sp>
              <p:nvSpPr>
                <p:cNvPr id="257" name="テキスト ボックス 256">
                  <a:extLst>
                    <a:ext uri="{FF2B5EF4-FFF2-40B4-BE49-F238E27FC236}">
                      <a16:creationId xmlns:a16="http://schemas.microsoft.com/office/drawing/2014/main" id="{57737BBD-05E2-8EF9-1770-961C2462BD7D}"/>
                    </a:ext>
                  </a:extLst>
                </p:cNvPr>
                <p:cNvSpPr txBox="1"/>
                <p:nvPr/>
              </p:nvSpPr>
              <p:spPr bwMode="auto">
                <a:xfrm>
                  <a:off x="7627478" y="3385453"/>
                  <a:ext cx="1394991" cy="92333"/>
                </a:xfrm>
                <a:prstGeom prst="rect">
                  <a:avLst/>
                </a:prstGeom>
                <a:solidFill>
                  <a:srgbClr val="CCECFC"/>
                </a:solidFill>
              </p:spPr>
              <p:txBody>
                <a:bodyPr lIns="0" tIns="0" rIns="0" bIns="0">
                  <a:spAutoFit/>
                </a:bodyPr>
                <a:lstStyle/>
                <a:p>
                  <a:pPr algn="ctr" eaLnBrk="1" hangingPunct="1">
                    <a:defRPr/>
                  </a:pPr>
                  <a:r>
                    <a:rPr lang="ja-JP" altLang="en-US" sz="600" b="1" dirty="0">
                      <a:latin typeface="Meiryo UI" panose="020B0604030504040204" pitchFamily="50" charset="-128"/>
                      <a:ea typeface="Meiryo UI" panose="020B0604030504040204" pitchFamily="50" charset="-128"/>
                    </a:rPr>
                    <a:t>郊外から都心部へ向かう交通を分散します。</a:t>
                  </a:r>
                </a:p>
              </p:txBody>
            </p:sp>
            <p:sp>
              <p:nvSpPr>
                <p:cNvPr id="258" name="角丸四角形 124">
                  <a:extLst>
                    <a:ext uri="{FF2B5EF4-FFF2-40B4-BE49-F238E27FC236}">
                      <a16:creationId xmlns:a16="http://schemas.microsoft.com/office/drawing/2014/main" id="{23BC141F-7199-3749-4206-0AD964856E49}"/>
                    </a:ext>
                  </a:extLst>
                </p:cNvPr>
                <p:cNvSpPr/>
                <p:nvPr/>
              </p:nvSpPr>
              <p:spPr bwMode="auto">
                <a:xfrm>
                  <a:off x="8193881" y="3485900"/>
                  <a:ext cx="825411" cy="92277"/>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奈良方面～大阪都心部</a:t>
                  </a:r>
                </a:p>
              </p:txBody>
            </p:sp>
          </p:grpSp>
          <p:grpSp>
            <p:nvGrpSpPr>
              <p:cNvPr id="23" name="グループ化 22">
                <a:extLst>
                  <a:ext uri="{FF2B5EF4-FFF2-40B4-BE49-F238E27FC236}">
                    <a16:creationId xmlns:a16="http://schemas.microsoft.com/office/drawing/2014/main" id="{9BED3F34-219C-DBCC-A97F-AF9BB5D9D7C0}"/>
                  </a:ext>
                </a:extLst>
              </p:cNvPr>
              <p:cNvGrpSpPr/>
              <p:nvPr/>
            </p:nvGrpSpPr>
            <p:grpSpPr>
              <a:xfrm>
                <a:off x="10282741" y="2409307"/>
                <a:ext cx="1438085" cy="803265"/>
                <a:chOff x="7615081" y="2409307"/>
                <a:chExt cx="1438085" cy="803265"/>
              </a:xfrm>
            </p:grpSpPr>
            <p:pic>
              <p:nvPicPr>
                <p:cNvPr id="24" name="図 23">
                  <a:extLst>
                    <a:ext uri="{FF2B5EF4-FFF2-40B4-BE49-F238E27FC236}">
                      <a16:creationId xmlns:a16="http://schemas.microsoft.com/office/drawing/2014/main" id="{87C030FC-ED5C-0D96-CE8F-521988F1102E}"/>
                    </a:ext>
                  </a:extLst>
                </p:cNvPr>
                <p:cNvPicPr>
                  <a:picLocks noChangeAspect="1"/>
                </p:cNvPicPr>
                <p:nvPr/>
              </p:nvPicPr>
              <p:blipFill rotWithShape="1">
                <a:blip r:embed="rId7" cstate="print"/>
                <a:srcRect/>
                <a:stretch/>
              </p:blipFill>
              <p:spPr bwMode="auto">
                <a:xfrm>
                  <a:off x="7615186" y="2412482"/>
                  <a:ext cx="1437980" cy="800090"/>
                </a:xfrm>
                <a:prstGeom prst="roundRect">
                  <a:avLst>
                    <a:gd name="adj" fmla="val 12810"/>
                  </a:avLst>
                </a:prstGeom>
                <a:solidFill>
                  <a:srgbClr val="FFFFFF">
                    <a:shade val="85000"/>
                  </a:srgbClr>
                </a:solidFill>
                <a:ln w="3175">
                  <a:solidFill>
                    <a:schemeClr val="tx1"/>
                  </a:solidFill>
                </a:ln>
                <a:effectLst/>
              </p:spPr>
            </p:pic>
            <p:sp>
              <p:nvSpPr>
                <p:cNvPr id="25" name="正方形/長方形 19">
                  <a:extLst>
                    <a:ext uri="{FF2B5EF4-FFF2-40B4-BE49-F238E27FC236}">
                      <a16:creationId xmlns:a16="http://schemas.microsoft.com/office/drawing/2014/main" id="{4976747A-15C8-3A4E-703A-598F0866150E}"/>
                    </a:ext>
                  </a:extLst>
                </p:cNvPr>
                <p:cNvSpPr>
                  <a:spLocks noChangeArrowheads="1"/>
                </p:cNvSpPr>
                <p:nvPr/>
              </p:nvSpPr>
              <p:spPr bwMode="auto">
                <a:xfrm>
                  <a:off x="8077619" y="2419115"/>
                  <a:ext cx="503080" cy="93180"/>
                </a:xfrm>
                <a:prstGeom prst="rect">
                  <a:avLst/>
                </a:prstGeom>
                <a:solidFill>
                  <a:srgbClr val="22A8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6" name="テキスト ボックス 17">
                  <a:extLst>
                    <a:ext uri="{FF2B5EF4-FFF2-40B4-BE49-F238E27FC236}">
                      <a16:creationId xmlns:a16="http://schemas.microsoft.com/office/drawing/2014/main" id="{86BE6418-A64D-33D3-7E1A-F93E18815A9C}"/>
                    </a:ext>
                  </a:extLst>
                </p:cNvPr>
                <p:cNvSpPr txBox="1">
                  <a:spLocks noChangeArrowheads="1"/>
                </p:cNvSpPr>
                <p:nvPr/>
              </p:nvSpPr>
              <p:spPr bwMode="auto">
                <a:xfrm>
                  <a:off x="7615081" y="2409307"/>
                  <a:ext cx="1407887" cy="12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バイパス機能</a:t>
                  </a:r>
                </a:p>
              </p:txBody>
            </p:sp>
            <p:pic>
              <p:nvPicPr>
                <p:cNvPr id="27" name="図 26">
                  <a:extLst>
                    <a:ext uri="{FF2B5EF4-FFF2-40B4-BE49-F238E27FC236}">
                      <a16:creationId xmlns:a16="http://schemas.microsoft.com/office/drawing/2014/main" id="{05A789D4-C767-9B35-06E0-5E1EF60F274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bwMode="auto">
                <a:xfrm>
                  <a:off x="7642948" y="2707482"/>
                  <a:ext cx="1381126" cy="461050"/>
                </a:xfrm>
                <a:prstGeom prst="roundRect">
                  <a:avLst>
                    <a:gd name="adj" fmla="val 0"/>
                  </a:avLst>
                </a:prstGeom>
                <a:solidFill>
                  <a:srgbClr val="FFFFFF">
                    <a:shade val="85000"/>
                  </a:srgbClr>
                </a:solidFill>
                <a:ln w="3175">
                  <a:noFill/>
                </a:ln>
                <a:effectLst/>
              </p:spPr>
            </p:pic>
            <p:sp>
              <p:nvSpPr>
                <p:cNvPr id="28" name="テキスト ボックス 27">
                  <a:extLst>
                    <a:ext uri="{FF2B5EF4-FFF2-40B4-BE49-F238E27FC236}">
                      <a16:creationId xmlns:a16="http://schemas.microsoft.com/office/drawing/2014/main" id="{ADB1CBBF-7556-2EC4-C3A8-C3F4396ED5C3}"/>
                    </a:ext>
                  </a:extLst>
                </p:cNvPr>
                <p:cNvSpPr txBox="1"/>
                <p:nvPr/>
              </p:nvSpPr>
              <p:spPr bwMode="auto">
                <a:xfrm>
                  <a:off x="7638590" y="2527085"/>
                  <a:ext cx="1394991" cy="184666"/>
                </a:xfrm>
                <a:prstGeom prst="rect">
                  <a:avLst/>
                </a:prstGeom>
                <a:solidFill>
                  <a:srgbClr val="CCECFC"/>
                </a:solidFill>
              </p:spPr>
              <p:txBody>
                <a:bodyPr lIns="0" tIns="0" rIns="0" bIns="0">
                  <a:spAutoFit/>
                </a:bodyPr>
                <a:lstStyle/>
                <a:p>
                  <a:pPr algn="ctr" eaLnBrk="1" hangingPunct="1">
                    <a:defRPr/>
                  </a:pPr>
                  <a:r>
                    <a:rPr lang="ja-JP" altLang="en-US" sz="600" b="1" dirty="0">
                      <a:latin typeface="Meiryo UI" panose="020B0604030504040204" pitchFamily="50" charset="-128"/>
                      <a:ea typeface="Meiryo UI" panose="020B0604030504040204" pitchFamily="50" charset="-128"/>
                    </a:rPr>
                    <a:t>都心部を通過する必要がなくなり、</a:t>
                  </a:r>
                  <a:endParaRPr lang="en-US" altLang="ja-JP" sz="600" b="1" dirty="0">
                    <a:latin typeface="Meiryo UI" panose="020B0604030504040204" pitchFamily="50" charset="-128"/>
                    <a:ea typeface="Meiryo UI" panose="020B0604030504040204" pitchFamily="50" charset="-128"/>
                  </a:endParaRPr>
                </a:p>
                <a:p>
                  <a:pPr algn="ctr" eaLnBrk="1" hangingPunct="1">
                    <a:defRPr/>
                  </a:pPr>
                  <a:r>
                    <a:rPr lang="ja-JP" altLang="en-US" sz="600" b="1" dirty="0">
                      <a:latin typeface="Meiryo UI" panose="020B0604030504040204" pitchFamily="50" charset="-128"/>
                      <a:ea typeface="Meiryo UI" panose="020B0604030504040204" pitchFamily="50" charset="-128"/>
                    </a:rPr>
                    <a:t>スムーズに移動できます。</a:t>
                  </a:r>
                </a:p>
              </p:txBody>
            </p:sp>
            <p:sp>
              <p:nvSpPr>
                <p:cNvPr id="29" name="角丸四角形 114">
                  <a:extLst>
                    <a:ext uri="{FF2B5EF4-FFF2-40B4-BE49-F238E27FC236}">
                      <a16:creationId xmlns:a16="http://schemas.microsoft.com/office/drawing/2014/main" id="{25C8B0C2-655E-13D2-2802-68AA5FD9D3F0}"/>
                    </a:ext>
                  </a:extLst>
                </p:cNvPr>
                <p:cNvSpPr/>
                <p:nvPr/>
              </p:nvSpPr>
              <p:spPr bwMode="auto">
                <a:xfrm>
                  <a:off x="8100810" y="2713981"/>
                  <a:ext cx="724964" cy="94093"/>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京都方面～神戸方面</a:t>
                  </a:r>
                </a:p>
              </p:txBody>
            </p:sp>
          </p:grpSp>
        </p:grpSp>
        <p:sp>
          <p:nvSpPr>
            <p:cNvPr id="12" name="正方形/長方形 11">
              <a:extLst>
                <a:ext uri="{FF2B5EF4-FFF2-40B4-BE49-F238E27FC236}">
                  <a16:creationId xmlns:a16="http://schemas.microsoft.com/office/drawing/2014/main" id="{8F0D0874-0F65-960A-BEA1-D809732FCC6E}"/>
                </a:ext>
              </a:extLst>
            </p:cNvPr>
            <p:cNvSpPr/>
            <p:nvPr/>
          </p:nvSpPr>
          <p:spPr>
            <a:xfrm>
              <a:off x="5809391" y="2967682"/>
              <a:ext cx="229459" cy="229449"/>
            </a:xfrm>
            <a:prstGeom prst="rect">
              <a:avLst/>
            </a:prstGeom>
            <a:solidFill>
              <a:srgbClr val="B6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3" name="正方形/長方形 12">
              <a:extLst>
                <a:ext uri="{FF2B5EF4-FFF2-40B4-BE49-F238E27FC236}">
                  <a16:creationId xmlns:a16="http://schemas.microsoft.com/office/drawing/2014/main" id="{490EC2F8-374F-B45A-9863-E38836B10DA4}"/>
                </a:ext>
              </a:extLst>
            </p:cNvPr>
            <p:cNvSpPr/>
            <p:nvPr/>
          </p:nvSpPr>
          <p:spPr>
            <a:xfrm>
              <a:off x="5771744" y="2685455"/>
              <a:ext cx="229459" cy="107904"/>
            </a:xfrm>
            <a:prstGeom prst="rect">
              <a:avLst/>
            </a:prstGeom>
            <a:solidFill>
              <a:srgbClr val="B6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4" name="フリーフォーム 92">
              <a:extLst>
                <a:ext uri="{FF2B5EF4-FFF2-40B4-BE49-F238E27FC236}">
                  <a16:creationId xmlns:a16="http://schemas.microsoft.com/office/drawing/2014/main" id="{3C41B228-A4EB-88A2-6821-839DCF3A747A}"/>
                </a:ext>
              </a:extLst>
            </p:cNvPr>
            <p:cNvSpPr/>
            <p:nvPr/>
          </p:nvSpPr>
          <p:spPr>
            <a:xfrm>
              <a:off x="5903646" y="2850648"/>
              <a:ext cx="171378" cy="139245"/>
            </a:xfrm>
            <a:custGeom>
              <a:avLst/>
              <a:gdLst>
                <a:gd name="connsiteX0" fmla="*/ 38100 w 152400"/>
                <a:gd name="connsiteY0" fmla="*/ 0 h 123825"/>
                <a:gd name="connsiteX1" fmla="*/ 152400 w 152400"/>
                <a:gd name="connsiteY1" fmla="*/ 47625 h 123825"/>
                <a:gd name="connsiteX2" fmla="*/ 123825 w 152400"/>
                <a:gd name="connsiteY2" fmla="*/ 123825 h 123825"/>
                <a:gd name="connsiteX3" fmla="*/ 42862 w 152400"/>
                <a:gd name="connsiteY3" fmla="*/ 114300 h 123825"/>
                <a:gd name="connsiteX4" fmla="*/ 0 w 152400"/>
                <a:gd name="connsiteY4" fmla="*/ 47625 h 123825"/>
                <a:gd name="connsiteX5" fmla="*/ 38100 w 152400"/>
                <a:gd name="connsiteY5"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123825">
                  <a:moveTo>
                    <a:pt x="38100" y="0"/>
                  </a:moveTo>
                  <a:lnTo>
                    <a:pt x="152400" y="47625"/>
                  </a:lnTo>
                  <a:lnTo>
                    <a:pt x="123825" y="123825"/>
                  </a:lnTo>
                  <a:lnTo>
                    <a:pt x="42862" y="114300"/>
                  </a:lnTo>
                  <a:lnTo>
                    <a:pt x="0" y="47625"/>
                  </a:lnTo>
                  <a:lnTo>
                    <a:pt x="38100" y="0"/>
                  </a:lnTo>
                  <a:close/>
                </a:path>
              </a:pathLst>
            </a:custGeom>
            <a:solidFill>
              <a:srgbClr val="F9907B"/>
            </a:solidFill>
            <a:ln w="63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5" name="角丸四角形 98">
              <a:extLst>
                <a:ext uri="{FF2B5EF4-FFF2-40B4-BE49-F238E27FC236}">
                  <a16:creationId xmlns:a16="http://schemas.microsoft.com/office/drawing/2014/main" id="{82E79D3C-FC3E-0968-D845-0051979DE5BD}"/>
                </a:ext>
              </a:extLst>
            </p:cNvPr>
            <p:cNvSpPr/>
            <p:nvPr/>
          </p:nvSpPr>
          <p:spPr bwMode="auto">
            <a:xfrm>
              <a:off x="5254732" y="2716437"/>
              <a:ext cx="607458" cy="339990"/>
            </a:xfrm>
            <a:prstGeom prst="roundRect">
              <a:avLst/>
            </a:prstGeom>
            <a:solidFill>
              <a:srgbClr val="F990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万博会場（夢洲）</a:t>
              </a:r>
            </a:p>
          </p:txBody>
        </p:sp>
        <p:sp>
          <p:nvSpPr>
            <p:cNvPr id="16" name="テキスト ボックス 15">
              <a:extLst>
                <a:ext uri="{FF2B5EF4-FFF2-40B4-BE49-F238E27FC236}">
                  <a16:creationId xmlns:a16="http://schemas.microsoft.com/office/drawing/2014/main" id="{BF5B96F6-6733-B2E0-F38A-A6A570DC817D}"/>
                </a:ext>
              </a:extLst>
            </p:cNvPr>
            <p:cNvSpPr txBox="1"/>
            <p:nvPr/>
          </p:nvSpPr>
          <p:spPr bwMode="auto">
            <a:xfrm>
              <a:off x="6153425" y="2540203"/>
              <a:ext cx="582164" cy="92333"/>
            </a:xfrm>
            <a:prstGeom prst="rect">
              <a:avLst/>
            </a:prstGeom>
            <a:noFill/>
          </p:spPr>
          <p:txBody>
            <a:bodyPr lIns="0" tIns="0" rIns="0" bIns="0">
              <a:spAutoFit/>
            </a:bodyPr>
            <a:lstStyle/>
            <a:p>
              <a:pPr algn="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大阪駅</a:t>
              </a:r>
            </a:p>
          </p:txBody>
        </p:sp>
        <p:sp>
          <p:nvSpPr>
            <p:cNvPr id="17" name="テキスト ボックス 16">
              <a:extLst>
                <a:ext uri="{FF2B5EF4-FFF2-40B4-BE49-F238E27FC236}">
                  <a16:creationId xmlns:a16="http://schemas.microsoft.com/office/drawing/2014/main" id="{60FBE5FC-0C9F-61FD-FD92-43852C74847D}"/>
                </a:ext>
              </a:extLst>
            </p:cNvPr>
            <p:cNvSpPr txBox="1"/>
            <p:nvPr/>
          </p:nvSpPr>
          <p:spPr bwMode="auto">
            <a:xfrm>
              <a:off x="6201651" y="2129462"/>
              <a:ext cx="582164" cy="92333"/>
            </a:xfrm>
            <a:prstGeom prst="rect">
              <a:avLst/>
            </a:prstGeom>
            <a:noFill/>
          </p:spPr>
          <p:txBody>
            <a:bodyPr lIns="0" tIns="0" rIns="0" bIns="0">
              <a:spAutoFit/>
            </a:bodyPr>
            <a:lstStyle/>
            <a:p>
              <a:pPr algn="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新大阪駅</a:t>
              </a:r>
            </a:p>
          </p:txBody>
        </p:sp>
        <p:cxnSp>
          <p:nvCxnSpPr>
            <p:cNvPr id="18" name="直線コネクタ 17">
              <a:extLst>
                <a:ext uri="{FF2B5EF4-FFF2-40B4-BE49-F238E27FC236}">
                  <a16:creationId xmlns:a16="http://schemas.microsoft.com/office/drawing/2014/main" id="{D95E516C-13DC-7404-B665-A6ED6F1CBDBE}"/>
                </a:ext>
              </a:extLst>
            </p:cNvPr>
            <p:cNvCxnSpPr/>
            <p:nvPr/>
          </p:nvCxnSpPr>
          <p:spPr>
            <a:xfrm flipV="1">
              <a:off x="6007894" y="3138489"/>
              <a:ext cx="204787" cy="219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713745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図 6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63736" y="3819943"/>
            <a:ext cx="1200588" cy="900440"/>
          </a:xfrm>
          <a:prstGeom prst="rect">
            <a:avLst/>
          </a:prstGeom>
          <a:effectLst/>
        </p:spPr>
      </p:pic>
      <p:pic>
        <p:nvPicPr>
          <p:cNvPr id="62" name="図 6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659945" y="3814212"/>
            <a:ext cx="1200588" cy="900440"/>
          </a:xfrm>
          <a:prstGeom prst="rect">
            <a:avLst/>
          </a:prstGeom>
          <a:effectLst/>
        </p:spPr>
      </p:pic>
      <p:sp>
        <p:nvSpPr>
          <p:cNvPr id="61" name="Rectangle 4"/>
          <p:cNvSpPr>
            <a:spLocks noChangeArrowheads="1"/>
          </p:cNvSpPr>
          <p:nvPr/>
        </p:nvSpPr>
        <p:spPr bwMode="auto">
          <a:xfrm>
            <a:off x="1" y="2"/>
            <a:ext cx="913787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defTabSz="914378">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公共施設の維持管理の推進</a:t>
            </a:r>
            <a:endParaRPr lang="en-US" altLang="ja-JP"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65" name="Rectangle 4"/>
          <p:cNvSpPr>
            <a:spLocks noChangeArrowheads="1"/>
          </p:cNvSpPr>
          <p:nvPr/>
        </p:nvSpPr>
        <p:spPr bwMode="auto">
          <a:xfrm>
            <a:off x="7289800" y="2"/>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defTabSz="914378">
              <a:spcBef>
                <a:spcPct val="0"/>
              </a:spcBef>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53" name="スライド番号プレースホルダ 3"/>
          <p:cNvSpPr txBox="1">
            <a:spLocks noGrp="1"/>
          </p:cNvSpPr>
          <p:nvPr/>
        </p:nvSpPr>
        <p:spPr bwMode="auto">
          <a:xfrm>
            <a:off x="7010400" y="4786314"/>
            <a:ext cx="2133600" cy="357187"/>
          </a:xfrm>
          <a:prstGeom prst="rect">
            <a:avLst/>
          </a:prstGeom>
          <a:noFill/>
          <a:ln>
            <a:miter lim="800000"/>
            <a:headEnd/>
            <a:tailEnd/>
          </a:ln>
        </p:spPr>
        <p:txBody>
          <a:bodyPr lIns="77928" tIns="38964" rIns="77928" bIns="38964"/>
          <a:lstStyle/>
          <a:p>
            <a:pPr algn="r" defTabSz="914378">
              <a:defRPr/>
            </a:pPr>
            <a:fld id="{8FFDCF82-61BD-41EF-A490-9375BDA4C9D1}" type="slidenum">
              <a:rPr lang="en-US" altLang="ja-JP" sz="2000" b="1">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rPr>
              <a:pPr algn="r" defTabSz="914378">
                <a:defRPr/>
              </a:pPr>
              <a:t>42</a:t>
            </a:fld>
            <a:endParaRPr lang="en-US" altLang="ja-JP" sz="2000" b="1" dirty="0">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156" name="正方形/長方形 155"/>
          <p:cNvSpPr/>
          <p:nvPr/>
        </p:nvSpPr>
        <p:spPr>
          <a:xfrm>
            <a:off x="6130519" y="3101853"/>
            <a:ext cx="2938916"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100" b="1" dirty="0">
                <a:solidFill>
                  <a:srgbClr val="000000"/>
                </a:solidFill>
                <a:latin typeface="ＭＳ Ｐゴシック" panose="020B0600070205080204" pitchFamily="50" charset="-128"/>
                <a:ea typeface="ＭＳ Ｐゴシック" panose="020B0600070205080204" pitchFamily="50" charset="-128"/>
              </a:rPr>
              <a:t>市民利用施設等の緊急的な安全対策</a:t>
            </a:r>
            <a:endParaRPr lang="en-US" altLang="ja-JP" sz="11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57" name="正方形/長方形 156"/>
          <p:cNvSpPr/>
          <p:nvPr/>
        </p:nvSpPr>
        <p:spPr>
          <a:xfrm>
            <a:off x="1573421" y="3089952"/>
            <a:ext cx="3465514"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100" b="1" dirty="0">
                <a:solidFill>
                  <a:srgbClr val="000000"/>
                </a:solidFill>
                <a:latin typeface="ＭＳ Ｐゴシック" panose="020B0600070205080204" pitchFamily="50" charset="-128"/>
                <a:ea typeface="ＭＳ Ｐゴシック" panose="020B0600070205080204" pitchFamily="50" charset="-128"/>
              </a:rPr>
              <a:t>長寿命化による維持管理費の縮減・平準化例（橋梁）</a:t>
            </a:r>
            <a:endParaRPr lang="en-US" altLang="ja-JP" sz="1100" b="1" dirty="0">
              <a:solidFill>
                <a:srgbClr val="000000"/>
              </a:solidFill>
              <a:latin typeface="ＭＳ Ｐゴシック" panose="020B0600070205080204" pitchFamily="50" charset="-128"/>
              <a:ea typeface="ＭＳ Ｐゴシック" panose="020B0600070205080204" pitchFamily="50" charset="-128"/>
            </a:endParaRPr>
          </a:p>
        </p:txBody>
      </p:sp>
      <p:grpSp>
        <p:nvGrpSpPr>
          <p:cNvPr id="158" name="グループ化 157"/>
          <p:cNvGrpSpPr/>
          <p:nvPr/>
        </p:nvGrpSpPr>
        <p:grpSpPr>
          <a:xfrm>
            <a:off x="987899" y="1748285"/>
            <a:ext cx="1430979" cy="1368417"/>
            <a:chOff x="621787" y="1718789"/>
            <a:chExt cx="1430979" cy="1368417"/>
          </a:xfrm>
        </p:grpSpPr>
        <p:pic>
          <p:nvPicPr>
            <p:cNvPr id="159" name="図 15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7225" y="1718789"/>
              <a:ext cx="1387579" cy="136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角丸四角形 159"/>
            <p:cNvSpPr/>
            <p:nvPr/>
          </p:nvSpPr>
          <p:spPr>
            <a:xfrm>
              <a:off x="621788" y="1741038"/>
              <a:ext cx="1008000" cy="111600"/>
            </a:xfrm>
            <a:prstGeom prst="roundRect">
              <a:avLst/>
            </a:prstGeom>
            <a:solidFill>
              <a:srgbClr val="FFC000"/>
            </a:solidFill>
            <a:ln w="31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従来の維持管理（事後保全）</a:t>
              </a:r>
            </a:p>
          </p:txBody>
        </p:sp>
        <p:sp>
          <p:nvSpPr>
            <p:cNvPr id="161" name="角丸四角形 160"/>
            <p:cNvSpPr/>
            <p:nvPr/>
          </p:nvSpPr>
          <p:spPr>
            <a:xfrm>
              <a:off x="621787" y="2376864"/>
              <a:ext cx="1008553" cy="113196"/>
            </a:xfrm>
            <a:prstGeom prst="roundRect">
              <a:avLst/>
            </a:prstGeom>
            <a:solidFill>
              <a:srgbClr val="99CCFF"/>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今後の維持管理（予防保全）</a:t>
              </a:r>
            </a:p>
          </p:txBody>
        </p:sp>
        <p:sp>
          <p:nvSpPr>
            <p:cNvPr id="162" name="右矢印 161"/>
            <p:cNvSpPr/>
            <p:nvPr/>
          </p:nvSpPr>
          <p:spPr>
            <a:xfrm>
              <a:off x="687195" y="2187484"/>
              <a:ext cx="1348906" cy="196344"/>
            </a:xfrm>
            <a:prstGeom prst="rightArrow">
              <a:avLst>
                <a:gd name="adj1" fmla="val 50000"/>
                <a:gd name="adj2" fmla="val 43938"/>
              </a:avLst>
            </a:prstGeom>
            <a:solidFill>
              <a:srgbClr val="FFC000"/>
            </a:solidFill>
            <a:ln w="31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endParaRPr lang="ja-JP" altLang="en-US">
                <a:solidFill>
                  <a:srgbClr val="FFFFFF"/>
                </a:solidFill>
                <a:latin typeface="ＭＳ Ｐゴシック" panose="020B0600070205080204" pitchFamily="50" charset="-128"/>
                <a:ea typeface="ＭＳ Ｐゴシック" panose="020B0600070205080204" pitchFamily="50" charset="-128"/>
              </a:endParaRPr>
            </a:p>
          </p:txBody>
        </p:sp>
        <p:sp>
          <p:nvSpPr>
            <p:cNvPr id="163" name="正方形/長方形 162"/>
            <p:cNvSpPr/>
            <p:nvPr/>
          </p:nvSpPr>
          <p:spPr>
            <a:xfrm>
              <a:off x="632497" y="2239547"/>
              <a:ext cx="444500" cy="9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橋の完成</a:t>
              </a:r>
            </a:p>
          </p:txBody>
        </p:sp>
        <p:sp>
          <p:nvSpPr>
            <p:cNvPr id="164" name="正方形/長方形 163"/>
            <p:cNvSpPr/>
            <p:nvPr/>
          </p:nvSpPr>
          <p:spPr>
            <a:xfrm>
              <a:off x="1004766" y="2239547"/>
              <a:ext cx="534988" cy="93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徐々に劣化</a:t>
              </a:r>
            </a:p>
          </p:txBody>
        </p:sp>
        <p:sp>
          <p:nvSpPr>
            <p:cNvPr id="165" name="正方形/長方形 164"/>
            <p:cNvSpPr/>
            <p:nvPr/>
          </p:nvSpPr>
          <p:spPr>
            <a:xfrm>
              <a:off x="1483397" y="2239547"/>
              <a:ext cx="508000" cy="9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新橋へ架替</a:t>
              </a:r>
            </a:p>
          </p:txBody>
        </p:sp>
        <p:sp>
          <p:nvSpPr>
            <p:cNvPr id="166" name="右矢印 165"/>
            <p:cNvSpPr/>
            <p:nvPr/>
          </p:nvSpPr>
          <p:spPr>
            <a:xfrm>
              <a:off x="694276" y="2903606"/>
              <a:ext cx="1358490" cy="183600"/>
            </a:xfrm>
            <a:prstGeom prst="rightArrow">
              <a:avLst>
                <a:gd name="adj1" fmla="val 60583"/>
                <a:gd name="adj2" fmla="val 43938"/>
              </a:avLst>
            </a:prstGeom>
            <a:solidFill>
              <a:srgbClr val="99CCFF"/>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endParaRPr lang="ja-JP" altLang="en-US">
                <a:solidFill>
                  <a:srgbClr val="FFFFFF"/>
                </a:solidFill>
                <a:latin typeface="ＭＳ Ｐゴシック" panose="020B0600070205080204" pitchFamily="50" charset="-128"/>
                <a:ea typeface="ＭＳ Ｐゴシック" panose="020B0600070205080204" pitchFamily="50" charset="-128"/>
              </a:endParaRPr>
            </a:p>
          </p:txBody>
        </p:sp>
        <p:sp>
          <p:nvSpPr>
            <p:cNvPr id="167" name="正方形/長方形 166"/>
            <p:cNvSpPr/>
            <p:nvPr/>
          </p:nvSpPr>
          <p:spPr>
            <a:xfrm>
              <a:off x="679445" y="2947261"/>
              <a:ext cx="348991" cy="9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spc="-80" dirty="0">
                  <a:solidFill>
                    <a:srgbClr val="000000"/>
                  </a:solidFill>
                  <a:latin typeface="ＭＳ Ｐゴシック" panose="020B0600070205080204" pitchFamily="50" charset="-128"/>
                  <a:ea typeface="ＭＳ Ｐゴシック" panose="020B0600070205080204" pitchFamily="50" charset="-128"/>
                </a:rPr>
                <a:t>橋の完成</a:t>
              </a:r>
            </a:p>
          </p:txBody>
        </p:sp>
        <p:sp>
          <p:nvSpPr>
            <p:cNvPr id="168" name="正方形/長方形 167"/>
            <p:cNvSpPr/>
            <p:nvPr/>
          </p:nvSpPr>
          <p:spPr>
            <a:xfrm>
              <a:off x="975703" y="2947261"/>
              <a:ext cx="379671" cy="93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spc="-80" dirty="0">
                  <a:solidFill>
                    <a:srgbClr val="000000"/>
                  </a:solidFill>
                  <a:latin typeface="ＭＳ Ｐゴシック" panose="020B0600070205080204" pitchFamily="50" charset="-128"/>
                  <a:ea typeface="ＭＳ Ｐゴシック" panose="020B0600070205080204" pitchFamily="50" charset="-128"/>
                </a:rPr>
                <a:t>点検・維持</a:t>
              </a:r>
            </a:p>
          </p:txBody>
        </p:sp>
        <p:sp>
          <p:nvSpPr>
            <p:cNvPr id="169" name="正方形/長方形 168"/>
            <p:cNvSpPr/>
            <p:nvPr/>
          </p:nvSpPr>
          <p:spPr>
            <a:xfrm>
              <a:off x="1244249" y="2947261"/>
              <a:ext cx="515937" cy="93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spc="-80" dirty="0">
                  <a:solidFill>
                    <a:srgbClr val="000000"/>
                  </a:solidFill>
                  <a:latin typeface="ＭＳ Ｐゴシック" panose="020B0600070205080204" pitchFamily="50" charset="-128"/>
                  <a:ea typeface="ＭＳ Ｐゴシック" panose="020B0600070205080204" pitchFamily="50" charset="-128"/>
                </a:rPr>
                <a:t>維持・補修</a:t>
              </a:r>
            </a:p>
          </p:txBody>
        </p:sp>
        <p:sp>
          <p:nvSpPr>
            <p:cNvPr id="170" name="正方形/長方形 169"/>
            <p:cNvSpPr/>
            <p:nvPr/>
          </p:nvSpPr>
          <p:spPr>
            <a:xfrm>
              <a:off x="1633287" y="2947261"/>
              <a:ext cx="385099" cy="9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spc="-80" dirty="0">
                  <a:solidFill>
                    <a:srgbClr val="000000"/>
                  </a:solidFill>
                  <a:latin typeface="ＭＳ Ｐゴシック" panose="020B0600070205080204" pitchFamily="50" charset="-128"/>
                  <a:ea typeface="ＭＳ Ｐゴシック" panose="020B0600070205080204" pitchFamily="50" charset="-128"/>
                </a:rPr>
                <a:t>点検・維持</a:t>
              </a:r>
            </a:p>
          </p:txBody>
        </p:sp>
      </p:grpSp>
      <p:grpSp>
        <p:nvGrpSpPr>
          <p:cNvPr id="8" name="グループ化 7">
            <a:extLst>
              <a:ext uri="{FF2B5EF4-FFF2-40B4-BE49-F238E27FC236}">
                <a16:creationId xmlns:a16="http://schemas.microsoft.com/office/drawing/2014/main" id="{F3E6E4F3-732B-1091-3C3F-CE988B0E89A6}"/>
              </a:ext>
            </a:extLst>
          </p:cNvPr>
          <p:cNvGrpSpPr/>
          <p:nvPr/>
        </p:nvGrpSpPr>
        <p:grpSpPr>
          <a:xfrm>
            <a:off x="2626881" y="1726329"/>
            <a:ext cx="3653476" cy="1455382"/>
            <a:chOff x="9267220" y="3049202"/>
            <a:chExt cx="3653476" cy="1455381"/>
          </a:xfrm>
        </p:grpSpPr>
        <p:pic>
          <p:nvPicPr>
            <p:cNvPr id="7" name="図 6">
              <a:extLst>
                <a:ext uri="{FF2B5EF4-FFF2-40B4-BE49-F238E27FC236}">
                  <a16:creationId xmlns:a16="http://schemas.microsoft.com/office/drawing/2014/main" id="{89DE78D8-9A25-CA79-3DC1-4563F73325BC}"/>
                </a:ext>
              </a:extLst>
            </p:cNvPr>
            <p:cNvPicPr>
              <a:picLocks noChangeAspect="1"/>
            </p:cNvPicPr>
            <p:nvPr/>
          </p:nvPicPr>
          <p:blipFill>
            <a:blip r:embed="rId6"/>
            <a:stretch>
              <a:fillRect/>
            </a:stretch>
          </p:blipFill>
          <p:spPr>
            <a:xfrm>
              <a:off x="10749572" y="3049202"/>
              <a:ext cx="2171124" cy="1327538"/>
            </a:xfrm>
            <a:prstGeom prst="rect">
              <a:avLst/>
            </a:prstGeom>
          </p:spPr>
        </p:pic>
        <p:sp>
          <p:nvSpPr>
            <p:cNvPr id="172" name="下矢印 171"/>
            <p:cNvSpPr/>
            <p:nvPr/>
          </p:nvSpPr>
          <p:spPr>
            <a:xfrm>
              <a:off x="9547285" y="3506020"/>
              <a:ext cx="331535" cy="516672"/>
            </a:xfrm>
            <a:prstGeom prst="downArrow">
              <a:avLst>
                <a:gd name="adj1" fmla="val 31612"/>
                <a:gd name="adj2" fmla="val 50000"/>
              </a:avLst>
            </a:prstGeom>
            <a:gradFill flip="none" rotWithShape="1">
              <a:gsLst>
                <a:gs pos="0">
                  <a:schemeClr val="accent2">
                    <a:lumMod val="0"/>
                    <a:lumOff val="100000"/>
                  </a:schemeClr>
                </a:gs>
                <a:gs pos="35000">
                  <a:schemeClr val="accent2">
                    <a:lumMod val="0"/>
                    <a:lumOff val="100000"/>
                  </a:schemeClr>
                </a:gs>
                <a:gs pos="100000">
                  <a:srgbClr val="3366CC"/>
                </a:gs>
              </a:gsLst>
              <a:path path="circle">
                <a:fillToRect l="50000" t="-80000" r="50000" b="180000"/>
              </a:path>
              <a:tileRect/>
            </a:gradFill>
            <a:ln w="3175">
              <a:solidFill>
                <a:srgbClr val="6B7CC3"/>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a:endParaRPr lang="ja-JP" altLang="en-US">
                <a:solidFill>
                  <a:srgbClr val="FFFFFF"/>
                </a:solidFill>
                <a:latin typeface="ＭＳ Ｐゴシック" panose="020B0600070205080204" pitchFamily="50" charset="-128"/>
                <a:ea typeface="ＭＳ Ｐゴシック" panose="020B0600070205080204" pitchFamily="50" charset="-128"/>
              </a:endParaRPr>
            </a:p>
          </p:txBody>
        </p:sp>
        <p:sp>
          <p:nvSpPr>
            <p:cNvPr id="174" name="角丸四角形 173"/>
            <p:cNvSpPr/>
            <p:nvPr/>
          </p:nvSpPr>
          <p:spPr>
            <a:xfrm>
              <a:off x="9276672" y="3101026"/>
              <a:ext cx="1404634" cy="396000"/>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000" b="1" dirty="0">
                  <a:solidFill>
                    <a:srgbClr val="000000"/>
                  </a:solidFill>
                  <a:latin typeface="ＭＳ Ｐゴシック" panose="020B0600070205080204" pitchFamily="50" charset="-128"/>
                  <a:ea typeface="ＭＳ Ｐゴシック" panose="020B0600070205080204" pitchFamily="50" charset="-128"/>
                </a:rPr>
                <a:t>寿命が来たら架替</a:t>
              </a:r>
              <a:endParaRPr lang="en-US" altLang="ja-JP" sz="1000" b="1"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1000" dirty="0">
                  <a:solidFill>
                    <a:srgbClr val="000000"/>
                  </a:solidFill>
                  <a:latin typeface="ＭＳ Ｐゴシック" panose="020B0600070205080204" pitchFamily="50" charset="-128"/>
                  <a:ea typeface="ＭＳ Ｐゴシック" panose="020B0600070205080204" pitchFamily="50" charset="-128"/>
                </a:rPr>
                <a:t>（事後保全）</a:t>
              </a:r>
            </a:p>
          </p:txBody>
        </p:sp>
        <p:sp>
          <p:nvSpPr>
            <p:cNvPr id="175" name="角丸四角形 174"/>
            <p:cNvSpPr/>
            <p:nvPr/>
          </p:nvSpPr>
          <p:spPr>
            <a:xfrm>
              <a:off x="9267220" y="4039149"/>
              <a:ext cx="1404635" cy="396000"/>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000" dirty="0">
                  <a:solidFill>
                    <a:srgbClr val="000000"/>
                  </a:solidFill>
                  <a:latin typeface="ＭＳ Ｐゴシック" panose="020B0600070205080204" pitchFamily="50" charset="-128"/>
                  <a:ea typeface="ＭＳ Ｐゴシック" panose="020B0600070205080204" pitchFamily="50" charset="-128"/>
                </a:rPr>
                <a:t>予防的な補修による</a:t>
              </a:r>
              <a:endParaRPr lang="en-US" altLang="ja-JP" sz="1000"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1000" b="1" dirty="0">
                  <a:solidFill>
                    <a:srgbClr val="000000"/>
                  </a:solidFill>
                  <a:latin typeface="ＭＳ Ｐゴシック" panose="020B0600070205080204" pitchFamily="50" charset="-128"/>
                  <a:ea typeface="ＭＳ Ｐゴシック" panose="020B0600070205080204" pitchFamily="50" charset="-128"/>
                </a:rPr>
                <a:t>長寿命化</a:t>
              </a:r>
              <a:r>
                <a:rPr lang="ja-JP" altLang="en-US" sz="1000" dirty="0">
                  <a:solidFill>
                    <a:srgbClr val="000000"/>
                  </a:solidFill>
                  <a:latin typeface="ＭＳ Ｐゴシック" panose="020B0600070205080204" pitchFamily="50" charset="-128"/>
                  <a:ea typeface="ＭＳ Ｐゴシック" panose="020B0600070205080204" pitchFamily="50" charset="-128"/>
                </a:rPr>
                <a:t>（予防保全）</a:t>
              </a:r>
            </a:p>
          </p:txBody>
        </p:sp>
        <p:sp>
          <p:nvSpPr>
            <p:cNvPr id="176" name="正方形/長方形 175"/>
            <p:cNvSpPr/>
            <p:nvPr/>
          </p:nvSpPr>
          <p:spPr>
            <a:xfrm>
              <a:off x="9817028" y="3589303"/>
              <a:ext cx="879807" cy="266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000" b="1" dirty="0">
                  <a:solidFill>
                    <a:srgbClr val="000000"/>
                  </a:solidFill>
                  <a:latin typeface="ＭＳ Ｐゴシック" panose="020B0600070205080204" pitchFamily="50" charset="-128"/>
                  <a:ea typeface="ＭＳ Ｐゴシック" panose="020B0600070205080204" pitchFamily="50" charset="-128"/>
                </a:rPr>
                <a:t>トータルコスト</a:t>
              </a:r>
              <a:endParaRPr lang="en-US" altLang="ja-JP" sz="1000" b="1"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1000" b="1" dirty="0">
                  <a:solidFill>
                    <a:srgbClr val="000000"/>
                  </a:solidFill>
                  <a:latin typeface="ＭＳ Ｐゴシック" panose="020B0600070205080204" pitchFamily="50" charset="-128"/>
                  <a:ea typeface="ＭＳ Ｐゴシック" panose="020B0600070205080204" pitchFamily="50" charset="-128"/>
                </a:rPr>
                <a:t>約</a:t>
              </a:r>
              <a:r>
                <a:rPr lang="en-US" altLang="ja-JP" sz="1000" b="1" dirty="0">
                  <a:solidFill>
                    <a:srgbClr val="000000"/>
                  </a:solidFill>
                  <a:latin typeface="ＭＳ Ｐゴシック" panose="020B0600070205080204" pitchFamily="50" charset="-128"/>
                  <a:ea typeface="ＭＳ Ｐゴシック" panose="020B0600070205080204" pitchFamily="50" charset="-128"/>
                </a:rPr>
                <a:t>50</a:t>
              </a:r>
              <a:r>
                <a:rPr lang="ja-JP" altLang="en-US" sz="1000" b="1" dirty="0">
                  <a:solidFill>
                    <a:srgbClr val="000000"/>
                  </a:solidFill>
                  <a:latin typeface="ＭＳ Ｐゴシック" panose="020B0600070205080204" pitchFamily="50" charset="-128"/>
                  <a:ea typeface="ＭＳ Ｐゴシック" panose="020B0600070205080204" pitchFamily="50" charset="-128"/>
                </a:rPr>
                <a:t>％のダウン</a:t>
              </a:r>
            </a:p>
          </p:txBody>
        </p:sp>
        <p:sp>
          <p:nvSpPr>
            <p:cNvPr id="177" name="正方形/長方形 176"/>
            <p:cNvSpPr/>
            <p:nvPr/>
          </p:nvSpPr>
          <p:spPr>
            <a:xfrm>
              <a:off x="10819851" y="4415854"/>
              <a:ext cx="1973098" cy="88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en-US" altLang="ja-JP" sz="700" b="1" dirty="0">
                  <a:solidFill>
                    <a:srgbClr val="000000"/>
                  </a:solidFill>
                  <a:latin typeface="ＭＳ Ｐゴシック" panose="020B0600070205080204" pitchFamily="50" charset="-128"/>
                  <a:ea typeface="ＭＳ Ｐゴシック" panose="020B0600070205080204" pitchFamily="50" charset="-128"/>
                </a:rPr>
                <a:t>30</a:t>
              </a:r>
              <a:r>
                <a:rPr lang="ja-JP" altLang="en-US" sz="700" b="1" dirty="0">
                  <a:solidFill>
                    <a:srgbClr val="000000"/>
                  </a:solidFill>
                  <a:latin typeface="ＭＳ Ｐゴシック" panose="020B0600070205080204" pitchFamily="50" charset="-128"/>
                  <a:ea typeface="ＭＳ Ｐゴシック" panose="020B0600070205080204" pitchFamily="50" charset="-128"/>
                </a:rPr>
                <a:t>年間のＬＣＣの推計（建設局所管分）</a:t>
              </a:r>
            </a:p>
            <a:p>
              <a:pPr algn="ctr" defTabSz="914378" eaLnBrk="1" hangingPunct="1">
                <a:defRPr/>
              </a:pPr>
              <a:endParaRPr lang="ja-JP" altLang="en-US" sz="7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80" name="正方形/長方形 179"/>
            <p:cNvSpPr/>
            <p:nvPr/>
          </p:nvSpPr>
          <p:spPr>
            <a:xfrm>
              <a:off x="11171960" y="4131871"/>
              <a:ext cx="638175" cy="1908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従来の維持管理</a:t>
              </a:r>
              <a:endParaRPr lang="en-US" altLang="ja-JP" sz="600" b="1"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（事後保全）</a:t>
              </a:r>
            </a:p>
          </p:txBody>
        </p:sp>
        <p:sp>
          <p:nvSpPr>
            <p:cNvPr id="181" name="正方形/長方形 180"/>
            <p:cNvSpPr/>
            <p:nvPr/>
          </p:nvSpPr>
          <p:spPr>
            <a:xfrm>
              <a:off x="11906032" y="4135335"/>
              <a:ext cx="639763" cy="190800"/>
            </a:xfrm>
            <a:prstGeom prst="rect">
              <a:avLst/>
            </a:prstGeom>
            <a:solidFill>
              <a:schemeClr val="bg1"/>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今後の維持管理</a:t>
              </a:r>
              <a:endParaRPr lang="en-US" altLang="ja-JP" sz="600" b="1"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（予防保全）</a:t>
              </a:r>
            </a:p>
          </p:txBody>
        </p:sp>
      </p:grpSp>
      <p:sp>
        <p:nvSpPr>
          <p:cNvPr id="182" name="正方形/長方形 181"/>
          <p:cNvSpPr/>
          <p:nvPr/>
        </p:nvSpPr>
        <p:spPr>
          <a:xfrm>
            <a:off x="5630721" y="4866512"/>
            <a:ext cx="2938916"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100" b="1" dirty="0">
                <a:solidFill>
                  <a:srgbClr val="000000"/>
                </a:solidFill>
                <a:latin typeface="ＭＳ Ｐゴシック" panose="020B0600070205080204" pitchFamily="50" charset="-128"/>
                <a:ea typeface="ＭＳ Ｐゴシック" panose="020B0600070205080204" pitchFamily="50" charset="-128"/>
              </a:rPr>
              <a:t>市民利用施設等の緊急的な安全対策</a:t>
            </a:r>
          </a:p>
        </p:txBody>
      </p:sp>
      <p:sp>
        <p:nvSpPr>
          <p:cNvPr id="183" name="正方形/長方形 182"/>
          <p:cNvSpPr/>
          <p:nvPr/>
        </p:nvSpPr>
        <p:spPr>
          <a:xfrm>
            <a:off x="6771977" y="2750602"/>
            <a:ext cx="1656000"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000" dirty="0">
                <a:solidFill>
                  <a:srgbClr val="000000"/>
                </a:solidFill>
                <a:latin typeface="ＭＳ Ｐゴシック" panose="020B0600070205080204" pitchFamily="50" charset="-128"/>
                <a:ea typeface="ＭＳ Ｐゴシック" panose="020B0600070205080204" pitchFamily="50" charset="-128"/>
              </a:rPr>
              <a:t>劣化が進行している係留施設</a:t>
            </a:r>
            <a:endParaRPr lang="en-US" altLang="ja-JP" sz="1000"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zh-TW" altLang="en-US" sz="1000" dirty="0">
                <a:solidFill>
                  <a:srgbClr val="000000"/>
                </a:solidFill>
                <a:latin typeface="ＭＳ Ｐゴシック" panose="020B0600070205080204" pitchFamily="50" charset="-128"/>
                <a:ea typeface="ＭＳ Ｐゴシック" panose="020B0600070205080204" pitchFamily="50" charset="-128"/>
              </a:rPr>
              <a:t>岸壁、物揚場</a:t>
            </a: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zh-TW" altLang="en-US" sz="1000" dirty="0">
                <a:solidFill>
                  <a:srgbClr val="000000"/>
                </a:solidFill>
                <a:latin typeface="ＭＳ Ｐゴシック" panose="020B0600070205080204" pitchFamily="50" charset="-128"/>
                <a:ea typeface="ＭＳ Ｐゴシック" panose="020B0600070205080204" pitchFamily="50" charset="-128"/>
              </a:rPr>
              <a:t>等</a:t>
            </a:r>
            <a:r>
              <a:rPr lang="ja-JP" altLang="en-US" sz="1000" dirty="0">
                <a:solidFill>
                  <a:srgbClr val="000000"/>
                </a:solidFill>
                <a:latin typeface="ＭＳ Ｐゴシック" panose="020B0600070205080204" pitchFamily="50" charset="-128"/>
                <a:ea typeface="ＭＳ Ｐゴシック" panose="020B0600070205080204" pitchFamily="50" charset="-128"/>
              </a:rPr>
              <a:t>の補修</a:t>
            </a:r>
          </a:p>
        </p:txBody>
      </p:sp>
      <p:sp>
        <p:nvSpPr>
          <p:cNvPr id="184" name="正方形/長方形 183"/>
          <p:cNvSpPr/>
          <p:nvPr/>
        </p:nvSpPr>
        <p:spPr>
          <a:xfrm>
            <a:off x="5900056" y="4645817"/>
            <a:ext cx="2268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900" dirty="0">
                <a:solidFill>
                  <a:srgbClr val="000000"/>
                </a:solidFill>
                <a:latin typeface="ＭＳ Ｐゴシック" panose="020B0600070205080204" pitchFamily="50" charset="-128"/>
                <a:ea typeface="ＭＳ Ｐゴシック" panose="020B0600070205080204" pitchFamily="50" charset="-128"/>
              </a:rPr>
              <a:t>劣化が進行している設備（ポンプ）の事例</a:t>
            </a:r>
          </a:p>
        </p:txBody>
      </p:sp>
      <p:pic>
        <p:nvPicPr>
          <p:cNvPr id="185" name="Picture 25" descr="西淀川区民ホール(冷却水ポンプ)"/>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43516" y="3817755"/>
            <a:ext cx="1211605" cy="90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正方形/長方形 185"/>
          <p:cNvSpPr/>
          <p:nvPr/>
        </p:nvSpPr>
        <p:spPr>
          <a:xfrm>
            <a:off x="1409178" y="4902488"/>
            <a:ext cx="2788363"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78">
              <a:defRPr/>
            </a:pPr>
            <a:r>
              <a:rPr lang="ja-JP" altLang="en-US" sz="1100" b="1" dirty="0">
                <a:solidFill>
                  <a:srgbClr val="000000"/>
                </a:solidFill>
                <a:latin typeface="ＭＳ Ｐゴシック" panose="020B0600070205080204" pitchFamily="50" charset="-128"/>
                <a:ea typeface="ＭＳ Ｐゴシック" panose="020B0600070205080204" pitchFamily="50" charset="-128"/>
              </a:rPr>
              <a:t>市設建築物における長寿命化の推進</a:t>
            </a:r>
          </a:p>
        </p:txBody>
      </p:sp>
      <p:sp>
        <p:nvSpPr>
          <p:cNvPr id="187" name="Rectangle 5"/>
          <p:cNvSpPr>
            <a:spLocks noChangeArrowheads="1"/>
          </p:cNvSpPr>
          <p:nvPr/>
        </p:nvSpPr>
        <p:spPr bwMode="auto">
          <a:xfrm>
            <a:off x="-190500" y="500983"/>
            <a:ext cx="8115299" cy="324910"/>
          </a:xfrm>
          <a:prstGeom prst="rect">
            <a:avLst/>
          </a:prstGeom>
          <a:noFill/>
          <a:ln w="9525">
            <a:noFill/>
            <a:miter lim="800000"/>
            <a:headEnd/>
            <a:tailEnd/>
          </a:ln>
        </p:spPr>
        <p:txBody>
          <a:bodyPr wrap="square" lIns="77929" tIns="38964" rIns="77929" bIns="38964">
            <a:spAutoFit/>
          </a:bodyPr>
          <a:lstStyle/>
          <a:p>
            <a:pPr marL="287993" defTabSz="914378">
              <a:spcBef>
                <a:spcPts val="170"/>
              </a:spcBef>
              <a:spcAft>
                <a:spcPts val="170"/>
              </a:spcAft>
              <a:tabLst>
                <a:tab pos="3857528" algn="l"/>
              </a:tabLst>
              <a:defRPr/>
            </a:pPr>
            <a:r>
              <a:rPr lang="ja-JP" altLang="en-US" sz="1600" b="1" dirty="0">
                <a:latin typeface="ＭＳ Ｐゴシック" panose="020B0600070205080204" pitchFamily="50" charset="-128"/>
              </a:rPr>
              <a:t>■　インフラ施設・市設建築物の維持管理</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zh-TW" altLang="en-US" sz="1600" b="1" dirty="0">
                <a:latin typeface="ＭＳ Ｐゴシック" pitchFamily="50" charset="-128"/>
                <a:ea typeface="ＭＳ Ｐゴシック" charset="-128"/>
              </a:rPr>
              <a:t>１，５２</a:t>
            </a:r>
            <a:r>
              <a:rPr lang="ja-JP" altLang="en-US" sz="1600" b="1" dirty="0">
                <a:latin typeface="ＭＳ Ｐゴシック" pitchFamily="50" charset="-128"/>
                <a:ea typeface="ＭＳ Ｐゴシック" charset="-128"/>
              </a:rPr>
              <a:t>６</a:t>
            </a:r>
            <a:r>
              <a:rPr lang="zh-TW" altLang="en-US" sz="1600" b="1" dirty="0">
                <a:latin typeface="ＭＳ Ｐゴシック" pitchFamily="50" charset="-128"/>
                <a:ea typeface="ＭＳ Ｐゴシック" charset="-128"/>
              </a:rPr>
              <a:t>億</a:t>
            </a:r>
            <a:r>
              <a:rPr lang="ja-JP" altLang="en-US" sz="1600" b="1" dirty="0">
                <a:latin typeface="ＭＳ Ｐゴシック" pitchFamily="50" charset="-128"/>
                <a:ea typeface="ＭＳ Ｐゴシック" charset="-128"/>
              </a:rPr>
              <a:t>６</a:t>
            </a:r>
            <a:r>
              <a:rPr lang="zh-TW" altLang="en-US" sz="1600" b="1" dirty="0">
                <a:latin typeface="ＭＳ Ｐゴシック" pitchFamily="50" charset="-128"/>
                <a:ea typeface="ＭＳ Ｐゴシック" charset="-128"/>
              </a:rPr>
              <a:t>，</a:t>
            </a:r>
            <a:r>
              <a:rPr lang="ja-JP" altLang="en-US" sz="1600" b="1" dirty="0">
                <a:latin typeface="ＭＳ Ｐゴシック" pitchFamily="50" charset="-128"/>
                <a:ea typeface="ＭＳ Ｐゴシック" charset="-128"/>
              </a:rPr>
              <a:t>４</a:t>
            </a:r>
            <a:r>
              <a:rPr lang="zh-TW" altLang="en-US" sz="1600" b="1" dirty="0">
                <a:latin typeface="ＭＳ Ｐゴシック" pitchFamily="50" charset="-128"/>
                <a:ea typeface="ＭＳ Ｐゴシック" charset="-128"/>
              </a:rPr>
              <a:t>００万円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p:txBody>
      </p:sp>
      <p:sp>
        <p:nvSpPr>
          <p:cNvPr id="188" name="Rectangle 5"/>
          <p:cNvSpPr>
            <a:spLocks noChangeArrowheads="1"/>
          </p:cNvSpPr>
          <p:nvPr/>
        </p:nvSpPr>
        <p:spPr bwMode="auto">
          <a:xfrm>
            <a:off x="2" y="3346718"/>
            <a:ext cx="7590970" cy="294133"/>
          </a:xfrm>
          <a:prstGeom prst="rect">
            <a:avLst/>
          </a:prstGeom>
          <a:noFill/>
          <a:ln w="9525">
            <a:noFill/>
            <a:miter lim="800000"/>
            <a:headEnd/>
            <a:tailEnd/>
          </a:ln>
        </p:spPr>
        <p:txBody>
          <a:bodyPr wrap="square" lIns="77929" tIns="38964" rIns="77929" bIns="38964">
            <a:spAutoFit/>
          </a:bodyPr>
          <a:lstStyle/>
          <a:p>
            <a:pPr marL="809955" indent="-285743" defTabSz="914378">
              <a:spcBef>
                <a:spcPts val="170"/>
              </a:spcBef>
              <a:spcAft>
                <a:spcPts val="170"/>
              </a:spcAft>
              <a:buFont typeface="Arial" panose="020B0604020202020204" pitchFamily="34" charset="0"/>
              <a:buChar char="•"/>
              <a:defRPr/>
            </a:pPr>
            <a:r>
              <a:rPr lang="ja-JP" altLang="en-US" sz="1400" dirty="0">
                <a:solidFill>
                  <a:srgbClr val="000000"/>
                </a:solidFill>
                <a:latin typeface="ＭＳ Ｐゴシック" panose="020B0600070205080204" pitchFamily="50" charset="-128"/>
              </a:rPr>
              <a:t>市設建築物（一般施設、学校施設、市営住宅）の維持管理  （</a:t>
            </a:r>
            <a:r>
              <a:rPr lang="zh-TW" altLang="en-US" sz="1400" dirty="0">
                <a:solidFill>
                  <a:srgbClr val="000000"/>
                </a:solidFill>
                <a:latin typeface="ＭＳ Ｐゴシック" panose="020B0600070205080204" pitchFamily="50" charset="-128"/>
              </a:rPr>
              <a:t>１，２０１億９，６００万円</a:t>
            </a:r>
            <a:r>
              <a:rPr lang="ja-JP" altLang="en-US" sz="1400" dirty="0">
                <a:solidFill>
                  <a:srgbClr val="000000"/>
                </a:solidFill>
                <a:latin typeface="ＭＳ Ｐゴシック" panose="020B0600070205080204" pitchFamily="50" charset="-128"/>
              </a:rPr>
              <a:t>）</a:t>
            </a:r>
            <a:endParaRPr lang="en-US" altLang="ja-JP" sz="1400" dirty="0">
              <a:solidFill>
                <a:srgbClr val="000000"/>
              </a:solidFill>
              <a:latin typeface="ＭＳ Ｐゴシック" panose="020B0600070205080204" pitchFamily="50" charset="-128"/>
            </a:endParaRPr>
          </a:p>
        </p:txBody>
      </p:sp>
      <p:sp>
        <p:nvSpPr>
          <p:cNvPr id="191" name="下矢印 190"/>
          <p:cNvSpPr/>
          <p:nvPr/>
        </p:nvSpPr>
        <p:spPr bwMode="auto">
          <a:xfrm rot="16200000">
            <a:off x="3844347" y="4150592"/>
            <a:ext cx="341136" cy="214689"/>
          </a:xfrm>
          <a:prstGeom prst="downArrow">
            <a:avLst/>
          </a:prstGeom>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a:defRPr/>
            </a:pPr>
            <a:endParaRPr lang="ja-JP" altLang="en-US" dirty="0">
              <a:solidFill>
                <a:srgbClr val="FFFFFF"/>
              </a:solidFill>
              <a:latin typeface="ＭＳ Ｐゴシック" panose="020B0600070205080204" pitchFamily="50" charset="-128"/>
              <a:ea typeface="ＭＳ Ｐゴシック"/>
            </a:endParaRPr>
          </a:p>
        </p:txBody>
      </p:sp>
      <p:sp>
        <p:nvSpPr>
          <p:cNvPr id="192" name="テキスト ボックス 26"/>
          <p:cNvSpPr txBox="1">
            <a:spLocks noChangeArrowheads="1"/>
          </p:cNvSpPr>
          <p:nvPr/>
        </p:nvSpPr>
        <p:spPr bwMode="auto">
          <a:xfrm>
            <a:off x="2655522" y="3813973"/>
            <a:ext cx="432000" cy="195814"/>
          </a:xfrm>
          <a:prstGeom prst="rect">
            <a:avLst/>
          </a:prstGeom>
          <a:solidFill>
            <a:srgbClr val="6B7CC3"/>
          </a:solidFill>
          <a:ln w="9525">
            <a:noFill/>
            <a:miter lim="800000"/>
            <a:headEnd/>
            <a:tailEnd/>
          </a:ln>
        </p:spPr>
        <p:txBody>
          <a:bodyPr lIns="36000" tIns="36000" rIns="36000" bIns="36000" anchor="ctr" anchorCtr="1">
            <a:spAutoFit/>
          </a:bodyPr>
          <a:lstStyle/>
          <a:p>
            <a:pPr algn="ctr" defTabSz="914378">
              <a:defRPr/>
            </a:pPr>
            <a:r>
              <a:rPr lang="ja-JP" altLang="en-US" sz="800" dirty="0">
                <a:solidFill>
                  <a:srgbClr val="FFFFFF"/>
                </a:solidFill>
                <a:latin typeface="ＭＳ Ｐゴシック" panose="020B0600070205080204" pitchFamily="50" charset="-128"/>
              </a:rPr>
              <a:t>改修前</a:t>
            </a:r>
          </a:p>
        </p:txBody>
      </p:sp>
      <p:sp>
        <p:nvSpPr>
          <p:cNvPr id="193" name="テキスト ボックス 26"/>
          <p:cNvSpPr txBox="1">
            <a:spLocks noChangeArrowheads="1"/>
          </p:cNvSpPr>
          <p:nvPr/>
        </p:nvSpPr>
        <p:spPr bwMode="auto">
          <a:xfrm>
            <a:off x="4165681" y="3822845"/>
            <a:ext cx="432000" cy="195814"/>
          </a:xfrm>
          <a:prstGeom prst="rect">
            <a:avLst/>
          </a:prstGeom>
          <a:solidFill>
            <a:srgbClr val="6B7CC3"/>
          </a:solidFill>
          <a:ln w="9525">
            <a:noFill/>
            <a:miter lim="800000"/>
            <a:headEnd/>
            <a:tailEnd/>
          </a:ln>
        </p:spPr>
        <p:txBody>
          <a:bodyPr lIns="36000" tIns="36000" rIns="36000" bIns="36000" anchor="ctr" anchorCtr="1">
            <a:spAutoFit/>
          </a:bodyPr>
          <a:lstStyle/>
          <a:p>
            <a:pPr algn="ctr" defTabSz="914378">
              <a:defRPr/>
            </a:pPr>
            <a:r>
              <a:rPr lang="ja-JP" altLang="en-US" sz="800" dirty="0">
                <a:solidFill>
                  <a:srgbClr val="FFFFFF"/>
                </a:solidFill>
                <a:latin typeface="ＭＳ Ｐゴシック" panose="020B0600070205080204" pitchFamily="50" charset="-128"/>
              </a:rPr>
              <a:t>改修後</a:t>
            </a:r>
          </a:p>
        </p:txBody>
      </p:sp>
      <p:pic>
        <p:nvPicPr>
          <p:cNvPr id="58" name="図 57"/>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29383" y="3794792"/>
            <a:ext cx="1511695" cy="1118925"/>
          </a:xfrm>
          <a:prstGeom prst="rect">
            <a:avLst/>
          </a:prstGeom>
        </p:spPr>
      </p:pic>
      <p:sp>
        <p:nvSpPr>
          <p:cNvPr id="59" name="角丸四角形吹き出し 58"/>
          <p:cNvSpPr/>
          <p:nvPr/>
        </p:nvSpPr>
        <p:spPr>
          <a:xfrm>
            <a:off x="1469073" y="4702719"/>
            <a:ext cx="763824" cy="189050"/>
          </a:xfrm>
          <a:prstGeom prst="wedgeRoundRectCallout">
            <a:avLst>
              <a:gd name="adj1" fmla="val -4722"/>
              <a:gd name="adj2" fmla="val -157901"/>
              <a:gd name="adj3" fmla="val 16667"/>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914378"/>
            <a:r>
              <a:rPr lang="ja-JP" altLang="en-US" sz="600" dirty="0">
                <a:solidFill>
                  <a:srgbClr val="000000"/>
                </a:solidFill>
                <a:latin typeface="Meiryo UI" panose="020B0604030504040204" pitchFamily="50" charset="-128"/>
                <a:ea typeface="Meiryo UI" panose="020B0604030504040204" pitchFamily="50" charset="-128"/>
              </a:rPr>
              <a:t>着実な点検・修繕等</a:t>
            </a:r>
            <a:endParaRPr lang="en-US" altLang="ja-JP" sz="600" dirty="0">
              <a:solidFill>
                <a:srgbClr val="000000"/>
              </a:solidFill>
              <a:latin typeface="Meiryo UI" panose="020B0604030504040204" pitchFamily="50" charset="-128"/>
              <a:ea typeface="Meiryo UI" panose="020B0604030504040204" pitchFamily="50" charset="-128"/>
            </a:endParaRPr>
          </a:p>
          <a:p>
            <a:pPr algn="ctr" defTabSz="914378"/>
            <a:r>
              <a:rPr lang="ja-JP" altLang="en-US" sz="600" dirty="0">
                <a:solidFill>
                  <a:srgbClr val="000000"/>
                </a:solidFill>
                <a:latin typeface="Meiryo UI" panose="020B0604030504040204" pitchFamily="50" charset="-128"/>
                <a:ea typeface="Meiryo UI" panose="020B0604030504040204" pitchFamily="50" charset="-128"/>
              </a:rPr>
              <a:t>による長期利用</a:t>
            </a:r>
          </a:p>
        </p:txBody>
      </p:sp>
      <p:sp>
        <p:nvSpPr>
          <p:cNvPr id="64" name="テキスト ボックス 26"/>
          <p:cNvSpPr txBox="1">
            <a:spLocks noChangeArrowheads="1"/>
          </p:cNvSpPr>
          <p:nvPr/>
        </p:nvSpPr>
        <p:spPr bwMode="auto">
          <a:xfrm>
            <a:off x="1035317" y="3803061"/>
            <a:ext cx="1505760" cy="165036"/>
          </a:xfrm>
          <a:prstGeom prst="rect">
            <a:avLst/>
          </a:prstGeom>
          <a:solidFill>
            <a:srgbClr val="6B7CC3"/>
          </a:solidFill>
          <a:ln w="9525">
            <a:noFill/>
            <a:miter lim="800000"/>
            <a:headEnd/>
            <a:tailEnd/>
          </a:ln>
        </p:spPr>
        <p:txBody>
          <a:bodyPr wrap="square" lIns="36000" tIns="36000" rIns="36000" bIns="36000" anchor="ctr" anchorCtr="1">
            <a:spAutoFit/>
          </a:bodyPr>
          <a:lstStyle/>
          <a:p>
            <a:pPr algn="ctr" defTabSz="914378">
              <a:defRPr/>
            </a:pPr>
            <a:r>
              <a:rPr lang="ja-JP" altLang="en-US" sz="600" b="1" dirty="0">
                <a:solidFill>
                  <a:srgbClr val="FFFFFF"/>
                </a:solidFill>
                <a:latin typeface="ＭＳ Ｐゴシック" panose="020B0600070205080204" pitchFamily="50" charset="-128"/>
              </a:rPr>
              <a:t>各部位の予防保全の効果（状態監視型）</a:t>
            </a:r>
          </a:p>
        </p:txBody>
      </p:sp>
      <p:sp>
        <p:nvSpPr>
          <p:cNvPr id="52" name="正方形/長方形 51"/>
          <p:cNvSpPr/>
          <p:nvPr/>
        </p:nvSpPr>
        <p:spPr>
          <a:xfrm>
            <a:off x="2762934" y="4650925"/>
            <a:ext cx="2553568"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900" dirty="0">
                <a:solidFill>
                  <a:srgbClr val="000000"/>
                </a:solidFill>
                <a:latin typeface="ＭＳ Ｐゴシック" panose="020B0600070205080204" pitchFamily="50" charset="-128"/>
                <a:ea typeface="ＭＳ Ｐゴシック" panose="020B0600070205080204" pitchFamily="50" charset="-128"/>
              </a:rPr>
              <a:t>長寿命化事例（外壁改修等）</a:t>
            </a:r>
          </a:p>
        </p:txBody>
      </p:sp>
      <p:sp>
        <p:nvSpPr>
          <p:cNvPr id="3" name="テキスト ボックス 2"/>
          <p:cNvSpPr txBox="1"/>
          <p:nvPr/>
        </p:nvSpPr>
        <p:spPr>
          <a:xfrm>
            <a:off x="592570" y="3570001"/>
            <a:ext cx="4030270" cy="261610"/>
          </a:xfrm>
          <a:prstGeom prst="rect">
            <a:avLst/>
          </a:prstGeom>
          <a:noFill/>
        </p:spPr>
        <p:txBody>
          <a:bodyPr wrap="none" rtlCol="0">
            <a:spAutoFit/>
          </a:bodyPr>
          <a:lstStyle/>
          <a:p>
            <a:pPr defTabSz="914378"/>
            <a:r>
              <a:rPr lang="ja-JP" altLang="en-US" sz="1100" dirty="0">
                <a:solidFill>
                  <a:srgbClr val="000000"/>
                </a:solidFill>
                <a:latin typeface="ＭＳ Ｐゴシック" panose="020B0600070205080204" pitchFamily="50" charset="-128"/>
              </a:rPr>
              <a:t>　　</a:t>
            </a:r>
            <a:r>
              <a:rPr lang="en-US" altLang="ja-JP" sz="1100" dirty="0">
                <a:solidFill>
                  <a:srgbClr val="000000"/>
                </a:solidFill>
                <a:latin typeface="ＭＳ Ｐゴシック" panose="020B0600070205080204" pitchFamily="50" charset="-128"/>
              </a:rPr>
              <a:t>※</a:t>
            </a:r>
            <a:r>
              <a:rPr lang="ja-JP" altLang="en-US" sz="1100" dirty="0">
                <a:solidFill>
                  <a:srgbClr val="000000"/>
                </a:solidFill>
                <a:latin typeface="ＭＳ Ｐゴシック"/>
              </a:rPr>
              <a:t>令和５年度補正予算の繰越分（２３０億２，２００万円）</a:t>
            </a:r>
            <a:r>
              <a:rPr lang="ja-JP" altLang="en-US" sz="1100" dirty="0">
                <a:solidFill>
                  <a:srgbClr val="000000"/>
                </a:solidFill>
                <a:latin typeface="ＭＳ Ｐゴシック" panose="020B0600070205080204" pitchFamily="50" charset="-128"/>
              </a:rPr>
              <a:t>を含む</a:t>
            </a:r>
            <a:endParaRPr lang="en-US" altLang="ja-JP" sz="1100" dirty="0">
              <a:solidFill>
                <a:srgbClr val="000000"/>
              </a:solidFill>
              <a:latin typeface="ＭＳ Ｐゴシック" panose="020B0600070205080204" pitchFamily="50" charset="-128"/>
            </a:endParaRPr>
          </a:p>
        </p:txBody>
      </p:sp>
      <p:sp>
        <p:nvSpPr>
          <p:cNvPr id="54" name="Rectangle 5"/>
          <p:cNvSpPr>
            <a:spLocks noChangeArrowheads="1"/>
          </p:cNvSpPr>
          <p:nvPr/>
        </p:nvSpPr>
        <p:spPr bwMode="auto">
          <a:xfrm>
            <a:off x="20648" y="1257504"/>
            <a:ext cx="7590970" cy="294133"/>
          </a:xfrm>
          <a:prstGeom prst="rect">
            <a:avLst/>
          </a:prstGeom>
          <a:noFill/>
          <a:ln w="9525">
            <a:noFill/>
            <a:miter lim="800000"/>
            <a:headEnd/>
            <a:tailEnd/>
          </a:ln>
        </p:spPr>
        <p:txBody>
          <a:bodyPr wrap="square" lIns="77929" tIns="38964" rIns="77929" bIns="38964">
            <a:spAutoFit/>
          </a:bodyPr>
          <a:lstStyle/>
          <a:p>
            <a:pPr marL="809955" indent="-285743" defTabSz="914378">
              <a:spcBef>
                <a:spcPts val="170"/>
              </a:spcBef>
              <a:spcAft>
                <a:spcPts val="170"/>
              </a:spcAft>
              <a:buFont typeface="Arial" panose="020B0604020202020204" pitchFamily="34" charset="0"/>
              <a:buChar char="•"/>
              <a:defRPr/>
            </a:pPr>
            <a:r>
              <a:rPr lang="ja-JP" altLang="en-US" sz="1400" dirty="0">
                <a:latin typeface="ＭＳ Ｐゴシック" panose="020B0600070205080204" pitchFamily="50" charset="-128"/>
              </a:rPr>
              <a:t>インフラ施設（道路、岸壁等</a:t>
            </a: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の維持管理</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　　　     （　　</a:t>
            </a:r>
            <a:r>
              <a:rPr lang="zh-TW" altLang="en-US" sz="1400" dirty="0">
                <a:latin typeface="ＭＳ Ｐゴシック" pitchFamily="50" charset="-128"/>
                <a:ea typeface="ＭＳ Ｐゴシック" charset="-128"/>
              </a:rPr>
              <a:t>３２</a:t>
            </a:r>
            <a:r>
              <a:rPr lang="ja-JP" altLang="en-US" sz="1400" dirty="0">
                <a:latin typeface="ＭＳ Ｐゴシック" pitchFamily="50" charset="-128"/>
                <a:ea typeface="ＭＳ Ｐゴシック" charset="-128"/>
              </a:rPr>
              <a:t>４</a:t>
            </a:r>
            <a:r>
              <a:rPr lang="zh-TW" altLang="en-US" sz="1400" dirty="0">
                <a:latin typeface="ＭＳ Ｐゴシック" pitchFamily="50" charset="-128"/>
                <a:ea typeface="ＭＳ Ｐゴシック" charset="-128"/>
              </a:rPr>
              <a:t>億</a:t>
            </a:r>
            <a:r>
              <a:rPr lang="ja-JP" altLang="en-US" sz="1400" dirty="0">
                <a:latin typeface="ＭＳ Ｐゴシック" pitchFamily="50" charset="-128"/>
                <a:ea typeface="ＭＳ Ｐゴシック" charset="-128"/>
              </a:rPr>
              <a:t>６</a:t>
            </a:r>
            <a:r>
              <a:rPr lang="zh-TW" altLang="en-US" sz="1400" dirty="0">
                <a:latin typeface="ＭＳ Ｐゴシック" pitchFamily="50" charset="-128"/>
                <a:ea typeface="ＭＳ Ｐゴシック" charset="-128"/>
              </a:rPr>
              <a:t>，</a:t>
            </a:r>
            <a:r>
              <a:rPr lang="ja-JP" altLang="en-US" sz="1400" dirty="0">
                <a:latin typeface="ＭＳ Ｐゴシック" pitchFamily="50" charset="-128"/>
                <a:ea typeface="ＭＳ Ｐゴシック" charset="-128"/>
              </a:rPr>
              <a:t>８</a:t>
            </a:r>
            <a:r>
              <a:rPr lang="zh-TW" altLang="en-US" sz="1400" dirty="0">
                <a:latin typeface="ＭＳ Ｐゴシック" pitchFamily="50" charset="-128"/>
                <a:ea typeface="ＭＳ Ｐゴシック" charset="-128"/>
              </a:rPr>
              <a:t>００万円</a:t>
            </a:r>
            <a:r>
              <a:rPr lang="ja-JP" altLang="en-US" sz="1400" dirty="0">
                <a:latin typeface="ＭＳ Ｐゴシック" panose="020B0600070205080204" pitchFamily="50" charset="-128"/>
              </a:rPr>
              <a:t>）</a:t>
            </a:r>
            <a:endParaRPr lang="en-US" altLang="ja-JP" sz="1400" dirty="0">
              <a:latin typeface="ＭＳ Ｐゴシック" panose="020B0600070205080204" pitchFamily="50" charset="-128"/>
            </a:endParaRPr>
          </a:p>
        </p:txBody>
      </p:sp>
      <p:sp>
        <p:nvSpPr>
          <p:cNvPr id="56" name="テキスト ボックス 55"/>
          <p:cNvSpPr txBox="1"/>
          <p:nvPr/>
        </p:nvSpPr>
        <p:spPr>
          <a:xfrm>
            <a:off x="573441" y="1482301"/>
            <a:ext cx="3837910" cy="261610"/>
          </a:xfrm>
          <a:prstGeom prst="rect">
            <a:avLst/>
          </a:prstGeom>
          <a:noFill/>
        </p:spPr>
        <p:txBody>
          <a:bodyPr wrap="none" rtlCol="0">
            <a:spAutoFit/>
          </a:bodyPr>
          <a:lstStyle/>
          <a:p>
            <a:pPr defTabSz="914378"/>
            <a:r>
              <a:rPr lang="ja-JP" altLang="en-US" sz="1100" dirty="0">
                <a:latin typeface="ＭＳ Ｐゴシック" panose="020B0600070205080204" pitchFamily="50" charset="-128"/>
              </a:rPr>
              <a:t>　　</a:t>
            </a:r>
            <a:r>
              <a:rPr lang="en-US" altLang="ja-JP" sz="1100" dirty="0">
                <a:latin typeface="ＭＳ Ｐゴシック" panose="020B0600070205080204" pitchFamily="50" charset="-128"/>
              </a:rPr>
              <a:t>※</a:t>
            </a:r>
            <a:r>
              <a:rPr lang="ja-JP" altLang="en-US" sz="1100" dirty="0">
                <a:latin typeface="ＭＳ Ｐゴシック"/>
              </a:rPr>
              <a:t>令和５年度補正予算の繰越分（７</a:t>
            </a:r>
            <a:r>
              <a:rPr lang="zh-TW" altLang="en-US" sz="1100" dirty="0">
                <a:latin typeface="ＭＳ Ｐゴシック"/>
              </a:rPr>
              <a:t>億</a:t>
            </a:r>
            <a:r>
              <a:rPr lang="ja-JP" altLang="en-US" sz="1100" dirty="0">
                <a:latin typeface="ＭＳ Ｐゴシック"/>
              </a:rPr>
              <a:t>９</a:t>
            </a:r>
            <a:r>
              <a:rPr lang="zh-TW" altLang="en-US" sz="1100" dirty="0">
                <a:latin typeface="ＭＳ Ｐゴシック"/>
              </a:rPr>
              <a:t>，２００万円</a:t>
            </a:r>
            <a:r>
              <a:rPr lang="ja-JP" altLang="en-US" sz="1100" dirty="0">
                <a:latin typeface="ＭＳ Ｐゴシック"/>
              </a:rPr>
              <a:t>）</a:t>
            </a:r>
            <a:r>
              <a:rPr lang="ja-JP" altLang="en-US" sz="1100" dirty="0">
                <a:latin typeface="ＭＳ Ｐゴシック" panose="020B0600070205080204" pitchFamily="50" charset="-128"/>
              </a:rPr>
              <a:t>を含む</a:t>
            </a:r>
            <a:endParaRPr lang="en-US" altLang="ja-JP" sz="1100" dirty="0">
              <a:latin typeface="ＭＳ Ｐゴシック" panose="020B0600070205080204" pitchFamily="50" charset="-128"/>
            </a:endParaRPr>
          </a:p>
        </p:txBody>
      </p:sp>
      <p:sp>
        <p:nvSpPr>
          <p:cNvPr id="55" name="Rectangle 5"/>
          <p:cNvSpPr>
            <a:spLocks noChangeArrowheads="1"/>
          </p:cNvSpPr>
          <p:nvPr/>
        </p:nvSpPr>
        <p:spPr bwMode="auto">
          <a:xfrm>
            <a:off x="-192580" y="901846"/>
            <a:ext cx="8003080" cy="294133"/>
          </a:xfrm>
          <a:prstGeom prst="rect">
            <a:avLst/>
          </a:prstGeom>
          <a:noFill/>
          <a:ln w="9525">
            <a:noFill/>
            <a:miter lim="800000"/>
            <a:headEnd/>
            <a:tailEnd/>
          </a:ln>
        </p:spPr>
        <p:txBody>
          <a:bodyPr wrap="square" lIns="77929" tIns="38964" rIns="77929" bIns="38964">
            <a:spAutoFit/>
          </a:bodyPr>
          <a:lstStyle/>
          <a:p>
            <a:pPr marL="755981" indent="-231770" defTabSz="914378">
              <a:spcBef>
                <a:spcPts val="170"/>
              </a:spcBef>
              <a:spcAft>
                <a:spcPts val="170"/>
              </a:spcAft>
              <a:buFont typeface="Wingdings" pitchFamily="2" charset="2"/>
              <a:buChar char="Ø"/>
              <a:defRPr/>
            </a:pPr>
            <a:r>
              <a:rPr lang="ja-JP" altLang="en-US" sz="1400" dirty="0">
                <a:solidFill>
                  <a:srgbClr val="000000"/>
                </a:solidFill>
                <a:latin typeface="ＭＳ Ｐゴシック" panose="020B0600070205080204" pitchFamily="50" charset="-128"/>
              </a:rPr>
              <a:t>長寿命化を基本とする計画的な維持管理の推進と、安全確保のために必要な修繕等を実施</a:t>
            </a:r>
            <a:endParaRPr lang="en-US" altLang="ja-JP" sz="1400" dirty="0">
              <a:solidFill>
                <a:srgbClr val="000000"/>
              </a:solidFill>
              <a:latin typeface="ＭＳ Ｐゴシック" panose="020B0600070205080204" pitchFamily="50" charset="-128"/>
            </a:endParaRPr>
          </a:p>
        </p:txBody>
      </p:sp>
      <p:pic>
        <p:nvPicPr>
          <p:cNvPr id="2" name="図 1">
            <a:extLst>
              <a:ext uri="{FF2B5EF4-FFF2-40B4-BE49-F238E27FC236}">
                <a16:creationId xmlns:a16="http://schemas.microsoft.com/office/drawing/2014/main" id="{D9CE4379-132F-9F13-87EA-5DC950F7681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bwMode="auto">
          <a:xfrm>
            <a:off x="6736867" y="1728541"/>
            <a:ext cx="1652025" cy="101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グループ化 15">
            <a:extLst>
              <a:ext uri="{FF2B5EF4-FFF2-40B4-BE49-F238E27FC236}">
                <a16:creationId xmlns:a16="http://schemas.microsoft.com/office/drawing/2014/main" id="{8AF8153F-F465-E736-A209-58B167C05CDC}"/>
              </a:ext>
            </a:extLst>
          </p:cNvPr>
          <p:cNvGrpSpPr/>
          <p:nvPr/>
        </p:nvGrpSpPr>
        <p:grpSpPr>
          <a:xfrm>
            <a:off x="4104836" y="1728541"/>
            <a:ext cx="271193" cy="1342042"/>
            <a:chOff x="12560898" y="2801334"/>
            <a:chExt cx="361590" cy="1789389"/>
          </a:xfrm>
        </p:grpSpPr>
        <p:sp>
          <p:nvSpPr>
            <p:cNvPr id="9" name="正方形/長方形 8">
              <a:extLst>
                <a:ext uri="{FF2B5EF4-FFF2-40B4-BE49-F238E27FC236}">
                  <a16:creationId xmlns:a16="http://schemas.microsoft.com/office/drawing/2014/main" id="{E64CA289-BDE6-2FEC-9F26-26EABE6C6CFB}"/>
                </a:ext>
              </a:extLst>
            </p:cNvPr>
            <p:cNvSpPr/>
            <p:nvPr/>
          </p:nvSpPr>
          <p:spPr>
            <a:xfrm rot="16200000">
              <a:off x="11874428" y="3650724"/>
              <a:ext cx="1662436" cy="85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endParaRPr lang="ja-JP" altLang="en-US" sz="6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D5795C90-171E-923B-FE25-94A9A0656EF2}"/>
                </a:ext>
              </a:extLst>
            </p:cNvPr>
            <p:cNvSpPr txBox="1"/>
            <p:nvPr/>
          </p:nvSpPr>
          <p:spPr>
            <a:xfrm>
              <a:off x="12568545" y="4194904"/>
              <a:ext cx="353943" cy="395819"/>
            </a:xfrm>
            <a:prstGeom prst="rect">
              <a:avLst/>
            </a:prstGeom>
            <a:noFill/>
          </p:spPr>
          <p:txBody>
            <a:bodyPr vert="eaVert" wrap="square" rtlCol="0">
              <a:spAutoFit/>
            </a:bodyPr>
            <a:lstStyle/>
            <a:p>
              <a:r>
                <a:rPr lang="en-US" altLang="ja-JP" sz="525" dirty="0"/>
                <a:t>(</a:t>
              </a:r>
              <a:r>
                <a:rPr lang="ja-JP" altLang="en-US" sz="525" dirty="0"/>
                <a:t>　 　　</a:t>
              </a:r>
              <a:r>
                <a:rPr lang="en-US" altLang="ja-JP" sz="525" dirty="0"/>
                <a:t>)</a:t>
              </a:r>
              <a:endParaRPr lang="ja-JP" altLang="en-US" sz="525" dirty="0"/>
            </a:p>
          </p:txBody>
        </p:sp>
        <p:grpSp>
          <p:nvGrpSpPr>
            <p:cNvPr id="15" name="グループ化 14">
              <a:extLst>
                <a:ext uri="{FF2B5EF4-FFF2-40B4-BE49-F238E27FC236}">
                  <a16:creationId xmlns:a16="http://schemas.microsoft.com/office/drawing/2014/main" id="{C1E716F1-CD29-D1B1-79A7-E9FF2779B7CC}"/>
                </a:ext>
              </a:extLst>
            </p:cNvPr>
            <p:cNvGrpSpPr/>
            <p:nvPr/>
          </p:nvGrpSpPr>
          <p:grpSpPr>
            <a:xfrm>
              <a:off x="12560898" y="2801334"/>
              <a:ext cx="353942" cy="1753546"/>
              <a:chOff x="12838954" y="2790753"/>
              <a:chExt cx="353942" cy="1753546"/>
            </a:xfrm>
          </p:grpSpPr>
          <p:sp>
            <p:nvSpPr>
              <p:cNvPr id="6" name="テキスト ボックス 5">
                <a:extLst>
                  <a:ext uri="{FF2B5EF4-FFF2-40B4-BE49-F238E27FC236}">
                    <a16:creationId xmlns:a16="http://schemas.microsoft.com/office/drawing/2014/main" id="{74DB112A-95AF-F5DF-6F4B-ACB94F4AFC1F}"/>
                  </a:ext>
                </a:extLst>
              </p:cNvPr>
              <p:cNvSpPr txBox="1"/>
              <p:nvPr/>
            </p:nvSpPr>
            <p:spPr>
              <a:xfrm>
                <a:off x="12842482" y="2790753"/>
                <a:ext cx="244649" cy="1631216"/>
              </a:xfrm>
              <a:prstGeom prst="rect">
                <a:avLst/>
              </a:prstGeom>
              <a:noFill/>
            </p:spPr>
            <p:txBody>
              <a:bodyPr wrap="square" rtlCol="0">
                <a:spAutoFit/>
              </a:bodyPr>
              <a:lstStyle/>
              <a:p>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年</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間</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の</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累</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積</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補</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修</a:t>
                </a:r>
                <a:endParaRPr lang="en-US" altLang="ja-JP" sz="525" b="1" dirty="0">
                  <a:solidFill>
                    <a:srgbClr val="000000"/>
                  </a:solidFill>
                  <a:latin typeface="ＭＳ Ｐゴシック" panose="020B0600070205080204" pitchFamily="50" charset="-128"/>
                </a:endParaRPr>
              </a:p>
              <a:p>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架</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替</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費</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用</a:t>
                </a:r>
                <a:endParaRPr lang="en-US" altLang="ja-JP" sz="525" b="1" dirty="0">
                  <a:solidFill>
                    <a:srgbClr val="000000"/>
                  </a:solidFill>
                  <a:latin typeface="ＭＳ Ｐゴシック" panose="020B0600070205080204" pitchFamily="50" charset="-128"/>
                </a:endParaRPr>
              </a:p>
              <a:p>
                <a:endParaRPr lang="ja-JP" altLang="en-US" sz="525" dirty="0"/>
              </a:p>
            </p:txBody>
          </p:sp>
          <p:sp>
            <p:nvSpPr>
              <p:cNvPr id="11" name="テキスト ボックス 10">
                <a:extLst>
                  <a:ext uri="{FF2B5EF4-FFF2-40B4-BE49-F238E27FC236}">
                    <a16:creationId xmlns:a16="http://schemas.microsoft.com/office/drawing/2014/main" id="{C362761D-04AB-4A3C-8CC2-ACC349BBB647}"/>
                  </a:ext>
                </a:extLst>
              </p:cNvPr>
              <p:cNvSpPr txBox="1"/>
              <p:nvPr/>
            </p:nvSpPr>
            <p:spPr>
              <a:xfrm>
                <a:off x="12838954" y="2817162"/>
                <a:ext cx="353942" cy="230832"/>
              </a:xfrm>
              <a:prstGeom prst="rect">
                <a:avLst/>
              </a:prstGeom>
              <a:noFill/>
            </p:spPr>
            <p:txBody>
              <a:bodyPr wrap="square" rtlCol="0">
                <a:spAutoFit/>
              </a:bodyPr>
              <a:lstStyle/>
              <a:p>
                <a:r>
                  <a:rPr lang="en-US" altLang="ja-JP" sz="525" b="1" dirty="0"/>
                  <a:t>30</a:t>
                </a:r>
                <a:endParaRPr lang="ja-JP" altLang="en-US" sz="525" b="1" dirty="0"/>
              </a:p>
            </p:txBody>
          </p:sp>
          <p:sp>
            <p:nvSpPr>
              <p:cNvPr id="12" name="テキスト ボックス 11">
                <a:extLst>
                  <a:ext uri="{FF2B5EF4-FFF2-40B4-BE49-F238E27FC236}">
                    <a16:creationId xmlns:a16="http://schemas.microsoft.com/office/drawing/2014/main" id="{863EF604-5CBF-38D8-DD96-FD44A0D2FA7A}"/>
                  </a:ext>
                </a:extLst>
              </p:cNvPr>
              <p:cNvSpPr txBox="1"/>
              <p:nvPr/>
            </p:nvSpPr>
            <p:spPr>
              <a:xfrm>
                <a:off x="12864535" y="3652811"/>
                <a:ext cx="291106" cy="230832"/>
              </a:xfrm>
              <a:prstGeom prst="rect">
                <a:avLst/>
              </a:prstGeom>
              <a:noFill/>
            </p:spPr>
            <p:txBody>
              <a:bodyPr wrap="none" rtlCol="0">
                <a:spAutoFit/>
              </a:bodyPr>
              <a:lstStyle/>
              <a:p>
                <a:r>
                  <a:rPr lang="ja-JP" altLang="en-US" sz="525" dirty="0"/>
                  <a:t>・</a:t>
                </a:r>
                <a:endParaRPr lang="en-US" altLang="ja-JP" sz="525" dirty="0"/>
              </a:p>
            </p:txBody>
          </p:sp>
          <p:sp>
            <p:nvSpPr>
              <p:cNvPr id="14" name="テキスト ボックス 13">
                <a:extLst>
                  <a:ext uri="{FF2B5EF4-FFF2-40B4-BE49-F238E27FC236}">
                    <a16:creationId xmlns:a16="http://schemas.microsoft.com/office/drawing/2014/main" id="{C9917BAF-B11C-36E8-47DB-4DC4A3F7F430}"/>
                  </a:ext>
                </a:extLst>
              </p:cNvPr>
              <p:cNvSpPr txBox="1"/>
              <p:nvPr/>
            </p:nvSpPr>
            <p:spPr>
              <a:xfrm>
                <a:off x="12847882" y="4205744"/>
                <a:ext cx="335990" cy="338555"/>
              </a:xfrm>
              <a:prstGeom prst="rect">
                <a:avLst/>
              </a:prstGeom>
              <a:noFill/>
            </p:spPr>
            <p:txBody>
              <a:bodyPr wrap="none" rtlCol="0">
                <a:spAutoFit/>
              </a:bodyPr>
              <a:lstStyle/>
              <a:p>
                <a:r>
                  <a:rPr lang="ja-JP" altLang="en-US" sz="525" b="1" dirty="0">
                    <a:latin typeface="+mj-ea"/>
                    <a:ea typeface="+mj-ea"/>
                  </a:rPr>
                  <a:t>億</a:t>
                </a:r>
                <a:endParaRPr lang="en-US" altLang="ja-JP" sz="525" b="1" dirty="0">
                  <a:latin typeface="+mj-ea"/>
                  <a:ea typeface="+mj-ea"/>
                </a:endParaRPr>
              </a:p>
              <a:p>
                <a:r>
                  <a:rPr lang="ja-JP" altLang="en-US" sz="525" b="1" dirty="0">
                    <a:latin typeface="+mj-ea"/>
                    <a:ea typeface="+mj-ea"/>
                  </a:rPr>
                  <a:t>円</a:t>
                </a:r>
                <a:endParaRPr lang="en-US" altLang="ja-JP" sz="525" b="1" dirty="0">
                  <a:latin typeface="+mj-ea"/>
                  <a:ea typeface="+mj-ea"/>
                </a:endParaRPr>
              </a:p>
            </p:txBody>
          </p:sp>
        </p:grpSp>
      </p:grpSp>
    </p:spTree>
    <p:extLst>
      <p:ext uri="{BB962C8B-B14F-4D97-AF65-F5344CB8AC3E}">
        <p14:creationId xmlns:p14="http://schemas.microsoft.com/office/powerpoint/2010/main" val="220884231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防災体制の更なる充実・震災対策の推進①</a:t>
            </a:r>
          </a:p>
        </p:txBody>
      </p:sp>
      <p:sp>
        <p:nvSpPr>
          <p:cNvPr id="28" name="Rectangle 4"/>
          <p:cNvSpPr>
            <a:spLocks noChangeArrowheads="1"/>
          </p:cNvSpPr>
          <p:nvPr/>
        </p:nvSpPr>
        <p:spPr bwMode="auto">
          <a:xfrm>
            <a:off x="7302500" y="0"/>
            <a:ext cx="1841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防災力の強化</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78" name="Rectangle 5"/>
          <p:cNvSpPr>
            <a:spLocks noChangeArrowheads="1"/>
          </p:cNvSpPr>
          <p:nvPr/>
        </p:nvSpPr>
        <p:spPr bwMode="auto">
          <a:xfrm>
            <a:off x="64268" y="2397785"/>
            <a:ext cx="6359672" cy="205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4257675"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緊急交通路の通行機能確保　　　　　　 </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（２３億</a:t>
            </a:r>
            <a:r>
              <a:rPr lang="ja-JP" altLang="en-US" sz="1600" b="1" dirty="0">
                <a:latin typeface="ＭＳ Ｐゴシック" panose="020B0600070205080204" pitchFamily="50" charset="-128"/>
              </a:rPr>
              <a:t>１，５００</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84400" algn="l" defTabSz="914400" rtl="0" eaLnBrk="1" fontAlgn="base" latinLnBrk="0" hangingPunct="1">
              <a:lnSpc>
                <a:spcPct val="1000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緊急交通路の無電柱化</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471600" marR="0" lvl="0" algn="l" defTabSz="914400" rtl="0" eaLnBrk="1" fontAlgn="base" latinLnBrk="0" hangingPunct="1">
              <a:lnSpc>
                <a:spcPct val="100000"/>
              </a:lnSpc>
              <a:spcBef>
                <a:spcPts val="170"/>
              </a:spcBef>
              <a:spcAft>
                <a:spcPts val="170"/>
              </a:spcAft>
              <a:buClrTx/>
              <a:buSzTx/>
              <a:buNone/>
              <a:tabLst>
                <a:tab pos="5740400" algn="l"/>
              </a:tabLst>
              <a:defRPr/>
            </a:pPr>
            <a:r>
              <a:rPr lang="ja-JP" altLang="en-US" sz="1400" dirty="0">
                <a:latin typeface="ＭＳ Ｐゴシック" panose="020B0600070205080204" pitchFamily="50" charset="-128"/>
              </a:rPr>
              <a:t>　・　</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重点１４路線のうち</a:t>
            </a:r>
            <a:r>
              <a:rPr kumimoji="1" lang="ja-JP" altLang="en-US" sz="1400" b="0" i="0" u="non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、広域ネットワークの形成などの観点から</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最優先する</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algn="l" defTabSz="914400" rtl="0" eaLnBrk="1" fontAlgn="base" latinLnBrk="0" hangingPunct="1">
              <a:lnSpc>
                <a:spcPct val="100000"/>
              </a:lnSpc>
              <a:spcBef>
                <a:spcPts val="170"/>
              </a:spcBef>
              <a:spcAft>
                <a:spcPts val="170"/>
              </a:spcAft>
              <a:buClrTx/>
              <a:buSzTx/>
              <a:buNone/>
              <a:tabLst>
                <a:tab pos="5740400" algn="l"/>
              </a:tabLst>
              <a:defRPr/>
            </a:pPr>
            <a:r>
              <a:rPr lang="ja-JP" altLang="en-US" sz="1400" dirty="0">
                <a:latin typeface="ＭＳ Ｐゴシック" panose="020B0600070205080204" pitchFamily="50" charset="-128"/>
              </a:rPr>
              <a:t>　 </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　</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路線に加え、</a:t>
            </a:r>
            <a:r>
              <a:rPr lang="ja-JP" altLang="en-US" sz="1400" dirty="0">
                <a:latin typeface="ＭＳ Ｐゴシック" panose="020B0600070205080204" pitchFamily="50" charset="-128"/>
              </a:rPr>
              <a:t>密集市街地や防災拠点へのアクセスルートの確保などの　　</a:t>
            </a:r>
            <a:endParaRPr lang="en-US" altLang="ja-JP" sz="1400" dirty="0">
              <a:latin typeface="ＭＳ Ｐゴシック" panose="020B0600070205080204" pitchFamily="50" charset="-128"/>
            </a:endParaRPr>
          </a:p>
          <a:p>
            <a:pPr marL="471600" marR="0" lvl="0" algn="l" defTabSz="914400" rtl="0" eaLnBrk="1" fontAlgn="base" latinLnBrk="0" hangingPunct="1">
              <a:lnSpc>
                <a:spcPct val="100000"/>
              </a:lnSpc>
              <a:spcBef>
                <a:spcPts val="170"/>
              </a:spcBef>
              <a:spcAft>
                <a:spcPts val="170"/>
              </a:spcAft>
              <a:buClrTx/>
              <a:buSzTx/>
              <a:buNone/>
              <a:tabLst>
                <a:tab pos="5740400" algn="l"/>
              </a:tabLst>
              <a:defRPr/>
            </a:pPr>
            <a:r>
              <a:rPr lang="ja-JP" altLang="en-US" sz="1400" dirty="0">
                <a:latin typeface="ＭＳ Ｐゴシック" panose="020B0600070205080204" pitchFamily="50" charset="-128"/>
              </a:rPr>
              <a:t>　　　観点から未整備路線の</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電線共同溝整備等を実施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lvl="0" indent="-284400" eaLnBrk="1" hangingPunct="1">
              <a:spcBef>
                <a:spcPts val="170"/>
              </a:spcBef>
              <a:spcAft>
                <a:spcPts val="170"/>
              </a:spcAft>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無電柱化の推進と連携した下水管渠の耐震化を実施 　　　　</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9" name="Rectangle 5"/>
          <p:cNvSpPr>
            <a:spLocks noChangeArrowheads="1"/>
          </p:cNvSpPr>
          <p:nvPr/>
        </p:nvSpPr>
        <p:spPr bwMode="auto">
          <a:xfrm>
            <a:off x="9436" y="455126"/>
            <a:ext cx="6342455" cy="195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南海トラフ巨大地震など切迫する大規模地震に対する耐震対策　　　　　　　　　　　　　　　</a:t>
            </a:r>
            <a:endParaRPr lang="en-US" altLang="ja-JP" sz="1600" b="1" dirty="0">
              <a:latin typeface="ＭＳ Ｐゴシック" panose="020B0600070205080204" pitchFamily="50" charset="-128"/>
            </a:endParaRPr>
          </a:p>
          <a:p>
            <a:pPr marL="288000" eaLnBrk="1" hangingPunct="1">
              <a:spcBef>
                <a:spcPts val="170"/>
              </a:spcBef>
              <a:spcAft>
                <a:spcPts val="170"/>
              </a:spcAft>
              <a:buNone/>
              <a:tabLst>
                <a:tab pos="4211638" algn="l"/>
                <a:tab pos="5653088" algn="l"/>
              </a:tabLst>
              <a:defRPr/>
            </a:pPr>
            <a:r>
              <a:rPr lang="ja-JP" altLang="en-US" sz="1600" b="1" dirty="0">
                <a:latin typeface="ＭＳ Ｐゴシック" panose="020B0600070205080204" pitchFamily="50" charset="-128"/>
              </a:rPr>
              <a:t>　　　　　　　　　　　　　　　　　　　　　　　　　　　 （２８億６，６００万円） </a:t>
            </a:r>
            <a:endParaRPr lang="ja-JP" altLang="en-US" sz="1200"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4483100" algn="l"/>
              </a:tabLst>
              <a:defRPr/>
            </a:pPr>
            <a:r>
              <a:rPr lang="ja-JP" altLang="en-US" sz="1400" dirty="0">
                <a:latin typeface="ＭＳ Ｐゴシック" panose="020B0600070205080204" pitchFamily="50" charset="-128"/>
              </a:rPr>
              <a:t>堤防・橋梁等の耐震対策　　　　　　　　　　　　　</a:t>
            </a:r>
            <a:endParaRPr lang="en-US" altLang="ja-JP" sz="1400" dirty="0">
              <a:latin typeface="ＭＳ Ｐゴシック" panose="020B0600070205080204" pitchFamily="50" charset="-128"/>
            </a:endParaRPr>
          </a:p>
          <a:p>
            <a:pPr marL="471600" eaLnBrk="1" hangingPunct="1">
              <a:spcBef>
                <a:spcPts val="170"/>
              </a:spcBef>
              <a:spcAft>
                <a:spcPts val="170"/>
              </a:spcAft>
              <a:buNone/>
              <a:tabLst>
                <a:tab pos="4483100" algn="l"/>
              </a:tabLst>
              <a:defRPr/>
            </a:pPr>
            <a:r>
              <a:rPr lang="ja-JP" altLang="en-US" sz="1400" dirty="0">
                <a:latin typeface="ＭＳ Ｐゴシック" panose="020B0600070205080204" pitchFamily="50" charset="-128"/>
              </a:rPr>
              <a:t>　・　海岸堤防・河川護岸の対策を実施</a:t>
            </a:r>
            <a:endParaRPr lang="en-US" altLang="ja-JP" sz="1400" dirty="0">
              <a:latin typeface="ＭＳ Ｐゴシック" panose="020B0600070205080204" pitchFamily="50" charset="-128"/>
              <a:cs typeface="Times New Roman" pitchFamily="18" charset="0"/>
            </a:endParaRPr>
          </a:p>
          <a:p>
            <a:pPr marL="471600" eaLnBrk="1" hangingPunct="1">
              <a:spcBef>
                <a:spcPts val="170"/>
              </a:spcBef>
              <a:spcAft>
                <a:spcPts val="170"/>
              </a:spcAft>
              <a:buNone/>
              <a:tabLst>
                <a:tab pos="5740400" algn="l"/>
              </a:tabLst>
              <a:defRPr/>
            </a:pPr>
            <a:r>
              <a:rPr lang="ja-JP" altLang="en-US" sz="1400" dirty="0">
                <a:latin typeface="ＭＳ Ｐゴシック" panose="020B0600070205080204" pitchFamily="50" charset="-128"/>
              </a:rPr>
              <a:t>　・　</a:t>
            </a:r>
            <a:r>
              <a:rPr lang="ja-JP" altLang="en-US" sz="1400" dirty="0">
                <a:latin typeface="ＭＳ Ｐゴシック" panose="020B0600070205080204" pitchFamily="50" charset="-128"/>
                <a:cs typeface="Times New Roman" pitchFamily="18" charset="0"/>
              </a:rPr>
              <a:t>災害時の緊急交通路及び避難路に架かる既存橋梁の対策を実施</a:t>
            </a:r>
            <a:endParaRPr lang="en-US" altLang="ja-JP" sz="1400"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4483100" algn="l"/>
              </a:tabLst>
              <a:defRPr/>
            </a:pPr>
            <a:r>
              <a:rPr lang="ja-JP" altLang="en-US" sz="1400" dirty="0">
                <a:latin typeface="ＭＳ Ｐゴシック" panose="020B0600070205080204" pitchFamily="50" charset="-128"/>
              </a:rPr>
              <a:t>鉄道における耐震対策	</a:t>
            </a:r>
            <a:endParaRPr lang="en-US" altLang="ja-JP" sz="1400" dirty="0">
              <a:latin typeface="ＭＳ Ｐゴシック" panose="020B0600070205080204" pitchFamily="50" charset="-128"/>
            </a:endParaRPr>
          </a:p>
          <a:p>
            <a:pPr marL="471600" eaLnBrk="1" hangingPunct="1">
              <a:spcBef>
                <a:spcPts val="170"/>
              </a:spcBef>
              <a:spcAft>
                <a:spcPts val="170"/>
              </a:spcAft>
              <a:buNone/>
              <a:tabLst>
                <a:tab pos="4483100" algn="l"/>
              </a:tabLst>
              <a:defRPr/>
            </a:pPr>
            <a:r>
              <a:rPr lang="ja-JP" altLang="en-US" sz="1400" dirty="0">
                <a:latin typeface="ＭＳ Ｐゴシック" panose="020B0600070205080204" pitchFamily="50" charset="-128"/>
              </a:rPr>
              <a:t>　・　民間鉄道事業者が行う高架橋及び駅の耐震補強に対して補助を実施</a:t>
            </a:r>
            <a:endParaRPr lang="en-US" altLang="ja-JP" sz="1400" dirty="0">
              <a:latin typeface="ＭＳ Ｐゴシック" panose="020B0600070205080204" pitchFamily="50" charset="-128"/>
              <a:cs typeface="Times New Roman" pitchFamily="18" charset="0"/>
            </a:endParaRPr>
          </a:p>
        </p:txBody>
      </p:sp>
      <p:grpSp>
        <p:nvGrpSpPr>
          <p:cNvPr id="184" name="グループ化 183">
            <a:extLst>
              <a:ext uri="{FF2B5EF4-FFF2-40B4-BE49-F238E27FC236}">
                <a16:creationId xmlns:a16="http://schemas.microsoft.com/office/drawing/2014/main" id="{75BE160C-82F1-EA6B-A821-64D1C619B0F0}"/>
              </a:ext>
            </a:extLst>
          </p:cNvPr>
          <p:cNvGrpSpPr/>
          <p:nvPr/>
        </p:nvGrpSpPr>
        <p:grpSpPr>
          <a:xfrm>
            <a:off x="6292686" y="2954253"/>
            <a:ext cx="2649767" cy="1968638"/>
            <a:chOff x="6292686" y="2954253"/>
            <a:chExt cx="2649767" cy="1968638"/>
          </a:xfrm>
        </p:grpSpPr>
        <p:sp>
          <p:nvSpPr>
            <p:cNvPr id="156" name="正方形/長方形 155">
              <a:extLst>
                <a:ext uri="{FF2B5EF4-FFF2-40B4-BE49-F238E27FC236}">
                  <a16:creationId xmlns:a16="http://schemas.microsoft.com/office/drawing/2014/main" id="{984281BE-9FE2-19EB-821C-CD52E0B1AADB}"/>
                </a:ext>
              </a:extLst>
            </p:cNvPr>
            <p:cNvSpPr/>
            <p:nvPr/>
          </p:nvSpPr>
          <p:spPr>
            <a:xfrm>
              <a:off x="6682290" y="4676670"/>
              <a:ext cx="2241319" cy="246221"/>
            </a:xfrm>
            <a:prstGeom prst="rect">
              <a:avLst/>
            </a:prstGeom>
          </p:spPr>
          <p:txBody>
            <a:bodyPr wrap="none">
              <a:spAutoFit/>
            </a:bodyPr>
            <a:lstStyle/>
            <a:p>
              <a:r>
                <a:rPr lang="ja-JP" altLang="en-US" sz="1000" b="1" dirty="0">
                  <a:latin typeface="ＭＳ Ｐゴシック" panose="020B0600070205080204" pitchFamily="50" charset="-128"/>
                  <a:ea typeface="ＭＳ Ｐゴシック" panose="020B0600070205080204" pitchFamily="50" charset="-128"/>
                </a:rPr>
                <a:t>緊急交通路の無電柱化　重点１４路線</a:t>
              </a:r>
            </a:p>
          </p:txBody>
        </p:sp>
        <p:grpSp>
          <p:nvGrpSpPr>
            <p:cNvPr id="157" name="グループ化 156">
              <a:extLst>
                <a:ext uri="{FF2B5EF4-FFF2-40B4-BE49-F238E27FC236}">
                  <a16:creationId xmlns:a16="http://schemas.microsoft.com/office/drawing/2014/main" id="{F59B26FC-2526-DD51-1BE9-4066A5201C4C}"/>
                </a:ext>
              </a:extLst>
            </p:cNvPr>
            <p:cNvGrpSpPr/>
            <p:nvPr/>
          </p:nvGrpSpPr>
          <p:grpSpPr>
            <a:xfrm>
              <a:off x="6939015" y="2955441"/>
              <a:ext cx="2003438" cy="1757480"/>
              <a:chOff x="6845698" y="2758337"/>
              <a:chExt cx="2003438" cy="1757480"/>
            </a:xfrm>
          </p:grpSpPr>
          <p:pic>
            <p:nvPicPr>
              <p:cNvPr id="158" name="図 157">
                <a:extLst>
                  <a:ext uri="{FF2B5EF4-FFF2-40B4-BE49-F238E27FC236}">
                    <a16:creationId xmlns:a16="http://schemas.microsoft.com/office/drawing/2014/main" id="{8D8579CE-245D-35AD-F418-449AE2A285A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2122" t="2111" r="16498" b="2103"/>
              <a:stretch/>
            </p:blipFill>
            <p:spPr>
              <a:xfrm>
                <a:off x="6845698" y="2763490"/>
                <a:ext cx="1836791" cy="1752327"/>
              </a:xfrm>
              <a:prstGeom prst="rect">
                <a:avLst/>
              </a:prstGeom>
            </p:spPr>
          </p:pic>
          <p:grpSp>
            <p:nvGrpSpPr>
              <p:cNvPr id="161" name="グループ化 160">
                <a:extLst>
                  <a:ext uri="{FF2B5EF4-FFF2-40B4-BE49-F238E27FC236}">
                    <a16:creationId xmlns:a16="http://schemas.microsoft.com/office/drawing/2014/main" id="{2052E804-B2E6-D23C-1972-66CEBFBE0208}"/>
                  </a:ext>
                </a:extLst>
              </p:cNvPr>
              <p:cNvGrpSpPr/>
              <p:nvPr/>
            </p:nvGrpSpPr>
            <p:grpSpPr>
              <a:xfrm rot="20003149">
                <a:off x="7024653" y="3118127"/>
                <a:ext cx="599229" cy="284251"/>
                <a:chOff x="-10055" y="-3440"/>
                <a:chExt cx="599847" cy="284303"/>
              </a:xfrm>
            </p:grpSpPr>
            <p:sp>
              <p:nvSpPr>
                <p:cNvPr id="174" name="円/楕円 174">
                  <a:extLst>
                    <a:ext uri="{FF2B5EF4-FFF2-40B4-BE49-F238E27FC236}">
                      <a16:creationId xmlns:a16="http://schemas.microsoft.com/office/drawing/2014/main" id="{9ECA50A3-662C-AA58-648F-1FA807C999E1}"/>
                    </a:ext>
                  </a:extLst>
                </p:cNvPr>
                <p:cNvSpPr/>
                <p:nvPr/>
              </p:nvSpPr>
              <p:spPr>
                <a:xfrm>
                  <a:off x="58008" y="17229"/>
                  <a:ext cx="450387" cy="167928"/>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175" name="テキスト ボックス 1">
                  <a:extLst>
                    <a:ext uri="{FF2B5EF4-FFF2-40B4-BE49-F238E27FC236}">
                      <a16:creationId xmlns:a16="http://schemas.microsoft.com/office/drawing/2014/main" id="{B2A37670-C21C-1E17-20FB-8753AB25031A}"/>
                    </a:ext>
                  </a:extLst>
                </p:cNvPr>
                <p:cNvSpPr txBox="1"/>
                <p:nvPr/>
              </p:nvSpPr>
              <p:spPr>
                <a:xfrm>
                  <a:off x="-10055" y="-3440"/>
                  <a:ext cx="599847" cy="2843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神戸方面</a:t>
                  </a:r>
                </a:p>
              </p:txBody>
            </p:sp>
          </p:grpSp>
          <p:grpSp>
            <p:nvGrpSpPr>
              <p:cNvPr id="162" name="グループ化 161">
                <a:extLst>
                  <a:ext uri="{FF2B5EF4-FFF2-40B4-BE49-F238E27FC236}">
                    <a16:creationId xmlns:a16="http://schemas.microsoft.com/office/drawing/2014/main" id="{058829D1-4FFF-8229-81B3-66F63C96611B}"/>
                  </a:ext>
                </a:extLst>
              </p:cNvPr>
              <p:cNvGrpSpPr/>
              <p:nvPr/>
            </p:nvGrpSpPr>
            <p:grpSpPr>
              <a:xfrm>
                <a:off x="7553121" y="2758337"/>
                <a:ext cx="664950" cy="267335"/>
                <a:chOff x="-16697" y="1373"/>
                <a:chExt cx="665599" cy="267384"/>
              </a:xfrm>
            </p:grpSpPr>
            <p:sp>
              <p:nvSpPr>
                <p:cNvPr id="172" name="円/楕円 177">
                  <a:extLst>
                    <a:ext uri="{FF2B5EF4-FFF2-40B4-BE49-F238E27FC236}">
                      <a16:creationId xmlns:a16="http://schemas.microsoft.com/office/drawing/2014/main" id="{8F709D90-E705-7A62-7D0F-A4409C92331A}"/>
                    </a:ext>
                  </a:extLst>
                </p:cNvPr>
                <p:cNvSpPr/>
                <p:nvPr/>
              </p:nvSpPr>
              <p:spPr>
                <a:xfrm>
                  <a:off x="50242" y="28936"/>
                  <a:ext cx="459100" cy="156824"/>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173" name="テキスト ボックス 49">
                  <a:extLst>
                    <a:ext uri="{FF2B5EF4-FFF2-40B4-BE49-F238E27FC236}">
                      <a16:creationId xmlns:a16="http://schemas.microsoft.com/office/drawing/2014/main" id="{4CAD4A09-3955-2405-7561-9576306B53BB}"/>
                    </a:ext>
                  </a:extLst>
                </p:cNvPr>
                <p:cNvSpPr txBox="1"/>
                <p:nvPr/>
              </p:nvSpPr>
              <p:spPr>
                <a:xfrm>
                  <a:off x="-16697" y="1373"/>
                  <a:ext cx="665599"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北摂方面</a:t>
                  </a:r>
                </a:p>
              </p:txBody>
            </p:sp>
          </p:grpSp>
          <p:grpSp>
            <p:nvGrpSpPr>
              <p:cNvPr id="163" name="グループ化 162">
                <a:extLst>
                  <a:ext uri="{FF2B5EF4-FFF2-40B4-BE49-F238E27FC236}">
                    <a16:creationId xmlns:a16="http://schemas.microsoft.com/office/drawing/2014/main" id="{B37D3BC4-DB65-ACE7-DBA0-A1D4719C045B}"/>
                  </a:ext>
                </a:extLst>
              </p:cNvPr>
              <p:cNvGrpSpPr/>
              <p:nvPr/>
            </p:nvGrpSpPr>
            <p:grpSpPr>
              <a:xfrm rot="3355478">
                <a:off x="8084957" y="2944105"/>
                <a:ext cx="604627" cy="267335"/>
                <a:chOff x="10602" y="-27467"/>
                <a:chExt cx="550983" cy="267384"/>
              </a:xfrm>
            </p:grpSpPr>
            <p:sp>
              <p:nvSpPr>
                <p:cNvPr id="170" name="円/楕円 180">
                  <a:extLst>
                    <a:ext uri="{FF2B5EF4-FFF2-40B4-BE49-F238E27FC236}">
                      <a16:creationId xmlns:a16="http://schemas.microsoft.com/office/drawing/2014/main" id="{D3804631-911E-BFCF-CED7-2ABA6D706F5C}"/>
                    </a:ext>
                  </a:extLst>
                </p:cNvPr>
                <p:cNvSpPr/>
                <p:nvPr/>
              </p:nvSpPr>
              <p:spPr>
                <a:xfrm>
                  <a:off x="46820" y="1774"/>
                  <a:ext cx="471775" cy="167937"/>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171" name="テキスト ボックス 52">
                  <a:extLst>
                    <a:ext uri="{FF2B5EF4-FFF2-40B4-BE49-F238E27FC236}">
                      <a16:creationId xmlns:a16="http://schemas.microsoft.com/office/drawing/2014/main" id="{50167CF6-A6FB-8E20-0E59-E07D8DE0F1EF}"/>
                    </a:ext>
                  </a:extLst>
                </p:cNvPr>
                <p:cNvSpPr txBox="1"/>
                <p:nvPr/>
              </p:nvSpPr>
              <p:spPr>
                <a:xfrm>
                  <a:off x="10602" y="-27467"/>
                  <a:ext cx="550983"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京都方面</a:t>
                  </a:r>
                </a:p>
              </p:txBody>
            </p:sp>
          </p:grpSp>
          <p:grpSp>
            <p:nvGrpSpPr>
              <p:cNvPr id="164" name="グループ化 163">
                <a:extLst>
                  <a:ext uri="{FF2B5EF4-FFF2-40B4-BE49-F238E27FC236}">
                    <a16:creationId xmlns:a16="http://schemas.microsoft.com/office/drawing/2014/main" id="{31C73D82-34D3-E1A3-501C-8854995007EA}"/>
                  </a:ext>
                </a:extLst>
              </p:cNvPr>
              <p:cNvGrpSpPr/>
              <p:nvPr/>
            </p:nvGrpSpPr>
            <p:grpSpPr>
              <a:xfrm rot="5400000">
                <a:off x="8361959" y="3350979"/>
                <a:ext cx="616214" cy="358140"/>
                <a:chOff x="78854" y="41678"/>
                <a:chExt cx="616848" cy="358193"/>
              </a:xfrm>
            </p:grpSpPr>
            <p:sp>
              <p:nvSpPr>
                <p:cNvPr id="168" name="円/楕円 183">
                  <a:extLst>
                    <a:ext uri="{FF2B5EF4-FFF2-40B4-BE49-F238E27FC236}">
                      <a16:creationId xmlns:a16="http://schemas.microsoft.com/office/drawing/2014/main" id="{D265E8E7-6C52-3638-19D8-474A77B475FF}"/>
                    </a:ext>
                  </a:extLst>
                </p:cNvPr>
                <p:cNvSpPr/>
                <p:nvPr/>
              </p:nvSpPr>
              <p:spPr>
                <a:xfrm>
                  <a:off x="146528" y="43777"/>
                  <a:ext cx="464530" cy="228249"/>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169" name="テキスト ボックス 55">
                  <a:extLst>
                    <a:ext uri="{FF2B5EF4-FFF2-40B4-BE49-F238E27FC236}">
                      <a16:creationId xmlns:a16="http://schemas.microsoft.com/office/drawing/2014/main" id="{A1A1F7DA-6339-8BE2-C94A-09FC7BC22EFB}"/>
                    </a:ext>
                  </a:extLst>
                </p:cNvPr>
                <p:cNvSpPr txBox="1"/>
                <p:nvPr/>
              </p:nvSpPr>
              <p:spPr>
                <a:xfrm>
                  <a:off x="78854" y="41678"/>
                  <a:ext cx="616848" cy="3581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7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奈良生駒</a:t>
                  </a:r>
                </a:p>
                <a:p>
                  <a:pPr algn="ctr">
                    <a:lnSpc>
                      <a:spcPts val="7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方面</a:t>
                  </a:r>
                </a:p>
              </p:txBody>
            </p:sp>
          </p:grpSp>
          <p:grpSp>
            <p:nvGrpSpPr>
              <p:cNvPr id="165" name="グループ化 164">
                <a:extLst>
                  <a:ext uri="{FF2B5EF4-FFF2-40B4-BE49-F238E27FC236}">
                    <a16:creationId xmlns:a16="http://schemas.microsoft.com/office/drawing/2014/main" id="{DFD1FE55-17EA-A653-0F8F-AD93284F1242}"/>
                  </a:ext>
                </a:extLst>
              </p:cNvPr>
              <p:cNvGrpSpPr/>
              <p:nvPr/>
            </p:nvGrpSpPr>
            <p:grpSpPr>
              <a:xfrm rot="1114259">
                <a:off x="7107840" y="4227198"/>
                <a:ext cx="722834" cy="267335"/>
                <a:chOff x="-78097" y="28678"/>
                <a:chExt cx="675396" cy="267384"/>
              </a:xfrm>
            </p:grpSpPr>
            <p:sp>
              <p:nvSpPr>
                <p:cNvPr id="166" name="円/楕円 186">
                  <a:extLst>
                    <a:ext uri="{FF2B5EF4-FFF2-40B4-BE49-F238E27FC236}">
                      <a16:creationId xmlns:a16="http://schemas.microsoft.com/office/drawing/2014/main" id="{C58DBCF7-31A5-1742-5A5C-D003E0735059}"/>
                    </a:ext>
                  </a:extLst>
                </p:cNvPr>
                <p:cNvSpPr/>
                <p:nvPr/>
              </p:nvSpPr>
              <p:spPr>
                <a:xfrm>
                  <a:off x="-29481" y="50259"/>
                  <a:ext cx="555481" cy="165912"/>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167" name="テキスト ボックス 58">
                  <a:extLst>
                    <a:ext uri="{FF2B5EF4-FFF2-40B4-BE49-F238E27FC236}">
                      <a16:creationId xmlns:a16="http://schemas.microsoft.com/office/drawing/2014/main" id="{D65854E6-CCBF-09CA-DDC5-E56E549F75E5}"/>
                    </a:ext>
                  </a:extLst>
                </p:cNvPr>
                <p:cNvSpPr txBox="1"/>
                <p:nvPr/>
              </p:nvSpPr>
              <p:spPr>
                <a:xfrm>
                  <a:off x="-78097" y="28678"/>
                  <a:ext cx="675396"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南大阪方面</a:t>
                  </a:r>
                </a:p>
              </p:txBody>
            </p:sp>
          </p:grpSp>
        </p:grpSp>
        <p:grpSp>
          <p:nvGrpSpPr>
            <p:cNvPr id="176" name="グループ化 175">
              <a:extLst>
                <a:ext uri="{FF2B5EF4-FFF2-40B4-BE49-F238E27FC236}">
                  <a16:creationId xmlns:a16="http://schemas.microsoft.com/office/drawing/2014/main" id="{D44EF176-32D9-3F1F-706A-A03CC818A627}"/>
                </a:ext>
              </a:extLst>
            </p:cNvPr>
            <p:cNvGrpSpPr/>
            <p:nvPr/>
          </p:nvGrpSpPr>
          <p:grpSpPr>
            <a:xfrm>
              <a:off x="6292686" y="2954253"/>
              <a:ext cx="1051836" cy="537140"/>
              <a:chOff x="6299350" y="550098"/>
              <a:chExt cx="1051836" cy="537140"/>
            </a:xfrm>
            <a:noFill/>
          </p:grpSpPr>
          <p:grpSp>
            <p:nvGrpSpPr>
              <p:cNvPr id="177" name="グループ化 176">
                <a:extLst>
                  <a:ext uri="{FF2B5EF4-FFF2-40B4-BE49-F238E27FC236}">
                    <a16:creationId xmlns:a16="http://schemas.microsoft.com/office/drawing/2014/main" id="{808C3978-92B4-A28D-26D1-896D5B4AE5E9}"/>
                  </a:ext>
                </a:extLst>
              </p:cNvPr>
              <p:cNvGrpSpPr/>
              <p:nvPr/>
            </p:nvGrpSpPr>
            <p:grpSpPr>
              <a:xfrm>
                <a:off x="6373953" y="558864"/>
                <a:ext cx="977233" cy="528374"/>
                <a:chOff x="6251893" y="655457"/>
                <a:chExt cx="977233" cy="528374"/>
              </a:xfrm>
              <a:grpFill/>
            </p:grpSpPr>
            <p:sp>
              <p:nvSpPr>
                <p:cNvPr id="179" name="テキスト ボックス 52">
                  <a:extLst>
                    <a:ext uri="{FF2B5EF4-FFF2-40B4-BE49-F238E27FC236}">
                      <a16:creationId xmlns:a16="http://schemas.microsoft.com/office/drawing/2014/main" id="{F2645272-A9D3-5D54-0DCD-4C0128AE61E4}"/>
                    </a:ext>
                  </a:extLst>
                </p:cNvPr>
                <p:cNvSpPr txBox="1"/>
                <p:nvPr/>
              </p:nvSpPr>
              <p:spPr>
                <a:xfrm>
                  <a:off x="6411118" y="655457"/>
                  <a:ext cx="818008" cy="281534"/>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ＭＳ Ｐゴシック" panose="020B0600070205080204" pitchFamily="50" charset="-128"/>
                      <a:ea typeface="ＭＳ Ｐゴシック" panose="020B0600070205080204" pitchFamily="50" charset="-128"/>
                    </a:rPr>
                    <a:t>整備済区間</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（事業中含む）</a:t>
                  </a:r>
                </a:p>
              </p:txBody>
            </p:sp>
            <p:sp>
              <p:nvSpPr>
                <p:cNvPr id="180" name="テキスト ボックス 54">
                  <a:extLst>
                    <a:ext uri="{FF2B5EF4-FFF2-40B4-BE49-F238E27FC236}">
                      <a16:creationId xmlns:a16="http://schemas.microsoft.com/office/drawing/2014/main" id="{0F658118-E297-2030-A8BA-4F6A3B993D13}"/>
                    </a:ext>
                  </a:extLst>
                </p:cNvPr>
                <p:cNvSpPr txBox="1"/>
                <p:nvPr/>
              </p:nvSpPr>
              <p:spPr>
                <a:xfrm>
                  <a:off x="6411119" y="894425"/>
                  <a:ext cx="745279" cy="289406"/>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ＭＳ Ｐゴシック" panose="020B0600070205080204" pitchFamily="50" charset="-128"/>
                      <a:ea typeface="ＭＳ Ｐゴシック" panose="020B0600070205080204" pitchFamily="50" charset="-128"/>
                    </a:rPr>
                    <a:t>未整備区間</a:t>
                  </a:r>
                </a:p>
              </p:txBody>
            </p:sp>
            <p:cxnSp>
              <p:nvCxnSpPr>
                <p:cNvPr id="181" name="直線コネクタ 180">
                  <a:extLst>
                    <a:ext uri="{FF2B5EF4-FFF2-40B4-BE49-F238E27FC236}">
                      <a16:creationId xmlns:a16="http://schemas.microsoft.com/office/drawing/2014/main" id="{61AD5759-71FB-FD4E-8254-1E983607EF83}"/>
                    </a:ext>
                  </a:extLst>
                </p:cNvPr>
                <p:cNvCxnSpPr/>
                <p:nvPr/>
              </p:nvCxnSpPr>
              <p:spPr>
                <a:xfrm>
                  <a:off x="6251893" y="800159"/>
                  <a:ext cx="180000" cy="0"/>
                </a:xfrm>
                <a:prstGeom prst="line">
                  <a:avLst/>
                </a:prstGeom>
                <a:grpFill/>
                <a:ln w="222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CE988A9F-5B73-BE8A-0B3A-B53C5BB5E6F1}"/>
                    </a:ext>
                  </a:extLst>
                </p:cNvPr>
                <p:cNvCxnSpPr/>
                <p:nvPr/>
              </p:nvCxnSpPr>
              <p:spPr>
                <a:xfrm>
                  <a:off x="6251893" y="1048652"/>
                  <a:ext cx="180000" cy="0"/>
                </a:xfrm>
                <a:prstGeom prst="line">
                  <a:avLst/>
                </a:prstGeom>
                <a:grpFill/>
                <a:ln w="22225"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178" name="角丸四角形 96">
                <a:extLst>
                  <a:ext uri="{FF2B5EF4-FFF2-40B4-BE49-F238E27FC236}">
                    <a16:creationId xmlns:a16="http://schemas.microsoft.com/office/drawing/2014/main" id="{BBCCF3A9-BC2F-8508-9F7C-8B7B4788FCE9}"/>
                  </a:ext>
                </a:extLst>
              </p:cNvPr>
              <p:cNvSpPr/>
              <p:nvPr/>
            </p:nvSpPr>
            <p:spPr>
              <a:xfrm>
                <a:off x="6299350" y="550098"/>
                <a:ext cx="948062" cy="502004"/>
              </a:xfrm>
              <a:prstGeom prst="round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sp>
          <p:nvSpPr>
            <p:cNvPr id="183" name="Line 26">
              <a:extLst>
                <a:ext uri="{FF2B5EF4-FFF2-40B4-BE49-F238E27FC236}">
                  <a16:creationId xmlns:a16="http://schemas.microsoft.com/office/drawing/2014/main" id="{48808C56-5650-154E-0F42-35AC13854475}"/>
                </a:ext>
              </a:extLst>
            </p:cNvPr>
            <p:cNvSpPr>
              <a:spLocks noChangeShapeType="1"/>
            </p:cNvSpPr>
            <p:nvPr/>
          </p:nvSpPr>
          <p:spPr bwMode="auto">
            <a:xfrm flipV="1">
              <a:off x="8066042" y="4102510"/>
              <a:ext cx="3749" cy="34641"/>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ＭＳ Ｐゴシック" panose="020B0600070205080204" pitchFamily="50" charset="-128"/>
              </a:endParaRPr>
            </a:p>
          </p:txBody>
        </p:sp>
      </p:grpSp>
      <p:grpSp>
        <p:nvGrpSpPr>
          <p:cNvPr id="2" name="グループ化 1">
            <a:extLst>
              <a:ext uri="{FF2B5EF4-FFF2-40B4-BE49-F238E27FC236}">
                <a16:creationId xmlns:a16="http://schemas.microsoft.com/office/drawing/2014/main" id="{1A92C472-6D1C-6A38-4186-C541CEAAC36E}"/>
              </a:ext>
            </a:extLst>
          </p:cNvPr>
          <p:cNvGrpSpPr/>
          <p:nvPr/>
        </p:nvGrpSpPr>
        <p:grpSpPr>
          <a:xfrm>
            <a:off x="6470764" y="569072"/>
            <a:ext cx="2540947" cy="2330764"/>
            <a:chOff x="6470764" y="569072"/>
            <a:chExt cx="2540947" cy="2330764"/>
          </a:xfrm>
        </p:grpSpPr>
        <p:grpSp>
          <p:nvGrpSpPr>
            <p:cNvPr id="6" name="グループ化 5">
              <a:extLst>
                <a:ext uri="{FF2B5EF4-FFF2-40B4-BE49-F238E27FC236}">
                  <a16:creationId xmlns:a16="http://schemas.microsoft.com/office/drawing/2014/main" id="{92EB0A22-B000-39E8-D072-D59406C90FDD}"/>
                </a:ext>
              </a:extLst>
            </p:cNvPr>
            <p:cNvGrpSpPr/>
            <p:nvPr/>
          </p:nvGrpSpPr>
          <p:grpSpPr>
            <a:xfrm>
              <a:off x="6470764" y="569072"/>
              <a:ext cx="2197019" cy="2330764"/>
              <a:chOff x="931719" y="5501146"/>
              <a:chExt cx="6591300" cy="7150100"/>
            </a:xfrm>
          </p:grpSpPr>
          <p:pic>
            <p:nvPicPr>
              <p:cNvPr id="19" name="Picture 156">
                <a:extLst>
                  <a:ext uri="{FF2B5EF4-FFF2-40B4-BE49-F238E27FC236}">
                    <a16:creationId xmlns:a16="http://schemas.microsoft.com/office/drawing/2014/main" id="{789F3337-3280-48BB-5B52-9574A5759F6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0769" y="5501146"/>
                <a:ext cx="6572250" cy="7150100"/>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155">
                <a:extLst>
                  <a:ext uri="{FF2B5EF4-FFF2-40B4-BE49-F238E27FC236}">
                    <a16:creationId xmlns:a16="http://schemas.microsoft.com/office/drawing/2014/main" id="{B905BD5A-A47F-2E78-3161-F6835830FAED}"/>
                  </a:ext>
                </a:extLst>
              </p:cNvPr>
              <p:cNvSpPr>
                <a:spLocks/>
              </p:cNvSpPr>
              <p:nvPr/>
            </p:nvSpPr>
            <p:spPr bwMode="auto">
              <a:xfrm>
                <a:off x="1867571" y="6577712"/>
                <a:ext cx="374648" cy="323934"/>
              </a:xfrm>
              <a:custGeom>
                <a:avLst/>
                <a:gdLst>
                  <a:gd name="T0" fmla="*/ 147 w 147"/>
                  <a:gd name="T1" fmla="*/ 174 h 174"/>
                  <a:gd name="T2" fmla="*/ 74 w 147"/>
                  <a:gd name="T3" fmla="*/ 0 h 174"/>
                  <a:gd name="T4" fmla="*/ 0 w 147"/>
                  <a:gd name="T5" fmla="*/ 174 h 174"/>
                  <a:gd name="T6" fmla="*/ 147 w 147"/>
                  <a:gd name="T7" fmla="*/ 174 h 174"/>
                </a:gdLst>
                <a:ahLst/>
                <a:cxnLst>
                  <a:cxn ang="0">
                    <a:pos x="T0" y="T1"/>
                  </a:cxn>
                  <a:cxn ang="0">
                    <a:pos x="T2" y="T3"/>
                  </a:cxn>
                  <a:cxn ang="0">
                    <a:pos x="T4" y="T5"/>
                  </a:cxn>
                  <a:cxn ang="0">
                    <a:pos x="T6" y="T7"/>
                  </a:cxn>
                </a:cxnLst>
                <a:rect l="0" t="0" r="r" b="b"/>
                <a:pathLst>
                  <a:path w="147" h="174">
                    <a:moveTo>
                      <a:pt x="147" y="174"/>
                    </a:moveTo>
                    <a:lnTo>
                      <a:pt x="74" y="0"/>
                    </a:lnTo>
                    <a:lnTo>
                      <a:pt x="0" y="174"/>
                    </a:lnTo>
                    <a:lnTo>
                      <a:pt x="147" y="174"/>
                    </a:lnTo>
                    <a:close/>
                  </a:path>
                </a:pathLst>
              </a:custGeom>
              <a:solidFill>
                <a:srgbClr val="000000"/>
              </a:solidFill>
              <a:ln w="26988">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Text Box 138">
                <a:extLst>
                  <a:ext uri="{FF2B5EF4-FFF2-40B4-BE49-F238E27FC236}">
                    <a16:creationId xmlns:a16="http://schemas.microsoft.com/office/drawing/2014/main" id="{09A61315-7F96-0E03-654A-BC50E9516F51}"/>
                  </a:ext>
                </a:extLst>
              </p:cNvPr>
              <p:cNvSpPr txBox="1">
                <a:spLocks noChangeArrowheads="1"/>
              </p:cNvSpPr>
              <p:nvPr/>
            </p:nvSpPr>
            <p:spPr bwMode="auto">
              <a:xfrm>
                <a:off x="1735792" y="5893331"/>
                <a:ext cx="398463" cy="54927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a:ln>
                      <a:noFill/>
                    </a:ln>
                    <a:solidFill>
                      <a:srgbClr val="000000"/>
                    </a:solidFill>
                    <a:effectLst/>
                    <a:latin typeface="Century" panose="02040604050505020304" pitchFamily="18" charset="0"/>
                    <a:ea typeface="ＭＳ Ｐゴシック" panose="020B0600070205080204" pitchFamily="50" charset="-128"/>
                    <a:cs typeface="Times New Roman" panose="02020603050405020304" pitchFamily="18" charset="0"/>
                  </a:rPr>
                  <a:t>N</a:t>
                </a:r>
                <a:endParaRPr kumimoji="0" lang="en-US" altLang="ja-JP" sz="1000" b="0" i="0" u="none" strike="noStrike" cap="none" normalizeH="0" baseline="0" dirty="0">
                  <a:ln>
                    <a:noFill/>
                  </a:ln>
                  <a:solidFill>
                    <a:schemeClr val="tx1"/>
                  </a:solidFill>
                  <a:effectLst/>
                  <a:latin typeface="Arial" panose="020B0604020202020204" pitchFamily="34" charset="0"/>
                </a:endParaRPr>
              </a:p>
            </p:txBody>
          </p:sp>
          <p:sp>
            <p:nvSpPr>
              <p:cNvPr id="22" name="Freeform 130">
                <a:extLst>
                  <a:ext uri="{FF2B5EF4-FFF2-40B4-BE49-F238E27FC236}">
                    <a16:creationId xmlns:a16="http://schemas.microsoft.com/office/drawing/2014/main" id="{77D3EF6C-326D-36CB-8029-21BA997EE32E}"/>
                  </a:ext>
                </a:extLst>
              </p:cNvPr>
              <p:cNvSpPr>
                <a:spLocks/>
              </p:cNvSpPr>
              <p:nvPr/>
            </p:nvSpPr>
            <p:spPr bwMode="auto">
              <a:xfrm>
                <a:off x="2163619" y="5848808"/>
                <a:ext cx="4051300" cy="2997200"/>
              </a:xfrm>
              <a:custGeom>
                <a:avLst/>
                <a:gdLst>
                  <a:gd name="T0" fmla="*/ 136 w 2552"/>
                  <a:gd name="T1" fmla="*/ 1656 h 1888"/>
                  <a:gd name="T2" fmla="*/ 171 w 2552"/>
                  <a:gd name="T3" fmla="*/ 1653 h 1888"/>
                  <a:gd name="T4" fmla="*/ 420 w 2552"/>
                  <a:gd name="T5" fmla="*/ 1520 h 1888"/>
                  <a:gd name="T6" fmla="*/ 562 w 2552"/>
                  <a:gd name="T7" fmla="*/ 1419 h 1888"/>
                  <a:gd name="T8" fmla="*/ 882 w 2552"/>
                  <a:gd name="T9" fmla="*/ 1197 h 1888"/>
                  <a:gd name="T10" fmla="*/ 932 w 2552"/>
                  <a:gd name="T11" fmla="*/ 1164 h 1888"/>
                  <a:gd name="T12" fmla="*/ 1185 w 2552"/>
                  <a:gd name="T13" fmla="*/ 1027 h 1888"/>
                  <a:gd name="T14" fmla="*/ 1392 w 2552"/>
                  <a:gd name="T15" fmla="*/ 816 h 1888"/>
                  <a:gd name="T16" fmla="*/ 1476 w 2552"/>
                  <a:gd name="T17" fmla="*/ 780 h 1888"/>
                  <a:gd name="T18" fmla="*/ 1692 w 2552"/>
                  <a:gd name="T19" fmla="*/ 776 h 1888"/>
                  <a:gd name="T20" fmla="*/ 1735 w 2552"/>
                  <a:gd name="T21" fmla="*/ 691 h 1888"/>
                  <a:gd name="T22" fmla="*/ 1776 w 2552"/>
                  <a:gd name="T23" fmla="*/ 596 h 1888"/>
                  <a:gd name="T24" fmla="*/ 1840 w 2552"/>
                  <a:gd name="T25" fmla="*/ 500 h 1888"/>
                  <a:gd name="T26" fmla="*/ 1972 w 2552"/>
                  <a:gd name="T27" fmla="*/ 444 h 1888"/>
                  <a:gd name="T28" fmla="*/ 2092 w 2552"/>
                  <a:gd name="T29" fmla="*/ 440 h 1888"/>
                  <a:gd name="T30" fmla="*/ 2200 w 2552"/>
                  <a:gd name="T31" fmla="*/ 444 h 1888"/>
                  <a:gd name="T32" fmla="*/ 2372 w 2552"/>
                  <a:gd name="T33" fmla="*/ 380 h 1888"/>
                  <a:gd name="T34" fmla="*/ 2428 w 2552"/>
                  <a:gd name="T35" fmla="*/ 192 h 1888"/>
                  <a:gd name="T36" fmla="*/ 2452 w 2552"/>
                  <a:gd name="T37" fmla="*/ 96 h 1888"/>
                  <a:gd name="T38" fmla="*/ 2552 w 2552"/>
                  <a:gd name="T39" fmla="*/ 52 h 1888"/>
                  <a:gd name="T40" fmla="*/ 2524 w 2552"/>
                  <a:gd name="T41" fmla="*/ 212 h 1888"/>
                  <a:gd name="T42" fmla="*/ 2540 w 2552"/>
                  <a:gd name="T43" fmla="*/ 280 h 1888"/>
                  <a:gd name="T44" fmla="*/ 2512 w 2552"/>
                  <a:gd name="T45" fmla="*/ 373 h 1888"/>
                  <a:gd name="T46" fmla="*/ 2460 w 2552"/>
                  <a:gd name="T47" fmla="*/ 424 h 1888"/>
                  <a:gd name="T48" fmla="*/ 2386 w 2552"/>
                  <a:gd name="T49" fmla="*/ 456 h 1888"/>
                  <a:gd name="T50" fmla="*/ 2329 w 2552"/>
                  <a:gd name="T51" fmla="*/ 496 h 1888"/>
                  <a:gd name="T52" fmla="*/ 2257 w 2552"/>
                  <a:gd name="T53" fmla="*/ 525 h 1888"/>
                  <a:gd name="T54" fmla="*/ 2089 w 2552"/>
                  <a:gd name="T55" fmla="*/ 510 h 1888"/>
                  <a:gd name="T56" fmla="*/ 2026 w 2552"/>
                  <a:gd name="T57" fmla="*/ 505 h 1888"/>
                  <a:gd name="T58" fmla="*/ 1968 w 2552"/>
                  <a:gd name="T59" fmla="*/ 528 h 1888"/>
                  <a:gd name="T60" fmla="*/ 1909 w 2552"/>
                  <a:gd name="T61" fmla="*/ 558 h 1888"/>
                  <a:gd name="T62" fmla="*/ 1864 w 2552"/>
                  <a:gd name="T63" fmla="*/ 582 h 1888"/>
                  <a:gd name="T64" fmla="*/ 1849 w 2552"/>
                  <a:gd name="T65" fmla="*/ 687 h 1888"/>
                  <a:gd name="T66" fmla="*/ 1816 w 2552"/>
                  <a:gd name="T67" fmla="*/ 760 h 1888"/>
                  <a:gd name="T68" fmla="*/ 1736 w 2552"/>
                  <a:gd name="T69" fmla="*/ 852 h 1888"/>
                  <a:gd name="T70" fmla="*/ 1684 w 2552"/>
                  <a:gd name="T71" fmla="*/ 865 h 1888"/>
                  <a:gd name="T72" fmla="*/ 1608 w 2552"/>
                  <a:gd name="T73" fmla="*/ 868 h 1888"/>
                  <a:gd name="T74" fmla="*/ 1528 w 2552"/>
                  <a:gd name="T75" fmla="*/ 892 h 1888"/>
                  <a:gd name="T76" fmla="*/ 1392 w 2552"/>
                  <a:gd name="T77" fmla="*/ 936 h 1888"/>
                  <a:gd name="T78" fmla="*/ 1344 w 2552"/>
                  <a:gd name="T79" fmla="*/ 1008 h 1888"/>
                  <a:gd name="T80" fmla="*/ 1276 w 2552"/>
                  <a:gd name="T81" fmla="*/ 1064 h 1888"/>
                  <a:gd name="T82" fmla="*/ 1204 w 2552"/>
                  <a:gd name="T83" fmla="*/ 1117 h 1888"/>
                  <a:gd name="T84" fmla="*/ 1153 w 2552"/>
                  <a:gd name="T85" fmla="*/ 1164 h 1888"/>
                  <a:gd name="T86" fmla="*/ 1098 w 2552"/>
                  <a:gd name="T87" fmla="*/ 1195 h 1888"/>
                  <a:gd name="T88" fmla="*/ 1032 w 2552"/>
                  <a:gd name="T89" fmla="*/ 1248 h 1888"/>
                  <a:gd name="T90" fmla="*/ 882 w 2552"/>
                  <a:gd name="T91" fmla="*/ 1405 h 1888"/>
                  <a:gd name="T92" fmla="*/ 657 w 2552"/>
                  <a:gd name="T93" fmla="*/ 1560 h 1888"/>
                  <a:gd name="T94" fmla="*/ 571 w 2552"/>
                  <a:gd name="T95" fmla="*/ 1618 h 1888"/>
                  <a:gd name="T96" fmla="*/ 510 w 2552"/>
                  <a:gd name="T97" fmla="*/ 1653 h 1888"/>
                  <a:gd name="T98" fmla="*/ 180 w 2552"/>
                  <a:gd name="T99" fmla="*/ 1804 h 1888"/>
                  <a:gd name="T100" fmla="*/ 108 w 2552"/>
                  <a:gd name="T101" fmla="*/ 1672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2" h="1888">
                    <a:moveTo>
                      <a:pt x="108" y="1672"/>
                    </a:moveTo>
                    <a:lnTo>
                      <a:pt x="136" y="1656"/>
                    </a:lnTo>
                    <a:lnTo>
                      <a:pt x="153" y="1653"/>
                    </a:lnTo>
                    <a:lnTo>
                      <a:pt x="171" y="1653"/>
                    </a:lnTo>
                    <a:lnTo>
                      <a:pt x="199" y="1639"/>
                    </a:lnTo>
                    <a:lnTo>
                      <a:pt x="420" y="1520"/>
                    </a:lnTo>
                    <a:lnTo>
                      <a:pt x="444" y="1497"/>
                    </a:lnTo>
                    <a:lnTo>
                      <a:pt x="562" y="1419"/>
                    </a:lnTo>
                    <a:lnTo>
                      <a:pt x="680" y="1332"/>
                    </a:lnTo>
                    <a:lnTo>
                      <a:pt x="882" y="1197"/>
                    </a:lnTo>
                    <a:lnTo>
                      <a:pt x="892" y="1196"/>
                    </a:lnTo>
                    <a:lnTo>
                      <a:pt x="932" y="1164"/>
                    </a:lnTo>
                    <a:lnTo>
                      <a:pt x="972" y="1164"/>
                    </a:lnTo>
                    <a:lnTo>
                      <a:pt x="1185" y="1027"/>
                    </a:lnTo>
                    <a:lnTo>
                      <a:pt x="1364" y="836"/>
                    </a:lnTo>
                    <a:lnTo>
                      <a:pt x="1392" y="816"/>
                    </a:lnTo>
                    <a:lnTo>
                      <a:pt x="1420" y="812"/>
                    </a:lnTo>
                    <a:lnTo>
                      <a:pt x="1476" y="780"/>
                    </a:lnTo>
                    <a:lnTo>
                      <a:pt x="1664" y="788"/>
                    </a:lnTo>
                    <a:lnTo>
                      <a:pt x="1692" y="776"/>
                    </a:lnTo>
                    <a:lnTo>
                      <a:pt x="1708" y="732"/>
                    </a:lnTo>
                    <a:lnTo>
                      <a:pt x="1735" y="691"/>
                    </a:lnTo>
                    <a:lnTo>
                      <a:pt x="1740" y="679"/>
                    </a:lnTo>
                    <a:lnTo>
                      <a:pt x="1776" y="596"/>
                    </a:lnTo>
                    <a:lnTo>
                      <a:pt x="1808" y="528"/>
                    </a:lnTo>
                    <a:lnTo>
                      <a:pt x="1840" y="500"/>
                    </a:lnTo>
                    <a:lnTo>
                      <a:pt x="1908" y="456"/>
                    </a:lnTo>
                    <a:lnTo>
                      <a:pt x="1972" y="444"/>
                    </a:lnTo>
                    <a:lnTo>
                      <a:pt x="2032" y="436"/>
                    </a:lnTo>
                    <a:lnTo>
                      <a:pt x="2092" y="440"/>
                    </a:lnTo>
                    <a:lnTo>
                      <a:pt x="2140" y="444"/>
                    </a:lnTo>
                    <a:lnTo>
                      <a:pt x="2200" y="444"/>
                    </a:lnTo>
                    <a:lnTo>
                      <a:pt x="2284" y="412"/>
                    </a:lnTo>
                    <a:lnTo>
                      <a:pt x="2372" y="380"/>
                    </a:lnTo>
                    <a:lnTo>
                      <a:pt x="2422" y="318"/>
                    </a:lnTo>
                    <a:lnTo>
                      <a:pt x="2428" y="192"/>
                    </a:lnTo>
                    <a:lnTo>
                      <a:pt x="2440" y="148"/>
                    </a:lnTo>
                    <a:lnTo>
                      <a:pt x="2452" y="96"/>
                    </a:lnTo>
                    <a:lnTo>
                      <a:pt x="2516" y="0"/>
                    </a:lnTo>
                    <a:lnTo>
                      <a:pt x="2552" y="52"/>
                    </a:lnTo>
                    <a:lnTo>
                      <a:pt x="2508" y="156"/>
                    </a:lnTo>
                    <a:lnTo>
                      <a:pt x="2524" y="212"/>
                    </a:lnTo>
                    <a:lnTo>
                      <a:pt x="2536" y="236"/>
                    </a:lnTo>
                    <a:lnTo>
                      <a:pt x="2540" y="280"/>
                    </a:lnTo>
                    <a:lnTo>
                      <a:pt x="2536" y="320"/>
                    </a:lnTo>
                    <a:lnTo>
                      <a:pt x="2512" y="373"/>
                    </a:lnTo>
                    <a:lnTo>
                      <a:pt x="2487" y="409"/>
                    </a:lnTo>
                    <a:lnTo>
                      <a:pt x="2460" y="424"/>
                    </a:lnTo>
                    <a:lnTo>
                      <a:pt x="2420" y="444"/>
                    </a:lnTo>
                    <a:lnTo>
                      <a:pt x="2386" y="456"/>
                    </a:lnTo>
                    <a:lnTo>
                      <a:pt x="2361" y="468"/>
                    </a:lnTo>
                    <a:lnTo>
                      <a:pt x="2329" y="496"/>
                    </a:lnTo>
                    <a:lnTo>
                      <a:pt x="2293" y="516"/>
                    </a:lnTo>
                    <a:lnTo>
                      <a:pt x="2257" y="525"/>
                    </a:lnTo>
                    <a:lnTo>
                      <a:pt x="2112" y="532"/>
                    </a:lnTo>
                    <a:lnTo>
                      <a:pt x="2089" y="510"/>
                    </a:lnTo>
                    <a:lnTo>
                      <a:pt x="2061" y="502"/>
                    </a:lnTo>
                    <a:lnTo>
                      <a:pt x="2026" y="505"/>
                    </a:lnTo>
                    <a:lnTo>
                      <a:pt x="1993" y="517"/>
                    </a:lnTo>
                    <a:lnTo>
                      <a:pt x="1968" y="528"/>
                    </a:lnTo>
                    <a:lnTo>
                      <a:pt x="1936" y="543"/>
                    </a:lnTo>
                    <a:lnTo>
                      <a:pt x="1909" y="558"/>
                    </a:lnTo>
                    <a:lnTo>
                      <a:pt x="1888" y="573"/>
                    </a:lnTo>
                    <a:lnTo>
                      <a:pt x="1864" y="582"/>
                    </a:lnTo>
                    <a:lnTo>
                      <a:pt x="1861" y="616"/>
                    </a:lnTo>
                    <a:lnTo>
                      <a:pt x="1849" y="687"/>
                    </a:lnTo>
                    <a:lnTo>
                      <a:pt x="1837" y="708"/>
                    </a:lnTo>
                    <a:lnTo>
                      <a:pt x="1816" y="760"/>
                    </a:lnTo>
                    <a:lnTo>
                      <a:pt x="1806" y="793"/>
                    </a:lnTo>
                    <a:lnTo>
                      <a:pt x="1736" y="852"/>
                    </a:lnTo>
                    <a:lnTo>
                      <a:pt x="1714" y="859"/>
                    </a:lnTo>
                    <a:lnTo>
                      <a:pt x="1684" y="865"/>
                    </a:lnTo>
                    <a:lnTo>
                      <a:pt x="1644" y="864"/>
                    </a:lnTo>
                    <a:lnTo>
                      <a:pt x="1608" y="868"/>
                    </a:lnTo>
                    <a:lnTo>
                      <a:pt x="1572" y="872"/>
                    </a:lnTo>
                    <a:lnTo>
                      <a:pt x="1528" y="892"/>
                    </a:lnTo>
                    <a:lnTo>
                      <a:pt x="1480" y="900"/>
                    </a:lnTo>
                    <a:lnTo>
                      <a:pt x="1392" y="936"/>
                    </a:lnTo>
                    <a:lnTo>
                      <a:pt x="1362" y="979"/>
                    </a:lnTo>
                    <a:lnTo>
                      <a:pt x="1344" y="1008"/>
                    </a:lnTo>
                    <a:lnTo>
                      <a:pt x="1309" y="1038"/>
                    </a:lnTo>
                    <a:lnTo>
                      <a:pt x="1276" y="1064"/>
                    </a:lnTo>
                    <a:lnTo>
                      <a:pt x="1244" y="1088"/>
                    </a:lnTo>
                    <a:lnTo>
                      <a:pt x="1204" y="1117"/>
                    </a:lnTo>
                    <a:lnTo>
                      <a:pt x="1182" y="1131"/>
                    </a:lnTo>
                    <a:lnTo>
                      <a:pt x="1153" y="1164"/>
                    </a:lnTo>
                    <a:lnTo>
                      <a:pt x="1124" y="1184"/>
                    </a:lnTo>
                    <a:lnTo>
                      <a:pt x="1098" y="1195"/>
                    </a:lnTo>
                    <a:lnTo>
                      <a:pt x="1053" y="1222"/>
                    </a:lnTo>
                    <a:cubicBezTo>
                      <a:pt x="1035" y="1248"/>
                      <a:pt x="1039" y="1235"/>
                      <a:pt x="1032" y="1248"/>
                    </a:cubicBezTo>
                    <a:lnTo>
                      <a:pt x="1014" y="1287"/>
                    </a:lnTo>
                    <a:lnTo>
                      <a:pt x="882" y="1405"/>
                    </a:lnTo>
                    <a:lnTo>
                      <a:pt x="810" y="1458"/>
                    </a:lnTo>
                    <a:lnTo>
                      <a:pt x="657" y="1560"/>
                    </a:lnTo>
                    <a:lnTo>
                      <a:pt x="631" y="1579"/>
                    </a:lnTo>
                    <a:lnTo>
                      <a:pt x="571" y="1618"/>
                    </a:lnTo>
                    <a:lnTo>
                      <a:pt x="537" y="1630"/>
                    </a:lnTo>
                    <a:lnTo>
                      <a:pt x="510" y="1653"/>
                    </a:lnTo>
                    <a:lnTo>
                      <a:pt x="388" y="1716"/>
                    </a:lnTo>
                    <a:lnTo>
                      <a:pt x="180" y="1804"/>
                    </a:lnTo>
                    <a:lnTo>
                      <a:pt x="0" y="1888"/>
                    </a:lnTo>
                    <a:lnTo>
                      <a:pt x="108" y="1672"/>
                    </a:lnTo>
                    <a:close/>
                  </a:path>
                </a:pathLst>
              </a:custGeom>
              <a:solidFill>
                <a:srgbClr val="00FFFF"/>
              </a:solidFill>
              <a:ln w="9525">
                <a:no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23" name="Freeform 129">
                <a:extLst>
                  <a:ext uri="{FF2B5EF4-FFF2-40B4-BE49-F238E27FC236}">
                    <a16:creationId xmlns:a16="http://schemas.microsoft.com/office/drawing/2014/main" id="{977AF40E-2842-D511-F5F2-1D81D75A10D1}"/>
                  </a:ext>
                </a:extLst>
              </p:cNvPr>
              <p:cNvSpPr>
                <a:spLocks/>
              </p:cNvSpPr>
              <p:nvPr/>
            </p:nvSpPr>
            <p:spPr bwMode="auto">
              <a:xfrm>
                <a:off x="3330432" y="10998658"/>
                <a:ext cx="3749675" cy="747713"/>
              </a:xfrm>
              <a:custGeom>
                <a:avLst/>
                <a:gdLst>
                  <a:gd name="T0" fmla="*/ 232 w 2362"/>
                  <a:gd name="T1" fmla="*/ 78 h 471"/>
                  <a:gd name="T2" fmla="*/ 409 w 2362"/>
                  <a:gd name="T3" fmla="*/ 138 h 471"/>
                  <a:gd name="T4" fmla="*/ 529 w 2362"/>
                  <a:gd name="T5" fmla="*/ 177 h 471"/>
                  <a:gd name="T6" fmla="*/ 643 w 2362"/>
                  <a:gd name="T7" fmla="*/ 213 h 471"/>
                  <a:gd name="T8" fmla="*/ 733 w 2362"/>
                  <a:gd name="T9" fmla="*/ 243 h 471"/>
                  <a:gd name="T10" fmla="*/ 892 w 2362"/>
                  <a:gd name="T11" fmla="*/ 258 h 471"/>
                  <a:gd name="T12" fmla="*/ 931 w 2362"/>
                  <a:gd name="T13" fmla="*/ 324 h 471"/>
                  <a:gd name="T14" fmla="*/ 982 w 2362"/>
                  <a:gd name="T15" fmla="*/ 399 h 471"/>
                  <a:gd name="T16" fmla="*/ 1048 w 2362"/>
                  <a:gd name="T17" fmla="*/ 417 h 471"/>
                  <a:gd name="T18" fmla="*/ 1261 w 2362"/>
                  <a:gd name="T19" fmla="*/ 303 h 471"/>
                  <a:gd name="T20" fmla="*/ 1414 w 2362"/>
                  <a:gd name="T21" fmla="*/ 201 h 471"/>
                  <a:gd name="T22" fmla="*/ 1489 w 2362"/>
                  <a:gd name="T23" fmla="*/ 162 h 471"/>
                  <a:gd name="T24" fmla="*/ 1563 w 2362"/>
                  <a:gd name="T25" fmla="*/ 132 h 471"/>
                  <a:gd name="T26" fmla="*/ 1690 w 2362"/>
                  <a:gd name="T27" fmla="*/ 111 h 471"/>
                  <a:gd name="T28" fmla="*/ 1903 w 2362"/>
                  <a:gd name="T29" fmla="*/ 102 h 471"/>
                  <a:gd name="T30" fmla="*/ 2068 w 2362"/>
                  <a:gd name="T31" fmla="*/ 132 h 471"/>
                  <a:gd name="T32" fmla="*/ 2209 w 2362"/>
                  <a:gd name="T33" fmla="*/ 165 h 471"/>
                  <a:gd name="T34" fmla="*/ 2362 w 2362"/>
                  <a:gd name="T35" fmla="*/ 216 h 471"/>
                  <a:gd name="T36" fmla="*/ 2254 w 2362"/>
                  <a:gd name="T37" fmla="*/ 195 h 471"/>
                  <a:gd name="T38" fmla="*/ 2101 w 2362"/>
                  <a:gd name="T39" fmla="*/ 165 h 471"/>
                  <a:gd name="T40" fmla="*/ 2008 w 2362"/>
                  <a:gd name="T41" fmla="*/ 147 h 471"/>
                  <a:gd name="T42" fmla="*/ 1915 w 2362"/>
                  <a:gd name="T43" fmla="*/ 132 h 471"/>
                  <a:gd name="T44" fmla="*/ 1848 w 2362"/>
                  <a:gd name="T45" fmla="*/ 137 h 471"/>
                  <a:gd name="T46" fmla="*/ 1771 w 2362"/>
                  <a:gd name="T47" fmla="*/ 135 h 471"/>
                  <a:gd name="T48" fmla="*/ 1627 w 2362"/>
                  <a:gd name="T49" fmla="*/ 162 h 471"/>
                  <a:gd name="T50" fmla="*/ 1516 w 2362"/>
                  <a:gd name="T51" fmla="*/ 189 h 471"/>
                  <a:gd name="T52" fmla="*/ 1381 w 2362"/>
                  <a:gd name="T53" fmla="*/ 273 h 471"/>
                  <a:gd name="T54" fmla="*/ 1245 w 2362"/>
                  <a:gd name="T55" fmla="*/ 375 h 471"/>
                  <a:gd name="T56" fmla="*/ 1093 w 2362"/>
                  <a:gd name="T57" fmla="*/ 459 h 471"/>
                  <a:gd name="T58" fmla="*/ 1015 w 2362"/>
                  <a:gd name="T59" fmla="*/ 471 h 471"/>
                  <a:gd name="T60" fmla="*/ 919 w 2362"/>
                  <a:gd name="T61" fmla="*/ 399 h 471"/>
                  <a:gd name="T62" fmla="*/ 856 w 2362"/>
                  <a:gd name="T63" fmla="*/ 306 h 471"/>
                  <a:gd name="T64" fmla="*/ 703 w 2362"/>
                  <a:gd name="T65" fmla="*/ 300 h 471"/>
                  <a:gd name="T66" fmla="*/ 535 w 2362"/>
                  <a:gd name="T67" fmla="*/ 237 h 471"/>
                  <a:gd name="T68" fmla="*/ 424 w 2362"/>
                  <a:gd name="T69" fmla="*/ 201 h 471"/>
                  <a:gd name="T70" fmla="*/ 352 w 2362"/>
                  <a:gd name="T71" fmla="*/ 188 h 471"/>
                  <a:gd name="T72" fmla="*/ 250 w 2362"/>
                  <a:gd name="T73" fmla="*/ 171 h 471"/>
                  <a:gd name="T74" fmla="*/ 171 w 2362"/>
                  <a:gd name="T75" fmla="*/ 167 h 471"/>
                  <a:gd name="T76" fmla="*/ 115 w 2362"/>
                  <a:gd name="T77" fmla="*/ 156 h 471"/>
                  <a:gd name="T78" fmla="*/ 58 w 2362"/>
                  <a:gd name="T79" fmla="*/ 143 h 471"/>
                  <a:gd name="T80" fmla="*/ 1 w 2362"/>
                  <a:gd name="T81"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2" h="471">
                    <a:moveTo>
                      <a:pt x="1" y="0"/>
                    </a:moveTo>
                    <a:lnTo>
                      <a:pt x="232" y="78"/>
                    </a:lnTo>
                    <a:lnTo>
                      <a:pt x="328" y="111"/>
                    </a:lnTo>
                    <a:lnTo>
                      <a:pt x="409" y="138"/>
                    </a:lnTo>
                    <a:lnTo>
                      <a:pt x="484" y="165"/>
                    </a:lnTo>
                    <a:lnTo>
                      <a:pt x="529" y="177"/>
                    </a:lnTo>
                    <a:lnTo>
                      <a:pt x="577" y="195"/>
                    </a:lnTo>
                    <a:lnTo>
                      <a:pt x="643" y="213"/>
                    </a:lnTo>
                    <a:lnTo>
                      <a:pt x="679" y="228"/>
                    </a:lnTo>
                    <a:lnTo>
                      <a:pt x="733" y="243"/>
                    </a:lnTo>
                    <a:lnTo>
                      <a:pt x="874" y="249"/>
                    </a:lnTo>
                    <a:lnTo>
                      <a:pt x="892" y="258"/>
                    </a:lnTo>
                    <a:lnTo>
                      <a:pt x="910" y="285"/>
                    </a:lnTo>
                    <a:lnTo>
                      <a:pt x="931" y="324"/>
                    </a:lnTo>
                    <a:lnTo>
                      <a:pt x="946" y="372"/>
                    </a:lnTo>
                    <a:lnTo>
                      <a:pt x="982" y="399"/>
                    </a:lnTo>
                    <a:lnTo>
                      <a:pt x="1009" y="420"/>
                    </a:lnTo>
                    <a:lnTo>
                      <a:pt x="1048" y="417"/>
                    </a:lnTo>
                    <a:lnTo>
                      <a:pt x="1171" y="360"/>
                    </a:lnTo>
                    <a:lnTo>
                      <a:pt x="1261" y="303"/>
                    </a:lnTo>
                    <a:lnTo>
                      <a:pt x="1321" y="264"/>
                    </a:lnTo>
                    <a:lnTo>
                      <a:pt x="1414" y="201"/>
                    </a:lnTo>
                    <a:lnTo>
                      <a:pt x="1450" y="177"/>
                    </a:lnTo>
                    <a:lnTo>
                      <a:pt x="1489" y="162"/>
                    </a:lnTo>
                    <a:lnTo>
                      <a:pt x="1552" y="138"/>
                    </a:lnTo>
                    <a:lnTo>
                      <a:pt x="1563" y="132"/>
                    </a:lnTo>
                    <a:lnTo>
                      <a:pt x="1587" y="128"/>
                    </a:lnTo>
                    <a:lnTo>
                      <a:pt x="1690" y="111"/>
                    </a:lnTo>
                    <a:lnTo>
                      <a:pt x="1741" y="99"/>
                    </a:lnTo>
                    <a:lnTo>
                      <a:pt x="1903" y="102"/>
                    </a:lnTo>
                    <a:lnTo>
                      <a:pt x="1939" y="102"/>
                    </a:lnTo>
                    <a:lnTo>
                      <a:pt x="2068" y="132"/>
                    </a:lnTo>
                    <a:lnTo>
                      <a:pt x="2125" y="147"/>
                    </a:lnTo>
                    <a:lnTo>
                      <a:pt x="2209" y="165"/>
                    </a:lnTo>
                    <a:lnTo>
                      <a:pt x="2314" y="198"/>
                    </a:lnTo>
                    <a:lnTo>
                      <a:pt x="2362" y="216"/>
                    </a:lnTo>
                    <a:lnTo>
                      <a:pt x="2308" y="216"/>
                    </a:lnTo>
                    <a:lnTo>
                      <a:pt x="2254" y="195"/>
                    </a:lnTo>
                    <a:lnTo>
                      <a:pt x="2173" y="177"/>
                    </a:lnTo>
                    <a:lnTo>
                      <a:pt x="2101" y="165"/>
                    </a:lnTo>
                    <a:lnTo>
                      <a:pt x="2044" y="156"/>
                    </a:lnTo>
                    <a:lnTo>
                      <a:pt x="2008" y="147"/>
                    </a:lnTo>
                    <a:lnTo>
                      <a:pt x="1969" y="138"/>
                    </a:lnTo>
                    <a:lnTo>
                      <a:pt x="1915" y="132"/>
                    </a:lnTo>
                    <a:lnTo>
                      <a:pt x="1870" y="135"/>
                    </a:lnTo>
                    <a:lnTo>
                      <a:pt x="1848" y="137"/>
                    </a:lnTo>
                    <a:lnTo>
                      <a:pt x="1831" y="138"/>
                    </a:lnTo>
                    <a:lnTo>
                      <a:pt x="1771" y="135"/>
                    </a:lnTo>
                    <a:lnTo>
                      <a:pt x="1693" y="150"/>
                    </a:lnTo>
                    <a:lnTo>
                      <a:pt x="1627" y="162"/>
                    </a:lnTo>
                    <a:lnTo>
                      <a:pt x="1558" y="174"/>
                    </a:lnTo>
                    <a:lnTo>
                      <a:pt x="1516" y="189"/>
                    </a:lnTo>
                    <a:lnTo>
                      <a:pt x="1453" y="219"/>
                    </a:lnTo>
                    <a:lnTo>
                      <a:pt x="1381" y="273"/>
                    </a:lnTo>
                    <a:lnTo>
                      <a:pt x="1312" y="324"/>
                    </a:lnTo>
                    <a:lnTo>
                      <a:pt x="1245" y="375"/>
                    </a:lnTo>
                    <a:lnTo>
                      <a:pt x="1150" y="431"/>
                    </a:lnTo>
                    <a:lnTo>
                      <a:pt x="1093" y="459"/>
                    </a:lnTo>
                    <a:lnTo>
                      <a:pt x="1063" y="468"/>
                    </a:lnTo>
                    <a:lnTo>
                      <a:pt x="1015" y="471"/>
                    </a:lnTo>
                    <a:lnTo>
                      <a:pt x="964" y="450"/>
                    </a:lnTo>
                    <a:lnTo>
                      <a:pt x="919" y="399"/>
                    </a:lnTo>
                    <a:lnTo>
                      <a:pt x="880" y="345"/>
                    </a:lnTo>
                    <a:lnTo>
                      <a:pt x="856" y="306"/>
                    </a:lnTo>
                    <a:lnTo>
                      <a:pt x="763" y="306"/>
                    </a:lnTo>
                    <a:lnTo>
                      <a:pt x="703" y="300"/>
                    </a:lnTo>
                    <a:lnTo>
                      <a:pt x="595" y="261"/>
                    </a:lnTo>
                    <a:lnTo>
                      <a:pt x="535" y="237"/>
                    </a:lnTo>
                    <a:lnTo>
                      <a:pt x="483" y="218"/>
                    </a:lnTo>
                    <a:lnTo>
                      <a:pt x="424" y="201"/>
                    </a:lnTo>
                    <a:lnTo>
                      <a:pt x="388" y="194"/>
                    </a:lnTo>
                    <a:lnTo>
                      <a:pt x="352" y="188"/>
                    </a:lnTo>
                    <a:lnTo>
                      <a:pt x="318" y="182"/>
                    </a:lnTo>
                    <a:lnTo>
                      <a:pt x="250" y="171"/>
                    </a:lnTo>
                    <a:lnTo>
                      <a:pt x="219" y="170"/>
                    </a:lnTo>
                    <a:cubicBezTo>
                      <a:pt x="203" y="170"/>
                      <a:pt x="185" y="168"/>
                      <a:pt x="171" y="167"/>
                    </a:cubicBezTo>
                    <a:lnTo>
                      <a:pt x="136" y="162"/>
                    </a:lnTo>
                    <a:lnTo>
                      <a:pt x="115" y="156"/>
                    </a:lnTo>
                    <a:lnTo>
                      <a:pt x="82" y="149"/>
                    </a:lnTo>
                    <a:lnTo>
                      <a:pt x="58" y="143"/>
                    </a:lnTo>
                    <a:lnTo>
                      <a:pt x="0" y="140"/>
                    </a:lnTo>
                    <a:lnTo>
                      <a:pt x="1" y="0"/>
                    </a:lnTo>
                    <a:close/>
                  </a:path>
                </a:pathLst>
              </a:custGeom>
              <a:solidFill>
                <a:srgbClr val="00FFFF"/>
              </a:solidFill>
              <a:ln w="9525">
                <a:no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24" name="Freeform 128">
                <a:extLst>
                  <a:ext uri="{FF2B5EF4-FFF2-40B4-BE49-F238E27FC236}">
                    <a16:creationId xmlns:a16="http://schemas.microsoft.com/office/drawing/2014/main" id="{55CC2199-7C8F-68B8-0663-70B07708851A}"/>
                  </a:ext>
                </a:extLst>
              </p:cNvPr>
              <p:cNvSpPr>
                <a:spLocks/>
              </p:cNvSpPr>
              <p:nvPr/>
            </p:nvSpPr>
            <p:spPr bwMode="auto">
              <a:xfrm>
                <a:off x="5376719" y="5588458"/>
                <a:ext cx="419100" cy="374650"/>
              </a:xfrm>
              <a:custGeom>
                <a:avLst/>
                <a:gdLst>
                  <a:gd name="T0" fmla="*/ 0 w 264"/>
                  <a:gd name="T1" fmla="*/ 236 h 236"/>
                  <a:gd name="T2" fmla="*/ 48 w 264"/>
                  <a:gd name="T3" fmla="*/ 160 h 236"/>
                  <a:gd name="T4" fmla="*/ 80 w 264"/>
                  <a:gd name="T5" fmla="*/ 124 h 236"/>
                  <a:gd name="T6" fmla="*/ 176 w 264"/>
                  <a:gd name="T7" fmla="*/ 88 h 236"/>
                  <a:gd name="T8" fmla="*/ 192 w 264"/>
                  <a:gd name="T9" fmla="*/ 56 h 236"/>
                  <a:gd name="T10" fmla="*/ 212 w 264"/>
                  <a:gd name="T11" fmla="*/ 20 h 236"/>
                  <a:gd name="T12" fmla="*/ 264 w 264"/>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264" h="236">
                    <a:moveTo>
                      <a:pt x="0" y="236"/>
                    </a:moveTo>
                    <a:lnTo>
                      <a:pt x="48" y="160"/>
                    </a:lnTo>
                    <a:lnTo>
                      <a:pt x="80" y="124"/>
                    </a:lnTo>
                    <a:lnTo>
                      <a:pt x="176" y="88"/>
                    </a:lnTo>
                    <a:lnTo>
                      <a:pt x="192" y="56"/>
                    </a:lnTo>
                    <a:lnTo>
                      <a:pt x="212" y="20"/>
                    </a:lnTo>
                    <a:lnTo>
                      <a:pt x="264" y="0"/>
                    </a:lnTo>
                  </a:path>
                </a:pathLst>
              </a:custGeom>
              <a:noFill/>
              <a:ln w="38100">
                <a:solidFill>
                  <a:srgbClr val="99CC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Freeform 127">
                <a:extLst>
                  <a:ext uri="{FF2B5EF4-FFF2-40B4-BE49-F238E27FC236}">
                    <a16:creationId xmlns:a16="http://schemas.microsoft.com/office/drawing/2014/main" id="{20F320FD-08D9-D9A8-47C8-F90607E2CF99}"/>
                  </a:ext>
                </a:extLst>
              </p:cNvPr>
              <p:cNvSpPr>
                <a:spLocks/>
              </p:cNvSpPr>
              <p:nvPr/>
            </p:nvSpPr>
            <p:spPr bwMode="auto">
              <a:xfrm>
                <a:off x="7180119" y="10712908"/>
                <a:ext cx="69850" cy="209550"/>
              </a:xfrm>
              <a:custGeom>
                <a:avLst/>
                <a:gdLst>
                  <a:gd name="T0" fmla="*/ 0 w 44"/>
                  <a:gd name="T1" fmla="*/ 0 h 132"/>
                  <a:gd name="T2" fmla="*/ 24 w 44"/>
                  <a:gd name="T3" fmla="*/ 56 h 132"/>
                  <a:gd name="T4" fmla="*/ 36 w 44"/>
                  <a:gd name="T5" fmla="*/ 88 h 132"/>
                  <a:gd name="T6" fmla="*/ 44 w 44"/>
                  <a:gd name="T7" fmla="*/ 132 h 132"/>
                </a:gdLst>
                <a:ahLst/>
                <a:cxnLst>
                  <a:cxn ang="0">
                    <a:pos x="T0" y="T1"/>
                  </a:cxn>
                  <a:cxn ang="0">
                    <a:pos x="T2" y="T3"/>
                  </a:cxn>
                  <a:cxn ang="0">
                    <a:pos x="T4" y="T5"/>
                  </a:cxn>
                  <a:cxn ang="0">
                    <a:pos x="T6" y="T7"/>
                  </a:cxn>
                </a:cxnLst>
                <a:rect l="0" t="0" r="r" b="b"/>
                <a:pathLst>
                  <a:path w="44" h="132">
                    <a:moveTo>
                      <a:pt x="0" y="0"/>
                    </a:moveTo>
                    <a:lnTo>
                      <a:pt x="24" y="56"/>
                    </a:lnTo>
                    <a:lnTo>
                      <a:pt x="36" y="88"/>
                    </a:lnTo>
                    <a:lnTo>
                      <a:pt x="44" y="132"/>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Line 126">
                <a:extLst>
                  <a:ext uri="{FF2B5EF4-FFF2-40B4-BE49-F238E27FC236}">
                    <a16:creationId xmlns:a16="http://schemas.microsoft.com/office/drawing/2014/main" id="{33C61401-DE1E-CEF1-B829-B1D50240E9D6}"/>
                  </a:ext>
                </a:extLst>
              </p:cNvPr>
              <p:cNvSpPr>
                <a:spLocks noChangeShapeType="1"/>
              </p:cNvSpPr>
              <p:nvPr/>
            </p:nvSpPr>
            <p:spPr bwMode="auto">
              <a:xfrm>
                <a:off x="6113319" y="9354008"/>
                <a:ext cx="406400" cy="0"/>
              </a:xfrm>
              <a:prstGeom prst="line">
                <a:avLst/>
              </a:prstGeom>
              <a:noFill/>
              <a:ln w="31750">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7" name="Freeform 125">
                <a:extLst>
                  <a:ext uri="{FF2B5EF4-FFF2-40B4-BE49-F238E27FC236}">
                    <a16:creationId xmlns:a16="http://schemas.microsoft.com/office/drawing/2014/main" id="{54547EF3-E7A8-95A3-92A4-17DB6D5ED603}"/>
                  </a:ext>
                </a:extLst>
              </p:cNvPr>
              <p:cNvSpPr>
                <a:spLocks/>
              </p:cNvSpPr>
              <p:nvPr/>
            </p:nvSpPr>
            <p:spPr bwMode="auto">
              <a:xfrm>
                <a:off x="4352782" y="10858958"/>
                <a:ext cx="679450" cy="74613"/>
              </a:xfrm>
              <a:custGeom>
                <a:avLst/>
                <a:gdLst>
                  <a:gd name="T0" fmla="*/ 0 w 416"/>
                  <a:gd name="T1" fmla="*/ 0 h 44"/>
                  <a:gd name="T2" fmla="*/ 140 w 416"/>
                  <a:gd name="T3" fmla="*/ 8 h 44"/>
                  <a:gd name="T4" fmla="*/ 184 w 416"/>
                  <a:gd name="T5" fmla="*/ 44 h 44"/>
                  <a:gd name="T6" fmla="*/ 240 w 416"/>
                  <a:gd name="T7" fmla="*/ 40 h 44"/>
                  <a:gd name="T8" fmla="*/ 292 w 416"/>
                  <a:gd name="T9" fmla="*/ 12 h 44"/>
                  <a:gd name="T10" fmla="*/ 360 w 416"/>
                  <a:gd name="T11" fmla="*/ 36 h 44"/>
                  <a:gd name="T12" fmla="*/ 416 w 416"/>
                  <a:gd name="T13" fmla="*/ 24 h 44"/>
                </a:gdLst>
                <a:ahLst/>
                <a:cxnLst>
                  <a:cxn ang="0">
                    <a:pos x="T0" y="T1"/>
                  </a:cxn>
                  <a:cxn ang="0">
                    <a:pos x="T2" y="T3"/>
                  </a:cxn>
                  <a:cxn ang="0">
                    <a:pos x="T4" y="T5"/>
                  </a:cxn>
                  <a:cxn ang="0">
                    <a:pos x="T6" y="T7"/>
                  </a:cxn>
                  <a:cxn ang="0">
                    <a:pos x="T8" y="T9"/>
                  </a:cxn>
                  <a:cxn ang="0">
                    <a:pos x="T10" y="T11"/>
                  </a:cxn>
                  <a:cxn ang="0">
                    <a:pos x="T12" y="T13"/>
                  </a:cxn>
                </a:cxnLst>
                <a:rect l="0" t="0" r="r" b="b"/>
                <a:pathLst>
                  <a:path w="416" h="44">
                    <a:moveTo>
                      <a:pt x="0" y="0"/>
                    </a:moveTo>
                    <a:lnTo>
                      <a:pt x="140" y="8"/>
                    </a:lnTo>
                    <a:lnTo>
                      <a:pt x="184" y="44"/>
                    </a:lnTo>
                    <a:lnTo>
                      <a:pt x="240" y="40"/>
                    </a:lnTo>
                    <a:lnTo>
                      <a:pt x="292" y="12"/>
                    </a:lnTo>
                    <a:lnTo>
                      <a:pt x="360" y="36"/>
                    </a:lnTo>
                    <a:lnTo>
                      <a:pt x="416" y="24"/>
                    </a:lnTo>
                  </a:path>
                </a:pathLst>
              </a:custGeom>
              <a:noFill/>
              <a:ln w="3175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Line 124">
                <a:extLst>
                  <a:ext uri="{FF2B5EF4-FFF2-40B4-BE49-F238E27FC236}">
                    <a16:creationId xmlns:a16="http://schemas.microsoft.com/office/drawing/2014/main" id="{ED23554E-3405-6C6D-E0CF-C781DE3C3353}"/>
                  </a:ext>
                </a:extLst>
              </p:cNvPr>
              <p:cNvSpPr>
                <a:spLocks noChangeShapeType="1"/>
              </p:cNvSpPr>
              <p:nvPr/>
            </p:nvSpPr>
            <p:spPr bwMode="auto">
              <a:xfrm flipH="1">
                <a:off x="4360719" y="10878008"/>
                <a:ext cx="6350" cy="476250"/>
              </a:xfrm>
              <a:prstGeom prst="line">
                <a:avLst/>
              </a:prstGeom>
              <a:noFill/>
              <a:ln w="31750">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Oval 123">
                <a:extLst>
                  <a:ext uri="{FF2B5EF4-FFF2-40B4-BE49-F238E27FC236}">
                    <a16:creationId xmlns:a16="http://schemas.microsoft.com/office/drawing/2014/main" id="{BA91F666-D6A6-8204-E868-B2BF97B7A3F0}"/>
                  </a:ext>
                </a:extLst>
              </p:cNvPr>
              <p:cNvSpPr>
                <a:spLocks noChangeArrowheads="1"/>
              </p:cNvSpPr>
              <p:nvPr/>
            </p:nvSpPr>
            <p:spPr bwMode="auto">
              <a:xfrm>
                <a:off x="1779461" y="6500789"/>
                <a:ext cx="544511" cy="549159"/>
              </a:xfrm>
              <a:prstGeom prst="ellipse">
                <a:avLst/>
              </a:prstGeom>
              <a:noFill/>
              <a:ln w="1905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Freeform 122">
                <a:extLst>
                  <a:ext uri="{FF2B5EF4-FFF2-40B4-BE49-F238E27FC236}">
                    <a16:creationId xmlns:a16="http://schemas.microsoft.com/office/drawing/2014/main" id="{6A202E65-79E4-14C7-C02F-B5C594104252}"/>
                  </a:ext>
                </a:extLst>
              </p:cNvPr>
              <p:cNvSpPr>
                <a:spLocks/>
              </p:cNvSpPr>
              <p:nvPr/>
            </p:nvSpPr>
            <p:spPr bwMode="auto">
              <a:xfrm>
                <a:off x="974582" y="7774446"/>
                <a:ext cx="2481262" cy="2643187"/>
              </a:xfrm>
              <a:custGeom>
                <a:avLst/>
                <a:gdLst>
                  <a:gd name="T0" fmla="*/ 519 w 1563"/>
                  <a:gd name="T1" fmla="*/ 21 h 1665"/>
                  <a:gd name="T2" fmla="*/ 780 w 1563"/>
                  <a:gd name="T3" fmla="*/ 405 h 1665"/>
                  <a:gd name="T4" fmla="*/ 855 w 1563"/>
                  <a:gd name="T5" fmla="*/ 468 h 1665"/>
                  <a:gd name="T6" fmla="*/ 720 w 1563"/>
                  <a:gd name="T7" fmla="*/ 807 h 1665"/>
                  <a:gd name="T8" fmla="*/ 1074 w 1563"/>
                  <a:gd name="T9" fmla="*/ 684 h 1665"/>
                  <a:gd name="T10" fmla="*/ 879 w 1563"/>
                  <a:gd name="T11" fmla="*/ 789 h 1665"/>
                  <a:gd name="T12" fmla="*/ 843 w 1563"/>
                  <a:gd name="T13" fmla="*/ 873 h 1665"/>
                  <a:gd name="T14" fmla="*/ 621 w 1563"/>
                  <a:gd name="T15" fmla="*/ 780 h 1665"/>
                  <a:gd name="T16" fmla="*/ 333 w 1563"/>
                  <a:gd name="T17" fmla="*/ 1200 h 1665"/>
                  <a:gd name="T18" fmla="*/ 783 w 1563"/>
                  <a:gd name="T19" fmla="*/ 942 h 1665"/>
                  <a:gd name="T20" fmla="*/ 855 w 1563"/>
                  <a:gd name="T21" fmla="*/ 960 h 1665"/>
                  <a:gd name="T22" fmla="*/ 960 w 1563"/>
                  <a:gd name="T23" fmla="*/ 945 h 1665"/>
                  <a:gd name="T24" fmla="*/ 861 w 1563"/>
                  <a:gd name="T25" fmla="*/ 993 h 1665"/>
                  <a:gd name="T26" fmla="*/ 813 w 1563"/>
                  <a:gd name="T27" fmla="*/ 1233 h 1665"/>
                  <a:gd name="T28" fmla="*/ 909 w 1563"/>
                  <a:gd name="T29" fmla="*/ 1068 h 1665"/>
                  <a:gd name="T30" fmla="*/ 969 w 1563"/>
                  <a:gd name="T31" fmla="*/ 1137 h 1665"/>
                  <a:gd name="T32" fmla="*/ 1089 w 1563"/>
                  <a:gd name="T33" fmla="*/ 1059 h 1665"/>
                  <a:gd name="T34" fmla="*/ 1083 w 1563"/>
                  <a:gd name="T35" fmla="*/ 1170 h 1665"/>
                  <a:gd name="T36" fmla="*/ 1077 w 1563"/>
                  <a:gd name="T37" fmla="*/ 1233 h 1665"/>
                  <a:gd name="T38" fmla="*/ 1191 w 1563"/>
                  <a:gd name="T39" fmla="*/ 1233 h 1665"/>
                  <a:gd name="T40" fmla="*/ 1272 w 1563"/>
                  <a:gd name="T41" fmla="*/ 1191 h 1665"/>
                  <a:gd name="T42" fmla="*/ 1218 w 1563"/>
                  <a:gd name="T43" fmla="*/ 1230 h 1665"/>
                  <a:gd name="T44" fmla="*/ 1287 w 1563"/>
                  <a:gd name="T45" fmla="*/ 1263 h 1665"/>
                  <a:gd name="T46" fmla="*/ 1407 w 1563"/>
                  <a:gd name="T47" fmla="*/ 1236 h 1665"/>
                  <a:gd name="T48" fmla="*/ 1359 w 1563"/>
                  <a:gd name="T49" fmla="*/ 1269 h 1665"/>
                  <a:gd name="T50" fmla="*/ 1419 w 1563"/>
                  <a:gd name="T51" fmla="*/ 1320 h 1665"/>
                  <a:gd name="T52" fmla="*/ 1509 w 1563"/>
                  <a:gd name="T53" fmla="*/ 1275 h 1665"/>
                  <a:gd name="T54" fmla="*/ 1560 w 1563"/>
                  <a:gd name="T55" fmla="*/ 1611 h 1665"/>
                  <a:gd name="T56" fmla="*/ 1482 w 1563"/>
                  <a:gd name="T57" fmla="*/ 1650 h 1665"/>
                  <a:gd name="T58" fmla="*/ 1359 w 1563"/>
                  <a:gd name="T59" fmla="*/ 1611 h 1665"/>
                  <a:gd name="T60" fmla="*/ 1206 w 1563"/>
                  <a:gd name="T61" fmla="*/ 1341 h 1665"/>
                  <a:gd name="T62" fmla="*/ 570 w 1563"/>
                  <a:gd name="T63" fmla="*/ 1641 h 1665"/>
                  <a:gd name="T64" fmla="*/ 798 w 1563"/>
                  <a:gd name="T65" fmla="*/ 1503 h 1665"/>
                  <a:gd name="T66" fmla="*/ 744 w 1563"/>
                  <a:gd name="T67" fmla="*/ 1665 h 1665"/>
                  <a:gd name="T68" fmla="*/ 0 w 1563"/>
                  <a:gd name="T69" fmla="*/ 0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3" h="1665">
                    <a:moveTo>
                      <a:pt x="0" y="0"/>
                    </a:moveTo>
                    <a:lnTo>
                      <a:pt x="519" y="21"/>
                    </a:lnTo>
                    <a:lnTo>
                      <a:pt x="606" y="246"/>
                    </a:lnTo>
                    <a:lnTo>
                      <a:pt x="780" y="405"/>
                    </a:lnTo>
                    <a:lnTo>
                      <a:pt x="831" y="426"/>
                    </a:lnTo>
                    <a:lnTo>
                      <a:pt x="855" y="468"/>
                    </a:lnTo>
                    <a:lnTo>
                      <a:pt x="753" y="666"/>
                    </a:lnTo>
                    <a:lnTo>
                      <a:pt x="720" y="807"/>
                    </a:lnTo>
                    <a:lnTo>
                      <a:pt x="1080" y="642"/>
                    </a:lnTo>
                    <a:lnTo>
                      <a:pt x="1074" y="684"/>
                    </a:lnTo>
                    <a:lnTo>
                      <a:pt x="906" y="762"/>
                    </a:lnTo>
                    <a:lnTo>
                      <a:pt x="879" y="789"/>
                    </a:lnTo>
                    <a:lnTo>
                      <a:pt x="855" y="822"/>
                    </a:lnTo>
                    <a:lnTo>
                      <a:pt x="843" y="873"/>
                    </a:lnTo>
                    <a:lnTo>
                      <a:pt x="759" y="900"/>
                    </a:lnTo>
                    <a:lnTo>
                      <a:pt x="621" y="780"/>
                    </a:lnTo>
                    <a:lnTo>
                      <a:pt x="318" y="936"/>
                    </a:lnTo>
                    <a:lnTo>
                      <a:pt x="333" y="1200"/>
                    </a:lnTo>
                    <a:lnTo>
                      <a:pt x="765" y="1197"/>
                    </a:lnTo>
                    <a:lnTo>
                      <a:pt x="783" y="942"/>
                    </a:lnTo>
                    <a:lnTo>
                      <a:pt x="855" y="921"/>
                    </a:lnTo>
                    <a:lnTo>
                      <a:pt x="855" y="960"/>
                    </a:lnTo>
                    <a:lnTo>
                      <a:pt x="981" y="894"/>
                    </a:lnTo>
                    <a:lnTo>
                      <a:pt x="960" y="945"/>
                    </a:lnTo>
                    <a:lnTo>
                      <a:pt x="882" y="975"/>
                    </a:lnTo>
                    <a:lnTo>
                      <a:pt x="861" y="993"/>
                    </a:lnTo>
                    <a:lnTo>
                      <a:pt x="840" y="1029"/>
                    </a:lnTo>
                    <a:lnTo>
                      <a:pt x="813" y="1233"/>
                    </a:lnTo>
                    <a:lnTo>
                      <a:pt x="894" y="1185"/>
                    </a:lnTo>
                    <a:lnTo>
                      <a:pt x="909" y="1068"/>
                    </a:lnTo>
                    <a:lnTo>
                      <a:pt x="912" y="1167"/>
                    </a:lnTo>
                    <a:lnTo>
                      <a:pt x="969" y="1137"/>
                    </a:lnTo>
                    <a:lnTo>
                      <a:pt x="990" y="1077"/>
                    </a:lnTo>
                    <a:lnTo>
                      <a:pt x="1089" y="1059"/>
                    </a:lnTo>
                    <a:lnTo>
                      <a:pt x="1083" y="1092"/>
                    </a:lnTo>
                    <a:lnTo>
                      <a:pt x="1083" y="1170"/>
                    </a:lnTo>
                    <a:lnTo>
                      <a:pt x="1047" y="1191"/>
                    </a:lnTo>
                    <a:lnTo>
                      <a:pt x="1077" y="1233"/>
                    </a:lnTo>
                    <a:lnTo>
                      <a:pt x="1128" y="1212"/>
                    </a:lnTo>
                    <a:lnTo>
                      <a:pt x="1191" y="1233"/>
                    </a:lnTo>
                    <a:lnTo>
                      <a:pt x="1272" y="1167"/>
                    </a:lnTo>
                    <a:lnTo>
                      <a:pt x="1272" y="1191"/>
                    </a:lnTo>
                    <a:lnTo>
                      <a:pt x="1296" y="1206"/>
                    </a:lnTo>
                    <a:lnTo>
                      <a:pt x="1218" y="1230"/>
                    </a:lnTo>
                    <a:lnTo>
                      <a:pt x="1257" y="1263"/>
                    </a:lnTo>
                    <a:lnTo>
                      <a:pt x="1287" y="1263"/>
                    </a:lnTo>
                    <a:lnTo>
                      <a:pt x="1317" y="1290"/>
                    </a:lnTo>
                    <a:lnTo>
                      <a:pt x="1407" y="1236"/>
                    </a:lnTo>
                    <a:lnTo>
                      <a:pt x="1407" y="1254"/>
                    </a:lnTo>
                    <a:lnTo>
                      <a:pt x="1359" y="1269"/>
                    </a:lnTo>
                    <a:lnTo>
                      <a:pt x="1344" y="1311"/>
                    </a:lnTo>
                    <a:lnTo>
                      <a:pt x="1419" y="1320"/>
                    </a:lnTo>
                    <a:lnTo>
                      <a:pt x="1452" y="1275"/>
                    </a:lnTo>
                    <a:lnTo>
                      <a:pt x="1509" y="1275"/>
                    </a:lnTo>
                    <a:lnTo>
                      <a:pt x="1563" y="1548"/>
                    </a:lnTo>
                    <a:lnTo>
                      <a:pt x="1560" y="1611"/>
                    </a:lnTo>
                    <a:lnTo>
                      <a:pt x="1482" y="1590"/>
                    </a:lnTo>
                    <a:lnTo>
                      <a:pt x="1482" y="1650"/>
                    </a:lnTo>
                    <a:lnTo>
                      <a:pt x="1353" y="1644"/>
                    </a:lnTo>
                    <a:lnTo>
                      <a:pt x="1359" y="1611"/>
                    </a:lnTo>
                    <a:lnTo>
                      <a:pt x="1284" y="1365"/>
                    </a:lnTo>
                    <a:lnTo>
                      <a:pt x="1206" y="1341"/>
                    </a:lnTo>
                    <a:lnTo>
                      <a:pt x="564" y="1500"/>
                    </a:lnTo>
                    <a:lnTo>
                      <a:pt x="570" y="1641"/>
                    </a:lnTo>
                    <a:lnTo>
                      <a:pt x="684" y="1641"/>
                    </a:lnTo>
                    <a:lnTo>
                      <a:pt x="798" y="1503"/>
                    </a:lnTo>
                    <a:lnTo>
                      <a:pt x="846" y="1560"/>
                    </a:lnTo>
                    <a:lnTo>
                      <a:pt x="744" y="1665"/>
                    </a:lnTo>
                    <a:lnTo>
                      <a:pt x="0" y="165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2" name="Freeform 121">
                <a:extLst>
                  <a:ext uri="{FF2B5EF4-FFF2-40B4-BE49-F238E27FC236}">
                    <a16:creationId xmlns:a16="http://schemas.microsoft.com/office/drawing/2014/main" id="{F857FAD6-4AF9-45AD-08C9-3B0D3E030741}"/>
                  </a:ext>
                </a:extLst>
              </p:cNvPr>
              <p:cNvSpPr>
                <a:spLocks/>
              </p:cNvSpPr>
              <p:nvPr/>
            </p:nvSpPr>
            <p:spPr bwMode="auto">
              <a:xfrm>
                <a:off x="979344" y="10414458"/>
                <a:ext cx="2933700" cy="2219325"/>
              </a:xfrm>
              <a:custGeom>
                <a:avLst/>
                <a:gdLst>
                  <a:gd name="T0" fmla="*/ 0 w 1848"/>
                  <a:gd name="T1" fmla="*/ 0 h 1398"/>
                  <a:gd name="T2" fmla="*/ 0 w 1848"/>
                  <a:gd name="T3" fmla="*/ 1398 h 1398"/>
                  <a:gd name="T4" fmla="*/ 894 w 1848"/>
                  <a:gd name="T5" fmla="*/ 1398 h 1398"/>
                  <a:gd name="T6" fmla="*/ 702 w 1848"/>
                  <a:gd name="T7" fmla="*/ 813 h 1398"/>
                  <a:gd name="T8" fmla="*/ 921 w 1848"/>
                  <a:gd name="T9" fmla="*/ 849 h 1398"/>
                  <a:gd name="T10" fmla="*/ 1056 w 1848"/>
                  <a:gd name="T11" fmla="*/ 1305 h 1398"/>
                  <a:gd name="T12" fmla="*/ 1254 w 1848"/>
                  <a:gd name="T13" fmla="*/ 1272 h 1398"/>
                  <a:gd name="T14" fmla="*/ 1608 w 1848"/>
                  <a:gd name="T15" fmla="*/ 1329 h 1398"/>
                  <a:gd name="T16" fmla="*/ 1635 w 1848"/>
                  <a:gd name="T17" fmla="*/ 969 h 1398"/>
                  <a:gd name="T18" fmla="*/ 1848 w 1848"/>
                  <a:gd name="T19" fmla="*/ 873 h 1398"/>
                  <a:gd name="T20" fmla="*/ 1524 w 1848"/>
                  <a:gd name="T21" fmla="*/ 678 h 1398"/>
                  <a:gd name="T22" fmla="*/ 1476 w 1848"/>
                  <a:gd name="T23" fmla="*/ 510 h 1398"/>
                  <a:gd name="T24" fmla="*/ 1479 w 1848"/>
                  <a:gd name="T25" fmla="*/ 375 h 1398"/>
                  <a:gd name="T26" fmla="*/ 972 w 1848"/>
                  <a:gd name="T27" fmla="*/ 408 h 1398"/>
                  <a:gd name="T28" fmla="*/ 948 w 1848"/>
                  <a:gd name="T29" fmla="*/ 387 h 1398"/>
                  <a:gd name="T30" fmla="*/ 699 w 1848"/>
                  <a:gd name="T31" fmla="*/ 408 h 1398"/>
                  <a:gd name="T32" fmla="*/ 606 w 1848"/>
                  <a:gd name="T33" fmla="*/ 222 h 1398"/>
                  <a:gd name="T34" fmla="*/ 690 w 1848"/>
                  <a:gd name="T35" fmla="*/ 216 h 1398"/>
                  <a:gd name="T36" fmla="*/ 705 w 1848"/>
                  <a:gd name="T37" fmla="*/ 237 h 1398"/>
                  <a:gd name="T38" fmla="*/ 939 w 1848"/>
                  <a:gd name="T39" fmla="*/ 219 h 1398"/>
                  <a:gd name="T40" fmla="*/ 999 w 1848"/>
                  <a:gd name="T41" fmla="*/ 360 h 1398"/>
                  <a:gd name="T42" fmla="*/ 1038 w 1848"/>
                  <a:gd name="T43" fmla="*/ 360 h 1398"/>
                  <a:gd name="T44" fmla="*/ 1041 w 1848"/>
                  <a:gd name="T45" fmla="*/ 225 h 1398"/>
                  <a:gd name="T46" fmla="*/ 1107 w 1848"/>
                  <a:gd name="T47" fmla="*/ 231 h 1398"/>
                  <a:gd name="T48" fmla="*/ 1116 w 1848"/>
                  <a:gd name="T49" fmla="*/ 324 h 1398"/>
                  <a:gd name="T50" fmla="*/ 1143 w 1848"/>
                  <a:gd name="T51" fmla="*/ 324 h 1398"/>
                  <a:gd name="T52" fmla="*/ 1167 w 1848"/>
                  <a:gd name="T53" fmla="*/ 324 h 1398"/>
                  <a:gd name="T54" fmla="*/ 1206 w 1848"/>
                  <a:gd name="T55" fmla="*/ 321 h 1398"/>
                  <a:gd name="T56" fmla="*/ 1206 w 1848"/>
                  <a:gd name="T57" fmla="*/ 300 h 1398"/>
                  <a:gd name="T58" fmla="*/ 1161 w 1848"/>
                  <a:gd name="T59" fmla="*/ 252 h 1398"/>
                  <a:gd name="T60" fmla="*/ 1188 w 1848"/>
                  <a:gd name="T61" fmla="*/ 234 h 1398"/>
                  <a:gd name="T62" fmla="*/ 1170 w 1848"/>
                  <a:gd name="T63" fmla="*/ 150 h 1398"/>
                  <a:gd name="T64" fmla="*/ 1185 w 1848"/>
                  <a:gd name="T65" fmla="*/ 135 h 1398"/>
                  <a:gd name="T66" fmla="*/ 1179 w 1848"/>
                  <a:gd name="T67" fmla="*/ 111 h 1398"/>
                  <a:gd name="T68" fmla="*/ 1008 w 1848"/>
                  <a:gd name="T69" fmla="*/ 153 h 1398"/>
                  <a:gd name="T70" fmla="*/ 984 w 1848"/>
                  <a:gd name="T71" fmla="*/ 105 h 1398"/>
                  <a:gd name="T72" fmla="*/ 795 w 1848"/>
                  <a:gd name="T73" fmla="*/ 126 h 1398"/>
                  <a:gd name="T74" fmla="*/ 735 w 1848"/>
                  <a:gd name="T75" fmla="*/ 3 h 1398"/>
                  <a:gd name="T76" fmla="*/ 0 w 1848"/>
                  <a:gd name="T77" fmla="*/ 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48" h="1398">
                    <a:moveTo>
                      <a:pt x="0" y="0"/>
                    </a:moveTo>
                    <a:lnTo>
                      <a:pt x="0" y="1398"/>
                    </a:lnTo>
                    <a:lnTo>
                      <a:pt x="894" y="1398"/>
                    </a:lnTo>
                    <a:lnTo>
                      <a:pt x="702" y="813"/>
                    </a:lnTo>
                    <a:lnTo>
                      <a:pt x="921" y="849"/>
                    </a:lnTo>
                    <a:lnTo>
                      <a:pt x="1056" y="1305"/>
                    </a:lnTo>
                    <a:lnTo>
                      <a:pt x="1254" y="1272"/>
                    </a:lnTo>
                    <a:lnTo>
                      <a:pt x="1608" y="1329"/>
                    </a:lnTo>
                    <a:lnTo>
                      <a:pt x="1635" y="969"/>
                    </a:lnTo>
                    <a:lnTo>
                      <a:pt x="1848" y="873"/>
                    </a:lnTo>
                    <a:lnTo>
                      <a:pt x="1524" y="678"/>
                    </a:lnTo>
                    <a:lnTo>
                      <a:pt x="1476" y="510"/>
                    </a:lnTo>
                    <a:lnTo>
                      <a:pt x="1479" y="375"/>
                    </a:lnTo>
                    <a:lnTo>
                      <a:pt x="972" y="408"/>
                    </a:lnTo>
                    <a:lnTo>
                      <a:pt x="948" y="387"/>
                    </a:lnTo>
                    <a:lnTo>
                      <a:pt x="699" y="408"/>
                    </a:lnTo>
                    <a:lnTo>
                      <a:pt x="606" y="222"/>
                    </a:lnTo>
                    <a:lnTo>
                      <a:pt x="690" y="216"/>
                    </a:lnTo>
                    <a:lnTo>
                      <a:pt x="705" y="237"/>
                    </a:lnTo>
                    <a:lnTo>
                      <a:pt x="939" y="219"/>
                    </a:lnTo>
                    <a:lnTo>
                      <a:pt x="999" y="360"/>
                    </a:lnTo>
                    <a:lnTo>
                      <a:pt x="1038" y="360"/>
                    </a:lnTo>
                    <a:lnTo>
                      <a:pt x="1041" y="225"/>
                    </a:lnTo>
                    <a:lnTo>
                      <a:pt x="1107" y="231"/>
                    </a:lnTo>
                    <a:lnTo>
                      <a:pt x="1116" y="324"/>
                    </a:lnTo>
                    <a:lnTo>
                      <a:pt x="1143" y="324"/>
                    </a:lnTo>
                    <a:lnTo>
                      <a:pt x="1167" y="324"/>
                    </a:lnTo>
                    <a:lnTo>
                      <a:pt x="1206" y="321"/>
                    </a:lnTo>
                    <a:lnTo>
                      <a:pt x="1206" y="300"/>
                    </a:lnTo>
                    <a:lnTo>
                      <a:pt x="1161" y="252"/>
                    </a:lnTo>
                    <a:lnTo>
                      <a:pt x="1188" y="234"/>
                    </a:lnTo>
                    <a:lnTo>
                      <a:pt x="1170" y="150"/>
                    </a:lnTo>
                    <a:lnTo>
                      <a:pt x="1185" y="135"/>
                    </a:lnTo>
                    <a:lnTo>
                      <a:pt x="1179" y="111"/>
                    </a:lnTo>
                    <a:lnTo>
                      <a:pt x="1008" y="153"/>
                    </a:lnTo>
                    <a:lnTo>
                      <a:pt x="984" y="105"/>
                    </a:lnTo>
                    <a:lnTo>
                      <a:pt x="795" y="126"/>
                    </a:lnTo>
                    <a:lnTo>
                      <a:pt x="735"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Freeform 120">
                <a:extLst>
                  <a:ext uri="{FF2B5EF4-FFF2-40B4-BE49-F238E27FC236}">
                    <a16:creationId xmlns:a16="http://schemas.microsoft.com/office/drawing/2014/main" id="{CB7B93C4-8436-A07B-BE31-E8AE757B1F51}"/>
                  </a:ext>
                </a:extLst>
              </p:cNvPr>
              <p:cNvSpPr>
                <a:spLocks/>
              </p:cNvSpPr>
              <p:nvPr/>
            </p:nvSpPr>
            <p:spPr bwMode="auto">
              <a:xfrm>
                <a:off x="2898632" y="10379533"/>
                <a:ext cx="428625" cy="466725"/>
              </a:xfrm>
              <a:custGeom>
                <a:avLst/>
                <a:gdLst>
                  <a:gd name="T0" fmla="*/ 264 w 270"/>
                  <a:gd name="T1" fmla="*/ 12 h 294"/>
                  <a:gd name="T2" fmla="*/ 261 w 270"/>
                  <a:gd name="T3" fmla="*/ 114 h 294"/>
                  <a:gd name="T4" fmla="*/ 270 w 270"/>
                  <a:gd name="T5" fmla="*/ 201 h 294"/>
                  <a:gd name="T6" fmla="*/ 270 w 270"/>
                  <a:gd name="T7" fmla="*/ 246 h 294"/>
                  <a:gd name="T8" fmla="*/ 267 w 270"/>
                  <a:gd name="T9" fmla="*/ 288 h 294"/>
                  <a:gd name="T10" fmla="*/ 249 w 270"/>
                  <a:gd name="T11" fmla="*/ 294 h 294"/>
                  <a:gd name="T12" fmla="*/ 189 w 270"/>
                  <a:gd name="T13" fmla="*/ 234 h 294"/>
                  <a:gd name="T14" fmla="*/ 156 w 270"/>
                  <a:gd name="T15" fmla="*/ 66 h 294"/>
                  <a:gd name="T16" fmla="*/ 72 w 270"/>
                  <a:gd name="T17" fmla="*/ 129 h 294"/>
                  <a:gd name="T18" fmla="*/ 15 w 270"/>
                  <a:gd name="T19" fmla="*/ 144 h 294"/>
                  <a:gd name="T20" fmla="*/ 0 w 270"/>
                  <a:gd name="T21" fmla="*/ 123 h 294"/>
                  <a:gd name="T22" fmla="*/ 132 w 270"/>
                  <a:gd name="T23" fmla="*/ 45 h 294"/>
                  <a:gd name="T24" fmla="*/ 141 w 270"/>
                  <a:gd name="T25" fmla="*/ 0 h 294"/>
                  <a:gd name="T26" fmla="*/ 264 w 270"/>
                  <a:gd name="T27" fmla="*/ 1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294">
                    <a:moveTo>
                      <a:pt x="264" y="12"/>
                    </a:moveTo>
                    <a:lnTo>
                      <a:pt x="261" y="114"/>
                    </a:lnTo>
                    <a:lnTo>
                      <a:pt x="270" y="201"/>
                    </a:lnTo>
                    <a:lnTo>
                      <a:pt x="270" y="246"/>
                    </a:lnTo>
                    <a:lnTo>
                      <a:pt x="267" y="288"/>
                    </a:lnTo>
                    <a:lnTo>
                      <a:pt x="249" y="294"/>
                    </a:lnTo>
                    <a:lnTo>
                      <a:pt x="189" y="234"/>
                    </a:lnTo>
                    <a:lnTo>
                      <a:pt x="156" y="66"/>
                    </a:lnTo>
                    <a:lnTo>
                      <a:pt x="72" y="129"/>
                    </a:lnTo>
                    <a:lnTo>
                      <a:pt x="15" y="144"/>
                    </a:lnTo>
                    <a:lnTo>
                      <a:pt x="0" y="123"/>
                    </a:lnTo>
                    <a:lnTo>
                      <a:pt x="132" y="45"/>
                    </a:lnTo>
                    <a:lnTo>
                      <a:pt x="141" y="0"/>
                    </a:lnTo>
                    <a:lnTo>
                      <a:pt x="26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34" name="Freeform 119">
                <a:extLst>
                  <a:ext uri="{FF2B5EF4-FFF2-40B4-BE49-F238E27FC236}">
                    <a16:creationId xmlns:a16="http://schemas.microsoft.com/office/drawing/2014/main" id="{8B4D5DF3-FF59-5E3D-D8E2-73EEAE34E97F}"/>
                  </a:ext>
                </a:extLst>
              </p:cNvPr>
              <p:cNvSpPr>
                <a:spLocks/>
              </p:cNvSpPr>
              <p:nvPr/>
            </p:nvSpPr>
            <p:spPr bwMode="auto">
              <a:xfrm>
                <a:off x="1889699" y="9862330"/>
                <a:ext cx="1448669" cy="1187126"/>
              </a:xfrm>
              <a:custGeom>
                <a:avLst/>
                <a:gdLst>
                  <a:gd name="T0" fmla="*/ 920 w 920"/>
                  <a:gd name="T1" fmla="*/ 600 h 796"/>
                  <a:gd name="T2" fmla="*/ 920 w 920"/>
                  <a:gd name="T3" fmla="*/ 656 h 796"/>
                  <a:gd name="T4" fmla="*/ 896 w 920"/>
                  <a:gd name="T5" fmla="*/ 664 h 796"/>
                  <a:gd name="T6" fmla="*/ 824 w 920"/>
                  <a:gd name="T7" fmla="*/ 568 h 796"/>
                  <a:gd name="T8" fmla="*/ 796 w 920"/>
                  <a:gd name="T9" fmla="*/ 408 h 796"/>
                  <a:gd name="T10" fmla="*/ 720 w 920"/>
                  <a:gd name="T11" fmla="*/ 476 h 796"/>
                  <a:gd name="T12" fmla="*/ 648 w 920"/>
                  <a:gd name="T13" fmla="*/ 496 h 796"/>
                  <a:gd name="T14" fmla="*/ 640 w 920"/>
                  <a:gd name="T15" fmla="*/ 460 h 796"/>
                  <a:gd name="T16" fmla="*/ 768 w 920"/>
                  <a:gd name="T17" fmla="*/ 372 h 796"/>
                  <a:gd name="T18" fmla="*/ 780 w 920"/>
                  <a:gd name="T19" fmla="*/ 296 h 796"/>
                  <a:gd name="T20" fmla="*/ 708 w 920"/>
                  <a:gd name="T21" fmla="*/ 28 h 796"/>
                  <a:gd name="T22" fmla="*/ 636 w 920"/>
                  <a:gd name="T23" fmla="*/ 0 h 796"/>
                  <a:gd name="T24" fmla="*/ 0 w 920"/>
                  <a:gd name="T25" fmla="*/ 176 h 796"/>
                  <a:gd name="T26" fmla="*/ 8 w 920"/>
                  <a:gd name="T27" fmla="*/ 316 h 796"/>
                  <a:gd name="T28" fmla="*/ 108 w 920"/>
                  <a:gd name="T29" fmla="*/ 320 h 796"/>
                  <a:gd name="T30" fmla="*/ 228 w 920"/>
                  <a:gd name="T31" fmla="*/ 164 h 796"/>
                  <a:gd name="T32" fmla="*/ 284 w 920"/>
                  <a:gd name="T33" fmla="*/ 236 h 796"/>
                  <a:gd name="T34" fmla="*/ 180 w 920"/>
                  <a:gd name="T35" fmla="*/ 356 h 796"/>
                  <a:gd name="T36" fmla="*/ 236 w 920"/>
                  <a:gd name="T37" fmla="*/ 480 h 796"/>
                  <a:gd name="T38" fmla="*/ 428 w 920"/>
                  <a:gd name="T39" fmla="*/ 456 h 796"/>
                  <a:gd name="T40" fmla="*/ 452 w 920"/>
                  <a:gd name="T41" fmla="*/ 516 h 796"/>
                  <a:gd name="T42" fmla="*/ 620 w 920"/>
                  <a:gd name="T43" fmla="*/ 468 h 796"/>
                  <a:gd name="T44" fmla="*/ 632 w 920"/>
                  <a:gd name="T45" fmla="*/ 500 h 796"/>
                  <a:gd name="T46" fmla="*/ 612 w 920"/>
                  <a:gd name="T47" fmla="*/ 516 h 796"/>
                  <a:gd name="T48" fmla="*/ 632 w 920"/>
                  <a:gd name="T49" fmla="*/ 612 h 796"/>
                  <a:gd name="T50" fmla="*/ 608 w 920"/>
                  <a:gd name="T51" fmla="*/ 636 h 796"/>
                  <a:gd name="T52" fmla="*/ 648 w 920"/>
                  <a:gd name="T53" fmla="*/ 684 h 796"/>
                  <a:gd name="T54" fmla="*/ 648 w 920"/>
                  <a:gd name="T55" fmla="*/ 708 h 796"/>
                  <a:gd name="T56" fmla="*/ 588 w 920"/>
                  <a:gd name="T57" fmla="*/ 720 h 796"/>
                  <a:gd name="T58" fmla="*/ 544 w 920"/>
                  <a:gd name="T59" fmla="*/ 716 h 796"/>
                  <a:gd name="T60" fmla="*/ 532 w 920"/>
                  <a:gd name="T61" fmla="*/ 612 h 796"/>
                  <a:gd name="T62" fmla="*/ 480 w 920"/>
                  <a:gd name="T63" fmla="*/ 608 h 796"/>
                  <a:gd name="T64" fmla="*/ 480 w 920"/>
                  <a:gd name="T65" fmla="*/ 756 h 796"/>
                  <a:gd name="T66" fmla="*/ 428 w 920"/>
                  <a:gd name="T67" fmla="*/ 756 h 796"/>
                  <a:gd name="T68" fmla="*/ 364 w 920"/>
                  <a:gd name="T69" fmla="*/ 600 h 796"/>
                  <a:gd name="T70" fmla="*/ 140 w 920"/>
                  <a:gd name="T71" fmla="*/ 620 h 796"/>
                  <a:gd name="T72" fmla="*/ 112 w 920"/>
                  <a:gd name="T73" fmla="*/ 596 h 796"/>
                  <a:gd name="T74" fmla="*/ 48 w 920"/>
                  <a:gd name="T75" fmla="*/ 604 h 796"/>
                  <a:gd name="T76" fmla="*/ 140 w 920"/>
                  <a:gd name="T77" fmla="*/ 796 h 796"/>
                  <a:gd name="T78" fmla="*/ 388 w 920"/>
                  <a:gd name="T79" fmla="*/ 772 h 796"/>
                  <a:gd name="T80" fmla="*/ 408 w 920"/>
                  <a:gd name="T81" fmla="*/ 796 h 796"/>
                  <a:gd name="T82" fmla="*/ 920 w 920"/>
                  <a:gd name="T83" fmla="*/ 764 h 796"/>
                  <a:gd name="connsiteX0" fmla="*/ 10000 w 10000"/>
                  <a:gd name="connsiteY0" fmla="*/ 7538 h 10000"/>
                  <a:gd name="connsiteX1" fmla="*/ 10000 w 10000"/>
                  <a:gd name="connsiteY1" fmla="*/ 8241 h 10000"/>
                  <a:gd name="connsiteX2" fmla="*/ 9739 w 10000"/>
                  <a:gd name="connsiteY2" fmla="*/ 8342 h 10000"/>
                  <a:gd name="connsiteX3" fmla="*/ 8957 w 10000"/>
                  <a:gd name="connsiteY3" fmla="*/ 7136 h 10000"/>
                  <a:gd name="connsiteX4" fmla="*/ 8652 w 10000"/>
                  <a:gd name="connsiteY4" fmla="*/ 5126 h 10000"/>
                  <a:gd name="connsiteX5" fmla="*/ 7826 w 10000"/>
                  <a:gd name="connsiteY5" fmla="*/ 5980 h 10000"/>
                  <a:gd name="connsiteX6" fmla="*/ 7043 w 10000"/>
                  <a:gd name="connsiteY6" fmla="*/ 6231 h 10000"/>
                  <a:gd name="connsiteX7" fmla="*/ 6957 w 10000"/>
                  <a:gd name="connsiteY7" fmla="*/ 5779 h 10000"/>
                  <a:gd name="connsiteX8" fmla="*/ 8348 w 10000"/>
                  <a:gd name="connsiteY8" fmla="*/ 4673 h 10000"/>
                  <a:gd name="connsiteX9" fmla="*/ 8478 w 10000"/>
                  <a:gd name="connsiteY9" fmla="*/ 3719 h 10000"/>
                  <a:gd name="connsiteX10" fmla="*/ 7696 w 10000"/>
                  <a:gd name="connsiteY10" fmla="*/ 352 h 10000"/>
                  <a:gd name="connsiteX11" fmla="*/ 6913 w 10000"/>
                  <a:gd name="connsiteY11" fmla="*/ 0 h 10000"/>
                  <a:gd name="connsiteX12" fmla="*/ 5194 w 10000"/>
                  <a:gd name="connsiteY12" fmla="*/ 303 h 10000"/>
                  <a:gd name="connsiteX13" fmla="*/ 0 w 10000"/>
                  <a:gd name="connsiteY13" fmla="*/ 2211 h 10000"/>
                  <a:gd name="connsiteX14" fmla="*/ 87 w 10000"/>
                  <a:gd name="connsiteY14" fmla="*/ 3970 h 10000"/>
                  <a:gd name="connsiteX15" fmla="*/ 1174 w 10000"/>
                  <a:gd name="connsiteY15" fmla="*/ 4020 h 10000"/>
                  <a:gd name="connsiteX16" fmla="*/ 2478 w 10000"/>
                  <a:gd name="connsiteY16" fmla="*/ 2060 h 10000"/>
                  <a:gd name="connsiteX17" fmla="*/ 3087 w 10000"/>
                  <a:gd name="connsiteY17" fmla="*/ 2965 h 10000"/>
                  <a:gd name="connsiteX18" fmla="*/ 1957 w 10000"/>
                  <a:gd name="connsiteY18" fmla="*/ 4472 h 10000"/>
                  <a:gd name="connsiteX19" fmla="*/ 2565 w 10000"/>
                  <a:gd name="connsiteY19" fmla="*/ 6030 h 10000"/>
                  <a:gd name="connsiteX20" fmla="*/ 4652 w 10000"/>
                  <a:gd name="connsiteY20" fmla="*/ 5729 h 10000"/>
                  <a:gd name="connsiteX21" fmla="*/ 4913 w 10000"/>
                  <a:gd name="connsiteY21" fmla="*/ 6482 h 10000"/>
                  <a:gd name="connsiteX22" fmla="*/ 6739 w 10000"/>
                  <a:gd name="connsiteY22" fmla="*/ 5879 h 10000"/>
                  <a:gd name="connsiteX23" fmla="*/ 6870 w 10000"/>
                  <a:gd name="connsiteY23" fmla="*/ 6281 h 10000"/>
                  <a:gd name="connsiteX24" fmla="*/ 6652 w 10000"/>
                  <a:gd name="connsiteY24" fmla="*/ 6482 h 10000"/>
                  <a:gd name="connsiteX25" fmla="*/ 6870 w 10000"/>
                  <a:gd name="connsiteY25" fmla="*/ 7688 h 10000"/>
                  <a:gd name="connsiteX26" fmla="*/ 6609 w 10000"/>
                  <a:gd name="connsiteY26" fmla="*/ 7990 h 10000"/>
                  <a:gd name="connsiteX27" fmla="*/ 7043 w 10000"/>
                  <a:gd name="connsiteY27" fmla="*/ 8593 h 10000"/>
                  <a:gd name="connsiteX28" fmla="*/ 7043 w 10000"/>
                  <a:gd name="connsiteY28" fmla="*/ 8894 h 10000"/>
                  <a:gd name="connsiteX29" fmla="*/ 6391 w 10000"/>
                  <a:gd name="connsiteY29" fmla="*/ 9045 h 10000"/>
                  <a:gd name="connsiteX30" fmla="*/ 5913 w 10000"/>
                  <a:gd name="connsiteY30" fmla="*/ 8995 h 10000"/>
                  <a:gd name="connsiteX31" fmla="*/ 5783 w 10000"/>
                  <a:gd name="connsiteY31" fmla="*/ 7688 h 10000"/>
                  <a:gd name="connsiteX32" fmla="*/ 5217 w 10000"/>
                  <a:gd name="connsiteY32" fmla="*/ 7638 h 10000"/>
                  <a:gd name="connsiteX33" fmla="*/ 5217 w 10000"/>
                  <a:gd name="connsiteY33" fmla="*/ 9497 h 10000"/>
                  <a:gd name="connsiteX34" fmla="*/ 4652 w 10000"/>
                  <a:gd name="connsiteY34" fmla="*/ 9497 h 10000"/>
                  <a:gd name="connsiteX35" fmla="*/ 3957 w 10000"/>
                  <a:gd name="connsiteY35" fmla="*/ 7538 h 10000"/>
                  <a:gd name="connsiteX36" fmla="*/ 1522 w 10000"/>
                  <a:gd name="connsiteY36" fmla="*/ 7789 h 10000"/>
                  <a:gd name="connsiteX37" fmla="*/ 1217 w 10000"/>
                  <a:gd name="connsiteY37" fmla="*/ 7487 h 10000"/>
                  <a:gd name="connsiteX38" fmla="*/ 522 w 10000"/>
                  <a:gd name="connsiteY38" fmla="*/ 7588 h 10000"/>
                  <a:gd name="connsiteX39" fmla="*/ 1522 w 10000"/>
                  <a:gd name="connsiteY39" fmla="*/ 10000 h 10000"/>
                  <a:gd name="connsiteX40" fmla="*/ 4217 w 10000"/>
                  <a:gd name="connsiteY40" fmla="*/ 9698 h 10000"/>
                  <a:gd name="connsiteX41" fmla="*/ 4435 w 10000"/>
                  <a:gd name="connsiteY41" fmla="*/ 10000 h 10000"/>
                  <a:gd name="connsiteX42" fmla="*/ 10000 w 10000"/>
                  <a:gd name="connsiteY42" fmla="*/ 9598 h 10000"/>
                  <a:gd name="connsiteX0" fmla="*/ 10000 w 10000"/>
                  <a:gd name="connsiteY0" fmla="*/ 7999 h 10461"/>
                  <a:gd name="connsiteX1" fmla="*/ 10000 w 10000"/>
                  <a:gd name="connsiteY1" fmla="*/ 8702 h 10461"/>
                  <a:gd name="connsiteX2" fmla="*/ 9739 w 10000"/>
                  <a:gd name="connsiteY2" fmla="*/ 8803 h 10461"/>
                  <a:gd name="connsiteX3" fmla="*/ 8957 w 10000"/>
                  <a:gd name="connsiteY3" fmla="*/ 7597 h 10461"/>
                  <a:gd name="connsiteX4" fmla="*/ 8652 w 10000"/>
                  <a:gd name="connsiteY4" fmla="*/ 5587 h 10461"/>
                  <a:gd name="connsiteX5" fmla="*/ 7826 w 10000"/>
                  <a:gd name="connsiteY5" fmla="*/ 6441 h 10461"/>
                  <a:gd name="connsiteX6" fmla="*/ 7043 w 10000"/>
                  <a:gd name="connsiteY6" fmla="*/ 6692 h 10461"/>
                  <a:gd name="connsiteX7" fmla="*/ 6957 w 10000"/>
                  <a:gd name="connsiteY7" fmla="*/ 6240 h 10461"/>
                  <a:gd name="connsiteX8" fmla="*/ 8348 w 10000"/>
                  <a:gd name="connsiteY8" fmla="*/ 5134 h 10461"/>
                  <a:gd name="connsiteX9" fmla="*/ 8478 w 10000"/>
                  <a:gd name="connsiteY9" fmla="*/ 4180 h 10461"/>
                  <a:gd name="connsiteX10" fmla="*/ 7696 w 10000"/>
                  <a:gd name="connsiteY10" fmla="*/ 813 h 10461"/>
                  <a:gd name="connsiteX11" fmla="*/ 6913 w 10000"/>
                  <a:gd name="connsiteY11" fmla="*/ 461 h 10461"/>
                  <a:gd name="connsiteX12" fmla="*/ 5194 w 10000"/>
                  <a:gd name="connsiteY12" fmla="*/ 764 h 10461"/>
                  <a:gd name="connsiteX13" fmla="*/ 3472 w 10000"/>
                  <a:gd name="connsiteY13" fmla="*/ 46 h 10461"/>
                  <a:gd name="connsiteX14" fmla="*/ 0 w 10000"/>
                  <a:gd name="connsiteY14" fmla="*/ 2672 h 10461"/>
                  <a:gd name="connsiteX15" fmla="*/ 87 w 10000"/>
                  <a:gd name="connsiteY15" fmla="*/ 4431 h 10461"/>
                  <a:gd name="connsiteX16" fmla="*/ 1174 w 10000"/>
                  <a:gd name="connsiteY16" fmla="*/ 4481 h 10461"/>
                  <a:gd name="connsiteX17" fmla="*/ 2478 w 10000"/>
                  <a:gd name="connsiteY17" fmla="*/ 2521 h 10461"/>
                  <a:gd name="connsiteX18" fmla="*/ 3087 w 10000"/>
                  <a:gd name="connsiteY18" fmla="*/ 3426 h 10461"/>
                  <a:gd name="connsiteX19" fmla="*/ 1957 w 10000"/>
                  <a:gd name="connsiteY19" fmla="*/ 4933 h 10461"/>
                  <a:gd name="connsiteX20" fmla="*/ 2565 w 10000"/>
                  <a:gd name="connsiteY20" fmla="*/ 6491 h 10461"/>
                  <a:gd name="connsiteX21" fmla="*/ 4652 w 10000"/>
                  <a:gd name="connsiteY21" fmla="*/ 6190 h 10461"/>
                  <a:gd name="connsiteX22" fmla="*/ 4913 w 10000"/>
                  <a:gd name="connsiteY22" fmla="*/ 6943 h 10461"/>
                  <a:gd name="connsiteX23" fmla="*/ 6739 w 10000"/>
                  <a:gd name="connsiteY23" fmla="*/ 6340 h 10461"/>
                  <a:gd name="connsiteX24" fmla="*/ 6870 w 10000"/>
                  <a:gd name="connsiteY24" fmla="*/ 6742 h 10461"/>
                  <a:gd name="connsiteX25" fmla="*/ 6652 w 10000"/>
                  <a:gd name="connsiteY25" fmla="*/ 6943 h 10461"/>
                  <a:gd name="connsiteX26" fmla="*/ 6870 w 10000"/>
                  <a:gd name="connsiteY26" fmla="*/ 8149 h 10461"/>
                  <a:gd name="connsiteX27" fmla="*/ 6609 w 10000"/>
                  <a:gd name="connsiteY27" fmla="*/ 8451 h 10461"/>
                  <a:gd name="connsiteX28" fmla="*/ 7043 w 10000"/>
                  <a:gd name="connsiteY28" fmla="*/ 9054 h 10461"/>
                  <a:gd name="connsiteX29" fmla="*/ 7043 w 10000"/>
                  <a:gd name="connsiteY29" fmla="*/ 9355 h 10461"/>
                  <a:gd name="connsiteX30" fmla="*/ 6391 w 10000"/>
                  <a:gd name="connsiteY30" fmla="*/ 9506 h 10461"/>
                  <a:gd name="connsiteX31" fmla="*/ 5913 w 10000"/>
                  <a:gd name="connsiteY31" fmla="*/ 9456 h 10461"/>
                  <a:gd name="connsiteX32" fmla="*/ 5783 w 10000"/>
                  <a:gd name="connsiteY32" fmla="*/ 8149 h 10461"/>
                  <a:gd name="connsiteX33" fmla="*/ 5217 w 10000"/>
                  <a:gd name="connsiteY33" fmla="*/ 8099 h 10461"/>
                  <a:gd name="connsiteX34" fmla="*/ 5217 w 10000"/>
                  <a:gd name="connsiteY34" fmla="*/ 9958 h 10461"/>
                  <a:gd name="connsiteX35" fmla="*/ 4652 w 10000"/>
                  <a:gd name="connsiteY35" fmla="*/ 9958 h 10461"/>
                  <a:gd name="connsiteX36" fmla="*/ 3957 w 10000"/>
                  <a:gd name="connsiteY36" fmla="*/ 7999 h 10461"/>
                  <a:gd name="connsiteX37" fmla="*/ 1522 w 10000"/>
                  <a:gd name="connsiteY37" fmla="*/ 8250 h 10461"/>
                  <a:gd name="connsiteX38" fmla="*/ 1217 w 10000"/>
                  <a:gd name="connsiteY38" fmla="*/ 7948 h 10461"/>
                  <a:gd name="connsiteX39" fmla="*/ 522 w 10000"/>
                  <a:gd name="connsiteY39" fmla="*/ 8049 h 10461"/>
                  <a:gd name="connsiteX40" fmla="*/ 1522 w 10000"/>
                  <a:gd name="connsiteY40" fmla="*/ 10461 h 10461"/>
                  <a:gd name="connsiteX41" fmla="*/ 4217 w 10000"/>
                  <a:gd name="connsiteY41" fmla="*/ 10159 h 10461"/>
                  <a:gd name="connsiteX42" fmla="*/ 4435 w 10000"/>
                  <a:gd name="connsiteY42" fmla="*/ 10461 h 10461"/>
                  <a:gd name="connsiteX43" fmla="*/ 10000 w 10000"/>
                  <a:gd name="connsiteY43" fmla="*/ 10059 h 10461"/>
                  <a:gd name="connsiteX0" fmla="*/ 9919 w 9919"/>
                  <a:gd name="connsiteY0" fmla="*/ 7999 h 10461"/>
                  <a:gd name="connsiteX1" fmla="*/ 9919 w 9919"/>
                  <a:gd name="connsiteY1" fmla="*/ 8702 h 10461"/>
                  <a:gd name="connsiteX2" fmla="*/ 9658 w 9919"/>
                  <a:gd name="connsiteY2" fmla="*/ 8803 h 10461"/>
                  <a:gd name="connsiteX3" fmla="*/ 8876 w 9919"/>
                  <a:gd name="connsiteY3" fmla="*/ 7597 h 10461"/>
                  <a:gd name="connsiteX4" fmla="*/ 8571 w 9919"/>
                  <a:gd name="connsiteY4" fmla="*/ 5587 h 10461"/>
                  <a:gd name="connsiteX5" fmla="*/ 7745 w 9919"/>
                  <a:gd name="connsiteY5" fmla="*/ 6441 h 10461"/>
                  <a:gd name="connsiteX6" fmla="*/ 6962 w 9919"/>
                  <a:gd name="connsiteY6" fmla="*/ 6692 h 10461"/>
                  <a:gd name="connsiteX7" fmla="*/ 6876 w 9919"/>
                  <a:gd name="connsiteY7" fmla="*/ 6240 h 10461"/>
                  <a:gd name="connsiteX8" fmla="*/ 8267 w 9919"/>
                  <a:gd name="connsiteY8" fmla="*/ 5134 h 10461"/>
                  <a:gd name="connsiteX9" fmla="*/ 8397 w 9919"/>
                  <a:gd name="connsiteY9" fmla="*/ 4180 h 10461"/>
                  <a:gd name="connsiteX10" fmla="*/ 7615 w 9919"/>
                  <a:gd name="connsiteY10" fmla="*/ 813 h 10461"/>
                  <a:gd name="connsiteX11" fmla="*/ 6832 w 9919"/>
                  <a:gd name="connsiteY11" fmla="*/ 461 h 10461"/>
                  <a:gd name="connsiteX12" fmla="*/ 5113 w 9919"/>
                  <a:gd name="connsiteY12" fmla="*/ 764 h 10461"/>
                  <a:gd name="connsiteX13" fmla="*/ 3391 w 9919"/>
                  <a:gd name="connsiteY13" fmla="*/ 46 h 10461"/>
                  <a:gd name="connsiteX14" fmla="*/ 36 w 9919"/>
                  <a:gd name="connsiteY14" fmla="*/ 2416 h 10461"/>
                  <a:gd name="connsiteX15" fmla="*/ 6 w 9919"/>
                  <a:gd name="connsiteY15" fmla="*/ 4431 h 10461"/>
                  <a:gd name="connsiteX16" fmla="*/ 1093 w 9919"/>
                  <a:gd name="connsiteY16" fmla="*/ 4481 h 10461"/>
                  <a:gd name="connsiteX17" fmla="*/ 2397 w 9919"/>
                  <a:gd name="connsiteY17" fmla="*/ 2521 h 10461"/>
                  <a:gd name="connsiteX18" fmla="*/ 3006 w 9919"/>
                  <a:gd name="connsiteY18" fmla="*/ 3426 h 10461"/>
                  <a:gd name="connsiteX19" fmla="*/ 1876 w 9919"/>
                  <a:gd name="connsiteY19" fmla="*/ 4933 h 10461"/>
                  <a:gd name="connsiteX20" fmla="*/ 2484 w 9919"/>
                  <a:gd name="connsiteY20" fmla="*/ 6491 h 10461"/>
                  <a:gd name="connsiteX21" fmla="*/ 4571 w 9919"/>
                  <a:gd name="connsiteY21" fmla="*/ 6190 h 10461"/>
                  <a:gd name="connsiteX22" fmla="*/ 4832 w 9919"/>
                  <a:gd name="connsiteY22" fmla="*/ 6943 h 10461"/>
                  <a:gd name="connsiteX23" fmla="*/ 6658 w 9919"/>
                  <a:gd name="connsiteY23" fmla="*/ 6340 h 10461"/>
                  <a:gd name="connsiteX24" fmla="*/ 6789 w 9919"/>
                  <a:gd name="connsiteY24" fmla="*/ 6742 h 10461"/>
                  <a:gd name="connsiteX25" fmla="*/ 6571 w 9919"/>
                  <a:gd name="connsiteY25" fmla="*/ 6943 h 10461"/>
                  <a:gd name="connsiteX26" fmla="*/ 6789 w 9919"/>
                  <a:gd name="connsiteY26" fmla="*/ 8149 h 10461"/>
                  <a:gd name="connsiteX27" fmla="*/ 6528 w 9919"/>
                  <a:gd name="connsiteY27" fmla="*/ 8451 h 10461"/>
                  <a:gd name="connsiteX28" fmla="*/ 6962 w 9919"/>
                  <a:gd name="connsiteY28" fmla="*/ 9054 h 10461"/>
                  <a:gd name="connsiteX29" fmla="*/ 6962 w 9919"/>
                  <a:gd name="connsiteY29" fmla="*/ 9355 h 10461"/>
                  <a:gd name="connsiteX30" fmla="*/ 6310 w 9919"/>
                  <a:gd name="connsiteY30" fmla="*/ 9506 h 10461"/>
                  <a:gd name="connsiteX31" fmla="*/ 5832 w 9919"/>
                  <a:gd name="connsiteY31" fmla="*/ 9456 h 10461"/>
                  <a:gd name="connsiteX32" fmla="*/ 5702 w 9919"/>
                  <a:gd name="connsiteY32" fmla="*/ 8149 h 10461"/>
                  <a:gd name="connsiteX33" fmla="*/ 5136 w 9919"/>
                  <a:gd name="connsiteY33" fmla="*/ 8099 h 10461"/>
                  <a:gd name="connsiteX34" fmla="*/ 5136 w 9919"/>
                  <a:gd name="connsiteY34" fmla="*/ 9958 h 10461"/>
                  <a:gd name="connsiteX35" fmla="*/ 4571 w 9919"/>
                  <a:gd name="connsiteY35" fmla="*/ 9958 h 10461"/>
                  <a:gd name="connsiteX36" fmla="*/ 3876 w 9919"/>
                  <a:gd name="connsiteY36" fmla="*/ 7999 h 10461"/>
                  <a:gd name="connsiteX37" fmla="*/ 1441 w 9919"/>
                  <a:gd name="connsiteY37" fmla="*/ 8250 h 10461"/>
                  <a:gd name="connsiteX38" fmla="*/ 1136 w 9919"/>
                  <a:gd name="connsiteY38" fmla="*/ 7948 h 10461"/>
                  <a:gd name="connsiteX39" fmla="*/ 441 w 9919"/>
                  <a:gd name="connsiteY39" fmla="*/ 8049 h 10461"/>
                  <a:gd name="connsiteX40" fmla="*/ 1441 w 9919"/>
                  <a:gd name="connsiteY40" fmla="*/ 10461 h 10461"/>
                  <a:gd name="connsiteX41" fmla="*/ 4136 w 9919"/>
                  <a:gd name="connsiteY41" fmla="*/ 10159 h 10461"/>
                  <a:gd name="connsiteX42" fmla="*/ 4354 w 9919"/>
                  <a:gd name="connsiteY42" fmla="*/ 10461 h 10461"/>
                  <a:gd name="connsiteX43" fmla="*/ 9919 w 9919"/>
                  <a:gd name="connsiteY43" fmla="*/ 10059 h 10461"/>
                  <a:gd name="connsiteX0" fmla="*/ 10000 w 10000"/>
                  <a:gd name="connsiteY0" fmla="*/ 7602 h 9956"/>
                  <a:gd name="connsiteX1" fmla="*/ 10000 w 10000"/>
                  <a:gd name="connsiteY1" fmla="*/ 8275 h 9956"/>
                  <a:gd name="connsiteX2" fmla="*/ 9737 w 10000"/>
                  <a:gd name="connsiteY2" fmla="*/ 8371 h 9956"/>
                  <a:gd name="connsiteX3" fmla="*/ 8948 w 10000"/>
                  <a:gd name="connsiteY3" fmla="*/ 7218 h 9956"/>
                  <a:gd name="connsiteX4" fmla="*/ 8641 w 10000"/>
                  <a:gd name="connsiteY4" fmla="*/ 5297 h 9956"/>
                  <a:gd name="connsiteX5" fmla="*/ 7808 w 10000"/>
                  <a:gd name="connsiteY5" fmla="*/ 6113 h 9956"/>
                  <a:gd name="connsiteX6" fmla="*/ 7019 w 10000"/>
                  <a:gd name="connsiteY6" fmla="*/ 6353 h 9956"/>
                  <a:gd name="connsiteX7" fmla="*/ 6932 w 10000"/>
                  <a:gd name="connsiteY7" fmla="*/ 5921 h 9956"/>
                  <a:gd name="connsiteX8" fmla="*/ 8335 w 10000"/>
                  <a:gd name="connsiteY8" fmla="*/ 4864 h 9956"/>
                  <a:gd name="connsiteX9" fmla="*/ 8466 w 10000"/>
                  <a:gd name="connsiteY9" fmla="*/ 3952 h 9956"/>
                  <a:gd name="connsiteX10" fmla="*/ 7677 w 10000"/>
                  <a:gd name="connsiteY10" fmla="*/ 733 h 9956"/>
                  <a:gd name="connsiteX11" fmla="*/ 6888 w 10000"/>
                  <a:gd name="connsiteY11" fmla="*/ 397 h 9956"/>
                  <a:gd name="connsiteX12" fmla="*/ 5155 w 10000"/>
                  <a:gd name="connsiteY12" fmla="*/ 686 h 9956"/>
                  <a:gd name="connsiteX13" fmla="*/ 3419 w 10000"/>
                  <a:gd name="connsiteY13" fmla="*/ 0 h 9956"/>
                  <a:gd name="connsiteX14" fmla="*/ 36 w 10000"/>
                  <a:gd name="connsiteY14" fmla="*/ 2266 h 9956"/>
                  <a:gd name="connsiteX15" fmla="*/ 6 w 10000"/>
                  <a:gd name="connsiteY15" fmla="*/ 4192 h 9956"/>
                  <a:gd name="connsiteX16" fmla="*/ 1102 w 10000"/>
                  <a:gd name="connsiteY16" fmla="*/ 4240 h 9956"/>
                  <a:gd name="connsiteX17" fmla="*/ 2417 w 10000"/>
                  <a:gd name="connsiteY17" fmla="*/ 2366 h 9956"/>
                  <a:gd name="connsiteX18" fmla="*/ 3031 w 10000"/>
                  <a:gd name="connsiteY18" fmla="*/ 3231 h 9956"/>
                  <a:gd name="connsiteX19" fmla="*/ 1891 w 10000"/>
                  <a:gd name="connsiteY19" fmla="*/ 4672 h 9956"/>
                  <a:gd name="connsiteX20" fmla="*/ 2504 w 10000"/>
                  <a:gd name="connsiteY20" fmla="*/ 6161 h 9956"/>
                  <a:gd name="connsiteX21" fmla="*/ 4608 w 10000"/>
                  <a:gd name="connsiteY21" fmla="*/ 5873 h 9956"/>
                  <a:gd name="connsiteX22" fmla="*/ 4871 w 10000"/>
                  <a:gd name="connsiteY22" fmla="*/ 6593 h 9956"/>
                  <a:gd name="connsiteX23" fmla="*/ 6712 w 10000"/>
                  <a:gd name="connsiteY23" fmla="*/ 6017 h 9956"/>
                  <a:gd name="connsiteX24" fmla="*/ 6844 w 10000"/>
                  <a:gd name="connsiteY24" fmla="*/ 6401 h 9956"/>
                  <a:gd name="connsiteX25" fmla="*/ 6625 w 10000"/>
                  <a:gd name="connsiteY25" fmla="*/ 6593 h 9956"/>
                  <a:gd name="connsiteX26" fmla="*/ 6844 w 10000"/>
                  <a:gd name="connsiteY26" fmla="*/ 7746 h 9956"/>
                  <a:gd name="connsiteX27" fmla="*/ 6581 w 10000"/>
                  <a:gd name="connsiteY27" fmla="*/ 8035 h 9956"/>
                  <a:gd name="connsiteX28" fmla="*/ 7019 w 10000"/>
                  <a:gd name="connsiteY28" fmla="*/ 8611 h 9956"/>
                  <a:gd name="connsiteX29" fmla="*/ 7019 w 10000"/>
                  <a:gd name="connsiteY29" fmla="*/ 8899 h 9956"/>
                  <a:gd name="connsiteX30" fmla="*/ 6362 w 10000"/>
                  <a:gd name="connsiteY30" fmla="*/ 9043 h 9956"/>
                  <a:gd name="connsiteX31" fmla="*/ 5880 w 10000"/>
                  <a:gd name="connsiteY31" fmla="*/ 8995 h 9956"/>
                  <a:gd name="connsiteX32" fmla="*/ 5749 w 10000"/>
                  <a:gd name="connsiteY32" fmla="*/ 7746 h 9956"/>
                  <a:gd name="connsiteX33" fmla="*/ 5178 w 10000"/>
                  <a:gd name="connsiteY33" fmla="*/ 7698 h 9956"/>
                  <a:gd name="connsiteX34" fmla="*/ 5178 w 10000"/>
                  <a:gd name="connsiteY34" fmla="*/ 9475 h 9956"/>
                  <a:gd name="connsiteX35" fmla="*/ 4608 w 10000"/>
                  <a:gd name="connsiteY35" fmla="*/ 9475 h 9956"/>
                  <a:gd name="connsiteX36" fmla="*/ 3908 w 10000"/>
                  <a:gd name="connsiteY36" fmla="*/ 7602 h 9956"/>
                  <a:gd name="connsiteX37" fmla="*/ 1453 w 10000"/>
                  <a:gd name="connsiteY37" fmla="*/ 7842 h 9956"/>
                  <a:gd name="connsiteX38" fmla="*/ 1145 w 10000"/>
                  <a:gd name="connsiteY38" fmla="*/ 7554 h 9956"/>
                  <a:gd name="connsiteX39" fmla="*/ 445 w 10000"/>
                  <a:gd name="connsiteY39" fmla="*/ 7650 h 9956"/>
                  <a:gd name="connsiteX40" fmla="*/ 1453 w 10000"/>
                  <a:gd name="connsiteY40" fmla="*/ 9956 h 9956"/>
                  <a:gd name="connsiteX41" fmla="*/ 4170 w 10000"/>
                  <a:gd name="connsiteY41" fmla="*/ 9667 h 9956"/>
                  <a:gd name="connsiteX42" fmla="*/ 4390 w 10000"/>
                  <a:gd name="connsiteY42" fmla="*/ 9956 h 9956"/>
                  <a:gd name="connsiteX43" fmla="*/ 10000 w 10000"/>
                  <a:gd name="connsiteY43" fmla="*/ 9572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000" h="9956">
                    <a:moveTo>
                      <a:pt x="10000" y="7602"/>
                    </a:moveTo>
                    <a:lnTo>
                      <a:pt x="10000" y="8275"/>
                    </a:lnTo>
                    <a:lnTo>
                      <a:pt x="9737" y="8371"/>
                    </a:lnTo>
                    <a:cubicBezTo>
                      <a:pt x="8937" y="7254"/>
                      <a:pt x="8948" y="7734"/>
                      <a:pt x="8948" y="7218"/>
                    </a:cubicBezTo>
                    <a:cubicBezTo>
                      <a:pt x="8846" y="6578"/>
                      <a:pt x="8744" y="5937"/>
                      <a:pt x="8641" y="5297"/>
                    </a:cubicBezTo>
                    <a:lnTo>
                      <a:pt x="7808" y="6113"/>
                    </a:lnTo>
                    <a:lnTo>
                      <a:pt x="7019" y="6353"/>
                    </a:lnTo>
                    <a:lnTo>
                      <a:pt x="6932" y="5921"/>
                    </a:lnTo>
                    <a:lnTo>
                      <a:pt x="8335" y="4864"/>
                    </a:lnTo>
                    <a:cubicBezTo>
                      <a:pt x="8378" y="4560"/>
                      <a:pt x="8422" y="4256"/>
                      <a:pt x="8466" y="3952"/>
                    </a:cubicBezTo>
                    <a:lnTo>
                      <a:pt x="7677" y="733"/>
                    </a:lnTo>
                    <a:lnTo>
                      <a:pt x="6888" y="397"/>
                    </a:lnTo>
                    <a:cubicBezTo>
                      <a:pt x="6245" y="574"/>
                      <a:pt x="5798" y="509"/>
                      <a:pt x="5155" y="686"/>
                    </a:cubicBezTo>
                    <a:lnTo>
                      <a:pt x="3419" y="0"/>
                    </a:lnTo>
                    <a:lnTo>
                      <a:pt x="36" y="2266"/>
                    </a:lnTo>
                    <a:cubicBezTo>
                      <a:pt x="66" y="2826"/>
                      <a:pt x="-23" y="3632"/>
                      <a:pt x="6" y="4192"/>
                    </a:cubicBezTo>
                    <a:lnTo>
                      <a:pt x="1102" y="4240"/>
                    </a:lnTo>
                    <a:lnTo>
                      <a:pt x="2417" y="2366"/>
                    </a:lnTo>
                    <a:lnTo>
                      <a:pt x="3031" y="3231"/>
                    </a:lnTo>
                    <a:lnTo>
                      <a:pt x="1891" y="4672"/>
                    </a:lnTo>
                    <a:lnTo>
                      <a:pt x="2504" y="6161"/>
                    </a:lnTo>
                    <a:lnTo>
                      <a:pt x="4608" y="5873"/>
                    </a:lnTo>
                    <a:cubicBezTo>
                      <a:pt x="4696" y="6113"/>
                      <a:pt x="4783" y="6353"/>
                      <a:pt x="4871" y="6593"/>
                    </a:cubicBezTo>
                    <a:lnTo>
                      <a:pt x="6712" y="6017"/>
                    </a:lnTo>
                    <a:cubicBezTo>
                      <a:pt x="6757" y="6145"/>
                      <a:pt x="6800" y="6273"/>
                      <a:pt x="6844" y="6401"/>
                    </a:cubicBezTo>
                    <a:lnTo>
                      <a:pt x="6625" y="6593"/>
                    </a:lnTo>
                    <a:lnTo>
                      <a:pt x="6844" y="7746"/>
                    </a:lnTo>
                    <a:lnTo>
                      <a:pt x="6581" y="8035"/>
                    </a:lnTo>
                    <a:lnTo>
                      <a:pt x="7019" y="8611"/>
                    </a:lnTo>
                    <a:lnTo>
                      <a:pt x="7019" y="8899"/>
                    </a:lnTo>
                    <a:lnTo>
                      <a:pt x="6362" y="9043"/>
                    </a:lnTo>
                    <a:lnTo>
                      <a:pt x="5880" y="8995"/>
                    </a:lnTo>
                    <a:cubicBezTo>
                      <a:pt x="5836" y="8579"/>
                      <a:pt x="5792" y="8163"/>
                      <a:pt x="5749" y="7746"/>
                    </a:cubicBezTo>
                    <a:lnTo>
                      <a:pt x="5178" y="7698"/>
                    </a:lnTo>
                    <a:lnTo>
                      <a:pt x="5178" y="9475"/>
                    </a:lnTo>
                    <a:lnTo>
                      <a:pt x="4608" y="9475"/>
                    </a:lnTo>
                    <a:lnTo>
                      <a:pt x="3908" y="7602"/>
                    </a:lnTo>
                    <a:lnTo>
                      <a:pt x="1453" y="7842"/>
                    </a:lnTo>
                    <a:lnTo>
                      <a:pt x="1145" y="7554"/>
                    </a:lnTo>
                    <a:lnTo>
                      <a:pt x="445" y="7650"/>
                    </a:lnTo>
                    <a:lnTo>
                      <a:pt x="1453" y="9956"/>
                    </a:lnTo>
                    <a:lnTo>
                      <a:pt x="4170" y="9667"/>
                    </a:lnTo>
                    <a:lnTo>
                      <a:pt x="4390" y="9956"/>
                    </a:lnTo>
                    <a:lnTo>
                      <a:pt x="10000" y="9572"/>
                    </a:lnTo>
                  </a:path>
                </a:pathLst>
              </a:custGeom>
              <a:solidFill>
                <a:schemeClr val="bg1"/>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35" name="Freeform 118">
                <a:extLst>
                  <a:ext uri="{FF2B5EF4-FFF2-40B4-BE49-F238E27FC236}">
                    <a16:creationId xmlns:a16="http://schemas.microsoft.com/office/drawing/2014/main" id="{AE1744D5-FAA8-63F8-81C5-B3EFF607601E}"/>
                  </a:ext>
                </a:extLst>
              </p:cNvPr>
              <p:cNvSpPr>
                <a:spLocks/>
              </p:cNvSpPr>
              <p:nvPr/>
            </p:nvSpPr>
            <p:spPr bwMode="auto">
              <a:xfrm>
                <a:off x="3333607" y="10227133"/>
                <a:ext cx="139700" cy="166688"/>
              </a:xfrm>
              <a:custGeom>
                <a:avLst/>
                <a:gdLst>
                  <a:gd name="T0" fmla="*/ 88 w 88"/>
                  <a:gd name="T1" fmla="*/ 0 h 116"/>
                  <a:gd name="T2" fmla="*/ 80 w 88"/>
                  <a:gd name="T3" fmla="*/ 76 h 116"/>
                  <a:gd name="T4" fmla="*/ 0 w 88"/>
                  <a:gd name="T5" fmla="*/ 56 h 116"/>
                  <a:gd name="T6" fmla="*/ 4 w 88"/>
                  <a:gd name="T7" fmla="*/ 116 h 116"/>
                </a:gdLst>
                <a:ahLst/>
                <a:cxnLst>
                  <a:cxn ang="0">
                    <a:pos x="T0" y="T1"/>
                  </a:cxn>
                  <a:cxn ang="0">
                    <a:pos x="T2" y="T3"/>
                  </a:cxn>
                  <a:cxn ang="0">
                    <a:pos x="T4" y="T5"/>
                  </a:cxn>
                  <a:cxn ang="0">
                    <a:pos x="T6" y="T7"/>
                  </a:cxn>
                </a:cxnLst>
                <a:rect l="0" t="0" r="r" b="b"/>
                <a:pathLst>
                  <a:path w="88" h="116">
                    <a:moveTo>
                      <a:pt x="88" y="0"/>
                    </a:moveTo>
                    <a:lnTo>
                      <a:pt x="80" y="76"/>
                    </a:lnTo>
                    <a:lnTo>
                      <a:pt x="0" y="56"/>
                    </a:lnTo>
                    <a:lnTo>
                      <a:pt x="4" y="116"/>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6" name="Freeform 117">
                <a:extLst>
                  <a:ext uri="{FF2B5EF4-FFF2-40B4-BE49-F238E27FC236}">
                    <a16:creationId xmlns:a16="http://schemas.microsoft.com/office/drawing/2014/main" id="{1259A60F-7B98-3D9A-C727-5B7C976C228B}"/>
                  </a:ext>
                </a:extLst>
              </p:cNvPr>
              <p:cNvSpPr>
                <a:spLocks/>
              </p:cNvSpPr>
              <p:nvPr/>
            </p:nvSpPr>
            <p:spPr bwMode="auto">
              <a:xfrm>
                <a:off x="1496869" y="8868233"/>
                <a:ext cx="1193800" cy="847725"/>
              </a:xfrm>
              <a:custGeom>
                <a:avLst/>
                <a:gdLst>
                  <a:gd name="T0" fmla="*/ 748 w 752"/>
                  <a:gd name="T1" fmla="*/ 0 h 592"/>
                  <a:gd name="T2" fmla="*/ 580 w 752"/>
                  <a:gd name="T3" fmla="*/ 88 h 592"/>
                  <a:gd name="T4" fmla="*/ 564 w 752"/>
                  <a:gd name="T5" fmla="*/ 108 h 592"/>
                  <a:gd name="T6" fmla="*/ 540 w 752"/>
                  <a:gd name="T7" fmla="*/ 136 h 592"/>
                  <a:gd name="T8" fmla="*/ 528 w 752"/>
                  <a:gd name="T9" fmla="*/ 160 h 592"/>
                  <a:gd name="T10" fmla="*/ 520 w 752"/>
                  <a:gd name="T11" fmla="*/ 212 h 592"/>
                  <a:gd name="T12" fmla="*/ 428 w 752"/>
                  <a:gd name="T13" fmla="*/ 244 h 592"/>
                  <a:gd name="T14" fmla="*/ 292 w 752"/>
                  <a:gd name="T15" fmla="*/ 108 h 592"/>
                  <a:gd name="T16" fmla="*/ 0 w 752"/>
                  <a:gd name="T17" fmla="*/ 276 h 592"/>
                  <a:gd name="T18" fmla="*/ 12 w 752"/>
                  <a:gd name="T19" fmla="*/ 556 h 592"/>
                  <a:gd name="T20" fmla="*/ 428 w 752"/>
                  <a:gd name="T21" fmla="*/ 556 h 592"/>
                  <a:gd name="T22" fmla="*/ 444 w 752"/>
                  <a:gd name="T23" fmla="*/ 272 h 592"/>
                  <a:gd name="T24" fmla="*/ 532 w 752"/>
                  <a:gd name="T25" fmla="*/ 244 h 592"/>
                  <a:gd name="T26" fmla="*/ 532 w 752"/>
                  <a:gd name="T27" fmla="*/ 292 h 592"/>
                  <a:gd name="T28" fmla="*/ 652 w 752"/>
                  <a:gd name="T29" fmla="*/ 220 h 592"/>
                  <a:gd name="T30" fmla="*/ 684 w 752"/>
                  <a:gd name="T31" fmla="*/ 160 h 592"/>
                  <a:gd name="T32" fmla="*/ 640 w 752"/>
                  <a:gd name="T33" fmla="*/ 288 h 592"/>
                  <a:gd name="T34" fmla="*/ 580 w 752"/>
                  <a:gd name="T35" fmla="*/ 312 h 592"/>
                  <a:gd name="T36" fmla="*/ 548 w 752"/>
                  <a:gd name="T37" fmla="*/ 328 h 592"/>
                  <a:gd name="T38" fmla="*/ 524 w 752"/>
                  <a:gd name="T39" fmla="*/ 368 h 592"/>
                  <a:gd name="T40" fmla="*/ 516 w 752"/>
                  <a:gd name="T41" fmla="*/ 396 h 592"/>
                  <a:gd name="T42" fmla="*/ 492 w 752"/>
                  <a:gd name="T43" fmla="*/ 592 h 592"/>
                  <a:gd name="T44" fmla="*/ 556 w 752"/>
                  <a:gd name="T45" fmla="*/ 548 h 592"/>
                  <a:gd name="T46" fmla="*/ 580 w 752"/>
                  <a:gd name="T47" fmla="*/ 376 h 592"/>
                  <a:gd name="T48" fmla="*/ 588 w 752"/>
                  <a:gd name="T49" fmla="*/ 516 h 592"/>
                  <a:gd name="T50" fmla="*/ 628 w 752"/>
                  <a:gd name="T51" fmla="*/ 496 h 592"/>
                  <a:gd name="T52" fmla="*/ 656 w 752"/>
                  <a:gd name="T53" fmla="*/ 428 h 592"/>
                  <a:gd name="T54" fmla="*/ 752 w 752"/>
                  <a:gd name="T55" fmla="*/ 40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2" h="592">
                    <a:moveTo>
                      <a:pt x="748" y="0"/>
                    </a:moveTo>
                    <a:lnTo>
                      <a:pt x="580" y="88"/>
                    </a:lnTo>
                    <a:lnTo>
                      <a:pt x="564" y="108"/>
                    </a:lnTo>
                    <a:lnTo>
                      <a:pt x="540" y="136"/>
                    </a:lnTo>
                    <a:lnTo>
                      <a:pt x="528" y="160"/>
                    </a:lnTo>
                    <a:lnTo>
                      <a:pt x="520" y="212"/>
                    </a:lnTo>
                    <a:lnTo>
                      <a:pt x="428" y="244"/>
                    </a:lnTo>
                    <a:lnTo>
                      <a:pt x="292" y="108"/>
                    </a:lnTo>
                    <a:lnTo>
                      <a:pt x="0" y="276"/>
                    </a:lnTo>
                    <a:lnTo>
                      <a:pt x="12" y="556"/>
                    </a:lnTo>
                    <a:lnTo>
                      <a:pt x="428" y="556"/>
                    </a:lnTo>
                    <a:lnTo>
                      <a:pt x="444" y="272"/>
                    </a:lnTo>
                    <a:lnTo>
                      <a:pt x="532" y="244"/>
                    </a:lnTo>
                    <a:lnTo>
                      <a:pt x="532" y="292"/>
                    </a:lnTo>
                    <a:lnTo>
                      <a:pt x="652" y="220"/>
                    </a:lnTo>
                    <a:lnTo>
                      <a:pt x="684" y="160"/>
                    </a:lnTo>
                    <a:lnTo>
                      <a:pt x="640" y="288"/>
                    </a:lnTo>
                    <a:lnTo>
                      <a:pt x="580" y="312"/>
                    </a:lnTo>
                    <a:lnTo>
                      <a:pt x="548" y="328"/>
                    </a:lnTo>
                    <a:lnTo>
                      <a:pt x="524" y="368"/>
                    </a:lnTo>
                    <a:lnTo>
                      <a:pt x="516" y="396"/>
                    </a:lnTo>
                    <a:lnTo>
                      <a:pt x="492" y="592"/>
                    </a:lnTo>
                    <a:lnTo>
                      <a:pt x="556" y="548"/>
                    </a:lnTo>
                    <a:lnTo>
                      <a:pt x="580" y="376"/>
                    </a:lnTo>
                    <a:lnTo>
                      <a:pt x="588" y="516"/>
                    </a:lnTo>
                    <a:lnTo>
                      <a:pt x="628" y="496"/>
                    </a:lnTo>
                    <a:lnTo>
                      <a:pt x="656" y="428"/>
                    </a:lnTo>
                    <a:lnTo>
                      <a:pt x="752" y="400"/>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7" name="Freeform 116">
                <a:extLst>
                  <a:ext uri="{FF2B5EF4-FFF2-40B4-BE49-F238E27FC236}">
                    <a16:creationId xmlns:a16="http://schemas.microsoft.com/office/drawing/2014/main" id="{F77DD54A-379A-C79B-4816-B578FA4629E5}"/>
                  </a:ext>
                </a:extLst>
              </p:cNvPr>
              <p:cNvSpPr>
                <a:spLocks/>
              </p:cNvSpPr>
              <p:nvPr/>
            </p:nvSpPr>
            <p:spPr bwMode="auto">
              <a:xfrm>
                <a:off x="2131869" y="8782508"/>
                <a:ext cx="552450" cy="263525"/>
              </a:xfrm>
              <a:custGeom>
                <a:avLst/>
                <a:gdLst>
                  <a:gd name="T0" fmla="*/ 32 w 348"/>
                  <a:gd name="T1" fmla="*/ 36 h 184"/>
                  <a:gd name="T2" fmla="*/ 0 w 348"/>
                  <a:gd name="T3" fmla="*/ 184 h 184"/>
                  <a:gd name="T4" fmla="*/ 348 w 348"/>
                  <a:gd name="T5" fmla="*/ 0 h 184"/>
                </a:gdLst>
                <a:ahLst/>
                <a:cxnLst>
                  <a:cxn ang="0">
                    <a:pos x="T0" y="T1"/>
                  </a:cxn>
                  <a:cxn ang="0">
                    <a:pos x="T2" y="T3"/>
                  </a:cxn>
                  <a:cxn ang="0">
                    <a:pos x="T4" y="T5"/>
                  </a:cxn>
                </a:cxnLst>
                <a:rect l="0" t="0" r="r" b="b"/>
                <a:pathLst>
                  <a:path w="348" h="184">
                    <a:moveTo>
                      <a:pt x="32" y="36"/>
                    </a:moveTo>
                    <a:lnTo>
                      <a:pt x="0" y="184"/>
                    </a:lnTo>
                    <a:lnTo>
                      <a:pt x="348" y="0"/>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Line 115">
                <a:extLst>
                  <a:ext uri="{FF2B5EF4-FFF2-40B4-BE49-F238E27FC236}">
                    <a16:creationId xmlns:a16="http://schemas.microsoft.com/office/drawing/2014/main" id="{70C3197B-33BA-3A96-B172-81CD3B5275E1}"/>
                  </a:ext>
                </a:extLst>
              </p:cNvPr>
              <p:cNvSpPr>
                <a:spLocks noChangeShapeType="1"/>
              </p:cNvSpPr>
              <p:nvPr/>
            </p:nvSpPr>
            <p:spPr bwMode="auto">
              <a:xfrm>
                <a:off x="2296969" y="8444371"/>
                <a:ext cx="38100" cy="571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 name="Freeform 114">
                <a:extLst>
                  <a:ext uri="{FF2B5EF4-FFF2-40B4-BE49-F238E27FC236}">
                    <a16:creationId xmlns:a16="http://schemas.microsoft.com/office/drawing/2014/main" id="{7B60BF75-0081-676E-B15E-436E274BC60E}"/>
                  </a:ext>
                </a:extLst>
              </p:cNvPr>
              <p:cNvSpPr>
                <a:spLocks/>
              </p:cNvSpPr>
              <p:nvPr/>
            </p:nvSpPr>
            <p:spPr bwMode="auto">
              <a:xfrm>
                <a:off x="2652569" y="9504821"/>
                <a:ext cx="704850" cy="354012"/>
              </a:xfrm>
              <a:custGeom>
                <a:avLst/>
                <a:gdLst>
                  <a:gd name="T0" fmla="*/ 32 w 444"/>
                  <a:gd name="T1" fmla="*/ 0 h 248"/>
                  <a:gd name="T2" fmla="*/ 36 w 444"/>
                  <a:gd name="T3" fmla="*/ 56 h 248"/>
                  <a:gd name="T4" fmla="*/ 32 w 444"/>
                  <a:gd name="T5" fmla="*/ 92 h 248"/>
                  <a:gd name="T6" fmla="*/ 0 w 444"/>
                  <a:gd name="T7" fmla="*/ 116 h 248"/>
                  <a:gd name="T8" fmla="*/ 20 w 444"/>
                  <a:gd name="T9" fmla="*/ 152 h 248"/>
                  <a:gd name="T10" fmla="*/ 68 w 444"/>
                  <a:gd name="T11" fmla="*/ 128 h 248"/>
                  <a:gd name="T12" fmla="*/ 132 w 444"/>
                  <a:gd name="T13" fmla="*/ 148 h 248"/>
                  <a:gd name="T14" fmla="*/ 224 w 444"/>
                  <a:gd name="T15" fmla="*/ 72 h 248"/>
                  <a:gd name="T16" fmla="*/ 220 w 444"/>
                  <a:gd name="T17" fmla="*/ 108 h 248"/>
                  <a:gd name="T18" fmla="*/ 256 w 444"/>
                  <a:gd name="T19" fmla="*/ 132 h 248"/>
                  <a:gd name="T20" fmla="*/ 232 w 444"/>
                  <a:gd name="T21" fmla="*/ 140 h 248"/>
                  <a:gd name="T22" fmla="*/ 176 w 444"/>
                  <a:gd name="T23" fmla="*/ 156 h 248"/>
                  <a:gd name="T24" fmla="*/ 196 w 444"/>
                  <a:gd name="T25" fmla="*/ 184 h 248"/>
                  <a:gd name="T26" fmla="*/ 232 w 444"/>
                  <a:gd name="T27" fmla="*/ 180 h 248"/>
                  <a:gd name="T28" fmla="*/ 260 w 444"/>
                  <a:gd name="T29" fmla="*/ 220 h 248"/>
                  <a:gd name="T30" fmla="*/ 352 w 444"/>
                  <a:gd name="T31" fmla="*/ 148 h 248"/>
                  <a:gd name="T32" fmla="*/ 356 w 444"/>
                  <a:gd name="T33" fmla="*/ 180 h 248"/>
                  <a:gd name="T34" fmla="*/ 308 w 444"/>
                  <a:gd name="T35" fmla="*/ 208 h 248"/>
                  <a:gd name="T36" fmla="*/ 296 w 444"/>
                  <a:gd name="T37" fmla="*/ 240 h 248"/>
                  <a:gd name="T38" fmla="*/ 360 w 444"/>
                  <a:gd name="T39" fmla="*/ 248 h 248"/>
                  <a:gd name="T40" fmla="*/ 388 w 444"/>
                  <a:gd name="T41" fmla="*/ 204 h 248"/>
                  <a:gd name="T42" fmla="*/ 444 w 444"/>
                  <a:gd name="T43" fmla="*/ 1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248">
                    <a:moveTo>
                      <a:pt x="32" y="0"/>
                    </a:moveTo>
                    <a:lnTo>
                      <a:pt x="36" y="56"/>
                    </a:lnTo>
                    <a:lnTo>
                      <a:pt x="32" y="92"/>
                    </a:lnTo>
                    <a:lnTo>
                      <a:pt x="0" y="116"/>
                    </a:lnTo>
                    <a:lnTo>
                      <a:pt x="20" y="152"/>
                    </a:lnTo>
                    <a:lnTo>
                      <a:pt x="68" y="128"/>
                    </a:lnTo>
                    <a:lnTo>
                      <a:pt x="132" y="148"/>
                    </a:lnTo>
                    <a:lnTo>
                      <a:pt x="224" y="72"/>
                    </a:lnTo>
                    <a:lnTo>
                      <a:pt x="220" y="108"/>
                    </a:lnTo>
                    <a:lnTo>
                      <a:pt x="256" y="132"/>
                    </a:lnTo>
                    <a:lnTo>
                      <a:pt x="232" y="140"/>
                    </a:lnTo>
                    <a:lnTo>
                      <a:pt x="176" y="156"/>
                    </a:lnTo>
                    <a:lnTo>
                      <a:pt x="196" y="184"/>
                    </a:lnTo>
                    <a:lnTo>
                      <a:pt x="232" y="180"/>
                    </a:lnTo>
                    <a:lnTo>
                      <a:pt x="260" y="220"/>
                    </a:lnTo>
                    <a:lnTo>
                      <a:pt x="352" y="148"/>
                    </a:lnTo>
                    <a:lnTo>
                      <a:pt x="356" y="180"/>
                    </a:lnTo>
                    <a:lnTo>
                      <a:pt x="308" y="208"/>
                    </a:lnTo>
                    <a:lnTo>
                      <a:pt x="296" y="240"/>
                    </a:lnTo>
                    <a:lnTo>
                      <a:pt x="360" y="248"/>
                    </a:lnTo>
                    <a:lnTo>
                      <a:pt x="388" y="204"/>
                    </a:lnTo>
                    <a:lnTo>
                      <a:pt x="444" y="192"/>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0" name="Rectangle 113">
                <a:extLst>
                  <a:ext uri="{FF2B5EF4-FFF2-40B4-BE49-F238E27FC236}">
                    <a16:creationId xmlns:a16="http://schemas.microsoft.com/office/drawing/2014/main" id="{14C3734A-45C1-D9C6-26D8-DD3BBE180F70}"/>
                  </a:ext>
                </a:extLst>
              </p:cNvPr>
              <p:cNvSpPr>
                <a:spLocks noChangeArrowheads="1"/>
              </p:cNvSpPr>
              <p:nvPr/>
            </p:nvSpPr>
            <p:spPr bwMode="auto">
              <a:xfrm>
                <a:off x="3189144" y="10246183"/>
                <a:ext cx="114300"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Freeform 112">
                <a:extLst>
                  <a:ext uri="{FF2B5EF4-FFF2-40B4-BE49-F238E27FC236}">
                    <a16:creationId xmlns:a16="http://schemas.microsoft.com/office/drawing/2014/main" id="{BE136DDE-7D45-7465-B2E6-10384180FCC1}"/>
                  </a:ext>
                </a:extLst>
              </p:cNvPr>
              <p:cNvSpPr>
                <a:spLocks/>
              </p:cNvSpPr>
              <p:nvPr/>
            </p:nvSpPr>
            <p:spPr bwMode="auto">
              <a:xfrm>
                <a:off x="3312969" y="8215771"/>
                <a:ext cx="4006850" cy="3494087"/>
              </a:xfrm>
              <a:custGeom>
                <a:avLst/>
                <a:gdLst>
                  <a:gd name="T0" fmla="*/ 100 w 2524"/>
                  <a:gd name="T1" fmla="*/ 2028 h 2440"/>
                  <a:gd name="T2" fmla="*/ 888 w 2524"/>
                  <a:gd name="T3" fmla="*/ 2256 h 2440"/>
                  <a:gd name="T4" fmla="*/ 1040 w 2524"/>
                  <a:gd name="T5" fmla="*/ 2440 h 2440"/>
                  <a:gd name="T6" fmla="*/ 1236 w 2524"/>
                  <a:gd name="T7" fmla="*/ 2340 h 2440"/>
                  <a:gd name="T8" fmla="*/ 1516 w 2524"/>
                  <a:gd name="T9" fmla="*/ 2188 h 2440"/>
                  <a:gd name="T10" fmla="*/ 1588 w 2524"/>
                  <a:gd name="T11" fmla="*/ 2112 h 2440"/>
                  <a:gd name="T12" fmla="*/ 1780 w 2524"/>
                  <a:gd name="T13" fmla="*/ 2124 h 2440"/>
                  <a:gd name="T14" fmla="*/ 1872 w 2524"/>
                  <a:gd name="T15" fmla="*/ 2160 h 2440"/>
                  <a:gd name="T16" fmla="*/ 1956 w 2524"/>
                  <a:gd name="T17" fmla="*/ 2168 h 2440"/>
                  <a:gd name="T18" fmla="*/ 2120 w 2524"/>
                  <a:gd name="T19" fmla="*/ 2160 h 2440"/>
                  <a:gd name="T20" fmla="*/ 2144 w 2524"/>
                  <a:gd name="T21" fmla="*/ 2116 h 2440"/>
                  <a:gd name="T22" fmla="*/ 2208 w 2524"/>
                  <a:gd name="T23" fmla="*/ 2176 h 2440"/>
                  <a:gd name="T24" fmla="*/ 2232 w 2524"/>
                  <a:gd name="T25" fmla="*/ 2244 h 2440"/>
                  <a:gd name="T26" fmla="*/ 2268 w 2524"/>
                  <a:gd name="T27" fmla="*/ 2216 h 2440"/>
                  <a:gd name="T28" fmla="*/ 2304 w 2524"/>
                  <a:gd name="T29" fmla="*/ 2168 h 2440"/>
                  <a:gd name="T30" fmla="*/ 2368 w 2524"/>
                  <a:gd name="T31" fmla="*/ 2168 h 2440"/>
                  <a:gd name="T32" fmla="*/ 2400 w 2524"/>
                  <a:gd name="T33" fmla="*/ 1980 h 2440"/>
                  <a:gd name="T34" fmla="*/ 2464 w 2524"/>
                  <a:gd name="T35" fmla="*/ 1940 h 2440"/>
                  <a:gd name="T36" fmla="*/ 2524 w 2524"/>
                  <a:gd name="T37" fmla="*/ 1848 h 2440"/>
                  <a:gd name="T38" fmla="*/ 2464 w 2524"/>
                  <a:gd name="T39" fmla="*/ 1772 h 2440"/>
                  <a:gd name="T40" fmla="*/ 2380 w 2524"/>
                  <a:gd name="T41" fmla="*/ 1724 h 2440"/>
                  <a:gd name="T42" fmla="*/ 2348 w 2524"/>
                  <a:gd name="T43" fmla="*/ 1664 h 2440"/>
                  <a:gd name="T44" fmla="*/ 2280 w 2524"/>
                  <a:gd name="T45" fmla="*/ 1616 h 2440"/>
                  <a:gd name="T46" fmla="*/ 2248 w 2524"/>
                  <a:gd name="T47" fmla="*/ 1696 h 2440"/>
                  <a:gd name="T48" fmla="*/ 2180 w 2524"/>
                  <a:gd name="T49" fmla="*/ 1656 h 2440"/>
                  <a:gd name="T50" fmla="*/ 2080 w 2524"/>
                  <a:gd name="T51" fmla="*/ 1576 h 2440"/>
                  <a:gd name="T52" fmla="*/ 2084 w 2524"/>
                  <a:gd name="T53" fmla="*/ 1488 h 2440"/>
                  <a:gd name="T54" fmla="*/ 2308 w 2524"/>
                  <a:gd name="T55" fmla="*/ 1380 h 2440"/>
                  <a:gd name="T56" fmla="*/ 2176 w 2524"/>
                  <a:gd name="T57" fmla="*/ 1200 h 2440"/>
                  <a:gd name="T58" fmla="*/ 2116 w 2524"/>
                  <a:gd name="T59" fmla="*/ 1104 h 2440"/>
                  <a:gd name="T60" fmla="*/ 2016 w 2524"/>
                  <a:gd name="T61" fmla="*/ 1040 h 2440"/>
                  <a:gd name="T62" fmla="*/ 2024 w 2524"/>
                  <a:gd name="T63" fmla="*/ 800 h 2440"/>
                  <a:gd name="T64" fmla="*/ 1968 w 2524"/>
                  <a:gd name="T65" fmla="*/ 696 h 2440"/>
                  <a:gd name="T66" fmla="*/ 2040 w 2524"/>
                  <a:gd name="T67" fmla="*/ 652 h 2440"/>
                  <a:gd name="T68" fmla="*/ 1984 w 2524"/>
                  <a:gd name="T69" fmla="*/ 576 h 2440"/>
                  <a:gd name="T70" fmla="*/ 1924 w 2524"/>
                  <a:gd name="T71" fmla="*/ 548 h 2440"/>
                  <a:gd name="T72" fmla="*/ 1912 w 2524"/>
                  <a:gd name="T73" fmla="*/ 428 h 2440"/>
                  <a:gd name="T74" fmla="*/ 2012 w 2524"/>
                  <a:gd name="T75" fmla="*/ 132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4" h="2440">
                    <a:moveTo>
                      <a:pt x="0" y="2040"/>
                    </a:moveTo>
                    <a:lnTo>
                      <a:pt x="100" y="2028"/>
                    </a:lnTo>
                    <a:lnTo>
                      <a:pt x="740" y="2240"/>
                    </a:lnTo>
                    <a:lnTo>
                      <a:pt x="888" y="2256"/>
                    </a:lnTo>
                    <a:lnTo>
                      <a:pt x="996" y="2436"/>
                    </a:lnTo>
                    <a:lnTo>
                      <a:pt x="1040" y="2440"/>
                    </a:lnTo>
                    <a:lnTo>
                      <a:pt x="1140" y="2392"/>
                    </a:lnTo>
                    <a:lnTo>
                      <a:pt x="1236" y="2340"/>
                    </a:lnTo>
                    <a:lnTo>
                      <a:pt x="1452" y="2176"/>
                    </a:lnTo>
                    <a:lnTo>
                      <a:pt x="1516" y="2188"/>
                    </a:lnTo>
                    <a:lnTo>
                      <a:pt x="1548" y="2180"/>
                    </a:lnTo>
                    <a:lnTo>
                      <a:pt x="1588" y="2112"/>
                    </a:lnTo>
                    <a:lnTo>
                      <a:pt x="1772" y="2068"/>
                    </a:lnTo>
                    <a:lnTo>
                      <a:pt x="1780" y="2124"/>
                    </a:lnTo>
                    <a:lnTo>
                      <a:pt x="1804" y="2160"/>
                    </a:lnTo>
                    <a:lnTo>
                      <a:pt x="1872" y="2160"/>
                    </a:lnTo>
                    <a:lnTo>
                      <a:pt x="1900" y="2152"/>
                    </a:lnTo>
                    <a:lnTo>
                      <a:pt x="1956" y="2168"/>
                    </a:lnTo>
                    <a:lnTo>
                      <a:pt x="2096" y="2156"/>
                    </a:lnTo>
                    <a:lnTo>
                      <a:pt x="2120" y="2160"/>
                    </a:lnTo>
                    <a:lnTo>
                      <a:pt x="2144" y="2152"/>
                    </a:lnTo>
                    <a:lnTo>
                      <a:pt x="2144" y="2116"/>
                    </a:lnTo>
                    <a:lnTo>
                      <a:pt x="2196" y="2136"/>
                    </a:lnTo>
                    <a:lnTo>
                      <a:pt x="2208" y="2176"/>
                    </a:lnTo>
                    <a:lnTo>
                      <a:pt x="2208" y="2204"/>
                    </a:lnTo>
                    <a:lnTo>
                      <a:pt x="2232" y="2244"/>
                    </a:lnTo>
                    <a:lnTo>
                      <a:pt x="2260" y="2332"/>
                    </a:lnTo>
                    <a:lnTo>
                      <a:pt x="2268" y="2216"/>
                    </a:lnTo>
                    <a:lnTo>
                      <a:pt x="2272" y="2192"/>
                    </a:lnTo>
                    <a:lnTo>
                      <a:pt x="2304" y="2168"/>
                    </a:lnTo>
                    <a:lnTo>
                      <a:pt x="2336" y="2168"/>
                    </a:lnTo>
                    <a:lnTo>
                      <a:pt x="2368" y="2168"/>
                    </a:lnTo>
                    <a:lnTo>
                      <a:pt x="2416" y="2128"/>
                    </a:lnTo>
                    <a:lnTo>
                      <a:pt x="2400" y="1980"/>
                    </a:lnTo>
                    <a:lnTo>
                      <a:pt x="2428" y="1940"/>
                    </a:lnTo>
                    <a:lnTo>
                      <a:pt x="2464" y="1940"/>
                    </a:lnTo>
                    <a:lnTo>
                      <a:pt x="2480" y="1896"/>
                    </a:lnTo>
                    <a:lnTo>
                      <a:pt x="2524" y="1848"/>
                    </a:lnTo>
                    <a:lnTo>
                      <a:pt x="2516" y="1776"/>
                    </a:lnTo>
                    <a:lnTo>
                      <a:pt x="2464" y="1772"/>
                    </a:lnTo>
                    <a:lnTo>
                      <a:pt x="2400" y="1692"/>
                    </a:lnTo>
                    <a:lnTo>
                      <a:pt x="2380" y="1724"/>
                    </a:lnTo>
                    <a:lnTo>
                      <a:pt x="2344" y="1716"/>
                    </a:lnTo>
                    <a:lnTo>
                      <a:pt x="2348" y="1664"/>
                    </a:lnTo>
                    <a:lnTo>
                      <a:pt x="2304" y="1644"/>
                    </a:lnTo>
                    <a:lnTo>
                      <a:pt x="2280" y="1616"/>
                    </a:lnTo>
                    <a:lnTo>
                      <a:pt x="2280" y="1684"/>
                    </a:lnTo>
                    <a:lnTo>
                      <a:pt x="2248" y="1696"/>
                    </a:lnTo>
                    <a:lnTo>
                      <a:pt x="2208" y="1684"/>
                    </a:lnTo>
                    <a:lnTo>
                      <a:pt x="2180" y="1656"/>
                    </a:lnTo>
                    <a:lnTo>
                      <a:pt x="2104" y="1636"/>
                    </a:lnTo>
                    <a:lnTo>
                      <a:pt x="2080" y="1576"/>
                    </a:lnTo>
                    <a:lnTo>
                      <a:pt x="2060" y="1532"/>
                    </a:lnTo>
                    <a:lnTo>
                      <a:pt x="2084" y="1488"/>
                    </a:lnTo>
                    <a:lnTo>
                      <a:pt x="2276" y="1568"/>
                    </a:lnTo>
                    <a:lnTo>
                      <a:pt x="2308" y="1380"/>
                    </a:lnTo>
                    <a:lnTo>
                      <a:pt x="2260" y="1220"/>
                    </a:lnTo>
                    <a:lnTo>
                      <a:pt x="2176" y="1200"/>
                    </a:lnTo>
                    <a:lnTo>
                      <a:pt x="2152" y="1116"/>
                    </a:lnTo>
                    <a:lnTo>
                      <a:pt x="2116" y="1104"/>
                    </a:lnTo>
                    <a:lnTo>
                      <a:pt x="2092" y="1052"/>
                    </a:lnTo>
                    <a:cubicBezTo>
                      <a:pt x="2013" y="1048"/>
                      <a:pt x="2016" y="1073"/>
                      <a:pt x="2016" y="1040"/>
                    </a:cubicBezTo>
                    <a:lnTo>
                      <a:pt x="1996" y="864"/>
                    </a:lnTo>
                    <a:lnTo>
                      <a:pt x="2024" y="800"/>
                    </a:lnTo>
                    <a:lnTo>
                      <a:pt x="1948" y="720"/>
                    </a:lnTo>
                    <a:lnTo>
                      <a:pt x="1968" y="696"/>
                    </a:lnTo>
                    <a:lnTo>
                      <a:pt x="2020" y="684"/>
                    </a:lnTo>
                    <a:lnTo>
                      <a:pt x="2040" y="652"/>
                    </a:lnTo>
                    <a:lnTo>
                      <a:pt x="1988" y="616"/>
                    </a:lnTo>
                    <a:lnTo>
                      <a:pt x="1984" y="576"/>
                    </a:lnTo>
                    <a:lnTo>
                      <a:pt x="1972" y="548"/>
                    </a:lnTo>
                    <a:lnTo>
                      <a:pt x="1924" y="548"/>
                    </a:lnTo>
                    <a:lnTo>
                      <a:pt x="1904" y="488"/>
                    </a:lnTo>
                    <a:lnTo>
                      <a:pt x="1912" y="428"/>
                    </a:lnTo>
                    <a:lnTo>
                      <a:pt x="1984" y="408"/>
                    </a:lnTo>
                    <a:lnTo>
                      <a:pt x="2012" y="132"/>
                    </a:lnTo>
                    <a:lnTo>
                      <a:pt x="1992" y="0"/>
                    </a:lnTo>
                  </a:path>
                </a:pathLst>
              </a:custGeom>
              <a:noFill/>
              <a:ln w="19050">
                <a:solidFill>
                  <a:srgbClr val="000000"/>
                </a:solidFill>
                <a:prstDash val="lgDashDot"/>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2" name="Freeform 111">
                <a:extLst>
                  <a:ext uri="{FF2B5EF4-FFF2-40B4-BE49-F238E27FC236}">
                    <a16:creationId xmlns:a16="http://schemas.microsoft.com/office/drawing/2014/main" id="{203EE59D-486C-54F2-CD3C-E94FC995909F}"/>
                  </a:ext>
                </a:extLst>
              </p:cNvPr>
              <p:cNvSpPr>
                <a:spLocks/>
              </p:cNvSpPr>
              <p:nvPr/>
            </p:nvSpPr>
            <p:spPr bwMode="auto">
              <a:xfrm>
                <a:off x="3322494" y="10684333"/>
                <a:ext cx="509588" cy="366713"/>
              </a:xfrm>
              <a:custGeom>
                <a:avLst/>
                <a:gdLst>
                  <a:gd name="T0" fmla="*/ 0 w 321"/>
                  <a:gd name="T1" fmla="*/ 0 h 231"/>
                  <a:gd name="T2" fmla="*/ 228 w 321"/>
                  <a:gd name="T3" fmla="*/ 42 h 231"/>
                  <a:gd name="T4" fmla="*/ 237 w 321"/>
                  <a:gd name="T5" fmla="*/ 87 h 231"/>
                  <a:gd name="T6" fmla="*/ 276 w 321"/>
                  <a:gd name="T7" fmla="*/ 87 h 231"/>
                  <a:gd name="T8" fmla="*/ 321 w 321"/>
                  <a:gd name="T9" fmla="*/ 168 h 231"/>
                  <a:gd name="T10" fmla="*/ 258 w 321"/>
                  <a:gd name="T11" fmla="*/ 231 h 231"/>
                  <a:gd name="T12" fmla="*/ 165 w 321"/>
                  <a:gd name="T13" fmla="*/ 183 h 231"/>
                  <a:gd name="T14" fmla="*/ 3 w 321"/>
                  <a:gd name="T15" fmla="*/ 51 h 231"/>
                  <a:gd name="T16" fmla="*/ 0 w 321"/>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231">
                    <a:moveTo>
                      <a:pt x="0" y="0"/>
                    </a:moveTo>
                    <a:lnTo>
                      <a:pt x="228" y="42"/>
                    </a:lnTo>
                    <a:lnTo>
                      <a:pt x="237" y="87"/>
                    </a:lnTo>
                    <a:lnTo>
                      <a:pt x="276" y="87"/>
                    </a:lnTo>
                    <a:lnTo>
                      <a:pt x="321" y="168"/>
                    </a:lnTo>
                    <a:lnTo>
                      <a:pt x="258" y="231"/>
                    </a:lnTo>
                    <a:lnTo>
                      <a:pt x="165" y="183"/>
                    </a:lnTo>
                    <a:lnTo>
                      <a:pt x="3"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3" name="Freeform 110">
                <a:extLst>
                  <a:ext uri="{FF2B5EF4-FFF2-40B4-BE49-F238E27FC236}">
                    <a16:creationId xmlns:a16="http://schemas.microsoft.com/office/drawing/2014/main" id="{08D09765-63C9-649B-45E1-0BFE0F908BD8}"/>
                  </a:ext>
                </a:extLst>
              </p:cNvPr>
              <p:cNvSpPr>
                <a:spLocks/>
              </p:cNvSpPr>
              <p:nvPr/>
            </p:nvSpPr>
            <p:spPr bwMode="auto">
              <a:xfrm>
                <a:off x="2679557" y="8774571"/>
                <a:ext cx="276225" cy="457200"/>
              </a:xfrm>
              <a:custGeom>
                <a:avLst/>
                <a:gdLst>
                  <a:gd name="T0" fmla="*/ 84 w 174"/>
                  <a:gd name="T1" fmla="*/ 6 h 288"/>
                  <a:gd name="T2" fmla="*/ 174 w 174"/>
                  <a:gd name="T3" fmla="*/ 240 h 288"/>
                  <a:gd name="T4" fmla="*/ 162 w 174"/>
                  <a:gd name="T5" fmla="*/ 288 h 288"/>
                  <a:gd name="T6" fmla="*/ 0 w 174"/>
                  <a:gd name="T7" fmla="*/ 261 h 288"/>
                  <a:gd name="T8" fmla="*/ 0 w 174"/>
                  <a:gd name="T9" fmla="*/ 15 h 288"/>
                  <a:gd name="T10" fmla="*/ 39 w 174"/>
                  <a:gd name="T11" fmla="*/ 0 h 288"/>
                  <a:gd name="T12" fmla="*/ 84 w 174"/>
                  <a:gd name="T13" fmla="*/ 6 h 288"/>
                </a:gdLst>
                <a:ahLst/>
                <a:cxnLst>
                  <a:cxn ang="0">
                    <a:pos x="T0" y="T1"/>
                  </a:cxn>
                  <a:cxn ang="0">
                    <a:pos x="T2" y="T3"/>
                  </a:cxn>
                  <a:cxn ang="0">
                    <a:pos x="T4" y="T5"/>
                  </a:cxn>
                  <a:cxn ang="0">
                    <a:pos x="T6" y="T7"/>
                  </a:cxn>
                  <a:cxn ang="0">
                    <a:pos x="T8" y="T9"/>
                  </a:cxn>
                  <a:cxn ang="0">
                    <a:pos x="T10" y="T11"/>
                  </a:cxn>
                  <a:cxn ang="0">
                    <a:pos x="T12" y="T13"/>
                  </a:cxn>
                </a:cxnLst>
                <a:rect l="0" t="0" r="r" b="b"/>
                <a:pathLst>
                  <a:path w="174" h="288">
                    <a:moveTo>
                      <a:pt x="84" y="6"/>
                    </a:moveTo>
                    <a:lnTo>
                      <a:pt x="174" y="240"/>
                    </a:lnTo>
                    <a:lnTo>
                      <a:pt x="162" y="288"/>
                    </a:lnTo>
                    <a:lnTo>
                      <a:pt x="0" y="261"/>
                    </a:lnTo>
                    <a:lnTo>
                      <a:pt x="0" y="15"/>
                    </a:lnTo>
                    <a:lnTo>
                      <a:pt x="39" y="0"/>
                    </a:lnTo>
                    <a:lnTo>
                      <a:pt x="8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4" name="Freeform 109">
                <a:extLst>
                  <a:ext uri="{FF2B5EF4-FFF2-40B4-BE49-F238E27FC236}">
                    <a16:creationId xmlns:a16="http://schemas.microsoft.com/office/drawing/2014/main" id="{9FDC4CAB-3EF1-9DB5-586A-B061C952F208}"/>
                  </a:ext>
                </a:extLst>
              </p:cNvPr>
              <p:cNvSpPr>
                <a:spLocks/>
              </p:cNvSpPr>
              <p:nvPr/>
            </p:nvSpPr>
            <p:spPr bwMode="auto">
              <a:xfrm>
                <a:off x="3328844" y="10541458"/>
                <a:ext cx="3175" cy="234950"/>
              </a:xfrm>
              <a:custGeom>
                <a:avLst/>
                <a:gdLst>
                  <a:gd name="T0" fmla="*/ 0 w 2"/>
                  <a:gd name="T1" fmla="*/ 0 h 148"/>
                  <a:gd name="T2" fmla="*/ 2 w 2"/>
                  <a:gd name="T3" fmla="*/ 148 h 148"/>
                </a:gdLst>
                <a:ahLst/>
                <a:cxnLst>
                  <a:cxn ang="0">
                    <a:pos x="T0" y="T1"/>
                  </a:cxn>
                  <a:cxn ang="0">
                    <a:pos x="T2" y="T3"/>
                  </a:cxn>
                </a:cxnLst>
                <a:rect l="0" t="0" r="r" b="b"/>
                <a:pathLst>
                  <a:path w="2" h="148">
                    <a:moveTo>
                      <a:pt x="0" y="0"/>
                    </a:moveTo>
                    <a:lnTo>
                      <a:pt x="2" y="14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5" name="Freeform 108">
                <a:extLst>
                  <a:ext uri="{FF2B5EF4-FFF2-40B4-BE49-F238E27FC236}">
                    <a16:creationId xmlns:a16="http://schemas.microsoft.com/office/drawing/2014/main" id="{6298ECB0-81FB-5974-9C17-9E7244740792}"/>
                  </a:ext>
                </a:extLst>
              </p:cNvPr>
              <p:cNvSpPr>
                <a:spLocks/>
              </p:cNvSpPr>
              <p:nvPr/>
            </p:nvSpPr>
            <p:spPr bwMode="auto">
              <a:xfrm>
                <a:off x="3271694" y="9808033"/>
                <a:ext cx="188913" cy="428625"/>
              </a:xfrm>
              <a:custGeom>
                <a:avLst/>
                <a:gdLst>
                  <a:gd name="T0" fmla="*/ 175 w 297"/>
                  <a:gd name="T1" fmla="*/ 0 h 675"/>
                  <a:gd name="T2" fmla="*/ 187 w 297"/>
                  <a:gd name="T3" fmla="*/ 148 h 675"/>
                  <a:gd name="T4" fmla="*/ 0 w 297"/>
                  <a:gd name="T5" fmla="*/ 185 h 675"/>
                  <a:gd name="T6" fmla="*/ 82 w 297"/>
                  <a:gd name="T7" fmla="*/ 583 h 675"/>
                  <a:gd name="T8" fmla="*/ 277 w 297"/>
                  <a:gd name="T9" fmla="*/ 590 h 675"/>
                  <a:gd name="T10" fmla="*/ 297 w 297"/>
                  <a:gd name="T11" fmla="*/ 675 h 675"/>
                </a:gdLst>
                <a:ahLst/>
                <a:cxnLst>
                  <a:cxn ang="0">
                    <a:pos x="T0" y="T1"/>
                  </a:cxn>
                  <a:cxn ang="0">
                    <a:pos x="T2" y="T3"/>
                  </a:cxn>
                  <a:cxn ang="0">
                    <a:pos x="T4" y="T5"/>
                  </a:cxn>
                  <a:cxn ang="0">
                    <a:pos x="T6" y="T7"/>
                  </a:cxn>
                  <a:cxn ang="0">
                    <a:pos x="T8" y="T9"/>
                  </a:cxn>
                  <a:cxn ang="0">
                    <a:pos x="T10" y="T11"/>
                  </a:cxn>
                </a:cxnLst>
                <a:rect l="0" t="0" r="r" b="b"/>
                <a:pathLst>
                  <a:path w="297" h="675">
                    <a:moveTo>
                      <a:pt x="175" y="0"/>
                    </a:moveTo>
                    <a:lnTo>
                      <a:pt x="187" y="148"/>
                    </a:lnTo>
                    <a:lnTo>
                      <a:pt x="0" y="185"/>
                    </a:lnTo>
                    <a:lnTo>
                      <a:pt x="82" y="583"/>
                    </a:lnTo>
                    <a:lnTo>
                      <a:pt x="277" y="590"/>
                    </a:lnTo>
                    <a:lnTo>
                      <a:pt x="297" y="675"/>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6" name="Rectangle 107">
                <a:extLst>
                  <a:ext uri="{FF2B5EF4-FFF2-40B4-BE49-F238E27FC236}">
                    <a16:creationId xmlns:a16="http://schemas.microsoft.com/office/drawing/2014/main" id="{6609B6AC-540C-CB07-B3AF-88F5154BE437}"/>
                  </a:ext>
                </a:extLst>
              </p:cNvPr>
              <p:cNvSpPr>
                <a:spLocks noChangeArrowheads="1"/>
              </p:cNvSpPr>
              <p:nvPr/>
            </p:nvSpPr>
            <p:spPr bwMode="auto">
              <a:xfrm>
                <a:off x="931719" y="10312858"/>
                <a:ext cx="723900"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7" name="Freeform 106">
                <a:extLst>
                  <a:ext uri="{FF2B5EF4-FFF2-40B4-BE49-F238E27FC236}">
                    <a16:creationId xmlns:a16="http://schemas.microsoft.com/office/drawing/2014/main" id="{8A2247A8-E588-D616-1A2F-A09E50CDED7D}"/>
                  </a:ext>
                </a:extLst>
              </p:cNvPr>
              <p:cNvSpPr>
                <a:spLocks/>
              </p:cNvSpPr>
              <p:nvPr/>
            </p:nvSpPr>
            <p:spPr bwMode="auto">
              <a:xfrm>
                <a:off x="2674794" y="8668208"/>
                <a:ext cx="244475" cy="212725"/>
              </a:xfrm>
              <a:custGeom>
                <a:avLst/>
                <a:gdLst>
                  <a:gd name="T0" fmla="*/ 8 w 386"/>
                  <a:gd name="T1" fmla="*/ 200 h 335"/>
                  <a:gd name="T2" fmla="*/ 0 w 386"/>
                  <a:gd name="T3" fmla="*/ 335 h 335"/>
                  <a:gd name="T4" fmla="*/ 255 w 386"/>
                  <a:gd name="T5" fmla="*/ 155 h 335"/>
                  <a:gd name="T6" fmla="*/ 386 w 386"/>
                  <a:gd name="T7" fmla="*/ 0 h 335"/>
                  <a:gd name="T8" fmla="*/ 8 w 386"/>
                  <a:gd name="T9" fmla="*/ 200 h 335"/>
                </a:gdLst>
                <a:ahLst/>
                <a:cxnLst>
                  <a:cxn ang="0">
                    <a:pos x="T0" y="T1"/>
                  </a:cxn>
                  <a:cxn ang="0">
                    <a:pos x="T2" y="T3"/>
                  </a:cxn>
                  <a:cxn ang="0">
                    <a:pos x="T4" y="T5"/>
                  </a:cxn>
                  <a:cxn ang="0">
                    <a:pos x="T6" y="T7"/>
                  </a:cxn>
                  <a:cxn ang="0">
                    <a:pos x="T8" y="T9"/>
                  </a:cxn>
                </a:cxnLst>
                <a:rect l="0" t="0" r="r" b="b"/>
                <a:pathLst>
                  <a:path w="386" h="335">
                    <a:moveTo>
                      <a:pt x="8" y="200"/>
                    </a:moveTo>
                    <a:lnTo>
                      <a:pt x="0" y="335"/>
                    </a:lnTo>
                    <a:lnTo>
                      <a:pt x="255" y="155"/>
                    </a:lnTo>
                    <a:lnTo>
                      <a:pt x="386" y="0"/>
                    </a:lnTo>
                    <a:lnTo>
                      <a:pt x="8" y="20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Freeform 105">
                <a:extLst>
                  <a:ext uri="{FF2B5EF4-FFF2-40B4-BE49-F238E27FC236}">
                    <a16:creationId xmlns:a16="http://schemas.microsoft.com/office/drawing/2014/main" id="{166B0EA3-1271-5EB1-5698-610FBA7E90A6}"/>
                  </a:ext>
                </a:extLst>
              </p:cNvPr>
              <p:cNvSpPr>
                <a:spLocks/>
              </p:cNvSpPr>
              <p:nvPr/>
            </p:nvSpPr>
            <p:spPr bwMode="auto">
              <a:xfrm>
                <a:off x="6764194" y="7312483"/>
                <a:ext cx="444500" cy="508000"/>
              </a:xfrm>
              <a:custGeom>
                <a:avLst/>
                <a:gdLst>
                  <a:gd name="T0" fmla="*/ 144 w 280"/>
                  <a:gd name="T1" fmla="*/ 0 h 320"/>
                  <a:gd name="T2" fmla="*/ 280 w 280"/>
                  <a:gd name="T3" fmla="*/ 12 h 320"/>
                  <a:gd name="T4" fmla="*/ 112 w 280"/>
                  <a:gd name="T5" fmla="*/ 320 h 320"/>
                  <a:gd name="T6" fmla="*/ 0 w 280"/>
                  <a:gd name="T7" fmla="*/ 320 h 320"/>
                  <a:gd name="T8" fmla="*/ 144 w 280"/>
                  <a:gd name="T9" fmla="*/ 0 h 320"/>
                </a:gdLst>
                <a:ahLst/>
                <a:cxnLst>
                  <a:cxn ang="0">
                    <a:pos x="T0" y="T1"/>
                  </a:cxn>
                  <a:cxn ang="0">
                    <a:pos x="T2" y="T3"/>
                  </a:cxn>
                  <a:cxn ang="0">
                    <a:pos x="T4" y="T5"/>
                  </a:cxn>
                  <a:cxn ang="0">
                    <a:pos x="T6" y="T7"/>
                  </a:cxn>
                  <a:cxn ang="0">
                    <a:pos x="T8" y="T9"/>
                  </a:cxn>
                </a:cxnLst>
                <a:rect l="0" t="0" r="r" b="b"/>
                <a:pathLst>
                  <a:path w="280" h="320">
                    <a:moveTo>
                      <a:pt x="144" y="0"/>
                    </a:moveTo>
                    <a:lnTo>
                      <a:pt x="280" y="12"/>
                    </a:lnTo>
                    <a:lnTo>
                      <a:pt x="112" y="320"/>
                    </a:lnTo>
                    <a:lnTo>
                      <a:pt x="0" y="320"/>
                    </a:lnTo>
                    <a:lnTo>
                      <a:pt x="1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Freeform 102">
                <a:extLst>
                  <a:ext uri="{FF2B5EF4-FFF2-40B4-BE49-F238E27FC236}">
                    <a16:creationId xmlns:a16="http://schemas.microsoft.com/office/drawing/2014/main" id="{53A8E03F-5609-65B5-D0BB-7E3DB99B333C}"/>
                  </a:ext>
                </a:extLst>
              </p:cNvPr>
              <p:cNvSpPr>
                <a:spLocks/>
              </p:cNvSpPr>
              <p:nvPr/>
            </p:nvSpPr>
            <p:spPr bwMode="auto">
              <a:xfrm>
                <a:off x="973310" y="9776918"/>
                <a:ext cx="893499" cy="627978"/>
              </a:xfrm>
              <a:custGeom>
                <a:avLst/>
                <a:gdLst>
                  <a:gd name="T0" fmla="*/ 114 w 588"/>
                  <a:gd name="T1" fmla="*/ 0 h 480"/>
                  <a:gd name="T2" fmla="*/ 474 w 588"/>
                  <a:gd name="T3" fmla="*/ 18 h 480"/>
                  <a:gd name="T4" fmla="*/ 588 w 588"/>
                  <a:gd name="T5" fmla="*/ 84 h 480"/>
                  <a:gd name="T6" fmla="*/ 456 w 588"/>
                  <a:gd name="T7" fmla="*/ 414 h 480"/>
                  <a:gd name="T8" fmla="*/ 114 w 588"/>
                  <a:gd name="T9" fmla="*/ 480 h 480"/>
                  <a:gd name="T10" fmla="*/ 0 w 588"/>
                  <a:gd name="T11" fmla="*/ 300 h 480"/>
                  <a:gd name="T12" fmla="*/ 114 w 588"/>
                  <a:gd name="T13" fmla="*/ 0 h 480"/>
                  <a:gd name="connsiteX0" fmla="*/ 1327 w 9388"/>
                  <a:gd name="connsiteY0" fmla="*/ 0 h 10000"/>
                  <a:gd name="connsiteX1" fmla="*/ 7449 w 9388"/>
                  <a:gd name="connsiteY1" fmla="*/ 375 h 10000"/>
                  <a:gd name="connsiteX2" fmla="*/ 9388 w 9388"/>
                  <a:gd name="connsiteY2" fmla="*/ 1750 h 10000"/>
                  <a:gd name="connsiteX3" fmla="*/ 7143 w 9388"/>
                  <a:gd name="connsiteY3" fmla="*/ 8625 h 10000"/>
                  <a:gd name="connsiteX4" fmla="*/ 1327 w 9388"/>
                  <a:gd name="connsiteY4" fmla="*/ 10000 h 10000"/>
                  <a:gd name="connsiteX5" fmla="*/ 0 w 9388"/>
                  <a:gd name="connsiteY5" fmla="*/ 3029 h 10000"/>
                  <a:gd name="connsiteX6" fmla="*/ 1327 w 9388"/>
                  <a:gd name="connsiteY6" fmla="*/ 0 h 10000"/>
                  <a:gd name="connsiteX0" fmla="*/ 1414 w 10000"/>
                  <a:gd name="connsiteY0" fmla="*/ 0 h 8625"/>
                  <a:gd name="connsiteX1" fmla="*/ 7935 w 10000"/>
                  <a:gd name="connsiteY1" fmla="*/ 375 h 8625"/>
                  <a:gd name="connsiteX2" fmla="*/ 10000 w 10000"/>
                  <a:gd name="connsiteY2" fmla="*/ 1750 h 8625"/>
                  <a:gd name="connsiteX3" fmla="*/ 7609 w 10000"/>
                  <a:gd name="connsiteY3" fmla="*/ 8625 h 8625"/>
                  <a:gd name="connsiteX4" fmla="*/ 1936 w 10000"/>
                  <a:gd name="connsiteY4" fmla="*/ 7853 h 8625"/>
                  <a:gd name="connsiteX5" fmla="*/ 0 w 10000"/>
                  <a:gd name="connsiteY5" fmla="*/ 3029 h 8625"/>
                  <a:gd name="connsiteX6" fmla="*/ 1414 w 10000"/>
                  <a:gd name="connsiteY6" fmla="*/ 0 h 8625"/>
                  <a:gd name="connsiteX0" fmla="*/ 1414 w 10000"/>
                  <a:gd name="connsiteY0" fmla="*/ 0 h 9555"/>
                  <a:gd name="connsiteX1" fmla="*/ 7935 w 10000"/>
                  <a:gd name="connsiteY1" fmla="*/ 435 h 9555"/>
                  <a:gd name="connsiteX2" fmla="*/ 10000 w 10000"/>
                  <a:gd name="connsiteY2" fmla="*/ 2029 h 9555"/>
                  <a:gd name="connsiteX3" fmla="*/ 7674 w 10000"/>
                  <a:gd name="connsiteY3" fmla="*/ 9555 h 9555"/>
                  <a:gd name="connsiteX4" fmla="*/ 1936 w 10000"/>
                  <a:gd name="connsiteY4" fmla="*/ 9105 h 9555"/>
                  <a:gd name="connsiteX5" fmla="*/ 0 w 10000"/>
                  <a:gd name="connsiteY5" fmla="*/ 3512 h 9555"/>
                  <a:gd name="connsiteX6" fmla="*/ 1414 w 10000"/>
                  <a:gd name="connsiteY6" fmla="*/ 0 h 9555"/>
                  <a:gd name="connsiteX0" fmla="*/ 1414 w 10000"/>
                  <a:gd name="connsiteY0" fmla="*/ 0 h 10000"/>
                  <a:gd name="connsiteX1" fmla="*/ 7544 w 10000"/>
                  <a:gd name="connsiteY1" fmla="*/ 548 h 10000"/>
                  <a:gd name="connsiteX2" fmla="*/ 10000 w 10000"/>
                  <a:gd name="connsiteY2" fmla="*/ 2123 h 10000"/>
                  <a:gd name="connsiteX3" fmla="*/ 7674 w 10000"/>
                  <a:gd name="connsiteY3" fmla="*/ 10000 h 10000"/>
                  <a:gd name="connsiteX4" fmla="*/ 1936 w 10000"/>
                  <a:gd name="connsiteY4" fmla="*/ 9529 h 10000"/>
                  <a:gd name="connsiteX5" fmla="*/ 0 w 10000"/>
                  <a:gd name="connsiteY5" fmla="*/ 3676 h 10000"/>
                  <a:gd name="connsiteX6" fmla="*/ 1414 w 10000"/>
                  <a:gd name="connsiteY6" fmla="*/ 0 h 10000"/>
                  <a:gd name="connsiteX0" fmla="*/ 1414 w 10196"/>
                  <a:gd name="connsiteY0" fmla="*/ 0 h 10000"/>
                  <a:gd name="connsiteX1" fmla="*/ 7544 w 10196"/>
                  <a:gd name="connsiteY1" fmla="*/ 548 h 10000"/>
                  <a:gd name="connsiteX2" fmla="*/ 10196 w 10196"/>
                  <a:gd name="connsiteY2" fmla="*/ 2961 h 10000"/>
                  <a:gd name="connsiteX3" fmla="*/ 7674 w 10196"/>
                  <a:gd name="connsiteY3" fmla="*/ 10000 h 10000"/>
                  <a:gd name="connsiteX4" fmla="*/ 1936 w 10196"/>
                  <a:gd name="connsiteY4" fmla="*/ 9529 h 10000"/>
                  <a:gd name="connsiteX5" fmla="*/ 0 w 10196"/>
                  <a:gd name="connsiteY5" fmla="*/ 3676 h 10000"/>
                  <a:gd name="connsiteX6" fmla="*/ 1414 w 10196"/>
                  <a:gd name="connsiteY6" fmla="*/ 0 h 10000"/>
                  <a:gd name="connsiteX0" fmla="*/ 1414 w 10196"/>
                  <a:gd name="connsiteY0" fmla="*/ 0 h 10000"/>
                  <a:gd name="connsiteX1" fmla="*/ 8261 w 10196"/>
                  <a:gd name="connsiteY1" fmla="*/ 734 h 10000"/>
                  <a:gd name="connsiteX2" fmla="*/ 10196 w 10196"/>
                  <a:gd name="connsiteY2" fmla="*/ 2961 h 10000"/>
                  <a:gd name="connsiteX3" fmla="*/ 7674 w 10196"/>
                  <a:gd name="connsiteY3" fmla="*/ 10000 h 10000"/>
                  <a:gd name="connsiteX4" fmla="*/ 1936 w 10196"/>
                  <a:gd name="connsiteY4" fmla="*/ 9529 h 10000"/>
                  <a:gd name="connsiteX5" fmla="*/ 0 w 10196"/>
                  <a:gd name="connsiteY5" fmla="*/ 3676 h 10000"/>
                  <a:gd name="connsiteX6" fmla="*/ 1414 w 10196"/>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6" h="10000">
                    <a:moveTo>
                      <a:pt x="1414" y="0"/>
                    </a:moveTo>
                    <a:lnTo>
                      <a:pt x="8261" y="734"/>
                    </a:lnTo>
                    <a:lnTo>
                      <a:pt x="10196" y="2961"/>
                    </a:lnTo>
                    <a:lnTo>
                      <a:pt x="7674" y="10000"/>
                    </a:lnTo>
                    <a:lnTo>
                      <a:pt x="1936" y="9529"/>
                    </a:lnTo>
                    <a:lnTo>
                      <a:pt x="0" y="3676"/>
                    </a:lnTo>
                    <a:lnTo>
                      <a:pt x="1414" y="0"/>
                    </a:lnTo>
                    <a:close/>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0" name="Freeform 101">
                <a:extLst>
                  <a:ext uri="{FF2B5EF4-FFF2-40B4-BE49-F238E27FC236}">
                    <a16:creationId xmlns:a16="http://schemas.microsoft.com/office/drawing/2014/main" id="{91E0A892-750E-AEFC-DFFC-A7DDAE90FD53}"/>
                  </a:ext>
                </a:extLst>
              </p:cNvPr>
              <p:cNvSpPr>
                <a:spLocks/>
              </p:cNvSpPr>
              <p:nvPr/>
            </p:nvSpPr>
            <p:spPr bwMode="auto">
              <a:xfrm>
                <a:off x="2466832" y="7725233"/>
                <a:ext cx="304800" cy="61913"/>
              </a:xfrm>
              <a:custGeom>
                <a:avLst/>
                <a:gdLst>
                  <a:gd name="T0" fmla="*/ 0 w 480"/>
                  <a:gd name="T1" fmla="*/ 98 h 98"/>
                  <a:gd name="T2" fmla="*/ 283 w 480"/>
                  <a:gd name="T3" fmla="*/ 50 h 98"/>
                  <a:gd name="T4" fmla="*/ 480 w 480"/>
                  <a:gd name="T5" fmla="*/ 0 h 98"/>
                </a:gdLst>
                <a:ahLst/>
                <a:cxnLst>
                  <a:cxn ang="0">
                    <a:pos x="T0" y="T1"/>
                  </a:cxn>
                  <a:cxn ang="0">
                    <a:pos x="T2" y="T3"/>
                  </a:cxn>
                  <a:cxn ang="0">
                    <a:pos x="T4" y="T5"/>
                  </a:cxn>
                </a:cxnLst>
                <a:rect l="0" t="0" r="r" b="b"/>
                <a:pathLst>
                  <a:path w="480" h="98">
                    <a:moveTo>
                      <a:pt x="0" y="98"/>
                    </a:moveTo>
                    <a:lnTo>
                      <a:pt x="283" y="50"/>
                    </a:lnTo>
                    <a:lnTo>
                      <a:pt x="480"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1" name="Freeform 100">
                <a:extLst>
                  <a:ext uri="{FF2B5EF4-FFF2-40B4-BE49-F238E27FC236}">
                    <a16:creationId xmlns:a16="http://schemas.microsoft.com/office/drawing/2014/main" id="{CAE78ED5-0849-338E-5DD0-76DDAE590C24}"/>
                  </a:ext>
                </a:extLst>
              </p:cNvPr>
              <p:cNvSpPr>
                <a:spLocks/>
              </p:cNvSpPr>
              <p:nvPr/>
            </p:nvSpPr>
            <p:spPr bwMode="auto">
              <a:xfrm>
                <a:off x="2192194" y="8099883"/>
                <a:ext cx="369888" cy="361950"/>
              </a:xfrm>
              <a:custGeom>
                <a:avLst/>
                <a:gdLst>
                  <a:gd name="T0" fmla="*/ 517 w 583"/>
                  <a:gd name="T1" fmla="*/ 0 h 569"/>
                  <a:gd name="T2" fmla="*/ 0 w 583"/>
                  <a:gd name="T3" fmla="*/ 509 h 569"/>
                  <a:gd name="T4" fmla="*/ 172 w 583"/>
                  <a:gd name="T5" fmla="*/ 569 h 569"/>
                  <a:gd name="T6" fmla="*/ 547 w 583"/>
                  <a:gd name="T7" fmla="*/ 180 h 569"/>
                  <a:gd name="T8" fmla="*/ 583 w 583"/>
                  <a:gd name="T9" fmla="*/ 78 h 569"/>
                  <a:gd name="T10" fmla="*/ 583 w 583"/>
                  <a:gd name="T11" fmla="*/ 18 h 569"/>
                  <a:gd name="T12" fmla="*/ 517 w 583"/>
                  <a:gd name="T13" fmla="*/ 0 h 569"/>
                </a:gdLst>
                <a:ahLst/>
                <a:cxnLst>
                  <a:cxn ang="0">
                    <a:pos x="T0" y="T1"/>
                  </a:cxn>
                  <a:cxn ang="0">
                    <a:pos x="T2" y="T3"/>
                  </a:cxn>
                  <a:cxn ang="0">
                    <a:pos x="T4" y="T5"/>
                  </a:cxn>
                  <a:cxn ang="0">
                    <a:pos x="T6" y="T7"/>
                  </a:cxn>
                  <a:cxn ang="0">
                    <a:pos x="T8" y="T9"/>
                  </a:cxn>
                  <a:cxn ang="0">
                    <a:pos x="T10" y="T11"/>
                  </a:cxn>
                  <a:cxn ang="0">
                    <a:pos x="T12" y="T13"/>
                  </a:cxn>
                </a:cxnLst>
                <a:rect l="0" t="0" r="r" b="b"/>
                <a:pathLst>
                  <a:path w="583" h="569">
                    <a:moveTo>
                      <a:pt x="517" y="0"/>
                    </a:moveTo>
                    <a:lnTo>
                      <a:pt x="0" y="509"/>
                    </a:lnTo>
                    <a:lnTo>
                      <a:pt x="172" y="569"/>
                    </a:lnTo>
                    <a:lnTo>
                      <a:pt x="547" y="180"/>
                    </a:lnTo>
                    <a:lnTo>
                      <a:pt x="583" y="78"/>
                    </a:lnTo>
                    <a:lnTo>
                      <a:pt x="583" y="18"/>
                    </a:lnTo>
                    <a:lnTo>
                      <a:pt x="517" y="0"/>
                    </a:lnTo>
                    <a:close/>
                  </a:path>
                </a:pathLst>
              </a:custGeom>
              <a:solidFill>
                <a:srgbClr val="00FFFF"/>
              </a:solidFill>
              <a:ln w="9525">
                <a:solidFill>
                  <a:srgbClr val="00FFFF"/>
                </a:solid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52" name="Freeform 99">
                <a:extLst>
                  <a:ext uri="{FF2B5EF4-FFF2-40B4-BE49-F238E27FC236}">
                    <a16:creationId xmlns:a16="http://schemas.microsoft.com/office/drawing/2014/main" id="{5476AE7F-6938-6C8A-D525-55B2F63E0D16}"/>
                  </a:ext>
                </a:extLst>
              </p:cNvPr>
              <p:cNvSpPr>
                <a:spLocks/>
              </p:cNvSpPr>
              <p:nvPr/>
            </p:nvSpPr>
            <p:spPr bwMode="auto">
              <a:xfrm>
                <a:off x="5371957" y="8120521"/>
                <a:ext cx="923925" cy="47625"/>
              </a:xfrm>
              <a:custGeom>
                <a:avLst/>
                <a:gdLst>
                  <a:gd name="T0" fmla="*/ 0 w 1455"/>
                  <a:gd name="T1" fmla="*/ 0 h 75"/>
                  <a:gd name="T2" fmla="*/ 665 w 1455"/>
                  <a:gd name="T3" fmla="*/ 43 h 75"/>
                  <a:gd name="T4" fmla="*/ 1455 w 1455"/>
                  <a:gd name="T5" fmla="*/ 75 h 75"/>
                </a:gdLst>
                <a:ahLst/>
                <a:cxnLst>
                  <a:cxn ang="0">
                    <a:pos x="T0" y="T1"/>
                  </a:cxn>
                  <a:cxn ang="0">
                    <a:pos x="T2" y="T3"/>
                  </a:cxn>
                  <a:cxn ang="0">
                    <a:pos x="T4" y="T5"/>
                  </a:cxn>
                </a:cxnLst>
                <a:rect l="0" t="0" r="r" b="b"/>
                <a:pathLst>
                  <a:path w="1455" h="75">
                    <a:moveTo>
                      <a:pt x="0" y="0"/>
                    </a:moveTo>
                    <a:lnTo>
                      <a:pt x="665" y="43"/>
                    </a:lnTo>
                    <a:lnTo>
                      <a:pt x="1455" y="75"/>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3" name="Freeform 98">
                <a:extLst>
                  <a:ext uri="{FF2B5EF4-FFF2-40B4-BE49-F238E27FC236}">
                    <a16:creationId xmlns:a16="http://schemas.microsoft.com/office/drawing/2014/main" id="{B558FAB2-F007-C603-0660-AC39638F1602}"/>
                  </a:ext>
                </a:extLst>
              </p:cNvPr>
              <p:cNvSpPr>
                <a:spLocks/>
              </p:cNvSpPr>
              <p:nvPr/>
            </p:nvSpPr>
            <p:spPr bwMode="auto">
              <a:xfrm>
                <a:off x="6586394" y="7431546"/>
                <a:ext cx="84138" cy="417512"/>
              </a:xfrm>
              <a:custGeom>
                <a:avLst/>
                <a:gdLst>
                  <a:gd name="T0" fmla="*/ 0 w 131"/>
                  <a:gd name="T1" fmla="*/ 656 h 656"/>
                  <a:gd name="T2" fmla="*/ 131 w 131"/>
                  <a:gd name="T3" fmla="*/ 187 h 656"/>
                  <a:gd name="T4" fmla="*/ 131 w 131"/>
                  <a:gd name="T5" fmla="*/ 0 h 656"/>
                </a:gdLst>
                <a:ahLst/>
                <a:cxnLst>
                  <a:cxn ang="0">
                    <a:pos x="T0" y="T1"/>
                  </a:cxn>
                  <a:cxn ang="0">
                    <a:pos x="T2" y="T3"/>
                  </a:cxn>
                  <a:cxn ang="0">
                    <a:pos x="T4" y="T5"/>
                  </a:cxn>
                </a:cxnLst>
                <a:rect l="0" t="0" r="r" b="b"/>
                <a:pathLst>
                  <a:path w="131" h="656">
                    <a:moveTo>
                      <a:pt x="0" y="656"/>
                    </a:moveTo>
                    <a:lnTo>
                      <a:pt x="131" y="187"/>
                    </a:lnTo>
                    <a:lnTo>
                      <a:pt x="131"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4" name="Freeform 96">
                <a:extLst>
                  <a:ext uri="{FF2B5EF4-FFF2-40B4-BE49-F238E27FC236}">
                    <a16:creationId xmlns:a16="http://schemas.microsoft.com/office/drawing/2014/main" id="{32A11276-08B7-0EF9-7B71-54E35F446016}"/>
                  </a:ext>
                </a:extLst>
              </p:cNvPr>
              <p:cNvSpPr>
                <a:spLocks/>
              </p:cNvSpPr>
              <p:nvPr/>
            </p:nvSpPr>
            <p:spPr bwMode="auto">
              <a:xfrm>
                <a:off x="6116494" y="7901446"/>
                <a:ext cx="85725" cy="2014537"/>
              </a:xfrm>
              <a:custGeom>
                <a:avLst/>
                <a:gdLst>
                  <a:gd name="T0" fmla="*/ 90 w 136"/>
                  <a:gd name="T1" fmla="*/ 0 h 3172"/>
                  <a:gd name="T2" fmla="*/ 135 w 136"/>
                  <a:gd name="T3" fmla="*/ 390 h 3172"/>
                  <a:gd name="T4" fmla="*/ 98 w 136"/>
                  <a:gd name="T5" fmla="*/ 1537 h 3172"/>
                  <a:gd name="T6" fmla="*/ 0 w 136"/>
                  <a:gd name="T7" fmla="*/ 2190 h 3172"/>
                  <a:gd name="T8" fmla="*/ 98 w 136"/>
                  <a:gd name="T9" fmla="*/ 2670 h 3172"/>
                  <a:gd name="T10" fmla="*/ 128 w 136"/>
                  <a:gd name="T11" fmla="*/ 3172 h 3172"/>
                </a:gdLst>
                <a:ahLst/>
                <a:cxnLst>
                  <a:cxn ang="0">
                    <a:pos x="T0" y="T1"/>
                  </a:cxn>
                  <a:cxn ang="0">
                    <a:pos x="T2" y="T3"/>
                  </a:cxn>
                  <a:cxn ang="0">
                    <a:pos x="T4" y="T5"/>
                  </a:cxn>
                  <a:cxn ang="0">
                    <a:pos x="T6" y="T7"/>
                  </a:cxn>
                  <a:cxn ang="0">
                    <a:pos x="T8" y="T9"/>
                  </a:cxn>
                  <a:cxn ang="0">
                    <a:pos x="T10" y="T11"/>
                  </a:cxn>
                </a:cxnLst>
                <a:rect l="0" t="0" r="r" b="b"/>
                <a:pathLst>
                  <a:path w="136" h="3172">
                    <a:moveTo>
                      <a:pt x="90" y="0"/>
                    </a:moveTo>
                    <a:lnTo>
                      <a:pt x="135" y="390"/>
                    </a:lnTo>
                    <a:cubicBezTo>
                      <a:pt x="136" y="646"/>
                      <a:pt x="120" y="1237"/>
                      <a:pt x="98" y="1537"/>
                    </a:cubicBezTo>
                    <a:cubicBezTo>
                      <a:pt x="76" y="1837"/>
                      <a:pt x="0" y="2001"/>
                      <a:pt x="0" y="2190"/>
                    </a:cubicBezTo>
                    <a:cubicBezTo>
                      <a:pt x="0" y="2379"/>
                      <a:pt x="77" y="2506"/>
                      <a:pt x="98" y="2670"/>
                    </a:cubicBezTo>
                    <a:cubicBezTo>
                      <a:pt x="119" y="2834"/>
                      <a:pt x="122" y="3068"/>
                      <a:pt x="128" y="3172"/>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95">
                <a:extLst>
                  <a:ext uri="{FF2B5EF4-FFF2-40B4-BE49-F238E27FC236}">
                    <a16:creationId xmlns:a16="http://schemas.microsoft.com/office/drawing/2014/main" id="{20807457-F95A-0F09-1C86-C969FF7B31A4}"/>
                  </a:ext>
                </a:extLst>
              </p:cNvPr>
              <p:cNvSpPr>
                <a:spLocks/>
              </p:cNvSpPr>
              <p:nvPr/>
            </p:nvSpPr>
            <p:spPr bwMode="auto">
              <a:xfrm>
                <a:off x="5792644" y="8149096"/>
                <a:ext cx="817563" cy="2214562"/>
              </a:xfrm>
              <a:custGeom>
                <a:avLst/>
                <a:gdLst>
                  <a:gd name="T0" fmla="*/ 111 w 1288"/>
                  <a:gd name="T1" fmla="*/ 0 h 3487"/>
                  <a:gd name="T2" fmla="*/ 66 w 1288"/>
                  <a:gd name="T3" fmla="*/ 157 h 3487"/>
                  <a:gd name="T4" fmla="*/ 66 w 1288"/>
                  <a:gd name="T5" fmla="*/ 502 h 3487"/>
                  <a:gd name="T6" fmla="*/ 13 w 1288"/>
                  <a:gd name="T7" fmla="*/ 592 h 3487"/>
                  <a:gd name="T8" fmla="*/ 6 w 1288"/>
                  <a:gd name="T9" fmla="*/ 682 h 3487"/>
                  <a:gd name="T10" fmla="*/ 51 w 1288"/>
                  <a:gd name="T11" fmla="*/ 870 h 3487"/>
                  <a:gd name="T12" fmla="*/ 156 w 1288"/>
                  <a:gd name="T13" fmla="*/ 1717 h 3487"/>
                  <a:gd name="T14" fmla="*/ 96 w 1288"/>
                  <a:gd name="T15" fmla="*/ 2115 h 3487"/>
                  <a:gd name="T16" fmla="*/ 126 w 1288"/>
                  <a:gd name="T17" fmla="*/ 2527 h 3487"/>
                  <a:gd name="T18" fmla="*/ 403 w 1288"/>
                  <a:gd name="T19" fmla="*/ 2580 h 3487"/>
                  <a:gd name="T20" fmla="*/ 448 w 1288"/>
                  <a:gd name="T21" fmla="*/ 2685 h 3487"/>
                  <a:gd name="T22" fmla="*/ 493 w 1288"/>
                  <a:gd name="T23" fmla="*/ 2752 h 3487"/>
                  <a:gd name="T24" fmla="*/ 651 w 1288"/>
                  <a:gd name="T25" fmla="*/ 2812 h 3487"/>
                  <a:gd name="T26" fmla="*/ 906 w 1288"/>
                  <a:gd name="T27" fmla="*/ 2985 h 3487"/>
                  <a:gd name="T28" fmla="*/ 913 w 1288"/>
                  <a:gd name="T29" fmla="*/ 3165 h 3487"/>
                  <a:gd name="T30" fmla="*/ 1288 w 1288"/>
                  <a:gd name="T31" fmla="*/ 3487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8" h="3487">
                    <a:moveTo>
                      <a:pt x="111" y="0"/>
                    </a:moveTo>
                    <a:cubicBezTo>
                      <a:pt x="104" y="26"/>
                      <a:pt x="73" y="73"/>
                      <a:pt x="66" y="157"/>
                    </a:cubicBezTo>
                    <a:cubicBezTo>
                      <a:pt x="59" y="241"/>
                      <a:pt x="75" y="430"/>
                      <a:pt x="66" y="502"/>
                    </a:cubicBezTo>
                    <a:cubicBezTo>
                      <a:pt x="57" y="574"/>
                      <a:pt x="23" y="562"/>
                      <a:pt x="13" y="592"/>
                    </a:cubicBezTo>
                    <a:cubicBezTo>
                      <a:pt x="3" y="622"/>
                      <a:pt x="0" y="636"/>
                      <a:pt x="6" y="682"/>
                    </a:cubicBezTo>
                    <a:cubicBezTo>
                      <a:pt x="12" y="728"/>
                      <a:pt x="26" y="697"/>
                      <a:pt x="51" y="870"/>
                    </a:cubicBezTo>
                    <a:cubicBezTo>
                      <a:pt x="76" y="1043"/>
                      <a:pt x="149" y="1509"/>
                      <a:pt x="156" y="1717"/>
                    </a:cubicBezTo>
                    <a:cubicBezTo>
                      <a:pt x="163" y="1925"/>
                      <a:pt x="101" y="1980"/>
                      <a:pt x="96" y="2115"/>
                    </a:cubicBezTo>
                    <a:cubicBezTo>
                      <a:pt x="91" y="2250"/>
                      <a:pt x="75" y="2450"/>
                      <a:pt x="126" y="2527"/>
                    </a:cubicBezTo>
                    <a:lnTo>
                      <a:pt x="403" y="2580"/>
                    </a:lnTo>
                    <a:cubicBezTo>
                      <a:pt x="457" y="2606"/>
                      <a:pt x="433" y="2656"/>
                      <a:pt x="448" y="2685"/>
                    </a:cubicBezTo>
                    <a:cubicBezTo>
                      <a:pt x="463" y="2714"/>
                      <a:pt x="459" y="2731"/>
                      <a:pt x="493" y="2752"/>
                    </a:cubicBezTo>
                    <a:cubicBezTo>
                      <a:pt x="527" y="2773"/>
                      <a:pt x="582" y="2773"/>
                      <a:pt x="651" y="2812"/>
                    </a:cubicBezTo>
                    <a:cubicBezTo>
                      <a:pt x="720" y="2851"/>
                      <a:pt x="862" y="2926"/>
                      <a:pt x="906" y="2985"/>
                    </a:cubicBezTo>
                    <a:lnTo>
                      <a:pt x="913" y="3165"/>
                    </a:lnTo>
                    <a:cubicBezTo>
                      <a:pt x="977" y="3249"/>
                      <a:pt x="1210" y="3420"/>
                      <a:pt x="1288" y="3487"/>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94">
                <a:extLst>
                  <a:ext uri="{FF2B5EF4-FFF2-40B4-BE49-F238E27FC236}">
                    <a16:creationId xmlns:a16="http://schemas.microsoft.com/office/drawing/2014/main" id="{BFA27DC2-4985-2B56-AAB1-1A8F8EC1C8EF}"/>
                  </a:ext>
                </a:extLst>
              </p:cNvPr>
              <p:cNvSpPr>
                <a:spLocks/>
              </p:cNvSpPr>
              <p:nvPr/>
            </p:nvSpPr>
            <p:spPr bwMode="auto">
              <a:xfrm>
                <a:off x="5754544" y="9744533"/>
                <a:ext cx="250825" cy="1095375"/>
              </a:xfrm>
              <a:custGeom>
                <a:avLst/>
                <a:gdLst>
                  <a:gd name="T0" fmla="*/ 396 w 396"/>
                  <a:gd name="T1" fmla="*/ 1725 h 1725"/>
                  <a:gd name="T2" fmla="*/ 381 w 396"/>
                  <a:gd name="T3" fmla="*/ 1448 h 1725"/>
                  <a:gd name="T4" fmla="*/ 276 w 396"/>
                  <a:gd name="T5" fmla="*/ 1335 h 1725"/>
                  <a:gd name="T6" fmla="*/ 201 w 396"/>
                  <a:gd name="T7" fmla="*/ 1208 h 1725"/>
                  <a:gd name="T8" fmla="*/ 171 w 396"/>
                  <a:gd name="T9" fmla="*/ 1103 h 1725"/>
                  <a:gd name="T10" fmla="*/ 28 w 396"/>
                  <a:gd name="T11" fmla="*/ 983 h 1725"/>
                  <a:gd name="T12" fmla="*/ 6 w 396"/>
                  <a:gd name="T13" fmla="*/ 848 h 1725"/>
                  <a:gd name="T14" fmla="*/ 66 w 396"/>
                  <a:gd name="T15" fmla="*/ 653 h 1725"/>
                  <a:gd name="T16" fmla="*/ 66 w 396"/>
                  <a:gd name="T17" fmla="*/ 83 h 1725"/>
                  <a:gd name="T18" fmla="*/ 163 w 396"/>
                  <a:gd name="T19"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1725">
                    <a:moveTo>
                      <a:pt x="396" y="1725"/>
                    </a:moveTo>
                    <a:lnTo>
                      <a:pt x="381" y="1448"/>
                    </a:lnTo>
                    <a:cubicBezTo>
                      <a:pt x="361" y="1383"/>
                      <a:pt x="306" y="1375"/>
                      <a:pt x="276" y="1335"/>
                    </a:cubicBezTo>
                    <a:cubicBezTo>
                      <a:pt x="246" y="1295"/>
                      <a:pt x="219" y="1247"/>
                      <a:pt x="201" y="1208"/>
                    </a:cubicBezTo>
                    <a:cubicBezTo>
                      <a:pt x="183" y="1169"/>
                      <a:pt x="200" y="1141"/>
                      <a:pt x="171" y="1103"/>
                    </a:cubicBezTo>
                    <a:cubicBezTo>
                      <a:pt x="142" y="1065"/>
                      <a:pt x="55" y="1025"/>
                      <a:pt x="28" y="983"/>
                    </a:cubicBezTo>
                    <a:cubicBezTo>
                      <a:pt x="1" y="941"/>
                      <a:pt x="0" y="903"/>
                      <a:pt x="6" y="848"/>
                    </a:cubicBezTo>
                    <a:cubicBezTo>
                      <a:pt x="12" y="793"/>
                      <a:pt x="56" y="780"/>
                      <a:pt x="66" y="653"/>
                    </a:cubicBezTo>
                    <a:lnTo>
                      <a:pt x="66" y="83"/>
                    </a:lnTo>
                    <a:lnTo>
                      <a:pt x="163" y="0"/>
                    </a:ln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93">
                <a:extLst>
                  <a:ext uri="{FF2B5EF4-FFF2-40B4-BE49-F238E27FC236}">
                    <a16:creationId xmlns:a16="http://schemas.microsoft.com/office/drawing/2014/main" id="{89183CB4-B220-1039-BD11-9BB89FB7D0EE}"/>
                  </a:ext>
                </a:extLst>
              </p:cNvPr>
              <p:cNvSpPr>
                <a:spLocks/>
              </p:cNvSpPr>
              <p:nvPr/>
            </p:nvSpPr>
            <p:spPr bwMode="auto">
              <a:xfrm>
                <a:off x="5791057" y="10195383"/>
                <a:ext cx="57150" cy="223838"/>
              </a:xfrm>
              <a:custGeom>
                <a:avLst/>
                <a:gdLst>
                  <a:gd name="T0" fmla="*/ 90 w 90"/>
                  <a:gd name="T1" fmla="*/ 352 h 352"/>
                  <a:gd name="T2" fmla="*/ 23 w 90"/>
                  <a:gd name="T3" fmla="*/ 150 h 352"/>
                  <a:gd name="T4" fmla="*/ 0 w 90"/>
                  <a:gd name="T5" fmla="*/ 0 h 352"/>
                </a:gdLst>
                <a:ahLst/>
                <a:cxnLst>
                  <a:cxn ang="0">
                    <a:pos x="T0" y="T1"/>
                  </a:cxn>
                  <a:cxn ang="0">
                    <a:pos x="T2" y="T3"/>
                  </a:cxn>
                  <a:cxn ang="0">
                    <a:pos x="T4" y="T5"/>
                  </a:cxn>
                </a:cxnLst>
                <a:rect l="0" t="0" r="r" b="b"/>
                <a:pathLst>
                  <a:path w="90" h="352">
                    <a:moveTo>
                      <a:pt x="90" y="352"/>
                    </a:moveTo>
                    <a:cubicBezTo>
                      <a:pt x="79" y="318"/>
                      <a:pt x="38" y="209"/>
                      <a:pt x="23" y="150"/>
                    </a:cubicBezTo>
                    <a:cubicBezTo>
                      <a:pt x="8" y="91"/>
                      <a:pt x="5" y="31"/>
                      <a:pt x="0"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92">
                <a:extLst>
                  <a:ext uri="{FF2B5EF4-FFF2-40B4-BE49-F238E27FC236}">
                    <a16:creationId xmlns:a16="http://schemas.microsoft.com/office/drawing/2014/main" id="{1DAAFF2B-7D9B-820E-08CE-CBB426400B2A}"/>
                  </a:ext>
                </a:extLst>
              </p:cNvPr>
              <p:cNvSpPr>
                <a:spLocks/>
              </p:cNvSpPr>
              <p:nvPr/>
            </p:nvSpPr>
            <p:spPr bwMode="auto">
              <a:xfrm>
                <a:off x="5681519" y="9782633"/>
                <a:ext cx="119063" cy="1062038"/>
              </a:xfrm>
              <a:custGeom>
                <a:avLst/>
                <a:gdLst>
                  <a:gd name="T0" fmla="*/ 1 w 188"/>
                  <a:gd name="T1" fmla="*/ 1673 h 1673"/>
                  <a:gd name="T2" fmla="*/ 31 w 188"/>
                  <a:gd name="T3" fmla="*/ 300 h 1673"/>
                  <a:gd name="T4" fmla="*/ 188 w 188"/>
                  <a:gd name="T5" fmla="*/ 0 h 1673"/>
                </a:gdLst>
                <a:ahLst/>
                <a:cxnLst>
                  <a:cxn ang="0">
                    <a:pos x="T0" y="T1"/>
                  </a:cxn>
                  <a:cxn ang="0">
                    <a:pos x="T2" y="T3"/>
                  </a:cxn>
                  <a:cxn ang="0">
                    <a:pos x="T4" y="T5"/>
                  </a:cxn>
                </a:cxnLst>
                <a:rect l="0" t="0" r="r" b="b"/>
                <a:pathLst>
                  <a:path w="188" h="1673">
                    <a:moveTo>
                      <a:pt x="1" y="1673"/>
                    </a:moveTo>
                    <a:cubicBezTo>
                      <a:pt x="6" y="1444"/>
                      <a:pt x="0" y="579"/>
                      <a:pt x="31" y="300"/>
                    </a:cubicBezTo>
                    <a:cubicBezTo>
                      <a:pt x="62" y="21"/>
                      <a:pt x="155" y="62"/>
                      <a:pt x="188"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91">
                <a:extLst>
                  <a:ext uri="{FF2B5EF4-FFF2-40B4-BE49-F238E27FC236}">
                    <a16:creationId xmlns:a16="http://schemas.microsoft.com/office/drawing/2014/main" id="{C98B5864-0DEB-E41B-9D71-02CF26E658E8}"/>
                  </a:ext>
                </a:extLst>
              </p:cNvPr>
              <p:cNvSpPr>
                <a:spLocks/>
              </p:cNvSpPr>
              <p:nvPr/>
            </p:nvSpPr>
            <p:spPr bwMode="auto">
              <a:xfrm>
                <a:off x="4171807" y="8018921"/>
                <a:ext cx="919162" cy="368300"/>
              </a:xfrm>
              <a:custGeom>
                <a:avLst/>
                <a:gdLst>
                  <a:gd name="T0" fmla="*/ 1448 w 1448"/>
                  <a:gd name="T1" fmla="*/ 166 h 579"/>
                  <a:gd name="T2" fmla="*/ 1283 w 1448"/>
                  <a:gd name="T3" fmla="*/ 121 h 579"/>
                  <a:gd name="T4" fmla="*/ 1080 w 1448"/>
                  <a:gd name="T5" fmla="*/ 31 h 579"/>
                  <a:gd name="T6" fmla="*/ 675 w 1448"/>
                  <a:gd name="T7" fmla="*/ 24 h 579"/>
                  <a:gd name="T8" fmla="*/ 270 w 1448"/>
                  <a:gd name="T9" fmla="*/ 174 h 579"/>
                  <a:gd name="T10" fmla="*/ 0 w 1448"/>
                  <a:gd name="T11" fmla="*/ 474 h 579"/>
                  <a:gd name="T12" fmla="*/ 15 w 1448"/>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1448" h="579">
                    <a:moveTo>
                      <a:pt x="1448" y="166"/>
                    </a:moveTo>
                    <a:cubicBezTo>
                      <a:pt x="1421" y="159"/>
                      <a:pt x="1344" y="143"/>
                      <a:pt x="1283" y="121"/>
                    </a:cubicBezTo>
                    <a:cubicBezTo>
                      <a:pt x="1222" y="99"/>
                      <a:pt x="1181" y="47"/>
                      <a:pt x="1080" y="31"/>
                    </a:cubicBezTo>
                    <a:cubicBezTo>
                      <a:pt x="979" y="15"/>
                      <a:pt x="810" y="0"/>
                      <a:pt x="675" y="24"/>
                    </a:cubicBezTo>
                    <a:cubicBezTo>
                      <a:pt x="540" y="48"/>
                      <a:pt x="383" y="99"/>
                      <a:pt x="270" y="174"/>
                    </a:cubicBezTo>
                    <a:cubicBezTo>
                      <a:pt x="157" y="249"/>
                      <a:pt x="42" y="407"/>
                      <a:pt x="0" y="474"/>
                    </a:cubicBezTo>
                    <a:lnTo>
                      <a:pt x="15" y="579"/>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90">
                <a:extLst>
                  <a:ext uri="{FF2B5EF4-FFF2-40B4-BE49-F238E27FC236}">
                    <a16:creationId xmlns:a16="http://schemas.microsoft.com/office/drawing/2014/main" id="{F3FFEC45-2C10-6333-3F6D-92E4D71C6E34}"/>
                  </a:ext>
                </a:extLst>
              </p:cNvPr>
              <p:cNvSpPr>
                <a:spLocks/>
              </p:cNvSpPr>
              <p:nvPr/>
            </p:nvSpPr>
            <p:spPr bwMode="auto">
              <a:xfrm>
                <a:off x="3676507" y="8996821"/>
                <a:ext cx="471487" cy="419100"/>
              </a:xfrm>
              <a:custGeom>
                <a:avLst/>
                <a:gdLst>
                  <a:gd name="T0" fmla="*/ 743 w 743"/>
                  <a:gd name="T1" fmla="*/ 0 h 660"/>
                  <a:gd name="T2" fmla="*/ 435 w 743"/>
                  <a:gd name="T3" fmla="*/ 67 h 660"/>
                  <a:gd name="T4" fmla="*/ 180 w 743"/>
                  <a:gd name="T5" fmla="*/ 367 h 660"/>
                  <a:gd name="T6" fmla="*/ 0 w 743"/>
                  <a:gd name="T7" fmla="*/ 660 h 660"/>
                </a:gdLst>
                <a:ahLst/>
                <a:cxnLst>
                  <a:cxn ang="0">
                    <a:pos x="T0" y="T1"/>
                  </a:cxn>
                  <a:cxn ang="0">
                    <a:pos x="T2" y="T3"/>
                  </a:cxn>
                  <a:cxn ang="0">
                    <a:pos x="T4" y="T5"/>
                  </a:cxn>
                  <a:cxn ang="0">
                    <a:pos x="T6" y="T7"/>
                  </a:cxn>
                </a:cxnLst>
                <a:rect l="0" t="0" r="r" b="b"/>
                <a:pathLst>
                  <a:path w="743" h="660">
                    <a:moveTo>
                      <a:pt x="743" y="0"/>
                    </a:moveTo>
                    <a:lnTo>
                      <a:pt x="435" y="67"/>
                    </a:lnTo>
                    <a:cubicBezTo>
                      <a:pt x="341" y="128"/>
                      <a:pt x="253" y="268"/>
                      <a:pt x="180" y="367"/>
                    </a:cubicBezTo>
                    <a:cubicBezTo>
                      <a:pt x="107" y="466"/>
                      <a:pt x="37" y="599"/>
                      <a:pt x="0" y="660"/>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89">
                <a:extLst>
                  <a:ext uri="{FF2B5EF4-FFF2-40B4-BE49-F238E27FC236}">
                    <a16:creationId xmlns:a16="http://schemas.microsoft.com/office/drawing/2014/main" id="{653AE265-8224-44B9-C684-DDDADF3CB655}"/>
                  </a:ext>
                </a:extLst>
              </p:cNvPr>
              <p:cNvSpPr>
                <a:spLocks/>
              </p:cNvSpPr>
              <p:nvPr/>
            </p:nvSpPr>
            <p:spPr bwMode="auto">
              <a:xfrm>
                <a:off x="3352657" y="9396871"/>
                <a:ext cx="352425" cy="411162"/>
              </a:xfrm>
              <a:custGeom>
                <a:avLst/>
                <a:gdLst>
                  <a:gd name="T0" fmla="*/ 0 w 555"/>
                  <a:gd name="T1" fmla="*/ 558 h 648"/>
                  <a:gd name="T2" fmla="*/ 105 w 555"/>
                  <a:gd name="T3" fmla="*/ 468 h 648"/>
                  <a:gd name="T4" fmla="*/ 240 w 555"/>
                  <a:gd name="T5" fmla="*/ 378 h 648"/>
                  <a:gd name="T6" fmla="*/ 405 w 555"/>
                  <a:gd name="T7" fmla="*/ 93 h 648"/>
                  <a:gd name="T8" fmla="*/ 503 w 555"/>
                  <a:gd name="T9" fmla="*/ 0 h 648"/>
                  <a:gd name="T10" fmla="*/ 533 w 555"/>
                  <a:gd name="T11" fmla="*/ 33 h 648"/>
                  <a:gd name="T12" fmla="*/ 555 w 555"/>
                  <a:gd name="T13" fmla="*/ 160 h 648"/>
                  <a:gd name="T14" fmla="*/ 405 w 555"/>
                  <a:gd name="T15" fmla="*/ 460 h 648"/>
                  <a:gd name="T16" fmla="*/ 38 w 555"/>
                  <a:gd name="T17" fmla="*/ 648 h 648"/>
                  <a:gd name="T18" fmla="*/ 0 w 555"/>
                  <a:gd name="T19" fmla="*/ 55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648">
                    <a:moveTo>
                      <a:pt x="0" y="558"/>
                    </a:moveTo>
                    <a:cubicBezTo>
                      <a:pt x="11" y="528"/>
                      <a:pt x="65" y="498"/>
                      <a:pt x="105" y="468"/>
                    </a:cubicBezTo>
                    <a:cubicBezTo>
                      <a:pt x="145" y="438"/>
                      <a:pt x="190" y="440"/>
                      <a:pt x="240" y="378"/>
                    </a:cubicBezTo>
                    <a:cubicBezTo>
                      <a:pt x="290" y="316"/>
                      <a:pt x="361" y="156"/>
                      <a:pt x="405" y="93"/>
                    </a:cubicBezTo>
                    <a:cubicBezTo>
                      <a:pt x="449" y="30"/>
                      <a:pt x="482" y="10"/>
                      <a:pt x="503" y="0"/>
                    </a:cubicBezTo>
                    <a:lnTo>
                      <a:pt x="533" y="33"/>
                    </a:lnTo>
                    <a:lnTo>
                      <a:pt x="555" y="160"/>
                    </a:lnTo>
                    <a:lnTo>
                      <a:pt x="405" y="460"/>
                    </a:lnTo>
                    <a:lnTo>
                      <a:pt x="38" y="648"/>
                    </a:lnTo>
                    <a:lnTo>
                      <a:pt x="0" y="558"/>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88">
                <a:extLst>
                  <a:ext uri="{FF2B5EF4-FFF2-40B4-BE49-F238E27FC236}">
                    <a16:creationId xmlns:a16="http://schemas.microsoft.com/office/drawing/2014/main" id="{B1207072-34ED-393B-CB8F-001FAA31FF62}"/>
                  </a:ext>
                </a:extLst>
              </p:cNvPr>
              <p:cNvSpPr>
                <a:spLocks/>
              </p:cNvSpPr>
              <p:nvPr/>
            </p:nvSpPr>
            <p:spPr bwMode="auto">
              <a:xfrm>
                <a:off x="1962007" y="7129921"/>
                <a:ext cx="1090612" cy="1017587"/>
              </a:xfrm>
              <a:custGeom>
                <a:avLst/>
                <a:gdLst>
                  <a:gd name="T0" fmla="*/ 1718 w 1718"/>
                  <a:gd name="T1" fmla="*/ 0 h 1604"/>
                  <a:gd name="T2" fmla="*/ 1680 w 1718"/>
                  <a:gd name="T3" fmla="*/ 263 h 1604"/>
                  <a:gd name="T4" fmla="*/ 1620 w 1718"/>
                  <a:gd name="T5" fmla="*/ 333 h 1604"/>
                  <a:gd name="T6" fmla="*/ 1530 w 1718"/>
                  <a:gd name="T7" fmla="*/ 383 h 1604"/>
                  <a:gd name="T8" fmla="*/ 1410 w 1718"/>
                  <a:gd name="T9" fmla="*/ 463 h 1604"/>
                  <a:gd name="T10" fmla="*/ 1060 w 1718"/>
                  <a:gd name="T11" fmla="*/ 603 h 1604"/>
                  <a:gd name="T12" fmla="*/ 1020 w 1718"/>
                  <a:gd name="T13" fmla="*/ 693 h 1604"/>
                  <a:gd name="T14" fmla="*/ 770 w 1718"/>
                  <a:gd name="T15" fmla="*/ 1063 h 1604"/>
                  <a:gd name="T16" fmla="*/ 710 w 1718"/>
                  <a:gd name="T17" fmla="*/ 1144 h 1604"/>
                  <a:gd name="T18" fmla="*/ 610 w 1718"/>
                  <a:gd name="T19" fmla="*/ 1194 h 1604"/>
                  <a:gd name="T20" fmla="*/ 270 w 1718"/>
                  <a:gd name="T21" fmla="*/ 1304 h 1604"/>
                  <a:gd name="T22" fmla="*/ 140 w 1718"/>
                  <a:gd name="T23" fmla="*/ 1394 h 1604"/>
                  <a:gd name="T24" fmla="*/ 0 w 1718"/>
                  <a:gd name="T25" fmla="*/ 1604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8" h="1604">
                    <a:moveTo>
                      <a:pt x="1718" y="0"/>
                    </a:moveTo>
                    <a:lnTo>
                      <a:pt x="1680" y="263"/>
                    </a:lnTo>
                    <a:lnTo>
                      <a:pt x="1620" y="333"/>
                    </a:lnTo>
                    <a:lnTo>
                      <a:pt x="1530" y="383"/>
                    </a:lnTo>
                    <a:lnTo>
                      <a:pt x="1410" y="463"/>
                    </a:lnTo>
                    <a:lnTo>
                      <a:pt x="1060" y="603"/>
                    </a:lnTo>
                    <a:lnTo>
                      <a:pt x="1020" y="693"/>
                    </a:lnTo>
                    <a:lnTo>
                      <a:pt x="770" y="1063"/>
                    </a:lnTo>
                    <a:lnTo>
                      <a:pt x="710" y="1144"/>
                    </a:lnTo>
                    <a:lnTo>
                      <a:pt x="610" y="1194"/>
                    </a:lnTo>
                    <a:lnTo>
                      <a:pt x="270" y="1304"/>
                    </a:lnTo>
                    <a:lnTo>
                      <a:pt x="140" y="1394"/>
                    </a:lnTo>
                    <a:lnTo>
                      <a:pt x="0" y="1604"/>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4" name="Freeform 87">
                <a:extLst>
                  <a:ext uri="{FF2B5EF4-FFF2-40B4-BE49-F238E27FC236}">
                    <a16:creationId xmlns:a16="http://schemas.microsoft.com/office/drawing/2014/main" id="{F16DF1BF-A347-74DA-348C-7659B59CF723}"/>
                  </a:ext>
                </a:extLst>
              </p:cNvPr>
              <p:cNvSpPr>
                <a:spLocks/>
              </p:cNvSpPr>
              <p:nvPr/>
            </p:nvSpPr>
            <p:spPr bwMode="auto">
              <a:xfrm>
                <a:off x="2544619" y="5817058"/>
                <a:ext cx="3467100" cy="2286000"/>
              </a:xfrm>
              <a:custGeom>
                <a:avLst/>
                <a:gdLst>
                  <a:gd name="T0" fmla="*/ 2184 w 2184"/>
                  <a:gd name="T1" fmla="*/ 0 h 1440"/>
                  <a:gd name="T2" fmla="*/ 2020 w 2184"/>
                  <a:gd name="T3" fmla="*/ 16 h 1440"/>
                  <a:gd name="T4" fmla="*/ 1876 w 2184"/>
                  <a:gd name="T5" fmla="*/ 48 h 1440"/>
                  <a:gd name="T6" fmla="*/ 1796 w 2184"/>
                  <a:gd name="T7" fmla="*/ 96 h 1440"/>
                  <a:gd name="T8" fmla="*/ 1808 w 2184"/>
                  <a:gd name="T9" fmla="*/ 132 h 1440"/>
                  <a:gd name="T10" fmla="*/ 1796 w 2184"/>
                  <a:gd name="T11" fmla="*/ 180 h 1440"/>
                  <a:gd name="T12" fmla="*/ 1752 w 2184"/>
                  <a:gd name="T13" fmla="*/ 216 h 1440"/>
                  <a:gd name="T14" fmla="*/ 1544 w 2184"/>
                  <a:gd name="T15" fmla="*/ 220 h 1440"/>
                  <a:gd name="T16" fmla="*/ 1404 w 2184"/>
                  <a:gd name="T17" fmla="*/ 336 h 1440"/>
                  <a:gd name="T18" fmla="*/ 1376 w 2184"/>
                  <a:gd name="T19" fmla="*/ 340 h 1440"/>
                  <a:gd name="T20" fmla="*/ 1340 w 2184"/>
                  <a:gd name="T21" fmla="*/ 324 h 1440"/>
                  <a:gd name="T22" fmla="*/ 1128 w 2184"/>
                  <a:gd name="T23" fmla="*/ 176 h 1440"/>
                  <a:gd name="T24" fmla="*/ 1080 w 2184"/>
                  <a:gd name="T25" fmla="*/ 180 h 1440"/>
                  <a:gd name="T26" fmla="*/ 976 w 2184"/>
                  <a:gd name="T27" fmla="*/ 252 h 1440"/>
                  <a:gd name="T28" fmla="*/ 976 w 2184"/>
                  <a:gd name="T29" fmla="*/ 280 h 1440"/>
                  <a:gd name="T30" fmla="*/ 972 w 2184"/>
                  <a:gd name="T31" fmla="*/ 344 h 1440"/>
                  <a:gd name="T32" fmla="*/ 916 w 2184"/>
                  <a:gd name="T33" fmla="*/ 504 h 1440"/>
                  <a:gd name="T34" fmla="*/ 884 w 2184"/>
                  <a:gd name="T35" fmla="*/ 520 h 1440"/>
                  <a:gd name="T36" fmla="*/ 820 w 2184"/>
                  <a:gd name="T37" fmla="*/ 516 h 1440"/>
                  <a:gd name="T38" fmla="*/ 764 w 2184"/>
                  <a:gd name="T39" fmla="*/ 600 h 1440"/>
                  <a:gd name="T40" fmla="*/ 716 w 2184"/>
                  <a:gd name="T41" fmla="*/ 624 h 1440"/>
                  <a:gd name="T42" fmla="*/ 692 w 2184"/>
                  <a:gd name="T43" fmla="*/ 624 h 1440"/>
                  <a:gd name="T44" fmla="*/ 664 w 2184"/>
                  <a:gd name="T45" fmla="*/ 624 h 1440"/>
                  <a:gd name="T46" fmla="*/ 588 w 2184"/>
                  <a:gd name="T47" fmla="*/ 620 h 1440"/>
                  <a:gd name="T48" fmla="*/ 424 w 2184"/>
                  <a:gd name="T49" fmla="*/ 584 h 1440"/>
                  <a:gd name="T50" fmla="*/ 400 w 2184"/>
                  <a:gd name="T51" fmla="*/ 576 h 1440"/>
                  <a:gd name="T52" fmla="*/ 308 w 2184"/>
                  <a:gd name="T53" fmla="*/ 640 h 1440"/>
                  <a:gd name="T54" fmla="*/ 292 w 2184"/>
                  <a:gd name="T55" fmla="*/ 676 h 1440"/>
                  <a:gd name="T56" fmla="*/ 296 w 2184"/>
                  <a:gd name="T57" fmla="*/ 704 h 1440"/>
                  <a:gd name="T58" fmla="*/ 296 w 2184"/>
                  <a:gd name="T59" fmla="*/ 780 h 1440"/>
                  <a:gd name="T60" fmla="*/ 308 w 2184"/>
                  <a:gd name="T61" fmla="*/ 808 h 1440"/>
                  <a:gd name="T62" fmla="*/ 348 w 2184"/>
                  <a:gd name="T63" fmla="*/ 848 h 1440"/>
                  <a:gd name="T64" fmla="*/ 392 w 2184"/>
                  <a:gd name="T65" fmla="*/ 912 h 1440"/>
                  <a:gd name="T66" fmla="*/ 408 w 2184"/>
                  <a:gd name="T67" fmla="*/ 964 h 1440"/>
                  <a:gd name="T68" fmla="*/ 400 w 2184"/>
                  <a:gd name="T69" fmla="*/ 1016 h 1440"/>
                  <a:gd name="T70" fmla="*/ 368 w 2184"/>
                  <a:gd name="T71" fmla="*/ 1072 h 1440"/>
                  <a:gd name="T72" fmla="*/ 352 w 2184"/>
                  <a:gd name="T73" fmla="*/ 1100 h 1440"/>
                  <a:gd name="T74" fmla="*/ 296 w 2184"/>
                  <a:gd name="T75" fmla="*/ 1132 h 1440"/>
                  <a:gd name="T76" fmla="*/ 252 w 2184"/>
                  <a:gd name="T77" fmla="*/ 1132 h 1440"/>
                  <a:gd name="T78" fmla="*/ 228 w 2184"/>
                  <a:gd name="T79" fmla="*/ 1136 h 1440"/>
                  <a:gd name="T80" fmla="*/ 164 w 2184"/>
                  <a:gd name="T81" fmla="*/ 1184 h 1440"/>
                  <a:gd name="T82" fmla="*/ 140 w 2184"/>
                  <a:gd name="T83" fmla="*/ 1208 h 1440"/>
                  <a:gd name="T84" fmla="*/ 96 w 2184"/>
                  <a:gd name="T85" fmla="*/ 1276 h 1440"/>
                  <a:gd name="T86" fmla="*/ 36 w 2184"/>
                  <a:gd name="T87" fmla="*/ 1352 h 1440"/>
                  <a:gd name="T88" fmla="*/ 16 w 2184"/>
                  <a:gd name="T89" fmla="*/ 1372 h 1440"/>
                  <a:gd name="T90" fmla="*/ 0 w 2184"/>
                  <a:gd name="T91" fmla="*/ 144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4" h="1440">
                    <a:moveTo>
                      <a:pt x="2184" y="0"/>
                    </a:moveTo>
                    <a:lnTo>
                      <a:pt x="2020" y="16"/>
                    </a:lnTo>
                    <a:lnTo>
                      <a:pt x="1876" y="48"/>
                    </a:lnTo>
                    <a:lnTo>
                      <a:pt x="1796" y="96"/>
                    </a:lnTo>
                    <a:lnTo>
                      <a:pt x="1808" y="132"/>
                    </a:lnTo>
                    <a:lnTo>
                      <a:pt x="1796" y="180"/>
                    </a:lnTo>
                    <a:lnTo>
                      <a:pt x="1752" y="216"/>
                    </a:lnTo>
                    <a:lnTo>
                      <a:pt x="1544" y="220"/>
                    </a:lnTo>
                    <a:lnTo>
                      <a:pt x="1404" y="336"/>
                    </a:lnTo>
                    <a:lnTo>
                      <a:pt x="1376" y="340"/>
                    </a:lnTo>
                    <a:lnTo>
                      <a:pt x="1340" y="324"/>
                    </a:lnTo>
                    <a:lnTo>
                      <a:pt x="1128" y="176"/>
                    </a:lnTo>
                    <a:lnTo>
                      <a:pt x="1080" y="180"/>
                    </a:lnTo>
                    <a:lnTo>
                      <a:pt x="976" y="252"/>
                    </a:lnTo>
                    <a:lnTo>
                      <a:pt x="976" y="280"/>
                    </a:lnTo>
                    <a:lnTo>
                      <a:pt x="972" y="344"/>
                    </a:lnTo>
                    <a:lnTo>
                      <a:pt x="916" y="504"/>
                    </a:lnTo>
                    <a:lnTo>
                      <a:pt x="884" y="520"/>
                    </a:lnTo>
                    <a:lnTo>
                      <a:pt x="820" y="516"/>
                    </a:lnTo>
                    <a:lnTo>
                      <a:pt x="764" y="600"/>
                    </a:lnTo>
                    <a:lnTo>
                      <a:pt x="716" y="624"/>
                    </a:lnTo>
                    <a:lnTo>
                      <a:pt x="692" y="624"/>
                    </a:lnTo>
                    <a:lnTo>
                      <a:pt x="664" y="624"/>
                    </a:lnTo>
                    <a:lnTo>
                      <a:pt x="588" y="620"/>
                    </a:lnTo>
                    <a:lnTo>
                      <a:pt x="424" y="584"/>
                    </a:lnTo>
                    <a:lnTo>
                      <a:pt x="400" y="576"/>
                    </a:lnTo>
                    <a:lnTo>
                      <a:pt x="308" y="640"/>
                    </a:lnTo>
                    <a:lnTo>
                      <a:pt x="292" y="676"/>
                    </a:lnTo>
                    <a:lnTo>
                      <a:pt x="296" y="704"/>
                    </a:lnTo>
                    <a:cubicBezTo>
                      <a:pt x="293" y="743"/>
                      <a:pt x="295" y="757"/>
                      <a:pt x="296" y="780"/>
                    </a:cubicBezTo>
                    <a:lnTo>
                      <a:pt x="308" y="808"/>
                    </a:lnTo>
                    <a:lnTo>
                      <a:pt x="348" y="848"/>
                    </a:lnTo>
                    <a:lnTo>
                      <a:pt x="392" y="912"/>
                    </a:lnTo>
                    <a:lnTo>
                      <a:pt x="408" y="964"/>
                    </a:lnTo>
                    <a:lnTo>
                      <a:pt x="400" y="1016"/>
                    </a:lnTo>
                    <a:lnTo>
                      <a:pt x="368" y="1072"/>
                    </a:lnTo>
                    <a:lnTo>
                      <a:pt x="352" y="1100"/>
                    </a:lnTo>
                    <a:lnTo>
                      <a:pt x="296" y="1132"/>
                    </a:lnTo>
                    <a:lnTo>
                      <a:pt x="252" y="1132"/>
                    </a:lnTo>
                    <a:lnTo>
                      <a:pt x="228" y="1136"/>
                    </a:lnTo>
                    <a:lnTo>
                      <a:pt x="164" y="1184"/>
                    </a:lnTo>
                    <a:lnTo>
                      <a:pt x="140" y="1208"/>
                    </a:lnTo>
                    <a:lnTo>
                      <a:pt x="96" y="1276"/>
                    </a:lnTo>
                    <a:lnTo>
                      <a:pt x="36" y="1352"/>
                    </a:lnTo>
                    <a:lnTo>
                      <a:pt x="16" y="1372"/>
                    </a:lnTo>
                    <a:lnTo>
                      <a:pt x="0" y="1440"/>
                    </a:lnTo>
                  </a:path>
                </a:pathLst>
              </a:custGeom>
              <a:noFill/>
              <a:ln w="53975">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5" name="Freeform 86">
                <a:extLst>
                  <a:ext uri="{FF2B5EF4-FFF2-40B4-BE49-F238E27FC236}">
                    <a16:creationId xmlns:a16="http://schemas.microsoft.com/office/drawing/2014/main" id="{65404654-6C63-D73E-BA8C-A6621C53ADA1}"/>
                  </a:ext>
                </a:extLst>
              </p:cNvPr>
              <p:cNvSpPr>
                <a:spLocks/>
              </p:cNvSpPr>
              <p:nvPr/>
            </p:nvSpPr>
            <p:spPr bwMode="auto">
              <a:xfrm>
                <a:off x="5389419" y="5582108"/>
                <a:ext cx="414338" cy="390525"/>
              </a:xfrm>
              <a:custGeom>
                <a:avLst/>
                <a:gdLst>
                  <a:gd name="T0" fmla="*/ 0 w 653"/>
                  <a:gd name="T1" fmla="*/ 615 h 615"/>
                  <a:gd name="T2" fmla="*/ 135 w 653"/>
                  <a:gd name="T3" fmla="*/ 353 h 615"/>
                  <a:gd name="T4" fmla="*/ 405 w 653"/>
                  <a:gd name="T5" fmla="*/ 233 h 615"/>
                  <a:gd name="T6" fmla="*/ 518 w 653"/>
                  <a:gd name="T7" fmla="*/ 53 h 615"/>
                  <a:gd name="T8" fmla="*/ 653 w 653"/>
                  <a:gd name="T9" fmla="*/ 0 h 615"/>
                </a:gdLst>
                <a:ahLst/>
                <a:cxnLst>
                  <a:cxn ang="0">
                    <a:pos x="T0" y="T1"/>
                  </a:cxn>
                  <a:cxn ang="0">
                    <a:pos x="T2" y="T3"/>
                  </a:cxn>
                  <a:cxn ang="0">
                    <a:pos x="T4" y="T5"/>
                  </a:cxn>
                  <a:cxn ang="0">
                    <a:pos x="T6" y="T7"/>
                  </a:cxn>
                  <a:cxn ang="0">
                    <a:pos x="T8" y="T9"/>
                  </a:cxn>
                </a:cxnLst>
                <a:rect l="0" t="0" r="r" b="b"/>
                <a:pathLst>
                  <a:path w="653" h="615">
                    <a:moveTo>
                      <a:pt x="0" y="615"/>
                    </a:moveTo>
                    <a:cubicBezTo>
                      <a:pt x="21" y="571"/>
                      <a:pt x="67" y="417"/>
                      <a:pt x="135" y="353"/>
                    </a:cubicBezTo>
                    <a:cubicBezTo>
                      <a:pt x="203" y="289"/>
                      <a:pt x="341" y="283"/>
                      <a:pt x="405" y="233"/>
                    </a:cubicBezTo>
                    <a:cubicBezTo>
                      <a:pt x="469" y="183"/>
                      <a:pt x="477" y="92"/>
                      <a:pt x="518" y="53"/>
                    </a:cubicBezTo>
                    <a:lnTo>
                      <a:pt x="653" y="0"/>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85">
                <a:extLst>
                  <a:ext uri="{FF2B5EF4-FFF2-40B4-BE49-F238E27FC236}">
                    <a16:creationId xmlns:a16="http://schemas.microsoft.com/office/drawing/2014/main" id="{AC252162-2973-A559-FA58-3A32456D14F1}"/>
                  </a:ext>
                </a:extLst>
              </p:cNvPr>
              <p:cNvSpPr>
                <a:spLocks/>
              </p:cNvSpPr>
              <p:nvPr/>
            </p:nvSpPr>
            <p:spPr bwMode="auto">
              <a:xfrm>
                <a:off x="2693844" y="7872871"/>
                <a:ext cx="60325" cy="423862"/>
              </a:xfrm>
              <a:custGeom>
                <a:avLst/>
                <a:gdLst>
                  <a:gd name="T0" fmla="*/ 0 w 94"/>
                  <a:gd name="T1" fmla="*/ 0 h 667"/>
                  <a:gd name="T2" fmla="*/ 37 w 94"/>
                  <a:gd name="T3" fmla="*/ 510 h 667"/>
                  <a:gd name="T4" fmla="*/ 94 w 94"/>
                  <a:gd name="T5" fmla="*/ 667 h 667"/>
                </a:gdLst>
                <a:ahLst/>
                <a:cxnLst>
                  <a:cxn ang="0">
                    <a:pos x="T0" y="T1"/>
                  </a:cxn>
                  <a:cxn ang="0">
                    <a:pos x="T2" y="T3"/>
                  </a:cxn>
                  <a:cxn ang="0">
                    <a:pos x="T4" y="T5"/>
                  </a:cxn>
                </a:cxnLst>
                <a:rect l="0" t="0" r="r" b="b"/>
                <a:pathLst>
                  <a:path w="94" h="667">
                    <a:moveTo>
                      <a:pt x="0" y="0"/>
                    </a:moveTo>
                    <a:cubicBezTo>
                      <a:pt x="6" y="85"/>
                      <a:pt x="21" y="399"/>
                      <a:pt x="37" y="510"/>
                    </a:cubicBezTo>
                    <a:cubicBezTo>
                      <a:pt x="53" y="621"/>
                      <a:pt x="82" y="634"/>
                      <a:pt x="94" y="667"/>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84">
                <a:extLst>
                  <a:ext uri="{FF2B5EF4-FFF2-40B4-BE49-F238E27FC236}">
                    <a16:creationId xmlns:a16="http://schemas.microsoft.com/office/drawing/2014/main" id="{01A01220-9637-D713-E215-2404A97466BB}"/>
                  </a:ext>
                </a:extLst>
              </p:cNvPr>
              <p:cNvSpPr>
                <a:spLocks/>
              </p:cNvSpPr>
              <p:nvPr/>
            </p:nvSpPr>
            <p:spPr bwMode="auto">
              <a:xfrm>
                <a:off x="2914507" y="8372933"/>
                <a:ext cx="738187" cy="395288"/>
              </a:xfrm>
              <a:custGeom>
                <a:avLst/>
                <a:gdLst>
                  <a:gd name="T0" fmla="*/ 0 w 1163"/>
                  <a:gd name="T1" fmla="*/ 450 h 623"/>
                  <a:gd name="T2" fmla="*/ 563 w 1163"/>
                  <a:gd name="T3" fmla="*/ 135 h 623"/>
                  <a:gd name="T4" fmla="*/ 833 w 1163"/>
                  <a:gd name="T5" fmla="*/ 105 h 623"/>
                  <a:gd name="T6" fmla="*/ 1133 w 1163"/>
                  <a:gd name="T7" fmla="*/ 0 h 623"/>
                  <a:gd name="T8" fmla="*/ 1013 w 1163"/>
                  <a:gd name="T9" fmla="*/ 338 h 623"/>
                  <a:gd name="T10" fmla="*/ 743 w 1163"/>
                  <a:gd name="T11" fmla="*/ 623 h 623"/>
                </a:gdLst>
                <a:ahLst/>
                <a:cxnLst>
                  <a:cxn ang="0">
                    <a:pos x="T0" y="T1"/>
                  </a:cxn>
                  <a:cxn ang="0">
                    <a:pos x="T2" y="T3"/>
                  </a:cxn>
                  <a:cxn ang="0">
                    <a:pos x="T4" y="T5"/>
                  </a:cxn>
                  <a:cxn ang="0">
                    <a:pos x="T6" y="T7"/>
                  </a:cxn>
                  <a:cxn ang="0">
                    <a:pos x="T8" y="T9"/>
                  </a:cxn>
                  <a:cxn ang="0">
                    <a:pos x="T10" y="T11"/>
                  </a:cxn>
                </a:cxnLst>
                <a:rect l="0" t="0" r="r" b="b"/>
                <a:pathLst>
                  <a:path w="1163" h="623">
                    <a:moveTo>
                      <a:pt x="0" y="450"/>
                    </a:moveTo>
                    <a:cubicBezTo>
                      <a:pt x="94" y="397"/>
                      <a:pt x="424" y="193"/>
                      <a:pt x="563" y="135"/>
                    </a:cubicBezTo>
                    <a:cubicBezTo>
                      <a:pt x="702" y="77"/>
                      <a:pt x="738" y="127"/>
                      <a:pt x="833" y="105"/>
                    </a:cubicBezTo>
                    <a:lnTo>
                      <a:pt x="1133" y="0"/>
                    </a:lnTo>
                    <a:cubicBezTo>
                      <a:pt x="1163" y="39"/>
                      <a:pt x="1078" y="234"/>
                      <a:pt x="1013" y="338"/>
                    </a:cubicBezTo>
                    <a:cubicBezTo>
                      <a:pt x="948" y="442"/>
                      <a:pt x="799" y="564"/>
                      <a:pt x="743" y="623"/>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83">
                <a:extLst>
                  <a:ext uri="{FF2B5EF4-FFF2-40B4-BE49-F238E27FC236}">
                    <a16:creationId xmlns:a16="http://schemas.microsoft.com/office/drawing/2014/main" id="{8D56B0BF-49DB-EADF-16E6-E79CAF537E32}"/>
                  </a:ext>
                </a:extLst>
              </p:cNvPr>
              <p:cNvSpPr>
                <a:spLocks/>
              </p:cNvSpPr>
              <p:nvPr/>
            </p:nvSpPr>
            <p:spPr bwMode="auto">
              <a:xfrm>
                <a:off x="2371582" y="8639633"/>
                <a:ext cx="547687" cy="361950"/>
              </a:xfrm>
              <a:custGeom>
                <a:avLst/>
                <a:gdLst>
                  <a:gd name="T0" fmla="*/ 488 w 863"/>
                  <a:gd name="T1" fmla="*/ 218 h 570"/>
                  <a:gd name="T2" fmla="*/ 855 w 863"/>
                  <a:gd name="T3" fmla="*/ 0 h 570"/>
                  <a:gd name="T4" fmla="*/ 863 w 863"/>
                  <a:gd name="T5" fmla="*/ 53 h 570"/>
                  <a:gd name="T6" fmla="*/ 825 w 863"/>
                  <a:gd name="T7" fmla="*/ 90 h 570"/>
                  <a:gd name="T8" fmla="*/ 743 w 863"/>
                  <a:gd name="T9" fmla="*/ 195 h 570"/>
                  <a:gd name="T10" fmla="*/ 458 w 863"/>
                  <a:gd name="T11" fmla="*/ 360 h 570"/>
                  <a:gd name="T12" fmla="*/ 53 w 863"/>
                  <a:gd name="T13" fmla="*/ 570 h 570"/>
                  <a:gd name="T14" fmla="*/ 0 w 863"/>
                  <a:gd name="T15" fmla="*/ 458 h 570"/>
                  <a:gd name="T16" fmla="*/ 488 w 863"/>
                  <a:gd name="T17" fmla="*/ 218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3" h="570">
                    <a:moveTo>
                      <a:pt x="488" y="218"/>
                    </a:moveTo>
                    <a:lnTo>
                      <a:pt x="855" y="0"/>
                    </a:lnTo>
                    <a:lnTo>
                      <a:pt x="863" y="53"/>
                    </a:lnTo>
                    <a:lnTo>
                      <a:pt x="825" y="90"/>
                    </a:lnTo>
                    <a:lnTo>
                      <a:pt x="743" y="195"/>
                    </a:lnTo>
                    <a:lnTo>
                      <a:pt x="458" y="360"/>
                    </a:lnTo>
                    <a:lnTo>
                      <a:pt x="53" y="570"/>
                    </a:lnTo>
                    <a:lnTo>
                      <a:pt x="0" y="458"/>
                    </a:lnTo>
                    <a:lnTo>
                      <a:pt x="488" y="218"/>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81">
                <a:extLst>
                  <a:ext uri="{FF2B5EF4-FFF2-40B4-BE49-F238E27FC236}">
                    <a16:creationId xmlns:a16="http://schemas.microsoft.com/office/drawing/2014/main" id="{140F556A-4264-8181-E4DB-9A1A7B7B95F9}"/>
                  </a:ext>
                </a:extLst>
              </p:cNvPr>
              <p:cNvSpPr>
                <a:spLocks/>
              </p:cNvSpPr>
              <p:nvPr/>
            </p:nvSpPr>
            <p:spPr bwMode="auto">
              <a:xfrm>
                <a:off x="2687494" y="8720596"/>
                <a:ext cx="782638" cy="779462"/>
              </a:xfrm>
              <a:custGeom>
                <a:avLst/>
                <a:gdLst>
                  <a:gd name="T0" fmla="*/ 0 w 1233"/>
                  <a:gd name="T1" fmla="*/ 1117 h 1228"/>
                  <a:gd name="T2" fmla="*/ 126 w 1233"/>
                  <a:gd name="T3" fmla="*/ 1012 h 1228"/>
                  <a:gd name="T4" fmla="*/ 207 w 1233"/>
                  <a:gd name="T5" fmla="*/ 1000 h 1228"/>
                  <a:gd name="T6" fmla="*/ 387 w 1233"/>
                  <a:gd name="T7" fmla="*/ 817 h 1228"/>
                  <a:gd name="T8" fmla="*/ 426 w 1233"/>
                  <a:gd name="T9" fmla="*/ 667 h 1228"/>
                  <a:gd name="T10" fmla="*/ 492 w 1233"/>
                  <a:gd name="T11" fmla="*/ 634 h 1228"/>
                  <a:gd name="T12" fmla="*/ 537 w 1233"/>
                  <a:gd name="T13" fmla="*/ 547 h 1228"/>
                  <a:gd name="T14" fmla="*/ 696 w 1233"/>
                  <a:gd name="T15" fmla="*/ 262 h 1228"/>
                  <a:gd name="T16" fmla="*/ 957 w 1233"/>
                  <a:gd name="T17" fmla="*/ 127 h 1228"/>
                  <a:gd name="T18" fmla="*/ 1160 w 1233"/>
                  <a:gd name="T19" fmla="*/ 0 h 1228"/>
                  <a:gd name="T20" fmla="*/ 1233 w 1233"/>
                  <a:gd name="T21" fmla="*/ 94 h 1228"/>
                  <a:gd name="T22" fmla="*/ 1077 w 1233"/>
                  <a:gd name="T23" fmla="*/ 178 h 1228"/>
                  <a:gd name="T24" fmla="*/ 864 w 1233"/>
                  <a:gd name="T25" fmla="*/ 358 h 1228"/>
                  <a:gd name="T26" fmla="*/ 858 w 1233"/>
                  <a:gd name="T27" fmla="*/ 403 h 1228"/>
                  <a:gd name="T28" fmla="*/ 873 w 1233"/>
                  <a:gd name="T29" fmla="*/ 433 h 1228"/>
                  <a:gd name="T30" fmla="*/ 930 w 1233"/>
                  <a:gd name="T31" fmla="*/ 421 h 1228"/>
                  <a:gd name="T32" fmla="*/ 1008 w 1233"/>
                  <a:gd name="T33" fmla="*/ 325 h 1228"/>
                  <a:gd name="T34" fmla="*/ 1044 w 1233"/>
                  <a:gd name="T35" fmla="*/ 391 h 1228"/>
                  <a:gd name="T36" fmla="*/ 855 w 1233"/>
                  <a:gd name="T37" fmla="*/ 658 h 1228"/>
                  <a:gd name="T38" fmla="*/ 771 w 1233"/>
                  <a:gd name="T39" fmla="*/ 691 h 1228"/>
                  <a:gd name="T40" fmla="*/ 768 w 1233"/>
                  <a:gd name="T41" fmla="*/ 790 h 1228"/>
                  <a:gd name="T42" fmla="*/ 606 w 1233"/>
                  <a:gd name="T43" fmla="*/ 922 h 1228"/>
                  <a:gd name="T44" fmla="*/ 543 w 1233"/>
                  <a:gd name="T45" fmla="*/ 922 h 1228"/>
                  <a:gd name="T46" fmla="*/ 492 w 1233"/>
                  <a:gd name="T47" fmla="*/ 1060 h 1228"/>
                  <a:gd name="T48" fmla="*/ 480 w 1233"/>
                  <a:gd name="T49" fmla="*/ 1141 h 1228"/>
                  <a:gd name="T50" fmla="*/ 414 w 1233"/>
                  <a:gd name="T51" fmla="*/ 1228 h 1228"/>
                  <a:gd name="T52" fmla="*/ 366 w 1233"/>
                  <a:gd name="T53" fmla="*/ 1225 h 1228"/>
                  <a:gd name="T54" fmla="*/ 240 w 1233"/>
                  <a:gd name="T55" fmla="*/ 1078 h 1228"/>
                  <a:gd name="T56" fmla="*/ 18 w 1233"/>
                  <a:gd name="T57" fmla="*/ 1225 h 1228"/>
                  <a:gd name="T58" fmla="*/ 0 w 1233"/>
                  <a:gd name="T59" fmla="*/ 1117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3" h="1228">
                    <a:moveTo>
                      <a:pt x="0" y="1117"/>
                    </a:moveTo>
                    <a:lnTo>
                      <a:pt x="126" y="1012"/>
                    </a:lnTo>
                    <a:lnTo>
                      <a:pt x="207" y="1000"/>
                    </a:lnTo>
                    <a:lnTo>
                      <a:pt x="387" y="817"/>
                    </a:lnTo>
                    <a:lnTo>
                      <a:pt x="426" y="667"/>
                    </a:lnTo>
                    <a:lnTo>
                      <a:pt x="492" y="634"/>
                    </a:lnTo>
                    <a:cubicBezTo>
                      <a:pt x="510" y="614"/>
                      <a:pt x="503" y="609"/>
                      <a:pt x="537" y="547"/>
                    </a:cubicBezTo>
                    <a:lnTo>
                      <a:pt x="696" y="262"/>
                    </a:lnTo>
                    <a:lnTo>
                      <a:pt x="957" y="127"/>
                    </a:lnTo>
                    <a:cubicBezTo>
                      <a:pt x="1034" y="83"/>
                      <a:pt x="1114" y="5"/>
                      <a:pt x="1160" y="0"/>
                    </a:cubicBezTo>
                    <a:lnTo>
                      <a:pt x="1233" y="94"/>
                    </a:lnTo>
                    <a:lnTo>
                      <a:pt x="1077" y="178"/>
                    </a:lnTo>
                    <a:lnTo>
                      <a:pt x="864" y="358"/>
                    </a:lnTo>
                    <a:lnTo>
                      <a:pt x="858" y="403"/>
                    </a:lnTo>
                    <a:lnTo>
                      <a:pt x="873" y="433"/>
                    </a:lnTo>
                    <a:lnTo>
                      <a:pt x="930" y="421"/>
                    </a:lnTo>
                    <a:lnTo>
                      <a:pt x="1008" y="325"/>
                    </a:lnTo>
                    <a:lnTo>
                      <a:pt x="1044" y="391"/>
                    </a:lnTo>
                    <a:lnTo>
                      <a:pt x="855" y="658"/>
                    </a:lnTo>
                    <a:lnTo>
                      <a:pt x="771" y="691"/>
                    </a:lnTo>
                    <a:lnTo>
                      <a:pt x="768" y="790"/>
                    </a:lnTo>
                    <a:lnTo>
                      <a:pt x="606" y="922"/>
                    </a:lnTo>
                    <a:lnTo>
                      <a:pt x="543" y="922"/>
                    </a:lnTo>
                    <a:lnTo>
                      <a:pt x="492" y="1060"/>
                    </a:lnTo>
                    <a:lnTo>
                      <a:pt x="480" y="1141"/>
                    </a:lnTo>
                    <a:lnTo>
                      <a:pt x="414" y="1228"/>
                    </a:lnTo>
                    <a:lnTo>
                      <a:pt x="366" y="1225"/>
                    </a:lnTo>
                    <a:lnTo>
                      <a:pt x="240" y="1078"/>
                    </a:lnTo>
                    <a:lnTo>
                      <a:pt x="18" y="1225"/>
                    </a:lnTo>
                    <a:lnTo>
                      <a:pt x="0" y="1117"/>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Freeform 80">
                <a:extLst>
                  <a:ext uri="{FF2B5EF4-FFF2-40B4-BE49-F238E27FC236}">
                    <a16:creationId xmlns:a16="http://schemas.microsoft.com/office/drawing/2014/main" id="{31C56037-4F77-D1AB-2A71-423C56C91528}"/>
                  </a:ext>
                </a:extLst>
              </p:cNvPr>
              <p:cNvSpPr>
                <a:spLocks/>
              </p:cNvSpPr>
              <p:nvPr/>
            </p:nvSpPr>
            <p:spPr bwMode="auto">
              <a:xfrm>
                <a:off x="5176694" y="7044196"/>
                <a:ext cx="1000125" cy="862012"/>
              </a:xfrm>
              <a:custGeom>
                <a:avLst/>
                <a:gdLst>
                  <a:gd name="T0" fmla="*/ 0 w 1575"/>
                  <a:gd name="T1" fmla="*/ 277 h 1357"/>
                  <a:gd name="T2" fmla="*/ 278 w 1575"/>
                  <a:gd name="T3" fmla="*/ 67 h 1357"/>
                  <a:gd name="T4" fmla="*/ 1140 w 1575"/>
                  <a:gd name="T5" fmla="*/ 0 h 1357"/>
                  <a:gd name="T6" fmla="*/ 1485 w 1575"/>
                  <a:gd name="T7" fmla="*/ 240 h 1357"/>
                  <a:gd name="T8" fmla="*/ 1575 w 1575"/>
                  <a:gd name="T9" fmla="*/ 1357 h 1357"/>
                </a:gdLst>
                <a:ahLst/>
                <a:cxnLst>
                  <a:cxn ang="0">
                    <a:pos x="T0" y="T1"/>
                  </a:cxn>
                  <a:cxn ang="0">
                    <a:pos x="T2" y="T3"/>
                  </a:cxn>
                  <a:cxn ang="0">
                    <a:pos x="T4" y="T5"/>
                  </a:cxn>
                  <a:cxn ang="0">
                    <a:pos x="T6" y="T7"/>
                  </a:cxn>
                  <a:cxn ang="0">
                    <a:pos x="T8" y="T9"/>
                  </a:cxn>
                </a:cxnLst>
                <a:rect l="0" t="0" r="r" b="b"/>
                <a:pathLst>
                  <a:path w="1575" h="1357">
                    <a:moveTo>
                      <a:pt x="0" y="277"/>
                    </a:moveTo>
                    <a:lnTo>
                      <a:pt x="278" y="67"/>
                    </a:lnTo>
                    <a:lnTo>
                      <a:pt x="1140" y="0"/>
                    </a:lnTo>
                    <a:lnTo>
                      <a:pt x="1485" y="240"/>
                    </a:lnTo>
                    <a:lnTo>
                      <a:pt x="1575" y="1357"/>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79">
                <a:extLst>
                  <a:ext uri="{FF2B5EF4-FFF2-40B4-BE49-F238E27FC236}">
                    <a16:creationId xmlns:a16="http://schemas.microsoft.com/office/drawing/2014/main" id="{89EC9803-B080-86B5-F64B-6059D3F71DBE}"/>
                  </a:ext>
                </a:extLst>
              </p:cNvPr>
              <p:cNvSpPr>
                <a:spLocks/>
              </p:cNvSpPr>
              <p:nvPr/>
            </p:nvSpPr>
            <p:spPr bwMode="auto">
              <a:xfrm>
                <a:off x="5024294" y="7072771"/>
                <a:ext cx="317500" cy="1082675"/>
              </a:xfrm>
              <a:custGeom>
                <a:avLst/>
                <a:gdLst>
                  <a:gd name="T0" fmla="*/ 30 w 499"/>
                  <a:gd name="T1" fmla="*/ 0 h 1706"/>
                  <a:gd name="T2" fmla="*/ 255 w 499"/>
                  <a:gd name="T3" fmla="*/ 187 h 1706"/>
                  <a:gd name="T4" fmla="*/ 337 w 499"/>
                  <a:gd name="T5" fmla="*/ 390 h 1706"/>
                  <a:gd name="T6" fmla="*/ 337 w 499"/>
                  <a:gd name="T7" fmla="*/ 525 h 1706"/>
                  <a:gd name="T8" fmla="*/ 202 w 499"/>
                  <a:gd name="T9" fmla="*/ 795 h 1706"/>
                  <a:gd name="T10" fmla="*/ 315 w 499"/>
                  <a:gd name="T11" fmla="*/ 982 h 1706"/>
                  <a:gd name="T12" fmla="*/ 495 w 499"/>
                  <a:gd name="T13" fmla="*/ 1417 h 1706"/>
                  <a:gd name="T14" fmla="*/ 337 w 499"/>
                  <a:gd name="T15" fmla="*/ 1657 h 1706"/>
                  <a:gd name="T16" fmla="*/ 97 w 499"/>
                  <a:gd name="T17" fmla="*/ 1702 h 1706"/>
                  <a:gd name="T18" fmla="*/ 97 w 499"/>
                  <a:gd name="T19" fmla="*/ 1635 h 1706"/>
                  <a:gd name="T20" fmla="*/ 187 w 499"/>
                  <a:gd name="T21" fmla="*/ 1627 h 1706"/>
                  <a:gd name="T22" fmla="*/ 375 w 499"/>
                  <a:gd name="T23" fmla="*/ 1500 h 1706"/>
                  <a:gd name="T24" fmla="*/ 390 w 499"/>
                  <a:gd name="T25" fmla="*/ 1395 h 1706"/>
                  <a:gd name="T26" fmla="*/ 322 w 499"/>
                  <a:gd name="T27" fmla="*/ 1215 h 1706"/>
                  <a:gd name="T28" fmla="*/ 262 w 499"/>
                  <a:gd name="T29" fmla="*/ 1065 h 1706"/>
                  <a:gd name="T30" fmla="*/ 120 w 499"/>
                  <a:gd name="T31" fmla="*/ 930 h 1706"/>
                  <a:gd name="T32" fmla="*/ 105 w 499"/>
                  <a:gd name="T33" fmla="*/ 765 h 1706"/>
                  <a:gd name="T34" fmla="*/ 232 w 499"/>
                  <a:gd name="T35" fmla="*/ 495 h 1706"/>
                  <a:gd name="T36" fmla="*/ 202 w 499"/>
                  <a:gd name="T37" fmla="*/ 270 h 1706"/>
                  <a:gd name="T38" fmla="*/ 0 w 499"/>
                  <a:gd name="T39" fmla="*/ 82 h 1706"/>
                  <a:gd name="T40" fmla="*/ 30 w 499"/>
                  <a:gd name="T41" fmla="*/ 0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9" h="1706">
                    <a:moveTo>
                      <a:pt x="30" y="0"/>
                    </a:moveTo>
                    <a:cubicBezTo>
                      <a:pt x="72" y="17"/>
                      <a:pt x="204" y="122"/>
                      <a:pt x="255" y="187"/>
                    </a:cubicBezTo>
                    <a:cubicBezTo>
                      <a:pt x="306" y="252"/>
                      <a:pt x="323" y="334"/>
                      <a:pt x="337" y="390"/>
                    </a:cubicBezTo>
                    <a:cubicBezTo>
                      <a:pt x="351" y="446"/>
                      <a:pt x="360" y="458"/>
                      <a:pt x="337" y="525"/>
                    </a:cubicBezTo>
                    <a:cubicBezTo>
                      <a:pt x="314" y="592"/>
                      <a:pt x="206" y="719"/>
                      <a:pt x="202" y="795"/>
                    </a:cubicBezTo>
                    <a:cubicBezTo>
                      <a:pt x="198" y="871"/>
                      <a:pt x="266" y="878"/>
                      <a:pt x="315" y="982"/>
                    </a:cubicBezTo>
                    <a:cubicBezTo>
                      <a:pt x="364" y="1086"/>
                      <a:pt x="491" y="1305"/>
                      <a:pt x="495" y="1417"/>
                    </a:cubicBezTo>
                    <a:cubicBezTo>
                      <a:pt x="499" y="1529"/>
                      <a:pt x="403" y="1610"/>
                      <a:pt x="337" y="1657"/>
                    </a:cubicBezTo>
                    <a:cubicBezTo>
                      <a:pt x="271" y="1704"/>
                      <a:pt x="137" y="1706"/>
                      <a:pt x="97" y="1702"/>
                    </a:cubicBezTo>
                    <a:lnTo>
                      <a:pt x="97" y="1635"/>
                    </a:lnTo>
                    <a:cubicBezTo>
                      <a:pt x="112" y="1623"/>
                      <a:pt x="141" y="1649"/>
                      <a:pt x="187" y="1627"/>
                    </a:cubicBezTo>
                    <a:cubicBezTo>
                      <a:pt x="233" y="1605"/>
                      <a:pt x="341" y="1539"/>
                      <a:pt x="375" y="1500"/>
                    </a:cubicBezTo>
                    <a:lnTo>
                      <a:pt x="390" y="1395"/>
                    </a:lnTo>
                    <a:cubicBezTo>
                      <a:pt x="381" y="1348"/>
                      <a:pt x="343" y="1270"/>
                      <a:pt x="322" y="1215"/>
                    </a:cubicBezTo>
                    <a:cubicBezTo>
                      <a:pt x="301" y="1160"/>
                      <a:pt x="296" y="1112"/>
                      <a:pt x="262" y="1065"/>
                    </a:cubicBezTo>
                    <a:cubicBezTo>
                      <a:pt x="228" y="1018"/>
                      <a:pt x="146" y="980"/>
                      <a:pt x="120" y="930"/>
                    </a:cubicBezTo>
                    <a:cubicBezTo>
                      <a:pt x="94" y="880"/>
                      <a:pt x="86" y="837"/>
                      <a:pt x="105" y="765"/>
                    </a:cubicBezTo>
                    <a:cubicBezTo>
                      <a:pt x="124" y="693"/>
                      <a:pt x="216" y="577"/>
                      <a:pt x="232" y="495"/>
                    </a:cubicBezTo>
                    <a:cubicBezTo>
                      <a:pt x="248" y="413"/>
                      <a:pt x="241" y="339"/>
                      <a:pt x="202" y="270"/>
                    </a:cubicBezTo>
                    <a:cubicBezTo>
                      <a:pt x="163" y="201"/>
                      <a:pt x="29" y="127"/>
                      <a:pt x="0" y="82"/>
                    </a:cubicBezTo>
                    <a:lnTo>
                      <a:pt x="30" y="0"/>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78">
                <a:extLst>
                  <a:ext uri="{FF2B5EF4-FFF2-40B4-BE49-F238E27FC236}">
                    <a16:creationId xmlns:a16="http://schemas.microsoft.com/office/drawing/2014/main" id="{CE9B27E8-12F6-E1E9-0377-AC3E7AD7D55C}"/>
                  </a:ext>
                </a:extLst>
              </p:cNvPr>
              <p:cNvSpPr>
                <a:spLocks/>
              </p:cNvSpPr>
              <p:nvPr/>
            </p:nvSpPr>
            <p:spPr bwMode="auto">
              <a:xfrm>
                <a:off x="5190982" y="7810958"/>
                <a:ext cx="1790700" cy="319088"/>
              </a:xfrm>
              <a:custGeom>
                <a:avLst/>
                <a:gdLst>
                  <a:gd name="T0" fmla="*/ 0 w 2820"/>
                  <a:gd name="T1" fmla="*/ 503 h 503"/>
                  <a:gd name="T2" fmla="*/ 305 w 2820"/>
                  <a:gd name="T3" fmla="*/ 490 h 503"/>
                  <a:gd name="T4" fmla="*/ 365 w 2820"/>
                  <a:gd name="T5" fmla="*/ 400 h 503"/>
                  <a:gd name="T6" fmla="*/ 703 w 2820"/>
                  <a:gd name="T7" fmla="*/ 275 h 503"/>
                  <a:gd name="T8" fmla="*/ 1108 w 2820"/>
                  <a:gd name="T9" fmla="*/ 140 h 503"/>
                  <a:gd name="T10" fmla="*/ 1558 w 2820"/>
                  <a:gd name="T11" fmla="*/ 155 h 503"/>
                  <a:gd name="T12" fmla="*/ 2820 w 2820"/>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2820" h="503">
                    <a:moveTo>
                      <a:pt x="0" y="503"/>
                    </a:moveTo>
                    <a:lnTo>
                      <a:pt x="305" y="490"/>
                    </a:lnTo>
                    <a:lnTo>
                      <a:pt x="365" y="400"/>
                    </a:lnTo>
                    <a:lnTo>
                      <a:pt x="703" y="275"/>
                    </a:lnTo>
                    <a:lnTo>
                      <a:pt x="1108" y="140"/>
                    </a:lnTo>
                    <a:lnTo>
                      <a:pt x="1558" y="155"/>
                    </a:lnTo>
                    <a:lnTo>
                      <a:pt x="2820"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5" name="Freeform 77">
                <a:extLst>
                  <a:ext uri="{FF2B5EF4-FFF2-40B4-BE49-F238E27FC236}">
                    <a16:creationId xmlns:a16="http://schemas.microsoft.com/office/drawing/2014/main" id="{3C326335-6EB9-5CB5-1B82-6CA4D60DC600}"/>
                  </a:ext>
                </a:extLst>
              </p:cNvPr>
              <p:cNvSpPr>
                <a:spLocks/>
              </p:cNvSpPr>
              <p:nvPr/>
            </p:nvSpPr>
            <p:spPr bwMode="auto">
              <a:xfrm>
                <a:off x="4171807" y="8153858"/>
                <a:ext cx="838200" cy="819150"/>
              </a:xfrm>
              <a:custGeom>
                <a:avLst/>
                <a:gdLst>
                  <a:gd name="T0" fmla="*/ 1215 w 1320"/>
                  <a:gd name="T1" fmla="*/ 0 h 1290"/>
                  <a:gd name="T2" fmla="*/ 1208 w 1320"/>
                  <a:gd name="T3" fmla="*/ 285 h 1290"/>
                  <a:gd name="T4" fmla="*/ 1290 w 1320"/>
                  <a:gd name="T5" fmla="*/ 533 h 1290"/>
                  <a:gd name="T6" fmla="*/ 1320 w 1320"/>
                  <a:gd name="T7" fmla="*/ 1155 h 1290"/>
                  <a:gd name="T8" fmla="*/ 405 w 1320"/>
                  <a:gd name="T9" fmla="*/ 1163 h 1290"/>
                  <a:gd name="T10" fmla="*/ 0 w 1320"/>
                  <a:gd name="T11" fmla="*/ 1290 h 1290"/>
                </a:gdLst>
                <a:ahLst/>
                <a:cxnLst>
                  <a:cxn ang="0">
                    <a:pos x="T0" y="T1"/>
                  </a:cxn>
                  <a:cxn ang="0">
                    <a:pos x="T2" y="T3"/>
                  </a:cxn>
                  <a:cxn ang="0">
                    <a:pos x="T4" y="T5"/>
                  </a:cxn>
                  <a:cxn ang="0">
                    <a:pos x="T6" y="T7"/>
                  </a:cxn>
                  <a:cxn ang="0">
                    <a:pos x="T8" y="T9"/>
                  </a:cxn>
                  <a:cxn ang="0">
                    <a:pos x="T10" y="T11"/>
                  </a:cxn>
                </a:cxnLst>
                <a:rect l="0" t="0" r="r" b="b"/>
                <a:pathLst>
                  <a:path w="1320" h="1290">
                    <a:moveTo>
                      <a:pt x="1215" y="0"/>
                    </a:moveTo>
                    <a:lnTo>
                      <a:pt x="1208" y="285"/>
                    </a:lnTo>
                    <a:lnTo>
                      <a:pt x="1290" y="533"/>
                    </a:lnTo>
                    <a:lnTo>
                      <a:pt x="1320" y="1155"/>
                    </a:lnTo>
                    <a:lnTo>
                      <a:pt x="405" y="1163"/>
                    </a:lnTo>
                    <a:cubicBezTo>
                      <a:pt x="185" y="1185"/>
                      <a:pt x="84" y="1264"/>
                      <a:pt x="0" y="1290"/>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76">
                <a:extLst>
                  <a:ext uri="{FF2B5EF4-FFF2-40B4-BE49-F238E27FC236}">
                    <a16:creationId xmlns:a16="http://schemas.microsoft.com/office/drawing/2014/main" id="{EEC8E895-6247-F02D-BF96-F84CE334D10B}"/>
                  </a:ext>
                </a:extLst>
              </p:cNvPr>
              <p:cNvSpPr>
                <a:spLocks/>
              </p:cNvSpPr>
              <p:nvPr/>
            </p:nvSpPr>
            <p:spPr bwMode="auto">
              <a:xfrm>
                <a:off x="3457432" y="8099883"/>
                <a:ext cx="1647825" cy="671513"/>
              </a:xfrm>
              <a:custGeom>
                <a:avLst/>
                <a:gdLst>
                  <a:gd name="T0" fmla="*/ 2595 w 2595"/>
                  <a:gd name="T1" fmla="*/ 61 h 1058"/>
                  <a:gd name="T2" fmla="*/ 2325 w 2595"/>
                  <a:gd name="T3" fmla="*/ 68 h 1058"/>
                  <a:gd name="T4" fmla="*/ 1973 w 2595"/>
                  <a:gd name="T5" fmla="*/ 1 h 1058"/>
                  <a:gd name="T6" fmla="*/ 1665 w 2595"/>
                  <a:gd name="T7" fmla="*/ 76 h 1058"/>
                  <a:gd name="T8" fmla="*/ 1358 w 2595"/>
                  <a:gd name="T9" fmla="*/ 331 h 1058"/>
                  <a:gd name="T10" fmla="*/ 1125 w 2595"/>
                  <a:gd name="T11" fmla="*/ 466 h 1058"/>
                  <a:gd name="T12" fmla="*/ 488 w 2595"/>
                  <a:gd name="T13" fmla="*/ 848 h 1058"/>
                  <a:gd name="T14" fmla="*/ 0 w 2595"/>
                  <a:gd name="T15" fmla="*/ 1058 h 10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1058">
                    <a:moveTo>
                      <a:pt x="2595" y="61"/>
                    </a:moveTo>
                    <a:cubicBezTo>
                      <a:pt x="2551" y="62"/>
                      <a:pt x="2429" y="78"/>
                      <a:pt x="2325" y="68"/>
                    </a:cubicBezTo>
                    <a:cubicBezTo>
                      <a:pt x="2221" y="58"/>
                      <a:pt x="2083" y="0"/>
                      <a:pt x="1973" y="1"/>
                    </a:cubicBezTo>
                    <a:cubicBezTo>
                      <a:pt x="1863" y="2"/>
                      <a:pt x="1767" y="21"/>
                      <a:pt x="1665" y="76"/>
                    </a:cubicBezTo>
                    <a:lnTo>
                      <a:pt x="1358" y="331"/>
                    </a:lnTo>
                    <a:lnTo>
                      <a:pt x="1125" y="466"/>
                    </a:lnTo>
                    <a:cubicBezTo>
                      <a:pt x="980" y="552"/>
                      <a:pt x="676" y="749"/>
                      <a:pt x="488" y="848"/>
                    </a:cubicBezTo>
                    <a:cubicBezTo>
                      <a:pt x="300" y="947"/>
                      <a:pt x="102" y="1014"/>
                      <a:pt x="0" y="105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75">
                <a:extLst>
                  <a:ext uri="{FF2B5EF4-FFF2-40B4-BE49-F238E27FC236}">
                    <a16:creationId xmlns:a16="http://schemas.microsoft.com/office/drawing/2014/main" id="{2638A2C9-1796-3CB8-FEEB-C2E79C7F7E18}"/>
                  </a:ext>
                </a:extLst>
              </p:cNvPr>
              <p:cNvSpPr>
                <a:spLocks/>
              </p:cNvSpPr>
              <p:nvPr/>
            </p:nvSpPr>
            <p:spPr bwMode="auto">
              <a:xfrm>
                <a:off x="3719369" y="10801808"/>
                <a:ext cx="638175" cy="61913"/>
              </a:xfrm>
              <a:custGeom>
                <a:avLst/>
                <a:gdLst>
                  <a:gd name="T0" fmla="*/ 0 w 1005"/>
                  <a:gd name="T1" fmla="*/ 0 h 98"/>
                  <a:gd name="T2" fmla="*/ 1005 w 1005"/>
                  <a:gd name="T3" fmla="*/ 98 h 98"/>
                </a:gdLst>
                <a:ahLst/>
                <a:cxnLst>
                  <a:cxn ang="0">
                    <a:pos x="T0" y="T1"/>
                  </a:cxn>
                  <a:cxn ang="0">
                    <a:pos x="T2" y="T3"/>
                  </a:cxn>
                </a:cxnLst>
                <a:rect l="0" t="0" r="r" b="b"/>
                <a:pathLst>
                  <a:path w="1005" h="98">
                    <a:moveTo>
                      <a:pt x="0" y="0"/>
                    </a:moveTo>
                    <a:cubicBezTo>
                      <a:pt x="167" y="16"/>
                      <a:pt x="796" y="78"/>
                      <a:pt x="1005" y="9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74">
                <a:extLst>
                  <a:ext uri="{FF2B5EF4-FFF2-40B4-BE49-F238E27FC236}">
                    <a16:creationId xmlns:a16="http://schemas.microsoft.com/office/drawing/2014/main" id="{2E215BBB-9B88-7209-080C-CF420AAFF2E6}"/>
                  </a:ext>
                </a:extLst>
              </p:cNvPr>
              <p:cNvSpPr>
                <a:spLocks/>
              </p:cNvSpPr>
              <p:nvPr/>
            </p:nvSpPr>
            <p:spPr bwMode="auto">
              <a:xfrm>
                <a:off x="3714607" y="10511296"/>
                <a:ext cx="19050" cy="309562"/>
              </a:xfrm>
              <a:custGeom>
                <a:avLst/>
                <a:gdLst>
                  <a:gd name="T0" fmla="*/ 0 w 30"/>
                  <a:gd name="T1" fmla="*/ 487 h 487"/>
                  <a:gd name="T2" fmla="*/ 30 w 30"/>
                  <a:gd name="T3" fmla="*/ 0 h 487"/>
                </a:gdLst>
                <a:ahLst/>
                <a:cxnLst>
                  <a:cxn ang="0">
                    <a:pos x="T0" y="T1"/>
                  </a:cxn>
                  <a:cxn ang="0">
                    <a:pos x="T2" y="T3"/>
                  </a:cxn>
                </a:cxnLst>
                <a:rect l="0" t="0" r="r" b="b"/>
                <a:pathLst>
                  <a:path w="30" h="487">
                    <a:moveTo>
                      <a:pt x="0" y="487"/>
                    </a:moveTo>
                    <a:cubicBezTo>
                      <a:pt x="6" y="406"/>
                      <a:pt x="24" y="101"/>
                      <a:pt x="30" y="0"/>
                    </a:cubicBezTo>
                  </a:path>
                </a:pathLst>
              </a:custGeom>
              <a:noFill/>
              <a:ln w="508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73">
                <a:extLst>
                  <a:ext uri="{FF2B5EF4-FFF2-40B4-BE49-F238E27FC236}">
                    <a16:creationId xmlns:a16="http://schemas.microsoft.com/office/drawing/2014/main" id="{E9955A8F-5D6A-1E1C-4048-940319B26040}"/>
                  </a:ext>
                </a:extLst>
              </p:cNvPr>
              <p:cNvSpPr>
                <a:spLocks/>
              </p:cNvSpPr>
              <p:nvPr/>
            </p:nvSpPr>
            <p:spPr bwMode="auto">
              <a:xfrm>
                <a:off x="3322494" y="9785808"/>
                <a:ext cx="877888" cy="769938"/>
              </a:xfrm>
              <a:custGeom>
                <a:avLst/>
                <a:gdLst>
                  <a:gd name="T0" fmla="*/ 0 w 1382"/>
                  <a:gd name="T1" fmla="*/ 960 h 1212"/>
                  <a:gd name="T2" fmla="*/ 495 w 1382"/>
                  <a:gd name="T3" fmla="*/ 1068 h 1212"/>
                  <a:gd name="T4" fmla="*/ 573 w 1382"/>
                  <a:gd name="T5" fmla="*/ 1050 h 1212"/>
                  <a:gd name="T6" fmla="*/ 687 w 1382"/>
                  <a:gd name="T7" fmla="*/ 996 h 1212"/>
                  <a:gd name="T8" fmla="*/ 765 w 1382"/>
                  <a:gd name="T9" fmla="*/ 975 h 1212"/>
                  <a:gd name="T10" fmla="*/ 879 w 1382"/>
                  <a:gd name="T11" fmla="*/ 918 h 1212"/>
                  <a:gd name="T12" fmla="*/ 1026 w 1382"/>
                  <a:gd name="T13" fmla="*/ 831 h 1212"/>
                  <a:gd name="T14" fmla="*/ 1119 w 1382"/>
                  <a:gd name="T15" fmla="*/ 684 h 1212"/>
                  <a:gd name="T16" fmla="*/ 1200 w 1382"/>
                  <a:gd name="T17" fmla="*/ 585 h 1212"/>
                  <a:gd name="T18" fmla="*/ 1257 w 1382"/>
                  <a:gd name="T19" fmla="*/ 504 h 1212"/>
                  <a:gd name="T20" fmla="*/ 1272 w 1382"/>
                  <a:gd name="T21" fmla="*/ 354 h 1212"/>
                  <a:gd name="T22" fmla="*/ 1296 w 1382"/>
                  <a:gd name="T23" fmla="*/ 159 h 1212"/>
                  <a:gd name="T24" fmla="*/ 1329 w 1382"/>
                  <a:gd name="T25" fmla="*/ 0 h 1212"/>
                  <a:gd name="T26" fmla="*/ 1377 w 1382"/>
                  <a:gd name="T27" fmla="*/ 3 h 1212"/>
                  <a:gd name="T28" fmla="*/ 1359 w 1382"/>
                  <a:gd name="T29" fmla="*/ 507 h 1212"/>
                  <a:gd name="T30" fmla="*/ 1344 w 1382"/>
                  <a:gd name="T31" fmla="*/ 681 h 1212"/>
                  <a:gd name="T32" fmla="*/ 1314 w 1382"/>
                  <a:gd name="T33" fmla="*/ 798 h 1212"/>
                  <a:gd name="T34" fmla="*/ 1080 w 1382"/>
                  <a:gd name="T35" fmla="*/ 972 h 1212"/>
                  <a:gd name="T36" fmla="*/ 651 w 1382"/>
                  <a:gd name="T37" fmla="*/ 1140 h 1212"/>
                  <a:gd name="T38" fmla="*/ 534 w 1382"/>
                  <a:gd name="T39" fmla="*/ 1158 h 1212"/>
                  <a:gd name="T40" fmla="*/ 315 w 1382"/>
                  <a:gd name="T41" fmla="*/ 1212 h 1212"/>
                  <a:gd name="T42" fmla="*/ 0 w 1382"/>
                  <a:gd name="T43" fmla="*/ 1185 h 1212"/>
                  <a:gd name="T44" fmla="*/ 0 w 1382"/>
                  <a:gd name="T45" fmla="*/ 96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2" h="1212">
                    <a:moveTo>
                      <a:pt x="0" y="960"/>
                    </a:moveTo>
                    <a:lnTo>
                      <a:pt x="495" y="1068"/>
                    </a:lnTo>
                    <a:lnTo>
                      <a:pt x="573" y="1050"/>
                    </a:lnTo>
                    <a:lnTo>
                      <a:pt x="687" y="996"/>
                    </a:lnTo>
                    <a:cubicBezTo>
                      <a:pt x="719" y="984"/>
                      <a:pt x="733" y="988"/>
                      <a:pt x="765" y="975"/>
                    </a:cubicBezTo>
                    <a:cubicBezTo>
                      <a:pt x="797" y="962"/>
                      <a:pt x="836" y="942"/>
                      <a:pt x="879" y="918"/>
                    </a:cubicBezTo>
                    <a:cubicBezTo>
                      <a:pt x="922" y="894"/>
                      <a:pt x="986" y="870"/>
                      <a:pt x="1026" y="831"/>
                    </a:cubicBezTo>
                    <a:lnTo>
                      <a:pt x="1119" y="684"/>
                    </a:lnTo>
                    <a:cubicBezTo>
                      <a:pt x="1148" y="643"/>
                      <a:pt x="1177" y="615"/>
                      <a:pt x="1200" y="585"/>
                    </a:cubicBezTo>
                    <a:cubicBezTo>
                      <a:pt x="1223" y="555"/>
                      <a:pt x="1245" y="542"/>
                      <a:pt x="1257" y="504"/>
                    </a:cubicBezTo>
                    <a:lnTo>
                      <a:pt x="1272" y="354"/>
                    </a:lnTo>
                    <a:cubicBezTo>
                      <a:pt x="1278" y="297"/>
                      <a:pt x="1287" y="218"/>
                      <a:pt x="1296" y="159"/>
                    </a:cubicBezTo>
                    <a:cubicBezTo>
                      <a:pt x="1305" y="100"/>
                      <a:pt x="1316" y="26"/>
                      <a:pt x="1329" y="0"/>
                    </a:cubicBezTo>
                    <a:lnTo>
                      <a:pt x="1377" y="3"/>
                    </a:lnTo>
                    <a:cubicBezTo>
                      <a:pt x="1382" y="87"/>
                      <a:pt x="1365" y="394"/>
                      <a:pt x="1359" y="507"/>
                    </a:cubicBezTo>
                    <a:lnTo>
                      <a:pt x="1344" y="681"/>
                    </a:lnTo>
                    <a:lnTo>
                      <a:pt x="1314" y="798"/>
                    </a:lnTo>
                    <a:cubicBezTo>
                      <a:pt x="1270" y="847"/>
                      <a:pt x="1191" y="915"/>
                      <a:pt x="1080" y="972"/>
                    </a:cubicBezTo>
                    <a:cubicBezTo>
                      <a:pt x="969" y="1029"/>
                      <a:pt x="742" y="1109"/>
                      <a:pt x="651" y="1140"/>
                    </a:cubicBezTo>
                    <a:lnTo>
                      <a:pt x="534" y="1158"/>
                    </a:lnTo>
                    <a:cubicBezTo>
                      <a:pt x="478" y="1170"/>
                      <a:pt x="404" y="1207"/>
                      <a:pt x="315" y="1212"/>
                    </a:cubicBezTo>
                    <a:lnTo>
                      <a:pt x="0" y="1185"/>
                    </a:lnTo>
                    <a:lnTo>
                      <a:pt x="0" y="960"/>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70">
                <a:extLst>
                  <a:ext uri="{FF2B5EF4-FFF2-40B4-BE49-F238E27FC236}">
                    <a16:creationId xmlns:a16="http://schemas.microsoft.com/office/drawing/2014/main" id="{72A4F82B-CA38-7E64-1618-8F54C9A728A8}"/>
                  </a:ext>
                </a:extLst>
              </p:cNvPr>
              <p:cNvSpPr>
                <a:spLocks/>
              </p:cNvSpPr>
              <p:nvPr/>
            </p:nvSpPr>
            <p:spPr bwMode="auto">
              <a:xfrm>
                <a:off x="6343507" y="8193546"/>
                <a:ext cx="138112" cy="80962"/>
              </a:xfrm>
              <a:custGeom>
                <a:avLst/>
                <a:gdLst>
                  <a:gd name="T0" fmla="*/ 0 w 218"/>
                  <a:gd name="T1" fmla="*/ 0 h 128"/>
                  <a:gd name="T2" fmla="*/ 218 w 218"/>
                  <a:gd name="T3" fmla="*/ 128 h 128"/>
                </a:gdLst>
                <a:ahLst/>
                <a:cxnLst>
                  <a:cxn ang="0">
                    <a:pos x="T0" y="T1"/>
                  </a:cxn>
                  <a:cxn ang="0">
                    <a:pos x="T2" y="T3"/>
                  </a:cxn>
                </a:cxnLst>
                <a:rect l="0" t="0" r="r" b="b"/>
                <a:pathLst>
                  <a:path w="218" h="128">
                    <a:moveTo>
                      <a:pt x="0" y="0"/>
                    </a:moveTo>
                    <a:cubicBezTo>
                      <a:pt x="36" y="21"/>
                      <a:pt x="173" y="101"/>
                      <a:pt x="218" y="128"/>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69">
                <a:extLst>
                  <a:ext uri="{FF2B5EF4-FFF2-40B4-BE49-F238E27FC236}">
                    <a16:creationId xmlns:a16="http://schemas.microsoft.com/office/drawing/2014/main" id="{9A189437-9998-BDCC-70B8-D19663669FD6}"/>
                  </a:ext>
                </a:extLst>
              </p:cNvPr>
              <p:cNvSpPr>
                <a:spLocks/>
              </p:cNvSpPr>
              <p:nvPr/>
            </p:nvSpPr>
            <p:spPr bwMode="auto">
              <a:xfrm>
                <a:off x="4128944" y="9334958"/>
                <a:ext cx="42863" cy="266700"/>
              </a:xfrm>
              <a:custGeom>
                <a:avLst/>
                <a:gdLst>
                  <a:gd name="T0" fmla="*/ 67 w 67"/>
                  <a:gd name="T1" fmla="*/ 420 h 420"/>
                  <a:gd name="T2" fmla="*/ 0 w 67"/>
                  <a:gd name="T3" fmla="*/ 233 h 420"/>
                  <a:gd name="T4" fmla="*/ 15 w 67"/>
                  <a:gd name="T5" fmla="*/ 0 h 420"/>
                </a:gdLst>
                <a:ahLst/>
                <a:cxnLst>
                  <a:cxn ang="0">
                    <a:pos x="T0" y="T1"/>
                  </a:cxn>
                  <a:cxn ang="0">
                    <a:pos x="T2" y="T3"/>
                  </a:cxn>
                  <a:cxn ang="0">
                    <a:pos x="T4" y="T5"/>
                  </a:cxn>
                </a:cxnLst>
                <a:rect l="0" t="0" r="r" b="b"/>
                <a:pathLst>
                  <a:path w="67" h="420">
                    <a:moveTo>
                      <a:pt x="67" y="420"/>
                    </a:moveTo>
                    <a:lnTo>
                      <a:pt x="0" y="233"/>
                    </a:lnTo>
                    <a:lnTo>
                      <a:pt x="15" y="0"/>
                    </a:ln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68">
                <a:extLst>
                  <a:ext uri="{FF2B5EF4-FFF2-40B4-BE49-F238E27FC236}">
                    <a16:creationId xmlns:a16="http://schemas.microsoft.com/office/drawing/2014/main" id="{BD2B70F7-54AD-DAFA-EC16-6E2DA33A9456}"/>
                  </a:ext>
                </a:extLst>
              </p:cNvPr>
              <p:cNvSpPr>
                <a:spLocks/>
              </p:cNvSpPr>
              <p:nvPr/>
            </p:nvSpPr>
            <p:spPr bwMode="auto">
              <a:xfrm>
                <a:off x="4128944" y="8391983"/>
                <a:ext cx="77788" cy="1395413"/>
              </a:xfrm>
              <a:custGeom>
                <a:avLst/>
                <a:gdLst>
                  <a:gd name="T0" fmla="*/ 97 w 122"/>
                  <a:gd name="T1" fmla="*/ 0 h 2198"/>
                  <a:gd name="T2" fmla="*/ 82 w 122"/>
                  <a:gd name="T3" fmla="*/ 405 h 2198"/>
                  <a:gd name="T4" fmla="*/ 7 w 122"/>
                  <a:gd name="T5" fmla="*/ 690 h 2198"/>
                  <a:gd name="T6" fmla="*/ 37 w 122"/>
                  <a:gd name="T7" fmla="*/ 930 h 2198"/>
                  <a:gd name="T8" fmla="*/ 112 w 122"/>
                  <a:gd name="T9" fmla="*/ 1155 h 2198"/>
                  <a:gd name="T10" fmla="*/ 97 w 122"/>
                  <a:gd name="T11" fmla="*/ 1800 h 2198"/>
                  <a:gd name="T12" fmla="*/ 82 w 122"/>
                  <a:gd name="T13" fmla="*/ 2198 h 2198"/>
                </a:gdLst>
                <a:ahLst/>
                <a:cxnLst>
                  <a:cxn ang="0">
                    <a:pos x="T0" y="T1"/>
                  </a:cxn>
                  <a:cxn ang="0">
                    <a:pos x="T2" y="T3"/>
                  </a:cxn>
                  <a:cxn ang="0">
                    <a:pos x="T4" y="T5"/>
                  </a:cxn>
                  <a:cxn ang="0">
                    <a:pos x="T6" y="T7"/>
                  </a:cxn>
                  <a:cxn ang="0">
                    <a:pos x="T8" y="T9"/>
                  </a:cxn>
                  <a:cxn ang="0">
                    <a:pos x="T10" y="T11"/>
                  </a:cxn>
                  <a:cxn ang="0">
                    <a:pos x="T12" y="T13"/>
                  </a:cxn>
                </a:cxnLst>
                <a:rect l="0" t="0" r="r" b="b"/>
                <a:pathLst>
                  <a:path w="122" h="2198">
                    <a:moveTo>
                      <a:pt x="97" y="0"/>
                    </a:moveTo>
                    <a:cubicBezTo>
                      <a:pt x="95" y="67"/>
                      <a:pt x="97" y="290"/>
                      <a:pt x="82" y="405"/>
                    </a:cubicBezTo>
                    <a:cubicBezTo>
                      <a:pt x="67" y="520"/>
                      <a:pt x="14" y="603"/>
                      <a:pt x="7" y="690"/>
                    </a:cubicBezTo>
                    <a:cubicBezTo>
                      <a:pt x="0" y="777"/>
                      <a:pt x="20" y="853"/>
                      <a:pt x="37" y="930"/>
                    </a:cubicBezTo>
                    <a:cubicBezTo>
                      <a:pt x="54" y="1007"/>
                      <a:pt x="102" y="1010"/>
                      <a:pt x="112" y="1155"/>
                    </a:cubicBezTo>
                    <a:cubicBezTo>
                      <a:pt x="122" y="1300"/>
                      <a:pt x="102" y="1626"/>
                      <a:pt x="97" y="1800"/>
                    </a:cubicBezTo>
                    <a:cubicBezTo>
                      <a:pt x="92" y="1974"/>
                      <a:pt x="85" y="2115"/>
                      <a:pt x="82" y="219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65">
                <a:extLst>
                  <a:ext uri="{FF2B5EF4-FFF2-40B4-BE49-F238E27FC236}">
                    <a16:creationId xmlns:a16="http://schemas.microsoft.com/office/drawing/2014/main" id="{B510C5A2-BBAA-2C08-B0A6-D02F70DBB29E}"/>
                  </a:ext>
                </a:extLst>
              </p:cNvPr>
              <p:cNvSpPr>
                <a:spLocks/>
              </p:cNvSpPr>
              <p:nvPr/>
            </p:nvSpPr>
            <p:spPr bwMode="auto">
              <a:xfrm>
                <a:off x="2747819" y="8182433"/>
                <a:ext cx="104775" cy="71438"/>
              </a:xfrm>
              <a:custGeom>
                <a:avLst/>
                <a:gdLst>
                  <a:gd name="T0" fmla="*/ 0 w 165"/>
                  <a:gd name="T1" fmla="*/ 113 h 113"/>
                  <a:gd name="T2" fmla="*/ 165 w 165"/>
                  <a:gd name="T3" fmla="*/ 0 h 113"/>
                </a:gdLst>
                <a:ahLst/>
                <a:cxnLst>
                  <a:cxn ang="0">
                    <a:pos x="T0" y="T1"/>
                  </a:cxn>
                  <a:cxn ang="0">
                    <a:pos x="T2" y="T3"/>
                  </a:cxn>
                </a:cxnLst>
                <a:rect l="0" t="0" r="r" b="b"/>
                <a:pathLst>
                  <a:path w="165" h="113">
                    <a:moveTo>
                      <a:pt x="0" y="113"/>
                    </a:moveTo>
                    <a:cubicBezTo>
                      <a:pt x="27" y="94"/>
                      <a:pt x="131" y="24"/>
                      <a:pt x="165"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63">
                <a:extLst>
                  <a:ext uri="{FF2B5EF4-FFF2-40B4-BE49-F238E27FC236}">
                    <a16:creationId xmlns:a16="http://schemas.microsoft.com/office/drawing/2014/main" id="{F3A41DE0-1E0B-DB93-D5B5-0A235AA615F3}"/>
                  </a:ext>
                </a:extLst>
              </p:cNvPr>
              <p:cNvSpPr>
                <a:spLocks/>
              </p:cNvSpPr>
              <p:nvPr/>
            </p:nvSpPr>
            <p:spPr bwMode="auto">
              <a:xfrm>
                <a:off x="1952482" y="8139571"/>
                <a:ext cx="247650" cy="266700"/>
              </a:xfrm>
              <a:custGeom>
                <a:avLst/>
                <a:gdLst>
                  <a:gd name="T0" fmla="*/ 0 w 390"/>
                  <a:gd name="T1" fmla="*/ 0 h 420"/>
                  <a:gd name="T2" fmla="*/ 390 w 390"/>
                  <a:gd name="T3" fmla="*/ 420 h 420"/>
                </a:gdLst>
                <a:ahLst/>
                <a:cxnLst>
                  <a:cxn ang="0">
                    <a:pos x="T0" y="T1"/>
                  </a:cxn>
                  <a:cxn ang="0">
                    <a:pos x="T2" y="T3"/>
                  </a:cxn>
                </a:cxnLst>
                <a:rect l="0" t="0" r="r" b="b"/>
                <a:pathLst>
                  <a:path w="390" h="420">
                    <a:moveTo>
                      <a:pt x="0" y="0"/>
                    </a:moveTo>
                    <a:cubicBezTo>
                      <a:pt x="65" y="71"/>
                      <a:pt x="309" y="332"/>
                      <a:pt x="390" y="42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6">
                <a:extLst>
                  <a:ext uri="{FF2B5EF4-FFF2-40B4-BE49-F238E27FC236}">
                    <a16:creationId xmlns:a16="http://schemas.microsoft.com/office/drawing/2014/main" id="{CF522854-B297-3757-1E05-08AA3B61B39A}"/>
                  </a:ext>
                </a:extLst>
              </p:cNvPr>
              <p:cNvSpPr>
                <a:spLocks/>
              </p:cNvSpPr>
              <p:nvPr/>
            </p:nvSpPr>
            <p:spPr bwMode="auto">
              <a:xfrm>
                <a:off x="3341544" y="10760533"/>
                <a:ext cx="354013" cy="30163"/>
              </a:xfrm>
              <a:custGeom>
                <a:avLst/>
                <a:gdLst>
                  <a:gd name="T0" fmla="*/ 558 w 558"/>
                  <a:gd name="T1" fmla="*/ 48 h 48"/>
                  <a:gd name="T2" fmla="*/ 0 w 558"/>
                  <a:gd name="T3" fmla="*/ 0 h 48"/>
                </a:gdLst>
                <a:ahLst/>
                <a:cxnLst>
                  <a:cxn ang="0">
                    <a:pos x="T0" y="T1"/>
                  </a:cxn>
                  <a:cxn ang="0">
                    <a:pos x="T2" y="T3"/>
                  </a:cxn>
                </a:cxnLst>
                <a:rect l="0" t="0" r="r" b="b"/>
                <a:pathLst>
                  <a:path w="558" h="48">
                    <a:moveTo>
                      <a:pt x="558" y="48"/>
                    </a:moveTo>
                    <a:cubicBezTo>
                      <a:pt x="464" y="40"/>
                      <a:pt x="116" y="10"/>
                      <a:pt x="0" y="0"/>
                    </a:cubicBez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5">
                <a:extLst>
                  <a:ext uri="{FF2B5EF4-FFF2-40B4-BE49-F238E27FC236}">
                    <a16:creationId xmlns:a16="http://schemas.microsoft.com/office/drawing/2014/main" id="{99856150-C3DC-21F4-F0F6-34F55F8E03EF}"/>
                  </a:ext>
                </a:extLst>
              </p:cNvPr>
              <p:cNvSpPr>
                <a:spLocks/>
              </p:cNvSpPr>
              <p:nvPr/>
            </p:nvSpPr>
            <p:spPr bwMode="auto">
              <a:xfrm>
                <a:off x="3452669" y="9625471"/>
                <a:ext cx="561975" cy="666750"/>
              </a:xfrm>
              <a:custGeom>
                <a:avLst/>
                <a:gdLst>
                  <a:gd name="T0" fmla="*/ 840 w 885"/>
                  <a:gd name="T1" fmla="*/ 1050 h 1050"/>
                  <a:gd name="T2" fmla="*/ 15 w 885"/>
                  <a:gd name="T3" fmla="*/ 967 h 1050"/>
                  <a:gd name="T4" fmla="*/ 0 w 885"/>
                  <a:gd name="T5" fmla="*/ 885 h 1050"/>
                  <a:gd name="T6" fmla="*/ 435 w 885"/>
                  <a:gd name="T7" fmla="*/ 930 h 1050"/>
                  <a:gd name="T8" fmla="*/ 315 w 885"/>
                  <a:gd name="T9" fmla="*/ 712 h 1050"/>
                  <a:gd name="T10" fmla="*/ 240 w 885"/>
                  <a:gd name="T11" fmla="*/ 720 h 1050"/>
                  <a:gd name="T12" fmla="*/ 165 w 885"/>
                  <a:gd name="T13" fmla="*/ 547 h 1050"/>
                  <a:gd name="T14" fmla="*/ 135 w 885"/>
                  <a:gd name="T15" fmla="*/ 382 h 1050"/>
                  <a:gd name="T16" fmla="*/ 187 w 885"/>
                  <a:gd name="T17" fmla="*/ 322 h 1050"/>
                  <a:gd name="T18" fmla="*/ 37 w 885"/>
                  <a:gd name="T19" fmla="*/ 217 h 1050"/>
                  <a:gd name="T20" fmla="*/ 247 w 885"/>
                  <a:gd name="T21" fmla="*/ 105 h 1050"/>
                  <a:gd name="T22" fmla="*/ 577 w 885"/>
                  <a:gd name="T23" fmla="*/ 0 h 1050"/>
                  <a:gd name="T24" fmla="*/ 592 w 885"/>
                  <a:gd name="T25" fmla="*/ 67 h 1050"/>
                  <a:gd name="T26" fmla="*/ 442 w 885"/>
                  <a:gd name="T27" fmla="*/ 135 h 1050"/>
                  <a:gd name="T28" fmla="*/ 367 w 885"/>
                  <a:gd name="T29" fmla="*/ 225 h 1050"/>
                  <a:gd name="T30" fmla="*/ 405 w 885"/>
                  <a:gd name="T31" fmla="*/ 322 h 1050"/>
                  <a:gd name="T32" fmla="*/ 547 w 885"/>
                  <a:gd name="T33" fmla="*/ 277 h 1050"/>
                  <a:gd name="T34" fmla="*/ 570 w 885"/>
                  <a:gd name="T35" fmla="*/ 352 h 1050"/>
                  <a:gd name="T36" fmla="*/ 450 w 885"/>
                  <a:gd name="T37" fmla="*/ 390 h 1050"/>
                  <a:gd name="T38" fmla="*/ 472 w 885"/>
                  <a:gd name="T39" fmla="*/ 457 h 1050"/>
                  <a:gd name="T40" fmla="*/ 555 w 885"/>
                  <a:gd name="T41" fmla="*/ 442 h 1050"/>
                  <a:gd name="T42" fmla="*/ 562 w 885"/>
                  <a:gd name="T43" fmla="*/ 525 h 1050"/>
                  <a:gd name="T44" fmla="*/ 472 w 885"/>
                  <a:gd name="T45" fmla="*/ 547 h 1050"/>
                  <a:gd name="T46" fmla="*/ 427 w 885"/>
                  <a:gd name="T47" fmla="*/ 757 h 1050"/>
                  <a:gd name="T48" fmla="*/ 517 w 885"/>
                  <a:gd name="T49" fmla="*/ 937 h 1050"/>
                  <a:gd name="T50" fmla="*/ 885 w 885"/>
                  <a:gd name="T51" fmla="*/ 967 h 1050"/>
                  <a:gd name="T52" fmla="*/ 840 w 885"/>
                  <a:gd name="T53" fmla="*/ 105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5" h="1050">
                    <a:moveTo>
                      <a:pt x="840" y="1050"/>
                    </a:moveTo>
                    <a:lnTo>
                      <a:pt x="15" y="967"/>
                    </a:lnTo>
                    <a:lnTo>
                      <a:pt x="0" y="885"/>
                    </a:lnTo>
                    <a:lnTo>
                      <a:pt x="435" y="930"/>
                    </a:lnTo>
                    <a:lnTo>
                      <a:pt x="315" y="712"/>
                    </a:lnTo>
                    <a:lnTo>
                      <a:pt x="240" y="720"/>
                    </a:lnTo>
                    <a:lnTo>
                      <a:pt x="165" y="547"/>
                    </a:lnTo>
                    <a:lnTo>
                      <a:pt x="135" y="382"/>
                    </a:lnTo>
                    <a:lnTo>
                      <a:pt x="187" y="322"/>
                    </a:lnTo>
                    <a:lnTo>
                      <a:pt x="37" y="217"/>
                    </a:lnTo>
                    <a:lnTo>
                      <a:pt x="247" y="105"/>
                    </a:lnTo>
                    <a:lnTo>
                      <a:pt x="577" y="0"/>
                    </a:lnTo>
                    <a:lnTo>
                      <a:pt x="592" y="67"/>
                    </a:lnTo>
                    <a:lnTo>
                      <a:pt x="442" y="135"/>
                    </a:lnTo>
                    <a:lnTo>
                      <a:pt x="367" y="225"/>
                    </a:lnTo>
                    <a:lnTo>
                      <a:pt x="405" y="322"/>
                    </a:lnTo>
                    <a:lnTo>
                      <a:pt x="547" y="277"/>
                    </a:lnTo>
                    <a:lnTo>
                      <a:pt x="570" y="352"/>
                    </a:lnTo>
                    <a:lnTo>
                      <a:pt x="450" y="390"/>
                    </a:lnTo>
                    <a:lnTo>
                      <a:pt x="472" y="457"/>
                    </a:lnTo>
                    <a:lnTo>
                      <a:pt x="555" y="442"/>
                    </a:lnTo>
                    <a:lnTo>
                      <a:pt x="562" y="525"/>
                    </a:lnTo>
                    <a:lnTo>
                      <a:pt x="472" y="547"/>
                    </a:lnTo>
                    <a:lnTo>
                      <a:pt x="427" y="757"/>
                    </a:lnTo>
                    <a:lnTo>
                      <a:pt x="517" y="937"/>
                    </a:lnTo>
                    <a:lnTo>
                      <a:pt x="885" y="967"/>
                    </a:lnTo>
                    <a:lnTo>
                      <a:pt x="840" y="1050"/>
                    </a:lnTo>
                    <a:close/>
                  </a:path>
                </a:pathLst>
              </a:custGeom>
              <a:pattFill prst="zigZag">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34">
                <a:extLst>
                  <a:ext uri="{FF2B5EF4-FFF2-40B4-BE49-F238E27FC236}">
                    <a16:creationId xmlns:a16="http://schemas.microsoft.com/office/drawing/2014/main" id="{E9B5BF50-2599-8FDD-EF95-DAB813438516}"/>
                  </a:ext>
                </a:extLst>
              </p:cNvPr>
              <p:cNvSpPr>
                <a:spLocks/>
              </p:cNvSpPr>
              <p:nvPr/>
            </p:nvSpPr>
            <p:spPr bwMode="auto">
              <a:xfrm>
                <a:off x="3566969" y="9858833"/>
                <a:ext cx="104775" cy="195263"/>
              </a:xfrm>
              <a:custGeom>
                <a:avLst/>
                <a:gdLst>
                  <a:gd name="T0" fmla="*/ 0 w 165"/>
                  <a:gd name="T1" fmla="*/ 30 h 308"/>
                  <a:gd name="T2" fmla="*/ 30 w 165"/>
                  <a:gd name="T3" fmla="*/ 180 h 308"/>
                  <a:gd name="T4" fmla="*/ 90 w 165"/>
                  <a:gd name="T5" fmla="*/ 308 h 308"/>
                  <a:gd name="T6" fmla="*/ 142 w 165"/>
                  <a:gd name="T7" fmla="*/ 300 h 308"/>
                  <a:gd name="T8" fmla="*/ 165 w 165"/>
                  <a:gd name="T9" fmla="*/ 150 h 308"/>
                  <a:gd name="T10" fmla="*/ 37 w 165"/>
                  <a:gd name="T11" fmla="*/ 0 h 308"/>
                  <a:gd name="T12" fmla="*/ 0 w 165"/>
                  <a:gd name="T13" fmla="*/ 30 h 308"/>
                </a:gdLst>
                <a:ahLst/>
                <a:cxnLst>
                  <a:cxn ang="0">
                    <a:pos x="T0" y="T1"/>
                  </a:cxn>
                  <a:cxn ang="0">
                    <a:pos x="T2" y="T3"/>
                  </a:cxn>
                  <a:cxn ang="0">
                    <a:pos x="T4" y="T5"/>
                  </a:cxn>
                  <a:cxn ang="0">
                    <a:pos x="T6" y="T7"/>
                  </a:cxn>
                  <a:cxn ang="0">
                    <a:pos x="T8" y="T9"/>
                  </a:cxn>
                  <a:cxn ang="0">
                    <a:pos x="T10" y="T11"/>
                  </a:cxn>
                  <a:cxn ang="0">
                    <a:pos x="T12" y="T13"/>
                  </a:cxn>
                </a:cxnLst>
                <a:rect l="0" t="0" r="r" b="b"/>
                <a:pathLst>
                  <a:path w="165" h="308">
                    <a:moveTo>
                      <a:pt x="0" y="30"/>
                    </a:moveTo>
                    <a:lnTo>
                      <a:pt x="30" y="180"/>
                    </a:lnTo>
                    <a:lnTo>
                      <a:pt x="90" y="308"/>
                    </a:lnTo>
                    <a:lnTo>
                      <a:pt x="142" y="300"/>
                    </a:lnTo>
                    <a:lnTo>
                      <a:pt x="165" y="150"/>
                    </a:lnTo>
                    <a:lnTo>
                      <a:pt x="37" y="0"/>
                    </a:lnTo>
                    <a:lnTo>
                      <a:pt x="0" y="3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a:extLst>
                  <a:ext uri="{FF2B5EF4-FFF2-40B4-BE49-F238E27FC236}">
                    <a16:creationId xmlns:a16="http://schemas.microsoft.com/office/drawing/2014/main" id="{1A6B7134-E9DC-CB2D-CD7F-BDA947DB8448}"/>
                  </a:ext>
                </a:extLst>
              </p:cNvPr>
              <p:cNvSpPr>
                <a:spLocks/>
              </p:cNvSpPr>
              <p:nvPr/>
            </p:nvSpPr>
            <p:spPr bwMode="auto">
              <a:xfrm>
                <a:off x="2973244" y="9477833"/>
                <a:ext cx="395288" cy="247650"/>
              </a:xfrm>
              <a:custGeom>
                <a:avLst/>
                <a:gdLst>
                  <a:gd name="T0" fmla="*/ 0 w 623"/>
                  <a:gd name="T1" fmla="*/ 0 h 390"/>
                  <a:gd name="T2" fmla="*/ 623 w 623"/>
                  <a:gd name="T3" fmla="*/ 390 h 390"/>
                </a:gdLst>
                <a:ahLst/>
                <a:cxnLst>
                  <a:cxn ang="0">
                    <a:pos x="T0" y="T1"/>
                  </a:cxn>
                  <a:cxn ang="0">
                    <a:pos x="T2" y="T3"/>
                  </a:cxn>
                </a:cxnLst>
                <a:rect l="0" t="0" r="r" b="b"/>
                <a:pathLst>
                  <a:path w="623" h="390">
                    <a:moveTo>
                      <a:pt x="0" y="0"/>
                    </a:moveTo>
                    <a:cubicBezTo>
                      <a:pt x="104" y="65"/>
                      <a:pt x="493" y="309"/>
                      <a:pt x="623" y="390"/>
                    </a:cubicBez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2">
                <a:extLst>
                  <a:ext uri="{FF2B5EF4-FFF2-40B4-BE49-F238E27FC236}">
                    <a16:creationId xmlns:a16="http://schemas.microsoft.com/office/drawing/2014/main" id="{E2B73A13-3B23-8316-DC35-9A036CBA3ACE}"/>
                  </a:ext>
                </a:extLst>
              </p:cNvPr>
              <p:cNvSpPr>
                <a:spLocks/>
              </p:cNvSpPr>
              <p:nvPr/>
            </p:nvSpPr>
            <p:spPr bwMode="auto">
              <a:xfrm>
                <a:off x="3252644" y="9382583"/>
                <a:ext cx="342900" cy="242888"/>
              </a:xfrm>
              <a:custGeom>
                <a:avLst/>
                <a:gdLst>
                  <a:gd name="T0" fmla="*/ 0 w 540"/>
                  <a:gd name="T1" fmla="*/ 383 h 383"/>
                  <a:gd name="T2" fmla="*/ 330 w 540"/>
                  <a:gd name="T3" fmla="*/ 0 h 383"/>
                  <a:gd name="T4" fmla="*/ 540 w 540"/>
                  <a:gd name="T5" fmla="*/ 128 h 383"/>
                </a:gdLst>
                <a:ahLst/>
                <a:cxnLst>
                  <a:cxn ang="0">
                    <a:pos x="T0" y="T1"/>
                  </a:cxn>
                  <a:cxn ang="0">
                    <a:pos x="T2" y="T3"/>
                  </a:cxn>
                  <a:cxn ang="0">
                    <a:pos x="T4" y="T5"/>
                  </a:cxn>
                </a:cxnLst>
                <a:rect l="0" t="0" r="r" b="b"/>
                <a:pathLst>
                  <a:path w="540" h="383">
                    <a:moveTo>
                      <a:pt x="0" y="383"/>
                    </a:moveTo>
                    <a:lnTo>
                      <a:pt x="330" y="0"/>
                    </a:lnTo>
                    <a:lnTo>
                      <a:pt x="540" y="128"/>
                    </a:ln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26">
                <a:extLst>
                  <a:ext uri="{FF2B5EF4-FFF2-40B4-BE49-F238E27FC236}">
                    <a16:creationId xmlns:a16="http://schemas.microsoft.com/office/drawing/2014/main" id="{B0A09C5B-AC2A-6AC4-1683-0091EB5735B7}"/>
                  </a:ext>
                </a:extLst>
              </p:cNvPr>
              <p:cNvSpPr>
                <a:spLocks/>
              </p:cNvSpPr>
              <p:nvPr/>
            </p:nvSpPr>
            <p:spPr bwMode="auto">
              <a:xfrm>
                <a:off x="2995469" y="9354008"/>
                <a:ext cx="614363" cy="247650"/>
              </a:xfrm>
              <a:custGeom>
                <a:avLst/>
                <a:gdLst>
                  <a:gd name="T0" fmla="*/ 0 w 967"/>
                  <a:gd name="T1" fmla="*/ 165 h 390"/>
                  <a:gd name="T2" fmla="*/ 367 w 967"/>
                  <a:gd name="T3" fmla="*/ 390 h 390"/>
                  <a:gd name="T4" fmla="*/ 735 w 967"/>
                  <a:gd name="T5" fmla="*/ 0 h 390"/>
                  <a:gd name="T6" fmla="*/ 967 w 967"/>
                  <a:gd name="T7" fmla="*/ 143 h 390"/>
                </a:gdLst>
                <a:ahLst/>
                <a:cxnLst>
                  <a:cxn ang="0">
                    <a:pos x="T0" y="T1"/>
                  </a:cxn>
                  <a:cxn ang="0">
                    <a:pos x="T2" y="T3"/>
                  </a:cxn>
                  <a:cxn ang="0">
                    <a:pos x="T4" y="T5"/>
                  </a:cxn>
                  <a:cxn ang="0">
                    <a:pos x="T6" y="T7"/>
                  </a:cxn>
                </a:cxnLst>
                <a:rect l="0" t="0" r="r" b="b"/>
                <a:pathLst>
                  <a:path w="967" h="390">
                    <a:moveTo>
                      <a:pt x="0" y="165"/>
                    </a:moveTo>
                    <a:lnTo>
                      <a:pt x="367" y="390"/>
                    </a:lnTo>
                    <a:lnTo>
                      <a:pt x="735" y="0"/>
                    </a:lnTo>
                    <a:lnTo>
                      <a:pt x="967" y="14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25">
                <a:extLst>
                  <a:ext uri="{FF2B5EF4-FFF2-40B4-BE49-F238E27FC236}">
                    <a16:creationId xmlns:a16="http://schemas.microsoft.com/office/drawing/2014/main" id="{586819BD-BB87-9787-AFBD-71854167BCC6}"/>
                  </a:ext>
                </a:extLst>
              </p:cNvPr>
              <p:cNvSpPr>
                <a:spLocks/>
              </p:cNvSpPr>
              <p:nvPr/>
            </p:nvSpPr>
            <p:spPr bwMode="auto">
              <a:xfrm>
                <a:off x="2962132" y="9501646"/>
                <a:ext cx="414337" cy="257175"/>
              </a:xfrm>
              <a:custGeom>
                <a:avLst/>
                <a:gdLst>
                  <a:gd name="T0" fmla="*/ 0 w 653"/>
                  <a:gd name="T1" fmla="*/ 0 h 405"/>
                  <a:gd name="T2" fmla="*/ 653 w 653"/>
                  <a:gd name="T3" fmla="*/ 405 h 405"/>
                </a:gdLst>
                <a:ahLst/>
                <a:cxnLst>
                  <a:cxn ang="0">
                    <a:pos x="T0" y="T1"/>
                  </a:cxn>
                  <a:cxn ang="0">
                    <a:pos x="T2" y="T3"/>
                  </a:cxn>
                </a:cxnLst>
                <a:rect l="0" t="0" r="r" b="b"/>
                <a:pathLst>
                  <a:path w="653" h="405">
                    <a:moveTo>
                      <a:pt x="0" y="0"/>
                    </a:moveTo>
                    <a:cubicBezTo>
                      <a:pt x="109" y="67"/>
                      <a:pt x="517" y="321"/>
                      <a:pt x="653" y="40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24">
                <a:extLst>
                  <a:ext uri="{FF2B5EF4-FFF2-40B4-BE49-F238E27FC236}">
                    <a16:creationId xmlns:a16="http://schemas.microsoft.com/office/drawing/2014/main" id="{30B511F1-B3CB-404D-8F1A-2039016D6326}"/>
                  </a:ext>
                </a:extLst>
              </p:cNvPr>
              <p:cNvSpPr>
                <a:spLocks/>
              </p:cNvSpPr>
              <p:nvPr/>
            </p:nvSpPr>
            <p:spPr bwMode="auto">
              <a:xfrm>
                <a:off x="3276457" y="9420683"/>
                <a:ext cx="323850" cy="285750"/>
              </a:xfrm>
              <a:custGeom>
                <a:avLst/>
                <a:gdLst>
                  <a:gd name="T0" fmla="*/ 173 w 510"/>
                  <a:gd name="T1" fmla="*/ 450 h 450"/>
                  <a:gd name="T2" fmla="*/ 0 w 510"/>
                  <a:gd name="T3" fmla="*/ 338 h 450"/>
                  <a:gd name="T4" fmla="*/ 300 w 510"/>
                  <a:gd name="T5" fmla="*/ 0 h 450"/>
                  <a:gd name="T6" fmla="*/ 510 w 510"/>
                  <a:gd name="T7" fmla="*/ 135 h 450"/>
                </a:gdLst>
                <a:ahLst/>
                <a:cxnLst>
                  <a:cxn ang="0">
                    <a:pos x="T0" y="T1"/>
                  </a:cxn>
                  <a:cxn ang="0">
                    <a:pos x="T2" y="T3"/>
                  </a:cxn>
                  <a:cxn ang="0">
                    <a:pos x="T4" y="T5"/>
                  </a:cxn>
                  <a:cxn ang="0">
                    <a:pos x="T6" y="T7"/>
                  </a:cxn>
                </a:cxnLst>
                <a:rect l="0" t="0" r="r" b="b"/>
                <a:pathLst>
                  <a:path w="510" h="450">
                    <a:moveTo>
                      <a:pt x="173" y="450"/>
                    </a:moveTo>
                    <a:lnTo>
                      <a:pt x="0" y="338"/>
                    </a:lnTo>
                    <a:lnTo>
                      <a:pt x="300" y="0"/>
                    </a:lnTo>
                    <a:lnTo>
                      <a:pt x="510" y="13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23">
                <a:extLst>
                  <a:ext uri="{FF2B5EF4-FFF2-40B4-BE49-F238E27FC236}">
                    <a16:creationId xmlns:a16="http://schemas.microsoft.com/office/drawing/2014/main" id="{68C369F7-7AAE-D98E-1F36-FD2E45C68BBB}"/>
                  </a:ext>
                </a:extLst>
              </p:cNvPr>
              <p:cNvSpPr>
                <a:spLocks/>
              </p:cNvSpPr>
              <p:nvPr/>
            </p:nvSpPr>
            <p:spPr bwMode="auto">
              <a:xfrm>
                <a:off x="3328844" y="10735133"/>
                <a:ext cx="357188" cy="33338"/>
              </a:xfrm>
              <a:custGeom>
                <a:avLst/>
                <a:gdLst>
                  <a:gd name="T0" fmla="*/ 0 w 562"/>
                  <a:gd name="T1" fmla="*/ 0 h 53"/>
                  <a:gd name="T2" fmla="*/ 562 w 562"/>
                  <a:gd name="T3" fmla="*/ 53 h 53"/>
                </a:gdLst>
                <a:ahLst/>
                <a:cxnLst>
                  <a:cxn ang="0">
                    <a:pos x="T0" y="T1"/>
                  </a:cxn>
                  <a:cxn ang="0">
                    <a:pos x="T2" y="T3"/>
                  </a:cxn>
                </a:cxnLst>
                <a:rect l="0" t="0" r="r" b="b"/>
                <a:pathLst>
                  <a:path w="562" h="53">
                    <a:moveTo>
                      <a:pt x="0" y="0"/>
                    </a:moveTo>
                    <a:cubicBezTo>
                      <a:pt x="94" y="9"/>
                      <a:pt x="445" y="42"/>
                      <a:pt x="562" y="5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22">
                <a:extLst>
                  <a:ext uri="{FF2B5EF4-FFF2-40B4-BE49-F238E27FC236}">
                    <a16:creationId xmlns:a16="http://schemas.microsoft.com/office/drawing/2014/main" id="{B2D21B30-461C-C299-7130-7CE2E36BC616}"/>
                  </a:ext>
                </a:extLst>
              </p:cNvPr>
              <p:cNvSpPr>
                <a:spLocks/>
              </p:cNvSpPr>
              <p:nvPr/>
            </p:nvSpPr>
            <p:spPr bwMode="auto">
              <a:xfrm>
                <a:off x="3338369" y="10787521"/>
                <a:ext cx="352425" cy="33337"/>
              </a:xfrm>
              <a:custGeom>
                <a:avLst/>
                <a:gdLst>
                  <a:gd name="T0" fmla="*/ 0 w 555"/>
                  <a:gd name="T1" fmla="*/ 0 h 52"/>
                  <a:gd name="T2" fmla="*/ 555 w 555"/>
                  <a:gd name="T3" fmla="*/ 52 h 52"/>
                </a:gdLst>
                <a:ahLst/>
                <a:cxnLst>
                  <a:cxn ang="0">
                    <a:pos x="T0" y="T1"/>
                  </a:cxn>
                  <a:cxn ang="0">
                    <a:pos x="T2" y="T3"/>
                  </a:cxn>
                </a:cxnLst>
                <a:rect l="0" t="0" r="r" b="b"/>
                <a:pathLst>
                  <a:path w="555" h="52">
                    <a:moveTo>
                      <a:pt x="0" y="0"/>
                    </a:moveTo>
                    <a:lnTo>
                      <a:pt x="555" y="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17">
                <a:extLst>
                  <a:ext uri="{FF2B5EF4-FFF2-40B4-BE49-F238E27FC236}">
                    <a16:creationId xmlns:a16="http://schemas.microsoft.com/office/drawing/2014/main" id="{D8740ACC-6A41-948E-AC9E-5C889B21E133}"/>
                  </a:ext>
                </a:extLst>
              </p:cNvPr>
              <p:cNvSpPr>
                <a:spLocks/>
              </p:cNvSpPr>
              <p:nvPr/>
            </p:nvSpPr>
            <p:spPr bwMode="auto">
              <a:xfrm>
                <a:off x="4838557" y="10882771"/>
                <a:ext cx="204787" cy="34925"/>
              </a:xfrm>
              <a:custGeom>
                <a:avLst/>
                <a:gdLst>
                  <a:gd name="T0" fmla="*/ 0 w 323"/>
                  <a:gd name="T1" fmla="*/ 0 h 54"/>
                  <a:gd name="T2" fmla="*/ 150 w 323"/>
                  <a:gd name="T3" fmla="*/ 52 h 54"/>
                  <a:gd name="T4" fmla="*/ 323 w 323"/>
                  <a:gd name="T5" fmla="*/ 15 h 54"/>
                </a:gdLst>
                <a:ahLst/>
                <a:cxnLst>
                  <a:cxn ang="0">
                    <a:pos x="T0" y="T1"/>
                  </a:cxn>
                  <a:cxn ang="0">
                    <a:pos x="T2" y="T3"/>
                  </a:cxn>
                  <a:cxn ang="0">
                    <a:pos x="T4" y="T5"/>
                  </a:cxn>
                </a:cxnLst>
                <a:rect l="0" t="0" r="r" b="b"/>
                <a:pathLst>
                  <a:path w="323" h="54">
                    <a:moveTo>
                      <a:pt x="0" y="0"/>
                    </a:moveTo>
                    <a:cubicBezTo>
                      <a:pt x="25" y="9"/>
                      <a:pt x="96" y="50"/>
                      <a:pt x="150" y="52"/>
                    </a:cubicBezTo>
                    <a:cubicBezTo>
                      <a:pt x="204" y="54"/>
                      <a:pt x="287" y="23"/>
                      <a:pt x="323" y="15"/>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16">
                <a:extLst>
                  <a:ext uri="{FF2B5EF4-FFF2-40B4-BE49-F238E27FC236}">
                    <a16:creationId xmlns:a16="http://schemas.microsoft.com/office/drawing/2014/main" id="{3B7BAC9B-D6CB-EE20-F4BD-5837B76CBBB9}"/>
                  </a:ext>
                </a:extLst>
              </p:cNvPr>
              <p:cNvSpPr>
                <a:spLocks/>
              </p:cNvSpPr>
              <p:nvPr/>
            </p:nvSpPr>
            <p:spPr bwMode="auto">
              <a:xfrm>
                <a:off x="1954069" y="5585283"/>
                <a:ext cx="5511800" cy="2630488"/>
              </a:xfrm>
              <a:custGeom>
                <a:avLst/>
                <a:gdLst>
                  <a:gd name="T0" fmla="*/ 7190 w 8680"/>
                  <a:gd name="T1" fmla="*/ 4105 h 4143"/>
                  <a:gd name="T2" fmla="*/ 6960 w 8680"/>
                  <a:gd name="T3" fmla="*/ 4015 h 4143"/>
                  <a:gd name="T4" fmla="*/ 7230 w 8680"/>
                  <a:gd name="T5" fmla="*/ 4025 h 4143"/>
                  <a:gd name="T6" fmla="*/ 7540 w 8680"/>
                  <a:gd name="T7" fmla="*/ 3935 h 4143"/>
                  <a:gd name="T8" fmla="*/ 7820 w 8680"/>
                  <a:gd name="T9" fmla="*/ 3880 h 4143"/>
                  <a:gd name="T10" fmla="*/ 8500 w 8680"/>
                  <a:gd name="T11" fmla="*/ 3050 h 4143"/>
                  <a:gd name="T12" fmla="*/ 8520 w 8680"/>
                  <a:gd name="T13" fmla="*/ 2860 h 4143"/>
                  <a:gd name="T14" fmla="*/ 8680 w 8680"/>
                  <a:gd name="T15" fmla="*/ 2510 h 4143"/>
                  <a:gd name="T16" fmla="*/ 8530 w 8680"/>
                  <a:gd name="T17" fmla="*/ 2473 h 4143"/>
                  <a:gd name="T18" fmla="*/ 8230 w 8680"/>
                  <a:gd name="T19" fmla="*/ 2490 h 4143"/>
                  <a:gd name="T20" fmla="*/ 8040 w 8680"/>
                  <a:gd name="T21" fmla="*/ 2653 h 4143"/>
                  <a:gd name="T22" fmla="*/ 8070 w 8680"/>
                  <a:gd name="T23" fmla="*/ 2300 h 4143"/>
                  <a:gd name="T24" fmla="*/ 7950 w 8680"/>
                  <a:gd name="T25" fmla="*/ 2093 h 4143"/>
                  <a:gd name="T26" fmla="*/ 7870 w 8680"/>
                  <a:gd name="T27" fmla="*/ 2348 h 4143"/>
                  <a:gd name="T28" fmla="*/ 7630 w 8680"/>
                  <a:gd name="T29" fmla="*/ 2573 h 4143"/>
                  <a:gd name="T30" fmla="*/ 7550 w 8680"/>
                  <a:gd name="T31" fmla="*/ 2853 h 4143"/>
                  <a:gd name="T32" fmla="*/ 7320 w 8680"/>
                  <a:gd name="T33" fmla="*/ 2763 h 4143"/>
                  <a:gd name="T34" fmla="*/ 7200 w 8680"/>
                  <a:gd name="T35" fmla="*/ 2438 h 4143"/>
                  <a:gd name="T36" fmla="*/ 7070 w 8680"/>
                  <a:gd name="T37" fmla="*/ 2193 h 4143"/>
                  <a:gd name="T38" fmla="*/ 6940 w 8680"/>
                  <a:gd name="T39" fmla="*/ 2013 h 4143"/>
                  <a:gd name="T40" fmla="*/ 6720 w 8680"/>
                  <a:gd name="T41" fmla="*/ 2058 h 4143"/>
                  <a:gd name="T42" fmla="*/ 6570 w 8680"/>
                  <a:gd name="T43" fmla="*/ 2023 h 4143"/>
                  <a:gd name="T44" fmla="*/ 6610 w 8680"/>
                  <a:gd name="T45" fmla="*/ 1470 h 4143"/>
                  <a:gd name="T46" fmla="*/ 6790 w 8680"/>
                  <a:gd name="T47" fmla="*/ 1453 h 4143"/>
                  <a:gd name="T48" fmla="*/ 6830 w 8680"/>
                  <a:gd name="T49" fmla="*/ 1255 h 4143"/>
                  <a:gd name="T50" fmla="*/ 6670 w 8680"/>
                  <a:gd name="T51" fmla="*/ 913 h 4143"/>
                  <a:gd name="T52" fmla="*/ 6750 w 8680"/>
                  <a:gd name="T53" fmla="*/ 533 h 4143"/>
                  <a:gd name="T54" fmla="*/ 6570 w 8680"/>
                  <a:gd name="T55" fmla="*/ 380 h 4143"/>
                  <a:gd name="T56" fmla="*/ 6350 w 8680"/>
                  <a:gd name="T57" fmla="*/ 308 h 4143"/>
                  <a:gd name="T58" fmla="*/ 6230 w 8680"/>
                  <a:gd name="T59" fmla="*/ 45 h 4143"/>
                  <a:gd name="T60" fmla="*/ 5930 w 8680"/>
                  <a:gd name="T61" fmla="*/ 35 h 4143"/>
                  <a:gd name="T62" fmla="*/ 5810 w 8680"/>
                  <a:gd name="T63" fmla="*/ 218 h 4143"/>
                  <a:gd name="T64" fmla="*/ 5560 w 8680"/>
                  <a:gd name="T65" fmla="*/ 353 h 4143"/>
                  <a:gd name="T66" fmla="*/ 5410 w 8680"/>
                  <a:gd name="T67" fmla="*/ 803 h 4143"/>
                  <a:gd name="T68" fmla="*/ 5160 w 8680"/>
                  <a:gd name="T69" fmla="*/ 913 h 4143"/>
                  <a:gd name="T70" fmla="*/ 4710 w 8680"/>
                  <a:gd name="T71" fmla="*/ 948 h 4143"/>
                  <a:gd name="T72" fmla="*/ 4330 w 8680"/>
                  <a:gd name="T73" fmla="*/ 1210 h 4143"/>
                  <a:gd name="T74" fmla="*/ 3650 w 8680"/>
                  <a:gd name="T75" fmla="*/ 820 h 4143"/>
                  <a:gd name="T76" fmla="*/ 3370 w 8680"/>
                  <a:gd name="T77" fmla="*/ 1010 h 4143"/>
                  <a:gd name="T78" fmla="*/ 3220 w 8680"/>
                  <a:gd name="T79" fmla="*/ 1643 h 4143"/>
                  <a:gd name="T80" fmla="*/ 2840 w 8680"/>
                  <a:gd name="T81" fmla="*/ 1878 h 4143"/>
                  <a:gd name="T82" fmla="*/ 2560 w 8680"/>
                  <a:gd name="T83" fmla="*/ 1950 h 4143"/>
                  <a:gd name="T84" fmla="*/ 1680 w 8680"/>
                  <a:gd name="T85" fmla="*/ 1985 h 4143"/>
                  <a:gd name="T86" fmla="*/ 1680 w 8680"/>
                  <a:gd name="T87" fmla="*/ 2425 h 4143"/>
                  <a:gd name="T88" fmla="*/ 1640 w 8680"/>
                  <a:gd name="T89" fmla="*/ 2645 h 4143"/>
                  <a:gd name="T90" fmla="*/ 1520 w 8680"/>
                  <a:gd name="T91" fmla="*/ 2825 h 4143"/>
                  <a:gd name="T92" fmla="*/ 1000 w 8680"/>
                  <a:gd name="T93" fmla="*/ 3140 h 4143"/>
                  <a:gd name="T94" fmla="*/ 840 w 8680"/>
                  <a:gd name="T95" fmla="*/ 3448 h 4143"/>
                  <a:gd name="T96" fmla="*/ 460 w 8680"/>
                  <a:gd name="T97" fmla="*/ 3683 h 4143"/>
                  <a:gd name="T98" fmla="*/ 170 w 8680"/>
                  <a:gd name="T99" fmla="*/ 3835 h 4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80" h="4143">
                    <a:moveTo>
                      <a:pt x="7130" y="4143"/>
                    </a:moveTo>
                    <a:lnTo>
                      <a:pt x="7190" y="4105"/>
                    </a:lnTo>
                    <a:lnTo>
                      <a:pt x="6840" y="4080"/>
                    </a:lnTo>
                    <a:lnTo>
                      <a:pt x="6960" y="4015"/>
                    </a:lnTo>
                    <a:lnTo>
                      <a:pt x="7060" y="3998"/>
                    </a:lnTo>
                    <a:lnTo>
                      <a:pt x="7230" y="4025"/>
                    </a:lnTo>
                    <a:lnTo>
                      <a:pt x="7460" y="3943"/>
                    </a:lnTo>
                    <a:lnTo>
                      <a:pt x="7540" y="3935"/>
                    </a:lnTo>
                    <a:lnTo>
                      <a:pt x="7750" y="3935"/>
                    </a:lnTo>
                    <a:lnTo>
                      <a:pt x="7820" y="3880"/>
                    </a:lnTo>
                    <a:lnTo>
                      <a:pt x="7980" y="3375"/>
                    </a:lnTo>
                    <a:lnTo>
                      <a:pt x="8500" y="3050"/>
                    </a:lnTo>
                    <a:lnTo>
                      <a:pt x="8380" y="2843"/>
                    </a:lnTo>
                    <a:lnTo>
                      <a:pt x="8520" y="2860"/>
                    </a:lnTo>
                    <a:lnTo>
                      <a:pt x="8560" y="2788"/>
                    </a:lnTo>
                    <a:lnTo>
                      <a:pt x="8680" y="2510"/>
                    </a:lnTo>
                    <a:lnTo>
                      <a:pt x="8620" y="2463"/>
                    </a:lnTo>
                    <a:lnTo>
                      <a:pt x="8530" y="2473"/>
                    </a:lnTo>
                    <a:lnTo>
                      <a:pt x="8410" y="2535"/>
                    </a:lnTo>
                    <a:lnTo>
                      <a:pt x="8230" y="2490"/>
                    </a:lnTo>
                    <a:lnTo>
                      <a:pt x="8130" y="2653"/>
                    </a:lnTo>
                    <a:lnTo>
                      <a:pt x="8040" y="2653"/>
                    </a:lnTo>
                    <a:lnTo>
                      <a:pt x="8000" y="2580"/>
                    </a:lnTo>
                    <a:lnTo>
                      <a:pt x="8070" y="2300"/>
                    </a:lnTo>
                    <a:lnTo>
                      <a:pt x="8080" y="2193"/>
                    </a:lnTo>
                    <a:lnTo>
                      <a:pt x="7950" y="2093"/>
                    </a:lnTo>
                    <a:lnTo>
                      <a:pt x="7860" y="2175"/>
                    </a:lnTo>
                    <a:lnTo>
                      <a:pt x="7870" y="2348"/>
                    </a:lnTo>
                    <a:lnTo>
                      <a:pt x="7600" y="2393"/>
                    </a:lnTo>
                    <a:lnTo>
                      <a:pt x="7630" y="2573"/>
                    </a:lnTo>
                    <a:lnTo>
                      <a:pt x="7580" y="2690"/>
                    </a:lnTo>
                    <a:lnTo>
                      <a:pt x="7550" y="2853"/>
                    </a:lnTo>
                    <a:lnTo>
                      <a:pt x="7450" y="2860"/>
                    </a:lnTo>
                    <a:lnTo>
                      <a:pt x="7320" y="2763"/>
                    </a:lnTo>
                    <a:lnTo>
                      <a:pt x="7270" y="2580"/>
                    </a:lnTo>
                    <a:cubicBezTo>
                      <a:pt x="7208" y="2440"/>
                      <a:pt x="7248" y="2480"/>
                      <a:pt x="7200" y="2438"/>
                    </a:cubicBezTo>
                    <a:lnTo>
                      <a:pt x="7150" y="2293"/>
                    </a:lnTo>
                    <a:lnTo>
                      <a:pt x="7070" y="2193"/>
                    </a:lnTo>
                    <a:lnTo>
                      <a:pt x="7030" y="2048"/>
                    </a:lnTo>
                    <a:lnTo>
                      <a:pt x="6940" y="2013"/>
                    </a:lnTo>
                    <a:lnTo>
                      <a:pt x="6830" y="2013"/>
                    </a:lnTo>
                    <a:lnTo>
                      <a:pt x="6720" y="2058"/>
                    </a:lnTo>
                    <a:lnTo>
                      <a:pt x="6640" y="2068"/>
                    </a:lnTo>
                    <a:lnTo>
                      <a:pt x="6570" y="2023"/>
                    </a:lnTo>
                    <a:lnTo>
                      <a:pt x="6560" y="1543"/>
                    </a:lnTo>
                    <a:lnTo>
                      <a:pt x="6610" y="1470"/>
                    </a:lnTo>
                    <a:lnTo>
                      <a:pt x="6720" y="1453"/>
                    </a:lnTo>
                    <a:lnTo>
                      <a:pt x="6790" y="1453"/>
                    </a:lnTo>
                    <a:lnTo>
                      <a:pt x="6830" y="1345"/>
                    </a:lnTo>
                    <a:lnTo>
                      <a:pt x="6830" y="1255"/>
                    </a:lnTo>
                    <a:lnTo>
                      <a:pt x="6770" y="1093"/>
                    </a:lnTo>
                    <a:lnTo>
                      <a:pt x="6670" y="913"/>
                    </a:lnTo>
                    <a:lnTo>
                      <a:pt x="6630" y="820"/>
                    </a:lnTo>
                    <a:lnTo>
                      <a:pt x="6750" y="533"/>
                    </a:lnTo>
                    <a:lnTo>
                      <a:pt x="6650" y="415"/>
                    </a:lnTo>
                    <a:lnTo>
                      <a:pt x="6570" y="380"/>
                    </a:lnTo>
                    <a:lnTo>
                      <a:pt x="6440" y="353"/>
                    </a:lnTo>
                    <a:lnTo>
                      <a:pt x="6350" y="308"/>
                    </a:lnTo>
                    <a:lnTo>
                      <a:pt x="6240" y="208"/>
                    </a:lnTo>
                    <a:lnTo>
                      <a:pt x="6230" y="45"/>
                    </a:lnTo>
                    <a:lnTo>
                      <a:pt x="6080" y="0"/>
                    </a:lnTo>
                    <a:lnTo>
                      <a:pt x="5930" y="35"/>
                    </a:lnTo>
                    <a:lnTo>
                      <a:pt x="5870" y="145"/>
                    </a:lnTo>
                    <a:lnTo>
                      <a:pt x="5810" y="218"/>
                    </a:lnTo>
                    <a:lnTo>
                      <a:pt x="5650" y="298"/>
                    </a:lnTo>
                    <a:lnTo>
                      <a:pt x="5560" y="353"/>
                    </a:lnTo>
                    <a:lnTo>
                      <a:pt x="5400" y="588"/>
                    </a:lnTo>
                    <a:lnTo>
                      <a:pt x="5410" y="803"/>
                    </a:lnTo>
                    <a:lnTo>
                      <a:pt x="5320" y="903"/>
                    </a:lnTo>
                    <a:lnTo>
                      <a:pt x="5160" y="913"/>
                    </a:lnTo>
                    <a:lnTo>
                      <a:pt x="4800" y="913"/>
                    </a:lnTo>
                    <a:lnTo>
                      <a:pt x="4710" y="948"/>
                    </a:lnTo>
                    <a:lnTo>
                      <a:pt x="4400" y="1228"/>
                    </a:lnTo>
                    <a:lnTo>
                      <a:pt x="4330" y="1210"/>
                    </a:lnTo>
                    <a:lnTo>
                      <a:pt x="3710" y="775"/>
                    </a:lnTo>
                    <a:lnTo>
                      <a:pt x="3650" y="820"/>
                    </a:lnTo>
                    <a:lnTo>
                      <a:pt x="3590" y="840"/>
                    </a:lnTo>
                    <a:lnTo>
                      <a:pt x="3370" y="1010"/>
                    </a:lnTo>
                    <a:lnTo>
                      <a:pt x="3370" y="1200"/>
                    </a:lnTo>
                    <a:lnTo>
                      <a:pt x="3220" y="1643"/>
                    </a:lnTo>
                    <a:lnTo>
                      <a:pt x="2970" y="1653"/>
                    </a:lnTo>
                    <a:lnTo>
                      <a:pt x="2840" y="1878"/>
                    </a:lnTo>
                    <a:lnTo>
                      <a:pt x="2730" y="1905"/>
                    </a:lnTo>
                    <a:lnTo>
                      <a:pt x="2560" y="1950"/>
                    </a:lnTo>
                    <a:lnTo>
                      <a:pt x="1940" y="1805"/>
                    </a:lnTo>
                    <a:lnTo>
                      <a:pt x="1680" y="1985"/>
                    </a:lnTo>
                    <a:lnTo>
                      <a:pt x="1650" y="2165"/>
                    </a:lnTo>
                    <a:lnTo>
                      <a:pt x="1680" y="2425"/>
                    </a:lnTo>
                    <a:lnTo>
                      <a:pt x="1740" y="2565"/>
                    </a:lnTo>
                    <a:lnTo>
                      <a:pt x="1640" y="2645"/>
                    </a:lnTo>
                    <a:lnTo>
                      <a:pt x="1540" y="2765"/>
                    </a:lnTo>
                    <a:lnTo>
                      <a:pt x="1520" y="2825"/>
                    </a:lnTo>
                    <a:lnTo>
                      <a:pt x="1110" y="3023"/>
                    </a:lnTo>
                    <a:lnTo>
                      <a:pt x="1000" y="3140"/>
                    </a:lnTo>
                    <a:lnTo>
                      <a:pt x="920" y="3295"/>
                    </a:lnTo>
                    <a:lnTo>
                      <a:pt x="840" y="3448"/>
                    </a:lnTo>
                    <a:lnTo>
                      <a:pt x="660" y="3600"/>
                    </a:lnTo>
                    <a:lnTo>
                      <a:pt x="460" y="3683"/>
                    </a:lnTo>
                    <a:lnTo>
                      <a:pt x="310" y="3735"/>
                    </a:lnTo>
                    <a:lnTo>
                      <a:pt x="170" y="3835"/>
                    </a:lnTo>
                    <a:lnTo>
                      <a:pt x="0" y="4025"/>
                    </a:lnTo>
                  </a:path>
                </a:pathLst>
              </a:custGeom>
              <a:noFill/>
              <a:ln w="19050">
                <a:solidFill>
                  <a:srgbClr val="000000"/>
                </a:solidFill>
                <a:prstDash val="lgDashDot"/>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9" name="直線コネクタ 2">
                <a:extLst>
                  <a:ext uri="{FF2B5EF4-FFF2-40B4-BE49-F238E27FC236}">
                    <a16:creationId xmlns:a16="http://schemas.microsoft.com/office/drawing/2014/main" id="{3C983A07-67DC-FAAD-C8BE-3F3DBFB50303}"/>
                  </a:ext>
                </a:extLst>
              </p:cNvPr>
              <p:cNvSpPr>
                <a:spLocks/>
              </p:cNvSpPr>
              <p:nvPr/>
            </p:nvSpPr>
            <p:spPr bwMode="auto">
              <a:xfrm>
                <a:off x="2301732" y="7926846"/>
                <a:ext cx="211137" cy="182562"/>
              </a:xfrm>
              <a:custGeom>
                <a:avLst/>
                <a:gdLst>
                  <a:gd name="T0" fmla="*/ 0 w 332"/>
                  <a:gd name="T1" fmla="*/ 0 h 287"/>
                  <a:gd name="T2" fmla="*/ 267 w 332"/>
                  <a:gd name="T3" fmla="*/ 147 h 287"/>
                  <a:gd name="T4" fmla="*/ 332 w 332"/>
                  <a:gd name="T5" fmla="*/ 287 h 287"/>
                </a:gdLst>
                <a:ahLst/>
                <a:cxnLst>
                  <a:cxn ang="0">
                    <a:pos x="T0" y="T1"/>
                  </a:cxn>
                  <a:cxn ang="0">
                    <a:pos x="T2" y="T3"/>
                  </a:cxn>
                  <a:cxn ang="0">
                    <a:pos x="T4" y="T5"/>
                  </a:cxn>
                </a:cxnLst>
                <a:rect l="0" t="0" r="r" b="b"/>
                <a:pathLst>
                  <a:path w="332" h="287">
                    <a:moveTo>
                      <a:pt x="0" y="0"/>
                    </a:moveTo>
                    <a:lnTo>
                      <a:pt x="267" y="147"/>
                    </a:lnTo>
                    <a:lnTo>
                      <a:pt x="332" y="287"/>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直線コネクタ 346">
                <a:extLst>
                  <a:ext uri="{FF2B5EF4-FFF2-40B4-BE49-F238E27FC236}">
                    <a16:creationId xmlns:a16="http://schemas.microsoft.com/office/drawing/2014/main" id="{CAA719BB-CA00-5079-7E1E-5222CD03FE89}"/>
                  </a:ext>
                </a:extLst>
              </p:cNvPr>
              <p:cNvSpPr>
                <a:spLocks noChangeShapeType="1"/>
              </p:cNvSpPr>
              <p:nvPr/>
            </p:nvSpPr>
            <p:spPr bwMode="auto">
              <a:xfrm>
                <a:off x="2503344" y="8693608"/>
                <a:ext cx="58738" cy="139700"/>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直線コネクタ 343">
                <a:extLst>
                  <a:ext uri="{FF2B5EF4-FFF2-40B4-BE49-F238E27FC236}">
                    <a16:creationId xmlns:a16="http://schemas.microsoft.com/office/drawing/2014/main" id="{CBB63F1B-42E1-1D89-A22F-45D45F92D1CE}"/>
                  </a:ext>
                </a:extLst>
              </p:cNvPr>
              <p:cNvSpPr>
                <a:spLocks/>
              </p:cNvSpPr>
              <p:nvPr/>
            </p:nvSpPr>
            <p:spPr bwMode="auto">
              <a:xfrm>
                <a:off x="2554144" y="8155446"/>
                <a:ext cx="104775" cy="185737"/>
              </a:xfrm>
              <a:custGeom>
                <a:avLst/>
                <a:gdLst>
                  <a:gd name="T0" fmla="*/ 0 w 167"/>
                  <a:gd name="T1" fmla="*/ 0 h 292"/>
                  <a:gd name="T2" fmla="*/ 73 w 167"/>
                  <a:gd name="T3" fmla="*/ 77 h 292"/>
                  <a:gd name="T4" fmla="*/ 139 w 167"/>
                  <a:gd name="T5" fmla="*/ 190 h 292"/>
                  <a:gd name="T6" fmla="*/ 167 w 167"/>
                  <a:gd name="T7" fmla="*/ 292 h 292"/>
                </a:gdLst>
                <a:ahLst/>
                <a:cxnLst>
                  <a:cxn ang="0">
                    <a:pos x="T0" y="T1"/>
                  </a:cxn>
                  <a:cxn ang="0">
                    <a:pos x="T2" y="T3"/>
                  </a:cxn>
                  <a:cxn ang="0">
                    <a:pos x="T4" y="T5"/>
                  </a:cxn>
                  <a:cxn ang="0">
                    <a:pos x="T6" y="T7"/>
                  </a:cxn>
                </a:cxnLst>
                <a:rect l="0" t="0" r="r" b="b"/>
                <a:pathLst>
                  <a:path w="167" h="292">
                    <a:moveTo>
                      <a:pt x="0" y="0"/>
                    </a:moveTo>
                    <a:lnTo>
                      <a:pt x="73" y="77"/>
                    </a:lnTo>
                    <a:lnTo>
                      <a:pt x="139" y="190"/>
                    </a:lnTo>
                    <a:lnTo>
                      <a:pt x="167" y="292"/>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4">
                <a:extLst>
                  <a:ext uri="{FF2B5EF4-FFF2-40B4-BE49-F238E27FC236}">
                    <a16:creationId xmlns:a16="http://schemas.microsoft.com/office/drawing/2014/main" id="{517EF3F0-003D-59E3-6701-2A276637196B}"/>
                  </a:ext>
                </a:extLst>
              </p:cNvPr>
              <p:cNvSpPr>
                <a:spLocks/>
              </p:cNvSpPr>
              <p:nvPr/>
            </p:nvSpPr>
            <p:spPr bwMode="auto">
              <a:xfrm>
                <a:off x="4022582" y="9165096"/>
                <a:ext cx="152400" cy="501650"/>
              </a:xfrm>
              <a:custGeom>
                <a:avLst/>
                <a:gdLst>
                  <a:gd name="T0" fmla="*/ 240 w 240"/>
                  <a:gd name="T1" fmla="*/ 0 h 790"/>
                  <a:gd name="T2" fmla="*/ 150 w 240"/>
                  <a:gd name="T3" fmla="*/ 0 h 790"/>
                  <a:gd name="T4" fmla="*/ 150 w 240"/>
                  <a:gd name="T5" fmla="*/ 190 h 790"/>
                  <a:gd name="T6" fmla="*/ 50 w 240"/>
                  <a:gd name="T7" fmla="*/ 150 h 790"/>
                  <a:gd name="T8" fmla="*/ 0 w 240"/>
                  <a:gd name="T9" fmla="*/ 390 h 790"/>
                  <a:gd name="T10" fmla="*/ 75 w 240"/>
                  <a:gd name="T11" fmla="*/ 668 h 790"/>
                  <a:gd name="T12" fmla="*/ 140 w 240"/>
                  <a:gd name="T13" fmla="*/ 778 h 790"/>
                  <a:gd name="T14" fmla="*/ 220 w 240"/>
                  <a:gd name="T15" fmla="*/ 790 h 7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790">
                    <a:moveTo>
                      <a:pt x="240" y="0"/>
                    </a:moveTo>
                    <a:lnTo>
                      <a:pt x="150" y="0"/>
                    </a:lnTo>
                    <a:lnTo>
                      <a:pt x="150" y="190"/>
                    </a:lnTo>
                    <a:lnTo>
                      <a:pt x="50" y="150"/>
                    </a:lnTo>
                    <a:lnTo>
                      <a:pt x="0" y="390"/>
                    </a:lnTo>
                    <a:lnTo>
                      <a:pt x="75" y="668"/>
                    </a:lnTo>
                    <a:lnTo>
                      <a:pt x="140" y="778"/>
                    </a:lnTo>
                    <a:lnTo>
                      <a:pt x="220" y="790"/>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 name="正方形/長方形 6">
              <a:extLst>
                <a:ext uri="{FF2B5EF4-FFF2-40B4-BE49-F238E27FC236}">
                  <a16:creationId xmlns:a16="http://schemas.microsoft.com/office/drawing/2014/main" id="{00C684C0-92D0-5BC5-2EEC-179AD9AADBA0}"/>
                </a:ext>
              </a:extLst>
            </p:cNvPr>
            <p:cNvSpPr/>
            <p:nvPr/>
          </p:nvSpPr>
          <p:spPr>
            <a:xfrm>
              <a:off x="6492480" y="2628952"/>
              <a:ext cx="2334020" cy="246221"/>
            </a:xfrm>
            <a:prstGeom prst="rect">
              <a:avLst/>
            </a:prstGeom>
            <a:noFill/>
          </p:spPr>
          <p:txBody>
            <a:bodyPr wrap="square">
              <a:spAutoFit/>
            </a:bodyPr>
            <a:lstStyle/>
            <a:p>
              <a:r>
                <a:rPr lang="ja-JP" altLang="en-US" sz="1000" b="1" dirty="0">
                  <a:latin typeface="ＭＳ Ｐゴシック" panose="020B0600070205080204" pitchFamily="50" charset="-128"/>
                  <a:ea typeface="ＭＳ Ｐゴシック" panose="020B0600070205080204" pitchFamily="50" charset="-128"/>
                </a:rPr>
                <a:t>切迫する大規模地震に対する耐震対策  　　　　　　　　　　　　　　　</a:t>
              </a:r>
            </a:p>
          </p:txBody>
        </p:sp>
        <p:grpSp>
          <p:nvGrpSpPr>
            <p:cNvPr id="8" name="グループ化 5">
              <a:extLst>
                <a:ext uri="{FF2B5EF4-FFF2-40B4-BE49-F238E27FC236}">
                  <a16:creationId xmlns:a16="http://schemas.microsoft.com/office/drawing/2014/main" id="{F723F130-F3A3-A437-793A-29083D7B1DA0}"/>
                </a:ext>
              </a:extLst>
            </p:cNvPr>
            <p:cNvGrpSpPr>
              <a:grpSpLocks/>
            </p:cNvGrpSpPr>
            <p:nvPr/>
          </p:nvGrpSpPr>
          <p:grpSpPr bwMode="auto">
            <a:xfrm>
              <a:off x="8041291" y="2112738"/>
              <a:ext cx="970420" cy="442036"/>
              <a:chOff x="9900266" y="3732365"/>
              <a:chExt cx="1013707" cy="482869"/>
            </a:xfrm>
          </p:grpSpPr>
          <p:grpSp>
            <p:nvGrpSpPr>
              <p:cNvPr id="15" name="グループ化 38">
                <a:extLst>
                  <a:ext uri="{FF2B5EF4-FFF2-40B4-BE49-F238E27FC236}">
                    <a16:creationId xmlns:a16="http://schemas.microsoft.com/office/drawing/2014/main" id="{81B30E70-7884-EB48-88B6-2A3C9239F41D}"/>
                  </a:ext>
                </a:extLst>
              </p:cNvPr>
              <p:cNvGrpSpPr>
                <a:grpSpLocks/>
              </p:cNvGrpSpPr>
              <p:nvPr/>
            </p:nvGrpSpPr>
            <p:grpSpPr bwMode="auto">
              <a:xfrm>
                <a:off x="9900266" y="3732365"/>
                <a:ext cx="1013707" cy="482869"/>
                <a:chOff x="8280582" y="2733169"/>
                <a:chExt cx="1106464" cy="482869"/>
              </a:xfrm>
            </p:grpSpPr>
            <p:sp>
              <p:nvSpPr>
                <p:cNvPr id="17" name="テキスト ボックス 16">
                  <a:extLst>
                    <a:ext uri="{FF2B5EF4-FFF2-40B4-BE49-F238E27FC236}">
                      <a16:creationId xmlns:a16="http://schemas.microsoft.com/office/drawing/2014/main" id="{2B1F8819-5D16-BAF6-A7D7-F8F26BBE0B07}"/>
                    </a:ext>
                  </a:extLst>
                </p:cNvPr>
                <p:cNvSpPr txBox="1"/>
                <p:nvPr/>
              </p:nvSpPr>
              <p:spPr>
                <a:xfrm>
                  <a:off x="8280582" y="2733169"/>
                  <a:ext cx="1106464" cy="482869"/>
                </a:xfrm>
                <a:prstGeom prst="rect">
                  <a:avLst/>
                </a:prstGeom>
                <a:solidFill>
                  <a:schemeClr val="bg1"/>
                </a:solidFill>
                <a:ln w="3175">
                  <a:solidFill>
                    <a:schemeClr val="tx1"/>
                  </a:solidFill>
                </a:ln>
              </p:spPr>
              <p:txBody>
                <a:bodyPr wrap="square" lIns="36000" tIns="36000" rIns="36000" bIns="36000">
                  <a:spAutoFit/>
                </a:bodyPr>
                <a:lstStyle/>
                <a:p>
                  <a:pPr algn="ctr">
                    <a:defRPr/>
                  </a:pPr>
                  <a:r>
                    <a:rPr lang="ja-JP" altLang="en-US" sz="800" dirty="0">
                      <a:latin typeface="+mj-ea"/>
                    </a:rPr>
                    <a:t>Ｒ６工事実施箇所</a:t>
                  </a:r>
                  <a:endParaRPr lang="en-US" altLang="ja-JP" sz="800" dirty="0">
                    <a:latin typeface="+mj-ea"/>
                  </a:endParaRPr>
                </a:p>
                <a:p>
                  <a:pPr algn="ctr">
                    <a:defRPr/>
                  </a:pPr>
                  <a:r>
                    <a:rPr lang="ja-JP" altLang="en-US" sz="800" dirty="0">
                      <a:latin typeface="+mj-ea"/>
                      <a:ea typeface="+mj-ea"/>
                    </a:rPr>
                    <a:t>　　　堤防・護岸</a:t>
                  </a:r>
                  <a:endParaRPr lang="en-US" altLang="ja-JP" sz="800" dirty="0">
                    <a:latin typeface="+mj-ea"/>
                    <a:ea typeface="+mj-ea"/>
                  </a:endParaRPr>
                </a:p>
                <a:p>
                  <a:pPr algn="ctr">
                    <a:defRPr/>
                  </a:pPr>
                  <a:r>
                    <a:rPr lang="ja-JP" altLang="en-US" sz="800" dirty="0">
                      <a:latin typeface="+mj-ea"/>
                      <a:ea typeface="+mj-ea"/>
                    </a:rPr>
                    <a:t>橋　梁</a:t>
                  </a:r>
                  <a:endParaRPr lang="en-US" altLang="ja-JP" sz="800" dirty="0">
                    <a:latin typeface="+mj-ea"/>
                    <a:ea typeface="+mj-ea"/>
                  </a:endParaRPr>
                </a:p>
              </p:txBody>
            </p:sp>
            <p:sp>
              <p:nvSpPr>
                <p:cNvPr id="18" name="円/楕円 116">
                  <a:extLst>
                    <a:ext uri="{FF2B5EF4-FFF2-40B4-BE49-F238E27FC236}">
                      <a16:creationId xmlns:a16="http://schemas.microsoft.com/office/drawing/2014/main" id="{EC44CA42-E93F-B725-D5ED-3DF6C6A35FBF}"/>
                    </a:ext>
                  </a:extLst>
                </p:cNvPr>
                <p:cNvSpPr/>
                <p:nvPr/>
              </p:nvSpPr>
              <p:spPr>
                <a:xfrm>
                  <a:off x="8386808" y="2922984"/>
                  <a:ext cx="198707" cy="10416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16" name="正方形/長方形 15">
                <a:extLst>
                  <a:ext uri="{FF2B5EF4-FFF2-40B4-BE49-F238E27FC236}">
                    <a16:creationId xmlns:a16="http://schemas.microsoft.com/office/drawing/2014/main" id="{E2EABA50-B67B-871E-DA52-6D2B40C4846F}"/>
                  </a:ext>
                </a:extLst>
              </p:cNvPr>
              <p:cNvSpPr/>
              <p:nvPr/>
            </p:nvSpPr>
            <p:spPr>
              <a:xfrm>
                <a:off x="10053234" y="4078955"/>
                <a:ext cx="67092" cy="67308"/>
              </a:xfrm>
              <a:prstGeom prst="rect">
                <a:avLst/>
              </a:prstGeom>
              <a:solidFill>
                <a:srgbClr val="FF0000"/>
              </a:solid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11" name="正方形/長方形 10">
              <a:extLst>
                <a:ext uri="{FF2B5EF4-FFF2-40B4-BE49-F238E27FC236}">
                  <a16:creationId xmlns:a16="http://schemas.microsoft.com/office/drawing/2014/main" id="{D732108C-4CAE-FFC8-E50C-FE54418A8F26}"/>
                </a:ext>
              </a:extLst>
            </p:cNvPr>
            <p:cNvSpPr/>
            <p:nvPr/>
          </p:nvSpPr>
          <p:spPr bwMode="auto">
            <a:xfrm>
              <a:off x="7370459" y="2160581"/>
              <a:ext cx="64227" cy="61616"/>
            </a:xfrm>
            <a:prstGeom prst="rect">
              <a:avLst/>
            </a:prstGeom>
            <a:solidFill>
              <a:srgbClr val="FF0000"/>
            </a:solid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sp>
          <p:nvSpPr>
            <p:cNvPr id="12" name="円/楕円 116">
              <a:extLst>
                <a:ext uri="{FF2B5EF4-FFF2-40B4-BE49-F238E27FC236}">
                  <a16:creationId xmlns:a16="http://schemas.microsoft.com/office/drawing/2014/main" id="{692A851F-61C4-5540-D3CB-509EB4345C18}"/>
                </a:ext>
              </a:extLst>
            </p:cNvPr>
            <p:cNvSpPr/>
            <p:nvPr/>
          </p:nvSpPr>
          <p:spPr bwMode="auto">
            <a:xfrm rot="3348890">
              <a:off x="6931948" y="1772940"/>
              <a:ext cx="97442" cy="105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sp>
          <p:nvSpPr>
            <p:cNvPr id="13" name="円/楕円 116">
              <a:extLst>
                <a:ext uri="{FF2B5EF4-FFF2-40B4-BE49-F238E27FC236}">
                  <a16:creationId xmlns:a16="http://schemas.microsoft.com/office/drawing/2014/main" id="{40B5986A-66C8-DD50-1C28-1A395452C37E}"/>
                </a:ext>
              </a:extLst>
            </p:cNvPr>
            <p:cNvSpPr/>
            <p:nvPr/>
          </p:nvSpPr>
          <p:spPr bwMode="auto">
            <a:xfrm>
              <a:off x="7771592" y="1466394"/>
              <a:ext cx="98053" cy="12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212" name="テキスト ボックス 211">
            <a:extLst>
              <a:ext uri="{FF2B5EF4-FFF2-40B4-BE49-F238E27FC236}">
                <a16:creationId xmlns:a16="http://schemas.microsoft.com/office/drawing/2014/main" id="{2BB2FEF2-AAD6-6287-6953-AB7D1EBF03DD}"/>
              </a:ext>
            </a:extLst>
          </p:cNvPr>
          <p:cNvSpPr txBox="1"/>
          <p:nvPr/>
        </p:nvSpPr>
        <p:spPr bwMode="auto">
          <a:xfrm>
            <a:off x="6610364" y="2111754"/>
            <a:ext cx="706230" cy="123111"/>
          </a:xfrm>
          <a:prstGeom prst="rect">
            <a:avLst/>
          </a:prstGeom>
          <a:solidFill>
            <a:schemeClr val="bg1"/>
          </a:solidFill>
          <a:ln w="3175">
            <a:noFill/>
          </a:ln>
        </p:spPr>
        <p:txBody>
          <a:bodyPr wrap="square" lIns="0" tIns="0" rIns="0" bIns="0">
            <a:spAutoFit/>
          </a:bodyPr>
          <a:lstStyle/>
          <a:p>
            <a:pPr algn="ctr">
              <a:defRPr/>
            </a:pPr>
            <a:r>
              <a:rPr lang="ja-JP" altLang="en-US" sz="800" dirty="0">
                <a:latin typeface="+mj-ea"/>
              </a:rPr>
              <a:t>新木津川大橋</a:t>
            </a:r>
            <a:endParaRPr lang="en-US" altLang="ja-JP" sz="800" dirty="0">
              <a:latin typeface="+mj-ea"/>
              <a:ea typeface="+mj-ea"/>
            </a:endParaRPr>
          </a:p>
        </p:txBody>
      </p:sp>
      <p:sp>
        <p:nvSpPr>
          <p:cNvPr id="213" name="テキスト ボックス 212">
            <a:extLst>
              <a:ext uri="{FF2B5EF4-FFF2-40B4-BE49-F238E27FC236}">
                <a16:creationId xmlns:a16="http://schemas.microsoft.com/office/drawing/2014/main" id="{A87412B7-AE02-61D9-F90D-BA7A8F9CB59F}"/>
              </a:ext>
            </a:extLst>
          </p:cNvPr>
          <p:cNvSpPr txBox="1"/>
          <p:nvPr/>
        </p:nvSpPr>
        <p:spPr bwMode="auto">
          <a:xfrm>
            <a:off x="7888879" y="1460657"/>
            <a:ext cx="474115" cy="123111"/>
          </a:xfrm>
          <a:prstGeom prst="rect">
            <a:avLst/>
          </a:prstGeom>
          <a:solidFill>
            <a:schemeClr val="bg1"/>
          </a:solidFill>
          <a:ln w="3175">
            <a:noFill/>
          </a:ln>
        </p:spPr>
        <p:txBody>
          <a:bodyPr wrap="square" lIns="0" tIns="0" rIns="0" bIns="0">
            <a:spAutoFit/>
          </a:bodyPr>
          <a:lstStyle/>
          <a:p>
            <a:pPr algn="ctr">
              <a:defRPr/>
            </a:pPr>
            <a:r>
              <a:rPr lang="ja-JP" altLang="en-US" sz="800" dirty="0">
                <a:latin typeface="+mj-ea"/>
                <a:ea typeface="+mj-ea"/>
              </a:rPr>
              <a:t>東横堀川</a:t>
            </a:r>
            <a:endParaRPr lang="en-US" altLang="ja-JP" sz="800" dirty="0">
              <a:latin typeface="+mj-ea"/>
              <a:ea typeface="+mj-ea"/>
            </a:endParaRPr>
          </a:p>
        </p:txBody>
      </p:sp>
      <p:sp>
        <p:nvSpPr>
          <p:cNvPr id="214" name="テキスト ボックス 213">
            <a:extLst>
              <a:ext uri="{FF2B5EF4-FFF2-40B4-BE49-F238E27FC236}">
                <a16:creationId xmlns:a16="http://schemas.microsoft.com/office/drawing/2014/main" id="{8AEA7C86-BD95-AACD-D8EF-DE9857A31D8D}"/>
              </a:ext>
            </a:extLst>
          </p:cNvPr>
          <p:cNvSpPr txBox="1"/>
          <p:nvPr/>
        </p:nvSpPr>
        <p:spPr bwMode="auto">
          <a:xfrm>
            <a:off x="6339149" y="1757248"/>
            <a:ext cx="557782" cy="123111"/>
          </a:xfrm>
          <a:prstGeom prst="rect">
            <a:avLst/>
          </a:prstGeom>
          <a:solidFill>
            <a:schemeClr val="bg1"/>
          </a:solidFill>
          <a:ln w="3175">
            <a:noFill/>
          </a:ln>
        </p:spPr>
        <p:txBody>
          <a:bodyPr wrap="square" lIns="0" tIns="0" rIns="0" bIns="0">
            <a:spAutoFit/>
          </a:bodyPr>
          <a:lstStyle/>
          <a:p>
            <a:pPr algn="ctr">
              <a:defRPr/>
            </a:pPr>
            <a:r>
              <a:rPr lang="ja-JP" altLang="en-US" sz="800" dirty="0">
                <a:latin typeface="+mj-ea"/>
                <a:ea typeface="+mj-ea"/>
              </a:rPr>
              <a:t>此花区堤防</a:t>
            </a:r>
            <a:endParaRPr lang="en-US" altLang="ja-JP" sz="800" dirty="0">
              <a:latin typeface="+mj-ea"/>
              <a:ea typeface="+mj-ea"/>
            </a:endParaRPr>
          </a:p>
        </p:txBody>
      </p:sp>
      <p:grpSp>
        <p:nvGrpSpPr>
          <p:cNvPr id="71" name="グループ化 70">
            <a:extLst>
              <a:ext uri="{FF2B5EF4-FFF2-40B4-BE49-F238E27FC236}">
                <a16:creationId xmlns:a16="http://schemas.microsoft.com/office/drawing/2014/main" id="{6D4BE92B-803A-5F92-08BD-5276B06F23CD}"/>
              </a:ext>
            </a:extLst>
          </p:cNvPr>
          <p:cNvGrpSpPr/>
          <p:nvPr/>
        </p:nvGrpSpPr>
        <p:grpSpPr>
          <a:xfrm>
            <a:off x="6292686" y="3615438"/>
            <a:ext cx="1074589" cy="179991"/>
            <a:chOff x="8041290" y="4507178"/>
            <a:chExt cx="1074589" cy="179991"/>
          </a:xfrm>
        </p:grpSpPr>
        <p:grpSp>
          <p:nvGrpSpPr>
            <p:cNvPr id="4" name="グループ化 3">
              <a:extLst>
                <a:ext uri="{FF2B5EF4-FFF2-40B4-BE49-F238E27FC236}">
                  <a16:creationId xmlns:a16="http://schemas.microsoft.com/office/drawing/2014/main" id="{26BE0048-88C1-3A9B-6F12-6F47181C2854}"/>
                </a:ext>
              </a:extLst>
            </p:cNvPr>
            <p:cNvGrpSpPr/>
            <p:nvPr/>
          </p:nvGrpSpPr>
          <p:grpSpPr>
            <a:xfrm>
              <a:off x="8041290" y="4507178"/>
              <a:ext cx="1074589" cy="179991"/>
              <a:chOff x="4797315" y="4181902"/>
              <a:chExt cx="895596" cy="139279"/>
            </a:xfrm>
          </p:grpSpPr>
          <p:sp>
            <p:nvSpPr>
              <p:cNvPr id="9" name="正方形/長方形 8">
                <a:extLst>
                  <a:ext uri="{FF2B5EF4-FFF2-40B4-BE49-F238E27FC236}">
                    <a16:creationId xmlns:a16="http://schemas.microsoft.com/office/drawing/2014/main" id="{88E8EC98-DF41-DD49-E1DC-F163A19BEC82}"/>
                  </a:ext>
                </a:extLst>
              </p:cNvPr>
              <p:cNvSpPr/>
              <p:nvPr/>
            </p:nvSpPr>
            <p:spPr bwMode="gray">
              <a:xfrm>
                <a:off x="4797315" y="4183772"/>
                <a:ext cx="895596" cy="129034"/>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188" dirty="0">
                  <a:latin typeface="ＭＳ Ｐゴシック" panose="020B0600070205080204" pitchFamily="50" charset="-128"/>
                  <a:ea typeface="ＭＳ Ｐゴシック" panose="020B0600070205080204" pitchFamily="50" charset="-128"/>
                </a:endParaRPr>
              </a:p>
            </p:txBody>
          </p:sp>
          <p:sp>
            <p:nvSpPr>
              <p:cNvPr id="10" name="タイトル 1">
                <a:extLst>
                  <a:ext uri="{FF2B5EF4-FFF2-40B4-BE49-F238E27FC236}">
                    <a16:creationId xmlns:a16="http://schemas.microsoft.com/office/drawing/2014/main" id="{796A455D-90D0-217C-9AB8-1E04105007B5}"/>
                  </a:ext>
                </a:extLst>
              </p:cNvPr>
              <p:cNvSpPr txBox="1">
                <a:spLocks/>
              </p:cNvSpPr>
              <p:nvPr/>
            </p:nvSpPr>
            <p:spPr bwMode="gray">
              <a:xfrm>
                <a:off x="4959973" y="4181902"/>
                <a:ext cx="732936" cy="139279"/>
              </a:xfrm>
              <a:prstGeom prst="rect">
                <a:avLst/>
              </a:prstGeom>
              <a:noFill/>
            </p:spPr>
            <p:txBody>
              <a:bodyPr vert="horz" lIns="60290" tIns="30144" rIns="60290" bIns="30144" rtlCol="0" anchor="t">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pPr algn="l"/>
                <a:r>
                  <a:rPr lang="ja-JP" altLang="en-US" sz="800" dirty="0">
                    <a:latin typeface="ＭＳ Ｐゴシック" panose="020B0600070205080204" pitchFamily="50" charset="-128"/>
                    <a:ea typeface="ＭＳ Ｐゴシック" panose="020B0600070205080204" pitchFamily="50" charset="-128"/>
                  </a:rPr>
                  <a:t>Ｒ６事業実施箇所</a:t>
                </a:r>
              </a:p>
            </p:txBody>
          </p:sp>
        </p:grpSp>
        <p:sp>
          <p:nvSpPr>
            <p:cNvPr id="5" name="円/楕円 58">
              <a:extLst>
                <a:ext uri="{FF2B5EF4-FFF2-40B4-BE49-F238E27FC236}">
                  <a16:creationId xmlns:a16="http://schemas.microsoft.com/office/drawing/2014/main" id="{851EA6A3-BFBC-6E69-E8CF-5C770F96D6B6}"/>
                </a:ext>
              </a:extLst>
            </p:cNvPr>
            <p:cNvSpPr/>
            <p:nvPr/>
          </p:nvSpPr>
          <p:spPr>
            <a:xfrm>
              <a:off x="8090484" y="4556459"/>
              <a:ext cx="174466" cy="64714"/>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grpSp>
      <p:sp>
        <p:nvSpPr>
          <p:cNvPr id="69" name="円/楕円 58">
            <a:extLst>
              <a:ext uri="{FF2B5EF4-FFF2-40B4-BE49-F238E27FC236}">
                <a16:creationId xmlns:a16="http://schemas.microsoft.com/office/drawing/2014/main" id="{9F94DFCA-AB3D-B977-D928-FBCA4F58AF1F}"/>
              </a:ext>
            </a:extLst>
          </p:cNvPr>
          <p:cNvSpPr/>
          <p:nvPr/>
        </p:nvSpPr>
        <p:spPr>
          <a:xfrm rot="6562831">
            <a:off x="7674270" y="4275139"/>
            <a:ext cx="624498" cy="136014"/>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2" name="円/楕円 58">
            <a:extLst>
              <a:ext uri="{FF2B5EF4-FFF2-40B4-BE49-F238E27FC236}">
                <a16:creationId xmlns:a16="http://schemas.microsoft.com/office/drawing/2014/main" id="{69884DF6-1D62-BF01-BDBD-E6A931E42588}"/>
              </a:ext>
            </a:extLst>
          </p:cNvPr>
          <p:cNvSpPr/>
          <p:nvPr/>
        </p:nvSpPr>
        <p:spPr>
          <a:xfrm rot="5400000">
            <a:off x="8322357" y="4393816"/>
            <a:ext cx="453246" cy="91732"/>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3" name="円/楕円 58">
            <a:extLst>
              <a:ext uri="{FF2B5EF4-FFF2-40B4-BE49-F238E27FC236}">
                <a16:creationId xmlns:a16="http://schemas.microsoft.com/office/drawing/2014/main" id="{DD24B868-1D31-B4D1-08DF-A59335896B74}"/>
              </a:ext>
            </a:extLst>
          </p:cNvPr>
          <p:cNvSpPr/>
          <p:nvPr/>
        </p:nvSpPr>
        <p:spPr>
          <a:xfrm rot="5400000">
            <a:off x="8567623" y="3484834"/>
            <a:ext cx="217126" cy="85549"/>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4" name="円/楕円 58">
            <a:extLst>
              <a:ext uri="{FF2B5EF4-FFF2-40B4-BE49-F238E27FC236}">
                <a16:creationId xmlns:a16="http://schemas.microsoft.com/office/drawing/2014/main" id="{064F7A3D-3FC0-5D68-D3CA-8A8FB912A3FB}"/>
              </a:ext>
            </a:extLst>
          </p:cNvPr>
          <p:cNvSpPr/>
          <p:nvPr/>
        </p:nvSpPr>
        <p:spPr>
          <a:xfrm rot="21145084">
            <a:off x="8294455" y="3560215"/>
            <a:ext cx="217126" cy="85549"/>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 name="円/楕円 58">
            <a:extLst>
              <a:ext uri="{FF2B5EF4-FFF2-40B4-BE49-F238E27FC236}">
                <a16:creationId xmlns:a16="http://schemas.microsoft.com/office/drawing/2014/main" id="{ECF76D50-E849-5D59-E929-CF5DE9482079}"/>
              </a:ext>
            </a:extLst>
          </p:cNvPr>
          <p:cNvSpPr/>
          <p:nvPr/>
        </p:nvSpPr>
        <p:spPr>
          <a:xfrm rot="3622451">
            <a:off x="7878061" y="3906656"/>
            <a:ext cx="140190" cy="63967"/>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6" name="円/楕円 58">
            <a:extLst>
              <a:ext uri="{FF2B5EF4-FFF2-40B4-BE49-F238E27FC236}">
                <a16:creationId xmlns:a16="http://schemas.microsoft.com/office/drawing/2014/main" id="{EEC1842C-32F2-7A53-C79F-EE799DFBD95C}"/>
              </a:ext>
            </a:extLst>
          </p:cNvPr>
          <p:cNvSpPr/>
          <p:nvPr/>
        </p:nvSpPr>
        <p:spPr>
          <a:xfrm rot="6892221">
            <a:off x="7923105" y="3264309"/>
            <a:ext cx="381104" cy="124496"/>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7" name="円/楕円 58">
            <a:extLst>
              <a:ext uri="{FF2B5EF4-FFF2-40B4-BE49-F238E27FC236}">
                <a16:creationId xmlns:a16="http://schemas.microsoft.com/office/drawing/2014/main" id="{F0B32F38-AA29-C435-FFA4-4C174EB2195D}"/>
              </a:ext>
            </a:extLst>
          </p:cNvPr>
          <p:cNvSpPr/>
          <p:nvPr/>
        </p:nvSpPr>
        <p:spPr>
          <a:xfrm rot="4185067">
            <a:off x="7689714" y="3349453"/>
            <a:ext cx="357222" cy="119229"/>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9" name="円/楕円 58">
            <a:extLst>
              <a:ext uri="{FF2B5EF4-FFF2-40B4-BE49-F238E27FC236}">
                <a16:creationId xmlns:a16="http://schemas.microsoft.com/office/drawing/2014/main" id="{94B2C880-233E-2679-6873-8851E054DD0B}"/>
              </a:ext>
            </a:extLst>
          </p:cNvPr>
          <p:cNvSpPr/>
          <p:nvPr/>
        </p:nvSpPr>
        <p:spPr>
          <a:xfrm rot="5822408">
            <a:off x="7496145" y="3376917"/>
            <a:ext cx="287849" cy="81647"/>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80" name="円/楕円 58">
            <a:extLst>
              <a:ext uri="{FF2B5EF4-FFF2-40B4-BE49-F238E27FC236}">
                <a16:creationId xmlns:a16="http://schemas.microsoft.com/office/drawing/2014/main" id="{E235C6A0-AE9C-A1CD-36E9-60D7A6BCEF94}"/>
              </a:ext>
            </a:extLst>
          </p:cNvPr>
          <p:cNvSpPr/>
          <p:nvPr/>
        </p:nvSpPr>
        <p:spPr>
          <a:xfrm rot="20272186">
            <a:off x="7569457" y="3738355"/>
            <a:ext cx="134699" cy="54801"/>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82" name="Rectangle 5">
            <a:extLst>
              <a:ext uri="{FF2B5EF4-FFF2-40B4-BE49-F238E27FC236}">
                <a16:creationId xmlns:a16="http://schemas.microsoft.com/office/drawing/2014/main" id="{2D0D7938-C6BD-D4D8-CFB4-DB346C3EC16D}"/>
              </a:ext>
            </a:extLst>
          </p:cNvPr>
          <p:cNvSpPr>
            <a:spLocks noChangeArrowheads="1"/>
          </p:cNvSpPr>
          <p:nvPr/>
        </p:nvSpPr>
        <p:spPr bwMode="auto">
          <a:xfrm>
            <a:off x="90790" y="4021033"/>
            <a:ext cx="6951189" cy="82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4257675"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lang="ja-JP" altLang="en-US" sz="1600" b="1" dirty="0">
                <a:solidFill>
                  <a:srgbClr val="000000"/>
                </a:solidFill>
                <a:latin typeface="ＭＳ Ｐゴシック" panose="020B0600070205080204" pitchFamily="50" charset="-128"/>
              </a:rPr>
              <a:t>小学校の体育館等への空調機</a:t>
            </a:r>
            <a:r>
              <a:rPr lang="ja-JP" altLang="en-US" sz="1600" b="1" dirty="0">
                <a:latin typeface="ＭＳ Ｐゴシック" panose="020B0600070205080204" pitchFamily="50" charset="-128"/>
              </a:rPr>
              <a:t>整備</a:t>
            </a:r>
            <a:endParaRPr lang="en-US" altLang="ja-JP" sz="1600" b="1" dirty="0">
              <a:solidFill>
                <a:srgbClr val="000000"/>
              </a:solidFill>
              <a:latin typeface="ＭＳ Ｐゴシック" panose="020B0600070205080204" pitchFamily="50" charset="-128"/>
            </a:endParaRPr>
          </a:p>
          <a:p>
            <a:pPr marL="288000" eaLnBrk="1" hangingPunct="1">
              <a:spcBef>
                <a:spcPts val="170"/>
              </a:spcBef>
              <a:spcAft>
                <a:spcPts val="170"/>
              </a:spcAft>
              <a:buNone/>
              <a:tabLst>
                <a:tab pos="4257675" algn="l"/>
              </a:tabLst>
              <a:defRPr/>
            </a:pPr>
            <a:r>
              <a:rPr lang="ja-JP" altLang="en-US" sz="1600" b="1" dirty="0">
                <a:solidFill>
                  <a:srgbClr val="000000"/>
                </a:solidFill>
                <a:latin typeface="ＭＳ Ｐゴシック" panose="020B0600070205080204" pitchFamily="50" charset="-128"/>
              </a:rPr>
              <a:t> </a:t>
            </a:r>
            <a:r>
              <a:rPr lang="ja-JP" altLang="en-US" sz="1600" b="1" dirty="0">
                <a:latin typeface="ＭＳ Ｐゴシック" panose="020B0600070205080204" pitchFamily="50" charset="-128"/>
              </a:rPr>
              <a:t>　　　　　　　　　　　　　　　　　　　　　　　　　　　（      ４，０００万円） </a:t>
            </a:r>
            <a:r>
              <a:rPr lang="ja-JP" altLang="en-US" sz="1600" b="1" dirty="0">
                <a:solidFill>
                  <a:srgbClr val="000000"/>
                </a:solidFill>
                <a:highlight>
                  <a:srgbClr val="FFFF00"/>
                </a:highlight>
                <a:latin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endParaRPr lang="ja-JP" altLang="en-US" sz="1200" dirty="0">
              <a:latin typeface="ＭＳ Ｐゴシック" panose="020B0600070205080204" pitchFamily="50" charset="-128"/>
            </a:endParaRPr>
          </a:p>
          <a:p>
            <a:pPr marL="756000" marR="0" lvl="0" indent="-284400" algn="l" defTabSz="914400" rtl="0" eaLnBrk="1" fontAlgn="base" latinLnBrk="0" hangingPunct="1">
              <a:lnSpc>
                <a:spcPct val="100000"/>
              </a:lnSpc>
              <a:spcBef>
                <a:spcPts val="170"/>
              </a:spcBef>
              <a:spcAft>
                <a:spcPts val="170"/>
              </a:spcAft>
              <a:buClrTx/>
              <a:buSzTx/>
              <a:buFont typeface="Wingdings" panose="05000000000000000000" pitchFamily="2" charset="2"/>
              <a:buChar char="Ø"/>
              <a:tabLst>
                <a:tab pos="5740400" algn="l"/>
              </a:tabLst>
              <a:defRPr/>
            </a:pPr>
            <a:r>
              <a:rPr lang="ja-JP" altLang="en-US" sz="1400" dirty="0">
                <a:solidFill>
                  <a:srgbClr val="000000"/>
                </a:solidFill>
                <a:latin typeface="ＭＳ Ｐゴシック" panose="020B0600070205080204" pitchFamily="50" charset="-128"/>
              </a:rPr>
              <a:t>令和６年元日の能登半島地震をふまえ、避難所ともなる小学校の体育館等</a:t>
            </a:r>
            <a:endParaRPr lang="en-US" altLang="ja-JP" sz="1400" dirty="0">
              <a:solidFill>
                <a:srgbClr val="000000"/>
              </a:solidFill>
              <a:latin typeface="ＭＳ Ｐゴシック" panose="020B0600070205080204" pitchFamily="50" charset="-128"/>
            </a:endParaRPr>
          </a:p>
          <a:p>
            <a:pPr marL="471600" marR="0" lvl="0" algn="l" defTabSz="914400" rtl="0" eaLnBrk="1" fontAlgn="base" latinLnBrk="0" hangingPunct="1">
              <a:lnSpc>
                <a:spcPct val="100000"/>
              </a:lnSpc>
              <a:spcBef>
                <a:spcPts val="170"/>
              </a:spcBef>
              <a:spcAft>
                <a:spcPts val="170"/>
              </a:spcAft>
              <a:buClrTx/>
              <a:buSzTx/>
              <a:buNone/>
              <a:tabLst>
                <a:tab pos="5740400" algn="l"/>
              </a:tabLst>
              <a:defRPr/>
            </a:pPr>
            <a:r>
              <a:rPr lang="ja-JP" altLang="en-US" sz="1400" dirty="0">
                <a:solidFill>
                  <a:srgbClr val="000000"/>
                </a:solidFill>
                <a:latin typeface="ＭＳ Ｐゴシック" panose="020B0600070205080204" pitchFamily="50" charset="-128"/>
              </a:rPr>
              <a:t>　　 への</a:t>
            </a:r>
            <a:r>
              <a:rPr lang="ja-JP" altLang="en-US" sz="1400" dirty="0">
                <a:latin typeface="ＭＳ Ｐゴシック" panose="020B0600070205080204" pitchFamily="50" charset="-128"/>
              </a:rPr>
              <a:t>空調機整備に向けた調査を実施</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83" name="Rectangle 5">
            <a:extLst>
              <a:ext uri="{FF2B5EF4-FFF2-40B4-BE49-F238E27FC236}">
                <a16:creationId xmlns:a16="http://schemas.microsoft.com/office/drawing/2014/main" id="{E099B337-1963-C7FF-24CF-47C21AF3D933}"/>
              </a:ext>
            </a:extLst>
          </p:cNvPr>
          <p:cNvSpPr>
            <a:spLocks noChangeArrowheads="1"/>
          </p:cNvSpPr>
          <p:nvPr/>
        </p:nvSpPr>
        <p:spPr bwMode="auto">
          <a:xfrm>
            <a:off x="3826817" y="1035127"/>
            <a:ext cx="2394719" cy="53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lnSpc>
                <a:spcPts val="1400"/>
              </a:lnSpc>
              <a:spcBef>
                <a:spcPts val="170"/>
              </a:spcBef>
              <a:spcAft>
                <a:spcPts val="170"/>
              </a:spcAft>
              <a:buNone/>
              <a:tabLst>
                <a:tab pos="4238625" algn="l"/>
              </a:tabLst>
              <a:defRPr/>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令和５年度補正予算の</a:t>
            </a:r>
            <a:endParaRPr lang="en-US" altLang="ja-JP" sz="1200" dirty="0">
              <a:latin typeface="ＭＳ Ｐゴシック" panose="020B0600070205080204" pitchFamily="50" charset="-128"/>
            </a:endParaRPr>
          </a:p>
          <a:p>
            <a:pPr marL="288000" eaLnBrk="1" hangingPunct="1">
              <a:lnSpc>
                <a:spcPts val="1400"/>
              </a:lnSpc>
              <a:spcBef>
                <a:spcPts val="170"/>
              </a:spcBef>
              <a:spcAft>
                <a:spcPts val="170"/>
              </a:spcAft>
              <a:buNone/>
              <a:tabLst>
                <a:tab pos="4238625" algn="l"/>
              </a:tabLst>
              <a:defRPr/>
            </a:pPr>
            <a:r>
              <a:rPr lang="ja-JP" altLang="en-US" sz="1200" dirty="0">
                <a:latin typeface="ＭＳ Ｐゴシック" panose="020B0600070205080204" pitchFamily="50" charset="-128"/>
              </a:rPr>
              <a:t>繰越分（ ８，０００万円）を含む</a:t>
            </a:r>
            <a:endParaRPr lang="en-US" altLang="ja-JP" sz="1200" b="1" dirty="0">
              <a:latin typeface="ＭＳ Ｐゴシック" panose="020B0600070205080204" pitchFamily="50" charset="-128"/>
            </a:endParaRPr>
          </a:p>
        </p:txBody>
      </p:sp>
      <p:sp>
        <p:nvSpPr>
          <p:cNvPr id="85" name="角丸四角形 82">
            <a:extLst>
              <a:ext uri="{FF2B5EF4-FFF2-40B4-BE49-F238E27FC236}">
                <a16:creationId xmlns:a16="http://schemas.microsoft.com/office/drawing/2014/main" id="{A429D9A8-3072-3022-32A5-202DB98FCE40}"/>
              </a:ext>
            </a:extLst>
          </p:cNvPr>
          <p:cNvSpPr/>
          <p:nvPr/>
        </p:nvSpPr>
        <p:spPr>
          <a:xfrm>
            <a:off x="79269" y="4039425"/>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3" name="Rectangle 5">
            <a:extLst>
              <a:ext uri="{FF2B5EF4-FFF2-40B4-BE49-F238E27FC236}">
                <a16:creationId xmlns:a16="http://schemas.microsoft.com/office/drawing/2014/main" id="{5243DE22-1133-6203-79F0-706BD237B5CB}"/>
              </a:ext>
            </a:extLst>
          </p:cNvPr>
          <p:cNvSpPr>
            <a:spLocks noChangeArrowheads="1"/>
          </p:cNvSpPr>
          <p:nvPr/>
        </p:nvSpPr>
        <p:spPr bwMode="auto">
          <a:xfrm>
            <a:off x="3636123" y="2640398"/>
            <a:ext cx="2731166" cy="25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lnSpc>
                <a:spcPts val="1400"/>
              </a:lnSpc>
              <a:spcBef>
                <a:spcPts val="170"/>
              </a:spcBef>
              <a:spcAft>
                <a:spcPts val="170"/>
              </a:spcAft>
              <a:buNone/>
              <a:tabLst>
                <a:tab pos="4238625" algn="l"/>
              </a:tabLst>
              <a:defRPr/>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うち、一般会計：１３億　 ９００万円）</a:t>
            </a:r>
            <a:endParaRPr lang="en-US" altLang="ja-JP" sz="1200" b="1" dirty="0">
              <a:latin typeface="ＭＳ Ｐゴシック" panose="020B0600070205080204" pitchFamily="50" charset="-128"/>
            </a:endParaRPr>
          </a:p>
        </p:txBody>
      </p:sp>
      <p:sp>
        <p:nvSpPr>
          <p:cNvPr id="70" name="スライド番号プレースホルダ 3">
            <a:extLst>
              <a:ext uri="{FF2B5EF4-FFF2-40B4-BE49-F238E27FC236}">
                <a16:creationId xmlns:a16="http://schemas.microsoft.com/office/drawing/2014/main" id="{2B3D8ABF-5361-F834-0AE2-01D1E3540368}"/>
              </a:ext>
            </a:extLst>
          </p:cNvPr>
          <p:cNvSpPr txBox="1">
            <a:spLocks noGrp="1"/>
          </p:cNvSpPr>
          <p:nvPr/>
        </p:nvSpPr>
        <p:spPr bwMode="auto">
          <a:xfrm>
            <a:off x="7010400" y="4786314"/>
            <a:ext cx="2133600" cy="357187"/>
          </a:xfrm>
          <a:prstGeom prst="rect">
            <a:avLst/>
          </a:prstGeom>
          <a:noFill/>
          <a:ln>
            <a:miter lim="800000"/>
            <a:headEnd/>
            <a:tailEnd/>
          </a:ln>
        </p:spPr>
        <p:txBody>
          <a:bodyPr lIns="77928" tIns="38964" rIns="77928" bIns="38964"/>
          <a:lstStyle/>
          <a:p>
            <a:pPr algn="r" defTabSz="914378">
              <a:defRPr/>
            </a:pPr>
            <a:fld id="{8FFDCF82-61BD-41EF-A490-9375BDA4C9D1}" type="slidenum">
              <a:rPr lang="en-US" altLang="ja-JP" sz="2000" b="1">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rPr>
              <a:pPr algn="r" defTabSz="914378">
                <a:defRPr/>
              </a:pPr>
              <a:t>43</a:t>
            </a:fld>
            <a:endParaRPr lang="en-US" altLang="ja-JP" sz="2000" b="1" dirty="0">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6782483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防災体制の更なる充実・震災対策の推進②</a:t>
            </a:r>
          </a:p>
        </p:txBody>
      </p:sp>
      <p:sp>
        <p:nvSpPr>
          <p:cNvPr id="28" name="Rectangle 4"/>
          <p:cNvSpPr>
            <a:spLocks noChangeArrowheads="1"/>
          </p:cNvSpPr>
          <p:nvPr/>
        </p:nvSpPr>
        <p:spPr bwMode="auto">
          <a:xfrm>
            <a:off x="7302500" y="0"/>
            <a:ext cx="1841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防災力の強化</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76" name="スライド番号プレースホルダ 3"/>
          <p:cNvSpPr txBox="1">
            <a:spLocks noGrp="1"/>
          </p:cNvSpPr>
          <p:nvPr/>
        </p:nvSpPr>
        <p:spPr bwMode="auto">
          <a:xfrm>
            <a:off x="6969622" y="475680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44</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17" name="Rectangle 5"/>
          <p:cNvSpPr>
            <a:spLocks noChangeArrowheads="1"/>
          </p:cNvSpPr>
          <p:nvPr/>
        </p:nvSpPr>
        <p:spPr bwMode="auto">
          <a:xfrm>
            <a:off x="100984" y="2121140"/>
            <a:ext cx="6833170" cy="131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密集住宅市街地整備の推進　　　　　　　 　　　　  （</a:t>
            </a:r>
            <a:r>
              <a:rPr lang="zh-TW" altLang="en-US" sz="1600" b="1" dirty="0">
                <a:latin typeface="ＭＳ Ｐゴシック" panose="020B0600070205080204" pitchFamily="50" charset="-128"/>
              </a:rPr>
              <a:t>３７億１，４００万円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a:p>
            <a:pPr marL="288000" eaLnBrk="1" hangingPunct="1">
              <a:spcBef>
                <a:spcPts val="170"/>
              </a:spcBef>
              <a:spcAft>
                <a:spcPts val="170"/>
              </a:spcAft>
              <a:buNone/>
              <a:tabLst>
                <a:tab pos="4238625" algn="l"/>
              </a:tabLst>
              <a:defRPr/>
            </a:pPr>
            <a:endParaRPr lang="en-US" altLang="ja-JP" sz="105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「密集住宅市街地整備プログラム」に基づき、老朽木造住宅の除却・建替え等への支援により市街地の不燃化を促進するとともに、防災骨格の形成等に資する都市計画道路を整備</a:t>
            </a:r>
            <a:endParaRPr lang="en-US" altLang="ja-JP" sz="1400" dirty="0">
              <a:latin typeface="ＭＳ Ｐゴシック" panose="020B0600070205080204" pitchFamily="50" charset="-128"/>
              <a:cs typeface="Times New Roman" pitchFamily="18" charset="0"/>
            </a:endParaRPr>
          </a:p>
        </p:txBody>
      </p:sp>
      <p:sp>
        <p:nvSpPr>
          <p:cNvPr id="93" name="Rectangle 5"/>
          <p:cNvSpPr>
            <a:spLocks noChangeArrowheads="1"/>
          </p:cNvSpPr>
          <p:nvPr/>
        </p:nvSpPr>
        <p:spPr bwMode="auto">
          <a:xfrm>
            <a:off x="58777" y="450297"/>
            <a:ext cx="6879192" cy="169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0"/>
              </a:spcAft>
              <a:buNone/>
              <a:tabLst>
                <a:tab pos="4303713" algn="l"/>
              </a:tabLst>
              <a:defRPr/>
            </a:pPr>
            <a:r>
              <a:rPr lang="ja-JP" altLang="en-US" sz="1600" b="1" dirty="0">
                <a:latin typeface="ＭＳ Ｐゴシック" panose="020B0600070205080204" pitchFamily="50" charset="-128"/>
              </a:rPr>
              <a:t>■　高潮・大雨に対する浸水対策</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a:t>
            </a:r>
            <a:r>
              <a:rPr lang="ja-JP" altLang="en-US" sz="1600" b="1" dirty="0">
                <a:latin typeface="ＭＳ Ｐゴシック" pitchFamily="50" charset="-128"/>
                <a:ea typeface="ＭＳ Ｐゴシック" charset="-128"/>
              </a:rPr>
              <a:t>５５億６，１００万円</a:t>
            </a:r>
            <a:r>
              <a:rPr lang="ja-JP" altLang="en-US" sz="1600" b="1" dirty="0">
                <a:latin typeface="ＭＳ Ｐゴシック" panose="020B0600070205080204" pitchFamily="50" charset="-128"/>
              </a:rPr>
              <a:t>）</a:t>
            </a:r>
            <a:endParaRPr lang="en-US" altLang="ja-JP" sz="1400" dirty="0">
              <a:latin typeface="ＭＳ Ｐゴシック" panose="020B0600070205080204" pitchFamily="50" charset="-128"/>
            </a:endParaRPr>
          </a:p>
          <a:p>
            <a:pPr marL="471600" eaLnBrk="1" hangingPunct="1">
              <a:spcBef>
                <a:spcPts val="0"/>
              </a:spcBef>
              <a:spcAft>
                <a:spcPts val="170"/>
              </a:spcAft>
              <a:buNone/>
              <a:tabLst>
                <a:tab pos="5740400" algn="l"/>
              </a:tabLst>
              <a:defRPr/>
            </a:pPr>
            <a:r>
              <a:rPr lang="ja-JP" altLang="en-US" sz="1400" dirty="0">
                <a:latin typeface="ＭＳ Ｐゴシック" panose="020B0600070205080204" pitchFamily="50" charset="-128"/>
              </a:rPr>
              <a:t>　　　　　　　　　　　　　　　　　　　　　　　      　　　（うち、一般会計：３１億７，９００万円）</a:t>
            </a:r>
            <a:endParaRPr lang="en-US" altLang="ja-JP" sz="1400" dirty="0">
              <a:latin typeface="ＭＳ Ｐゴシック" panose="020B0600070205080204" pitchFamily="50" charset="-128"/>
            </a:endParaRPr>
          </a:p>
          <a:p>
            <a:pPr marL="756000" indent="-284400" eaLnBrk="1" hangingPunct="1">
              <a:spcBef>
                <a:spcPts val="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台風の高波等による浸水被害の最小化を図るため、過去最大規模の</a:t>
            </a:r>
            <a:br>
              <a:rPr lang="en-US" altLang="ja-JP" sz="1400" dirty="0">
                <a:latin typeface="ＭＳ Ｐゴシック" panose="020B0600070205080204" pitchFamily="50" charset="-128"/>
              </a:rPr>
            </a:br>
            <a:r>
              <a:rPr lang="ja-JP" altLang="en-US" sz="1400" dirty="0">
                <a:latin typeface="ＭＳ Ｐゴシック" panose="020B0600070205080204" pitchFamily="50" charset="-128"/>
              </a:rPr>
              <a:t>台風（伊勢湾台風級）を想定した埋立地の浸水対策</a:t>
            </a:r>
            <a:endParaRPr lang="en-US" altLang="ja-JP" sz="1400" dirty="0">
              <a:latin typeface="ＭＳ Ｐゴシック" panose="020B0600070205080204" pitchFamily="50" charset="-128"/>
            </a:endParaRPr>
          </a:p>
          <a:p>
            <a:pPr marL="757350" indent="-285750" eaLnBrk="1" hangingPunct="1">
              <a:spcBef>
                <a:spcPts val="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大規模な雨水対策施設及び公園事業と連携したグリーンインフラ</a:t>
            </a:r>
            <a:endParaRPr lang="en-US" altLang="ja-JP" sz="1400" dirty="0">
              <a:latin typeface="ＭＳ Ｐゴシック" panose="020B0600070205080204" pitchFamily="50" charset="-128"/>
            </a:endParaRPr>
          </a:p>
          <a:p>
            <a:pPr marL="471600" eaLnBrk="1" hangingPunct="1">
              <a:spcBef>
                <a:spcPts val="0"/>
              </a:spcBef>
              <a:spcAft>
                <a:spcPts val="170"/>
              </a:spcAft>
              <a:buNone/>
              <a:tabLst>
                <a:tab pos="5740400" algn="l"/>
              </a:tabLst>
              <a:defRPr/>
            </a:pPr>
            <a:r>
              <a:rPr lang="ja-JP" altLang="en-US" sz="1400" dirty="0">
                <a:latin typeface="ＭＳ Ｐゴシック" panose="020B0600070205080204" pitchFamily="50" charset="-128"/>
              </a:rPr>
              <a:t>　　（雨水貯留浸透施設）の整備</a:t>
            </a:r>
            <a:endParaRPr lang="en-US" altLang="ja-JP" sz="1400" dirty="0">
              <a:latin typeface="ＭＳ Ｐゴシック" panose="020B0600070205080204" pitchFamily="50" charset="-128"/>
            </a:endParaRPr>
          </a:p>
          <a:p>
            <a:pPr marL="757350" indent="-285750" eaLnBrk="1" hangingPunct="1">
              <a:spcBef>
                <a:spcPts val="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気候変動の影響をふまえた浸水対策計画の策定</a:t>
            </a:r>
          </a:p>
        </p:txBody>
      </p:sp>
      <p:sp>
        <p:nvSpPr>
          <p:cNvPr id="59" name="Rectangle 5"/>
          <p:cNvSpPr>
            <a:spLocks noChangeArrowheads="1"/>
          </p:cNvSpPr>
          <p:nvPr/>
        </p:nvSpPr>
        <p:spPr bwMode="auto">
          <a:xfrm>
            <a:off x="2338121" y="2368944"/>
            <a:ext cx="4638240" cy="28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200" dirty="0">
                <a:latin typeface="ＭＳ Ｐゴシック" panose="020B0600070205080204" pitchFamily="50" charset="-128"/>
              </a:rPr>
              <a:t>　　</a:t>
            </a: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令和５年度補正予算の繰越分（５億１，６００万円）を含む</a:t>
            </a:r>
          </a:p>
        </p:txBody>
      </p:sp>
      <p:grpSp>
        <p:nvGrpSpPr>
          <p:cNvPr id="18" name="グループ化 17">
            <a:extLst>
              <a:ext uri="{FF2B5EF4-FFF2-40B4-BE49-F238E27FC236}">
                <a16:creationId xmlns:a16="http://schemas.microsoft.com/office/drawing/2014/main" id="{E5816239-014C-7F22-07F0-378A61CDD5B1}"/>
              </a:ext>
            </a:extLst>
          </p:cNvPr>
          <p:cNvGrpSpPr/>
          <p:nvPr/>
        </p:nvGrpSpPr>
        <p:grpSpPr>
          <a:xfrm>
            <a:off x="102177" y="4317809"/>
            <a:ext cx="7105710" cy="837098"/>
            <a:chOff x="84092" y="4252486"/>
            <a:chExt cx="7105710" cy="837098"/>
          </a:xfrm>
        </p:grpSpPr>
        <p:sp>
          <p:nvSpPr>
            <p:cNvPr id="48" name="Rectangle 5"/>
            <p:cNvSpPr>
              <a:spLocks noChangeArrowheads="1"/>
            </p:cNvSpPr>
            <p:nvPr/>
          </p:nvSpPr>
          <p:spPr bwMode="auto">
            <a:xfrm>
              <a:off x="84092" y="4252486"/>
              <a:ext cx="7105710" cy="83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a:t>
              </a:r>
              <a:r>
                <a:rPr lang="zh-TW" altLang="en-US" sz="1600" b="1" dirty="0">
                  <a:latin typeface="ＭＳ Ｐゴシック" panose="020B0600070205080204" pitchFamily="50" charset="-128"/>
                </a:rPr>
                <a:t>個別避難計画作成推進事業</a:t>
              </a:r>
              <a:r>
                <a:rPr lang="ja-JP" altLang="en-US" sz="1600" b="1" dirty="0">
                  <a:latin typeface="ＭＳ Ｐゴシック" panose="020B0600070205080204" pitchFamily="50" charset="-128"/>
                </a:rPr>
                <a:t>　　　　　　　　　　　    （ 　　９，２００万円）</a:t>
              </a:r>
              <a:endParaRPr lang="en-US" altLang="ja-JP" sz="1600" b="1" dirty="0">
                <a:latin typeface="ＭＳ Ｐゴシック" panose="020B0600070205080204" pitchFamily="50" charset="-128"/>
              </a:endParaRPr>
            </a:p>
            <a:p>
              <a:pPr marL="756000" indent="-284400" eaLnBrk="1" hangingPunct="1">
                <a:lnSpc>
                  <a:spcPts val="1400"/>
                </a:lnSpc>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避難行動要支援者のうち、特に優先度の高い方の個別避難計画を</a:t>
              </a:r>
              <a:endParaRPr lang="en-US" altLang="ja-JP" sz="1400" dirty="0">
                <a:latin typeface="ＭＳ Ｐゴシック" panose="020B0600070205080204" pitchFamily="50" charset="-128"/>
              </a:endParaRPr>
            </a:p>
            <a:p>
              <a:pPr marL="471600" eaLnBrk="1" hangingPunct="1">
                <a:lnSpc>
                  <a:spcPts val="1400"/>
                </a:lnSpc>
                <a:spcBef>
                  <a:spcPts val="170"/>
                </a:spcBef>
                <a:spcAft>
                  <a:spcPts val="170"/>
                </a:spcAft>
                <a:buNone/>
                <a:tabLst>
                  <a:tab pos="5740400" algn="l"/>
                </a:tabLst>
                <a:defRPr/>
              </a:pPr>
              <a:r>
                <a:rPr lang="ja-JP" altLang="en-US" sz="1400" dirty="0">
                  <a:latin typeface="ＭＳ Ｐゴシック" panose="020B0600070205080204" pitchFamily="50" charset="-128"/>
                </a:rPr>
                <a:t>　　 令和８年度末までに作成するため、区役所の業務執行体制を強化</a:t>
              </a:r>
              <a:endParaRPr lang="en-US" altLang="ja-JP" sz="1400" dirty="0">
                <a:latin typeface="ＭＳ Ｐゴシック" panose="020B0600070205080204" pitchFamily="50" charset="-128"/>
              </a:endParaRPr>
            </a:p>
          </p:txBody>
        </p:sp>
        <p:sp>
          <p:nvSpPr>
            <p:cNvPr id="2" name="角丸四角形 82">
              <a:extLst>
                <a:ext uri="{FF2B5EF4-FFF2-40B4-BE49-F238E27FC236}">
                  <a16:creationId xmlns:a16="http://schemas.microsoft.com/office/drawing/2014/main" id="{FC8B9544-D7A6-2791-2E4A-1CA9E34EC083}"/>
                </a:ext>
              </a:extLst>
            </p:cNvPr>
            <p:cNvSpPr/>
            <p:nvPr/>
          </p:nvSpPr>
          <p:spPr>
            <a:xfrm>
              <a:off x="125773" y="4264704"/>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grpSp>
      <p:sp>
        <p:nvSpPr>
          <p:cNvPr id="3" name="Rectangle 5">
            <a:extLst>
              <a:ext uri="{FF2B5EF4-FFF2-40B4-BE49-F238E27FC236}">
                <a16:creationId xmlns:a16="http://schemas.microsoft.com/office/drawing/2014/main" id="{9A4E7C16-1DAF-AB1C-AD1F-78B8A50337DF}"/>
              </a:ext>
            </a:extLst>
          </p:cNvPr>
          <p:cNvSpPr>
            <a:spLocks noChangeArrowheads="1"/>
          </p:cNvSpPr>
          <p:nvPr/>
        </p:nvSpPr>
        <p:spPr bwMode="auto">
          <a:xfrm>
            <a:off x="100984" y="3311794"/>
            <a:ext cx="7108097" cy="104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北区ビル火災をふまえた火災安全対策の推進 　（ ３億２，１００万円）</a:t>
            </a:r>
            <a:endParaRPr lang="en-US" altLang="ja-JP" sz="1400" dirty="0">
              <a:latin typeface="ＭＳ Ｐゴシック" panose="020B0600070205080204" pitchFamily="50" charset="-128"/>
            </a:endParaRPr>
          </a:p>
          <a:p>
            <a:pPr marL="757350" indent="-285750" eaLnBrk="1" hangingPunct="1">
              <a:lnSpc>
                <a:spcPts val="1400"/>
              </a:lnSpc>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特定一階段等防火対象物の関係者等に対し、自身や利用者の命を守る</a:t>
            </a:r>
            <a:endParaRPr lang="en-US" altLang="ja-JP" sz="1400" dirty="0">
              <a:latin typeface="ＭＳ Ｐゴシック" panose="020B0600070205080204" pitchFamily="50" charset="-128"/>
            </a:endParaRPr>
          </a:p>
          <a:p>
            <a:pPr marL="471600" eaLnBrk="1" hangingPunct="1">
              <a:lnSpc>
                <a:spcPts val="1400"/>
              </a:lnSpc>
              <a:spcBef>
                <a:spcPts val="170"/>
              </a:spcBef>
              <a:spcAft>
                <a:spcPts val="170"/>
              </a:spcAft>
              <a:buNone/>
              <a:tabLst>
                <a:tab pos="5740400" algn="l"/>
              </a:tabLst>
              <a:defRPr/>
            </a:pPr>
            <a:r>
              <a:rPr lang="ja-JP" altLang="en-US" sz="1400" dirty="0">
                <a:latin typeface="ＭＳ Ｐゴシック" panose="020B0600070205080204" pitchFamily="50" charset="-128"/>
              </a:rPr>
              <a:t>     セルフレスキューの知識や方策についてコーチングを実施　</a:t>
            </a:r>
            <a:endParaRPr lang="en-US" altLang="ja-JP" sz="1400" strike="sngStrike" dirty="0">
              <a:solidFill>
                <a:srgbClr val="FF0000"/>
              </a:solidFill>
              <a:latin typeface="ＭＳ Ｐゴシック" panose="020B0600070205080204" pitchFamily="50" charset="-128"/>
            </a:endParaRPr>
          </a:p>
          <a:p>
            <a:pPr marL="757350" indent="-285750" eaLnBrk="1" hangingPunct="1">
              <a:lnSpc>
                <a:spcPts val="1400"/>
              </a:lnSpc>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既存建築物における火災安全対策改修への補助を実施</a:t>
            </a:r>
            <a:endParaRPr lang="ja-JP" altLang="en-US" sz="1400" strike="sngStrike" dirty="0">
              <a:solidFill>
                <a:srgbClr val="FF0000"/>
              </a:solidFill>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62164E71-BDBF-576E-9481-5ECA6F3F99B3}"/>
              </a:ext>
            </a:extLst>
          </p:cNvPr>
          <p:cNvGrpSpPr/>
          <p:nvPr/>
        </p:nvGrpSpPr>
        <p:grpSpPr>
          <a:xfrm>
            <a:off x="6865085" y="614776"/>
            <a:ext cx="2031271" cy="1617817"/>
            <a:chOff x="6235401" y="511824"/>
            <a:chExt cx="2670786" cy="2127163"/>
          </a:xfrm>
        </p:grpSpPr>
        <p:grpSp>
          <p:nvGrpSpPr>
            <p:cNvPr id="7" name="グループ化 6">
              <a:extLst>
                <a:ext uri="{FF2B5EF4-FFF2-40B4-BE49-F238E27FC236}">
                  <a16:creationId xmlns:a16="http://schemas.microsoft.com/office/drawing/2014/main" id="{3AEFCAAF-5A7A-E5C6-94C4-7F46B25D363F}"/>
                </a:ext>
              </a:extLst>
            </p:cNvPr>
            <p:cNvGrpSpPr/>
            <p:nvPr/>
          </p:nvGrpSpPr>
          <p:grpSpPr>
            <a:xfrm>
              <a:off x="6235401" y="523002"/>
              <a:ext cx="2623099" cy="2115985"/>
              <a:chOff x="5920097" y="677274"/>
              <a:chExt cx="2992995" cy="2380757"/>
            </a:xfrm>
          </p:grpSpPr>
          <p:pic>
            <p:nvPicPr>
              <p:cNvPr id="15" name="図 8">
                <a:extLst>
                  <a:ext uri="{FF2B5EF4-FFF2-40B4-BE49-F238E27FC236}">
                    <a16:creationId xmlns:a16="http://schemas.microsoft.com/office/drawing/2014/main" id="{AA2D4A97-9A1E-E281-64E7-A37C7B4581E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6503632" y="677274"/>
                <a:ext cx="2398979" cy="2123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6" name="グループ化 15">
                <a:extLst>
                  <a:ext uri="{FF2B5EF4-FFF2-40B4-BE49-F238E27FC236}">
                    <a16:creationId xmlns:a16="http://schemas.microsoft.com/office/drawing/2014/main" id="{39AC5476-9BE3-71EB-BCDC-E960550ABD54}"/>
                  </a:ext>
                </a:extLst>
              </p:cNvPr>
              <p:cNvGrpSpPr/>
              <p:nvPr/>
            </p:nvGrpSpPr>
            <p:grpSpPr>
              <a:xfrm>
                <a:off x="7557274" y="716151"/>
                <a:ext cx="1355818" cy="1841322"/>
                <a:chOff x="7320427" y="3210128"/>
                <a:chExt cx="1355818" cy="1841322"/>
              </a:xfrm>
            </p:grpSpPr>
            <p:pic>
              <p:nvPicPr>
                <p:cNvPr id="35" name="図 34">
                  <a:extLst>
                    <a:ext uri="{FF2B5EF4-FFF2-40B4-BE49-F238E27FC236}">
                      <a16:creationId xmlns:a16="http://schemas.microsoft.com/office/drawing/2014/main" id="{B8B12B3D-7C64-68CD-5ADC-DC963E2CA07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1763"/>
                <a:stretch/>
              </p:blipFill>
              <p:spPr>
                <a:xfrm>
                  <a:off x="7320427" y="3210128"/>
                  <a:ext cx="1355818" cy="1841322"/>
                </a:xfrm>
                <a:prstGeom prst="rect">
                  <a:avLst/>
                </a:prstGeom>
              </p:spPr>
            </p:pic>
            <p:sp>
              <p:nvSpPr>
                <p:cNvPr id="36" name="フリーフォーム 73">
                  <a:extLst>
                    <a:ext uri="{FF2B5EF4-FFF2-40B4-BE49-F238E27FC236}">
                      <a16:creationId xmlns:a16="http://schemas.microsoft.com/office/drawing/2014/main" id="{241A1B6F-5ADC-86E8-04C7-EF8FABFF8993}"/>
                    </a:ext>
                  </a:extLst>
                </p:cNvPr>
                <p:cNvSpPr/>
                <p:nvPr/>
              </p:nvSpPr>
              <p:spPr>
                <a:xfrm>
                  <a:off x="8278018" y="3752099"/>
                  <a:ext cx="316707" cy="223837"/>
                </a:xfrm>
                <a:custGeom>
                  <a:avLst/>
                  <a:gdLst>
                    <a:gd name="connsiteX0" fmla="*/ 0 w 304800"/>
                    <a:gd name="connsiteY0" fmla="*/ 223837 h 223837"/>
                    <a:gd name="connsiteX1" fmla="*/ 66675 w 304800"/>
                    <a:gd name="connsiteY1" fmla="*/ 161925 h 223837"/>
                    <a:gd name="connsiteX2" fmla="*/ 138113 w 304800"/>
                    <a:gd name="connsiteY2" fmla="*/ 38100 h 223837"/>
                    <a:gd name="connsiteX3" fmla="*/ 173831 w 304800"/>
                    <a:gd name="connsiteY3" fmla="*/ 0 h 223837"/>
                    <a:gd name="connsiteX4" fmla="*/ 304800 w 304800"/>
                    <a:gd name="connsiteY4" fmla="*/ 83343 h 223837"/>
                    <a:gd name="connsiteX0" fmla="*/ 0 w 319088"/>
                    <a:gd name="connsiteY0" fmla="*/ 223837 h 223837"/>
                    <a:gd name="connsiteX1" fmla="*/ 66675 w 319088"/>
                    <a:gd name="connsiteY1" fmla="*/ 161925 h 223837"/>
                    <a:gd name="connsiteX2" fmla="*/ 138113 w 319088"/>
                    <a:gd name="connsiteY2" fmla="*/ 38100 h 223837"/>
                    <a:gd name="connsiteX3" fmla="*/ 173831 w 319088"/>
                    <a:gd name="connsiteY3" fmla="*/ 0 h 223837"/>
                    <a:gd name="connsiteX4" fmla="*/ 319088 w 319088"/>
                    <a:gd name="connsiteY4" fmla="*/ 95249 h 223837"/>
                    <a:gd name="connsiteX0" fmla="*/ 0 w 319088"/>
                    <a:gd name="connsiteY0" fmla="*/ 223837 h 223837"/>
                    <a:gd name="connsiteX1" fmla="*/ 66675 w 319088"/>
                    <a:gd name="connsiteY1" fmla="*/ 161925 h 223837"/>
                    <a:gd name="connsiteX2" fmla="*/ 138113 w 319088"/>
                    <a:gd name="connsiteY2" fmla="*/ 38100 h 223837"/>
                    <a:gd name="connsiteX3" fmla="*/ 173831 w 319088"/>
                    <a:gd name="connsiteY3" fmla="*/ 0 h 223837"/>
                    <a:gd name="connsiteX4" fmla="*/ 319088 w 319088"/>
                    <a:gd name="connsiteY4" fmla="*/ 90487 h 223837"/>
                    <a:gd name="connsiteX0" fmla="*/ 0 w 316707"/>
                    <a:gd name="connsiteY0" fmla="*/ 223837 h 223837"/>
                    <a:gd name="connsiteX1" fmla="*/ 66675 w 316707"/>
                    <a:gd name="connsiteY1" fmla="*/ 161925 h 223837"/>
                    <a:gd name="connsiteX2" fmla="*/ 138113 w 316707"/>
                    <a:gd name="connsiteY2" fmla="*/ 38100 h 223837"/>
                    <a:gd name="connsiteX3" fmla="*/ 173831 w 316707"/>
                    <a:gd name="connsiteY3" fmla="*/ 0 h 223837"/>
                    <a:gd name="connsiteX4" fmla="*/ 316707 w 316707"/>
                    <a:gd name="connsiteY4" fmla="*/ 95250 h 223837"/>
                    <a:gd name="connsiteX0" fmla="*/ 0 w 319089"/>
                    <a:gd name="connsiteY0" fmla="*/ 223837 h 223837"/>
                    <a:gd name="connsiteX1" fmla="*/ 66675 w 319089"/>
                    <a:gd name="connsiteY1" fmla="*/ 161925 h 223837"/>
                    <a:gd name="connsiteX2" fmla="*/ 138113 w 319089"/>
                    <a:gd name="connsiteY2" fmla="*/ 38100 h 223837"/>
                    <a:gd name="connsiteX3" fmla="*/ 173831 w 319089"/>
                    <a:gd name="connsiteY3" fmla="*/ 0 h 223837"/>
                    <a:gd name="connsiteX4" fmla="*/ 319089 w 319089"/>
                    <a:gd name="connsiteY4" fmla="*/ 88106 h 223837"/>
                    <a:gd name="connsiteX0" fmla="*/ 0 w 316707"/>
                    <a:gd name="connsiteY0" fmla="*/ 223837 h 223837"/>
                    <a:gd name="connsiteX1" fmla="*/ 66675 w 316707"/>
                    <a:gd name="connsiteY1" fmla="*/ 161925 h 223837"/>
                    <a:gd name="connsiteX2" fmla="*/ 138113 w 316707"/>
                    <a:gd name="connsiteY2" fmla="*/ 38100 h 223837"/>
                    <a:gd name="connsiteX3" fmla="*/ 173831 w 316707"/>
                    <a:gd name="connsiteY3" fmla="*/ 0 h 223837"/>
                    <a:gd name="connsiteX4" fmla="*/ 316707 w 316707"/>
                    <a:gd name="connsiteY4" fmla="*/ 90488 h 223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07" h="223837">
                      <a:moveTo>
                        <a:pt x="0" y="223837"/>
                      </a:moveTo>
                      <a:lnTo>
                        <a:pt x="66675" y="161925"/>
                      </a:lnTo>
                      <a:lnTo>
                        <a:pt x="138113" y="38100"/>
                      </a:lnTo>
                      <a:lnTo>
                        <a:pt x="173831" y="0"/>
                      </a:lnTo>
                      <a:lnTo>
                        <a:pt x="316707" y="90488"/>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37" name="フリーフォーム 74">
                  <a:extLst>
                    <a:ext uri="{FF2B5EF4-FFF2-40B4-BE49-F238E27FC236}">
                      <a16:creationId xmlns:a16="http://schemas.microsoft.com/office/drawing/2014/main" id="{12AD78EC-1F8D-81C3-ACC1-3C3E30466419}"/>
                    </a:ext>
                  </a:extLst>
                </p:cNvPr>
                <p:cNvSpPr/>
                <p:nvPr/>
              </p:nvSpPr>
              <p:spPr>
                <a:xfrm>
                  <a:off x="8256588" y="3737811"/>
                  <a:ext cx="340519" cy="230981"/>
                </a:xfrm>
                <a:custGeom>
                  <a:avLst/>
                  <a:gdLst>
                    <a:gd name="connsiteX0" fmla="*/ 0 w 333375"/>
                    <a:gd name="connsiteY0" fmla="*/ 230981 h 230981"/>
                    <a:gd name="connsiteX1" fmla="*/ 57150 w 333375"/>
                    <a:gd name="connsiteY1" fmla="*/ 173831 h 230981"/>
                    <a:gd name="connsiteX2" fmla="*/ 90487 w 333375"/>
                    <a:gd name="connsiteY2" fmla="*/ 123825 h 230981"/>
                    <a:gd name="connsiteX3" fmla="*/ 135731 w 333375"/>
                    <a:gd name="connsiteY3" fmla="*/ 50006 h 230981"/>
                    <a:gd name="connsiteX4" fmla="*/ 150019 w 333375"/>
                    <a:gd name="connsiteY4" fmla="*/ 45244 h 230981"/>
                    <a:gd name="connsiteX5" fmla="*/ 188119 w 333375"/>
                    <a:gd name="connsiteY5" fmla="*/ 0 h 230981"/>
                    <a:gd name="connsiteX6" fmla="*/ 333375 w 333375"/>
                    <a:gd name="connsiteY6" fmla="*/ 92869 h 230981"/>
                    <a:gd name="connsiteX0" fmla="*/ 0 w 340519"/>
                    <a:gd name="connsiteY0" fmla="*/ 230981 h 230981"/>
                    <a:gd name="connsiteX1" fmla="*/ 57150 w 340519"/>
                    <a:gd name="connsiteY1" fmla="*/ 173831 h 230981"/>
                    <a:gd name="connsiteX2" fmla="*/ 90487 w 340519"/>
                    <a:gd name="connsiteY2" fmla="*/ 123825 h 230981"/>
                    <a:gd name="connsiteX3" fmla="*/ 135731 w 340519"/>
                    <a:gd name="connsiteY3" fmla="*/ 50006 h 230981"/>
                    <a:gd name="connsiteX4" fmla="*/ 150019 w 340519"/>
                    <a:gd name="connsiteY4" fmla="*/ 45244 h 230981"/>
                    <a:gd name="connsiteX5" fmla="*/ 188119 w 340519"/>
                    <a:gd name="connsiteY5" fmla="*/ 0 h 230981"/>
                    <a:gd name="connsiteX6" fmla="*/ 340519 w 340519"/>
                    <a:gd name="connsiteY6" fmla="*/ 97632 h 23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519" h="230981">
                      <a:moveTo>
                        <a:pt x="0" y="230981"/>
                      </a:moveTo>
                      <a:lnTo>
                        <a:pt x="57150" y="173831"/>
                      </a:lnTo>
                      <a:lnTo>
                        <a:pt x="90487" y="123825"/>
                      </a:lnTo>
                      <a:lnTo>
                        <a:pt x="135731" y="50006"/>
                      </a:lnTo>
                      <a:lnTo>
                        <a:pt x="150019" y="45244"/>
                      </a:lnTo>
                      <a:lnTo>
                        <a:pt x="188119" y="0"/>
                      </a:lnTo>
                      <a:lnTo>
                        <a:pt x="340519" y="9763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sp>
            <p:nvSpPr>
              <p:cNvPr id="19" name="円/楕円 85">
                <a:extLst>
                  <a:ext uri="{FF2B5EF4-FFF2-40B4-BE49-F238E27FC236}">
                    <a16:creationId xmlns:a16="http://schemas.microsoft.com/office/drawing/2014/main" id="{42A142D5-056B-8470-A167-14EA35B1CB3D}"/>
                  </a:ext>
                </a:extLst>
              </p:cNvPr>
              <p:cNvSpPr/>
              <p:nvPr/>
            </p:nvSpPr>
            <p:spPr>
              <a:xfrm>
                <a:off x="7456340" y="2391342"/>
                <a:ext cx="355440" cy="51440"/>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20" name="タイトル 1">
                <a:extLst>
                  <a:ext uri="{FF2B5EF4-FFF2-40B4-BE49-F238E27FC236}">
                    <a16:creationId xmlns:a16="http://schemas.microsoft.com/office/drawing/2014/main" id="{7EADF8B6-366D-F891-4A2B-C090F3484408}"/>
                  </a:ext>
                </a:extLst>
              </p:cNvPr>
              <p:cNvSpPr txBox="1">
                <a:spLocks/>
              </p:cNvSpPr>
              <p:nvPr/>
            </p:nvSpPr>
            <p:spPr>
              <a:xfrm>
                <a:off x="6765271" y="1365205"/>
                <a:ext cx="589066" cy="266094"/>
              </a:xfrm>
              <a:prstGeom prst="rect">
                <a:avLst/>
              </a:prstGeom>
              <a:noFill/>
              <a:ln>
                <a:noFill/>
              </a:ln>
            </p:spPr>
            <p:txBody>
              <a:bodyPr vert="horz" lIns="77913" tIns="38957" rIns="77913" bIns="38957" rtlCol="0" anchor="ctr">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r>
                  <a:rPr lang="ja-JP" altLang="en-US" sz="900" dirty="0">
                    <a:latin typeface="+mn-ea"/>
                    <a:ea typeface="+mn-ea"/>
                  </a:rPr>
                  <a:t>夢洲　</a:t>
                </a:r>
              </a:p>
            </p:txBody>
          </p:sp>
          <p:sp>
            <p:nvSpPr>
              <p:cNvPr id="21" name="タイトル 1">
                <a:extLst>
                  <a:ext uri="{FF2B5EF4-FFF2-40B4-BE49-F238E27FC236}">
                    <a16:creationId xmlns:a16="http://schemas.microsoft.com/office/drawing/2014/main" id="{FA36D5A1-EAAE-7C76-3B9A-12346FAB068A}"/>
                  </a:ext>
                </a:extLst>
              </p:cNvPr>
              <p:cNvSpPr txBox="1">
                <a:spLocks/>
              </p:cNvSpPr>
              <p:nvPr/>
            </p:nvSpPr>
            <p:spPr>
              <a:xfrm>
                <a:off x="6991985" y="926620"/>
                <a:ext cx="611659" cy="266094"/>
              </a:xfrm>
              <a:prstGeom prst="rect">
                <a:avLst/>
              </a:prstGeom>
              <a:noFill/>
              <a:ln>
                <a:noFill/>
              </a:ln>
            </p:spPr>
            <p:txBody>
              <a:bodyPr vert="horz" lIns="77913" tIns="38957" rIns="77913" bIns="38957" rtlCol="0" anchor="ctr">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r>
                  <a:rPr lang="ja-JP" altLang="en-US" sz="900" dirty="0">
                    <a:latin typeface="+mn-ea"/>
                    <a:ea typeface="+mn-ea"/>
                  </a:rPr>
                  <a:t>舞洲　</a:t>
                </a:r>
              </a:p>
            </p:txBody>
          </p:sp>
          <p:sp>
            <p:nvSpPr>
              <p:cNvPr id="22" name="タイトル 1">
                <a:extLst>
                  <a:ext uri="{FF2B5EF4-FFF2-40B4-BE49-F238E27FC236}">
                    <a16:creationId xmlns:a16="http://schemas.microsoft.com/office/drawing/2014/main" id="{6FFE71A6-B1CE-9895-8FC7-A3A3B3157741}"/>
                  </a:ext>
                </a:extLst>
              </p:cNvPr>
              <p:cNvSpPr txBox="1">
                <a:spLocks/>
              </p:cNvSpPr>
              <p:nvPr/>
            </p:nvSpPr>
            <p:spPr>
              <a:xfrm>
                <a:off x="7488556" y="1723922"/>
                <a:ext cx="590215" cy="214778"/>
              </a:xfrm>
              <a:prstGeom prst="rect">
                <a:avLst/>
              </a:prstGeom>
              <a:noFill/>
              <a:ln>
                <a:noFill/>
              </a:ln>
            </p:spPr>
            <p:txBody>
              <a:bodyPr vert="horz" lIns="77913" tIns="38957" rIns="77913" bIns="38957" rtlCol="0" anchor="ctr">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r>
                  <a:rPr lang="ja-JP" altLang="en-US" sz="900" dirty="0">
                    <a:latin typeface="+mn-ea"/>
                    <a:ea typeface="+mn-ea"/>
                  </a:rPr>
                  <a:t>咲洲　</a:t>
                </a:r>
              </a:p>
            </p:txBody>
          </p:sp>
          <p:sp>
            <p:nvSpPr>
              <p:cNvPr id="23" name="正方形/長方形 22">
                <a:extLst>
                  <a:ext uri="{FF2B5EF4-FFF2-40B4-BE49-F238E27FC236}">
                    <a16:creationId xmlns:a16="http://schemas.microsoft.com/office/drawing/2014/main" id="{54BD5CEE-F1ED-1AC4-ECEE-16D582BD5B5E}"/>
                  </a:ext>
                </a:extLst>
              </p:cNvPr>
              <p:cNvSpPr/>
              <p:nvPr/>
            </p:nvSpPr>
            <p:spPr>
              <a:xfrm>
                <a:off x="5920097" y="2611498"/>
                <a:ext cx="2143229" cy="295953"/>
              </a:xfrm>
              <a:prstGeom prst="rect">
                <a:avLst/>
              </a:prstGeom>
            </p:spPr>
            <p:txBody>
              <a:bodyPr wrap="square">
                <a:spAutoFit/>
              </a:bodyPr>
              <a:lstStyle/>
              <a:p>
                <a:pPr algn="ctr"/>
                <a:r>
                  <a:rPr lang="ja-JP" altLang="en-US" sz="700" dirty="0">
                    <a:latin typeface="ＭＳ Ｐゴシック" panose="020B0600070205080204" pitchFamily="50" charset="-128"/>
                  </a:rPr>
                  <a:t>（浸水シミュレーション結果）</a:t>
                </a:r>
              </a:p>
            </p:txBody>
          </p:sp>
          <p:sp>
            <p:nvSpPr>
              <p:cNvPr id="24" name="タイトル 1">
                <a:extLst>
                  <a:ext uri="{FF2B5EF4-FFF2-40B4-BE49-F238E27FC236}">
                    <a16:creationId xmlns:a16="http://schemas.microsoft.com/office/drawing/2014/main" id="{625F4F0F-7978-F25F-AFD9-AB22B09D9BA6}"/>
                  </a:ext>
                </a:extLst>
              </p:cNvPr>
              <p:cNvSpPr txBox="1">
                <a:spLocks/>
              </p:cNvSpPr>
              <p:nvPr/>
            </p:nvSpPr>
            <p:spPr>
              <a:xfrm>
                <a:off x="6476460" y="2322121"/>
                <a:ext cx="777843" cy="173616"/>
              </a:xfrm>
              <a:prstGeom prst="rect">
                <a:avLst/>
              </a:prstGeom>
              <a:noFill/>
              <a:ln>
                <a:noFill/>
              </a:ln>
            </p:spPr>
            <p:txBody>
              <a:bodyPr vert="horz" lIns="77913" tIns="38957" rIns="77913" bIns="38957" rtlCol="0" anchor="ctr">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r>
                  <a:rPr lang="ja-JP" altLang="en-US" sz="600" dirty="0">
                    <a:latin typeface="+mj-ea"/>
                  </a:rPr>
                  <a:t>（浸水深）　</a:t>
                </a:r>
              </a:p>
            </p:txBody>
          </p:sp>
          <p:pic>
            <p:nvPicPr>
              <p:cNvPr id="25" name="Picture 2">
                <a:extLst>
                  <a:ext uri="{FF2B5EF4-FFF2-40B4-BE49-F238E27FC236}">
                    <a16:creationId xmlns:a16="http://schemas.microsoft.com/office/drawing/2014/main" id="{5BA27DDC-96DB-7339-3343-88B1887F737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54952" y="2539694"/>
                <a:ext cx="877777" cy="11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タイトル 1">
                <a:extLst>
                  <a:ext uri="{FF2B5EF4-FFF2-40B4-BE49-F238E27FC236}">
                    <a16:creationId xmlns:a16="http://schemas.microsoft.com/office/drawing/2014/main" id="{A9F2058F-ACD0-6AD4-0BD0-D43434D56AC4}"/>
                  </a:ext>
                </a:extLst>
              </p:cNvPr>
              <p:cNvSpPr txBox="1">
                <a:spLocks/>
              </p:cNvSpPr>
              <p:nvPr/>
            </p:nvSpPr>
            <p:spPr bwMode="white">
              <a:xfrm>
                <a:off x="6345250" y="2513899"/>
                <a:ext cx="1038199" cy="67635"/>
              </a:xfrm>
              <a:prstGeom prst="rect">
                <a:avLst/>
              </a:prstGeom>
              <a:solidFill>
                <a:schemeClr val="bg1"/>
              </a:solidFill>
              <a:ln>
                <a:noFill/>
              </a:ln>
            </p:spPr>
            <p:txBody>
              <a:bodyPr vert="horz" lIns="0" tIns="0" rIns="0" bIns="0" rtlCol="0" anchor="ctr">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r>
                  <a:rPr lang="en-US" altLang="ja-JP" sz="400" dirty="0">
                    <a:latin typeface="+mj-ea"/>
                  </a:rPr>
                  <a:t>0.0    1.0    2.0    3.0    4.0m</a:t>
                </a:r>
                <a:r>
                  <a:rPr lang="ja-JP" altLang="en-US" sz="400" dirty="0">
                    <a:latin typeface="+mj-ea"/>
                  </a:rPr>
                  <a:t>　</a:t>
                </a:r>
              </a:p>
            </p:txBody>
          </p:sp>
          <p:sp>
            <p:nvSpPr>
              <p:cNvPr id="27" name="円/楕円 85">
                <a:extLst>
                  <a:ext uri="{FF2B5EF4-FFF2-40B4-BE49-F238E27FC236}">
                    <a16:creationId xmlns:a16="http://schemas.microsoft.com/office/drawing/2014/main" id="{4FE1AC9A-5248-E8F5-5BA8-01D0C7569F88}"/>
                  </a:ext>
                </a:extLst>
              </p:cNvPr>
              <p:cNvSpPr/>
              <p:nvPr/>
            </p:nvSpPr>
            <p:spPr>
              <a:xfrm rot="19896187">
                <a:off x="8103666" y="2227164"/>
                <a:ext cx="274197" cy="71727"/>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29" name="円/楕円 85">
                <a:extLst>
                  <a:ext uri="{FF2B5EF4-FFF2-40B4-BE49-F238E27FC236}">
                    <a16:creationId xmlns:a16="http://schemas.microsoft.com/office/drawing/2014/main" id="{D7BE2972-D7A6-F25A-0C5C-B4E8F099F83B}"/>
                  </a:ext>
                </a:extLst>
              </p:cNvPr>
              <p:cNvSpPr/>
              <p:nvPr/>
            </p:nvSpPr>
            <p:spPr>
              <a:xfrm rot="3496945">
                <a:off x="7315968" y="2554339"/>
                <a:ext cx="151841" cy="64127"/>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30" name="正方形/長方形 29">
                <a:extLst>
                  <a:ext uri="{FF2B5EF4-FFF2-40B4-BE49-F238E27FC236}">
                    <a16:creationId xmlns:a16="http://schemas.microsoft.com/office/drawing/2014/main" id="{F7CD7588-5FA2-C1CD-9E24-EE6E0B5F152E}"/>
                  </a:ext>
                </a:extLst>
              </p:cNvPr>
              <p:cNvSpPr/>
              <p:nvPr/>
            </p:nvSpPr>
            <p:spPr>
              <a:xfrm>
                <a:off x="6902764" y="2795823"/>
                <a:ext cx="1683055" cy="262208"/>
              </a:xfrm>
              <a:prstGeom prst="rect">
                <a:avLst/>
              </a:prstGeom>
            </p:spPr>
            <p:txBody>
              <a:bodyPr wrap="none">
                <a:spAutoFit/>
              </a:bodyPr>
              <a:lstStyle/>
              <a:p>
                <a:pPr algn="ctr"/>
                <a:r>
                  <a:rPr lang="ja-JP" altLang="en-US" sz="1000" b="1" dirty="0">
                    <a:latin typeface="ＭＳ Ｐゴシック" panose="020B0600070205080204" pitchFamily="50" charset="-128"/>
                  </a:rPr>
                  <a:t>埋立地における浸水対策</a:t>
                </a:r>
                <a:endParaRPr lang="en-US" altLang="ja-JP" sz="1000" b="1" dirty="0">
                  <a:latin typeface="ＭＳ Ｐゴシック" panose="020B0600070205080204" pitchFamily="50" charset="-128"/>
                </a:endParaRPr>
              </a:p>
            </p:txBody>
          </p:sp>
          <p:sp>
            <p:nvSpPr>
              <p:cNvPr id="31" name="円/楕円 85">
                <a:extLst>
                  <a:ext uri="{FF2B5EF4-FFF2-40B4-BE49-F238E27FC236}">
                    <a16:creationId xmlns:a16="http://schemas.microsoft.com/office/drawing/2014/main" id="{B025D01A-8BFF-EF49-CAF3-74C74F615BEC}"/>
                  </a:ext>
                </a:extLst>
              </p:cNvPr>
              <p:cNvSpPr/>
              <p:nvPr/>
            </p:nvSpPr>
            <p:spPr>
              <a:xfrm rot="5400000">
                <a:off x="8047213" y="2385475"/>
                <a:ext cx="175295" cy="68590"/>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32" name="円/楕円 85">
                <a:extLst>
                  <a:ext uri="{FF2B5EF4-FFF2-40B4-BE49-F238E27FC236}">
                    <a16:creationId xmlns:a16="http://schemas.microsoft.com/office/drawing/2014/main" id="{6E0E4077-3EAF-4D66-AF54-BAD1467AA7A3}"/>
                  </a:ext>
                </a:extLst>
              </p:cNvPr>
              <p:cNvSpPr/>
              <p:nvPr/>
            </p:nvSpPr>
            <p:spPr>
              <a:xfrm rot="5400000">
                <a:off x="7894548" y="2622649"/>
                <a:ext cx="71611" cy="90817"/>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33" name="円/楕円 85">
                <a:extLst>
                  <a:ext uri="{FF2B5EF4-FFF2-40B4-BE49-F238E27FC236}">
                    <a16:creationId xmlns:a16="http://schemas.microsoft.com/office/drawing/2014/main" id="{4FCD4D89-2141-7454-9348-5BEA8E3CF6C8}"/>
                  </a:ext>
                </a:extLst>
              </p:cNvPr>
              <p:cNvSpPr/>
              <p:nvPr/>
            </p:nvSpPr>
            <p:spPr>
              <a:xfrm rot="5400000">
                <a:off x="7727353" y="2612833"/>
                <a:ext cx="80095" cy="92783"/>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34" name="円/楕円 85">
                <a:extLst>
                  <a:ext uri="{FF2B5EF4-FFF2-40B4-BE49-F238E27FC236}">
                    <a16:creationId xmlns:a16="http://schemas.microsoft.com/office/drawing/2014/main" id="{D8A194B9-066D-D943-882B-6748668FB5A9}"/>
                  </a:ext>
                </a:extLst>
              </p:cNvPr>
              <p:cNvSpPr/>
              <p:nvPr/>
            </p:nvSpPr>
            <p:spPr>
              <a:xfrm rot="19380171">
                <a:off x="7520787" y="2026106"/>
                <a:ext cx="267962" cy="204154"/>
              </a:xfrm>
              <a:custGeom>
                <a:avLst/>
                <a:gdLst>
                  <a:gd name="connsiteX0" fmla="*/ 0 w 182768"/>
                  <a:gd name="connsiteY0" fmla="*/ 24243 h 48485"/>
                  <a:gd name="connsiteX1" fmla="*/ 91384 w 182768"/>
                  <a:gd name="connsiteY1" fmla="*/ 0 h 48485"/>
                  <a:gd name="connsiteX2" fmla="*/ 182768 w 182768"/>
                  <a:gd name="connsiteY2" fmla="*/ 24243 h 48485"/>
                  <a:gd name="connsiteX3" fmla="*/ 91384 w 182768"/>
                  <a:gd name="connsiteY3" fmla="*/ 48486 h 48485"/>
                  <a:gd name="connsiteX4" fmla="*/ 0 w 182768"/>
                  <a:gd name="connsiteY4" fmla="*/ 24243 h 48485"/>
                  <a:gd name="connsiteX0" fmla="*/ 557 w 183325"/>
                  <a:gd name="connsiteY0" fmla="*/ 24372 h 165888"/>
                  <a:gd name="connsiteX1" fmla="*/ 91941 w 183325"/>
                  <a:gd name="connsiteY1" fmla="*/ 129 h 165888"/>
                  <a:gd name="connsiteX2" fmla="*/ 183325 w 183325"/>
                  <a:gd name="connsiteY2" fmla="*/ 24372 h 165888"/>
                  <a:gd name="connsiteX3" fmla="*/ 91941 w 183325"/>
                  <a:gd name="connsiteY3" fmla="*/ 48615 h 165888"/>
                  <a:gd name="connsiteX4" fmla="*/ 55343 w 183325"/>
                  <a:gd name="connsiteY4" fmla="*/ 165767 h 165888"/>
                  <a:gd name="connsiteX5" fmla="*/ 557 w 183325"/>
                  <a:gd name="connsiteY5" fmla="*/ 24372 h 165888"/>
                  <a:gd name="connsiteX0" fmla="*/ 7932 w 190700"/>
                  <a:gd name="connsiteY0" fmla="*/ 24243 h 166660"/>
                  <a:gd name="connsiteX1" fmla="*/ 99316 w 190700"/>
                  <a:gd name="connsiteY1" fmla="*/ 0 h 166660"/>
                  <a:gd name="connsiteX2" fmla="*/ 190700 w 190700"/>
                  <a:gd name="connsiteY2" fmla="*/ 24243 h 166660"/>
                  <a:gd name="connsiteX3" fmla="*/ 99316 w 190700"/>
                  <a:gd name="connsiteY3" fmla="*/ 48486 h 166660"/>
                  <a:gd name="connsiteX4" fmla="*/ 62718 w 190700"/>
                  <a:gd name="connsiteY4" fmla="*/ 165638 h 166660"/>
                  <a:gd name="connsiteX5" fmla="*/ 10954 w 190700"/>
                  <a:gd name="connsiteY5" fmla="*/ 99800 h 166660"/>
                  <a:gd name="connsiteX6" fmla="*/ 7932 w 190700"/>
                  <a:gd name="connsiteY6" fmla="*/ 24243 h 166660"/>
                  <a:gd name="connsiteX0" fmla="*/ 7932 w 190700"/>
                  <a:gd name="connsiteY0" fmla="*/ 24243 h 165656"/>
                  <a:gd name="connsiteX1" fmla="*/ 99316 w 190700"/>
                  <a:gd name="connsiteY1" fmla="*/ 0 h 165656"/>
                  <a:gd name="connsiteX2" fmla="*/ 190700 w 190700"/>
                  <a:gd name="connsiteY2" fmla="*/ 24243 h 165656"/>
                  <a:gd name="connsiteX3" fmla="*/ 99316 w 190700"/>
                  <a:gd name="connsiteY3" fmla="*/ 48486 h 165656"/>
                  <a:gd name="connsiteX4" fmla="*/ 48680 w 190700"/>
                  <a:gd name="connsiteY4" fmla="*/ 53687 h 165656"/>
                  <a:gd name="connsiteX5" fmla="*/ 62718 w 190700"/>
                  <a:gd name="connsiteY5" fmla="*/ 165638 h 165656"/>
                  <a:gd name="connsiteX6" fmla="*/ 10954 w 190700"/>
                  <a:gd name="connsiteY6" fmla="*/ 99800 h 165656"/>
                  <a:gd name="connsiteX7" fmla="*/ 7932 w 190700"/>
                  <a:gd name="connsiteY7" fmla="*/ 24243 h 165656"/>
                  <a:gd name="connsiteX0" fmla="*/ 7932 w 190700"/>
                  <a:gd name="connsiteY0" fmla="*/ 24243 h 166867"/>
                  <a:gd name="connsiteX1" fmla="*/ 99316 w 190700"/>
                  <a:gd name="connsiteY1" fmla="*/ 0 h 166867"/>
                  <a:gd name="connsiteX2" fmla="*/ 190700 w 190700"/>
                  <a:gd name="connsiteY2" fmla="*/ 24243 h 166867"/>
                  <a:gd name="connsiteX3" fmla="*/ 99316 w 190700"/>
                  <a:gd name="connsiteY3" fmla="*/ 48486 h 166867"/>
                  <a:gd name="connsiteX4" fmla="*/ 48680 w 190700"/>
                  <a:gd name="connsiteY4" fmla="*/ 53687 h 166867"/>
                  <a:gd name="connsiteX5" fmla="*/ 84213 w 190700"/>
                  <a:gd name="connsiteY5" fmla="*/ 137110 h 166867"/>
                  <a:gd name="connsiteX6" fmla="*/ 62718 w 190700"/>
                  <a:gd name="connsiteY6" fmla="*/ 165638 h 166867"/>
                  <a:gd name="connsiteX7" fmla="*/ 10954 w 190700"/>
                  <a:gd name="connsiteY7" fmla="*/ 99800 h 166867"/>
                  <a:gd name="connsiteX8" fmla="*/ 7932 w 190700"/>
                  <a:gd name="connsiteY8" fmla="*/ 24243 h 166867"/>
                  <a:gd name="connsiteX0" fmla="*/ 7932 w 190700"/>
                  <a:gd name="connsiteY0" fmla="*/ 24243 h 158236"/>
                  <a:gd name="connsiteX1" fmla="*/ 99316 w 190700"/>
                  <a:gd name="connsiteY1" fmla="*/ 0 h 158236"/>
                  <a:gd name="connsiteX2" fmla="*/ 190700 w 190700"/>
                  <a:gd name="connsiteY2" fmla="*/ 24243 h 158236"/>
                  <a:gd name="connsiteX3" fmla="*/ 99316 w 190700"/>
                  <a:gd name="connsiteY3" fmla="*/ 48486 h 158236"/>
                  <a:gd name="connsiteX4" fmla="*/ 48680 w 190700"/>
                  <a:gd name="connsiteY4" fmla="*/ 53687 h 158236"/>
                  <a:gd name="connsiteX5" fmla="*/ 84213 w 190700"/>
                  <a:gd name="connsiteY5" fmla="*/ 137110 h 158236"/>
                  <a:gd name="connsiteX6" fmla="*/ 69883 w 190700"/>
                  <a:gd name="connsiteY6" fmla="*/ 156129 h 158236"/>
                  <a:gd name="connsiteX7" fmla="*/ 10954 w 190700"/>
                  <a:gd name="connsiteY7" fmla="*/ 99800 h 158236"/>
                  <a:gd name="connsiteX8" fmla="*/ 7932 w 190700"/>
                  <a:gd name="connsiteY8" fmla="*/ 24243 h 158236"/>
                  <a:gd name="connsiteX0" fmla="*/ 18695 w 183329"/>
                  <a:gd name="connsiteY0" fmla="*/ 11316 h 161462"/>
                  <a:gd name="connsiteX1" fmla="*/ 91945 w 183329"/>
                  <a:gd name="connsiteY1" fmla="*/ 3226 h 161462"/>
                  <a:gd name="connsiteX2" fmla="*/ 183329 w 183329"/>
                  <a:gd name="connsiteY2" fmla="*/ 27469 h 161462"/>
                  <a:gd name="connsiteX3" fmla="*/ 91945 w 183329"/>
                  <a:gd name="connsiteY3" fmla="*/ 51712 h 161462"/>
                  <a:gd name="connsiteX4" fmla="*/ 41309 w 183329"/>
                  <a:gd name="connsiteY4" fmla="*/ 56913 h 161462"/>
                  <a:gd name="connsiteX5" fmla="*/ 76842 w 183329"/>
                  <a:gd name="connsiteY5" fmla="*/ 140336 h 161462"/>
                  <a:gd name="connsiteX6" fmla="*/ 62512 w 183329"/>
                  <a:gd name="connsiteY6" fmla="*/ 159355 h 161462"/>
                  <a:gd name="connsiteX7" fmla="*/ 3583 w 183329"/>
                  <a:gd name="connsiteY7" fmla="*/ 103026 h 161462"/>
                  <a:gd name="connsiteX8" fmla="*/ 18695 w 183329"/>
                  <a:gd name="connsiteY8" fmla="*/ 11316 h 161462"/>
                  <a:gd name="connsiteX0" fmla="*/ 18695 w 183329"/>
                  <a:gd name="connsiteY0" fmla="*/ 11316 h 160026"/>
                  <a:gd name="connsiteX1" fmla="*/ 91945 w 183329"/>
                  <a:gd name="connsiteY1" fmla="*/ 3226 h 160026"/>
                  <a:gd name="connsiteX2" fmla="*/ 183329 w 183329"/>
                  <a:gd name="connsiteY2" fmla="*/ 27469 h 160026"/>
                  <a:gd name="connsiteX3" fmla="*/ 91945 w 183329"/>
                  <a:gd name="connsiteY3" fmla="*/ 51712 h 160026"/>
                  <a:gd name="connsiteX4" fmla="*/ 41309 w 183329"/>
                  <a:gd name="connsiteY4" fmla="*/ 56913 h 160026"/>
                  <a:gd name="connsiteX5" fmla="*/ 64519 w 183329"/>
                  <a:gd name="connsiteY5" fmla="*/ 113162 h 160026"/>
                  <a:gd name="connsiteX6" fmla="*/ 62512 w 183329"/>
                  <a:gd name="connsiteY6" fmla="*/ 159355 h 160026"/>
                  <a:gd name="connsiteX7" fmla="*/ 3583 w 183329"/>
                  <a:gd name="connsiteY7" fmla="*/ 103026 h 160026"/>
                  <a:gd name="connsiteX8" fmla="*/ 18695 w 183329"/>
                  <a:gd name="connsiteY8" fmla="*/ 11316 h 160026"/>
                  <a:gd name="connsiteX0" fmla="*/ 18695 w 183329"/>
                  <a:gd name="connsiteY0" fmla="*/ 11316 h 148393"/>
                  <a:gd name="connsiteX1" fmla="*/ 91945 w 183329"/>
                  <a:gd name="connsiteY1" fmla="*/ 3226 h 148393"/>
                  <a:gd name="connsiteX2" fmla="*/ 183329 w 183329"/>
                  <a:gd name="connsiteY2" fmla="*/ 27469 h 148393"/>
                  <a:gd name="connsiteX3" fmla="*/ 91945 w 183329"/>
                  <a:gd name="connsiteY3" fmla="*/ 51712 h 148393"/>
                  <a:gd name="connsiteX4" fmla="*/ 41309 w 183329"/>
                  <a:gd name="connsiteY4" fmla="*/ 56913 h 148393"/>
                  <a:gd name="connsiteX5" fmla="*/ 64519 w 183329"/>
                  <a:gd name="connsiteY5" fmla="*/ 113162 h 148393"/>
                  <a:gd name="connsiteX6" fmla="*/ 50631 w 183329"/>
                  <a:gd name="connsiteY6" fmla="*/ 147422 h 148393"/>
                  <a:gd name="connsiteX7" fmla="*/ 3583 w 183329"/>
                  <a:gd name="connsiteY7" fmla="*/ 103026 h 148393"/>
                  <a:gd name="connsiteX8" fmla="*/ 18695 w 183329"/>
                  <a:gd name="connsiteY8" fmla="*/ 11316 h 148393"/>
                  <a:gd name="connsiteX0" fmla="*/ 18695 w 167646"/>
                  <a:gd name="connsiteY0" fmla="*/ 10368 h 147445"/>
                  <a:gd name="connsiteX1" fmla="*/ 91945 w 167646"/>
                  <a:gd name="connsiteY1" fmla="*/ 2278 h 147445"/>
                  <a:gd name="connsiteX2" fmla="*/ 167646 w 167646"/>
                  <a:gd name="connsiteY2" fmla="*/ 11722 h 147445"/>
                  <a:gd name="connsiteX3" fmla="*/ 91945 w 167646"/>
                  <a:gd name="connsiteY3" fmla="*/ 50764 h 147445"/>
                  <a:gd name="connsiteX4" fmla="*/ 41309 w 167646"/>
                  <a:gd name="connsiteY4" fmla="*/ 55965 h 147445"/>
                  <a:gd name="connsiteX5" fmla="*/ 64519 w 167646"/>
                  <a:gd name="connsiteY5" fmla="*/ 112214 h 147445"/>
                  <a:gd name="connsiteX6" fmla="*/ 50631 w 167646"/>
                  <a:gd name="connsiteY6" fmla="*/ 146474 h 147445"/>
                  <a:gd name="connsiteX7" fmla="*/ 3583 w 167646"/>
                  <a:gd name="connsiteY7" fmla="*/ 102078 h 147445"/>
                  <a:gd name="connsiteX8" fmla="*/ 18695 w 167646"/>
                  <a:gd name="connsiteY8" fmla="*/ 10368 h 147445"/>
                  <a:gd name="connsiteX0" fmla="*/ 18695 w 177841"/>
                  <a:gd name="connsiteY0" fmla="*/ 10368 h 147445"/>
                  <a:gd name="connsiteX1" fmla="*/ 91945 w 177841"/>
                  <a:gd name="connsiteY1" fmla="*/ 2278 h 147445"/>
                  <a:gd name="connsiteX2" fmla="*/ 167646 w 177841"/>
                  <a:gd name="connsiteY2" fmla="*/ 11722 h 147445"/>
                  <a:gd name="connsiteX3" fmla="*/ 171836 w 177841"/>
                  <a:gd name="connsiteY3" fmla="*/ 41015 h 147445"/>
                  <a:gd name="connsiteX4" fmla="*/ 91945 w 177841"/>
                  <a:gd name="connsiteY4" fmla="*/ 50764 h 147445"/>
                  <a:gd name="connsiteX5" fmla="*/ 41309 w 177841"/>
                  <a:gd name="connsiteY5" fmla="*/ 55965 h 147445"/>
                  <a:gd name="connsiteX6" fmla="*/ 64519 w 177841"/>
                  <a:gd name="connsiteY6" fmla="*/ 112214 h 147445"/>
                  <a:gd name="connsiteX7" fmla="*/ 50631 w 177841"/>
                  <a:gd name="connsiteY7" fmla="*/ 146474 h 147445"/>
                  <a:gd name="connsiteX8" fmla="*/ 3583 w 177841"/>
                  <a:gd name="connsiteY8" fmla="*/ 102078 h 147445"/>
                  <a:gd name="connsiteX9" fmla="*/ 18695 w 177841"/>
                  <a:gd name="connsiteY9" fmla="*/ 10368 h 147445"/>
                  <a:gd name="connsiteX0" fmla="*/ 10782 w 181392"/>
                  <a:gd name="connsiteY0" fmla="*/ 23793 h 145656"/>
                  <a:gd name="connsiteX1" fmla="*/ 95496 w 181392"/>
                  <a:gd name="connsiteY1" fmla="*/ 489 h 145656"/>
                  <a:gd name="connsiteX2" fmla="*/ 171197 w 181392"/>
                  <a:gd name="connsiteY2" fmla="*/ 9933 h 145656"/>
                  <a:gd name="connsiteX3" fmla="*/ 175387 w 181392"/>
                  <a:gd name="connsiteY3" fmla="*/ 39226 h 145656"/>
                  <a:gd name="connsiteX4" fmla="*/ 95496 w 181392"/>
                  <a:gd name="connsiteY4" fmla="*/ 48975 h 145656"/>
                  <a:gd name="connsiteX5" fmla="*/ 44860 w 181392"/>
                  <a:gd name="connsiteY5" fmla="*/ 54176 h 145656"/>
                  <a:gd name="connsiteX6" fmla="*/ 68070 w 181392"/>
                  <a:gd name="connsiteY6" fmla="*/ 110425 h 145656"/>
                  <a:gd name="connsiteX7" fmla="*/ 54182 w 181392"/>
                  <a:gd name="connsiteY7" fmla="*/ 144685 h 145656"/>
                  <a:gd name="connsiteX8" fmla="*/ 7134 w 181392"/>
                  <a:gd name="connsiteY8" fmla="*/ 100289 h 145656"/>
                  <a:gd name="connsiteX9" fmla="*/ 10782 w 181392"/>
                  <a:gd name="connsiteY9" fmla="*/ 23793 h 145656"/>
                  <a:gd name="connsiteX0" fmla="*/ 3648 w 174258"/>
                  <a:gd name="connsiteY0" fmla="*/ 23793 h 145656"/>
                  <a:gd name="connsiteX1" fmla="*/ 88362 w 174258"/>
                  <a:gd name="connsiteY1" fmla="*/ 489 h 145656"/>
                  <a:gd name="connsiteX2" fmla="*/ 164063 w 174258"/>
                  <a:gd name="connsiteY2" fmla="*/ 9933 h 145656"/>
                  <a:gd name="connsiteX3" fmla="*/ 168253 w 174258"/>
                  <a:gd name="connsiteY3" fmla="*/ 39226 h 145656"/>
                  <a:gd name="connsiteX4" fmla="*/ 88362 w 174258"/>
                  <a:gd name="connsiteY4" fmla="*/ 48975 h 145656"/>
                  <a:gd name="connsiteX5" fmla="*/ 37726 w 174258"/>
                  <a:gd name="connsiteY5" fmla="*/ 54176 h 145656"/>
                  <a:gd name="connsiteX6" fmla="*/ 60936 w 174258"/>
                  <a:gd name="connsiteY6" fmla="*/ 110425 h 145656"/>
                  <a:gd name="connsiteX7" fmla="*/ 47048 w 174258"/>
                  <a:gd name="connsiteY7" fmla="*/ 144685 h 145656"/>
                  <a:gd name="connsiteX8" fmla="*/ 0 w 174258"/>
                  <a:gd name="connsiteY8" fmla="*/ 100289 h 145656"/>
                  <a:gd name="connsiteX9" fmla="*/ 3648 w 174258"/>
                  <a:gd name="connsiteY9" fmla="*/ 23793 h 145656"/>
                  <a:gd name="connsiteX0" fmla="*/ 3648 w 174258"/>
                  <a:gd name="connsiteY0" fmla="*/ 23304 h 145167"/>
                  <a:gd name="connsiteX1" fmla="*/ 88362 w 174258"/>
                  <a:gd name="connsiteY1" fmla="*/ 0 h 145167"/>
                  <a:gd name="connsiteX2" fmla="*/ 164063 w 174258"/>
                  <a:gd name="connsiteY2" fmla="*/ 9444 h 145167"/>
                  <a:gd name="connsiteX3" fmla="*/ 168253 w 174258"/>
                  <a:gd name="connsiteY3" fmla="*/ 38737 h 145167"/>
                  <a:gd name="connsiteX4" fmla="*/ 88362 w 174258"/>
                  <a:gd name="connsiteY4" fmla="*/ 48486 h 145167"/>
                  <a:gd name="connsiteX5" fmla="*/ 37726 w 174258"/>
                  <a:gd name="connsiteY5" fmla="*/ 53687 h 145167"/>
                  <a:gd name="connsiteX6" fmla="*/ 60936 w 174258"/>
                  <a:gd name="connsiteY6" fmla="*/ 109936 h 145167"/>
                  <a:gd name="connsiteX7" fmla="*/ 47048 w 174258"/>
                  <a:gd name="connsiteY7" fmla="*/ 144196 h 145167"/>
                  <a:gd name="connsiteX8" fmla="*/ 0 w 174258"/>
                  <a:gd name="connsiteY8" fmla="*/ 99800 h 145167"/>
                  <a:gd name="connsiteX9" fmla="*/ 3648 w 174258"/>
                  <a:gd name="connsiteY9" fmla="*/ 23304 h 145167"/>
                  <a:gd name="connsiteX0" fmla="*/ 3648 w 174258"/>
                  <a:gd name="connsiteY0" fmla="*/ 23304 h 145167"/>
                  <a:gd name="connsiteX1" fmla="*/ 88362 w 174258"/>
                  <a:gd name="connsiteY1" fmla="*/ 0 h 145167"/>
                  <a:gd name="connsiteX2" fmla="*/ 164063 w 174258"/>
                  <a:gd name="connsiteY2" fmla="*/ 9444 h 145167"/>
                  <a:gd name="connsiteX3" fmla="*/ 168253 w 174258"/>
                  <a:gd name="connsiteY3" fmla="*/ 38737 h 145167"/>
                  <a:gd name="connsiteX4" fmla="*/ 88362 w 174258"/>
                  <a:gd name="connsiteY4" fmla="*/ 48486 h 145167"/>
                  <a:gd name="connsiteX5" fmla="*/ 37726 w 174258"/>
                  <a:gd name="connsiteY5" fmla="*/ 53687 h 145167"/>
                  <a:gd name="connsiteX6" fmla="*/ 60936 w 174258"/>
                  <a:gd name="connsiteY6" fmla="*/ 109936 h 145167"/>
                  <a:gd name="connsiteX7" fmla="*/ 47048 w 174258"/>
                  <a:gd name="connsiteY7" fmla="*/ 144196 h 145167"/>
                  <a:gd name="connsiteX8" fmla="*/ 0 w 174258"/>
                  <a:gd name="connsiteY8" fmla="*/ 99800 h 145167"/>
                  <a:gd name="connsiteX9" fmla="*/ 3648 w 174258"/>
                  <a:gd name="connsiteY9" fmla="*/ 23304 h 145167"/>
                  <a:gd name="connsiteX0" fmla="*/ 8002 w 178612"/>
                  <a:gd name="connsiteY0" fmla="*/ 16139 h 138002"/>
                  <a:gd name="connsiteX1" fmla="*/ 102225 w 178612"/>
                  <a:gd name="connsiteY1" fmla="*/ 0 h 138002"/>
                  <a:gd name="connsiteX2" fmla="*/ 168417 w 178612"/>
                  <a:gd name="connsiteY2" fmla="*/ 2279 h 138002"/>
                  <a:gd name="connsiteX3" fmla="*/ 172607 w 178612"/>
                  <a:gd name="connsiteY3" fmla="*/ 31572 h 138002"/>
                  <a:gd name="connsiteX4" fmla="*/ 92716 w 178612"/>
                  <a:gd name="connsiteY4" fmla="*/ 41321 h 138002"/>
                  <a:gd name="connsiteX5" fmla="*/ 42080 w 178612"/>
                  <a:gd name="connsiteY5" fmla="*/ 46522 h 138002"/>
                  <a:gd name="connsiteX6" fmla="*/ 65290 w 178612"/>
                  <a:gd name="connsiteY6" fmla="*/ 102771 h 138002"/>
                  <a:gd name="connsiteX7" fmla="*/ 51402 w 178612"/>
                  <a:gd name="connsiteY7" fmla="*/ 137031 h 138002"/>
                  <a:gd name="connsiteX8" fmla="*/ 4354 w 178612"/>
                  <a:gd name="connsiteY8" fmla="*/ 92635 h 138002"/>
                  <a:gd name="connsiteX9" fmla="*/ 8002 w 178612"/>
                  <a:gd name="connsiteY9" fmla="*/ 16139 h 13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612" h="138002">
                    <a:moveTo>
                      <a:pt x="8002" y="16139"/>
                    </a:moveTo>
                    <a:cubicBezTo>
                      <a:pt x="24314" y="700"/>
                      <a:pt x="70817" y="5380"/>
                      <a:pt x="102225" y="0"/>
                    </a:cubicBezTo>
                    <a:lnTo>
                      <a:pt x="168417" y="2279"/>
                    </a:lnTo>
                    <a:cubicBezTo>
                      <a:pt x="175067" y="7688"/>
                      <a:pt x="185224" y="25065"/>
                      <a:pt x="172607" y="31572"/>
                    </a:cubicBezTo>
                    <a:cubicBezTo>
                      <a:pt x="159990" y="38079"/>
                      <a:pt x="114471" y="38829"/>
                      <a:pt x="92716" y="41321"/>
                    </a:cubicBezTo>
                    <a:cubicBezTo>
                      <a:pt x="70962" y="43813"/>
                      <a:pt x="47771" y="32155"/>
                      <a:pt x="42080" y="46522"/>
                    </a:cubicBezTo>
                    <a:cubicBezTo>
                      <a:pt x="36389" y="60889"/>
                      <a:pt x="62950" y="84113"/>
                      <a:pt x="65290" y="102771"/>
                    </a:cubicBezTo>
                    <a:cubicBezTo>
                      <a:pt x="67630" y="121429"/>
                      <a:pt x="60438" y="142845"/>
                      <a:pt x="51402" y="137031"/>
                    </a:cubicBezTo>
                    <a:cubicBezTo>
                      <a:pt x="42366" y="131217"/>
                      <a:pt x="13485" y="116201"/>
                      <a:pt x="4354" y="92635"/>
                    </a:cubicBezTo>
                    <a:cubicBezTo>
                      <a:pt x="5570" y="67136"/>
                      <a:pt x="-8310" y="31578"/>
                      <a:pt x="8002" y="16139"/>
                    </a:cubicBezTo>
                    <a:close/>
                  </a:path>
                </a:pathLst>
              </a:cu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grpSp>
        <p:grpSp>
          <p:nvGrpSpPr>
            <p:cNvPr id="8" name="グループ化 7">
              <a:extLst>
                <a:ext uri="{FF2B5EF4-FFF2-40B4-BE49-F238E27FC236}">
                  <a16:creationId xmlns:a16="http://schemas.microsoft.com/office/drawing/2014/main" id="{F54B1F6B-3D25-2DED-9A77-449F74B904AD}"/>
                </a:ext>
              </a:extLst>
            </p:cNvPr>
            <p:cNvGrpSpPr/>
            <p:nvPr/>
          </p:nvGrpSpPr>
          <p:grpSpPr>
            <a:xfrm>
              <a:off x="6568893" y="511824"/>
              <a:ext cx="2337294" cy="246176"/>
              <a:chOff x="6643163" y="2707230"/>
              <a:chExt cx="2337294" cy="246176"/>
            </a:xfrm>
          </p:grpSpPr>
          <p:grpSp>
            <p:nvGrpSpPr>
              <p:cNvPr id="10" name="グループ化 9">
                <a:extLst>
                  <a:ext uri="{FF2B5EF4-FFF2-40B4-BE49-F238E27FC236}">
                    <a16:creationId xmlns:a16="http://schemas.microsoft.com/office/drawing/2014/main" id="{CAC8798A-7CD7-32D1-68C4-AF2677A230B0}"/>
                  </a:ext>
                </a:extLst>
              </p:cNvPr>
              <p:cNvGrpSpPr/>
              <p:nvPr/>
            </p:nvGrpSpPr>
            <p:grpSpPr>
              <a:xfrm>
                <a:off x="6643163" y="2707230"/>
                <a:ext cx="2337294" cy="246176"/>
                <a:chOff x="3929087" y="4183773"/>
                <a:chExt cx="1744210" cy="190494"/>
              </a:xfrm>
            </p:grpSpPr>
            <p:sp>
              <p:nvSpPr>
                <p:cNvPr id="12" name="正方形/長方形 11">
                  <a:extLst>
                    <a:ext uri="{FF2B5EF4-FFF2-40B4-BE49-F238E27FC236}">
                      <a16:creationId xmlns:a16="http://schemas.microsoft.com/office/drawing/2014/main" id="{C9E5C045-433B-AB6F-0FAD-D0890D2B8168}"/>
                    </a:ext>
                  </a:extLst>
                </p:cNvPr>
                <p:cNvSpPr/>
                <p:nvPr/>
              </p:nvSpPr>
              <p:spPr bwMode="gray">
                <a:xfrm>
                  <a:off x="3929087" y="4183773"/>
                  <a:ext cx="1744210" cy="174460"/>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188" dirty="0">
                    <a:latin typeface="ＭＳ Ｐゴシック" panose="020B0600070205080204" pitchFamily="50" charset="-128"/>
                  </a:endParaRPr>
                </a:p>
              </p:txBody>
            </p:sp>
            <p:sp>
              <p:nvSpPr>
                <p:cNvPr id="13" name="タイトル 1">
                  <a:extLst>
                    <a:ext uri="{FF2B5EF4-FFF2-40B4-BE49-F238E27FC236}">
                      <a16:creationId xmlns:a16="http://schemas.microsoft.com/office/drawing/2014/main" id="{AFE87EF3-E1B9-A86E-2FBD-9A3251005D85}"/>
                    </a:ext>
                  </a:extLst>
                </p:cNvPr>
                <p:cNvSpPr txBox="1">
                  <a:spLocks/>
                </p:cNvSpPr>
                <p:nvPr/>
              </p:nvSpPr>
              <p:spPr bwMode="gray">
                <a:xfrm>
                  <a:off x="4232983" y="4192727"/>
                  <a:ext cx="1336687" cy="181540"/>
                </a:xfrm>
                <a:prstGeom prst="rect">
                  <a:avLst/>
                </a:prstGeom>
                <a:noFill/>
              </p:spPr>
              <p:txBody>
                <a:bodyPr vert="horz" lIns="60290" tIns="30144" rIns="60290" bIns="30144" rtlCol="0" anchor="t">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pPr algn="l"/>
                  <a:r>
                    <a:rPr lang="ja-JP" altLang="en-US" sz="900" dirty="0">
                      <a:latin typeface="+mn-ea"/>
                      <a:ea typeface="+mn-ea"/>
                    </a:rPr>
                    <a:t>令和６年度工事実施箇所</a:t>
                  </a:r>
                </a:p>
              </p:txBody>
            </p:sp>
          </p:grpSp>
          <p:sp>
            <p:nvSpPr>
              <p:cNvPr id="11" name="円/楕円 116">
                <a:extLst>
                  <a:ext uri="{FF2B5EF4-FFF2-40B4-BE49-F238E27FC236}">
                    <a16:creationId xmlns:a16="http://schemas.microsoft.com/office/drawing/2014/main" id="{311D68B7-B926-DCF1-CFE9-4B434CAD05AB}"/>
                  </a:ext>
                </a:extLst>
              </p:cNvPr>
              <p:cNvSpPr/>
              <p:nvPr/>
            </p:nvSpPr>
            <p:spPr>
              <a:xfrm>
                <a:off x="6798029" y="2798554"/>
                <a:ext cx="194848" cy="64714"/>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grpSp>
        <p:sp>
          <p:nvSpPr>
            <p:cNvPr id="9" name="円/楕円 85">
              <a:extLst>
                <a:ext uri="{FF2B5EF4-FFF2-40B4-BE49-F238E27FC236}">
                  <a16:creationId xmlns:a16="http://schemas.microsoft.com/office/drawing/2014/main" id="{E30CDD92-36C1-BC3E-3FC6-B83CCBD25FAE}"/>
                </a:ext>
              </a:extLst>
            </p:cNvPr>
            <p:cNvSpPr/>
            <p:nvPr/>
          </p:nvSpPr>
          <p:spPr>
            <a:xfrm rot="4780560">
              <a:off x="7832719" y="2153034"/>
              <a:ext cx="142159" cy="56757"/>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grpSp>
      <p:sp>
        <p:nvSpPr>
          <p:cNvPr id="39" name="角丸四角形 82">
            <a:extLst>
              <a:ext uri="{FF2B5EF4-FFF2-40B4-BE49-F238E27FC236}">
                <a16:creationId xmlns:a16="http://schemas.microsoft.com/office/drawing/2014/main" id="{4017BF07-674F-58BA-E76A-15C7E6862F19}"/>
              </a:ext>
            </a:extLst>
          </p:cNvPr>
          <p:cNvSpPr/>
          <p:nvPr/>
        </p:nvSpPr>
        <p:spPr>
          <a:xfrm>
            <a:off x="228147" y="1870361"/>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grpSp>
        <p:nvGrpSpPr>
          <p:cNvPr id="52" name="グループ化 51">
            <a:extLst>
              <a:ext uri="{FF2B5EF4-FFF2-40B4-BE49-F238E27FC236}">
                <a16:creationId xmlns:a16="http://schemas.microsoft.com/office/drawing/2014/main" id="{DE321E7E-D798-E54D-6C7E-0AAAE54751A8}"/>
              </a:ext>
            </a:extLst>
          </p:cNvPr>
          <p:cNvGrpSpPr/>
          <p:nvPr/>
        </p:nvGrpSpPr>
        <p:grpSpPr>
          <a:xfrm>
            <a:off x="6736169" y="3729320"/>
            <a:ext cx="1131465" cy="1333993"/>
            <a:chOff x="7464644" y="2385284"/>
            <a:chExt cx="1131465" cy="1290463"/>
          </a:xfrm>
        </p:grpSpPr>
        <p:pic>
          <p:nvPicPr>
            <p:cNvPr id="38" name="図 37">
              <a:extLst>
                <a:ext uri="{FF2B5EF4-FFF2-40B4-BE49-F238E27FC236}">
                  <a16:creationId xmlns:a16="http://schemas.microsoft.com/office/drawing/2014/main" id="{6AEF7A19-E996-7E57-E30C-734D5433F207}"/>
                </a:ext>
              </a:extLst>
            </p:cNvPr>
            <p:cNvPicPr preferRelativeResize="0">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p:blipFill>
          <p:spPr>
            <a:xfrm>
              <a:off x="7514268" y="2385284"/>
              <a:ext cx="949148" cy="938038"/>
            </a:xfrm>
            <a:prstGeom prst="rect">
              <a:avLst/>
            </a:prstGeom>
            <a:ln w="9525">
              <a:noFill/>
            </a:ln>
          </p:spPr>
        </p:pic>
        <p:sp>
          <p:nvSpPr>
            <p:cNvPr id="40" name="テキスト ボックス 39">
              <a:extLst>
                <a:ext uri="{FF2B5EF4-FFF2-40B4-BE49-F238E27FC236}">
                  <a16:creationId xmlns:a16="http://schemas.microsoft.com/office/drawing/2014/main" id="{E299D9DF-2E1C-F800-458E-290861BCAF35}"/>
                </a:ext>
              </a:extLst>
            </p:cNvPr>
            <p:cNvSpPr txBox="1"/>
            <p:nvPr/>
          </p:nvSpPr>
          <p:spPr>
            <a:xfrm>
              <a:off x="7464644" y="3275637"/>
              <a:ext cx="1131465"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i="0" u="none" strike="noStrike" kern="1200" cap="none" spc="0" normalizeH="0" baseline="0" noProof="0" dirty="0">
                  <a:ln>
                    <a:noFill/>
                  </a:ln>
                  <a:solidFill>
                    <a:srgbClr val="000000"/>
                  </a:solidFill>
                  <a:effectLst/>
                  <a:uLnTx/>
                  <a:uFillTx/>
                  <a:latin typeface="ＭＳ Ｐゴシック"/>
                  <a:ea typeface="ＭＳ Ｐゴシック"/>
                  <a:cs typeface="+mn-cs"/>
                </a:rPr>
                <a:t>セルフレスキューのイメージ</a:t>
              </a:r>
              <a:endParaRPr kumimoji="1" lang="en-US" altLang="ja-JP" sz="100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grpSp>
      <p:grpSp>
        <p:nvGrpSpPr>
          <p:cNvPr id="53" name="グループ化 52">
            <a:extLst>
              <a:ext uri="{FF2B5EF4-FFF2-40B4-BE49-F238E27FC236}">
                <a16:creationId xmlns:a16="http://schemas.microsoft.com/office/drawing/2014/main" id="{FF12AC7E-7BCF-E4E2-1420-BBA5862C53F0}"/>
              </a:ext>
            </a:extLst>
          </p:cNvPr>
          <p:cNvGrpSpPr/>
          <p:nvPr/>
        </p:nvGrpSpPr>
        <p:grpSpPr>
          <a:xfrm>
            <a:off x="7766108" y="3721875"/>
            <a:ext cx="1337684" cy="1341445"/>
            <a:chOff x="7386911" y="3583568"/>
            <a:chExt cx="1351114" cy="1458385"/>
          </a:xfrm>
        </p:grpSpPr>
        <p:sp>
          <p:nvSpPr>
            <p:cNvPr id="41" name="テキスト ボックス 40">
              <a:extLst>
                <a:ext uri="{FF2B5EF4-FFF2-40B4-BE49-F238E27FC236}">
                  <a16:creationId xmlns:a16="http://schemas.microsoft.com/office/drawing/2014/main" id="{16C098DF-DFF3-A468-702B-A3914FC4A835}"/>
                </a:ext>
              </a:extLst>
            </p:cNvPr>
            <p:cNvSpPr txBox="1"/>
            <p:nvPr/>
          </p:nvSpPr>
          <p:spPr>
            <a:xfrm>
              <a:off x="7397211" y="4606963"/>
              <a:ext cx="1229024" cy="43499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i="0" u="none" strike="noStrike" kern="1200" cap="none" spc="0" normalizeH="0" baseline="0" noProof="0" dirty="0">
                  <a:ln>
                    <a:noFill/>
                  </a:ln>
                  <a:solidFill>
                    <a:srgbClr val="000000"/>
                  </a:solidFill>
                  <a:effectLst/>
                  <a:uLnTx/>
                  <a:uFillTx/>
                  <a:latin typeface="ＭＳ Ｐゴシック"/>
                  <a:ea typeface="ＭＳ Ｐゴシック"/>
                  <a:cs typeface="+mn-cs"/>
                </a:rPr>
                <a:t>火災安全対策改修のイメージ</a:t>
              </a:r>
              <a:endParaRPr kumimoji="1" lang="en-US" altLang="ja-JP" sz="100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42" name="テキスト ボックス 41">
              <a:extLst>
                <a:ext uri="{FF2B5EF4-FFF2-40B4-BE49-F238E27FC236}">
                  <a16:creationId xmlns:a16="http://schemas.microsoft.com/office/drawing/2014/main" id="{DC7716D1-CF9E-1DF7-D144-A6CC8F2D595C}"/>
                </a:ext>
              </a:extLst>
            </p:cNvPr>
            <p:cNvSpPr txBox="1"/>
            <p:nvPr/>
          </p:nvSpPr>
          <p:spPr>
            <a:xfrm>
              <a:off x="7386911" y="3583568"/>
              <a:ext cx="1351114" cy="1065820"/>
            </a:xfrm>
            <a:prstGeom prst="rect">
              <a:avLst/>
            </a:prstGeom>
            <a:noFill/>
            <a:ln w="9525">
              <a:noFill/>
            </a:ln>
          </p:spPr>
          <p:txBody>
            <a:bodyPr wrap="square" rtlCol="0">
              <a:noAutofit/>
            </a:bodyPr>
            <a:lstStyle/>
            <a:p>
              <a:endParaRPr kumimoji="1" lang="ja-JP" altLang="en-US" dirty="0"/>
            </a:p>
          </p:txBody>
        </p:sp>
        <p:pic>
          <p:nvPicPr>
            <p:cNvPr id="43" name="図 42" descr="ダイアグラム&#10;&#10;自動的に生成された説明">
              <a:extLst>
                <a:ext uri="{FF2B5EF4-FFF2-40B4-BE49-F238E27FC236}">
                  <a16:creationId xmlns:a16="http://schemas.microsoft.com/office/drawing/2014/main" id="{B3145E69-F214-349C-FC64-61D857E3587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468717" y="3662741"/>
              <a:ext cx="1229024" cy="659132"/>
            </a:xfrm>
            <a:prstGeom prst="rect">
              <a:avLst/>
            </a:prstGeom>
          </p:spPr>
        </p:pic>
        <p:sp>
          <p:nvSpPr>
            <p:cNvPr id="44" name="正方形/長方形 43">
              <a:extLst>
                <a:ext uri="{FF2B5EF4-FFF2-40B4-BE49-F238E27FC236}">
                  <a16:creationId xmlns:a16="http://schemas.microsoft.com/office/drawing/2014/main" id="{044D8435-3841-CBD4-7A7B-2B115C095845}"/>
                </a:ext>
              </a:extLst>
            </p:cNvPr>
            <p:cNvSpPr/>
            <p:nvPr/>
          </p:nvSpPr>
          <p:spPr>
            <a:xfrm>
              <a:off x="7468717" y="3640016"/>
              <a:ext cx="740170" cy="10366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700" dirty="0">
                  <a:solidFill>
                    <a:sysClr val="windowText" lastClr="000000"/>
                  </a:solidFill>
                </a:rPr>
                <a:t>直通階段の増設等</a:t>
              </a:r>
            </a:p>
          </p:txBody>
        </p:sp>
        <p:sp>
          <p:nvSpPr>
            <p:cNvPr id="45" name="正方形/長方形 44">
              <a:extLst>
                <a:ext uri="{FF2B5EF4-FFF2-40B4-BE49-F238E27FC236}">
                  <a16:creationId xmlns:a16="http://schemas.microsoft.com/office/drawing/2014/main" id="{76645D79-3922-3821-A479-AEE65D48CE90}"/>
                </a:ext>
              </a:extLst>
            </p:cNvPr>
            <p:cNvSpPr/>
            <p:nvPr/>
          </p:nvSpPr>
          <p:spPr>
            <a:xfrm>
              <a:off x="7424585" y="4401005"/>
              <a:ext cx="803229" cy="194387"/>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kumimoji="1" lang="ja-JP" altLang="en-US" sz="700" dirty="0">
                  <a:solidFill>
                    <a:sysClr val="windowText" lastClr="000000"/>
                  </a:solidFill>
                </a:rPr>
                <a:t>直通階段の</a:t>
              </a:r>
              <a:endParaRPr kumimoji="1" lang="en-US" altLang="ja-JP" sz="700" dirty="0">
                <a:solidFill>
                  <a:sysClr val="windowText" lastClr="000000"/>
                </a:solidFill>
              </a:endParaRPr>
            </a:p>
            <a:p>
              <a:r>
                <a:rPr lang="ja-JP" altLang="en-US" sz="700" dirty="0">
                  <a:solidFill>
                    <a:sysClr val="windowText" lastClr="000000"/>
                  </a:solidFill>
                </a:rPr>
                <a:t>防火・防煙区画化</a:t>
              </a:r>
              <a:endParaRPr kumimoji="1" lang="ja-JP" altLang="en-US" sz="700" dirty="0">
                <a:solidFill>
                  <a:sysClr val="windowText" lastClr="000000"/>
                </a:solidFill>
              </a:endParaRPr>
            </a:p>
          </p:txBody>
        </p:sp>
        <p:sp>
          <p:nvSpPr>
            <p:cNvPr id="46" name="正方形/長方形 45">
              <a:extLst>
                <a:ext uri="{FF2B5EF4-FFF2-40B4-BE49-F238E27FC236}">
                  <a16:creationId xmlns:a16="http://schemas.microsoft.com/office/drawing/2014/main" id="{E4701535-0F87-5C69-FEF8-BB7DAC65A79A}"/>
                </a:ext>
              </a:extLst>
            </p:cNvPr>
            <p:cNvSpPr/>
            <p:nvPr/>
          </p:nvSpPr>
          <p:spPr>
            <a:xfrm>
              <a:off x="8263788" y="4400516"/>
              <a:ext cx="424115" cy="2167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r>
                <a:rPr kumimoji="1" lang="ja-JP" altLang="en-US" sz="700" dirty="0">
                  <a:solidFill>
                    <a:sysClr val="windowText" lastClr="000000"/>
                  </a:solidFill>
                </a:rPr>
                <a:t>退避区画</a:t>
              </a:r>
              <a:endParaRPr kumimoji="1" lang="en-US" altLang="ja-JP" sz="700" dirty="0">
                <a:solidFill>
                  <a:sysClr val="windowText" lastClr="000000"/>
                </a:solidFill>
              </a:endParaRPr>
            </a:p>
            <a:p>
              <a:r>
                <a:rPr lang="ja-JP" altLang="en-US" sz="700" dirty="0">
                  <a:solidFill>
                    <a:sysClr val="windowText" lastClr="000000"/>
                  </a:solidFill>
                </a:rPr>
                <a:t>の確保</a:t>
              </a:r>
              <a:endParaRPr kumimoji="1" lang="ja-JP" altLang="en-US" sz="700" dirty="0">
                <a:solidFill>
                  <a:sysClr val="windowText" lastClr="000000"/>
                </a:solidFill>
              </a:endParaRPr>
            </a:p>
          </p:txBody>
        </p:sp>
        <p:cxnSp>
          <p:nvCxnSpPr>
            <p:cNvPr id="47" name="直線矢印コネクタ 46">
              <a:extLst>
                <a:ext uri="{FF2B5EF4-FFF2-40B4-BE49-F238E27FC236}">
                  <a16:creationId xmlns:a16="http://schemas.microsoft.com/office/drawing/2014/main" id="{366C2989-A32A-BDBA-27C8-EB60B191A5F3}"/>
                </a:ext>
              </a:extLst>
            </p:cNvPr>
            <p:cNvCxnSpPr/>
            <p:nvPr/>
          </p:nvCxnSpPr>
          <p:spPr>
            <a:xfrm>
              <a:off x="8208887" y="3691846"/>
              <a:ext cx="134487" cy="10642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0A1B0A2E-1EA7-63FE-8F75-844B7265D67B}"/>
                </a:ext>
              </a:extLst>
            </p:cNvPr>
            <p:cNvCxnSpPr>
              <a:cxnSpLocks/>
            </p:cNvCxnSpPr>
            <p:nvPr/>
          </p:nvCxnSpPr>
          <p:spPr>
            <a:xfrm flipV="1">
              <a:off x="7991224" y="3907839"/>
              <a:ext cx="73983" cy="141945"/>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67C2A64E-96AC-5954-3D92-1C1C8B23E99E}"/>
                </a:ext>
              </a:extLst>
            </p:cNvPr>
            <p:cNvCxnSpPr>
              <a:cxnSpLocks/>
            </p:cNvCxnSpPr>
            <p:nvPr/>
          </p:nvCxnSpPr>
          <p:spPr>
            <a:xfrm flipH="1" flipV="1">
              <a:off x="8394241" y="4246429"/>
              <a:ext cx="117293" cy="1471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1" name="グループ化 60">
            <a:extLst>
              <a:ext uri="{FF2B5EF4-FFF2-40B4-BE49-F238E27FC236}">
                <a16:creationId xmlns:a16="http://schemas.microsoft.com/office/drawing/2014/main" id="{D1F08697-128B-FEFE-C783-27295600F3B8}"/>
              </a:ext>
            </a:extLst>
          </p:cNvPr>
          <p:cNvGrpSpPr/>
          <p:nvPr/>
        </p:nvGrpSpPr>
        <p:grpSpPr>
          <a:xfrm>
            <a:off x="6656196" y="2472855"/>
            <a:ext cx="2600322" cy="1136705"/>
            <a:chOff x="6218697" y="3010148"/>
            <a:chExt cx="2600322" cy="1136705"/>
          </a:xfrm>
        </p:grpSpPr>
        <p:pic>
          <p:nvPicPr>
            <p:cNvPr id="54" name="図 53">
              <a:extLst>
                <a:ext uri="{FF2B5EF4-FFF2-40B4-BE49-F238E27FC236}">
                  <a16:creationId xmlns:a16="http://schemas.microsoft.com/office/drawing/2014/main" id="{3F43D6CB-F993-DFD9-A8F1-4CB619C8E892}"/>
                </a:ext>
              </a:extLst>
            </p:cNvPr>
            <p:cNvPicPr/>
            <p:nvPr/>
          </p:nvPicPr>
          <p:blipFill rotWithShape="1">
            <a:blip r:embed="rId9" cstate="print">
              <a:extLst>
                <a:ext uri="{28A0092B-C50C-407E-A947-70E740481C1C}">
                  <a14:useLocalDpi xmlns:a14="http://schemas.microsoft.com/office/drawing/2010/main"/>
                </a:ext>
              </a:extLst>
            </a:blip>
            <a:srcRect/>
            <a:stretch/>
          </p:blipFill>
          <p:spPr bwMode="auto">
            <a:xfrm>
              <a:off x="6467549" y="3010148"/>
              <a:ext cx="917575" cy="919733"/>
            </a:xfrm>
            <a:prstGeom prst="rect">
              <a:avLst/>
            </a:prstGeom>
            <a:ln>
              <a:noFill/>
            </a:ln>
            <a:extLst>
              <a:ext uri="{53640926-AAD7-44D8-BBD7-CCE9431645EC}">
                <a14:shadowObscured xmlns:a14="http://schemas.microsoft.com/office/drawing/2010/main"/>
              </a:ext>
            </a:extLst>
          </p:spPr>
        </p:pic>
        <p:pic>
          <p:nvPicPr>
            <p:cNvPr id="55" name="図 54">
              <a:extLst>
                <a:ext uri="{FF2B5EF4-FFF2-40B4-BE49-F238E27FC236}">
                  <a16:creationId xmlns:a16="http://schemas.microsoft.com/office/drawing/2014/main" id="{DFF16740-9B75-E9B7-82C4-B53150226720}"/>
                </a:ext>
              </a:extLst>
            </p:cNvPr>
            <p:cNvPicPr/>
            <p:nvPr/>
          </p:nvPicPr>
          <p:blipFill rotWithShape="1">
            <a:blip r:embed="rId10" cstate="print">
              <a:extLst>
                <a:ext uri="{28A0092B-C50C-407E-A947-70E740481C1C}">
                  <a14:useLocalDpi xmlns:a14="http://schemas.microsoft.com/office/drawing/2010/main"/>
                </a:ext>
              </a:extLst>
            </a:blip>
            <a:srcRect/>
            <a:stretch/>
          </p:blipFill>
          <p:spPr bwMode="auto">
            <a:xfrm>
              <a:off x="7571432" y="3043499"/>
              <a:ext cx="1053538" cy="899710"/>
            </a:xfrm>
            <a:prstGeom prst="rect">
              <a:avLst/>
            </a:prstGeom>
            <a:ln>
              <a:noFill/>
            </a:ln>
            <a:extLst>
              <a:ext uri="{53640926-AAD7-44D8-BBD7-CCE9431645EC}">
                <a14:shadowObscured xmlns:a14="http://schemas.microsoft.com/office/drawing/2010/main"/>
              </a:ext>
            </a:extLst>
          </p:spPr>
        </p:pic>
        <p:sp>
          <p:nvSpPr>
            <p:cNvPr id="56" name="AutoShape 500">
              <a:extLst>
                <a:ext uri="{FF2B5EF4-FFF2-40B4-BE49-F238E27FC236}">
                  <a16:creationId xmlns:a16="http://schemas.microsoft.com/office/drawing/2014/main" id="{7EF80C21-ABF3-F2DF-5AA7-508CCE6FD5A6}"/>
                </a:ext>
              </a:extLst>
            </p:cNvPr>
            <p:cNvSpPr>
              <a:spLocks noChangeArrowheads="1"/>
            </p:cNvSpPr>
            <p:nvPr/>
          </p:nvSpPr>
          <p:spPr bwMode="auto">
            <a:xfrm rot="5400000">
              <a:off x="7291798" y="3462031"/>
              <a:ext cx="398264" cy="102241"/>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endParaRPr lang="ja-JP" altLang="en-US" dirty="0">
                <a:latin typeface="ＭＳ Ｐゴシック" panose="020B0600070205080204" pitchFamily="50" charset="-128"/>
              </a:endParaRPr>
            </a:p>
          </p:txBody>
        </p:sp>
        <p:sp>
          <p:nvSpPr>
            <p:cNvPr id="57" name="Rectangle 516">
              <a:extLst>
                <a:ext uri="{FF2B5EF4-FFF2-40B4-BE49-F238E27FC236}">
                  <a16:creationId xmlns:a16="http://schemas.microsoft.com/office/drawing/2014/main" id="{B5C0536D-CAB7-382C-7A6C-06D6B7C0E01B}"/>
                </a:ext>
              </a:extLst>
            </p:cNvPr>
            <p:cNvSpPr>
              <a:spLocks noChangeArrowheads="1"/>
            </p:cNvSpPr>
            <p:nvPr/>
          </p:nvSpPr>
          <p:spPr bwMode="auto">
            <a:xfrm>
              <a:off x="6466958" y="3771774"/>
              <a:ext cx="623039" cy="161024"/>
            </a:xfrm>
            <a:prstGeom prst="rect">
              <a:avLst/>
            </a:prstGeom>
            <a:solidFill>
              <a:srgbClr val="FFFFFF"/>
            </a:solidFill>
            <a:ln w="9525">
              <a:solidFill>
                <a:srgbClr val="000000"/>
              </a:solidFill>
              <a:miter lim="800000"/>
              <a:headEnd/>
              <a:tailEnd/>
            </a:ln>
          </p:spPr>
          <p:txBody>
            <a:bodyPr rot="0" vert="horz" wrap="square" lIns="36000" tIns="8890" rIns="36000" bIns="8890" anchor="t" anchorCtr="0" upright="1">
              <a:noAutofit/>
            </a:bodyPr>
            <a:lstStyle/>
            <a:p>
              <a:pPr marL="608013" indent="-614363" algn="ctr">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建替え前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8" name="Rectangle 516">
              <a:extLst>
                <a:ext uri="{FF2B5EF4-FFF2-40B4-BE49-F238E27FC236}">
                  <a16:creationId xmlns:a16="http://schemas.microsoft.com/office/drawing/2014/main" id="{7B1C26A8-4F2E-71AC-4874-F5FBA919F084}"/>
                </a:ext>
              </a:extLst>
            </p:cNvPr>
            <p:cNvSpPr>
              <a:spLocks noChangeArrowheads="1"/>
            </p:cNvSpPr>
            <p:nvPr/>
          </p:nvSpPr>
          <p:spPr bwMode="auto">
            <a:xfrm>
              <a:off x="7758053" y="3771774"/>
              <a:ext cx="623039" cy="161024"/>
            </a:xfrm>
            <a:prstGeom prst="rect">
              <a:avLst/>
            </a:prstGeom>
            <a:solidFill>
              <a:srgbClr val="FFFFFF"/>
            </a:solidFill>
            <a:ln w="9525">
              <a:solidFill>
                <a:srgbClr val="000000"/>
              </a:solidFill>
              <a:miter lim="800000"/>
              <a:headEnd/>
              <a:tailEnd/>
            </a:ln>
          </p:spPr>
          <p:txBody>
            <a:bodyPr rot="0" vert="horz" wrap="square" lIns="36000" tIns="8890" rIns="36000" bIns="8890" anchor="t" anchorCtr="0" upright="1">
              <a:noAutofit/>
            </a:bodyPr>
            <a:lstStyle/>
            <a:p>
              <a:pPr marL="608013" indent="-614363" algn="ctr">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建替え</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後</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0" name="正方形/長方形 59">
              <a:extLst>
                <a:ext uri="{FF2B5EF4-FFF2-40B4-BE49-F238E27FC236}">
                  <a16:creationId xmlns:a16="http://schemas.microsoft.com/office/drawing/2014/main" id="{62286E8F-79F0-9D4D-EF0C-F7A648ACC3A3}"/>
                </a:ext>
              </a:extLst>
            </p:cNvPr>
            <p:cNvSpPr/>
            <p:nvPr/>
          </p:nvSpPr>
          <p:spPr>
            <a:xfrm>
              <a:off x="6218697" y="3900632"/>
              <a:ext cx="2600322" cy="246221"/>
            </a:xfrm>
            <a:prstGeom prst="rect">
              <a:avLst/>
            </a:prstGeom>
          </p:spPr>
          <p:txBody>
            <a:bodyPr wrap="square">
              <a:spAutoFit/>
            </a:bodyPr>
            <a:lstStyle/>
            <a:p>
              <a:pPr algn="ctr"/>
              <a:r>
                <a:rPr lang="ja-JP" altLang="en-US" sz="1000" dirty="0">
                  <a:latin typeface="ＭＳ Ｐゴシック" panose="020B0600070205080204" pitchFamily="50" charset="-128"/>
                </a:rPr>
                <a:t>市街地の不燃化促進の事例</a:t>
              </a:r>
              <a:endParaRPr lang="ja-JP" altLang="en-US" sz="100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9725999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531938"/>
            <a:ext cx="9144000" cy="1189037"/>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chemeClr val="bg1"/>
              </a:solidFill>
              <a:latin typeface="ＭＳ Ｐゴシック" panose="020B0600070205080204" pitchFamily="50" charset="-128"/>
              <a:ea typeface="HG創英角ｺﾞｼｯｸUB" pitchFamily="49" charset="-128"/>
            </a:endParaRPr>
          </a:p>
        </p:txBody>
      </p:sp>
      <p:sp>
        <p:nvSpPr>
          <p:cNvPr id="25603" name="Text Box 4"/>
          <p:cNvSpPr txBox="1">
            <a:spLocks noChangeArrowheads="1"/>
          </p:cNvSpPr>
          <p:nvPr/>
        </p:nvSpPr>
        <p:spPr bwMode="auto">
          <a:xfrm>
            <a:off x="142875" y="1693863"/>
            <a:ext cx="8856663" cy="740858"/>
          </a:xfrm>
          <a:prstGeom prst="rect">
            <a:avLst/>
          </a:prstGeom>
          <a:noFill/>
          <a:ln w="9525">
            <a:noFill/>
            <a:miter lim="800000"/>
            <a:headEnd/>
            <a:tailEnd/>
          </a:ln>
        </p:spPr>
        <p:txBody>
          <a:bodyPr lIns="77928" tIns="38964" rIns="77928" bIns="38964">
            <a:spAutoFit/>
          </a:bodyPr>
          <a:lstStyle/>
          <a:p>
            <a:pPr algn="ctr" eaLnBrk="1" hangingPunct="1">
              <a:lnSpc>
                <a:spcPct val="150000"/>
              </a:lnSpc>
              <a:defRPr/>
            </a:pPr>
            <a:r>
              <a:rPr lang="ja-JP" altLang="en-US" sz="34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５．ＤＸの推進</a:t>
            </a:r>
          </a:p>
        </p:txBody>
      </p:sp>
    </p:spTree>
    <p:extLst>
      <p:ext uri="{BB962C8B-B14F-4D97-AF65-F5344CB8AC3E}">
        <p14:creationId xmlns:p14="http://schemas.microsoft.com/office/powerpoint/2010/main" val="3116110215"/>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8A1CD8F8-E8BB-CEF9-BCF2-4F205E7C26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04675" y="3614991"/>
            <a:ext cx="1091689" cy="1091689"/>
          </a:xfrm>
          <a:prstGeom prst="rect">
            <a:avLst/>
          </a:prstGeom>
        </p:spPr>
      </p:pic>
      <p:sp>
        <p:nvSpPr>
          <p:cNvPr id="34" name="Rectangle 4"/>
          <p:cNvSpPr>
            <a:spLocks noChangeArrowheads="1"/>
          </p:cNvSpPr>
          <p:nvPr/>
        </p:nvSpPr>
        <p:spPr bwMode="auto">
          <a:xfrm>
            <a:off x="-1588" y="4763"/>
            <a:ext cx="9145588" cy="476250"/>
          </a:xfrm>
          <a:prstGeom prst="rect">
            <a:avLst/>
          </a:prstGeom>
          <a:gradFill flip="none" rotWithShape="1">
            <a:gsLst>
              <a:gs pos="55000">
                <a:srgbClr val="000099"/>
              </a:gs>
              <a:gs pos="10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28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Re-Design</a:t>
            </a:r>
            <a:r>
              <a:rPr lang="ja-JP" altLang="en-US" sz="28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おおさか～大阪市ＤＸ戦略～</a:t>
            </a:r>
            <a:r>
              <a:rPr kumimoji="1" lang="ja-JP" altLang="en-US" sz="28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G創英角ｺﾞｼｯｸUB" panose="020B0909000000000000" pitchFamily="49" charset="-128"/>
                <a:ea typeface="HG創英角ｺﾞｼｯｸUB" panose="020B0909000000000000" pitchFamily="49" charset="-128"/>
              </a:rPr>
              <a:t>の推進①</a:t>
            </a:r>
          </a:p>
        </p:txBody>
      </p:sp>
      <p:sp>
        <p:nvSpPr>
          <p:cNvPr id="11" name="角丸四角形 10"/>
          <p:cNvSpPr/>
          <p:nvPr/>
        </p:nvSpPr>
        <p:spPr>
          <a:xfrm>
            <a:off x="186582" y="624515"/>
            <a:ext cx="8795186" cy="368247"/>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spAutoFit/>
          </a:bodyPr>
          <a:lstStyle/>
          <a:p>
            <a:pPr marL="0" marR="0" lvl="0" indent="0" algn="ctr" defTabSz="914400" rtl="0" eaLnBrk="1" fontAlgn="base" latinLnBrk="0" hangingPunct="1">
              <a:lnSpc>
                <a:spcPts val="2284"/>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rPr>
              <a:t>　</a:t>
            </a:r>
            <a:r>
              <a:rPr kumimoji="1" lang="ja-JP" altLang="en-US" sz="16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令和６</a:t>
            </a:r>
            <a:r>
              <a:rPr kumimoji="1" lang="ja-JP" altLang="ja-JP" sz="16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年度　</a:t>
            </a:r>
            <a:r>
              <a:rPr kumimoji="1" lang="ja-JP" altLang="en-US" sz="16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ＤＸ推進事業　</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３４億３，７００万円</a:t>
            </a:r>
            <a:endParaRPr kumimoji="1" lang="ja-JP" altLang="en-US" sz="16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0" name="正方形/長方形 29"/>
          <p:cNvSpPr/>
          <p:nvPr/>
        </p:nvSpPr>
        <p:spPr>
          <a:xfrm>
            <a:off x="135762" y="2936563"/>
            <a:ext cx="2439809"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n-ea"/>
                <a:cs typeface="+mn-cs"/>
              </a:rPr>
              <a:t>DX</a:t>
            </a:r>
            <a:r>
              <a:rPr kumimoji="1" lang="ja-JP" altLang="en-US" sz="1600" b="0" i="0" u="none" strike="noStrike" kern="1200" cap="none" spc="0" normalizeH="0" baseline="0" noProof="0" dirty="0">
                <a:ln>
                  <a:noFill/>
                </a:ln>
                <a:solidFill>
                  <a:srgbClr val="000000"/>
                </a:solidFill>
                <a:effectLst/>
                <a:uLnTx/>
                <a:uFillTx/>
                <a:latin typeface="+mn-ea"/>
                <a:cs typeface="+mn-cs"/>
              </a:rPr>
              <a:t>推進事業（主なもの）</a:t>
            </a:r>
          </a:p>
        </p:txBody>
      </p:sp>
      <p:sp>
        <p:nvSpPr>
          <p:cNvPr id="18" name="正方形/長方形 17"/>
          <p:cNvSpPr/>
          <p:nvPr/>
        </p:nvSpPr>
        <p:spPr>
          <a:xfrm>
            <a:off x="135762" y="1203756"/>
            <a:ext cx="4363501"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1600" dirty="0">
                <a:solidFill>
                  <a:srgbClr val="000000"/>
                </a:solidFill>
                <a:latin typeface="+mn-ea"/>
              </a:rPr>
              <a:t>Re-Design</a:t>
            </a:r>
            <a:r>
              <a:rPr lang="ja-JP" altLang="en-US" sz="1600" dirty="0">
                <a:solidFill>
                  <a:srgbClr val="000000"/>
                </a:solidFill>
                <a:latin typeface="+mn-ea"/>
              </a:rPr>
              <a:t>おおさか～大阪市</a:t>
            </a:r>
            <a:r>
              <a:rPr lang="en-US" altLang="ja-JP" sz="1600" dirty="0">
                <a:solidFill>
                  <a:srgbClr val="000000"/>
                </a:solidFill>
                <a:latin typeface="+mn-ea"/>
              </a:rPr>
              <a:t>DX</a:t>
            </a:r>
            <a:r>
              <a:rPr lang="ja-JP" altLang="en-US" sz="1600" dirty="0">
                <a:solidFill>
                  <a:srgbClr val="000000"/>
                </a:solidFill>
                <a:latin typeface="+mn-ea"/>
              </a:rPr>
              <a:t>戦略～</a:t>
            </a:r>
            <a:r>
              <a:rPr lang="ja-JP" altLang="en-US" sz="1600" dirty="0">
                <a:solidFill>
                  <a:srgbClr val="000000"/>
                </a:solidFill>
                <a:latin typeface="Arial"/>
                <a:ea typeface="ＭＳ Ｐゴシック"/>
              </a:rPr>
              <a:t>の推進</a:t>
            </a:r>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3" name="テキスト ボックス 42"/>
          <p:cNvSpPr txBox="1"/>
          <p:nvPr/>
        </p:nvSpPr>
        <p:spPr>
          <a:xfrm>
            <a:off x="444794" y="3370881"/>
            <a:ext cx="8536974" cy="338554"/>
          </a:xfrm>
          <a:prstGeom prst="rect">
            <a:avLst/>
          </a:prstGeom>
          <a:noFill/>
        </p:spPr>
        <p:txBody>
          <a:bodyPr wrap="square" rtlCol="0">
            <a:spAutoFit/>
          </a:bodyPr>
          <a:lstStyle/>
          <a:p>
            <a:pPr>
              <a:defRPr/>
            </a:pPr>
            <a:r>
              <a:rPr kumimoji="1" lang="ja-JP" altLang="en-US" sz="1600" b="1" i="0" u="none" strike="noStrike" kern="1200" cap="none" spc="0" normalizeH="0" baseline="0" noProof="0" dirty="0">
                <a:ln>
                  <a:noFill/>
                </a:ln>
                <a:solidFill>
                  <a:srgbClr val="000000"/>
                </a:solidFill>
                <a:effectLst/>
                <a:uLnTx/>
                <a:uFillTx/>
                <a:latin typeface="+mn-ea"/>
                <a:ea typeface="+mn-ea"/>
              </a:rPr>
              <a:t>■　</a:t>
            </a:r>
            <a:r>
              <a:rPr kumimoji="1" lang="ja-JP" altLang="en-US" sz="1600" b="1" dirty="0">
                <a:latin typeface="+mn-ea"/>
                <a:ea typeface="+mn-ea"/>
              </a:rPr>
              <a:t>区役所</a:t>
            </a:r>
            <a:r>
              <a:rPr lang="ja-JP" altLang="en-US" sz="1600" b="1" dirty="0">
                <a:solidFill>
                  <a:srgbClr val="000000"/>
                </a:solidFill>
                <a:latin typeface="ＭＳ Ｐゴシック"/>
                <a:ea typeface="ＭＳ Ｐゴシック"/>
              </a:rPr>
              <a:t>ＤＸ</a:t>
            </a:r>
            <a:r>
              <a:rPr kumimoji="1" lang="ja-JP" altLang="en-US" sz="1600" b="1" dirty="0">
                <a:latin typeface="+mn-ea"/>
                <a:ea typeface="+mn-ea"/>
              </a:rPr>
              <a:t>実現等に向けた取組                                　                       </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（５億６，２００万円）</a:t>
            </a:r>
            <a:endParaRPr kumimoji="1" lang="en-US" altLang="ja-JP" sz="1600" b="1" i="0" u="none" strike="noStrike" kern="1200" cap="none" spc="0" normalizeH="0" baseline="0" noProof="0" dirty="0">
              <a:ln>
                <a:noFill/>
              </a:ln>
              <a:solidFill>
                <a:srgbClr val="000000"/>
              </a:solidFill>
              <a:effectLst/>
              <a:uLnTx/>
              <a:uFillTx/>
              <a:latin typeface="+mn-ea"/>
              <a:ea typeface="+mn-ea"/>
              <a:cs typeface="+mn-cs"/>
            </a:endParaRPr>
          </a:p>
        </p:txBody>
      </p:sp>
      <p:sp>
        <p:nvSpPr>
          <p:cNvPr id="33" name="角丸四角形 32"/>
          <p:cNvSpPr/>
          <p:nvPr/>
        </p:nvSpPr>
        <p:spPr>
          <a:xfrm>
            <a:off x="159037" y="3394031"/>
            <a:ext cx="285757" cy="286876"/>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2" tIns="0" rIns="90752" bIns="35729"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a:t>
            </a:r>
          </a:p>
        </p:txBody>
      </p:sp>
      <p:pic>
        <p:nvPicPr>
          <p:cNvPr id="21" name="図 20">
            <a:extLst>
              <a:ext uri="{FF2B5EF4-FFF2-40B4-BE49-F238E27FC236}">
                <a16:creationId xmlns:a16="http://schemas.microsoft.com/office/drawing/2014/main" id="{5126C57B-870B-46BC-ADC1-F0678AEAC2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79185" y="1105686"/>
            <a:ext cx="2392680" cy="1448629"/>
          </a:xfrm>
          <a:prstGeom prst="rect">
            <a:avLst/>
          </a:prstGeom>
        </p:spPr>
      </p:pic>
      <p:sp>
        <p:nvSpPr>
          <p:cNvPr id="2" name="角丸四角形 1"/>
          <p:cNvSpPr/>
          <p:nvPr/>
        </p:nvSpPr>
        <p:spPr>
          <a:xfrm>
            <a:off x="257814" y="1670927"/>
            <a:ext cx="5864820" cy="934478"/>
          </a:xfrm>
          <a:prstGeom prst="roundRect">
            <a:avLst>
              <a:gd name="adj" fmla="val 35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marL="108000" marR="0" lvl="0" indent="-1080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a:rPr>
              <a:t>データやデジタル技術の活用を前提に、サービス利用者の目線で行政　　サービスそのものやその提供スタイルを進化させ、一人ひとりが多様な幸せ　　　（Ｗｅｌｌ－ｂｅｉｎｇ）を実感できる都市へと発展するよう、</a:t>
            </a:r>
            <a:r>
              <a:rPr lang="ja-JP" altLang="en-US" sz="1400" dirty="0">
                <a:solidFill>
                  <a:srgbClr val="000000"/>
                </a:solidFill>
                <a:latin typeface="ＭＳ Ｐゴシック"/>
                <a:ea typeface="ＭＳ Ｐゴシック"/>
              </a:rPr>
              <a:t>ＤＸ</a:t>
            </a:r>
            <a:r>
              <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a:rPr>
              <a:t>を推進</a:t>
            </a: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endParaRPr>
          </a:p>
          <a:p>
            <a:pPr marL="108000" marR="0" lvl="0" indent="-1080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ja-JP" altLang="en-US" sz="1400" dirty="0">
                <a:solidFill>
                  <a:srgbClr val="000000"/>
                </a:solidFill>
                <a:latin typeface="ＭＳ Ｐゴシック"/>
                <a:ea typeface="ＭＳ Ｐゴシック"/>
              </a:rPr>
              <a:t>令和６年度予算から新たに「ＤＸ推進経費」を創設し、ＤＸの推進を更に加速</a:t>
            </a:r>
            <a:endParaRPr lang="en-US" altLang="ja-JP" sz="1400" dirty="0">
              <a:solidFill>
                <a:srgbClr val="000000"/>
              </a:solidFill>
              <a:latin typeface="ＭＳ Ｐゴシック"/>
              <a:ea typeface="ＭＳ Ｐゴシック"/>
            </a:endParaRPr>
          </a:p>
        </p:txBody>
      </p:sp>
      <p:grpSp>
        <p:nvGrpSpPr>
          <p:cNvPr id="23" name="グループ化 22">
            <a:extLst>
              <a:ext uri="{FF2B5EF4-FFF2-40B4-BE49-F238E27FC236}">
                <a16:creationId xmlns:a16="http://schemas.microsoft.com/office/drawing/2014/main" id="{1A653487-A78E-61C5-02AD-7E50B4B952F0}"/>
              </a:ext>
            </a:extLst>
          </p:cNvPr>
          <p:cNvGrpSpPr/>
          <p:nvPr/>
        </p:nvGrpSpPr>
        <p:grpSpPr>
          <a:xfrm>
            <a:off x="6357133" y="2579123"/>
            <a:ext cx="2749232" cy="153888"/>
            <a:chOff x="3464285" y="1498325"/>
            <a:chExt cx="6249210" cy="477538"/>
          </a:xfrm>
        </p:grpSpPr>
        <p:sp>
          <p:nvSpPr>
            <p:cNvPr id="24" name="正方形/長方形 23">
              <a:extLst>
                <a:ext uri="{FF2B5EF4-FFF2-40B4-BE49-F238E27FC236}">
                  <a16:creationId xmlns:a16="http://schemas.microsoft.com/office/drawing/2014/main" id="{A479A083-DA1B-7649-D69A-30B3A745AC5E}"/>
                </a:ext>
              </a:extLst>
            </p:cNvPr>
            <p:cNvSpPr/>
            <p:nvPr/>
          </p:nvSpPr>
          <p:spPr>
            <a:xfrm>
              <a:off x="3464286" y="1520078"/>
              <a:ext cx="6249209" cy="428576"/>
            </a:xfrm>
            <a:prstGeom prst="rect">
              <a:avLst/>
            </a:prstGeom>
            <a:gradFill>
              <a:gsLst>
                <a:gs pos="0">
                  <a:schemeClr val="accent1">
                    <a:lumMod val="5000"/>
                    <a:lumOff val="95000"/>
                  </a:schemeClr>
                </a:gs>
                <a:gs pos="28000">
                  <a:srgbClr val="F6DEEB"/>
                </a:gs>
                <a:gs pos="100000">
                  <a:schemeClr val="bg1"/>
                </a:gs>
                <a:gs pos="72000">
                  <a:srgbClr val="F6DEEB"/>
                </a:gs>
              </a:gsLst>
              <a:lin ang="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6" name="角丸四角形 18">
              <a:extLst>
                <a:ext uri="{FF2B5EF4-FFF2-40B4-BE49-F238E27FC236}">
                  <a16:creationId xmlns:a16="http://schemas.microsoft.com/office/drawing/2014/main" id="{D3B621CD-903C-9BA9-5B81-21026E171D28}"/>
                </a:ext>
              </a:extLst>
            </p:cNvPr>
            <p:cNvSpPr/>
            <p:nvPr/>
          </p:nvSpPr>
          <p:spPr>
            <a:xfrm>
              <a:off x="3464285" y="1498325"/>
              <a:ext cx="6249208" cy="477538"/>
            </a:xfrm>
            <a:prstGeom prst="roundRect">
              <a:avLst>
                <a:gd name="adj" fmla="val 0"/>
              </a:avLst>
            </a:prstGeom>
            <a:noFill/>
            <a:ln>
              <a:noFill/>
            </a:ln>
          </p:spPr>
          <p:style>
            <a:lnRef idx="1">
              <a:schemeClr val="accent6"/>
            </a:lnRef>
            <a:fillRef idx="2">
              <a:schemeClr val="accent6"/>
            </a:fillRef>
            <a:effectRef idx="1">
              <a:schemeClr val="accent6"/>
            </a:effectRef>
            <a:fontRef idx="minor">
              <a:schemeClr val="dk1"/>
            </a:fontRef>
          </p:style>
          <p:txBody>
            <a:bodyPr wrap="square" lIns="0" tIns="0" rIns="0" bIns="0" rtlCol="0" anchor="ctr">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spc="50" dirty="0">
                  <a:solidFill>
                    <a:prstClr val="black">
                      <a:lumMod val="75000"/>
                      <a:lumOff val="25000"/>
                    </a:prstClr>
                  </a:solidFill>
                  <a:latin typeface="Yu Gothic UI" panose="020B0500000000000000" pitchFamily="50" charset="-128"/>
                  <a:ea typeface="Yu Gothic UI" panose="020B0500000000000000" pitchFamily="50" charset="-128"/>
                </a:rPr>
                <a:t>「</a:t>
              </a:r>
              <a:r>
                <a:rPr lang="en-US" altLang="ja-JP" sz="1000" b="1" spc="50" dirty="0">
                  <a:solidFill>
                    <a:prstClr val="black">
                      <a:lumMod val="75000"/>
                      <a:lumOff val="25000"/>
                    </a:prstClr>
                  </a:solidFill>
                  <a:latin typeface="Yu Gothic UI" panose="020B0500000000000000" pitchFamily="50" charset="-128"/>
                  <a:ea typeface="Yu Gothic UI" panose="020B0500000000000000" pitchFamily="50" charset="-128"/>
                </a:rPr>
                <a:t>Re-Design</a:t>
              </a:r>
              <a:r>
                <a:rPr lang="ja-JP" altLang="en-US" sz="1000" b="1" spc="50" dirty="0">
                  <a:solidFill>
                    <a:prstClr val="black">
                      <a:lumMod val="75000"/>
                      <a:lumOff val="25000"/>
                    </a:prstClr>
                  </a:solidFill>
                  <a:latin typeface="Yu Gothic UI" panose="020B0500000000000000" pitchFamily="50" charset="-128"/>
                  <a:ea typeface="Yu Gothic UI" panose="020B0500000000000000" pitchFamily="50" charset="-128"/>
                </a:rPr>
                <a:t>おおさか～大阪市</a:t>
              </a:r>
              <a:r>
                <a:rPr lang="en-US" altLang="ja-JP" sz="1000" b="1" spc="50" dirty="0">
                  <a:solidFill>
                    <a:prstClr val="black">
                      <a:lumMod val="75000"/>
                      <a:lumOff val="25000"/>
                    </a:prstClr>
                  </a:solidFill>
                  <a:latin typeface="Yu Gothic UI" panose="020B0500000000000000" pitchFamily="50" charset="-128"/>
                  <a:ea typeface="Yu Gothic UI" panose="020B0500000000000000" pitchFamily="50" charset="-128"/>
                </a:rPr>
                <a:t>DX</a:t>
              </a:r>
              <a:r>
                <a:rPr lang="ja-JP" altLang="en-US" sz="1000" b="1" spc="50" dirty="0">
                  <a:solidFill>
                    <a:prstClr val="black">
                      <a:lumMod val="75000"/>
                      <a:lumOff val="25000"/>
                    </a:prstClr>
                  </a:solidFill>
                  <a:latin typeface="Yu Gothic UI" panose="020B0500000000000000" pitchFamily="50" charset="-128"/>
                  <a:ea typeface="Yu Gothic UI" panose="020B0500000000000000" pitchFamily="50" charset="-128"/>
                </a:rPr>
                <a:t>戦略～」</a:t>
              </a:r>
              <a:endParaRPr lang="en-US" altLang="ja-JP" sz="1000" b="1" spc="50" dirty="0">
                <a:solidFill>
                  <a:prstClr val="black">
                    <a:lumMod val="75000"/>
                    <a:lumOff val="25000"/>
                  </a:prstClr>
                </a:solidFill>
                <a:latin typeface="Yu Gothic UI" panose="020B0500000000000000" pitchFamily="50" charset="-128"/>
                <a:ea typeface="Yu Gothic UI" panose="020B0500000000000000" pitchFamily="50" charset="-128"/>
              </a:endParaRPr>
            </a:p>
          </p:txBody>
        </p:sp>
      </p:grpSp>
      <p:sp>
        <p:nvSpPr>
          <p:cNvPr id="9" name="四角形: 角を丸くする 8">
            <a:extLst>
              <a:ext uri="{FF2B5EF4-FFF2-40B4-BE49-F238E27FC236}">
                <a16:creationId xmlns:a16="http://schemas.microsoft.com/office/drawing/2014/main" id="{9288BB34-65B4-93CC-7F62-6FF71D52B56D}"/>
              </a:ext>
            </a:extLst>
          </p:cNvPr>
          <p:cNvSpPr/>
          <p:nvPr/>
        </p:nvSpPr>
        <p:spPr>
          <a:xfrm>
            <a:off x="6357133" y="3429108"/>
            <a:ext cx="777240" cy="203775"/>
          </a:xfrm>
          <a:prstGeom prst="round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サービス</a:t>
            </a:r>
          </a:p>
        </p:txBody>
      </p:sp>
      <p:sp>
        <p:nvSpPr>
          <p:cNvPr id="10" name="Rectangle 5">
            <a:extLst>
              <a:ext uri="{FF2B5EF4-FFF2-40B4-BE49-F238E27FC236}">
                <a16:creationId xmlns:a16="http://schemas.microsoft.com/office/drawing/2014/main" id="{BFE5125C-027A-8DBE-5AE8-5978D3128B82}"/>
              </a:ext>
            </a:extLst>
          </p:cNvPr>
          <p:cNvSpPr>
            <a:spLocks noChangeArrowheads="1"/>
          </p:cNvSpPr>
          <p:nvPr/>
        </p:nvSpPr>
        <p:spPr bwMode="auto">
          <a:xfrm>
            <a:off x="625125" y="3725637"/>
            <a:ext cx="6587746" cy="147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書かない窓口の実現に向けたマイナンバーカード券面記載事項読取印刷機器や行政キオスク端末の導入、住民票や税証明等発行手数料のキャッシュレス化等により、便利な窓口サービスを提供</a:t>
            </a:r>
          </a:p>
          <a:p>
            <a:pPr marL="285750" indent="-285750" eaLnBrk="1" hangingPunct="1">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町会における電子回覧板などのアプリの試行導入や地域活動協議会の補助金　申請アプリ等システムを導入し、地域コミュニティの負担軽減及び担い手を確保</a:t>
            </a:r>
          </a:p>
        </p:txBody>
      </p:sp>
      <p:pic>
        <p:nvPicPr>
          <p:cNvPr id="13" name="図 12" descr="挿絵 が含まれている画像&#10;&#10;自動的に生成された説明">
            <a:extLst>
              <a:ext uri="{FF2B5EF4-FFF2-40B4-BE49-F238E27FC236}">
                <a16:creationId xmlns:a16="http://schemas.microsoft.com/office/drawing/2014/main" id="{A0FE8CA0-25B0-156F-B13B-49BD9A02D1E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8083212" y="3947241"/>
            <a:ext cx="982011" cy="982011"/>
          </a:xfrm>
          <a:prstGeom prst="rect">
            <a:avLst/>
          </a:prstGeom>
        </p:spPr>
      </p:pic>
      <p:pic>
        <p:nvPicPr>
          <p:cNvPr id="15" name="図 14" descr="アプリケーション が含まれている画像&#10;&#10;自動的に生成された説明">
            <a:extLst>
              <a:ext uri="{FF2B5EF4-FFF2-40B4-BE49-F238E27FC236}">
                <a16:creationId xmlns:a16="http://schemas.microsoft.com/office/drawing/2014/main" id="{960652B8-DF5B-C334-1D55-908FE1BCC23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7167132" y="4160108"/>
            <a:ext cx="1129232" cy="1129232"/>
          </a:xfrm>
          <a:prstGeom prst="rect">
            <a:avLst/>
          </a:prstGeom>
        </p:spPr>
      </p:pic>
      <p:sp>
        <p:nvSpPr>
          <p:cNvPr id="14" name="スライド番号プレースホルダ 3">
            <a:extLst>
              <a:ext uri="{FF2B5EF4-FFF2-40B4-BE49-F238E27FC236}">
                <a16:creationId xmlns:a16="http://schemas.microsoft.com/office/drawing/2014/main" id="{B0911349-497E-E128-32DD-B74CE0D88EB0}"/>
              </a:ext>
            </a:extLst>
          </p:cNvPr>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46</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59682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4"/>
          <p:cNvSpPr>
            <a:spLocks noChangeArrowheads="1"/>
          </p:cNvSpPr>
          <p:nvPr/>
        </p:nvSpPr>
        <p:spPr bwMode="auto">
          <a:xfrm>
            <a:off x="-1588" y="4763"/>
            <a:ext cx="9145588" cy="476250"/>
          </a:xfrm>
          <a:prstGeom prst="rect">
            <a:avLst/>
          </a:prstGeom>
          <a:gradFill flip="none" rotWithShape="1">
            <a:gsLst>
              <a:gs pos="55000">
                <a:srgbClr val="000099"/>
              </a:gs>
              <a:gs pos="100000">
                <a:schemeClr val="bg1"/>
              </a:gs>
            </a:gsLst>
            <a:lin ang="0" scaled="1"/>
            <a:tileRect/>
          </a:gradFill>
          <a:ln w="38100" algn="ctr">
            <a:noFill/>
            <a:miter lim="800000"/>
            <a:headEnd/>
            <a:tailEnd/>
          </a:ln>
          <a:effectLst/>
        </p:spPr>
        <p:txBody>
          <a:bodyPr wrap="none" lIns="77929" tIns="38964" rIns="77929" bIns="38964" anchor="ctr"/>
          <a:lstStyle/>
          <a:p>
            <a:pPr marR="0" lvl="0" algn="l" defTabSz="914400" rtl="0" eaLnBrk="1" fontAlgn="base" latinLnBrk="0" hangingPunct="1">
              <a:lnSpc>
                <a:spcPct val="100000"/>
              </a:lnSpc>
              <a:spcBef>
                <a:spcPct val="0"/>
              </a:spcBef>
              <a:spcAft>
                <a:spcPct val="0"/>
              </a:spcAft>
              <a:buClrTx/>
              <a:buSzTx/>
              <a:buFontTx/>
              <a:buNone/>
              <a:tabLst/>
              <a:defRPr/>
            </a:pPr>
            <a:r>
              <a:rPr lang="en-US" altLang="ja-JP" sz="28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Re-Design</a:t>
            </a:r>
            <a:r>
              <a:rPr lang="ja-JP" altLang="en-US" sz="28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おおさか～大阪市ＤＸ戦略～</a:t>
            </a:r>
            <a:r>
              <a:rPr kumimoji="1" lang="ja-JP" altLang="en-US" sz="28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G創英角ｺﾞｼｯｸUB" panose="020B0909000000000000" pitchFamily="49" charset="-128"/>
                <a:ea typeface="HG創英角ｺﾞｼｯｸUB" panose="020B0909000000000000" pitchFamily="49" charset="-128"/>
              </a:rPr>
              <a:t>の推進</a:t>
            </a:r>
            <a:r>
              <a:rPr kumimoji="1" lang="ja-JP" altLang="en-US" sz="28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②</a:t>
            </a:r>
          </a:p>
        </p:txBody>
      </p:sp>
      <p:sp>
        <p:nvSpPr>
          <p:cNvPr id="47" name="テキスト ボックス 46"/>
          <p:cNvSpPr txBox="1"/>
          <p:nvPr/>
        </p:nvSpPr>
        <p:spPr>
          <a:xfrm>
            <a:off x="366914" y="3760489"/>
            <a:ext cx="869592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effectLst/>
                <a:uLnTx/>
                <a:uFillTx/>
                <a:latin typeface="+mn-ea"/>
                <a:ea typeface="+mn-ea"/>
                <a:cs typeface="+mn-cs"/>
              </a:rPr>
              <a:t>■　ごみ収集車両のドライブレコーダー映像活用事業　　　    　　 　　  　　　　　　　　 （４，８００万円）</a:t>
            </a:r>
            <a:endParaRPr kumimoji="1" lang="en-US" altLang="ja-JP" sz="1600" b="1" i="0" u="none" strike="noStrike" kern="1200" cap="none" spc="0" normalizeH="0" baseline="0" noProof="0" dirty="0">
              <a:ln>
                <a:noFill/>
              </a:ln>
              <a:effectLst/>
              <a:uLnTx/>
              <a:uFillTx/>
              <a:latin typeface="+mn-ea"/>
              <a:ea typeface="+mn-ea"/>
              <a:cs typeface="+mn-cs"/>
            </a:endParaRPr>
          </a:p>
        </p:txBody>
      </p:sp>
      <p:sp>
        <p:nvSpPr>
          <p:cNvPr id="19" name="テキスト ボックス 18">
            <a:extLst>
              <a:ext uri="{FF2B5EF4-FFF2-40B4-BE49-F238E27FC236}">
                <a16:creationId xmlns:a16="http://schemas.microsoft.com/office/drawing/2014/main" id="{D48EA39D-961D-FC05-7C39-A518870AED62}"/>
              </a:ext>
            </a:extLst>
          </p:cNvPr>
          <p:cNvSpPr txBox="1"/>
          <p:nvPr/>
        </p:nvSpPr>
        <p:spPr>
          <a:xfrm>
            <a:off x="366914" y="2512902"/>
            <a:ext cx="8695928" cy="338554"/>
          </a:xfrm>
          <a:prstGeom prst="rect">
            <a:avLst/>
          </a:prstGeom>
          <a:noFill/>
        </p:spPr>
        <p:txBody>
          <a:bodyPr wrap="square" rtlCol="0">
            <a:spAutoFit/>
          </a:bodyPr>
          <a:lstStyle/>
          <a:p>
            <a:pPr>
              <a:tabLst>
                <a:tab pos="361950" algn="l"/>
              </a:tabLst>
              <a:defRPr/>
            </a:pP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　デジタルツインを活用した</a:t>
            </a:r>
            <a:r>
              <a:rPr lang="en-US" altLang="ja-JP" sz="1600" b="1" dirty="0">
                <a:latin typeface="ＭＳ Ｐゴシック" pitchFamily="50" charset="-128"/>
                <a:ea typeface="ＭＳ Ｐゴシック" charset="-128"/>
              </a:rPr>
              <a:t>CO</a:t>
            </a:r>
            <a:r>
              <a:rPr lang="en-US" altLang="ja-JP" sz="1600" b="1" baseline="-25000" dirty="0">
                <a:latin typeface="ＭＳ Ｐゴシック" pitchFamily="50" charset="-128"/>
                <a:ea typeface="ＭＳ Ｐゴシック" charset="-128"/>
              </a:rPr>
              <a:t>2</a:t>
            </a:r>
            <a:r>
              <a:rPr kumimoji="1" lang="ja-JP" altLang="en-US" sz="1600" b="1" i="0" u="none" strike="noStrike" kern="1200" cap="none" spc="0" normalizeH="0" baseline="0" noProof="0" dirty="0">
                <a:ln>
                  <a:noFill/>
                </a:ln>
                <a:effectLst/>
                <a:uLnTx/>
                <a:uFillTx/>
                <a:latin typeface="+mn-ea"/>
                <a:ea typeface="+mn-ea"/>
                <a:cs typeface="+mn-cs"/>
              </a:rPr>
              <a:t>削減モデル化による</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脱炭素推進事業</a:t>
            </a:r>
            <a:r>
              <a:rPr lang="en-US" altLang="ja-JP" sz="1600" b="1" dirty="0">
                <a:solidFill>
                  <a:srgbClr val="000000"/>
                </a:solidFill>
                <a:latin typeface="+mn-ea"/>
                <a:ea typeface="+mn-ea"/>
              </a:rPr>
              <a:t>      </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　　　</a:t>
            </a:r>
            <a:r>
              <a:rPr lang="ja-JP" altLang="en-US" sz="1600" b="1" dirty="0">
                <a:solidFill>
                  <a:srgbClr val="000000"/>
                </a:solidFill>
                <a:latin typeface="+mn-ea"/>
                <a:ea typeface="+mn-ea"/>
              </a:rPr>
              <a:t>  </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 </a:t>
            </a:r>
            <a:r>
              <a:rPr lang="ja-JP" altLang="en-US" sz="1600" b="1" dirty="0">
                <a:solidFill>
                  <a:srgbClr val="000000"/>
                </a:solidFill>
                <a:latin typeface="+mn-ea"/>
                <a:ea typeface="+mn-ea"/>
              </a:rPr>
              <a:t> </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a:t>
            </a:r>
            <a:r>
              <a:rPr lang="ja-JP" altLang="en-US" sz="1600" b="1" dirty="0">
                <a:solidFill>
                  <a:srgbClr val="000000"/>
                </a:solidFill>
                <a:latin typeface="+mn-ea"/>
                <a:ea typeface="+mn-ea"/>
              </a:rPr>
              <a:t>５，０００</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万円）</a:t>
            </a:r>
            <a:endParaRPr kumimoji="1" lang="en-US" altLang="ja-JP" sz="1600" b="1" i="0" u="none" strike="noStrike" kern="1200" cap="none" spc="0" normalizeH="0" baseline="0" noProof="0" dirty="0">
              <a:ln>
                <a:noFill/>
              </a:ln>
              <a:solidFill>
                <a:srgbClr val="000000"/>
              </a:solidFill>
              <a:effectLst/>
              <a:uLnTx/>
              <a:uFillTx/>
              <a:latin typeface="+mn-ea"/>
              <a:ea typeface="+mn-ea"/>
              <a:cs typeface="+mn-cs"/>
            </a:endParaRPr>
          </a:p>
        </p:txBody>
      </p:sp>
      <p:sp>
        <p:nvSpPr>
          <p:cNvPr id="7" name="角丸四角形 27">
            <a:extLst>
              <a:ext uri="{FF2B5EF4-FFF2-40B4-BE49-F238E27FC236}">
                <a16:creationId xmlns:a16="http://schemas.microsoft.com/office/drawing/2014/main" id="{4C214B34-B394-7BCE-1067-5033D9B131B7}"/>
              </a:ext>
            </a:extLst>
          </p:cNvPr>
          <p:cNvSpPr/>
          <p:nvPr/>
        </p:nvSpPr>
        <p:spPr>
          <a:xfrm>
            <a:off x="81157" y="2529392"/>
            <a:ext cx="300470" cy="286876"/>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2" tIns="0" rIns="90752" bIns="35729"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a:t>
            </a:r>
          </a:p>
        </p:txBody>
      </p:sp>
      <p:sp>
        <p:nvSpPr>
          <p:cNvPr id="10" name="四角形: 角を丸くする 9">
            <a:extLst>
              <a:ext uri="{FF2B5EF4-FFF2-40B4-BE49-F238E27FC236}">
                <a16:creationId xmlns:a16="http://schemas.microsoft.com/office/drawing/2014/main" id="{C078D365-2835-B061-78D5-9756E8EF3195}"/>
              </a:ext>
            </a:extLst>
          </p:cNvPr>
          <p:cNvSpPr/>
          <p:nvPr/>
        </p:nvSpPr>
        <p:spPr>
          <a:xfrm>
            <a:off x="6695251" y="2582400"/>
            <a:ext cx="853576" cy="189757"/>
          </a:xfrm>
          <a:prstGeom prst="round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都市・まち</a:t>
            </a:r>
            <a:endParaRPr kumimoji="1" lang="ja-JP" altLang="en-US" sz="1200" dirty="0"/>
          </a:p>
        </p:txBody>
      </p:sp>
      <p:sp>
        <p:nvSpPr>
          <p:cNvPr id="17" name="四角形: 角を丸くする 16">
            <a:extLst>
              <a:ext uri="{FF2B5EF4-FFF2-40B4-BE49-F238E27FC236}">
                <a16:creationId xmlns:a16="http://schemas.microsoft.com/office/drawing/2014/main" id="{6729DECE-1F71-5EF7-B51A-5B029CA4F259}"/>
              </a:ext>
            </a:extLst>
          </p:cNvPr>
          <p:cNvSpPr/>
          <p:nvPr/>
        </p:nvSpPr>
        <p:spPr>
          <a:xfrm>
            <a:off x="6695251" y="3837103"/>
            <a:ext cx="853576" cy="189757"/>
          </a:xfrm>
          <a:prstGeom prst="round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都市・まち</a:t>
            </a:r>
            <a:endParaRPr kumimoji="1" lang="ja-JP" altLang="en-US" sz="1200" dirty="0"/>
          </a:p>
        </p:txBody>
      </p:sp>
      <p:sp>
        <p:nvSpPr>
          <p:cNvPr id="32" name="Rectangle 5">
            <a:extLst>
              <a:ext uri="{FF2B5EF4-FFF2-40B4-BE49-F238E27FC236}">
                <a16:creationId xmlns:a16="http://schemas.microsoft.com/office/drawing/2014/main" id="{46CF8DD7-A42B-F264-FF5C-FBBF7B492DA7}"/>
              </a:ext>
            </a:extLst>
          </p:cNvPr>
          <p:cNvSpPr>
            <a:spLocks noChangeArrowheads="1"/>
          </p:cNvSpPr>
          <p:nvPr/>
        </p:nvSpPr>
        <p:spPr bwMode="auto">
          <a:xfrm>
            <a:off x="568659" y="4074801"/>
            <a:ext cx="6053206" cy="651651"/>
          </a:xfrm>
          <a:prstGeom prst="rect">
            <a:avLst/>
          </a:prstGeom>
          <a:noFill/>
          <a:ln w="9525">
            <a:noFill/>
            <a:miter lim="800000"/>
            <a:headEnd/>
            <a:tailEnd/>
          </a:ln>
        </p:spPr>
        <p:txBody>
          <a:bodyPr lIns="77929" tIns="38964" rIns="77929" bIns="38964"/>
          <a:lstStyle/>
          <a:p>
            <a:pPr marL="285750" lvl="0" indent="-285750" eaLnBrk="1" hangingPunct="1">
              <a:spcBef>
                <a:spcPts val="175"/>
              </a:spcBef>
              <a:spcAft>
                <a:spcPts val="175"/>
              </a:spcAft>
              <a:buFont typeface="Wingdings" panose="05000000000000000000" pitchFamily="2" charset="2"/>
              <a:buChar char="Ø"/>
              <a:defRPr/>
            </a:pPr>
            <a:r>
              <a:rPr lang="ja-JP" altLang="en-US" sz="1400" dirty="0">
                <a:latin typeface="+mn-ea"/>
                <a:ea typeface="+mn-ea"/>
              </a:rPr>
              <a:t>ドライブレコーダーの映像を道路・街路樹の管理や防災対策等へ活用することに加え、ＡＩ解析による区画線の劣化度判定等の手法を検証し、道路の維持管理業務の高度化・効率化を推進</a:t>
            </a:r>
          </a:p>
          <a:p>
            <a:pPr marL="285750" lvl="0" indent="-285750" eaLnBrk="1" hangingPunct="1">
              <a:spcBef>
                <a:spcPts val="175"/>
              </a:spcBef>
              <a:spcAft>
                <a:spcPts val="175"/>
              </a:spcAft>
              <a:buFont typeface="Wingdings" panose="05000000000000000000" pitchFamily="2" charset="2"/>
              <a:buChar char="Ø"/>
              <a:defRPr/>
            </a:pPr>
            <a:endParaRPr lang="ja-JP" altLang="en-US" sz="1400" dirty="0">
              <a:latin typeface="+mn-ea"/>
              <a:ea typeface="+mn-ea"/>
            </a:endParaRPr>
          </a:p>
        </p:txBody>
      </p:sp>
      <p:sp>
        <p:nvSpPr>
          <p:cNvPr id="11" name="テキスト ボックス 10">
            <a:extLst>
              <a:ext uri="{FF2B5EF4-FFF2-40B4-BE49-F238E27FC236}">
                <a16:creationId xmlns:a16="http://schemas.microsoft.com/office/drawing/2014/main" id="{F50B3364-7CFF-C582-D9FB-56EEC82345E5}"/>
              </a:ext>
            </a:extLst>
          </p:cNvPr>
          <p:cNvSpPr txBox="1"/>
          <p:nvPr/>
        </p:nvSpPr>
        <p:spPr>
          <a:xfrm>
            <a:off x="356866" y="730295"/>
            <a:ext cx="870597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tab pos="92075" algn="l"/>
              </a:tabLst>
              <a:defRPr/>
            </a:pP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　システムを活用した学校給食アレルギー対応の最適化事業　                        （</a:t>
            </a:r>
            <a:r>
              <a:rPr lang="ja-JP" altLang="en-US" sz="1600" b="1" dirty="0">
                <a:solidFill>
                  <a:srgbClr val="000000"/>
                </a:solidFill>
                <a:latin typeface="+mn-ea"/>
                <a:ea typeface="+mn-ea"/>
              </a:rPr>
              <a:t>６，２００</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万円）</a:t>
            </a:r>
            <a:endParaRPr kumimoji="1" lang="en-US" altLang="ja-JP" sz="1600" b="1" i="0" u="none" strike="noStrike" kern="1200" cap="none" spc="0" normalizeH="0" baseline="0" noProof="0" dirty="0">
              <a:ln>
                <a:noFill/>
              </a:ln>
              <a:solidFill>
                <a:srgbClr val="000000"/>
              </a:solidFill>
              <a:effectLst/>
              <a:uLnTx/>
              <a:uFillTx/>
              <a:latin typeface="+mn-ea"/>
              <a:ea typeface="+mn-ea"/>
              <a:cs typeface="+mn-cs"/>
            </a:endParaRPr>
          </a:p>
        </p:txBody>
      </p:sp>
      <p:sp>
        <p:nvSpPr>
          <p:cNvPr id="12" name="Rectangle 5">
            <a:extLst>
              <a:ext uri="{FF2B5EF4-FFF2-40B4-BE49-F238E27FC236}">
                <a16:creationId xmlns:a16="http://schemas.microsoft.com/office/drawing/2014/main" id="{61723285-3020-4063-DA91-EBB9BA47C0CF}"/>
              </a:ext>
            </a:extLst>
          </p:cNvPr>
          <p:cNvSpPr>
            <a:spLocks noChangeArrowheads="1"/>
          </p:cNvSpPr>
          <p:nvPr/>
        </p:nvSpPr>
        <p:spPr bwMode="auto">
          <a:xfrm>
            <a:off x="568658" y="1096371"/>
            <a:ext cx="7914941" cy="460629"/>
          </a:xfrm>
          <a:prstGeom prst="rect">
            <a:avLst/>
          </a:prstGeom>
          <a:noFill/>
          <a:ln w="9525">
            <a:noFill/>
            <a:miter lim="800000"/>
            <a:headEnd/>
            <a:tailEnd/>
          </a:ln>
        </p:spPr>
        <p:txBody>
          <a:bodyPr lIns="77929" tIns="38964" rIns="77929" bIns="38964"/>
          <a:lstStyle/>
          <a:p>
            <a:pPr marL="285750" lvl="0" indent="-285750" eaLnBrk="1" hangingPunct="1">
              <a:lnSpc>
                <a:spcPts val="1500"/>
              </a:lnSpc>
              <a:spcBef>
                <a:spcPts val="175"/>
              </a:spcBef>
              <a:spcAft>
                <a:spcPts val="175"/>
              </a:spcAft>
              <a:buFont typeface="Wingdings" panose="05000000000000000000" pitchFamily="2" charset="2"/>
              <a:buChar char="Ø"/>
              <a:defRPr/>
            </a:pPr>
            <a:r>
              <a:rPr lang="ja-JP" altLang="en-US" sz="1400" dirty="0">
                <a:latin typeface="+mn-ea"/>
              </a:rPr>
              <a:t>学校給食での児童生徒の食物アレルギー対応について、保護者と学校間のやり取りをシステム化し、より安心安全な学校給食を実現するとともに、保護者と学校の負担を軽減</a:t>
            </a:r>
            <a:endParaRPr lang="en-US" altLang="ja-JP" sz="1400" dirty="0">
              <a:latin typeface="+mn-ea"/>
            </a:endParaRPr>
          </a:p>
        </p:txBody>
      </p:sp>
      <p:sp>
        <p:nvSpPr>
          <p:cNvPr id="14" name="角丸四角形 45">
            <a:extLst>
              <a:ext uri="{FF2B5EF4-FFF2-40B4-BE49-F238E27FC236}">
                <a16:creationId xmlns:a16="http://schemas.microsoft.com/office/drawing/2014/main" id="{8EC80002-35BE-8698-1AFF-80DFD6D180DB}"/>
              </a:ext>
            </a:extLst>
          </p:cNvPr>
          <p:cNvSpPr/>
          <p:nvPr/>
        </p:nvSpPr>
        <p:spPr>
          <a:xfrm>
            <a:off x="81156" y="760119"/>
            <a:ext cx="288000" cy="288000"/>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2" tIns="0" rIns="90752" bIns="35729"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a:t>
            </a:r>
          </a:p>
        </p:txBody>
      </p:sp>
      <p:sp>
        <p:nvSpPr>
          <p:cNvPr id="29" name="四角形: 角を丸くする 28">
            <a:extLst>
              <a:ext uri="{FF2B5EF4-FFF2-40B4-BE49-F238E27FC236}">
                <a16:creationId xmlns:a16="http://schemas.microsoft.com/office/drawing/2014/main" id="{0F4CFCC2-BE97-959D-85BA-88DE72046F18}"/>
              </a:ext>
            </a:extLst>
          </p:cNvPr>
          <p:cNvSpPr/>
          <p:nvPr/>
        </p:nvSpPr>
        <p:spPr>
          <a:xfrm>
            <a:off x="6708860" y="812955"/>
            <a:ext cx="777240" cy="203775"/>
          </a:xfrm>
          <a:prstGeom prst="round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サービス</a:t>
            </a:r>
          </a:p>
        </p:txBody>
      </p:sp>
      <p:sp>
        <p:nvSpPr>
          <p:cNvPr id="15" name="角丸四角形 37">
            <a:extLst>
              <a:ext uri="{FF2B5EF4-FFF2-40B4-BE49-F238E27FC236}">
                <a16:creationId xmlns:a16="http://schemas.microsoft.com/office/drawing/2014/main" id="{0C72943D-920F-5077-6287-E0FC0B7B7783}"/>
              </a:ext>
            </a:extLst>
          </p:cNvPr>
          <p:cNvSpPr/>
          <p:nvPr/>
        </p:nvSpPr>
        <p:spPr>
          <a:xfrm>
            <a:off x="81157" y="3775055"/>
            <a:ext cx="288925" cy="288000"/>
          </a:xfrm>
          <a:prstGeom prst="roundRect">
            <a:avLst/>
          </a:prstGeom>
          <a:noFill/>
          <a:ln w="31750" cmpd="sng">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a:t>
            </a:r>
          </a:p>
        </p:txBody>
      </p:sp>
      <p:sp>
        <p:nvSpPr>
          <p:cNvPr id="6" name="テキスト ボックス 5">
            <a:extLst>
              <a:ext uri="{FF2B5EF4-FFF2-40B4-BE49-F238E27FC236}">
                <a16:creationId xmlns:a16="http://schemas.microsoft.com/office/drawing/2014/main" id="{073FF3B8-92A1-ED8A-945B-3CF67609C7B7}"/>
              </a:ext>
            </a:extLst>
          </p:cNvPr>
          <p:cNvSpPr txBox="1"/>
          <p:nvPr/>
        </p:nvSpPr>
        <p:spPr>
          <a:xfrm>
            <a:off x="568658" y="1931688"/>
            <a:ext cx="7870336" cy="523220"/>
          </a:xfrm>
          <a:prstGeom prst="rect">
            <a:avLst/>
          </a:prstGeom>
          <a:noFill/>
        </p:spPr>
        <p:txBody>
          <a:bodyPr wrap="square">
            <a:spAutoFit/>
          </a:bodyPr>
          <a:lstStyle/>
          <a:p>
            <a:pPr marL="285750" lvl="0" indent="-285750" eaLnBrk="1" hangingPunct="1">
              <a:spcBef>
                <a:spcPts val="175"/>
              </a:spcBef>
              <a:spcAft>
                <a:spcPts val="175"/>
              </a:spcAft>
              <a:buFont typeface="Wingdings" panose="05000000000000000000" pitchFamily="2" charset="2"/>
              <a:buChar char="Ø"/>
              <a:defRPr/>
            </a:pPr>
            <a:r>
              <a:rPr lang="ja-JP" altLang="en-US" sz="1400" dirty="0">
                <a:latin typeface="+mn-ea"/>
                <a:ea typeface="+mn-ea"/>
              </a:rPr>
              <a:t>道路・埋設管等の３次元データ化やＡＩを活用した舗装損傷の自動検知など、維持管理の高度化につながる手法を検討</a:t>
            </a:r>
            <a:endParaRPr lang="ja-JP" altLang="en-US" sz="1400" dirty="0">
              <a:solidFill>
                <a:srgbClr val="FF0000"/>
              </a:solidFill>
              <a:latin typeface="+mn-ea"/>
              <a:ea typeface="+mn-ea"/>
            </a:endParaRPr>
          </a:p>
        </p:txBody>
      </p:sp>
      <p:sp>
        <p:nvSpPr>
          <p:cNvPr id="8" name="テキスト ボックス 7">
            <a:extLst>
              <a:ext uri="{FF2B5EF4-FFF2-40B4-BE49-F238E27FC236}">
                <a16:creationId xmlns:a16="http://schemas.microsoft.com/office/drawing/2014/main" id="{BD111F97-F8DD-59A3-C04C-364ACA4BE253}"/>
              </a:ext>
            </a:extLst>
          </p:cNvPr>
          <p:cNvSpPr txBox="1"/>
          <p:nvPr/>
        </p:nvSpPr>
        <p:spPr>
          <a:xfrm>
            <a:off x="366913" y="1627148"/>
            <a:ext cx="8695929"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　夢洲インフラ施設の３次元データ化等による維持管理等の高度化   　　　　　　  （７，８００万円）</a:t>
            </a:r>
            <a:endParaRPr kumimoji="1" lang="en-US" altLang="ja-JP" sz="1600" b="1" i="0" u="none" strike="noStrike" kern="1200" cap="none" spc="0" normalizeH="0" baseline="0" noProof="0" dirty="0">
              <a:ln>
                <a:noFill/>
              </a:ln>
              <a:solidFill>
                <a:srgbClr val="000000"/>
              </a:solidFill>
              <a:effectLst/>
              <a:uLnTx/>
              <a:uFillTx/>
              <a:latin typeface="+mn-ea"/>
              <a:ea typeface="+mn-ea"/>
              <a:cs typeface="+mn-cs"/>
            </a:endParaRPr>
          </a:p>
        </p:txBody>
      </p:sp>
      <p:sp>
        <p:nvSpPr>
          <p:cNvPr id="13" name="角丸四角形 37">
            <a:extLst>
              <a:ext uri="{FF2B5EF4-FFF2-40B4-BE49-F238E27FC236}">
                <a16:creationId xmlns:a16="http://schemas.microsoft.com/office/drawing/2014/main" id="{60D15D1B-6104-F90C-3331-E6D38E394E7F}"/>
              </a:ext>
            </a:extLst>
          </p:cNvPr>
          <p:cNvSpPr/>
          <p:nvPr/>
        </p:nvSpPr>
        <p:spPr>
          <a:xfrm>
            <a:off x="81157" y="1652344"/>
            <a:ext cx="288925" cy="288000"/>
          </a:xfrm>
          <a:prstGeom prst="roundRect">
            <a:avLst/>
          </a:prstGeom>
          <a:noFill/>
          <a:ln w="31750" cmpd="sng">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a:t>
            </a:r>
          </a:p>
        </p:txBody>
      </p:sp>
      <p:sp>
        <p:nvSpPr>
          <p:cNvPr id="20" name="四角形: 角を丸くする 19">
            <a:extLst>
              <a:ext uri="{FF2B5EF4-FFF2-40B4-BE49-F238E27FC236}">
                <a16:creationId xmlns:a16="http://schemas.microsoft.com/office/drawing/2014/main" id="{B2F70BCC-BE2E-357A-F30A-037396791D3A}"/>
              </a:ext>
            </a:extLst>
          </p:cNvPr>
          <p:cNvSpPr/>
          <p:nvPr/>
        </p:nvSpPr>
        <p:spPr>
          <a:xfrm>
            <a:off x="6695251" y="1705373"/>
            <a:ext cx="853576" cy="189757"/>
          </a:xfrm>
          <a:prstGeom prst="round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都市・まち</a:t>
            </a:r>
            <a:endParaRPr kumimoji="1" lang="ja-JP" altLang="en-US" sz="1200" dirty="0"/>
          </a:p>
        </p:txBody>
      </p:sp>
      <p:pic>
        <p:nvPicPr>
          <p:cNvPr id="5" name="図 4" descr="ロゴ&#10;&#10;自動的に生成された説明">
            <a:extLst>
              <a:ext uri="{FF2B5EF4-FFF2-40B4-BE49-F238E27FC236}">
                <a16:creationId xmlns:a16="http://schemas.microsoft.com/office/drawing/2014/main" id="{424449F0-7E10-AAC4-BA29-F2CC731824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7034092" y="3776063"/>
            <a:ext cx="1213762" cy="1213762"/>
          </a:xfrm>
          <a:prstGeom prst="rect">
            <a:avLst/>
          </a:prstGeom>
        </p:spPr>
      </p:pic>
      <p:pic>
        <p:nvPicPr>
          <p:cNvPr id="16" name="図 15" descr="黒い背景に白い文字がある&#10;&#10;低い精度で自動的に生成された説明">
            <a:extLst>
              <a:ext uri="{FF2B5EF4-FFF2-40B4-BE49-F238E27FC236}">
                <a16:creationId xmlns:a16="http://schemas.microsoft.com/office/drawing/2014/main" id="{C7552483-7018-1957-2CF3-0D45E9127D9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06673" y="2784372"/>
            <a:ext cx="1054542" cy="1054542"/>
          </a:xfrm>
          <a:prstGeom prst="rect">
            <a:avLst/>
          </a:prstGeom>
        </p:spPr>
      </p:pic>
      <p:pic>
        <p:nvPicPr>
          <p:cNvPr id="26" name="図 25" descr="建物, 暗い, コンピュータ, 市 が含まれている画像&#10;&#10;自動的に生成された説明">
            <a:extLst>
              <a:ext uri="{FF2B5EF4-FFF2-40B4-BE49-F238E27FC236}">
                <a16:creationId xmlns:a16="http://schemas.microsoft.com/office/drawing/2014/main" id="{F5EC9EEF-DF06-057A-989B-ECDB85E7F11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82840" y="2910770"/>
            <a:ext cx="703517" cy="703517"/>
          </a:xfrm>
          <a:prstGeom prst="rect">
            <a:avLst/>
          </a:prstGeom>
        </p:spPr>
      </p:pic>
      <p:sp>
        <p:nvSpPr>
          <p:cNvPr id="4" name="Rectangle 5">
            <a:extLst>
              <a:ext uri="{FF2B5EF4-FFF2-40B4-BE49-F238E27FC236}">
                <a16:creationId xmlns:a16="http://schemas.microsoft.com/office/drawing/2014/main" id="{C2F3CE02-F366-9240-5BDA-A8C188078717}"/>
              </a:ext>
            </a:extLst>
          </p:cNvPr>
          <p:cNvSpPr>
            <a:spLocks noChangeArrowheads="1"/>
          </p:cNvSpPr>
          <p:nvPr/>
        </p:nvSpPr>
        <p:spPr bwMode="auto">
          <a:xfrm>
            <a:off x="568657" y="2869026"/>
            <a:ext cx="6138015" cy="703517"/>
          </a:xfrm>
          <a:prstGeom prst="rect">
            <a:avLst/>
          </a:prstGeom>
          <a:noFill/>
          <a:ln w="9525">
            <a:noFill/>
            <a:miter lim="800000"/>
            <a:headEnd/>
            <a:tailEnd/>
          </a:ln>
        </p:spPr>
        <p:txBody>
          <a:bodyPr lIns="77929" tIns="38964" rIns="77929" bIns="38964"/>
          <a:lstStyle/>
          <a:p>
            <a:pPr marL="285750" lvl="0" indent="-285750" eaLnBrk="1" hangingPunct="1">
              <a:spcBef>
                <a:spcPts val="175"/>
              </a:spcBef>
              <a:spcAft>
                <a:spcPts val="175"/>
              </a:spcAft>
              <a:buFont typeface="Wingdings" panose="05000000000000000000" pitchFamily="2" charset="2"/>
              <a:buChar char="Ø"/>
              <a:defRPr/>
            </a:pPr>
            <a:r>
              <a:rPr lang="ja-JP" altLang="en-US" sz="1400" dirty="0">
                <a:latin typeface="+mn-ea"/>
                <a:ea typeface="+mn-ea"/>
              </a:rPr>
              <a:t>２０３０年度の温室効果ガス削減目標の達成をめざし、デジタル技術を活用　して業務ビルへの様々な省エネ技術の導入等による</a:t>
            </a:r>
            <a:r>
              <a:rPr lang="en-US" altLang="ja-JP" sz="1400" dirty="0">
                <a:latin typeface="ＭＳ Ｐゴシック" pitchFamily="50" charset="-128"/>
                <a:ea typeface="ＭＳ Ｐゴシック" charset="-128"/>
              </a:rPr>
              <a:t>CO</a:t>
            </a:r>
            <a:r>
              <a:rPr lang="en-US" altLang="ja-JP" sz="1400" baseline="-25000" dirty="0">
                <a:latin typeface="ＭＳ Ｐゴシック" pitchFamily="50" charset="-128"/>
                <a:ea typeface="ＭＳ Ｐゴシック" charset="-128"/>
              </a:rPr>
              <a:t>2</a:t>
            </a:r>
            <a:r>
              <a:rPr lang="ja-JP" altLang="en-US" sz="1400" dirty="0">
                <a:latin typeface="+mn-ea"/>
                <a:ea typeface="+mn-ea"/>
              </a:rPr>
              <a:t>削減効果を可視化・発信することで、関係者の行動変容を促進</a:t>
            </a:r>
          </a:p>
        </p:txBody>
      </p:sp>
      <p:sp>
        <p:nvSpPr>
          <p:cNvPr id="9" name="スライド番号プレースホルダ 3">
            <a:extLst>
              <a:ext uri="{FF2B5EF4-FFF2-40B4-BE49-F238E27FC236}">
                <a16:creationId xmlns:a16="http://schemas.microsoft.com/office/drawing/2014/main" id="{E4989E0E-1FBE-5ED3-0ABA-4006CB93FE39}"/>
              </a:ext>
            </a:extLst>
          </p:cNvPr>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47</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30055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光 が含まれている画像&#10;&#10;自動的に生成された説明">
            <a:extLst>
              <a:ext uri="{FF2B5EF4-FFF2-40B4-BE49-F238E27FC236}">
                <a16:creationId xmlns:a16="http://schemas.microsoft.com/office/drawing/2014/main" id="{62A5A661-FD9B-CFC7-5D96-61E3C0FDB2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10528" y="1969578"/>
            <a:ext cx="792000" cy="792000"/>
          </a:xfrm>
          <a:prstGeom prst="rect">
            <a:avLst/>
          </a:prstGeom>
        </p:spPr>
      </p:pic>
      <p:sp>
        <p:nvSpPr>
          <p:cNvPr id="26" name="Rectangle 5"/>
          <p:cNvSpPr>
            <a:spLocks noChangeArrowheads="1"/>
          </p:cNvSpPr>
          <p:nvPr/>
        </p:nvSpPr>
        <p:spPr bwMode="auto">
          <a:xfrm>
            <a:off x="268332" y="2868676"/>
            <a:ext cx="8749734" cy="844308"/>
          </a:xfrm>
          <a:prstGeom prst="rect">
            <a:avLst/>
          </a:prstGeom>
          <a:noFill/>
          <a:ln w="12700">
            <a:solidFill>
              <a:schemeClr val="tx1"/>
            </a:solidFill>
            <a:miter lim="800000"/>
            <a:headEnd/>
            <a:tailEnd/>
          </a:ln>
        </p:spPr>
        <p:txBody>
          <a:bodyPr wrap="square" lIns="0" tIns="0" rIns="0" bIns="0">
            <a:noAutofit/>
          </a:bodyPr>
          <a:lstStyle/>
          <a:p>
            <a:pPr marL="0" marR="0" lvl="0" indent="0" algn="l" defTabSz="914400" rtl="0" eaLnBrk="1" fontAlgn="base" latinLnBrk="0" hangingPunct="1">
              <a:lnSpc>
                <a:spcPts val="15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34" name="Rectangle 4"/>
          <p:cNvSpPr>
            <a:spLocks noChangeArrowheads="1"/>
          </p:cNvSpPr>
          <p:nvPr/>
        </p:nvSpPr>
        <p:spPr bwMode="auto">
          <a:xfrm>
            <a:off x="-1588" y="0"/>
            <a:ext cx="9145588" cy="476250"/>
          </a:xfrm>
          <a:prstGeom prst="rect">
            <a:avLst/>
          </a:prstGeom>
          <a:gradFill flip="none" rotWithShape="1">
            <a:gsLst>
              <a:gs pos="55000">
                <a:srgbClr val="000099"/>
              </a:gs>
              <a:gs pos="10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en-US" altLang="ja-JP" sz="28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Re-Design</a:t>
            </a:r>
            <a:r>
              <a:rPr lang="ja-JP" altLang="en-US" sz="28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おおさか～大阪市ＤＸ戦略～</a:t>
            </a:r>
            <a:r>
              <a:rPr kumimoji="1" lang="ja-JP" altLang="en-US" sz="28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G創英角ｺﾞｼｯｸUB" panose="020B0909000000000000" pitchFamily="49" charset="-128"/>
                <a:ea typeface="HG創英角ｺﾞｼｯｸUB" panose="020B0909000000000000" pitchFamily="49" charset="-128"/>
              </a:rPr>
              <a:t>の推進</a:t>
            </a:r>
            <a:r>
              <a:rPr kumimoji="1" lang="ja-JP" altLang="en-US" sz="28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HG創英角ｺﾞｼｯｸUB" pitchFamily="49" charset="-128"/>
                <a:cs typeface="+mn-cs"/>
              </a:rPr>
              <a:t>③</a:t>
            </a:r>
          </a:p>
        </p:txBody>
      </p:sp>
      <p:sp>
        <p:nvSpPr>
          <p:cNvPr id="33" name="テキスト ボックス 32"/>
          <p:cNvSpPr txBox="1"/>
          <p:nvPr/>
        </p:nvSpPr>
        <p:spPr>
          <a:xfrm>
            <a:off x="407924" y="1520830"/>
            <a:ext cx="862962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tab pos="8161338" algn="l"/>
              </a:tabLst>
              <a:defRPr/>
            </a:pP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　生成</a:t>
            </a:r>
            <a:r>
              <a:rPr lang="ja-JP" altLang="en-US" sz="1600" b="1" dirty="0">
                <a:solidFill>
                  <a:srgbClr val="000000"/>
                </a:solidFill>
                <a:latin typeface="+mn-ea"/>
                <a:ea typeface="+mn-ea"/>
              </a:rPr>
              <a:t>ＡＩ</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を活用した業務効率化</a:t>
            </a:r>
            <a:r>
              <a:rPr kumimoji="1" lang="ja-JP" altLang="en-US" sz="1600" b="1" i="0" u="none" strike="noStrike" kern="1200" cap="none" spc="0" normalizeH="0" baseline="0" noProof="0" dirty="0">
                <a:ln>
                  <a:noFill/>
                </a:ln>
                <a:solidFill>
                  <a:srgbClr val="000000"/>
                </a:solidFill>
                <a:effectLst/>
                <a:uLnTx/>
                <a:uFillTx/>
                <a:latin typeface="+mn-ea"/>
                <a:ea typeface="+mn-ea"/>
              </a:rPr>
              <a:t>推進</a:t>
            </a:r>
            <a:r>
              <a:rPr lang="ja-JP" altLang="en-US" sz="1600" b="1" dirty="0">
                <a:solidFill>
                  <a:srgbClr val="000000"/>
                </a:solidFill>
                <a:latin typeface="+mn-ea"/>
                <a:ea typeface="+mn-ea"/>
              </a:rPr>
              <a:t>事業 </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　　　　　　　　　　　　　　　　　　　　 （　１億６，３００万円）</a:t>
            </a:r>
            <a:endParaRPr kumimoji="1" lang="en-US" altLang="ja-JP" sz="1600" b="1" i="0" u="none" strike="noStrike" kern="1200" cap="none" spc="0" normalizeH="0" baseline="0" noProof="0" dirty="0">
              <a:ln>
                <a:noFill/>
              </a:ln>
              <a:solidFill>
                <a:srgbClr val="000000"/>
              </a:solidFill>
              <a:effectLst/>
              <a:uLnTx/>
              <a:uFillTx/>
              <a:latin typeface="+mn-ea"/>
              <a:ea typeface="+mn-ea"/>
              <a:cs typeface="+mn-cs"/>
            </a:endParaRPr>
          </a:p>
        </p:txBody>
      </p:sp>
      <p:sp>
        <p:nvSpPr>
          <p:cNvPr id="41" name="テキスト ボックス 40"/>
          <p:cNvSpPr txBox="1"/>
          <p:nvPr/>
        </p:nvSpPr>
        <p:spPr>
          <a:xfrm>
            <a:off x="407924" y="614073"/>
            <a:ext cx="862962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tab pos="6723063" algn="l"/>
              </a:tabLst>
              <a:defRPr/>
            </a:pPr>
            <a:r>
              <a:rPr kumimoji="1" lang="ja-JP" altLang="en-US" sz="1600" b="1" i="0" u="none" strike="noStrike" kern="1200" cap="none" spc="0" normalizeH="0" baseline="0" noProof="0" dirty="0">
                <a:ln>
                  <a:noFill/>
                </a:ln>
                <a:solidFill>
                  <a:srgbClr val="000000"/>
                </a:solidFill>
                <a:effectLst/>
                <a:uLnTx/>
                <a:uFillTx/>
                <a:latin typeface="+mj-ea"/>
                <a:ea typeface="+mj-ea"/>
                <a:cs typeface="+mn-cs"/>
              </a:rPr>
              <a:t>■　</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バックオフィスＤＸ推進事業　　　　　　　　　　　　　　　　　　　　　　　　　　  　　（　</a:t>
            </a:r>
            <a:r>
              <a:rPr kumimoji="1" lang="zh-TW" altLang="en-US" sz="1600" b="1" i="0" u="none" strike="noStrike" kern="1200" cap="none" spc="0" normalizeH="0" baseline="0" noProof="0" dirty="0">
                <a:ln>
                  <a:noFill/>
                </a:ln>
                <a:effectLst/>
                <a:uLnTx/>
                <a:uFillTx/>
                <a:latin typeface="+mn-ea"/>
                <a:ea typeface="+mn-ea"/>
                <a:cs typeface="+mn-cs"/>
              </a:rPr>
              <a:t>８億８，７００万円</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a:t>
            </a:r>
            <a:endParaRPr kumimoji="1" lang="en-US" altLang="ja-JP" sz="1600" b="1" i="0" u="none" strike="noStrike" kern="1200" cap="none" spc="0" normalizeH="0" baseline="0" noProof="0" dirty="0">
              <a:ln>
                <a:noFill/>
              </a:ln>
              <a:solidFill>
                <a:srgbClr val="000000"/>
              </a:solidFill>
              <a:effectLst/>
              <a:uLnTx/>
              <a:uFillTx/>
              <a:latin typeface="+mn-ea"/>
              <a:ea typeface="+mn-ea"/>
              <a:cs typeface="+mn-cs"/>
            </a:endParaRPr>
          </a:p>
        </p:txBody>
      </p:sp>
      <p:sp>
        <p:nvSpPr>
          <p:cNvPr id="44" name="Rectangle 5"/>
          <p:cNvSpPr>
            <a:spLocks noChangeArrowheads="1"/>
          </p:cNvSpPr>
          <p:nvPr/>
        </p:nvSpPr>
        <p:spPr bwMode="auto">
          <a:xfrm>
            <a:off x="609231" y="1863764"/>
            <a:ext cx="8134100" cy="47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mn-ea"/>
              </a:rPr>
              <a:t>職員の業務効率化、作業の負荷軽減及び業務品質向上をめざし、生成ＡＩの本格的な</a:t>
            </a:r>
            <a:endParaRPr lang="en-US" altLang="ja-JP" sz="1400" dirty="0">
              <a:latin typeface="+mn-ea"/>
            </a:endParaRPr>
          </a:p>
          <a:p>
            <a:pPr eaLnBrk="1" hangingPunct="1">
              <a:lnSpc>
                <a:spcPts val="1500"/>
              </a:lnSpc>
              <a:spcBef>
                <a:spcPts val="175"/>
              </a:spcBef>
              <a:spcAft>
                <a:spcPts val="175"/>
              </a:spcAft>
            </a:pPr>
            <a:r>
              <a:rPr lang="ja-JP" altLang="en-US" sz="1400" dirty="0">
                <a:latin typeface="+mn-ea"/>
              </a:rPr>
              <a:t>　　 利用環境を構築</a:t>
            </a:r>
          </a:p>
        </p:txBody>
      </p:sp>
      <p:sp>
        <p:nvSpPr>
          <p:cNvPr id="6" name="角丸四角形 37">
            <a:extLst>
              <a:ext uri="{FF2B5EF4-FFF2-40B4-BE49-F238E27FC236}">
                <a16:creationId xmlns:a16="http://schemas.microsoft.com/office/drawing/2014/main" id="{86C74AF2-2B81-0CCB-86E8-9679AFC485EF}"/>
              </a:ext>
            </a:extLst>
          </p:cNvPr>
          <p:cNvSpPr/>
          <p:nvPr/>
        </p:nvSpPr>
        <p:spPr>
          <a:xfrm>
            <a:off x="106454" y="648436"/>
            <a:ext cx="288925" cy="288000"/>
          </a:xfrm>
          <a:prstGeom prst="roundRect">
            <a:avLst/>
          </a:prstGeom>
          <a:noFill/>
          <a:ln w="31750" cmpd="sng">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拡</a:t>
            </a:r>
          </a:p>
        </p:txBody>
      </p:sp>
      <p:sp>
        <p:nvSpPr>
          <p:cNvPr id="8" name="Rectangle 5">
            <a:extLst>
              <a:ext uri="{FF2B5EF4-FFF2-40B4-BE49-F238E27FC236}">
                <a16:creationId xmlns:a16="http://schemas.microsoft.com/office/drawing/2014/main" id="{51E921A1-C815-522C-159E-4B66760451FB}"/>
              </a:ext>
            </a:extLst>
          </p:cNvPr>
          <p:cNvSpPr>
            <a:spLocks noChangeArrowheads="1"/>
          </p:cNvSpPr>
          <p:nvPr/>
        </p:nvSpPr>
        <p:spPr bwMode="auto">
          <a:xfrm>
            <a:off x="563611" y="3248816"/>
            <a:ext cx="8321344" cy="4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t>住民情報関係２０業務のＢＰＲ（業務の見直し）やガバメントクラウドで稼働する標準準拠システムへの移行など庁内プロジェクトを推進</a:t>
            </a:r>
          </a:p>
        </p:txBody>
      </p:sp>
      <p:sp>
        <p:nvSpPr>
          <p:cNvPr id="4" name="角丸四角形 27">
            <a:extLst>
              <a:ext uri="{FF2B5EF4-FFF2-40B4-BE49-F238E27FC236}">
                <a16:creationId xmlns:a16="http://schemas.microsoft.com/office/drawing/2014/main" id="{08C9D1E7-54B5-958A-B7C3-C662225735F0}"/>
              </a:ext>
            </a:extLst>
          </p:cNvPr>
          <p:cNvSpPr/>
          <p:nvPr/>
        </p:nvSpPr>
        <p:spPr>
          <a:xfrm>
            <a:off x="118646" y="1541731"/>
            <a:ext cx="288000" cy="286876"/>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2" tIns="0" rIns="90752" bIns="35729"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a:t>
            </a:r>
          </a:p>
        </p:txBody>
      </p:sp>
      <p:sp>
        <p:nvSpPr>
          <p:cNvPr id="16" name="テキスト ボックス 15">
            <a:extLst>
              <a:ext uri="{FF2B5EF4-FFF2-40B4-BE49-F238E27FC236}">
                <a16:creationId xmlns:a16="http://schemas.microsoft.com/office/drawing/2014/main" id="{B995ABB7-0227-7195-76C1-127D029771BF}"/>
              </a:ext>
            </a:extLst>
          </p:cNvPr>
          <p:cNvSpPr txBox="1"/>
          <p:nvPr/>
        </p:nvSpPr>
        <p:spPr>
          <a:xfrm>
            <a:off x="388160" y="2972743"/>
            <a:ext cx="901886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tab pos="8432800" algn="l"/>
                <a:tab pos="8610600" algn="l"/>
                <a:tab pos="8704263" algn="l"/>
              </a:tabLst>
              <a:defRPr/>
            </a:pP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　自治体情報システム標準化・共通化事業　　　　</a:t>
            </a:r>
            <a:r>
              <a:rPr lang="ja-JP" altLang="en-US" sz="1600" b="1" dirty="0">
                <a:solidFill>
                  <a:srgbClr val="000000"/>
                </a:solidFill>
                <a:latin typeface="+mn-ea"/>
                <a:ea typeface="+mn-ea"/>
              </a:rPr>
              <a:t> </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　　　　　　　　　　　　　　　</a:t>
            </a:r>
            <a:r>
              <a:rPr lang="ja-JP" altLang="en-US" sz="1600" b="1" dirty="0">
                <a:solidFill>
                  <a:srgbClr val="000000"/>
                </a:solidFill>
                <a:latin typeface="+mn-ea"/>
                <a:ea typeface="+mn-ea"/>
              </a:rPr>
              <a:t> </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a:t>
            </a:r>
            <a:r>
              <a:rPr lang="ja-JP" altLang="en-US" sz="1600" b="1" dirty="0">
                <a:solidFill>
                  <a:srgbClr val="000000"/>
                </a:solidFill>
                <a:latin typeface="+mn-ea"/>
                <a:ea typeface="+mn-ea"/>
              </a:rPr>
              <a:t>３７</a:t>
            </a:r>
            <a:r>
              <a:rPr kumimoji="1" lang="zh-TW" altLang="en-US" sz="1600" b="1" i="0" u="none" strike="noStrike" kern="1200" cap="none" spc="0" normalizeH="0" baseline="0" noProof="0" dirty="0">
                <a:ln>
                  <a:noFill/>
                </a:ln>
                <a:effectLst/>
                <a:uLnTx/>
                <a:uFillTx/>
                <a:latin typeface="+mn-ea"/>
                <a:ea typeface="+mn-ea"/>
                <a:cs typeface="+mn-cs"/>
              </a:rPr>
              <a:t>億</a:t>
            </a:r>
            <a:r>
              <a:rPr lang="ja-JP" altLang="en-US" sz="1600" b="1" dirty="0">
                <a:latin typeface="+mn-ea"/>
                <a:ea typeface="+mn-ea"/>
              </a:rPr>
              <a:t>８，９００万</a:t>
            </a:r>
            <a:r>
              <a:rPr kumimoji="1" lang="ja-JP" altLang="en-US" sz="1600" b="1" i="0" u="none" strike="noStrike" kern="1200" cap="none" spc="0" normalizeH="0" baseline="0" noProof="0" dirty="0">
                <a:ln>
                  <a:noFill/>
                </a:ln>
                <a:effectLst/>
                <a:uLnTx/>
                <a:uFillTx/>
                <a:latin typeface="+mn-ea"/>
                <a:ea typeface="+mn-ea"/>
                <a:cs typeface="+mn-cs"/>
              </a:rPr>
              <a:t>円</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a:t>
            </a:r>
            <a:endParaRPr kumimoji="1" lang="en-US" altLang="ja-JP" sz="1600" b="1" i="0" u="none" strike="noStrike" kern="1200" cap="none" spc="0" normalizeH="0" baseline="0" noProof="0" dirty="0">
              <a:ln>
                <a:noFill/>
              </a:ln>
              <a:solidFill>
                <a:srgbClr val="000000"/>
              </a:solidFill>
              <a:effectLst/>
              <a:uLnTx/>
              <a:uFillTx/>
              <a:latin typeface="+mn-ea"/>
              <a:ea typeface="+mn-ea"/>
              <a:cs typeface="+mn-cs"/>
            </a:endParaRPr>
          </a:p>
        </p:txBody>
      </p:sp>
      <p:sp>
        <p:nvSpPr>
          <p:cNvPr id="24" name="四角形: 角を丸くする 23">
            <a:extLst>
              <a:ext uri="{FF2B5EF4-FFF2-40B4-BE49-F238E27FC236}">
                <a16:creationId xmlns:a16="http://schemas.microsoft.com/office/drawing/2014/main" id="{72553284-AA5F-D414-C5DE-094DEF651572}"/>
              </a:ext>
            </a:extLst>
          </p:cNvPr>
          <p:cNvSpPr/>
          <p:nvPr/>
        </p:nvSpPr>
        <p:spPr>
          <a:xfrm>
            <a:off x="6465741" y="704442"/>
            <a:ext cx="606095" cy="188367"/>
          </a:xfrm>
          <a:prstGeom prst="round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行政</a:t>
            </a:r>
          </a:p>
        </p:txBody>
      </p:sp>
      <p:sp>
        <p:nvSpPr>
          <p:cNvPr id="28" name="四角形: 角を丸くする 27">
            <a:extLst>
              <a:ext uri="{FF2B5EF4-FFF2-40B4-BE49-F238E27FC236}">
                <a16:creationId xmlns:a16="http://schemas.microsoft.com/office/drawing/2014/main" id="{43D9749E-A271-43E5-B3B3-2A660BAA6E50}"/>
              </a:ext>
            </a:extLst>
          </p:cNvPr>
          <p:cNvSpPr/>
          <p:nvPr/>
        </p:nvSpPr>
        <p:spPr>
          <a:xfrm>
            <a:off x="6465741" y="1605103"/>
            <a:ext cx="606095" cy="188367"/>
          </a:xfrm>
          <a:prstGeom prst="round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行政</a:t>
            </a:r>
          </a:p>
        </p:txBody>
      </p:sp>
      <p:sp>
        <p:nvSpPr>
          <p:cNvPr id="35" name="Rectangle 5">
            <a:extLst>
              <a:ext uri="{FF2B5EF4-FFF2-40B4-BE49-F238E27FC236}">
                <a16:creationId xmlns:a16="http://schemas.microsoft.com/office/drawing/2014/main" id="{098D9DF8-9E3E-8200-9275-2732507B8273}"/>
              </a:ext>
            </a:extLst>
          </p:cNvPr>
          <p:cNvSpPr>
            <a:spLocks noChangeArrowheads="1"/>
          </p:cNvSpPr>
          <p:nvPr/>
        </p:nvSpPr>
        <p:spPr bwMode="auto">
          <a:xfrm>
            <a:off x="609231" y="958991"/>
            <a:ext cx="8134100" cy="459113"/>
          </a:xfrm>
          <a:prstGeom prst="rect">
            <a:avLst/>
          </a:prstGeom>
          <a:noFill/>
          <a:ln w="9525">
            <a:noFill/>
            <a:miter lim="800000"/>
            <a:headEnd/>
            <a:tailEnd/>
          </a:ln>
        </p:spPr>
        <p:txBody>
          <a:bodyPr lIns="77929" tIns="38964" rIns="77929" bIns="38964"/>
          <a:lstStyle/>
          <a:p>
            <a:pPr marL="285750" lvl="0" indent="-285750" eaLnBrk="1" hangingPunct="1">
              <a:lnSpc>
                <a:spcPts val="1500"/>
              </a:lnSpc>
              <a:spcBef>
                <a:spcPts val="175"/>
              </a:spcBef>
              <a:spcAft>
                <a:spcPts val="175"/>
              </a:spcAft>
              <a:buFont typeface="Wingdings" panose="05000000000000000000" pitchFamily="2" charset="2"/>
              <a:buChar char="Ø"/>
              <a:defRPr/>
            </a:pPr>
            <a:r>
              <a:rPr kumimoji="1" lang="ja-JP" altLang="en-US" sz="14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多くの職員が関わる人事・予算・会計・契約・文書等内部管理業務（バックオフィス）の全体最適化により、市役所組織全体のパフォーマンスの向上を実現</a:t>
            </a:r>
          </a:p>
        </p:txBody>
      </p:sp>
      <p:sp>
        <p:nvSpPr>
          <p:cNvPr id="3" name="テキスト ボックス 2">
            <a:extLst>
              <a:ext uri="{FF2B5EF4-FFF2-40B4-BE49-F238E27FC236}">
                <a16:creationId xmlns:a16="http://schemas.microsoft.com/office/drawing/2014/main" id="{66C0F685-8A6E-4A3D-A7D7-1477B5195989}"/>
              </a:ext>
            </a:extLst>
          </p:cNvPr>
          <p:cNvSpPr txBox="1"/>
          <p:nvPr/>
        </p:nvSpPr>
        <p:spPr>
          <a:xfrm>
            <a:off x="388160" y="4060483"/>
            <a:ext cx="8845717"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スマートシティ戦略推進事業　　　　　　　　　　　　　  　　　　　　　　　　　　</a:t>
            </a:r>
            <a:r>
              <a:rPr lang="ja-JP" altLang="en-US" sz="1600" b="1" dirty="0">
                <a:solidFill>
                  <a:srgbClr val="000000"/>
                </a:solidFill>
              </a:rPr>
              <a:t>  </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         　　</a:t>
            </a:r>
            <a:r>
              <a:rPr kumimoji="1" lang="ja-JP" altLang="en-US" sz="1600" b="1"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９００</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万円）</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 name="Rectangle 5">
            <a:extLst>
              <a:ext uri="{FF2B5EF4-FFF2-40B4-BE49-F238E27FC236}">
                <a16:creationId xmlns:a16="http://schemas.microsoft.com/office/drawing/2014/main" id="{C169E736-0240-8465-06E6-761DD80CCB76}"/>
              </a:ext>
            </a:extLst>
          </p:cNvPr>
          <p:cNvSpPr>
            <a:spLocks noChangeArrowheads="1"/>
          </p:cNvSpPr>
          <p:nvPr/>
        </p:nvSpPr>
        <p:spPr bwMode="auto">
          <a:xfrm>
            <a:off x="268332" y="3948343"/>
            <a:ext cx="8750527" cy="864223"/>
          </a:xfrm>
          <a:prstGeom prst="rect">
            <a:avLst/>
          </a:prstGeom>
          <a:noFill/>
          <a:ln w="12700">
            <a:solidFill>
              <a:schemeClr val="tx1"/>
            </a:solidFill>
            <a:miter lim="800000"/>
            <a:headEnd/>
            <a:tailEnd/>
          </a:ln>
        </p:spPr>
        <p:txBody>
          <a:bodyPr wrap="square" lIns="0" tIns="0" rIns="0" bIns="0">
            <a:noAutofit/>
          </a:bodyPr>
          <a:lstStyle/>
          <a:p>
            <a:pPr marL="0" marR="0" lvl="0" indent="0" algn="l" defTabSz="914400" rtl="0" eaLnBrk="1" fontAlgn="base" latinLnBrk="0" hangingPunct="1">
              <a:lnSpc>
                <a:spcPts val="15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4" name="Rectangle 5">
            <a:extLst>
              <a:ext uri="{FF2B5EF4-FFF2-40B4-BE49-F238E27FC236}">
                <a16:creationId xmlns:a16="http://schemas.microsoft.com/office/drawing/2014/main" id="{F2A315CA-A9C8-9E1D-8799-C4D2BD6ECCFA}"/>
              </a:ext>
            </a:extLst>
          </p:cNvPr>
          <p:cNvSpPr>
            <a:spLocks noChangeArrowheads="1"/>
          </p:cNvSpPr>
          <p:nvPr/>
        </p:nvSpPr>
        <p:spPr bwMode="auto">
          <a:xfrm>
            <a:off x="614848" y="4352302"/>
            <a:ext cx="8221615" cy="384721"/>
          </a:xfrm>
          <a:prstGeom prst="rect">
            <a:avLst/>
          </a:prstGeom>
          <a:noFill/>
          <a:ln w="9525">
            <a:noFill/>
            <a:miter lim="800000"/>
            <a:headEnd/>
            <a:tailEnd/>
          </a:ln>
        </p:spPr>
        <p:txBody>
          <a:bodyPr wrap="square" lIns="0" tIns="0" rIns="0" bIns="0">
            <a:spAutoFit/>
          </a:bodyPr>
          <a:lstStyle/>
          <a:p>
            <a:pPr marL="285750" marR="0" lvl="0" indent="-285750" algn="l" defTabSz="914400" rtl="0" eaLnBrk="1" fontAlgn="base" latinLnBrk="0" hangingPunct="1">
              <a:lnSpc>
                <a:spcPts val="1500"/>
              </a:lnSpc>
              <a:spcBef>
                <a:spcPts val="175"/>
              </a:spcBef>
              <a:spcAft>
                <a:spcPts val="175"/>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府・市が連携して、住民の生活の質（ＱｏＬ）の向上を目標に掲げた「大阪スマートシティ戦略」の取組を推進するとともに、スーパーシティ構想について先端的サービスや規制改革の実現に向けた取組を実施</a:t>
            </a: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endParaRPr>
          </a:p>
        </p:txBody>
      </p:sp>
      <p:sp>
        <p:nvSpPr>
          <p:cNvPr id="7" name="Rectangle 4">
            <a:extLst>
              <a:ext uri="{FF2B5EF4-FFF2-40B4-BE49-F238E27FC236}">
                <a16:creationId xmlns:a16="http://schemas.microsoft.com/office/drawing/2014/main" id="{7AA13506-5F5D-116B-A0A9-687E835C629E}"/>
              </a:ext>
            </a:extLst>
          </p:cNvPr>
          <p:cNvSpPr>
            <a:spLocks noChangeArrowheads="1"/>
          </p:cNvSpPr>
          <p:nvPr/>
        </p:nvSpPr>
        <p:spPr bwMode="auto">
          <a:xfrm>
            <a:off x="106455" y="2675457"/>
            <a:ext cx="4126110" cy="324910"/>
          </a:xfrm>
          <a:prstGeom prst="rect">
            <a:avLst/>
          </a:prstGeom>
          <a:gradFill flip="none" rotWithShape="1">
            <a:gsLst>
              <a:gs pos="100000">
                <a:srgbClr val="000099"/>
              </a:gs>
              <a:gs pos="100000">
                <a:schemeClr val="bg1"/>
              </a:gs>
            </a:gsLst>
            <a:lin ang="0" scaled="1"/>
            <a:tileRect/>
          </a:gradFill>
          <a:ln w="38100" algn="ctr">
            <a:noFill/>
            <a:miter lim="800000"/>
            <a:headEnd/>
            <a:tailEnd/>
          </a:ln>
          <a:effectLst/>
        </p:spPr>
        <p:txBody>
          <a:bodyPr wrap="square" lIns="77929" tIns="38964" rIns="77929" bIns="38964" anchor="ctr">
            <a:spAutoFit/>
          </a:bodyPr>
          <a:lstStyle/>
          <a:p>
            <a:pPr lvl="0" eaLnBrk="1" hangingPunct="1">
              <a:defRPr/>
            </a:pPr>
            <a:r>
              <a:rPr lang="ja-JP" altLang="en-US" sz="1600" dirty="0">
                <a:solidFill>
                  <a:srgbClr val="FFFFFF"/>
                </a:solidFill>
                <a:effectLst>
                  <a:outerShdw blurRad="38100" dist="38100" dir="2700000" algn="tl">
                    <a:srgbClr val="000000">
                      <a:alpha val="43137"/>
                    </a:srgbClr>
                  </a:outerShdw>
                </a:effectLst>
                <a:ea typeface="HG創英角ｺﾞｼｯｸUB" pitchFamily="49" charset="-128"/>
              </a:rPr>
              <a:t>自治体情報システム標準化・共通化の推進　 　　　　　　　　　　　　　　</a:t>
            </a:r>
          </a:p>
        </p:txBody>
      </p:sp>
      <p:sp>
        <p:nvSpPr>
          <p:cNvPr id="9" name="Rectangle 4">
            <a:extLst>
              <a:ext uri="{FF2B5EF4-FFF2-40B4-BE49-F238E27FC236}">
                <a16:creationId xmlns:a16="http://schemas.microsoft.com/office/drawing/2014/main" id="{ED7C76B9-E573-57AC-905E-C598DB831DB3}"/>
              </a:ext>
            </a:extLst>
          </p:cNvPr>
          <p:cNvSpPr>
            <a:spLocks noChangeArrowheads="1"/>
          </p:cNvSpPr>
          <p:nvPr/>
        </p:nvSpPr>
        <p:spPr bwMode="auto">
          <a:xfrm>
            <a:off x="106454" y="3772717"/>
            <a:ext cx="2653736" cy="324910"/>
          </a:xfrm>
          <a:prstGeom prst="rect">
            <a:avLst/>
          </a:prstGeom>
          <a:gradFill flip="none" rotWithShape="1">
            <a:gsLst>
              <a:gs pos="100000">
                <a:srgbClr val="000099"/>
              </a:gs>
              <a:gs pos="100000">
                <a:schemeClr val="bg1"/>
              </a:gs>
            </a:gsLst>
            <a:lin ang="0" scaled="1"/>
            <a:tileRect/>
          </a:gradFill>
          <a:ln w="38100" algn="ctr">
            <a:noFill/>
            <a:miter lim="800000"/>
            <a:headEnd/>
            <a:tailEnd/>
          </a:ln>
          <a:effectLst/>
        </p:spPr>
        <p:txBody>
          <a:bodyPr wrap="square" lIns="77929" tIns="38964" rIns="77929" bIns="38964" anchor="ctr">
            <a:spAutoFit/>
          </a:bodyPr>
          <a:lstStyle/>
          <a:p>
            <a:pPr lvl="0" eaLnBrk="1" hangingPunct="1">
              <a:defRPr/>
            </a:pPr>
            <a:r>
              <a:rPr lang="ja-JP" altLang="en-US" sz="1600" dirty="0">
                <a:solidFill>
                  <a:srgbClr val="FFFFFF"/>
                </a:solidFill>
                <a:effectLst>
                  <a:outerShdw blurRad="38100" dist="38100" dir="2700000" algn="tl">
                    <a:srgbClr val="000000">
                      <a:alpha val="43137"/>
                    </a:srgbClr>
                  </a:outerShdw>
                </a:effectLst>
                <a:ea typeface="HG創英角ｺﾞｼｯｸUB" pitchFamily="49" charset="-128"/>
              </a:rPr>
              <a:t>スマートシティ戦略の推進　 　　　　　　　　　　　　　　</a:t>
            </a:r>
          </a:p>
        </p:txBody>
      </p:sp>
      <p:pic>
        <p:nvPicPr>
          <p:cNvPr id="18" name="図 17" descr="黒い背景と男性の絵&#10;&#10;低い精度で自動的に生成された説明">
            <a:extLst>
              <a:ext uri="{FF2B5EF4-FFF2-40B4-BE49-F238E27FC236}">
                <a16:creationId xmlns:a16="http://schemas.microsoft.com/office/drawing/2014/main" id="{881AE6D1-072B-37D9-9286-1031AEFDA92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93881" y="1961919"/>
            <a:ext cx="792000" cy="792000"/>
          </a:xfrm>
          <a:prstGeom prst="rect">
            <a:avLst/>
          </a:prstGeom>
        </p:spPr>
      </p:pic>
      <p:pic>
        <p:nvPicPr>
          <p:cNvPr id="12" name="図 11" descr="黒い背景に白い文字がある&#10;&#10;低い精度で自動的に生成された説明">
            <a:extLst>
              <a:ext uri="{FF2B5EF4-FFF2-40B4-BE49-F238E27FC236}">
                <a16:creationId xmlns:a16="http://schemas.microsoft.com/office/drawing/2014/main" id="{585E1094-C8EC-C04F-1D52-AD65C2F31DC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94416" y="1817619"/>
            <a:ext cx="513833" cy="513833"/>
          </a:xfrm>
          <a:prstGeom prst="rect">
            <a:avLst/>
          </a:prstGeom>
        </p:spPr>
      </p:pic>
      <p:sp>
        <p:nvSpPr>
          <p:cNvPr id="10" name="スライド番号プレースホルダ 3">
            <a:extLst>
              <a:ext uri="{FF2B5EF4-FFF2-40B4-BE49-F238E27FC236}">
                <a16:creationId xmlns:a16="http://schemas.microsoft.com/office/drawing/2014/main" id="{4251D35B-265B-4F2F-A982-B29F88873529}"/>
              </a:ext>
            </a:extLst>
          </p:cNvPr>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48</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17442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531938"/>
            <a:ext cx="9144000" cy="1189037"/>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chemeClr val="bg1"/>
              </a:solidFill>
              <a:latin typeface="ＭＳ Ｐゴシック" panose="020B0600070205080204" pitchFamily="50" charset="-128"/>
              <a:ea typeface="HG創英角ｺﾞｼｯｸUB" pitchFamily="49" charset="-128"/>
            </a:endParaRPr>
          </a:p>
        </p:txBody>
      </p:sp>
      <p:sp>
        <p:nvSpPr>
          <p:cNvPr id="25603" name="Text Box 4"/>
          <p:cNvSpPr txBox="1">
            <a:spLocks noChangeArrowheads="1"/>
          </p:cNvSpPr>
          <p:nvPr/>
        </p:nvSpPr>
        <p:spPr bwMode="auto">
          <a:xfrm>
            <a:off x="142875" y="1693863"/>
            <a:ext cx="8856663" cy="740858"/>
          </a:xfrm>
          <a:prstGeom prst="rect">
            <a:avLst/>
          </a:prstGeom>
          <a:noFill/>
          <a:ln w="9525">
            <a:noFill/>
            <a:miter lim="800000"/>
            <a:headEnd/>
            <a:tailEnd/>
          </a:ln>
        </p:spPr>
        <p:txBody>
          <a:bodyPr lIns="77928" tIns="38964" rIns="77928" bIns="38964">
            <a:spAutoFit/>
          </a:bodyPr>
          <a:lstStyle/>
          <a:p>
            <a:pPr algn="ctr" eaLnBrk="1" hangingPunct="1">
              <a:lnSpc>
                <a:spcPct val="150000"/>
              </a:lnSpc>
              <a:defRPr/>
            </a:pPr>
            <a:r>
              <a:rPr lang="ja-JP" altLang="en-US" sz="34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６．新たな自治の仕組みの構築</a:t>
            </a:r>
          </a:p>
        </p:txBody>
      </p:sp>
    </p:spTree>
    <p:extLst>
      <p:ext uri="{BB962C8B-B14F-4D97-AF65-F5344CB8AC3E}">
        <p14:creationId xmlns:p14="http://schemas.microsoft.com/office/powerpoint/2010/main" val="1845536706"/>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p>
            <a:pPr algn="r" eaLnBrk="1" hangingPunct="1">
              <a:defRPr/>
            </a:pPr>
            <a:r>
              <a:rPr lang="en-US" altLang="ja-JP" sz="2000" b="1" dirty="0">
                <a:effectLst>
                  <a:outerShdw blurRad="38100" dist="38100" dir="2700000" algn="tl">
                    <a:srgbClr val="C0C0C0"/>
                  </a:outerShdw>
                </a:effectLst>
              </a:rPr>
              <a:t>5</a:t>
            </a:r>
          </a:p>
        </p:txBody>
      </p:sp>
      <p:sp>
        <p:nvSpPr>
          <p:cNvPr id="14" name="Rectangle 4"/>
          <p:cNvSpPr>
            <a:spLocks noChangeArrowheads="1"/>
          </p:cNvSpPr>
          <p:nvPr/>
        </p:nvSpPr>
        <p:spPr bwMode="auto">
          <a:xfrm>
            <a:off x="0" y="0"/>
            <a:ext cx="9144000" cy="476250"/>
          </a:xfrm>
          <a:prstGeom prst="rect">
            <a:avLst/>
          </a:prstGeom>
          <a:gradFill flip="none" rotWithShape="1">
            <a:gsLst>
              <a:gs pos="5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ea typeface="HG創英角ｺﾞｼｯｸUB" pitchFamily="49" charset="-128"/>
              </a:rPr>
              <a:t>予算編成方針</a:t>
            </a:r>
            <a:endParaRPr lang="en-US" altLang="ja-JP" sz="28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10" name="角丸四角形吹き出し 9"/>
          <p:cNvSpPr/>
          <p:nvPr/>
        </p:nvSpPr>
        <p:spPr>
          <a:xfrm>
            <a:off x="683045" y="1222873"/>
            <a:ext cx="7911553" cy="3007606"/>
          </a:xfrm>
          <a:prstGeom prst="wedgeRoundRectCallout">
            <a:avLst>
              <a:gd name="adj1" fmla="val -47867"/>
              <a:gd name="adj2" fmla="val 834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0" anchor="ctr"/>
          <a:lstStyle/>
          <a:p>
            <a:pPr eaLnBrk="1" hangingPunct="1">
              <a:lnSpc>
                <a:spcPct val="150000"/>
              </a:lnSpc>
              <a:spcBef>
                <a:spcPts val="170"/>
              </a:spcBef>
              <a:spcAft>
                <a:spcPts val="170"/>
              </a:spcAft>
              <a:defRPr/>
            </a:pPr>
            <a:r>
              <a:rPr lang="ja-JP" altLang="en-US" sz="2200" b="1" dirty="0">
                <a:solidFill>
                  <a:schemeClr val="tx1"/>
                </a:solidFill>
                <a:latin typeface="+mj-ea"/>
                <a:ea typeface="+mj-ea"/>
              </a:rPr>
              <a:t>収入の範囲内で予算を組むことを原則とするなど、将来世代に負担を先送りすることのないよう財政健全化への取組を進めるとともに、限られた財源のもとでの一層の選択と集中を全市的に進める</a:t>
            </a:r>
            <a:endParaRPr lang="en-US" altLang="ja-JP" sz="2200" b="1" dirty="0">
              <a:solidFill>
                <a:schemeClr val="tx1"/>
              </a:solidFill>
              <a:latin typeface="+mj-ea"/>
              <a:ea typeface="+mj-ea"/>
            </a:endParaRPr>
          </a:p>
        </p:txBody>
      </p:sp>
    </p:spTree>
    <p:extLst>
      <p:ext uri="{BB962C8B-B14F-4D97-AF65-F5344CB8AC3E}">
        <p14:creationId xmlns:p14="http://schemas.microsoft.com/office/powerpoint/2010/main" val="25380119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 y="-2854"/>
            <a:ext cx="9144001" cy="468313"/>
          </a:xfrm>
          <a:prstGeom prst="rect">
            <a:avLst/>
          </a:prstGeom>
          <a:gradFill flip="none" rotWithShape="1">
            <a:gsLst>
              <a:gs pos="5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ln w="3175">
                  <a:noFill/>
                </a:ln>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副首都・大阪の実現に向けた取組の推進</a:t>
            </a:r>
          </a:p>
        </p:txBody>
      </p:sp>
      <p:sp>
        <p:nvSpPr>
          <p:cNvPr id="13"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50</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57" name="Rectangle 5"/>
          <p:cNvSpPr>
            <a:spLocks noChangeArrowheads="1"/>
          </p:cNvSpPr>
          <p:nvPr/>
        </p:nvSpPr>
        <p:spPr bwMode="auto">
          <a:xfrm>
            <a:off x="-1" y="4137020"/>
            <a:ext cx="8770267" cy="673724"/>
          </a:xfrm>
          <a:prstGeom prst="rect">
            <a:avLst/>
          </a:prstGeom>
          <a:noFill/>
          <a:ln w="9525">
            <a:noFill/>
            <a:miter lim="800000"/>
            <a:headEnd/>
            <a:tailEnd/>
          </a:ln>
        </p:spPr>
        <p:txBody>
          <a:bodyPr wrap="square" lIns="77929" tIns="38964" rIns="77929" bIns="38964">
            <a:spAutoFit/>
          </a:bodyPr>
          <a:lstStyle/>
          <a:p>
            <a:pPr marL="288000">
              <a:spcBef>
                <a:spcPts val="170"/>
              </a:spcBef>
              <a:spcAft>
                <a:spcPts val="170"/>
              </a:spcAft>
              <a:tabLst>
                <a:tab pos="5648325" algn="l"/>
              </a:tabLst>
              <a:defRPr/>
            </a:pPr>
            <a:r>
              <a:rPr lang="ja-JP" altLang="en-US" b="1" dirty="0">
                <a:latin typeface="ＭＳ Ｐゴシック" panose="020B0600070205080204" pitchFamily="50" charset="-128"/>
              </a:rPr>
              <a:t>■　</a:t>
            </a:r>
            <a:r>
              <a:rPr lang="ja-JP" altLang="en-US" b="1" dirty="0">
                <a:latin typeface="ＭＳ Ｐゴシック" pitchFamily="50" charset="-128"/>
                <a:ea typeface="ＭＳ Ｐゴシック" charset="-128"/>
              </a:rPr>
              <a:t>副首都・大阪の実現に向けた取組の推進             　　　　</a:t>
            </a:r>
            <a:r>
              <a:rPr lang="ja-JP" altLang="en-US" b="1" dirty="0">
                <a:latin typeface="ＭＳ Ｐゴシック" panose="020B0600070205080204" pitchFamily="50" charset="-128"/>
              </a:rPr>
              <a:t>（</a:t>
            </a:r>
            <a:r>
              <a:rPr lang="ja-JP" altLang="en-US" b="1" dirty="0">
                <a:latin typeface="ＭＳ Ｐゴシック" pitchFamily="50" charset="-128"/>
                <a:ea typeface="ＭＳ Ｐゴシック" charset="-128"/>
              </a:rPr>
              <a:t>　 　１，５００万円</a:t>
            </a:r>
            <a:r>
              <a:rPr lang="ja-JP" altLang="en-US" b="1" dirty="0">
                <a:latin typeface="ＭＳ Ｐゴシック" panose="020B0600070205080204" pitchFamily="50" charset="-128"/>
              </a:rPr>
              <a:t>）</a:t>
            </a:r>
            <a:endParaRPr lang="en-US" altLang="ja-JP" sz="1400" dirty="0">
              <a:latin typeface="ＭＳ Ｐゴシック" panose="020B0600070205080204" pitchFamily="50" charset="-128"/>
              <a:ea typeface="ＭＳ Ｐゴシック" charset="-128"/>
            </a:endParaRPr>
          </a:p>
          <a:p>
            <a:pPr marL="756000" indent="-231775">
              <a:spcBef>
                <a:spcPts val="600"/>
              </a:spcBef>
              <a:spcAft>
                <a:spcPts val="170"/>
              </a:spcAft>
              <a:buFont typeface="Wingdings" pitchFamily="2" charset="2"/>
              <a:buChar char="Ø"/>
              <a:defRPr/>
            </a:pPr>
            <a:r>
              <a:rPr lang="ja-JP" altLang="en-US" sz="1400" dirty="0">
                <a:latin typeface="ＭＳ Ｐゴシック" panose="020B0600070205080204" pitchFamily="50" charset="-128"/>
                <a:ea typeface="ＭＳ Ｐゴシック" charset="-128"/>
              </a:rPr>
              <a:t>「副首都・大阪」の理解促進、副首都機能の充実強化</a:t>
            </a:r>
            <a:endParaRPr lang="en-US" altLang="ja-JP" sz="1400" dirty="0">
              <a:latin typeface="ＭＳ Ｐゴシック" panose="020B0600070205080204" pitchFamily="50" charset="-128"/>
              <a:ea typeface="ＭＳ Ｐゴシック" charset="-128"/>
            </a:endParaRPr>
          </a:p>
        </p:txBody>
      </p:sp>
      <p:grpSp>
        <p:nvGrpSpPr>
          <p:cNvPr id="16" name="グループ化 15">
            <a:extLst>
              <a:ext uri="{FF2B5EF4-FFF2-40B4-BE49-F238E27FC236}">
                <a16:creationId xmlns:a16="http://schemas.microsoft.com/office/drawing/2014/main" id="{7558F4E8-F6FB-525A-BE4B-D7457FAF2449}"/>
              </a:ext>
            </a:extLst>
          </p:cNvPr>
          <p:cNvGrpSpPr/>
          <p:nvPr/>
        </p:nvGrpSpPr>
        <p:grpSpPr>
          <a:xfrm>
            <a:off x="114137" y="863058"/>
            <a:ext cx="4843330" cy="2910983"/>
            <a:chOff x="114137" y="909950"/>
            <a:chExt cx="4843330" cy="2910983"/>
          </a:xfrm>
        </p:grpSpPr>
        <p:sp>
          <p:nvSpPr>
            <p:cNvPr id="17" name="四角形: 角を丸くする 16">
              <a:extLst>
                <a:ext uri="{FF2B5EF4-FFF2-40B4-BE49-F238E27FC236}">
                  <a16:creationId xmlns:a16="http://schemas.microsoft.com/office/drawing/2014/main" id="{E3203948-EFE9-137E-93AF-14CBCD53B319}"/>
                </a:ext>
              </a:extLst>
            </p:cNvPr>
            <p:cNvSpPr/>
            <p:nvPr/>
          </p:nvSpPr>
          <p:spPr>
            <a:xfrm>
              <a:off x="114137" y="909950"/>
              <a:ext cx="4843330" cy="2910983"/>
            </a:xfrm>
            <a:prstGeom prst="roundRect">
              <a:avLst>
                <a:gd name="adj" fmla="val 9833"/>
              </a:avLst>
            </a:prstGeom>
            <a:solidFill>
              <a:srgbClr val="DEE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 name="グループ化 17">
              <a:extLst>
                <a:ext uri="{FF2B5EF4-FFF2-40B4-BE49-F238E27FC236}">
                  <a16:creationId xmlns:a16="http://schemas.microsoft.com/office/drawing/2014/main" id="{D2B182C0-7DE1-886D-79CE-2EA8EECD3759}"/>
                </a:ext>
              </a:extLst>
            </p:cNvPr>
            <p:cNvGrpSpPr/>
            <p:nvPr/>
          </p:nvGrpSpPr>
          <p:grpSpPr>
            <a:xfrm>
              <a:off x="267930" y="1889027"/>
              <a:ext cx="4535744" cy="1673535"/>
              <a:chOff x="200661" y="2064872"/>
              <a:chExt cx="4535744" cy="1673535"/>
            </a:xfrm>
          </p:grpSpPr>
          <p:sp>
            <p:nvSpPr>
              <p:cNvPr id="27" name="楕円 26">
                <a:extLst>
                  <a:ext uri="{FF2B5EF4-FFF2-40B4-BE49-F238E27FC236}">
                    <a16:creationId xmlns:a16="http://schemas.microsoft.com/office/drawing/2014/main" id="{C17FEEEF-3B95-376D-6206-FE8D6CA19279}"/>
                  </a:ext>
                </a:extLst>
              </p:cNvPr>
              <p:cNvSpPr/>
              <p:nvPr/>
            </p:nvSpPr>
            <p:spPr>
              <a:xfrm>
                <a:off x="1102128" y="2278489"/>
                <a:ext cx="2732810" cy="1277007"/>
              </a:xfrm>
              <a:prstGeom prst="ellipse">
                <a:avLst/>
              </a:prstGeom>
              <a:solidFill>
                <a:schemeClr val="bg1">
                  <a:lumMod val="95000"/>
                  <a:alpha val="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endParaRPr>
              </a:p>
            </p:txBody>
          </p:sp>
          <p:grpSp>
            <p:nvGrpSpPr>
              <p:cNvPr id="28" name="グループ化 27">
                <a:extLst>
                  <a:ext uri="{FF2B5EF4-FFF2-40B4-BE49-F238E27FC236}">
                    <a16:creationId xmlns:a16="http://schemas.microsoft.com/office/drawing/2014/main" id="{76C592CB-0B87-0AF1-D3B4-3534E33F22DC}"/>
                  </a:ext>
                </a:extLst>
              </p:cNvPr>
              <p:cNvGrpSpPr/>
              <p:nvPr/>
            </p:nvGrpSpPr>
            <p:grpSpPr>
              <a:xfrm>
                <a:off x="200661" y="2064872"/>
                <a:ext cx="4535744" cy="1673535"/>
                <a:chOff x="200661" y="2064872"/>
                <a:chExt cx="4535744" cy="1673535"/>
              </a:xfrm>
            </p:grpSpPr>
            <p:sp>
              <p:nvSpPr>
                <p:cNvPr id="29" name="楕円 28">
                  <a:extLst>
                    <a:ext uri="{FF2B5EF4-FFF2-40B4-BE49-F238E27FC236}">
                      <a16:creationId xmlns:a16="http://schemas.microsoft.com/office/drawing/2014/main" id="{E529725F-DB48-9F55-D715-269BE7F2214D}"/>
                    </a:ext>
                  </a:extLst>
                </p:cNvPr>
                <p:cNvSpPr/>
                <p:nvPr/>
              </p:nvSpPr>
              <p:spPr>
                <a:xfrm>
                  <a:off x="1377860" y="2921932"/>
                  <a:ext cx="2181347" cy="816475"/>
                </a:xfrm>
                <a:prstGeom prst="ellipse">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ja-JP" altLang="en-US" sz="1600" b="1" dirty="0">
                      <a:solidFill>
                        <a:schemeClr val="tx1"/>
                      </a:solidFill>
                      <a:latin typeface="ＭＳ Ｐゴシック" panose="020B0600070205080204" pitchFamily="50" charset="-128"/>
                      <a:ea typeface="ＭＳ Ｐゴシック" panose="020B0600070205080204" pitchFamily="50" charset="-128"/>
                    </a:rPr>
                    <a:t>首都機能のバックアップ</a:t>
                  </a:r>
                  <a:endParaRPr lang="en-US" altLang="ja-JP" sz="1600" b="1" dirty="0">
                    <a:solidFill>
                      <a:schemeClr val="tx1"/>
                    </a:solidFill>
                    <a:latin typeface="ＭＳ Ｐゴシック" panose="020B0600070205080204" pitchFamily="50" charset="-128"/>
                    <a:ea typeface="ＭＳ Ｐゴシック" panose="020B0600070205080204" pitchFamily="50" charset="-128"/>
                  </a:endParaRPr>
                </a:p>
              </p:txBody>
            </p:sp>
            <p:grpSp>
              <p:nvGrpSpPr>
                <p:cNvPr id="33" name="グループ化 32">
                  <a:extLst>
                    <a:ext uri="{FF2B5EF4-FFF2-40B4-BE49-F238E27FC236}">
                      <a16:creationId xmlns:a16="http://schemas.microsoft.com/office/drawing/2014/main" id="{4C3D749C-1D09-5794-76A4-F6ACC860EF20}"/>
                    </a:ext>
                  </a:extLst>
                </p:cNvPr>
                <p:cNvGrpSpPr/>
                <p:nvPr/>
              </p:nvGrpSpPr>
              <p:grpSpPr>
                <a:xfrm>
                  <a:off x="200661" y="2064872"/>
                  <a:ext cx="4535744" cy="816475"/>
                  <a:chOff x="200661" y="2064872"/>
                  <a:chExt cx="4535744" cy="816475"/>
                </a:xfrm>
              </p:grpSpPr>
              <p:sp>
                <p:nvSpPr>
                  <p:cNvPr id="34" name="楕円 33">
                    <a:extLst>
                      <a:ext uri="{FF2B5EF4-FFF2-40B4-BE49-F238E27FC236}">
                        <a16:creationId xmlns:a16="http://schemas.microsoft.com/office/drawing/2014/main" id="{D8DFE3C1-B996-2FC1-3408-80E7A226341F}"/>
                      </a:ext>
                    </a:extLst>
                  </p:cNvPr>
                  <p:cNvSpPr/>
                  <p:nvPr/>
                </p:nvSpPr>
                <p:spPr>
                  <a:xfrm>
                    <a:off x="200661" y="2064872"/>
                    <a:ext cx="2181348" cy="816475"/>
                  </a:xfrm>
                  <a:prstGeom prst="ellipse">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経済成長</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sp>
                <p:nvSpPr>
                  <p:cNvPr id="35" name="楕円 34">
                    <a:extLst>
                      <a:ext uri="{FF2B5EF4-FFF2-40B4-BE49-F238E27FC236}">
                        <a16:creationId xmlns:a16="http://schemas.microsoft.com/office/drawing/2014/main" id="{DB80E009-1195-C818-F725-FCC3369F3988}"/>
                      </a:ext>
                    </a:extLst>
                  </p:cNvPr>
                  <p:cNvSpPr/>
                  <p:nvPr/>
                </p:nvSpPr>
                <p:spPr>
                  <a:xfrm>
                    <a:off x="2555057" y="2064872"/>
                    <a:ext cx="2181348" cy="816475"/>
                  </a:xfrm>
                  <a:prstGeom prst="ellipse">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行政・政治</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基盤の充実</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grpSp>
          </p:grpSp>
        </p:grpSp>
        <p:sp>
          <p:nvSpPr>
            <p:cNvPr id="24" name="テキスト ボックス 23">
              <a:extLst>
                <a:ext uri="{FF2B5EF4-FFF2-40B4-BE49-F238E27FC236}">
                  <a16:creationId xmlns:a16="http://schemas.microsoft.com/office/drawing/2014/main" id="{2592A4C2-CB76-99C9-6B02-84E750C4242A}"/>
                </a:ext>
              </a:extLst>
            </p:cNvPr>
            <p:cNvSpPr txBox="1"/>
            <p:nvPr/>
          </p:nvSpPr>
          <p:spPr>
            <a:xfrm>
              <a:off x="267931" y="1069920"/>
              <a:ext cx="4535743" cy="646331"/>
            </a:xfrm>
            <a:prstGeom prst="rect">
              <a:avLst/>
            </a:prstGeom>
            <a:noFill/>
          </p:spPr>
          <p:txBody>
            <a:bodyPr wrap="square" rtlCol="0">
              <a:spAutoFit/>
            </a:bodyPr>
            <a:lstStyle/>
            <a:p>
              <a:pPr algn="ctr">
                <a:defRPr/>
              </a:pPr>
              <a:r>
                <a:rPr lang="ja-JP" altLang="en-US" b="1" spc="-100" dirty="0">
                  <a:latin typeface="ＭＳ Ｐゴシック" panose="020B0600070205080204" pitchFamily="50" charset="-128"/>
                  <a:ea typeface="ＭＳ Ｐゴシック" charset="-128"/>
                </a:rPr>
                <a:t>「副首都ビジョン」を指針として、府市一体を核にオール大阪で副首都・大阪を実現していく</a:t>
              </a:r>
              <a:endParaRPr lang="en-US" altLang="ja-JP" b="1" spc="-100" dirty="0">
                <a:latin typeface="ＭＳ Ｐゴシック" panose="020B0600070205080204" pitchFamily="50" charset="-128"/>
                <a:ea typeface="ＭＳ Ｐゴシック" charset="-128"/>
              </a:endParaRPr>
            </a:p>
          </p:txBody>
        </p:sp>
      </p:grpSp>
      <p:grpSp>
        <p:nvGrpSpPr>
          <p:cNvPr id="37" name="グループ化 36">
            <a:extLst>
              <a:ext uri="{FF2B5EF4-FFF2-40B4-BE49-F238E27FC236}">
                <a16:creationId xmlns:a16="http://schemas.microsoft.com/office/drawing/2014/main" id="{8804AC41-F011-0D44-A006-4C998136D741}"/>
              </a:ext>
            </a:extLst>
          </p:cNvPr>
          <p:cNvGrpSpPr/>
          <p:nvPr/>
        </p:nvGrpSpPr>
        <p:grpSpPr>
          <a:xfrm>
            <a:off x="4957466" y="945119"/>
            <a:ext cx="3902151" cy="2746860"/>
            <a:chOff x="-726960" y="133399"/>
            <a:chExt cx="3902151" cy="2746860"/>
          </a:xfrm>
        </p:grpSpPr>
        <p:sp>
          <p:nvSpPr>
            <p:cNvPr id="38" name="ホームベース 71">
              <a:extLst>
                <a:ext uri="{FF2B5EF4-FFF2-40B4-BE49-F238E27FC236}">
                  <a16:creationId xmlns:a16="http://schemas.microsoft.com/office/drawing/2014/main" id="{2A9CB809-0243-ABEC-2FFD-CD50B739C9CA}"/>
                </a:ext>
              </a:extLst>
            </p:cNvPr>
            <p:cNvSpPr/>
            <p:nvPr/>
          </p:nvSpPr>
          <p:spPr>
            <a:xfrm rot="10800000" flipV="1">
              <a:off x="-726957" y="133399"/>
              <a:ext cx="3902148" cy="802800"/>
            </a:xfrm>
            <a:prstGeom prst="homePlate">
              <a:avLst>
                <a:gd name="adj" fmla="val 31950"/>
              </a:avLst>
            </a:prstGeom>
            <a:solidFill>
              <a:schemeClr val="accent5">
                <a:lumMod val="75000"/>
              </a:schemeClr>
            </a:solidFill>
            <a:ln w="19050">
              <a:solidFill>
                <a:schemeClr val="accent1">
                  <a:shade val="50000"/>
                </a:schemeClr>
              </a:solidFill>
            </a:ln>
            <a:effectLst/>
          </p:spPr>
          <p:style>
            <a:lnRef idx="1">
              <a:schemeClr val="accent6"/>
            </a:lnRef>
            <a:fillRef idx="2">
              <a:schemeClr val="accent6"/>
            </a:fillRef>
            <a:effectRef idx="1">
              <a:schemeClr val="accent6"/>
            </a:effectRef>
            <a:fontRef idx="minor">
              <a:schemeClr val="dk1"/>
            </a:fontRef>
          </p:style>
          <p:txBody>
            <a:bodyPr vert="horz" lIns="180000" tIns="0" rIns="0" bIns="0" rtlCol="0" anchor="ctr">
              <a:normAutofit/>
            </a:bodyPr>
            <a:lstStyle/>
            <a:p>
              <a:pPr algn="l" rtl="0" eaLnBrk="1" fontAlgn="base" hangingPunct="1">
                <a:spcBef>
                  <a:spcPts val="0"/>
                </a:spcBef>
                <a:spcAft>
                  <a:spcPts val="0"/>
                </a:spcAft>
              </a:pPr>
              <a:r>
                <a:rPr kumimoji="1" lang="ja-JP" altLang="ja-JP" sz="1600" b="1" kern="1200" dirty="0">
                  <a:solidFill>
                    <a:srgbClr val="000000"/>
                  </a:solidFill>
                  <a:effectLst/>
                  <a:latin typeface="BIZ UDゴシック" panose="020B0400000000000000" pitchFamily="49" charset="-128"/>
                  <a:ea typeface="BIZ UDゴシック" panose="020B0400000000000000" pitchFamily="49" charset="-128"/>
                  <a:cs typeface="+mn-cs"/>
                </a:rPr>
                <a:t>世界標準の都市機能の充実</a:t>
              </a:r>
              <a:endParaRPr lang="ja-JP" altLang="ja-JP" sz="1400" dirty="0">
                <a:effectLst/>
              </a:endParaRPr>
            </a:p>
          </p:txBody>
        </p:sp>
        <p:sp>
          <p:nvSpPr>
            <p:cNvPr id="39" name="ホームベース 71">
              <a:extLst>
                <a:ext uri="{FF2B5EF4-FFF2-40B4-BE49-F238E27FC236}">
                  <a16:creationId xmlns:a16="http://schemas.microsoft.com/office/drawing/2014/main" id="{1FE564E2-6DFF-FB2E-D0CC-531E485A13DC}"/>
                </a:ext>
              </a:extLst>
            </p:cNvPr>
            <p:cNvSpPr/>
            <p:nvPr/>
          </p:nvSpPr>
          <p:spPr>
            <a:xfrm rot="10800000" flipV="1">
              <a:off x="-726957" y="1105429"/>
              <a:ext cx="3902148" cy="802799"/>
            </a:xfrm>
            <a:prstGeom prst="homePlate">
              <a:avLst>
                <a:gd name="adj" fmla="val 31950"/>
              </a:avLst>
            </a:prstGeom>
            <a:solidFill>
              <a:schemeClr val="accent5">
                <a:lumMod val="75000"/>
              </a:schemeClr>
            </a:solidFill>
            <a:ln w="19050">
              <a:solidFill>
                <a:schemeClr val="accent1">
                  <a:shade val="50000"/>
                </a:schemeClr>
              </a:solidFill>
            </a:ln>
            <a:effectLst/>
          </p:spPr>
          <p:style>
            <a:lnRef idx="1">
              <a:schemeClr val="accent6"/>
            </a:lnRef>
            <a:fillRef idx="2">
              <a:schemeClr val="accent6"/>
            </a:fillRef>
            <a:effectRef idx="1">
              <a:schemeClr val="accent6"/>
            </a:effectRef>
            <a:fontRef idx="minor">
              <a:schemeClr val="dk1"/>
            </a:fontRef>
          </p:style>
          <p:txBody>
            <a:bodyPr vert="horz" lIns="180000" tIns="0" rIns="0" bIns="0" rtlCol="0" anchor="ctr">
              <a:normAutofit/>
            </a:bodyPr>
            <a:lstStyle/>
            <a:p>
              <a:pPr eaLnBrk="1" hangingPunct="1">
                <a:defRPr/>
              </a:pPr>
              <a:r>
                <a:rPr lang="ja-JP" altLang="en-US" sz="1600" b="1" dirty="0">
                  <a:solidFill>
                    <a:schemeClr val="tx1"/>
                  </a:solidFill>
                  <a:latin typeface="BIZ UDゴシック" panose="020B0400000000000000" pitchFamily="49" charset="-128"/>
                  <a:ea typeface="BIZ UDゴシック" panose="020B0400000000000000" pitchFamily="49" charset="-128"/>
                </a:rPr>
                <a:t>府市一体を核に行政体制の整備</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p:txBody>
        </p:sp>
        <p:sp>
          <p:nvSpPr>
            <p:cNvPr id="40" name="ホームベース 71">
              <a:extLst>
                <a:ext uri="{FF2B5EF4-FFF2-40B4-BE49-F238E27FC236}">
                  <a16:creationId xmlns:a16="http://schemas.microsoft.com/office/drawing/2014/main" id="{8358CBA5-2BC9-605C-3019-49299F132C91}"/>
                </a:ext>
              </a:extLst>
            </p:cNvPr>
            <p:cNvSpPr/>
            <p:nvPr/>
          </p:nvSpPr>
          <p:spPr>
            <a:xfrm rot="10800000" flipV="1">
              <a:off x="-726960" y="2077459"/>
              <a:ext cx="3902147" cy="802800"/>
            </a:xfrm>
            <a:prstGeom prst="homePlate">
              <a:avLst>
                <a:gd name="adj" fmla="val 31950"/>
              </a:avLst>
            </a:prstGeom>
            <a:solidFill>
              <a:schemeClr val="accent5">
                <a:lumMod val="75000"/>
              </a:schemeClr>
            </a:solidFill>
            <a:ln w="19050">
              <a:solidFill>
                <a:schemeClr val="accent1">
                  <a:shade val="50000"/>
                </a:schemeClr>
              </a:solidFill>
            </a:ln>
            <a:effectLst/>
          </p:spPr>
          <p:style>
            <a:lnRef idx="1">
              <a:schemeClr val="accent6"/>
            </a:lnRef>
            <a:fillRef idx="2">
              <a:schemeClr val="accent6"/>
            </a:fillRef>
            <a:effectRef idx="1">
              <a:schemeClr val="accent6"/>
            </a:effectRef>
            <a:fontRef idx="minor">
              <a:schemeClr val="dk1"/>
            </a:fontRef>
          </p:style>
          <p:txBody>
            <a:bodyPr vert="horz" lIns="180000" tIns="0" rIns="0" bIns="0" rtlCol="0" anchor="ctr">
              <a:normAutofit/>
            </a:bodyPr>
            <a:lstStyle/>
            <a:p>
              <a:pPr eaLnBrk="1" hangingPunct="1"/>
              <a:r>
                <a:rPr lang="ja-JP" altLang="en-US" sz="1600" b="1" dirty="0">
                  <a:solidFill>
                    <a:schemeClr val="tx1"/>
                  </a:solidFill>
                  <a:latin typeface="BIZ UDゴシック" panose="020B0400000000000000" pitchFamily="49" charset="-128"/>
                  <a:ea typeface="BIZ UDゴシック" panose="020B0400000000000000" pitchFamily="49" charset="-128"/>
                </a:rPr>
                <a:t>チャレンジを促す経済政策</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191126555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1531938"/>
            <a:ext cx="9144000" cy="1189037"/>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７．未来へつなぐ市政改革</a:t>
            </a:r>
          </a:p>
        </p:txBody>
      </p:sp>
    </p:spTree>
    <p:extLst>
      <p:ext uri="{BB962C8B-B14F-4D97-AF65-F5344CB8AC3E}">
        <p14:creationId xmlns:p14="http://schemas.microsoft.com/office/powerpoint/2010/main" val="3558095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4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市政改革プラン</a:t>
            </a:r>
            <a:endParaRPr lang="en-US" altLang="ja-JP" sz="24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31" name="二等辺三角形 30"/>
          <p:cNvSpPr/>
          <p:nvPr/>
        </p:nvSpPr>
        <p:spPr>
          <a:xfrm rot="10800000" flipV="1">
            <a:off x="2614669" y="1676771"/>
            <a:ext cx="3796263" cy="187618"/>
          </a:xfrm>
          <a:prstGeom prst="triangle">
            <a:avLst>
              <a:gd name="adj" fmla="val 49293"/>
            </a:avLst>
          </a:prstGeom>
          <a:solidFill>
            <a:srgbClr val="6666F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69" dirty="0">
              <a:latin typeface="ＭＳ Ｐゴシック" panose="020B0600070205080204" pitchFamily="50" charset="-128"/>
            </a:endParaRPr>
          </a:p>
        </p:txBody>
      </p:sp>
      <p:sp>
        <p:nvSpPr>
          <p:cNvPr id="30" name="スライド番号プレースホルダー 1"/>
          <p:cNvSpPr txBox="1">
            <a:spLocks/>
          </p:cNvSpPr>
          <p:nvPr/>
        </p:nvSpPr>
        <p:spPr bwMode="auto">
          <a:xfrm>
            <a:off x="6921338" y="4679713"/>
            <a:ext cx="2133600" cy="35634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DF02A8D5-4445-42C3-AD70-D9CC07E8251C}" type="slidenum">
              <a:rPr lang="en-US" altLang="ja-JP" sz="2000" b="1" smtClean="0">
                <a:solidFill>
                  <a:srgbClr val="000000"/>
                </a:solidFill>
                <a:effectLst>
                  <a:outerShdw blurRad="38100" dist="38100" dir="2700000" algn="tl">
                    <a:srgbClr val="000000">
                      <a:alpha val="43137"/>
                    </a:srgbClr>
                  </a:outerShdw>
                </a:effectLst>
                <a:latin typeface="ＭＳ Ｐゴシック" panose="020B0600070205080204" pitchFamily="50" charset="-128"/>
              </a:rPr>
              <a:pPr>
                <a:defRPr/>
              </a:pPr>
              <a:t>52</a:t>
            </a:fld>
            <a:endParaRPr lang="en-US" altLang="ja-JP" sz="2000" b="1" dirty="0">
              <a:solidFill>
                <a:srgbClr val="000000"/>
              </a:solidFill>
              <a:effectLst>
                <a:outerShdw blurRad="38100" dist="38100" dir="2700000" algn="tl">
                  <a:srgbClr val="000000">
                    <a:alpha val="43137"/>
                  </a:srgbClr>
                </a:outerShdw>
              </a:effectLst>
              <a:latin typeface="ＭＳ Ｐゴシック" panose="020B0600070205080204" pitchFamily="50" charset="-128"/>
            </a:endParaRPr>
          </a:p>
        </p:txBody>
      </p:sp>
      <p:sp>
        <p:nvSpPr>
          <p:cNvPr id="23" name="AutoShape 6"/>
          <p:cNvSpPr>
            <a:spLocks noChangeArrowheads="1"/>
          </p:cNvSpPr>
          <p:nvPr/>
        </p:nvSpPr>
        <p:spPr bwMode="auto">
          <a:xfrm>
            <a:off x="409036" y="2039815"/>
            <a:ext cx="8209119" cy="2141977"/>
          </a:xfrm>
          <a:prstGeom prst="roundRect">
            <a:avLst>
              <a:gd name="adj" fmla="val 7373"/>
            </a:avLst>
          </a:prstGeom>
          <a:solidFill>
            <a:srgbClr val="6666FF"/>
          </a:soli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eaLnBrk="1" hangingPunct="1">
              <a:defRPr/>
            </a:pPr>
            <a:endParaRPr lang="ja-JP" altLang="en-US" b="1" dirty="0">
              <a:solidFill>
                <a:srgbClr val="000099"/>
              </a:solidFill>
              <a:effectLst>
                <a:outerShdw blurRad="38100" dist="38100" dir="2700000" algn="tl">
                  <a:srgbClr val="99CCFF">
                    <a:alpha val="43000"/>
                  </a:srgbClr>
                </a:outerShdw>
              </a:effectLst>
              <a:latin typeface="ＭＳ Ｐゴシック" charset="-128"/>
              <a:ea typeface="ＭＳ Ｐゴシック" charset="-128"/>
            </a:endParaRPr>
          </a:p>
        </p:txBody>
      </p:sp>
      <p:sp>
        <p:nvSpPr>
          <p:cNvPr id="4" name="角丸四角形 52">
            <a:extLst>
              <a:ext uri="{FF2B5EF4-FFF2-40B4-BE49-F238E27FC236}">
                <a16:creationId xmlns:a16="http://schemas.microsoft.com/office/drawing/2014/main" id="{8039E624-ECFE-C690-0803-AB803653C1F0}"/>
              </a:ext>
            </a:extLst>
          </p:cNvPr>
          <p:cNvSpPr>
            <a:spLocks/>
          </p:cNvSpPr>
          <p:nvPr/>
        </p:nvSpPr>
        <p:spPr>
          <a:xfrm>
            <a:off x="591175" y="2494309"/>
            <a:ext cx="3780000" cy="415178"/>
          </a:xfrm>
          <a:prstGeom prst="roundRect">
            <a:avLst>
              <a:gd name="adj" fmla="val 13855"/>
            </a:avLst>
          </a:prstGeom>
          <a:solidFill>
            <a:schemeClr val="bg1"/>
          </a:solidFill>
          <a:ln w="190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86400" rIns="0" bIns="48000" anchor="ctr" anchorCtr="0">
            <a:spAutoFit/>
          </a:bodyPr>
          <a:lstStyle/>
          <a:p>
            <a:pPr marL="1553594" indent="-1553594">
              <a:lnSpc>
                <a:spcPts val="2000"/>
              </a:lnSpc>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取組方針</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ＤＸの推進</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52">
            <a:extLst>
              <a:ext uri="{FF2B5EF4-FFF2-40B4-BE49-F238E27FC236}">
                <a16:creationId xmlns:a16="http://schemas.microsoft.com/office/drawing/2014/main" id="{C319C579-CDA5-8536-D6D4-964D558EA92C}"/>
              </a:ext>
            </a:extLst>
          </p:cNvPr>
          <p:cNvSpPr>
            <a:spLocks/>
          </p:cNvSpPr>
          <p:nvPr/>
        </p:nvSpPr>
        <p:spPr>
          <a:xfrm>
            <a:off x="4693933" y="2491940"/>
            <a:ext cx="3780000" cy="415178"/>
          </a:xfrm>
          <a:prstGeom prst="roundRect">
            <a:avLst>
              <a:gd name="adj" fmla="val 13855"/>
            </a:avLst>
          </a:prstGeom>
          <a:solidFill>
            <a:schemeClr val="bg1"/>
          </a:solidFill>
          <a:ln w="190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86400" rIns="0" bIns="48000" anchor="ctr" anchorCtr="0">
            <a:spAutoFit/>
          </a:bodyPr>
          <a:lstStyle/>
          <a:p>
            <a:pPr marL="1553594" indent="-1553594">
              <a:lnSpc>
                <a:spcPts val="2000"/>
              </a:lnSpc>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取組方針</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働き方改革</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2">
            <a:extLst>
              <a:ext uri="{FF2B5EF4-FFF2-40B4-BE49-F238E27FC236}">
                <a16:creationId xmlns:a16="http://schemas.microsoft.com/office/drawing/2014/main" id="{FCC57ABF-4F15-0669-910A-CE639896F7C2}"/>
              </a:ext>
            </a:extLst>
          </p:cNvPr>
          <p:cNvSpPr>
            <a:spLocks/>
          </p:cNvSpPr>
          <p:nvPr/>
        </p:nvSpPr>
        <p:spPr>
          <a:xfrm>
            <a:off x="4693933" y="3019682"/>
            <a:ext cx="3780000" cy="415178"/>
          </a:xfrm>
          <a:prstGeom prst="roundRect">
            <a:avLst>
              <a:gd name="adj" fmla="val 13855"/>
            </a:avLst>
          </a:prstGeom>
          <a:solidFill>
            <a:schemeClr val="bg1"/>
          </a:solidFill>
          <a:ln w="190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86400" rIns="0" bIns="48000" anchor="ctr" anchorCtr="0">
            <a:spAutoFit/>
          </a:bodyPr>
          <a:lstStyle/>
          <a:p>
            <a:pPr marL="1553594" indent="-1553594">
              <a:lnSpc>
                <a:spcPts val="2000"/>
              </a:lnSpc>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取組方針</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ニア・イズ・ベターの徹底</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52">
            <a:extLst>
              <a:ext uri="{FF2B5EF4-FFF2-40B4-BE49-F238E27FC236}">
                <a16:creationId xmlns:a16="http://schemas.microsoft.com/office/drawing/2014/main" id="{8F2ABFE2-EECD-13CF-3652-FB7FDF79FBA6}"/>
              </a:ext>
            </a:extLst>
          </p:cNvPr>
          <p:cNvSpPr>
            <a:spLocks/>
          </p:cNvSpPr>
          <p:nvPr/>
        </p:nvSpPr>
        <p:spPr>
          <a:xfrm>
            <a:off x="591175" y="3029215"/>
            <a:ext cx="3780000" cy="414000"/>
          </a:xfrm>
          <a:prstGeom prst="roundRect">
            <a:avLst>
              <a:gd name="adj" fmla="val 13855"/>
            </a:avLst>
          </a:prstGeom>
          <a:solidFill>
            <a:schemeClr val="bg1"/>
          </a:solidFill>
          <a:ln w="190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86400" rIns="0" bIns="48000" anchor="ctr" anchorCtr="0">
            <a:spAutoFit/>
          </a:bodyPr>
          <a:lstStyle/>
          <a:p>
            <a:pPr marL="1553594" indent="-1553594">
              <a:lnSpc>
                <a:spcPts val="2000"/>
              </a:lnSpc>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取組方針</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官民連携の推進</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52">
            <a:extLst>
              <a:ext uri="{FF2B5EF4-FFF2-40B4-BE49-F238E27FC236}">
                <a16:creationId xmlns:a16="http://schemas.microsoft.com/office/drawing/2014/main" id="{9130E9D6-EBDE-3126-1F2D-E6439AACD4AD}"/>
              </a:ext>
            </a:extLst>
          </p:cNvPr>
          <p:cNvSpPr>
            <a:spLocks/>
          </p:cNvSpPr>
          <p:nvPr/>
        </p:nvSpPr>
        <p:spPr>
          <a:xfrm>
            <a:off x="591175" y="3550411"/>
            <a:ext cx="3780000" cy="414000"/>
          </a:xfrm>
          <a:prstGeom prst="roundRect">
            <a:avLst>
              <a:gd name="adj" fmla="val 13855"/>
            </a:avLst>
          </a:prstGeom>
          <a:solidFill>
            <a:schemeClr val="bg1"/>
          </a:solidFill>
          <a:ln w="190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86400" rIns="0" bIns="48000" anchor="ctr" anchorCtr="0">
            <a:spAutoFit/>
          </a:bodyPr>
          <a:lstStyle/>
          <a:p>
            <a:pPr marL="1553594" indent="-1553594">
              <a:lnSpc>
                <a:spcPts val="2000"/>
              </a:lnSpc>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取組方針</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業務改革の推進</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52">
            <a:extLst>
              <a:ext uri="{FF2B5EF4-FFF2-40B4-BE49-F238E27FC236}">
                <a16:creationId xmlns:a16="http://schemas.microsoft.com/office/drawing/2014/main" id="{5021F168-B7A1-3155-F98E-27D82A811C3C}"/>
              </a:ext>
            </a:extLst>
          </p:cNvPr>
          <p:cNvSpPr>
            <a:spLocks/>
          </p:cNvSpPr>
          <p:nvPr/>
        </p:nvSpPr>
        <p:spPr>
          <a:xfrm>
            <a:off x="4693933" y="3547424"/>
            <a:ext cx="3780000" cy="414000"/>
          </a:xfrm>
          <a:prstGeom prst="roundRect">
            <a:avLst>
              <a:gd name="adj" fmla="val 13855"/>
            </a:avLst>
          </a:prstGeom>
          <a:solidFill>
            <a:schemeClr val="bg1"/>
          </a:solidFill>
          <a:ln w="190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86400" rIns="0" bIns="48000" anchor="ctr" anchorCtr="0">
            <a:spAutoFit/>
          </a:bodyPr>
          <a:lstStyle/>
          <a:p>
            <a:pPr marL="1553594" indent="-1553594">
              <a:lnSpc>
                <a:spcPts val="2000"/>
              </a:lnSpc>
            </a:pP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取組方針</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持続可能な行財政基盤の構築</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四角形: 角を丸くする 14">
            <a:extLst>
              <a:ext uri="{FF2B5EF4-FFF2-40B4-BE49-F238E27FC236}">
                <a16:creationId xmlns:a16="http://schemas.microsoft.com/office/drawing/2014/main" id="{46C12632-52F4-B0E7-0333-71946360DDD6}"/>
              </a:ext>
            </a:extLst>
          </p:cNvPr>
          <p:cNvSpPr/>
          <p:nvPr/>
        </p:nvSpPr>
        <p:spPr>
          <a:xfrm>
            <a:off x="3385042" y="2110458"/>
            <a:ext cx="2255520" cy="3380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基本方針</a:t>
            </a:r>
          </a:p>
        </p:txBody>
      </p:sp>
      <p:sp>
        <p:nvSpPr>
          <p:cNvPr id="3" name="角丸四角形 40">
            <a:extLst>
              <a:ext uri="{FF2B5EF4-FFF2-40B4-BE49-F238E27FC236}">
                <a16:creationId xmlns:a16="http://schemas.microsoft.com/office/drawing/2014/main" id="{293DF595-29A4-4B87-E131-9B0250E6F79D}"/>
              </a:ext>
            </a:extLst>
          </p:cNvPr>
          <p:cNvSpPr/>
          <p:nvPr/>
        </p:nvSpPr>
        <p:spPr>
          <a:xfrm>
            <a:off x="1977376" y="1251459"/>
            <a:ext cx="5132832" cy="308628"/>
          </a:xfrm>
          <a:prstGeom prst="roundRect">
            <a:avLst/>
          </a:prstGeom>
          <a:solidFill>
            <a:srgbClr val="FFFF99"/>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anchor="ctr" anchorCtr="0"/>
          <a:lstStyle/>
          <a:p>
            <a:pPr algn="ctr">
              <a:lnSpc>
                <a:spcPts val="1700"/>
              </a:lnSpc>
              <a:spcBef>
                <a:spcPts val="0"/>
              </a:spcBef>
              <a:defRPr/>
            </a:pPr>
            <a:r>
              <a:rPr lang="ja-JP" altLang="en-US" sz="1800" b="1" dirty="0">
                <a:solidFill>
                  <a:srgbClr val="000000"/>
                </a:solidFill>
                <a:latin typeface="メイリオ" pitchFamily="50" charset="-128"/>
                <a:ea typeface="メイリオ" pitchFamily="50" charset="-128"/>
                <a:cs typeface="メイリオ" pitchFamily="50" charset="-128"/>
              </a:rPr>
              <a:t>「未来へつなぐ市政改革」の実現　</a:t>
            </a:r>
            <a:r>
              <a:rPr lang="ja-JP" altLang="en-US" sz="2000" b="1" dirty="0">
                <a:solidFill>
                  <a:srgbClr val="000000"/>
                </a:solidFill>
                <a:latin typeface="メイリオ" pitchFamily="50" charset="-128"/>
                <a:ea typeface="メイリオ" pitchFamily="50" charset="-128"/>
                <a:cs typeface="メイリオ" pitchFamily="50" charset="-128"/>
              </a:rPr>
              <a:t>　　　</a:t>
            </a:r>
          </a:p>
        </p:txBody>
      </p:sp>
      <p:sp>
        <p:nvSpPr>
          <p:cNvPr id="19" name="四角形: 角を丸くする 18">
            <a:extLst>
              <a:ext uri="{FF2B5EF4-FFF2-40B4-BE49-F238E27FC236}">
                <a16:creationId xmlns:a16="http://schemas.microsoft.com/office/drawing/2014/main" id="{946EB9DB-8956-4ABB-2F3C-1E42BD6E46BC}"/>
              </a:ext>
            </a:extLst>
          </p:cNvPr>
          <p:cNvSpPr/>
          <p:nvPr/>
        </p:nvSpPr>
        <p:spPr>
          <a:xfrm>
            <a:off x="488086" y="518557"/>
            <a:ext cx="8130069" cy="5300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b="1" dirty="0">
                <a:solidFill>
                  <a:schemeClr val="tx1"/>
                </a:solidFill>
                <a:latin typeface="メイリオ" panose="020B0604030504040204" pitchFamily="50" charset="-128"/>
                <a:ea typeface="メイリオ" panose="020B0604030504040204" pitchFamily="50" charset="-128"/>
              </a:rPr>
              <a:t>社会状況の変化による行政課題に的確に対応し、未来へつなぐ市政改革を実現するため</a:t>
            </a:r>
            <a:endParaRPr lang="en-US" altLang="ja-JP" sz="1500" b="1" dirty="0">
              <a:solidFill>
                <a:schemeClr val="tx1"/>
              </a:solidFill>
              <a:latin typeface="メイリオ" panose="020B0604030504040204" pitchFamily="50" charset="-128"/>
              <a:ea typeface="メイリオ" panose="020B0604030504040204" pitchFamily="50" charset="-128"/>
            </a:endParaRPr>
          </a:p>
          <a:p>
            <a:r>
              <a:rPr lang="ja-JP" altLang="en-US" sz="1500" b="1" dirty="0">
                <a:solidFill>
                  <a:schemeClr val="tx1"/>
                </a:solidFill>
                <a:latin typeface="メイリオ" panose="020B0604030504040204" pitchFamily="50" charset="-128"/>
                <a:ea typeface="メイリオ" panose="020B0604030504040204" pitchFamily="50" charset="-128"/>
              </a:rPr>
              <a:t>「新・市政改革プラン」（取組期間：令和６年度～９年度）を令和６年３月に策定</a:t>
            </a:r>
          </a:p>
        </p:txBody>
      </p:sp>
      <p:sp>
        <p:nvSpPr>
          <p:cNvPr id="13" name="角丸四角形 26">
            <a:extLst>
              <a:ext uri="{FF2B5EF4-FFF2-40B4-BE49-F238E27FC236}">
                <a16:creationId xmlns:a16="http://schemas.microsoft.com/office/drawing/2014/main" id="{9A08302B-C4BD-6221-B953-5FE9EA249B70}"/>
              </a:ext>
            </a:extLst>
          </p:cNvPr>
          <p:cNvSpPr/>
          <p:nvPr/>
        </p:nvSpPr>
        <p:spPr bwMode="gray">
          <a:xfrm>
            <a:off x="448560" y="4341115"/>
            <a:ext cx="8209119" cy="6174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rgbClr val="000000"/>
                </a:solidFill>
                <a:latin typeface="+mj-ea"/>
                <a:ea typeface="+mj-ea"/>
              </a:rPr>
              <a:t>■</a:t>
            </a:r>
            <a:r>
              <a:rPr lang="ja-JP" altLang="en-US" sz="1600" b="1" dirty="0">
                <a:solidFill>
                  <a:schemeClr val="tx1"/>
                </a:solidFill>
                <a:latin typeface="+mj-ea"/>
                <a:ea typeface="+mj-ea"/>
              </a:rPr>
              <a:t>　市政改革の取組の推進　　　　　　　　　（　　１</a:t>
            </a:r>
            <a:r>
              <a:rPr lang="en-US" altLang="ja-JP" sz="1600" b="1" dirty="0">
                <a:solidFill>
                  <a:schemeClr val="tx1"/>
                </a:solidFill>
                <a:latin typeface="+mj-ea"/>
                <a:ea typeface="+mj-ea"/>
              </a:rPr>
              <a:t>,</a:t>
            </a:r>
            <a:r>
              <a:rPr lang="ja-JP" altLang="en-US" sz="1600" b="1" dirty="0">
                <a:solidFill>
                  <a:schemeClr val="tx1"/>
                </a:solidFill>
                <a:latin typeface="+mj-ea"/>
                <a:ea typeface="+mj-ea"/>
              </a:rPr>
              <a:t>３００万円）</a:t>
            </a:r>
            <a:endParaRPr lang="en-US" altLang="ja-JP" sz="1600" b="1" dirty="0">
              <a:solidFill>
                <a:schemeClr val="tx1"/>
              </a:solidFill>
              <a:latin typeface="+mj-ea"/>
              <a:ea typeface="+mj-ea"/>
            </a:endParaRPr>
          </a:p>
          <a:p>
            <a:pPr marL="466725" indent="-285750">
              <a:buFont typeface="Wingdings" panose="05000000000000000000" pitchFamily="2" charset="2"/>
              <a:buChar char="Ø"/>
            </a:pPr>
            <a:r>
              <a:rPr lang="ja-JP" altLang="en-US" sz="1400" kern="1100" spc="-40" dirty="0">
                <a:solidFill>
                  <a:schemeClr val="tx1"/>
                </a:solidFill>
                <a:latin typeface="ＭＳ Ｐゴシック" panose="020B0600070205080204" pitchFamily="50" charset="-128"/>
              </a:rPr>
              <a:t>「新・市政改革プラン」に基づき、官民連携の推進など改革の取組を着実に推進</a:t>
            </a:r>
            <a:r>
              <a:rPr lang="ja-JP" altLang="en-US" sz="1400" kern="1100" spc="-40" dirty="0">
                <a:solidFill>
                  <a:schemeClr val="tx1"/>
                </a:solidFill>
                <a:latin typeface="+mn-ea"/>
              </a:rPr>
              <a:t>　</a:t>
            </a:r>
            <a:endParaRPr lang="en-US" altLang="ja-JP" sz="1400" kern="1100" spc="-40" dirty="0">
              <a:solidFill>
                <a:schemeClr val="tx1"/>
              </a:solidFill>
              <a:latin typeface="+mn-ea"/>
            </a:endParaRPr>
          </a:p>
        </p:txBody>
      </p:sp>
    </p:spTree>
    <p:extLst>
      <p:ext uri="{BB962C8B-B14F-4D97-AF65-F5344CB8AC3E}">
        <p14:creationId xmlns:p14="http://schemas.microsoft.com/office/powerpoint/2010/main" val="5847701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p:cNvGraphicFramePr>
          <p:nvPr>
            <p:extLst>
              <p:ext uri="{D42A27DB-BD31-4B8C-83A1-F6EECF244321}">
                <p14:modId xmlns:p14="http://schemas.microsoft.com/office/powerpoint/2010/main" val="3613077525"/>
              </p:ext>
            </p:extLst>
          </p:nvPr>
        </p:nvGraphicFramePr>
        <p:xfrm>
          <a:off x="4219575" y="1000125"/>
          <a:ext cx="4849813" cy="4173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341" name="オブジェクト 1"/>
          <p:cNvGraphicFramePr>
            <a:graphicFrameLocks/>
          </p:cNvGraphicFramePr>
          <p:nvPr/>
        </p:nvGraphicFramePr>
        <p:xfrm>
          <a:off x="6451600" y="2959100"/>
          <a:ext cx="328613" cy="85725"/>
        </p:xfrm>
        <a:graphic>
          <a:graphicData uri="http://schemas.openxmlformats.org/presentationml/2006/ole">
            <mc:AlternateContent xmlns:mc="http://schemas.openxmlformats.org/markup-compatibility/2006">
              <mc:Choice xmlns:v="urn:schemas-microsoft-com:vml" Requires="v">
                <p:oleObj name="グラフ" r:id="rId4" imgW="0" imgH="0" progId="Excel.Chart.8">
                  <p:embed/>
                </p:oleObj>
              </mc:Choice>
              <mc:Fallback>
                <p:oleObj name="グラフ" r:id="rId4" imgW="0" imgH="0" progId="Excel.Chart.8">
                  <p:embed/>
                  <p:pic>
                    <p:nvPicPr>
                      <p:cNvPr id="14341" name="オブジェクト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1600" y="2959100"/>
                        <a:ext cx="3286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直線コネクタ 17"/>
          <p:cNvCxnSpPr>
            <a:cxnSpLocks/>
          </p:cNvCxnSpPr>
          <p:nvPr/>
        </p:nvCxnSpPr>
        <p:spPr>
          <a:xfrm flipV="1">
            <a:off x="4603751" y="3038743"/>
            <a:ext cx="660400" cy="355255"/>
          </a:xfrm>
          <a:prstGeom prst="line">
            <a:avLst/>
          </a:prstGeom>
          <a:ln w="38100" cap="rnd" cmpd="sng">
            <a:solidFill>
              <a:schemeClr val="tx1"/>
            </a:solidFill>
            <a:headEnd type="stealth" w="lg" len="lg"/>
            <a:tailEnd type="none" w="med" len="med"/>
          </a:ln>
        </p:spPr>
        <p:style>
          <a:lnRef idx="1">
            <a:schemeClr val="accent1"/>
          </a:lnRef>
          <a:fillRef idx="0">
            <a:schemeClr val="accent1"/>
          </a:fillRef>
          <a:effectRef idx="0">
            <a:schemeClr val="accent1"/>
          </a:effectRef>
          <a:fontRef idx="minor">
            <a:schemeClr val="tx1"/>
          </a:fontRef>
        </p:style>
      </p:cxnSp>
      <p:sp>
        <p:nvSpPr>
          <p:cNvPr id="14343" name="右中かっこ 19"/>
          <p:cNvSpPr>
            <a:spLocks/>
          </p:cNvSpPr>
          <p:nvPr/>
        </p:nvSpPr>
        <p:spPr bwMode="auto">
          <a:xfrm>
            <a:off x="4358213" y="3098820"/>
            <a:ext cx="276761" cy="1782170"/>
          </a:xfrm>
          <a:prstGeom prst="rightBrace">
            <a:avLst>
              <a:gd name="adj1" fmla="val 0"/>
              <a:gd name="adj2" fmla="val 50000"/>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4434" tIns="52217" rIns="104434" bIns="52217" anchor="ctr"/>
          <a:lstStyle>
            <a:lvl1pPr defTabSz="10429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10429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10429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1042988">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defTabSz="1042988">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defTabSz="1042988"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defTabSz="1042988"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defTabSz="1042988"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defTabSz="1042988"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2100"/>
          </a:p>
        </p:txBody>
      </p:sp>
      <p:graphicFrame>
        <p:nvGraphicFramePr>
          <p:cNvPr id="21" name="表 20"/>
          <p:cNvGraphicFramePr>
            <a:graphicFrameLocks noGrp="1"/>
          </p:cNvGraphicFramePr>
          <p:nvPr/>
        </p:nvGraphicFramePr>
        <p:xfrm>
          <a:off x="287864" y="3098820"/>
          <a:ext cx="3900488" cy="1782170"/>
        </p:xfrm>
        <a:graphic>
          <a:graphicData uri="http://schemas.openxmlformats.org/drawingml/2006/table">
            <a:tbl>
              <a:tblPr>
                <a:tableStyleId>{D7AC3CCA-C797-4891-BE02-D94E43425B78}</a:tableStyleId>
              </a:tblPr>
              <a:tblGrid>
                <a:gridCol w="1818837">
                  <a:extLst>
                    <a:ext uri="{9D8B030D-6E8A-4147-A177-3AD203B41FA5}">
                      <a16:colId xmlns:a16="http://schemas.microsoft.com/office/drawing/2014/main" val="20000"/>
                    </a:ext>
                  </a:extLst>
                </a:gridCol>
                <a:gridCol w="1113829">
                  <a:extLst>
                    <a:ext uri="{9D8B030D-6E8A-4147-A177-3AD203B41FA5}">
                      <a16:colId xmlns:a16="http://schemas.microsoft.com/office/drawing/2014/main" val="20001"/>
                    </a:ext>
                  </a:extLst>
                </a:gridCol>
                <a:gridCol w="967822">
                  <a:extLst>
                    <a:ext uri="{9D8B030D-6E8A-4147-A177-3AD203B41FA5}">
                      <a16:colId xmlns:a16="http://schemas.microsoft.com/office/drawing/2014/main" val="20002"/>
                    </a:ext>
                  </a:extLst>
                </a:gridCol>
              </a:tblGrid>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内　訳</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予算額</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構成比</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10000"/>
                  </a:ext>
                </a:extLst>
              </a:tr>
              <a:tr h="226420">
                <a:tc>
                  <a:txBody>
                    <a:bodyPr/>
                    <a:lstStyle/>
                    <a:p>
                      <a:pPr algn="ctr" fontAlgn="ctr"/>
                      <a:r>
                        <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rPr>
                        <a:t>健　康　費</a:t>
                      </a:r>
                    </a:p>
                  </a:txBody>
                  <a:tcPr marL="0" marR="0" marT="0" marB="0" anchor="ctr">
                    <a:solidFill>
                      <a:schemeClr val="bg1"/>
                    </a:solidFill>
                  </a:tcPr>
                </a:tc>
                <a:tc>
                  <a:txBody>
                    <a:bodyPr/>
                    <a:lstStyle/>
                    <a:p>
                      <a:pPr algn="ctr" fontAlgn="ctr"/>
                      <a:r>
                        <a:rPr lang="ja-JP" altLang="en-US" sz="1400" u="none" strike="noStrike" baseline="0" dirty="0">
                          <a:solidFill>
                            <a:schemeClr val="tx1"/>
                          </a:solidFill>
                          <a:latin typeface="ＭＳ Ｐゴシック" panose="020B0600070205080204" pitchFamily="50" charset="-128"/>
                          <a:ea typeface="ＭＳ Ｐゴシック" panose="020B0600070205080204" pitchFamily="50" charset="-128"/>
                        </a:rPr>
                        <a:t>　  　</a:t>
                      </a:r>
                      <a:r>
                        <a:rPr lang="en-US" altLang="ja-JP" sz="1400" u="none" strike="noStrike" baseline="0" dirty="0">
                          <a:solidFill>
                            <a:schemeClr val="tx1"/>
                          </a:solidFill>
                          <a:latin typeface="ＭＳ Ｐゴシック" panose="020B0600070205080204" pitchFamily="50" charset="-128"/>
                          <a:ea typeface="ＭＳ Ｐゴシック" panose="020B0600070205080204" pitchFamily="50" charset="-128"/>
                        </a:rPr>
                        <a:t>78,627</a:t>
                      </a:r>
                    </a:p>
                  </a:txBody>
                  <a:tcPr marL="0" marR="0" marT="0" marB="0" anchor="ctr">
                    <a:solidFill>
                      <a:schemeClr val="bg1"/>
                    </a:solidFill>
                  </a:tcPr>
                </a:tc>
                <a:tc>
                  <a:txBody>
                    <a:bodyPr/>
                    <a:lstStyle/>
                    <a:p>
                      <a:pPr algn="ctr" fontAlgn="ct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3.9%</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10001"/>
                  </a:ext>
                </a:extLst>
              </a:tr>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住　宅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u="none" strike="noStrike" baseline="0" dirty="0">
                          <a:solidFill>
                            <a:schemeClr val="tx1"/>
                          </a:solidFill>
                          <a:latin typeface="ＭＳ Ｐゴシック" panose="020B0600070205080204" pitchFamily="50" charset="-128"/>
                          <a:ea typeface="ＭＳ Ｐゴシック" panose="020B0600070205080204" pitchFamily="50" charset="-128"/>
                        </a:rPr>
                        <a:t>　  　</a:t>
                      </a:r>
                      <a:r>
                        <a:rPr lang="en-US" altLang="ja-JP" sz="1400" u="none" strike="noStrike" baseline="0" dirty="0">
                          <a:solidFill>
                            <a:schemeClr val="tx1"/>
                          </a:solidFill>
                          <a:latin typeface="ＭＳ Ｐゴシック" panose="020B0600070205080204" pitchFamily="50" charset="-128"/>
                          <a:ea typeface="ＭＳ Ｐゴシック" panose="020B0600070205080204" pitchFamily="50" charset="-128"/>
                        </a:rPr>
                        <a:t>60,923</a:t>
                      </a:r>
                    </a:p>
                  </a:txBody>
                  <a:tcPr marL="0" marR="0" marT="0" marB="0" anchor="ctr">
                    <a:solidFill>
                      <a:schemeClr val="bg1"/>
                    </a:solidFill>
                  </a:tcPr>
                </a:tc>
                <a:tc>
                  <a:txBody>
                    <a:bodyPr/>
                    <a:lstStyle/>
                    <a:p>
                      <a:pPr algn="ctr" fontAlgn="ct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3.0%</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10003"/>
                  </a:ext>
                </a:extLst>
              </a:tr>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消　防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b="0" i="0" u="none" strike="noStrike" baseline="0" dirty="0">
                          <a:solidFill>
                            <a:schemeClr val="tx1"/>
                          </a:solidFill>
                          <a:latin typeface="ＭＳ Ｐゴシック" panose="020B0600070205080204" pitchFamily="50" charset="-128"/>
                          <a:ea typeface="ＭＳ Ｐゴシック" panose="020B0600070205080204" pitchFamily="50" charset="-128"/>
                        </a:rPr>
                        <a:t>　　　</a:t>
                      </a:r>
                      <a:r>
                        <a:rPr lang="en-US" altLang="ja-JP" sz="1400" b="0" i="0" u="none" strike="noStrike" baseline="0" dirty="0">
                          <a:solidFill>
                            <a:schemeClr val="tx1"/>
                          </a:solidFill>
                          <a:latin typeface="ＭＳ Ｐゴシック" panose="020B0600070205080204" pitchFamily="50" charset="-128"/>
                          <a:ea typeface="ＭＳ Ｐゴシック" panose="020B0600070205080204" pitchFamily="50" charset="-128"/>
                        </a:rPr>
                        <a:t>47,679</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2.4%</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10004"/>
                  </a:ext>
                </a:extLst>
              </a:tr>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環　境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b="0" i="0" u="none" strike="noStrike" baseline="0" dirty="0">
                          <a:solidFill>
                            <a:schemeClr val="tx1"/>
                          </a:solidFill>
                          <a:latin typeface="ＭＳ Ｐゴシック" panose="020B0600070205080204" pitchFamily="50" charset="-128"/>
                          <a:ea typeface="ＭＳ Ｐゴシック" panose="020B0600070205080204" pitchFamily="50" charset="-128"/>
                        </a:rPr>
                        <a:t>　　　</a:t>
                      </a:r>
                      <a:r>
                        <a:rPr lang="en-US" altLang="ja-JP" sz="1400" b="0" i="0" u="none" strike="noStrike" baseline="0" dirty="0">
                          <a:solidFill>
                            <a:schemeClr val="tx1"/>
                          </a:solidFill>
                          <a:latin typeface="ＭＳ Ｐゴシック" panose="020B0600070205080204" pitchFamily="50" charset="-128"/>
                          <a:ea typeface="ＭＳ Ｐゴシック" panose="020B0600070205080204" pitchFamily="50" charset="-128"/>
                        </a:rPr>
                        <a:t>41,506</a:t>
                      </a: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 </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2.1%</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10005"/>
                  </a:ext>
                </a:extLst>
              </a:tr>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大　学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400" u="none" strike="noStrike" dirty="0">
                          <a:solidFill>
                            <a:schemeClr val="tx1"/>
                          </a:solidFill>
                          <a:latin typeface="ＭＳ Ｐゴシック" panose="020B0600070205080204" pitchFamily="50" charset="-128"/>
                          <a:ea typeface="ＭＳ Ｐゴシック" panose="020B0600070205080204" pitchFamily="50" charset="-128"/>
                        </a:rPr>
                        <a:t>　　　</a:t>
                      </a: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39,300</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1.9%</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16:rowId xmlns:a16="http://schemas.microsoft.com/office/drawing/2014/main" val="10006"/>
                  </a:ext>
                </a:extLst>
              </a:tr>
              <a:tr h="222250">
                <a:tc>
                  <a:txBody>
                    <a:bodyPr/>
                    <a:lstStyle/>
                    <a:p>
                      <a:pPr algn="ctr" fontAlgn="ctr"/>
                      <a:r>
                        <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rPr>
                        <a:t>港　湾　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400" u="none" strike="noStrike" dirty="0">
                          <a:solidFill>
                            <a:schemeClr val="tx1"/>
                          </a:solidFill>
                          <a:latin typeface="ＭＳ Ｐゴシック" panose="020B0600070205080204" pitchFamily="50" charset="-128"/>
                          <a:ea typeface="ＭＳ Ｐゴシック" panose="020B0600070205080204" pitchFamily="50" charset="-128"/>
                        </a:rPr>
                        <a:t>　　　</a:t>
                      </a: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35,703</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1.8%</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議　会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400" u="none" strike="noStrike" dirty="0">
                          <a:solidFill>
                            <a:schemeClr val="tx1"/>
                          </a:solidFill>
                          <a:latin typeface="ＭＳ Ｐゴシック" panose="020B0600070205080204" pitchFamily="50" charset="-128"/>
                          <a:ea typeface="ＭＳ Ｐゴシック" panose="020B0600070205080204" pitchFamily="50" charset="-128"/>
                        </a:rPr>
                        <a:t>　　</a:t>
                      </a:r>
                      <a:r>
                        <a:rPr lang="en-US" altLang="ja-JP" sz="1400" u="none" strike="noStrike" dirty="0">
                          <a:solidFill>
                            <a:schemeClr val="bg1"/>
                          </a:solidFill>
                          <a:latin typeface="ＭＳ Ｐゴシック" panose="020B0600070205080204" pitchFamily="50" charset="-128"/>
                          <a:ea typeface="ＭＳ Ｐゴシック" panose="020B0600070205080204" pitchFamily="50" charset="-128"/>
                        </a:rPr>
                        <a:t>0</a:t>
                      </a:r>
                      <a:r>
                        <a:rPr lang="ja-JP" altLang="en-US" sz="1400" u="none" strike="noStrike" dirty="0">
                          <a:solidFill>
                            <a:schemeClr val="tx1"/>
                          </a:solidFill>
                          <a:latin typeface="ＭＳ Ｐゴシック" panose="020B0600070205080204" pitchFamily="50" charset="-128"/>
                          <a:ea typeface="ＭＳ Ｐゴシック" panose="020B0600070205080204" pitchFamily="50" charset="-128"/>
                        </a:rPr>
                        <a:t>　</a:t>
                      </a: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2,457</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solidFill>
                            <a:schemeClr val="tx1"/>
                          </a:solidFill>
                          <a:latin typeface="ＭＳ Ｐゴシック" panose="020B0600070205080204" pitchFamily="50" charset="-128"/>
                          <a:ea typeface="ＭＳ Ｐゴシック" panose="020B0600070205080204" pitchFamily="50" charset="-128"/>
                        </a:rPr>
                        <a:t>0.1%</a:t>
                      </a:r>
                      <a:endParaRPr lang="en-US" altLang="ja-JP" sz="14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4" name="正方形/長方形 3"/>
          <p:cNvSpPr/>
          <p:nvPr/>
        </p:nvSpPr>
        <p:spPr>
          <a:xfrm>
            <a:off x="5505450" y="534988"/>
            <a:ext cx="2705100" cy="407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u="sng" dirty="0">
                <a:solidFill>
                  <a:schemeClr val="tx1"/>
                </a:solidFill>
                <a:latin typeface="ＭＳ Ｐゴシック" pitchFamily="50" charset="-128"/>
              </a:rPr>
              <a:t>目的別歳出予算</a:t>
            </a:r>
            <a:endParaRPr lang="ja-JP" altLang="en-US" u="sng" dirty="0">
              <a:solidFill>
                <a:schemeClr val="tx1"/>
              </a:solidFill>
            </a:endParaRPr>
          </a:p>
        </p:txBody>
      </p:sp>
      <p:sp>
        <p:nvSpPr>
          <p:cNvPr id="13" name="円/楕円 12"/>
          <p:cNvSpPr/>
          <p:nvPr/>
        </p:nvSpPr>
        <p:spPr bwMode="auto">
          <a:xfrm>
            <a:off x="6281738" y="2408238"/>
            <a:ext cx="1328737" cy="1239837"/>
          </a:xfrm>
          <a:prstGeom prst="ellipse">
            <a:avLst/>
          </a:prstGeom>
          <a:solidFill>
            <a:schemeClr val="bg1"/>
          </a:solidFill>
          <a:ln w="9525">
            <a:solidFill>
              <a:schemeClr val="tx1"/>
            </a:solidFill>
            <a:miter lim="800000"/>
            <a:headEnd/>
            <a:tailEnd/>
          </a:ln>
        </p:spPr>
        <p:txBody>
          <a:bodyPr wrap="none" lIns="104434" tIns="52217" rIns="104434" bIns="52217"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515938" indent="-58738" algn="l" rtl="0" fontAlgn="base">
              <a:spcBef>
                <a:spcPct val="0"/>
              </a:spcBef>
              <a:spcAft>
                <a:spcPct val="0"/>
              </a:spcAft>
              <a:defRPr kumimoji="1" kern="1200">
                <a:solidFill>
                  <a:schemeClr val="tx1"/>
                </a:solidFill>
                <a:latin typeface="Arial" charset="0"/>
                <a:ea typeface="ＭＳ Ｐゴシック" charset="-128"/>
                <a:cs typeface="+mn-cs"/>
              </a:defRPr>
            </a:lvl2pPr>
            <a:lvl3pPr marL="1038225" indent="-123825" algn="l" rtl="0" fontAlgn="base">
              <a:spcBef>
                <a:spcPct val="0"/>
              </a:spcBef>
              <a:spcAft>
                <a:spcPct val="0"/>
              </a:spcAft>
              <a:defRPr kumimoji="1" kern="1200">
                <a:solidFill>
                  <a:schemeClr val="tx1"/>
                </a:solidFill>
                <a:latin typeface="Arial" charset="0"/>
                <a:ea typeface="ＭＳ Ｐゴシック" charset="-128"/>
                <a:cs typeface="+mn-cs"/>
              </a:defRPr>
            </a:lvl3pPr>
            <a:lvl4pPr marL="1560513" indent="-188913" algn="l" rtl="0" fontAlgn="base">
              <a:spcBef>
                <a:spcPct val="0"/>
              </a:spcBef>
              <a:spcAft>
                <a:spcPct val="0"/>
              </a:spcAft>
              <a:defRPr kumimoji="1" kern="1200">
                <a:solidFill>
                  <a:schemeClr val="tx1"/>
                </a:solidFill>
                <a:latin typeface="Arial" charset="0"/>
                <a:ea typeface="ＭＳ Ｐゴシック" charset="-128"/>
                <a:cs typeface="+mn-cs"/>
              </a:defRPr>
            </a:lvl4pPr>
            <a:lvl5pPr marL="2082800" indent="-2540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eaLnBrk="1" hangingPunct="1">
              <a:defRPr/>
            </a:pPr>
            <a:r>
              <a:rPr lang="ja-JP" altLang="en-US" sz="1400" b="1" spc="-114" dirty="0">
                <a:latin typeface="ＭＳ Ｐゴシック" pitchFamily="50" charset="-128"/>
              </a:rPr>
              <a:t>一般会計</a:t>
            </a:r>
            <a:endParaRPr lang="en-US" altLang="ja-JP" sz="1400" b="1" spc="-114" dirty="0">
              <a:latin typeface="ＭＳ Ｐゴシック" pitchFamily="50" charset="-128"/>
            </a:endParaRPr>
          </a:p>
          <a:p>
            <a:pPr algn="ctr" eaLnBrk="1" hangingPunct="1">
              <a:defRPr/>
            </a:pPr>
            <a:r>
              <a:rPr lang="ja-JP" altLang="en-US" sz="1400" b="1" spc="-114" dirty="0">
                <a:latin typeface="ＭＳ Ｐゴシック" pitchFamily="50" charset="-128"/>
              </a:rPr>
              <a:t>（単位：百万円）</a:t>
            </a:r>
            <a:endParaRPr lang="en-US" altLang="ja-JP" sz="1400" b="1" spc="-114" dirty="0">
              <a:latin typeface="ＭＳ Ｐゴシック" pitchFamily="50" charset="-128"/>
            </a:endParaRPr>
          </a:p>
          <a:p>
            <a:pPr algn="ctr" eaLnBrk="1" hangingPunct="1">
              <a:defRPr/>
            </a:pPr>
            <a:r>
              <a:rPr lang="ja-JP" altLang="en-US" sz="1400" b="1" spc="-114" dirty="0">
                <a:latin typeface="ＭＳ Ｐゴシック" pitchFamily="50" charset="-128"/>
              </a:rPr>
              <a:t>（％：構成比）</a:t>
            </a:r>
            <a:endParaRPr lang="ja-JP" altLang="en-US" sz="1400" b="1" dirty="0">
              <a:solidFill>
                <a:srgbClr val="000099"/>
              </a:solidFill>
              <a:latin typeface="HG創英角ｺﾞｼｯｸUB" pitchFamily="49" charset="-128"/>
              <a:ea typeface="HG創英角ｺﾞｼｯｸUB" pitchFamily="49" charset="-128"/>
            </a:endParaRPr>
          </a:p>
        </p:txBody>
      </p:sp>
      <p:sp>
        <p:nvSpPr>
          <p:cNvPr id="15" name="AutoShape 6"/>
          <p:cNvSpPr>
            <a:spLocks noChangeArrowheads="1"/>
          </p:cNvSpPr>
          <p:nvPr/>
        </p:nvSpPr>
        <p:spPr bwMode="auto">
          <a:xfrm>
            <a:off x="101600" y="596633"/>
            <a:ext cx="4737100" cy="2038618"/>
          </a:xfrm>
          <a:prstGeom prst="roundRect">
            <a:avLst>
              <a:gd name="adj" fmla="val 7984"/>
            </a:avLst>
          </a:prstGeom>
          <a:gradFill>
            <a:gsLst>
              <a:gs pos="0">
                <a:schemeClr val="accent1">
                  <a:shade val="30000"/>
                  <a:satMod val="115000"/>
                  <a:alpha val="16000"/>
                </a:schemeClr>
              </a:gs>
              <a:gs pos="50000">
                <a:schemeClr val="accent1">
                  <a:shade val="67500"/>
                  <a:satMod val="115000"/>
                </a:schemeClr>
              </a:gs>
              <a:gs pos="100000">
                <a:schemeClr val="accent1">
                  <a:shade val="100000"/>
                  <a:satMod val="115000"/>
                </a:schemeClr>
              </a:gs>
            </a:gsLst>
            <a:lin ang="5400000" scaled="0"/>
          </a:gradFill>
          <a:ln w="19050">
            <a:solidFill>
              <a:schemeClr val="accent6"/>
            </a:solidFill>
            <a:round/>
            <a:headEnd/>
            <a:tailEnd/>
          </a:ln>
          <a:effectLst/>
        </p:spPr>
        <p:txBody>
          <a:bodyPr lIns="104434" tIns="52217" rIns="104434" bIns="52217" anchor="ctr"/>
          <a:lstStyle/>
          <a:p>
            <a:pPr eaLnBrk="1" hangingPunct="1">
              <a:lnSpc>
                <a:spcPct val="50000"/>
              </a:lnSpc>
              <a:defRPr/>
            </a:pPr>
            <a:endParaRPr lang="en-US" altLang="ja-JP" sz="1600" b="1" dirty="0">
              <a:latin typeface="ＭＳ Ｐゴシック" pitchFamily="50" charset="-128"/>
              <a:ea typeface="ＭＳ Ｐゴシック" charset="-128"/>
            </a:endParaRPr>
          </a:p>
          <a:p>
            <a:pPr eaLnBrk="1" hangingPunct="1">
              <a:defRPr/>
            </a:pPr>
            <a:r>
              <a:rPr lang="ja-JP" altLang="en-US" sz="1600" b="1" dirty="0">
                <a:latin typeface="ＭＳ ゴシック" panose="020B0609070205080204" pitchFamily="49" charset="-128"/>
                <a:ea typeface="ＭＳ ゴシック" panose="020B0609070205080204" pitchFamily="49" charset="-128"/>
              </a:rPr>
              <a:t>　一般会計：</a:t>
            </a:r>
            <a:r>
              <a:rPr lang="ja-JP" altLang="en-US" sz="1600" b="1" dirty="0">
                <a:latin typeface="+mj-ea"/>
                <a:ea typeface="+mj-ea"/>
              </a:rPr>
              <a:t>２兆１６７億円</a:t>
            </a:r>
            <a:endParaRPr lang="en-US" altLang="ja-JP" sz="1600" b="1" dirty="0">
              <a:latin typeface="+mj-ea"/>
              <a:ea typeface="+mj-ea"/>
            </a:endParaRPr>
          </a:p>
          <a:p>
            <a:pPr eaLnBrk="1" hangingPunct="1">
              <a:defRPr/>
            </a:pPr>
            <a:r>
              <a:rPr lang="ja-JP" altLang="en-US" sz="1600" b="1" dirty="0">
                <a:latin typeface="+mj-ea"/>
                <a:ea typeface="+mj-ea"/>
              </a:rPr>
              <a:t>　（対前年度比　 ＋１，０７９億円　＋５．７％ ）</a:t>
            </a:r>
            <a:endParaRPr lang="en-US" altLang="ja-JP" sz="1600" b="1" dirty="0">
              <a:latin typeface="+mj-ea"/>
              <a:ea typeface="+mj-ea"/>
            </a:endParaRPr>
          </a:p>
          <a:p>
            <a:pPr eaLnBrk="1" hangingPunct="1">
              <a:defRPr/>
            </a:pPr>
            <a:endParaRPr lang="en-US" altLang="ja-JP" sz="1600" b="1" dirty="0">
              <a:latin typeface="+mj-ea"/>
              <a:ea typeface="+mj-ea"/>
            </a:endParaRPr>
          </a:p>
          <a:p>
            <a:pPr eaLnBrk="1" hangingPunct="1">
              <a:defRPr/>
            </a:pPr>
            <a:r>
              <a:rPr lang="ja-JP" altLang="en-US" sz="1600" b="1" dirty="0">
                <a:latin typeface="ＭＳ ゴシック" panose="020B0609070205080204" pitchFamily="49" charset="-128"/>
                <a:ea typeface="ＭＳ ゴシック" panose="020B0609070205080204" pitchFamily="49" charset="-128"/>
              </a:rPr>
              <a:t>　全会計：</a:t>
            </a:r>
            <a:r>
              <a:rPr lang="ja-JP" altLang="en-US" sz="1600" b="1" dirty="0">
                <a:latin typeface="+mj-ea"/>
                <a:ea typeface="+mj-ea"/>
              </a:rPr>
              <a:t>３兆６，３００億円</a:t>
            </a:r>
            <a:endParaRPr lang="en-US" altLang="ja-JP" sz="1600" b="1" dirty="0">
              <a:latin typeface="+mj-ea"/>
              <a:ea typeface="+mj-ea"/>
            </a:endParaRPr>
          </a:p>
          <a:p>
            <a:pPr eaLnBrk="1" hangingPunct="1">
              <a:defRPr/>
            </a:pPr>
            <a:r>
              <a:rPr lang="ja-JP" altLang="en-US" sz="1600" b="1" dirty="0">
                <a:latin typeface="+mj-ea"/>
              </a:rPr>
              <a:t>　（対前年度比　 ＋１，０２２億円　＋２．９％ ）</a:t>
            </a:r>
            <a:endParaRPr lang="en-US" altLang="ja-JP" sz="1600" b="1" dirty="0">
              <a:latin typeface="+mj-ea"/>
            </a:endParaRPr>
          </a:p>
          <a:p>
            <a:pPr eaLnBrk="1" hangingPunct="1">
              <a:defRPr/>
            </a:pPr>
            <a:r>
              <a:rPr lang="ja-JP" altLang="en-US" sz="1600" b="1" dirty="0">
                <a:latin typeface="ＭＳ Ｐゴシック" pitchFamily="50" charset="-128"/>
              </a:rPr>
              <a:t>　　　　　　　　　</a:t>
            </a:r>
            <a:r>
              <a:rPr lang="ja-JP" altLang="en-US" sz="1600" b="1" dirty="0">
                <a:solidFill>
                  <a:srgbClr val="FF0000"/>
                </a:solidFill>
                <a:latin typeface="ＭＳ Ｐゴシック" pitchFamily="50" charset="-128"/>
              </a:rPr>
              <a:t> </a:t>
            </a:r>
            <a:r>
              <a:rPr lang="ja-JP" altLang="en-US" sz="1400" b="1" dirty="0">
                <a:solidFill>
                  <a:srgbClr val="FF0000"/>
                </a:solidFill>
                <a:latin typeface="ＭＳ Ｐゴシック" pitchFamily="50" charset="-128"/>
              </a:rPr>
              <a:t> </a:t>
            </a:r>
            <a:endParaRPr lang="en-US" altLang="ja-JP" sz="1400" b="1" dirty="0">
              <a:solidFill>
                <a:srgbClr val="FF0000"/>
              </a:solidFill>
              <a:latin typeface="ＭＳ Ｐゴシック" pitchFamily="50" charset="-128"/>
            </a:endParaRPr>
          </a:p>
        </p:txBody>
      </p:sp>
      <p:sp>
        <p:nvSpPr>
          <p:cNvPr id="5" name="スライド番号プレースホルダ 3">
            <a:extLst>
              <a:ext uri="{FF2B5EF4-FFF2-40B4-BE49-F238E27FC236}">
                <a16:creationId xmlns:a16="http://schemas.microsoft.com/office/drawing/2014/main" id="{7BF4D152-7584-2A39-6B55-BC27C693306F}"/>
              </a:ext>
            </a:extLst>
          </p:cNvPr>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p>
            <a:pPr algn="r" eaLnBrk="1" hangingPunct="1">
              <a:defRPr/>
            </a:pPr>
            <a:r>
              <a:rPr lang="en-US" altLang="ja-JP" sz="2000" b="1" dirty="0">
                <a:effectLst>
                  <a:outerShdw blurRad="38100" dist="38100" dir="2700000" algn="tl">
                    <a:srgbClr val="C0C0C0"/>
                  </a:outerShdw>
                </a:effectLst>
              </a:rPr>
              <a:t>6</a:t>
            </a:r>
          </a:p>
        </p:txBody>
      </p:sp>
      <p:sp>
        <p:nvSpPr>
          <p:cNvPr id="6" name="Rectangle 4">
            <a:extLst>
              <a:ext uri="{FF2B5EF4-FFF2-40B4-BE49-F238E27FC236}">
                <a16:creationId xmlns:a16="http://schemas.microsoft.com/office/drawing/2014/main" id="{F53E5838-A934-F951-7DF9-D2D6B7777171}"/>
              </a:ext>
            </a:extLst>
          </p:cNvPr>
          <p:cNvSpPr>
            <a:spLocks noChangeArrowheads="1"/>
          </p:cNvSpPr>
          <p:nvPr/>
        </p:nvSpPr>
        <p:spPr bwMode="auto">
          <a:xfrm>
            <a:off x="-1588" y="0"/>
            <a:ext cx="9145588" cy="476250"/>
          </a:xfrm>
          <a:prstGeom prst="rect">
            <a:avLst/>
          </a:prstGeom>
          <a:gradFill flip="none" rotWithShape="1">
            <a:gsLst>
              <a:gs pos="5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ea typeface="HG創英角ｺﾞｼｯｸUB" pitchFamily="49" charset="-128"/>
              </a:rPr>
              <a:t>令和６年度当初予算</a:t>
            </a:r>
            <a:endParaRPr lang="en-US" altLang="ja-JP" sz="28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3" name="大かっこ 2">
            <a:extLst>
              <a:ext uri="{FF2B5EF4-FFF2-40B4-BE49-F238E27FC236}">
                <a16:creationId xmlns:a16="http://schemas.microsoft.com/office/drawing/2014/main" id="{EFE0961F-BE68-E302-96DE-83759FE5772F}"/>
              </a:ext>
            </a:extLst>
          </p:cNvPr>
          <p:cNvSpPr/>
          <p:nvPr/>
        </p:nvSpPr>
        <p:spPr>
          <a:xfrm>
            <a:off x="261144" y="1645684"/>
            <a:ext cx="4070350" cy="70201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70689705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p>
            <a:pPr algn="r" eaLnBrk="1" hangingPunct="1">
              <a:defRPr/>
            </a:pPr>
            <a:r>
              <a:rPr lang="en-US" altLang="ja-JP" sz="2000" b="1" dirty="0">
                <a:effectLst>
                  <a:outerShdw blurRad="38100" dist="38100" dir="2700000" algn="tl">
                    <a:srgbClr val="C0C0C0"/>
                  </a:outerShdw>
                </a:effectLst>
              </a:rPr>
              <a:t>7</a:t>
            </a:r>
          </a:p>
        </p:txBody>
      </p:sp>
      <p:pic>
        <p:nvPicPr>
          <p:cNvPr id="2" name="図 1">
            <a:extLst>
              <a:ext uri="{FF2B5EF4-FFF2-40B4-BE49-F238E27FC236}">
                <a16:creationId xmlns:a16="http://schemas.microsoft.com/office/drawing/2014/main" id="{7CA657CF-F3A6-D650-7898-3D58841A088A}"/>
              </a:ext>
            </a:extLst>
          </p:cNvPr>
          <p:cNvPicPr>
            <a:picLocks noChangeAspect="1" noChangeArrowheads="1"/>
            <a:extLst>
              <a:ext uri="{84589F7E-364E-4C9E-8A38-B11213B215E9}">
                <a14:cameraTool xmlns:a14="http://schemas.microsoft.com/office/drawing/2010/main" cellRange="写真ネガ!$B$22:$O$42" spid="_x0000_s2201"/>
              </a:ext>
            </a:extLst>
          </p:cNvPicPr>
          <p:nvPr/>
        </p:nvPicPr>
        <p:blipFill>
          <a:blip r:embed="rId3"/>
          <a:srcRect/>
          <a:stretch>
            <a:fillRect/>
          </a:stretch>
        </p:blipFill>
        <p:spPr bwMode="auto">
          <a:xfrm>
            <a:off x="-1588" y="806325"/>
            <a:ext cx="9115118" cy="39799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A8FB21B4-EFEC-9F5E-51C0-C33F3C3DBC84}"/>
              </a:ext>
            </a:extLst>
          </p:cNvPr>
          <p:cNvSpPr>
            <a:spLocks noChangeArrowheads="1"/>
          </p:cNvSpPr>
          <p:nvPr/>
        </p:nvSpPr>
        <p:spPr bwMode="auto">
          <a:xfrm>
            <a:off x="0" y="8892"/>
            <a:ext cx="9145588" cy="476250"/>
          </a:xfrm>
          <a:prstGeom prst="rect">
            <a:avLst/>
          </a:prstGeom>
          <a:gradFill flip="none" rotWithShape="1">
            <a:gsLst>
              <a:gs pos="5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ea typeface="HG創英角ｺﾞｼｯｸUB" pitchFamily="49" charset="-128"/>
              </a:rPr>
              <a:t>市債残高の推移（全会計）</a:t>
            </a:r>
            <a:endParaRPr lang="en-US" altLang="ja-JP" sz="2800" dirty="0">
              <a:solidFill>
                <a:schemeClr val="bg1"/>
              </a:solidFill>
              <a:effectLst>
                <a:outerShdw blurRad="38100" dist="38100" dir="2700000" algn="tl">
                  <a:srgbClr val="000000">
                    <a:alpha val="43137"/>
                  </a:srgbClr>
                </a:outerShdw>
              </a:effectLst>
              <a:ea typeface="HG創英角ｺﾞｼｯｸUB" pitchFamily="49" charset="-128"/>
            </a:endParaRPr>
          </a:p>
        </p:txBody>
      </p:sp>
    </p:spTree>
    <p:extLst>
      <p:ext uri="{BB962C8B-B14F-4D97-AF65-F5344CB8AC3E}">
        <p14:creationId xmlns:p14="http://schemas.microsoft.com/office/powerpoint/2010/main" val="23702759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nvGraphicFramePr>
        <p:xfrm>
          <a:off x="184323" y="583178"/>
          <a:ext cx="8761374" cy="3014616"/>
        </p:xfrm>
        <a:graphic>
          <a:graphicData uri="http://schemas.openxmlformats.org/drawingml/2006/table">
            <a:tbl>
              <a:tblPr firstRow="1" bandRow="1">
                <a:tableStyleId>{5C22544A-7EE6-4342-B048-85BDC9FD1C3A}</a:tableStyleId>
              </a:tblPr>
              <a:tblGrid>
                <a:gridCol w="1323146">
                  <a:extLst>
                    <a:ext uri="{9D8B030D-6E8A-4147-A177-3AD203B41FA5}">
                      <a16:colId xmlns:a16="http://schemas.microsoft.com/office/drawing/2014/main" val="3745289516"/>
                    </a:ext>
                  </a:extLst>
                </a:gridCol>
                <a:gridCol w="1859557">
                  <a:extLst>
                    <a:ext uri="{9D8B030D-6E8A-4147-A177-3AD203B41FA5}">
                      <a16:colId xmlns:a16="http://schemas.microsoft.com/office/drawing/2014/main" val="109315053"/>
                    </a:ext>
                  </a:extLst>
                </a:gridCol>
                <a:gridCol w="1859557">
                  <a:extLst>
                    <a:ext uri="{9D8B030D-6E8A-4147-A177-3AD203B41FA5}">
                      <a16:colId xmlns:a16="http://schemas.microsoft.com/office/drawing/2014/main" val="365224887"/>
                    </a:ext>
                  </a:extLst>
                </a:gridCol>
                <a:gridCol w="1859557">
                  <a:extLst>
                    <a:ext uri="{9D8B030D-6E8A-4147-A177-3AD203B41FA5}">
                      <a16:colId xmlns:a16="http://schemas.microsoft.com/office/drawing/2014/main" val="3124535825"/>
                    </a:ext>
                  </a:extLst>
                </a:gridCol>
                <a:gridCol w="1859557">
                  <a:extLst>
                    <a:ext uri="{9D8B030D-6E8A-4147-A177-3AD203B41FA5}">
                      <a16:colId xmlns:a16="http://schemas.microsoft.com/office/drawing/2014/main" val="1503798400"/>
                    </a:ext>
                  </a:extLst>
                </a:gridCol>
              </a:tblGrid>
              <a:tr h="468000">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solidFill>
                      <a:schemeClr val="accent1">
                        <a:lumMod val="75000"/>
                      </a:schemeClr>
                    </a:solidFill>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経常収支比率</a:t>
                      </a:r>
                    </a:p>
                  </a:txBody>
                  <a:tcPr anchor="ctr">
                    <a:solidFill>
                      <a:schemeClr val="accent1">
                        <a:lumMod val="75000"/>
                      </a:schemeClr>
                    </a:solidFill>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実質公債費比率</a:t>
                      </a:r>
                    </a:p>
                  </a:txBody>
                  <a:tcPr anchor="ctr">
                    <a:solidFill>
                      <a:schemeClr val="accent1">
                        <a:lumMod val="75000"/>
                      </a:schemeClr>
                    </a:solidFill>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将来負担比率</a:t>
                      </a:r>
                    </a:p>
                  </a:txBody>
                  <a:tcPr anchor="ctr">
                    <a:solidFill>
                      <a:schemeClr val="accent1">
                        <a:lumMod val="75000"/>
                      </a:schemeClr>
                    </a:solidFill>
                  </a:tcPr>
                </a:tc>
                <a:tc>
                  <a:txBody>
                    <a:bodyPr/>
                    <a:lstStyle/>
                    <a:p>
                      <a:pPr algn="ctr"/>
                      <a:r>
                        <a:rPr kumimoji="1" lang="ja-JP" altLang="en-US" dirty="0">
                          <a:latin typeface="ＭＳ Ｐゴシック" panose="020B0600070205080204" pitchFamily="50" charset="-128"/>
                          <a:ea typeface="ＭＳ Ｐゴシック" panose="020B0600070205080204" pitchFamily="50" charset="-128"/>
                        </a:rPr>
                        <a:t>財政調整基金残高</a:t>
                      </a:r>
                    </a:p>
                  </a:txBody>
                  <a:tcPr anchor="ctr">
                    <a:solidFill>
                      <a:schemeClr val="accent1">
                        <a:lumMod val="75000"/>
                      </a:schemeClr>
                    </a:solidFill>
                  </a:tcPr>
                </a:tc>
                <a:extLst>
                  <a:ext uri="{0D108BD9-81ED-4DB2-BD59-A6C34878D82A}">
                    <a16:rowId xmlns:a16="http://schemas.microsoft.com/office/drawing/2014/main" val="1536958520"/>
                  </a:ext>
                </a:extLst>
              </a:tr>
              <a:tr h="1080000">
                <a:tc>
                  <a:txBody>
                    <a:bodyPr/>
                    <a:lstStyle/>
                    <a:p>
                      <a:r>
                        <a:rPr kumimoji="1" lang="ja-JP" altLang="en-US" sz="1800" b="1" dirty="0">
                          <a:latin typeface="ＭＳ Ｐゴシック" panose="020B0600070205080204" pitchFamily="50" charset="-128"/>
                          <a:ea typeface="ＭＳ Ｐゴシック" panose="020B0600070205080204" pitchFamily="50" charset="-128"/>
                        </a:rPr>
                        <a:t>大阪市</a:t>
                      </a:r>
                      <a:endParaRPr kumimoji="1" lang="ja-JP" altLang="en-US" b="1" dirty="0">
                        <a:latin typeface="ＭＳ Ｐゴシック" panose="020B0600070205080204" pitchFamily="50" charset="-128"/>
                        <a:ea typeface="ＭＳ Ｐゴシック" panose="020B0600070205080204" pitchFamily="50" charset="-128"/>
                      </a:endParaRPr>
                    </a:p>
                  </a:txBody>
                  <a:tcPr anchor="ctr">
                    <a:solidFill>
                      <a:schemeClr val="accent5">
                        <a:lumMod val="90000"/>
                      </a:schemeClr>
                    </a:solidFill>
                  </a:tcPr>
                </a:tc>
                <a:tc>
                  <a:txBody>
                    <a:bodyPr/>
                    <a:lstStyle/>
                    <a:p>
                      <a:pPr algn="l"/>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過去最大値</a:t>
                      </a:r>
                      <a:endParaRPr kumimoji="1" lang="en-US" altLang="ja-JP" sz="1400" b="1" dirty="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(H16</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103.6</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a:t>
                      </a:r>
                    </a:p>
                    <a:p>
                      <a:pPr algn="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92.4</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solidFill>
                      <a:schemeClr val="accent5">
                        <a:lumMod val="90000"/>
                      </a:schemeClr>
                    </a:solidFill>
                  </a:tcPr>
                </a:tc>
                <a:tc>
                  <a:txBody>
                    <a:bodyPr/>
                    <a:lstStyle/>
                    <a:p>
                      <a:pPr algn="l"/>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過去最大値</a:t>
                      </a:r>
                      <a:endParaRPr kumimoji="1" lang="en-US" altLang="ja-JP" sz="1400" b="1" dirty="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(H19</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11.8</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a:t>
                      </a:r>
                    </a:p>
                    <a:p>
                      <a:pPr algn="r"/>
                      <a:r>
                        <a:rPr kumimoji="1" lang="en-US" altLang="ja-JP" b="1" dirty="0">
                          <a:solidFill>
                            <a:schemeClr val="tx1"/>
                          </a:solidFill>
                          <a:latin typeface="ＭＳ Ｐゴシック" panose="020B0600070205080204" pitchFamily="50" charset="-128"/>
                          <a:ea typeface="ＭＳ Ｐゴシック" panose="020B0600070205080204" pitchFamily="50" charset="-128"/>
                        </a:rPr>
                        <a:t>           </a:t>
                      </a:r>
                    </a:p>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1.3</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solidFill>
                      <a:schemeClr val="accent5">
                        <a:lumMod val="90000"/>
                      </a:schemeClr>
                    </a:solidFill>
                  </a:tcPr>
                </a:tc>
                <a:tc>
                  <a:txBody>
                    <a:bodyPr/>
                    <a:lstStyle/>
                    <a:p>
                      <a:pPr algn="l"/>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過去最大値</a:t>
                      </a:r>
                      <a:endParaRPr kumimoji="1" lang="en-US" altLang="ja-JP" sz="1400" b="1" dirty="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(H19</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263.8</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a:t>
                      </a:r>
                    </a:p>
                    <a:p>
                      <a:pPr algn="r"/>
                      <a:endParaRPr kumimoji="1" lang="en-US" altLang="ja-JP" sz="1600" b="1"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800" b="1" baseline="0" dirty="0">
                          <a:solidFill>
                            <a:schemeClr val="tx1"/>
                          </a:solidFill>
                          <a:latin typeface="ＭＳ Ｐゴシック" panose="020B0600070205080204" pitchFamily="50" charset="-128"/>
                          <a:ea typeface="ＭＳ Ｐゴシック" panose="020B0600070205080204" pitchFamily="50" charset="-128"/>
                        </a:rPr>
                        <a:t>　　　　　　－</a:t>
                      </a:r>
                      <a:endParaRPr kumimoji="1" lang="ja-JP" altLang="en-US" sz="1800" b="1" dirty="0">
                        <a:solidFill>
                          <a:schemeClr val="tx1"/>
                        </a:solidFill>
                        <a:latin typeface="ＭＳ Ｐゴシック" panose="020B0600070205080204" pitchFamily="50" charset="-128"/>
                        <a:ea typeface="ＭＳ Ｐゴシック" panose="020B0600070205080204" pitchFamily="50" charset="-128"/>
                      </a:endParaRPr>
                    </a:p>
                  </a:txBody>
                  <a:tcPr anchor="b">
                    <a:solidFill>
                      <a:schemeClr val="accent5">
                        <a:lumMod val="90000"/>
                      </a:schemeClr>
                    </a:solidFill>
                  </a:tcPr>
                </a:tc>
                <a:tc>
                  <a:txBody>
                    <a:bodyPr/>
                    <a:lstStyle/>
                    <a:p>
                      <a:pPr algn="r"/>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a:p>
                      <a:pPr algn="r"/>
                      <a:r>
                        <a:rPr kumimoji="1" lang="en-US" altLang="ja-JP" b="1"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2,452</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億円</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a:txBody>
                  <a:tcPr anchor="b">
                    <a:solidFill>
                      <a:schemeClr val="accent5">
                        <a:lumMod val="90000"/>
                      </a:schemeClr>
                    </a:solidFill>
                  </a:tcPr>
                </a:tc>
                <a:extLst>
                  <a:ext uri="{0D108BD9-81ED-4DB2-BD59-A6C34878D82A}">
                    <a16:rowId xmlns:a16="http://schemas.microsoft.com/office/drawing/2014/main" val="1134318529"/>
                  </a:ext>
                </a:extLst>
              </a:tr>
              <a:tr h="366654">
                <a:tc>
                  <a:txBody>
                    <a:bodyPr/>
                    <a:lstStyle/>
                    <a:p>
                      <a:r>
                        <a:rPr kumimoji="1" lang="ja-JP" altLang="en-US" sz="1800" b="1" dirty="0">
                          <a:latin typeface="ＭＳ Ｐゴシック" panose="020B0600070205080204" pitchFamily="50" charset="-128"/>
                          <a:ea typeface="ＭＳ Ｐゴシック" panose="020B0600070205080204" pitchFamily="50" charset="-128"/>
                        </a:rPr>
                        <a:t>横浜市</a:t>
                      </a:r>
                    </a:p>
                  </a:txBody>
                  <a:tcPr anchor="b"/>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97.9</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9.7</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129.2</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314</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億円</a:t>
                      </a:r>
                    </a:p>
                  </a:txBody>
                  <a:tcPr anchor="b"/>
                </a:tc>
                <a:extLst>
                  <a:ext uri="{0D108BD9-81ED-4DB2-BD59-A6C34878D82A}">
                    <a16:rowId xmlns:a16="http://schemas.microsoft.com/office/drawing/2014/main" val="332685604"/>
                  </a:ext>
                </a:extLst>
              </a:tr>
              <a:tr h="366654">
                <a:tc>
                  <a:txBody>
                    <a:bodyPr/>
                    <a:lstStyle/>
                    <a:p>
                      <a:r>
                        <a:rPr kumimoji="1" lang="ja-JP" altLang="en-US" sz="1800" b="1" dirty="0">
                          <a:latin typeface="ＭＳ Ｐゴシック" panose="020B0600070205080204" pitchFamily="50" charset="-128"/>
                          <a:ea typeface="ＭＳ Ｐゴシック" panose="020B0600070205080204" pitchFamily="50" charset="-128"/>
                        </a:rPr>
                        <a:t>名古屋市</a:t>
                      </a:r>
                    </a:p>
                  </a:txBody>
                  <a:tcPr anchor="b">
                    <a:solidFill>
                      <a:schemeClr val="accent5">
                        <a:lumMod val="90000"/>
                      </a:schemeClr>
                    </a:solidFill>
                  </a:tcPr>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97.8</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solidFill>
                      <a:schemeClr val="accent5">
                        <a:lumMod val="90000"/>
                      </a:schemeClr>
                    </a:solidFill>
                  </a:tcPr>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 6.8</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solidFill>
                      <a:schemeClr val="accent5">
                        <a:lumMod val="90000"/>
                      </a:schemeClr>
                    </a:solidFill>
                  </a:tcPr>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88.6</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solidFill>
                      <a:schemeClr val="accent5">
                        <a:lumMod val="90000"/>
                      </a:schemeClr>
                    </a:solidFill>
                  </a:tcPr>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377</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億円</a:t>
                      </a:r>
                    </a:p>
                  </a:txBody>
                  <a:tcPr anchor="b">
                    <a:solidFill>
                      <a:schemeClr val="accent5">
                        <a:lumMod val="90000"/>
                      </a:schemeClr>
                    </a:solidFill>
                  </a:tcPr>
                </a:tc>
                <a:extLst>
                  <a:ext uri="{0D108BD9-81ED-4DB2-BD59-A6C34878D82A}">
                    <a16:rowId xmlns:a16="http://schemas.microsoft.com/office/drawing/2014/main" val="508912960"/>
                  </a:ext>
                </a:extLst>
              </a:tr>
              <a:tr h="366654">
                <a:tc>
                  <a:txBody>
                    <a:bodyPr/>
                    <a:lstStyle/>
                    <a:p>
                      <a:r>
                        <a:rPr kumimoji="1" lang="ja-JP" altLang="en-US" sz="1800" b="1" dirty="0">
                          <a:latin typeface="ＭＳ Ｐゴシック" panose="020B0600070205080204" pitchFamily="50" charset="-128"/>
                          <a:ea typeface="ＭＳ Ｐゴシック" panose="020B0600070205080204" pitchFamily="50" charset="-128"/>
                        </a:rPr>
                        <a:t>京都市</a:t>
                      </a:r>
                    </a:p>
                  </a:txBody>
                  <a:tcPr anchor="b"/>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99.2</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         11.9</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148.6</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94</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億円</a:t>
                      </a:r>
                    </a:p>
                  </a:txBody>
                  <a:tcPr anchor="b"/>
                </a:tc>
                <a:extLst>
                  <a:ext uri="{0D108BD9-81ED-4DB2-BD59-A6C34878D82A}">
                    <a16:rowId xmlns:a16="http://schemas.microsoft.com/office/drawing/2014/main" val="3793454048"/>
                  </a:ext>
                </a:extLst>
              </a:tr>
              <a:tr h="366654">
                <a:tc>
                  <a:txBody>
                    <a:bodyPr/>
                    <a:lstStyle/>
                    <a:p>
                      <a:r>
                        <a:rPr kumimoji="1" lang="ja-JP" altLang="en-US" sz="1800" b="1" dirty="0">
                          <a:latin typeface="ＭＳ Ｐゴシック" panose="020B0600070205080204" pitchFamily="50" charset="-128"/>
                          <a:ea typeface="ＭＳ Ｐゴシック" panose="020B0600070205080204" pitchFamily="50" charset="-128"/>
                        </a:rPr>
                        <a:t>神戸市</a:t>
                      </a:r>
                    </a:p>
                  </a:txBody>
                  <a:tcPr anchor="b">
                    <a:solidFill>
                      <a:schemeClr val="accent5">
                        <a:lumMod val="90000"/>
                      </a:schemeClr>
                    </a:solidFill>
                  </a:tcPr>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97.1</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solidFill>
                      <a:schemeClr val="accent5">
                        <a:lumMod val="90000"/>
                      </a:schemeClr>
                    </a:solidFill>
                  </a:tcPr>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           4.8</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solidFill>
                      <a:schemeClr val="accent5">
                        <a:lumMod val="90000"/>
                      </a:schemeClr>
                    </a:solidFill>
                  </a:tcPr>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60.9</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a:t>
                      </a:r>
                    </a:p>
                  </a:txBody>
                  <a:tcPr anchor="b">
                    <a:solidFill>
                      <a:schemeClr val="accent5">
                        <a:lumMod val="90000"/>
                      </a:schemeClr>
                    </a:solidFill>
                  </a:tcPr>
                </a:tc>
                <a:tc>
                  <a:txBody>
                    <a:bodyPr/>
                    <a:lstStyle/>
                    <a:p>
                      <a:pPr algn="r"/>
                      <a:r>
                        <a:rPr kumimoji="1" lang="en-US" altLang="ja-JP" sz="1800" b="1" dirty="0">
                          <a:solidFill>
                            <a:schemeClr val="tx1"/>
                          </a:solidFill>
                          <a:latin typeface="ＭＳ Ｐゴシック" panose="020B0600070205080204" pitchFamily="50" charset="-128"/>
                          <a:ea typeface="ＭＳ Ｐゴシック" panose="020B0600070205080204" pitchFamily="50" charset="-128"/>
                        </a:rPr>
                        <a:t>156</a:t>
                      </a:r>
                      <a:r>
                        <a:rPr kumimoji="1" lang="ja-JP" altLang="en-US" sz="1800" b="1" dirty="0">
                          <a:solidFill>
                            <a:schemeClr val="tx1"/>
                          </a:solidFill>
                          <a:latin typeface="ＭＳ Ｐゴシック" panose="020B0600070205080204" pitchFamily="50" charset="-128"/>
                          <a:ea typeface="ＭＳ Ｐゴシック" panose="020B0600070205080204" pitchFamily="50" charset="-128"/>
                        </a:rPr>
                        <a:t>億円</a:t>
                      </a:r>
                    </a:p>
                  </a:txBody>
                  <a:tcPr anchor="b">
                    <a:solidFill>
                      <a:schemeClr val="accent5">
                        <a:lumMod val="90000"/>
                      </a:schemeClr>
                    </a:solidFill>
                  </a:tcPr>
                </a:tc>
                <a:extLst>
                  <a:ext uri="{0D108BD9-81ED-4DB2-BD59-A6C34878D82A}">
                    <a16:rowId xmlns:a16="http://schemas.microsoft.com/office/drawing/2014/main" val="2668956629"/>
                  </a:ext>
                </a:extLst>
              </a:tr>
            </a:tbl>
          </a:graphicData>
        </a:graphic>
      </p:graphicFrame>
      <p:sp>
        <p:nvSpPr>
          <p:cNvPr id="2" name="下矢印 1"/>
          <p:cNvSpPr/>
          <p:nvPr/>
        </p:nvSpPr>
        <p:spPr>
          <a:xfrm>
            <a:off x="2821269" y="1611478"/>
            <a:ext cx="243000" cy="1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184323" y="1055914"/>
            <a:ext cx="8761374" cy="1070963"/>
          </a:xfrm>
          <a:prstGeom prst="roundRect">
            <a:avLst>
              <a:gd name="adj" fmla="val 7472"/>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4677179" y="1611478"/>
            <a:ext cx="243000" cy="1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6533089" y="1611478"/>
            <a:ext cx="243000" cy="1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4"/>
          <p:cNvSpPr>
            <a:spLocks noChangeArrowheads="1"/>
          </p:cNvSpPr>
          <p:nvPr/>
        </p:nvSpPr>
        <p:spPr bwMode="auto">
          <a:xfrm>
            <a:off x="-1588" y="-2065"/>
            <a:ext cx="9145588" cy="476250"/>
          </a:xfrm>
          <a:prstGeom prst="rect">
            <a:avLst/>
          </a:prstGeom>
          <a:gradFill flip="none" rotWithShape="1">
            <a:gsLst>
              <a:gs pos="5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主要な財政指標（令和</a:t>
            </a:r>
            <a:r>
              <a:rPr lang="ja-JP" altLang="en-US" sz="2800" dirty="0">
                <a:solidFill>
                  <a:schemeClr val="bg1"/>
                </a:solidFill>
                <a:effectLst>
                  <a:outerShdw blurRad="38100" dist="38100" dir="2700000" algn="tl">
                    <a:srgbClr val="000000">
                      <a:alpha val="43137"/>
                    </a:srgbClr>
                  </a:outerShdw>
                </a:effectLst>
                <a:ea typeface="HG創英角ｺﾞｼｯｸUB" pitchFamily="49" charset="-128"/>
              </a:rPr>
              <a:t>４</a:t>
            </a: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年度決算）</a:t>
            </a:r>
            <a:endParaRPr lang="ja-JP" altLang="en-US"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0" name="角丸四角形 9"/>
          <p:cNvSpPr/>
          <p:nvPr/>
        </p:nvSpPr>
        <p:spPr>
          <a:xfrm>
            <a:off x="281114" y="4070530"/>
            <a:ext cx="8567791" cy="864392"/>
          </a:xfrm>
          <a:prstGeom prst="roundRect">
            <a:avLst>
              <a:gd name="adj" fmla="val 182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1200"/>
              </a:spcBef>
              <a:defRPr/>
            </a:pPr>
            <a:r>
              <a:rPr lang="ja-JP" altLang="en-US" b="1" dirty="0">
                <a:ln w="3175">
                  <a:noFill/>
                </a:ln>
                <a:solidFill>
                  <a:srgbClr val="000000"/>
                </a:solidFill>
                <a:latin typeface="ＭＳ Ｐゴシック" panose="020B0600070205080204" pitchFamily="50" charset="-128"/>
                <a:ea typeface="ＭＳ Ｐゴシック" panose="020B0600070205080204" pitchFamily="50" charset="-128"/>
              </a:rPr>
              <a:t>　　これまでの市政改革（</a:t>
            </a:r>
            <a:r>
              <a:rPr lang="ja-JP" altLang="en-US" b="1" dirty="0">
                <a:solidFill>
                  <a:srgbClr val="000000"/>
                </a:solidFill>
                <a:latin typeface="ＭＳ Ｐゴシック" panose="020B0600070205080204" pitchFamily="50" charset="-128"/>
                <a:ea typeface="ＭＳ Ｐゴシック" panose="020B0600070205080204" pitchFamily="50" charset="-128"/>
              </a:rPr>
              <a:t>市債残高及び人件費削減など）の取組により、</a:t>
            </a:r>
            <a:r>
              <a:rPr lang="ja-JP" altLang="en-US" b="1" dirty="0">
                <a:solidFill>
                  <a:srgbClr val="FFFFFF"/>
                </a:solidFill>
                <a:latin typeface="ＭＳ Ｐゴシック" panose="020B0600070205080204" pitchFamily="50" charset="-128"/>
                <a:ea typeface="ＭＳ Ｐゴシック" panose="020B0600070205080204" pitchFamily="50" charset="-128"/>
              </a:rPr>
              <a:t> </a:t>
            </a:r>
            <a:endParaRPr lang="en-US" altLang="ja-JP" b="1" dirty="0">
              <a:solidFill>
                <a:srgbClr val="FFFFFF"/>
              </a:solidFill>
              <a:latin typeface="ＭＳ Ｐゴシック" panose="020B0600070205080204" pitchFamily="50" charset="-128"/>
              <a:ea typeface="ＭＳ Ｐゴシック" panose="020B0600070205080204" pitchFamily="50" charset="-128"/>
            </a:endParaRPr>
          </a:p>
          <a:p>
            <a:pPr>
              <a:spcBef>
                <a:spcPts val="1200"/>
              </a:spcBef>
              <a:defRPr/>
            </a:pPr>
            <a:r>
              <a:rPr lang="ja-JP" altLang="en-US" b="1" dirty="0">
                <a:solidFill>
                  <a:srgbClr val="000000"/>
                </a:solidFill>
                <a:latin typeface="ＭＳ Ｐゴシック" panose="020B0600070205080204" pitchFamily="50" charset="-128"/>
                <a:ea typeface="ＭＳ Ｐゴシック" panose="020B0600070205080204" pitchFamily="50" charset="-128"/>
              </a:rPr>
              <a:t>　　経常収支比率などの財政指標は、着実に改善</a:t>
            </a:r>
            <a:endParaRPr lang="en-US" altLang="ja-JP" b="1" dirty="0">
              <a:solidFill>
                <a:srgbClr val="000000"/>
              </a:solidFill>
              <a:latin typeface="ＭＳ Ｐゴシック" panose="020B0600070205080204" pitchFamily="50" charset="-128"/>
              <a:ea typeface="ＭＳ Ｐゴシック" panose="020B0600070205080204" pitchFamily="50" charset="-128"/>
            </a:endParaRPr>
          </a:p>
        </p:txBody>
      </p:sp>
      <p:sp>
        <p:nvSpPr>
          <p:cNvPr id="13"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p>
            <a:pPr algn="r" eaLnBrk="1" hangingPunct="1">
              <a:defRPr/>
            </a:pPr>
            <a:r>
              <a:rPr lang="en-US" altLang="ja-JP" sz="2000" b="1" dirty="0">
                <a:solidFill>
                  <a:srgbClr val="000000"/>
                </a:solidFill>
                <a:effectLst>
                  <a:outerShdw blurRad="38100" dist="38100" dir="2700000" algn="tl">
                    <a:srgbClr val="C0C0C0"/>
                  </a:outerShdw>
                </a:effectLst>
              </a:rPr>
              <a:t>8</a:t>
            </a:r>
          </a:p>
        </p:txBody>
      </p:sp>
      <p:sp>
        <p:nvSpPr>
          <p:cNvPr id="14" name="正方形/長方形 13"/>
          <p:cNvSpPr/>
          <p:nvPr/>
        </p:nvSpPr>
        <p:spPr>
          <a:xfrm>
            <a:off x="158254" y="3519733"/>
            <a:ext cx="6617835"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600" b="1" dirty="0">
                <a:latin typeface="ＭＳ Ｐゴシック" panose="020B0600070205080204" pitchFamily="50" charset="-128"/>
                <a:ea typeface="ＭＳ Ｐゴシック" panose="020B0600070205080204" pitchFamily="50" charset="-128"/>
              </a:rPr>
              <a:t>※</a:t>
            </a:r>
            <a:r>
              <a:rPr lang="ja-JP" altLang="en-US" sz="1600" b="1" dirty="0">
                <a:latin typeface="ＭＳ Ｐゴシック" panose="020B0600070205080204" pitchFamily="50" charset="-128"/>
                <a:ea typeface="ＭＳ Ｐゴシック" panose="020B0600070205080204" pitchFamily="50" charset="-128"/>
              </a:rPr>
              <a:t>大阪市</a:t>
            </a:r>
            <a:r>
              <a:rPr kumimoji="1" lang="ja-JP" altLang="en-US" sz="1600" b="1" dirty="0">
                <a:latin typeface="ＭＳ Ｐゴシック" panose="020B0600070205080204" pitchFamily="50" charset="-128"/>
                <a:ea typeface="ＭＳ Ｐゴシック" panose="020B0600070205080204" pitchFamily="50" charset="-128"/>
              </a:rPr>
              <a:t>財政調整基金</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残高：</a:t>
            </a:r>
            <a:r>
              <a:rPr lang="en-US" altLang="ja-JP" sz="1600" b="1" dirty="0">
                <a:solidFill>
                  <a:schemeClr val="tx1"/>
                </a:solidFill>
                <a:latin typeface="ＭＳ Ｐゴシック" panose="020B0600070205080204" pitchFamily="50" charset="-128"/>
                <a:ea typeface="ＭＳ Ｐゴシック" panose="020B0600070205080204" pitchFamily="50" charset="-128"/>
              </a:rPr>
              <a:t>2,471</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億円（</a:t>
            </a: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R</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６年度</a:t>
            </a:r>
            <a:r>
              <a:rPr kumimoji="1" lang="ja-JP" altLang="en-US" sz="1600" b="1" dirty="0">
                <a:latin typeface="ＭＳ Ｐゴシック" panose="020B0600070205080204" pitchFamily="50" charset="-128"/>
                <a:ea typeface="ＭＳ Ｐゴシック" panose="020B0600070205080204" pitchFamily="50" charset="-128"/>
              </a:rPr>
              <a:t>末見込）</a:t>
            </a:r>
          </a:p>
        </p:txBody>
      </p:sp>
    </p:spTree>
    <p:extLst>
      <p:ext uri="{BB962C8B-B14F-4D97-AF65-F5344CB8AC3E}">
        <p14:creationId xmlns:p14="http://schemas.microsoft.com/office/powerpoint/2010/main" val="123209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0"/>
            <a:ext cx="9145588" cy="476250"/>
          </a:xfrm>
          <a:prstGeom prst="rect">
            <a:avLst/>
          </a:prstGeom>
          <a:gradFill flip="none" rotWithShape="1">
            <a:gsLst>
              <a:gs pos="42000">
                <a:srgbClr val="000099"/>
              </a:gs>
              <a:gs pos="87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今後の財政収支概算（粗い試算）</a:t>
            </a:r>
            <a:endParaRPr lang="en-US" altLang="ja-JP" sz="28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5365" name="正方形/長方形 12"/>
          <p:cNvSpPr>
            <a:spLocks noChangeArrowheads="1"/>
          </p:cNvSpPr>
          <p:nvPr/>
        </p:nvSpPr>
        <p:spPr bwMode="auto">
          <a:xfrm>
            <a:off x="252504" y="4568292"/>
            <a:ext cx="8507049" cy="53634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4434" tIns="52217" rIns="104434" bIns="52217" anchor="ctr">
            <a:spAutoFit/>
          </a:bodyPr>
          <a:lstStyle>
            <a:lvl1pPr marL="361950" indent="-3619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1400" b="1" spc="-100" dirty="0">
                <a:latin typeface="+mn-ea"/>
                <a:ea typeface="+mn-ea"/>
                <a:cs typeface="メイリオ" pitchFamily="50" charset="-128"/>
              </a:rPr>
              <a:t>　　今後の財政運営については、税収、金利・物価動向などの不確定要素が収支に大きな影響を与える可能性がある中、</a:t>
            </a:r>
            <a:endParaRPr lang="en-US" altLang="ja-JP" sz="1400" b="1" spc="-100" dirty="0">
              <a:latin typeface="+mn-ea"/>
              <a:ea typeface="+mn-ea"/>
              <a:cs typeface="メイリオ" pitchFamily="50" charset="-128"/>
            </a:endParaRPr>
          </a:p>
          <a:p>
            <a:pPr eaLnBrk="1" hangingPunct="1">
              <a:spcBef>
                <a:spcPct val="0"/>
              </a:spcBef>
              <a:buNone/>
            </a:pPr>
            <a:r>
              <a:rPr lang="ja-JP" altLang="en-US" sz="1400" b="1" spc="-100" dirty="0">
                <a:latin typeface="+mn-ea"/>
                <a:ea typeface="+mn-ea"/>
                <a:cs typeface="メイリオ" pitchFamily="50" charset="-128"/>
              </a:rPr>
              <a:t>　　急激な環境変化にも対応できるよう、たゆみなく市政改革に取り組み、持続可能な財政構造を構築していく必要がある</a:t>
            </a:r>
            <a:endParaRPr lang="en-US" altLang="ja-JP" sz="1400" b="1" spc="-100" dirty="0">
              <a:latin typeface="+mn-ea"/>
              <a:ea typeface="+mn-ea"/>
              <a:cs typeface="メイリオ" pitchFamily="50" charset="-128"/>
            </a:endParaRPr>
          </a:p>
        </p:txBody>
      </p:sp>
      <p:sp>
        <p:nvSpPr>
          <p:cNvPr id="16" name="下矢印 15"/>
          <p:cNvSpPr/>
          <p:nvPr/>
        </p:nvSpPr>
        <p:spPr>
          <a:xfrm>
            <a:off x="4382719" y="4406765"/>
            <a:ext cx="440644" cy="136892"/>
          </a:xfrm>
          <a:prstGeom prst="down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434" tIns="52217" rIns="104434" bIns="52217" anchor="ctr"/>
          <a:lstStyle/>
          <a:p>
            <a:pPr algn="ctr" eaLnBrk="1" hangingPunct="1">
              <a:defRPr/>
            </a:pPr>
            <a:endParaRPr lang="ja-JP" altLang="en-US" dirty="0">
              <a:solidFill>
                <a:srgbClr val="FFFFFF"/>
              </a:solidFill>
            </a:endParaRPr>
          </a:p>
        </p:txBody>
      </p:sp>
      <p:sp>
        <p:nvSpPr>
          <p:cNvPr id="11" name="メモ 10"/>
          <p:cNvSpPr/>
          <p:nvPr/>
        </p:nvSpPr>
        <p:spPr>
          <a:xfrm>
            <a:off x="4160434" y="2830285"/>
            <a:ext cx="2345544" cy="688485"/>
          </a:xfrm>
          <a:prstGeom prst="foldedCorner">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ja-JP" sz="1050" b="1" dirty="0">
              <a:solidFill>
                <a:srgbClr val="000000"/>
              </a:solidFill>
              <a:latin typeface="ＭＳ Ｐゴシック" panose="020B0600070205080204" pitchFamily="50" charset="-128"/>
              <a:ea typeface="ＭＳ Ｐゴシック" panose="020B0600070205080204" pitchFamily="50" charset="-128"/>
            </a:endParaRPr>
          </a:p>
          <a:p>
            <a:pPr eaLnBrk="1" hangingPunct="1">
              <a:defRPr/>
            </a:pPr>
            <a:r>
              <a:rPr lang="ja-JP" altLang="en-US" sz="1050" b="1" dirty="0">
                <a:solidFill>
                  <a:srgbClr val="000000"/>
                </a:solidFill>
                <a:latin typeface="ＭＳ Ｐゴシック" panose="020B0600070205080204" pitchFamily="50" charset="-128"/>
                <a:ea typeface="ＭＳ Ｐゴシック" panose="020B0600070205080204" pitchFamily="50" charset="-128"/>
              </a:rPr>
              <a:t>この試算には多くの不確定要素（税収や金利・物価動向など）があり、相当の幅をもってみる必要がある</a:t>
            </a:r>
            <a:endParaRPr lang="en-US" altLang="ja-JP" sz="1050" b="1" dirty="0">
              <a:solidFill>
                <a:srgbClr val="000000"/>
              </a:solidFill>
              <a:latin typeface="ＭＳ Ｐゴシック" panose="020B0600070205080204" pitchFamily="50" charset="-128"/>
              <a:ea typeface="ＭＳ Ｐゴシック" panose="020B0600070205080204" pitchFamily="50" charset="-128"/>
            </a:endParaRPr>
          </a:p>
        </p:txBody>
      </p:sp>
      <p:sp>
        <p:nvSpPr>
          <p:cNvPr id="12"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p>
            <a:pPr algn="r" eaLnBrk="1" hangingPunct="1">
              <a:defRPr/>
            </a:pPr>
            <a:r>
              <a:rPr lang="en-US" altLang="ja-JP" sz="2000" b="1" dirty="0">
                <a:effectLst>
                  <a:outerShdw blurRad="38100" dist="38100" dir="2700000" algn="tl">
                    <a:srgbClr val="C0C0C0"/>
                  </a:outerShdw>
                </a:effectLst>
              </a:rPr>
              <a:t>9</a:t>
            </a:r>
          </a:p>
        </p:txBody>
      </p:sp>
      <p:sp>
        <p:nvSpPr>
          <p:cNvPr id="3" name="角丸四角形 2"/>
          <p:cNvSpPr/>
          <p:nvPr/>
        </p:nvSpPr>
        <p:spPr>
          <a:xfrm>
            <a:off x="252504" y="4519023"/>
            <a:ext cx="457200" cy="406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a:t>
            </a:r>
          </a:p>
        </p:txBody>
      </p:sp>
      <p:sp>
        <p:nvSpPr>
          <p:cNvPr id="8" name="正方形/長方形 7">
            <a:extLst>
              <a:ext uri="{FF2B5EF4-FFF2-40B4-BE49-F238E27FC236}">
                <a16:creationId xmlns:a16="http://schemas.microsoft.com/office/drawing/2014/main" id="{0C78E934-19B6-9B6F-6051-76608FF11E93}"/>
              </a:ext>
            </a:extLst>
          </p:cNvPr>
          <p:cNvSpPr/>
          <p:nvPr/>
        </p:nvSpPr>
        <p:spPr>
          <a:xfrm>
            <a:off x="6451819" y="1040566"/>
            <a:ext cx="1350963" cy="206375"/>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srgbClr val="000000"/>
                </a:solidFill>
                <a:latin typeface="+mj-ea"/>
                <a:ea typeface="+mj-ea"/>
              </a:rPr>
              <a:t>前回（</a:t>
            </a:r>
            <a:r>
              <a:rPr lang="en-US" altLang="ja-JP" sz="1000" b="1" dirty="0">
                <a:solidFill>
                  <a:srgbClr val="000000"/>
                </a:solidFill>
                <a:latin typeface="+mj-ea"/>
                <a:ea typeface="+mj-ea"/>
              </a:rPr>
              <a:t>2023</a:t>
            </a:r>
            <a:r>
              <a:rPr lang="ja-JP" altLang="en-US" sz="1000" b="1" dirty="0">
                <a:solidFill>
                  <a:srgbClr val="000000"/>
                </a:solidFill>
                <a:latin typeface="+mj-ea"/>
                <a:ea typeface="+mj-ea"/>
              </a:rPr>
              <a:t>年</a:t>
            </a:r>
            <a:r>
              <a:rPr lang="en-US" altLang="ja-JP" sz="1000" b="1" dirty="0">
                <a:solidFill>
                  <a:srgbClr val="000000"/>
                </a:solidFill>
                <a:latin typeface="+mj-ea"/>
                <a:ea typeface="+mj-ea"/>
              </a:rPr>
              <a:t>2</a:t>
            </a:r>
            <a:r>
              <a:rPr lang="ja-JP" altLang="en-US" sz="1000" b="1" dirty="0">
                <a:solidFill>
                  <a:srgbClr val="000000"/>
                </a:solidFill>
                <a:latin typeface="+mj-ea"/>
                <a:ea typeface="+mj-ea"/>
              </a:rPr>
              <a:t>月版）</a:t>
            </a:r>
          </a:p>
        </p:txBody>
      </p:sp>
      <p:sp>
        <p:nvSpPr>
          <p:cNvPr id="9" name="メモ 10">
            <a:extLst>
              <a:ext uri="{FF2B5EF4-FFF2-40B4-BE49-F238E27FC236}">
                <a16:creationId xmlns:a16="http://schemas.microsoft.com/office/drawing/2014/main" id="{56BA7D22-F06B-F067-D76E-A80BBF8DE93A}"/>
              </a:ext>
            </a:extLst>
          </p:cNvPr>
          <p:cNvSpPr/>
          <p:nvPr/>
        </p:nvSpPr>
        <p:spPr>
          <a:xfrm>
            <a:off x="2005340" y="2745753"/>
            <a:ext cx="2345544" cy="688485"/>
          </a:xfrm>
          <a:prstGeom prst="foldedCorner">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ja-JP" sz="1050" b="1" dirty="0">
              <a:solidFill>
                <a:srgbClr val="000000"/>
              </a:solidFill>
              <a:latin typeface="ＭＳ Ｐゴシック" panose="020B0600070205080204" pitchFamily="50" charset="-128"/>
              <a:ea typeface="ＭＳ Ｐゴシック" panose="020B0600070205080204" pitchFamily="50" charset="-128"/>
            </a:endParaRPr>
          </a:p>
          <a:p>
            <a:pPr eaLnBrk="1" hangingPunct="1">
              <a:defRPr/>
            </a:pPr>
            <a:r>
              <a:rPr lang="ja-JP" altLang="en-US" sz="1050" b="1" dirty="0">
                <a:solidFill>
                  <a:srgbClr val="000000"/>
                </a:solidFill>
                <a:latin typeface="ＭＳ Ｐゴシック" panose="020B0600070205080204" pitchFamily="50" charset="-128"/>
                <a:ea typeface="ＭＳ Ｐゴシック" panose="020B0600070205080204" pitchFamily="50" charset="-128"/>
              </a:rPr>
              <a:t>この試算には多くの不確定要素（税収や金利・物価動向など）があり、相当の幅をもってみる必要がある</a:t>
            </a:r>
            <a:endParaRPr lang="en-US" altLang="ja-JP" sz="1050" b="1" dirty="0">
              <a:solidFill>
                <a:srgbClr val="000000"/>
              </a:solidFill>
              <a:latin typeface="ＭＳ Ｐゴシック" panose="020B0600070205080204" pitchFamily="50" charset="-128"/>
              <a:ea typeface="ＭＳ Ｐゴシック" panose="020B0600070205080204" pitchFamily="50" charset="-128"/>
            </a:endParaRPr>
          </a:p>
        </p:txBody>
      </p:sp>
      <p:pic>
        <p:nvPicPr>
          <p:cNvPr id="2" name="図 1">
            <a:extLst>
              <a:ext uri="{FF2B5EF4-FFF2-40B4-BE49-F238E27FC236}">
                <a16:creationId xmlns:a16="http://schemas.microsoft.com/office/drawing/2014/main" id="{32800523-B7DD-739D-581E-48ACACD8127D}"/>
              </a:ext>
            </a:extLst>
          </p:cNvPr>
          <p:cNvPicPr>
            <a:picLocks noChangeAspect="1"/>
          </p:cNvPicPr>
          <p:nvPr/>
        </p:nvPicPr>
        <p:blipFill>
          <a:blip r:embed="rId3"/>
          <a:stretch>
            <a:fillRect/>
          </a:stretch>
        </p:blipFill>
        <p:spPr>
          <a:xfrm>
            <a:off x="481104" y="1283729"/>
            <a:ext cx="7643717" cy="3191482"/>
          </a:xfrm>
          <a:prstGeom prst="rect">
            <a:avLst/>
          </a:prstGeom>
        </p:spPr>
      </p:pic>
      <p:pic>
        <p:nvPicPr>
          <p:cNvPr id="5" name="図 4">
            <a:extLst>
              <a:ext uri="{FF2B5EF4-FFF2-40B4-BE49-F238E27FC236}">
                <a16:creationId xmlns:a16="http://schemas.microsoft.com/office/drawing/2014/main" id="{B056F2B4-312C-CB21-D5A4-58A84F2B22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46204" y="458733"/>
            <a:ext cx="3528392" cy="1513099"/>
          </a:xfrm>
          <a:prstGeom prst="rect">
            <a:avLst/>
          </a:prstGeom>
        </p:spPr>
      </p:pic>
      <p:sp>
        <p:nvSpPr>
          <p:cNvPr id="4" name="正方形/長方形 3">
            <a:extLst>
              <a:ext uri="{FF2B5EF4-FFF2-40B4-BE49-F238E27FC236}">
                <a16:creationId xmlns:a16="http://schemas.microsoft.com/office/drawing/2014/main" id="{D49C172B-7AEC-743E-380C-24DDA58B987B}"/>
              </a:ext>
            </a:extLst>
          </p:cNvPr>
          <p:cNvSpPr/>
          <p:nvPr/>
        </p:nvSpPr>
        <p:spPr>
          <a:xfrm>
            <a:off x="6334918" y="1428868"/>
            <a:ext cx="1350963" cy="206375"/>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srgbClr val="000000"/>
                </a:solidFill>
                <a:latin typeface="+mn-ea"/>
              </a:rPr>
              <a:t>前回版（</a:t>
            </a:r>
            <a:r>
              <a:rPr lang="en-US" altLang="ja-JP" sz="1000" b="1" dirty="0">
                <a:solidFill>
                  <a:srgbClr val="000000"/>
                </a:solidFill>
                <a:latin typeface="+mn-ea"/>
              </a:rPr>
              <a:t>R</a:t>
            </a:r>
            <a:r>
              <a:rPr lang="ja-JP" altLang="en-US" sz="1000" b="1" dirty="0">
                <a:solidFill>
                  <a:srgbClr val="000000"/>
                </a:solidFill>
                <a:latin typeface="+mn-ea"/>
              </a:rPr>
              <a:t>５年２月）</a:t>
            </a:r>
          </a:p>
        </p:txBody>
      </p:sp>
      <p:sp>
        <p:nvSpPr>
          <p:cNvPr id="6" name="メモ 10">
            <a:extLst>
              <a:ext uri="{FF2B5EF4-FFF2-40B4-BE49-F238E27FC236}">
                <a16:creationId xmlns:a16="http://schemas.microsoft.com/office/drawing/2014/main" id="{30BEB227-702B-6F35-C79F-A76967363E4A}"/>
              </a:ext>
            </a:extLst>
          </p:cNvPr>
          <p:cNvSpPr/>
          <p:nvPr/>
        </p:nvSpPr>
        <p:spPr>
          <a:xfrm>
            <a:off x="2290136" y="3211315"/>
            <a:ext cx="2345544" cy="688485"/>
          </a:xfrm>
          <a:prstGeom prst="foldedCorner">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ja-JP" sz="1050" b="1" dirty="0">
              <a:solidFill>
                <a:srgbClr val="000000"/>
              </a:solidFill>
              <a:latin typeface="ＭＳ Ｐゴシック" panose="020B0600070205080204" pitchFamily="50" charset="-128"/>
              <a:ea typeface="ＭＳ Ｐゴシック" panose="020B0600070205080204" pitchFamily="50" charset="-128"/>
            </a:endParaRPr>
          </a:p>
          <a:p>
            <a:pPr eaLnBrk="1" hangingPunct="1">
              <a:defRPr/>
            </a:pPr>
            <a:r>
              <a:rPr lang="ja-JP" altLang="en-US" sz="1050" b="1" dirty="0">
                <a:solidFill>
                  <a:srgbClr val="000000"/>
                </a:solidFill>
                <a:latin typeface="ＭＳ Ｐゴシック" panose="020B0600070205080204" pitchFamily="50" charset="-128"/>
                <a:ea typeface="ＭＳ Ｐゴシック" panose="020B0600070205080204" pitchFamily="50" charset="-128"/>
              </a:rPr>
              <a:t>この試算には多くの不確定要素（税収や金利・物価動向など）があり、相当の幅をもって見る必要がある</a:t>
            </a:r>
            <a:endParaRPr lang="en-US" altLang="ja-JP" sz="1050" b="1"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2163278"/>
      </p:ext>
    </p:extLst>
  </p:cSld>
  <p:clrMapOvr>
    <a:masterClrMapping/>
  </p:clrMapOvr>
  <p:transition/>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9231</Words>
  <Application>Microsoft Office PowerPoint</Application>
  <PresentationFormat>画面に合わせる (16:9)</PresentationFormat>
  <Paragraphs>1168</Paragraphs>
  <Slides>52</Slides>
  <Notes>52</Notes>
  <HiddenSlides>0</HiddenSlides>
  <MMClips>0</MMClips>
  <ScaleCrop>false</ScaleCrop>
  <HeadingPairs>
    <vt:vector size="10" baseType="variant">
      <vt:variant>
        <vt:lpstr>使用されているフォント</vt:lpstr>
      </vt:variant>
      <vt:variant>
        <vt:i4>15</vt:i4>
      </vt:variant>
      <vt:variant>
        <vt:lpstr>テーマ</vt:lpstr>
      </vt:variant>
      <vt:variant>
        <vt:i4>2</vt:i4>
      </vt:variant>
      <vt:variant>
        <vt:lpstr>埋め込まれた OLE サーバー</vt:lpstr>
      </vt:variant>
      <vt:variant>
        <vt:i4>1</vt:i4>
      </vt:variant>
      <vt:variant>
        <vt:lpstr>スライド タイトル</vt:lpstr>
      </vt:variant>
      <vt:variant>
        <vt:i4>52</vt:i4>
      </vt:variant>
      <vt:variant>
        <vt:lpstr>目的別スライド ショー</vt:lpstr>
      </vt:variant>
      <vt:variant>
        <vt:i4>1</vt:i4>
      </vt:variant>
    </vt:vector>
  </HeadingPairs>
  <TitlesOfParts>
    <vt:vector size="71" baseType="lpstr">
      <vt:lpstr>BIZ UDゴシック</vt:lpstr>
      <vt:lpstr>HGP創英角ｺﾞｼｯｸUB</vt:lpstr>
      <vt:lpstr>HGｺﾞｼｯｸM</vt:lpstr>
      <vt:lpstr>HG丸ｺﾞｼｯｸM-PRO</vt:lpstr>
      <vt:lpstr>HG創英角ｺﾞｼｯｸUB</vt:lpstr>
      <vt:lpstr>Meiryo UI</vt:lpstr>
      <vt:lpstr>ＭＳ Ｐゴシック</vt:lpstr>
      <vt:lpstr>ＭＳ ゴシック</vt:lpstr>
      <vt:lpstr>Yu Gothic UI</vt:lpstr>
      <vt:lpstr>メイリオ</vt:lpstr>
      <vt:lpstr>游ゴシック</vt:lpstr>
      <vt:lpstr>Arial</vt:lpstr>
      <vt:lpstr>Calibri</vt:lpstr>
      <vt:lpstr>Century</vt:lpstr>
      <vt:lpstr>Wingdings</vt:lpstr>
      <vt:lpstr>標準デザイン</vt:lpstr>
      <vt:lpstr>1_標準デザイン</vt:lpstr>
      <vt:lpstr>グラフ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Ｒ３市長会見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2024-02-13T01:51:46Z</dcterms:created>
  <dcterms:modified xsi:type="dcterms:W3CDTF">2024-02-13T01:51:55Z</dcterms:modified>
</cp:coreProperties>
</file>