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009" r:id="rId2"/>
    <p:sldId id="1529" r:id="rId3"/>
    <p:sldId id="2015" r:id="rId4"/>
  </p:sldIdLst>
  <p:sldSz cx="9144000" cy="5143500" type="screen16x9"/>
  <p:notesSz cx="6807200" cy="9939338"/>
  <p:custShowLst>
    <p:custShow name="Ｒ３市長会見" id="0">
      <p:sldLst/>
    </p:custShow>
  </p:custShow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382588" indent="-4127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773113" indent="-904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162050" indent="-13811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552575" indent="-18732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7DE4D8-396D-7996-DE15-D690AE790CAC}" name="川辺　俊輔" initials="川辺　俊輔" userId="S::s-kawabe@city.osaka.lg.jp::b307fc37-a635-49d2-83b0-2b89ca1a86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66"/>
    <a:srgbClr val="3366CC"/>
    <a:srgbClr val="DEE8F2"/>
    <a:srgbClr val="F9907B"/>
    <a:srgbClr val="99CCFF"/>
    <a:srgbClr val="87A9CF"/>
    <a:srgbClr val="6B7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4" autoAdjust="0"/>
    <p:restoredTop sz="84015" autoAdjust="0"/>
  </p:normalViewPr>
  <p:slideViewPr>
    <p:cSldViewPr snapToGrid="0">
      <p:cViewPr varScale="1">
        <p:scale>
          <a:sx n="75" d="100"/>
          <a:sy n="75" d="100"/>
        </p:scale>
        <p:origin x="1122" y="60"/>
      </p:cViewPr>
      <p:guideLst>
        <p:guide orient="horz" pos="16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-2784" y="-12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8" y="0"/>
            <a:ext cx="2951163" cy="496888"/>
          </a:xfrm>
          <a:prstGeom prst="rect">
            <a:avLst/>
          </a:prstGeom>
        </p:spPr>
        <p:txBody>
          <a:bodyPr vert="horz" lIns="91249" tIns="45623" rIns="91249" bIns="45623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51" y="0"/>
            <a:ext cx="2949575" cy="496888"/>
          </a:xfrm>
          <a:prstGeom prst="rect">
            <a:avLst/>
          </a:prstGeom>
        </p:spPr>
        <p:txBody>
          <a:bodyPr vert="horz" lIns="91249" tIns="45623" rIns="91249" bIns="45623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2EC90AB-8C9B-4810-B2A6-BE0F6846678D}" type="datetimeFigureOut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2024/2/8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8" y="9440884"/>
            <a:ext cx="2951163" cy="496887"/>
          </a:xfrm>
          <a:prstGeom prst="rect">
            <a:avLst/>
          </a:prstGeom>
        </p:spPr>
        <p:txBody>
          <a:bodyPr vert="horz" lIns="91249" tIns="45623" rIns="91249" bIns="45623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51" y="9440884"/>
            <a:ext cx="2949575" cy="496887"/>
          </a:xfrm>
          <a:prstGeom prst="rect">
            <a:avLst/>
          </a:prstGeom>
        </p:spPr>
        <p:txBody>
          <a:bodyPr vert="horz" wrap="square" lIns="91249" tIns="45623" rIns="91249" bIns="456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60A5CC-5D47-46FF-A804-BA4E424BCDE3}" type="slidenum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‹#›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614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8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51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7"/>
            <a:ext cx="54483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" y="944088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51" y="9440884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82046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1pPr>
    <a:lvl2pPr marL="382588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2pPr>
    <a:lvl3pPr marL="773113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3pPr>
    <a:lvl4pPr marL="116205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4pPr>
    <a:lvl5pPr marL="1552575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5pPr>
    <a:lvl6pPr marL="1947285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2336740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2726198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3115656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0994" indent="-28402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0849" indent="-22690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7823" indent="-22690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4797" indent="-22690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1771" indent="-2269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68746" indent="-2269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5717" indent="-2269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2690" indent="-2269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996F010-38D8-47F7-8AEA-B2630BC1E712}" type="slidenum"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45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963" y="247650"/>
            <a:ext cx="6623050" cy="3725863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7870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113" y="261938"/>
            <a:ext cx="6246813" cy="3514725"/>
          </a:xfrm>
          <a:ln/>
        </p:spPr>
      </p:sp>
      <p:sp>
        <p:nvSpPr>
          <p:cNvPr id="17411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624136" y="4976810"/>
            <a:ext cx="5197195" cy="2610465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741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4006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687033" indent="-260598" defTabSz="804006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60162" indent="-207295" defTabSz="804006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486594" indent="-207295" defTabSz="804006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13029" indent="-207295" defTabSz="804006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339462" indent="-207295" defTabSz="804006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765898" indent="-207295" defTabSz="804006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192332" indent="-207295" defTabSz="804006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618765" indent="-207295" defTabSz="804006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1D95638-0C28-4247-972D-F0E06E4549CB}" type="slidenum"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726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3" y="1597820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3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89456" indent="0" algn="ctr">
              <a:buNone/>
              <a:defRPr/>
            </a:lvl2pPr>
            <a:lvl3pPr marL="778913" indent="0" algn="ctr">
              <a:buNone/>
              <a:defRPr/>
            </a:lvl3pPr>
            <a:lvl4pPr marL="1168371" indent="0" algn="ctr">
              <a:buNone/>
              <a:defRPr/>
            </a:lvl4pPr>
            <a:lvl5pPr marL="1557827" indent="0" algn="ctr">
              <a:buNone/>
              <a:defRPr/>
            </a:lvl5pPr>
            <a:lvl6pPr marL="1947285" indent="0" algn="ctr">
              <a:buNone/>
              <a:defRPr/>
            </a:lvl6pPr>
            <a:lvl7pPr marL="2336740" indent="0" algn="ctr">
              <a:buNone/>
              <a:defRPr/>
            </a:lvl7pPr>
            <a:lvl8pPr marL="2726198" indent="0" algn="ctr">
              <a:buNone/>
              <a:defRPr/>
            </a:lvl8pPr>
            <a:lvl9pPr marL="3115656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A7679-89D8-4093-BDFB-D9D6987A66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247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586B3-01B7-4A80-AE52-7936C89DC6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789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FBE15-69C8-49BD-8060-A3D6AB06BB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093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CEDE1-20D2-4FE2-A720-8EC76CD24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527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456" indent="0">
              <a:buNone/>
              <a:defRPr sz="1600"/>
            </a:lvl2pPr>
            <a:lvl3pPr marL="778913" indent="0">
              <a:buNone/>
              <a:defRPr sz="1300"/>
            </a:lvl3pPr>
            <a:lvl4pPr marL="1168371" indent="0">
              <a:buNone/>
              <a:defRPr sz="1200"/>
            </a:lvl4pPr>
            <a:lvl5pPr marL="1557827" indent="0">
              <a:buNone/>
              <a:defRPr sz="1200"/>
            </a:lvl5pPr>
            <a:lvl6pPr marL="1947285" indent="0">
              <a:buNone/>
              <a:defRPr sz="1200"/>
            </a:lvl6pPr>
            <a:lvl7pPr marL="2336740" indent="0">
              <a:buNone/>
              <a:defRPr sz="1200"/>
            </a:lvl7pPr>
            <a:lvl8pPr marL="2726198" indent="0">
              <a:buNone/>
              <a:defRPr sz="1200"/>
            </a:lvl8pPr>
            <a:lvl9pPr marL="3115656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696C6-680E-4455-9AB7-56E6F3DECC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520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99E38-4744-40F8-9E19-E27EEB80ED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270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151334"/>
            <a:ext cx="4040187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7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151334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10559-35D9-486F-BFAA-6CD500E32A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946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45DDF-DF75-44C1-9926-12A2B7E907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975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2DCCE-2328-4EE7-B47C-8DACD135FF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80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9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5" y="204793"/>
            <a:ext cx="5111750" cy="43898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076328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67237-26AF-4C83-9B05-38B7261C5D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21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7" y="3600449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7" y="459581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89456" indent="0">
              <a:buNone/>
              <a:defRPr sz="2400"/>
            </a:lvl2pPr>
            <a:lvl3pPr marL="778913" indent="0">
              <a:buNone/>
              <a:defRPr sz="2000"/>
            </a:lvl3pPr>
            <a:lvl4pPr marL="1168371" indent="0">
              <a:buNone/>
              <a:defRPr sz="1700"/>
            </a:lvl4pPr>
            <a:lvl5pPr marL="1557827" indent="0">
              <a:buNone/>
              <a:defRPr sz="1700"/>
            </a:lvl5pPr>
            <a:lvl6pPr marL="1947285" indent="0">
              <a:buNone/>
              <a:defRPr sz="1700"/>
            </a:lvl6pPr>
            <a:lvl7pPr marL="2336740" indent="0">
              <a:buNone/>
              <a:defRPr sz="1700"/>
            </a:lvl7pPr>
            <a:lvl8pPr marL="2726198" indent="0">
              <a:buNone/>
              <a:defRPr sz="1700"/>
            </a:lvl8pPr>
            <a:lvl9pPr marL="3115656" indent="0">
              <a:buNone/>
              <a:defRPr sz="17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7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88B69-BEAE-4B59-911D-15A415D4DD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1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BD0814-9702-45D6-91BE-7A9ABF1780D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ＭＳ Ｐゴシック" panose="020B0600070205080204" pitchFamily="50" charset="-128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89456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78913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68371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557827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ＭＳ Ｐゴシック" panose="020B0600070205080204" pitchFamily="50" charset="-128"/>
          <a:ea typeface="+mn-ea"/>
          <a:cs typeface="+mn-cs"/>
        </a:defRPr>
      </a:lvl1pPr>
      <a:lvl2pPr marL="627063" indent="-236538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ＭＳ Ｐゴシック" panose="020B0600070205080204" pitchFamily="50" charset="-128"/>
          <a:ea typeface="+mn-ea"/>
        </a:defRPr>
      </a:lvl2pPr>
      <a:lvl3pPr marL="968375" indent="-188913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ＭＳ Ｐゴシック" panose="020B0600070205080204" pitchFamily="50" charset="-128"/>
          <a:ea typeface="+mn-ea"/>
        </a:defRPr>
      </a:lvl3pPr>
      <a:lvl4pPr marL="1357313" indent="-188913" algn="l" rtl="0" eaLnBrk="0" fontAlgn="base" hangingPunct="0">
        <a:spcBef>
          <a:spcPct val="20000"/>
        </a:spcBef>
        <a:spcAft>
          <a:spcPct val="0"/>
        </a:spcAft>
        <a:buChar char="–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4pPr>
      <a:lvl5pPr marL="1747838" indent="-188913" algn="l" rtl="0" eaLnBrk="0" fontAlgn="base" hangingPunct="0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5pPr>
      <a:lvl6pPr marL="2142013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6pPr>
      <a:lvl7pPr marL="2531469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7pPr>
      <a:lvl8pPr marL="2920928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8pPr>
      <a:lvl9pPr marL="3310386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94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8913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371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7827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285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674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6198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156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181100"/>
            <a:ext cx="9144000" cy="198596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08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8" tIns="38964" rIns="77928" bIns="38964" anchor="ctr"/>
          <a:lstStyle/>
          <a:p>
            <a:pPr eaLnBrk="1" hangingPunct="1">
              <a:defRPr/>
            </a:pPr>
            <a:endParaRPr lang="ja-JP" altLang="en-US" sz="2400" dirty="0">
              <a:solidFill>
                <a:srgbClr val="FFFFFF"/>
              </a:solidFill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2051" name="テキスト ボックス 1"/>
          <p:cNvSpPr txBox="1">
            <a:spLocks noChangeArrowheads="1"/>
          </p:cNvSpPr>
          <p:nvPr/>
        </p:nvSpPr>
        <p:spPr bwMode="auto">
          <a:xfrm>
            <a:off x="0" y="1850231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tIns="45719" rIns="91439" bIns="45719">
            <a:spAutoFit/>
          </a:bodyPr>
          <a:lstStyle/>
          <a:p>
            <a:pPr algn="ctr" eaLnBrk="1" hangingPunct="1">
              <a:defRPr/>
            </a:pPr>
            <a:r>
              <a:rPr lang="ja-JP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  <a:t>令和６年度予算（案）について</a:t>
            </a:r>
          </a:p>
        </p:txBody>
      </p:sp>
      <p:sp>
        <p:nvSpPr>
          <p:cNvPr id="4100" name="Rectangle 11"/>
          <p:cNvSpPr>
            <a:spLocks noChangeArrowheads="1"/>
          </p:cNvSpPr>
          <p:nvPr/>
        </p:nvSpPr>
        <p:spPr bwMode="auto">
          <a:xfrm>
            <a:off x="2268538" y="3678238"/>
            <a:ext cx="4608512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28" tIns="38964" rIns="77928" bIns="38964" anchor="ctr"/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ゴシック" panose="020B0609070205080204" pitchFamily="49" charset="-128"/>
              </a:rPr>
              <a:t>令和６年２月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ゴシック" panose="020B0609070205080204" pitchFamily="49" charset="-128"/>
              </a:rPr>
              <a:t>大阪市</a:t>
            </a:r>
            <a:endParaRPr lang="en-US" altLang="ja-JP" sz="2000" b="1" dirty="0">
              <a:solidFill>
                <a:srgbClr val="000000"/>
              </a:solidFill>
              <a:latin typeface="ＭＳ Ｐゴシック" panose="020B0600070205080204" pitchFamily="50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324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79513"/>
            <a:ext cx="9144000" cy="183038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08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8" tIns="38964" rIns="77928" bIns="38964" anchor="ctr"/>
          <a:lstStyle/>
          <a:p>
            <a:pPr eaLnBrk="1" hangingPunct="1">
              <a:defRPr/>
            </a:pPr>
            <a:endParaRPr lang="ja-JP" altLang="en-US" sz="2400" dirty="0">
              <a:solidFill>
                <a:srgbClr val="FFFFFF"/>
              </a:solidFill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1639863"/>
            <a:ext cx="8856663" cy="779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8" tIns="38964" rIns="77928" bIns="38964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ja-JP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１．令和６</a:t>
            </a:r>
            <a:r>
              <a:rPr lang="ja-JP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  <a:t>年</a:t>
            </a:r>
            <a:r>
              <a:rPr lang="ja-JP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度市政運営の基本方針</a:t>
            </a:r>
          </a:p>
        </p:txBody>
      </p:sp>
    </p:spTree>
    <p:extLst>
      <p:ext uri="{BB962C8B-B14F-4D97-AF65-F5344CB8AC3E}">
        <p14:creationId xmlns:p14="http://schemas.microsoft.com/office/powerpoint/2010/main" val="25350783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下矢印 1"/>
          <p:cNvSpPr/>
          <p:nvPr/>
        </p:nvSpPr>
        <p:spPr>
          <a:xfrm>
            <a:off x="4219321" y="4184411"/>
            <a:ext cx="703770" cy="2452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FFFF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-1588" y="0"/>
            <a:ext cx="9145588" cy="476250"/>
          </a:xfrm>
          <a:prstGeom prst="rect">
            <a:avLst/>
          </a:prstGeom>
          <a:gradFill flip="none" rotWithShape="1">
            <a:gsLst>
              <a:gs pos="50000">
                <a:srgbClr val="000099"/>
              </a:gs>
              <a:gs pos="90000">
                <a:schemeClr val="bg1"/>
              </a:gs>
            </a:gsLst>
            <a:lin ang="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9" tIns="38964" rIns="77929" bIns="38964" anchor="ctr"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令和６年度市政運営の基本方針</a:t>
            </a:r>
            <a:endParaRPr lang="en-US" altLang="ja-JP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16390" name="テキスト ボックス 7"/>
          <p:cNvSpPr txBox="1">
            <a:spLocks noChangeAspect="1" noChangeArrowheads="1"/>
          </p:cNvSpPr>
          <p:nvPr/>
        </p:nvSpPr>
        <p:spPr bwMode="auto">
          <a:xfrm>
            <a:off x="466141" y="3037779"/>
            <a:ext cx="8343048" cy="413230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新たな自治の仕組みの構築</a:t>
            </a:r>
            <a:endParaRPr lang="en-US" altLang="ja-JP" sz="2000" b="1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99103" y="4518350"/>
            <a:ext cx="8343048" cy="48264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shape">
              <a:fillToRect l="50000" t="50000" r="50000" b="50000"/>
            </a:path>
            <a:tileRect/>
          </a:gra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600" b="1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「にぎやかで活気あふれるまち大阪」の実現をめざす</a:t>
            </a:r>
          </a:p>
        </p:txBody>
      </p:sp>
      <p:sp>
        <p:nvSpPr>
          <p:cNvPr id="11" name="スライド番号プレースホルダ 3"/>
          <p:cNvSpPr txBox="1">
            <a:spLocks noGrp="1"/>
          </p:cNvSpPr>
          <p:nvPr/>
        </p:nvSpPr>
        <p:spPr bwMode="auto">
          <a:xfrm>
            <a:off x="6984000" y="4783500"/>
            <a:ext cx="2160000" cy="360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77929" tIns="38964" rIns="77929" bIns="3896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fld id="{2E50E85C-407C-49E2-97AD-16FB6D449C62}" type="slidenum">
              <a:rPr lang="en-US" altLang="ja-JP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pPr algn="r" eaLnBrk="1" hangingPunct="1">
                <a:defRPr/>
              </a:pPr>
              <a:t>3</a:t>
            </a:fld>
            <a:endParaRPr lang="en-US" altLang="ja-JP" sz="2000" b="1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</p:txBody>
      </p:sp>
      <p:sp>
        <p:nvSpPr>
          <p:cNvPr id="16" name="テキスト ボックス 7"/>
          <p:cNvSpPr txBox="1">
            <a:spLocks noChangeAspect="1" noChangeArrowheads="1"/>
          </p:cNvSpPr>
          <p:nvPr/>
        </p:nvSpPr>
        <p:spPr bwMode="auto">
          <a:xfrm>
            <a:off x="466141" y="3624811"/>
            <a:ext cx="8343048" cy="413230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</a:rPr>
              <a:t>　　　未来へつなぐ</a:t>
            </a:r>
            <a:r>
              <a:rPr lang="ja-JP" altLang="ja-JP" sz="2000" b="1" dirty="0">
                <a:latin typeface="ＭＳ Ｐゴシック" panose="020B0600070205080204" pitchFamily="50" charset="-128"/>
              </a:rPr>
              <a:t>市政改革</a:t>
            </a:r>
            <a:endParaRPr lang="en-US" altLang="ja-JP" sz="20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66141" y="547347"/>
            <a:ext cx="4023910" cy="23166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99F5F-27A8-2A6F-957B-F3E04A7BE674}"/>
              </a:ext>
            </a:extLst>
          </p:cNvPr>
          <p:cNvSpPr/>
          <p:nvPr/>
        </p:nvSpPr>
        <p:spPr>
          <a:xfrm>
            <a:off x="4758168" y="531659"/>
            <a:ext cx="4045279" cy="233231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F40D90F-F22E-9EA5-26A7-10C2D4A88FCA}"/>
              </a:ext>
            </a:extLst>
          </p:cNvPr>
          <p:cNvSpPr/>
          <p:nvPr/>
        </p:nvSpPr>
        <p:spPr>
          <a:xfrm>
            <a:off x="462991" y="531660"/>
            <a:ext cx="4023910" cy="67822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2B78AD-CD45-CD63-9AFB-E4921C3D7493}"/>
              </a:ext>
            </a:extLst>
          </p:cNvPr>
          <p:cNvSpPr txBox="1"/>
          <p:nvPr/>
        </p:nvSpPr>
        <p:spPr>
          <a:xfrm>
            <a:off x="609838" y="651050"/>
            <a:ext cx="3889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市民サービスの充実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B38735C-BFF6-95B0-6B97-5F28DAC7D312}"/>
              </a:ext>
            </a:extLst>
          </p:cNvPr>
          <p:cNvSpPr/>
          <p:nvPr/>
        </p:nvSpPr>
        <p:spPr>
          <a:xfrm>
            <a:off x="4755017" y="521682"/>
            <a:ext cx="4045279" cy="671833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9FF423-3B38-3E86-5348-5572AAAD7124}"/>
              </a:ext>
            </a:extLst>
          </p:cNvPr>
          <p:cNvSpPr txBox="1"/>
          <p:nvPr/>
        </p:nvSpPr>
        <p:spPr>
          <a:xfrm>
            <a:off x="4755017" y="1248924"/>
            <a:ext cx="40452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経済成長に向けた戦略の実行</a:t>
            </a:r>
            <a:endParaRPr lang="en-US" altLang="ja-JP" sz="2000" b="1" dirty="0">
              <a:latin typeface="ＭＳ Ｐゴシック" pitchFamily="50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都市インフラの充実</a:t>
            </a:r>
            <a:endParaRPr lang="en-US" altLang="ja-JP" sz="2000" b="1" dirty="0">
              <a:latin typeface="ＭＳ Ｐゴシック" pitchFamily="50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防災力の強化</a:t>
            </a:r>
            <a:endParaRPr lang="en-US" altLang="ja-JP" sz="2000" b="1" dirty="0">
              <a:latin typeface="ＭＳ Ｐゴシック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4130DE-59DE-A1F1-6949-A607D9EBA2F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09839" y="2271409"/>
            <a:ext cx="8068020" cy="457191"/>
          </a:xfrm>
          <a:prstGeom prst="round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</a:rPr>
              <a:t>　　　</a:t>
            </a:r>
            <a:r>
              <a:rPr lang="en-US" altLang="ja-JP" sz="2000" b="1" dirty="0">
                <a:latin typeface="ＭＳ Ｐゴシック" panose="020B0600070205080204" pitchFamily="50" charset="-128"/>
              </a:rPr>
              <a:t>Re-Design</a:t>
            </a:r>
            <a:r>
              <a:rPr lang="ja-JP" altLang="en-US" sz="2000" b="1" dirty="0">
                <a:latin typeface="ＭＳ Ｐゴシック" panose="020B0600070205080204" pitchFamily="50" charset="-128"/>
              </a:rPr>
              <a:t>おおさか～大阪市</a:t>
            </a:r>
            <a:r>
              <a:rPr lang="en-US" altLang="ja-JP" sz="2000" b="1" dirty="0">
                <a:latin typeface="ＭＳ Ｐゴシック" panose="020B0600070205080204" pitchFamily="50" charset="-128"/>
              </a:rPr>
              <a:t>DX</a:t>
            </a:r>
            <a:r>
              <a:rPr lang="ja-JP" altLang="en-US" sz="2000" b="1" dirty="0">
                <a:latin typeface="ＭＳ Ｐゴシック" panose="020B0600070205080204" pitchFamily="50" charset="-128"/>
              </a:rPr>
              <a:t>戦略～の推進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2991" y="1223009"/>
            <a:ext cx="40515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子育て・教育環境の充実</a:t>
            </a:r>
            <a:endParaRPr lang="en-US" altLang="ja-JP" sz="2000" b="1" dirty="0">
              <a:latin typeface="ＭＳ Ｐゴシック" pitchFamily="50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暮らしを守る福祉等の向上</a:t>
            </a:r>
            <a:endParaRPr lang="en-US" altLang="ja-JP" sz="2000" b="1" dirty="0">
              <a:latin typeface="ＭＳ Ｐゴシック" pitchFamily="50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各区の特色ある施策の展開</a:t>
            </a:r>
            <a:endParaRPr lang="en-US" altLang="ja-JP" sz="2000" b="1" dirty="0">
              <a:latin typeface="ＭＳ Ｐゴシック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4A1E64-41C7-FC15-5839-32103371CD88}"/>
              </a:ext>
            </a:extLst>
          </p:cNvPr>
          <p:cNvSpPr txBox="1"/>
          <p:nvPr/>
        </p:nvSpPr>
        <p:spPr>
          <a:xfrm>
            <a:off x="4727345" y="649353"/>
            <a:ext cx="3889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大阪の成長の実現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5495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26547</TotalTime>
  <Words>109</Words>
  <Application>Microsoft Office PowerPoint</Application>
  <PresentationFormat>画面に合わせる (16:9)</PresentationFormat>
  <Paragraphs>20</Paragraphs>
  <Slides>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  <vt:variant>
        <vt:lpstr>目的別スライド ショー</vt:lpstr>
      </vt:variant>
      <vt:variant>
        <vt:i4>1</vt:i4>
      </vt:variant>
    </vt:vector>
  </HeadingPairs>
  <TitlesOfParts>
    <vt:vector size="9" baseType="lpstr">
      <vt:lpstr>HG創英角ｺﾞｼｯｸUB</vt:lpstr>
      <vt:lpstr>ＭＳ Ｐゴシック</vt:lpstr>
      <vt:lpstr>Arial</vt:lpstr>
      <vt:lpstr>Wingdings</vt:lpstr>
      <vt:lpstr>標準デザイン</vt:lpstr>
      <vt:lpstr>PowerPoint プレゼンテーション</vt:lpstr>
      <vt:lpstr>PowerPoint プレゼンテーション</vt:lpstr>
      <vt:lpstr>PowerPoint プレゼンテーション</vt:lpstr>
      <vt:lpstr>Ｒ３市長会見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Printed>2024-02-02T08:44:19Z</cp:lastPrinted>
  <dcterms:created xsi:type="dcterms:W3CDTF">2011-01-05T04:40:46Z</dcterms:created>
  <dcterms:modified xsi:type="dcterms:W3CDTF">2024-02-08T01:46:20Z</dcterms:modified>
</cp:coreProperties>
</file>