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0" saveSubsetFonts="1">
  <p:sldMasterIdLst>
    <p:sldMasterId id="2147483648" r:id="rId1"/>
  </p:sldMasterIdLst>
  <p:notesMasterIdLst>
    <p:notesMasterId r:id="rId14"/>
  </p:notesMasterIdLst>
  <p:handoutMasterIdLst>
    <p:handoutMasterId r:id="rId15"/>
  </p:handoutMasterIdLst>
  <p:sldIdLst>
    <p:sldId id="1524" r:id="rId2"/>
    <p:sldId id="2119" r:id="rId3"/>
    <p:sldId id="2105" r:id="rId4"/>
    <p:sldId id="2120" r:id="rId5"/>
    <p:sldId id="2128" r:id="rId6"/>
    <p:sldId id="2108" r:id="rId7"/>
    <p:sldId id="2109" r:id="rId8"/>
    <p:sldId id="2110" r:id="rId9"/>
    <p:sldId id="2129" r:id="rId10"/>
    <p:sldId id="2130" r:id="rId11"/>
    <p:sldId id="2113" r:id="rId12"/>
    <p:sldId id="2114" r:id="rId13"/>
  </p:sldIdLst>
  <p:sldSz cx="9144000" cy="5143500" type="screen16x9"/>
  <p:notesSz cx="6807200" cy="9939338"/>
  <p:custShowLst>
    <p:custShow name="Ｒ３市長会見" id="0">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7DE4D8-396D-7996-DE15-D690AE790CAC}" name="川辺　俊輔" initials="川辺　俊輔" userId="S::s-kawabe@city.osaka.lg.jp::b307fc37-a635-49d2-83b0-2b89ca1a86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66"/>
    <a:srgbClr val="3366CC"/>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4" autoAdjust="0"/>
    <p:restoredTop sz="84015" autoAdjust="0"/>
  </p:normalViewPr>
  <p:slideViewPr>
    <p:cSldViewPr snapToGrid="0">
      <p:cViewPr varScale="1">
        <p:scale>
          <a:sx n="75" d="100"/>
          <a:sy n="75" d="100"/>
        </p:scale>
        <p:origin x="1122" y="60"/>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8" y="0"/>
            <a:ext cx="2951163" cy="496888"/>
          </a:xfrm>
          <a:prstGeom prst="rect">
            <a:avLst/>
          </a:prstGeom>
        </p:spPr>
        <p:txBody>
          <a:bodyPr vert="horz" lIns="91249" tIns="45623" rIns="91249" bIns="45623" rtlCol="0"/>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3" name="日付プレースホルダー 2"/>
          <p:cNvSpPr>
            <a:spLocks noGrp="1"/>
          </p:cNvSpPr>
          <p:nvPr>
            <p:ph type="dt" sz="quarter" idx="1"/>
          </p:nvPr>
        </p:nvSpPr>
        <p:spPr>
          <a:xfrm>
            <a:off x="3856051" y="0"/>
            <a:ext cx="2949575" cy="496888"/>
          </a:xfrm>
          <a:prstGeom prst="rect">
            <a:avLst/>
          </a:prstGeom>
        </p:spPr>
        <p:txBody>
          <a:bodyPr vert="horz" lIns="91249" tIns="45623" rIns="91249" bIns="45623"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latin typeface="ＭＳ Ｐゴシック" panose="020B0600070205080204" pitchFamily="50" charset="-128"/>
              </a:rPr>
              <a:pPr>
                <a:defRPr/>
              </a:pPr>
              <a:t>2024/2/8</a:t>
            </a:fld>
            <a:endParaRPr lang="ja-JP" altLang="en-US" dirty="0">
              <a:latin typeface="ＭＳ Ｐゴシック" panose="020B0600070205080204" pitchFamily="50" charset="-128"/>
            </a:endParaRPr>
          </a:p>
        </p:txBody>
      </p:sp>
      <p:sp>
        <p:nvSpPr>
          <p:cNvPr id="4" name="フッター プレースホルダー 3"/>
          <p:cNvSpPr>
            <a:spLocks noGrp="1"/>
          </p:cNvSpPr>
          <p:nvPr>
            <p:ph type="ftr" sz="quarter" idx="2"/>
          </p:nvPr>
        </p:nvSpPr>
        <p:spPr>
          <a:xfrm>
            <a:off x="18" y="9440884"/>
            <a:ext cx="2951163" cy="496887"/>
          </a:xfrm>
          <a:prstGeom prst="rect">
            <a:avLst/>
          </a:prstGeom>
        </p:spPr>
        <p:txBody>
          <a:bodyPr vert="horz" lIns="91249" tIns="45623" rIns="91249" bIns="45623" rtlCol="0" anchor="b"/>
          <a:lstStyle>
            <a:lvl1pPr algn="l" eaLnBrk="1" hangingPunct="1">
              <a:defRPr sz="1200">
                <a:latin typeface="Arial" charset="0"/>
                <a:ea typeface="ＭＳ Ｐゴシック" charset="-128"/>
              </a:defRPr>
            </a:lvl1pPr>
          </a:lstStyle>
          <a:p>
            <a:pPr>
              <a:defRPr/>
            </a:pPr>
            <a:endParaRPr lang="ja-JP" altLang="en-US" dirty="0">
              <a:latin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6051" y="9440884"/>
            <a:ext cx="2949575" cy="496887"/>
          </a:xfrm>
          <a:prstGeom prst="rect">
            <a:avLst/>
          </a:prstGeom>
        </p:spPr>
        <p:txBody>
          <a:bodyPr vert="horz" wrap="square" lIns="91249" tIns="45623" rIns="91249" bIns="45623" numCol="1" anchor="b" anchorCtr="0" compatLnSpc="1">
            <a:prstTxWarp prst="textNoShape">
              <a:avLst/>
            </a:prstTxWarp>
          </a:bodyPr>
          <a:lstStyle>
            <a:lvl1pPr algn="r" eaLnBrk="1" hangingPunct="1">
              <a:defRPr sz="1200"/>
            </a:lvl1pPr>
          </a:lstStyle>
          <a:p>
            <a:pPr>
              <a:defRPr/>
            </a:pPr>
            <a:fld id="{7260A5CC-5D47-46FF-A804-BA4E424BCDE3}" type="slidenum">
              <a:rPr lang="ja-JP" altLang="en-US">
                <a:latin typeface="ＭＳ Ｐゴシック" panose="020B0600070205080204" pitchFamily="50" charset="-128"/>
              </a:rPr>
              <a:pPr>
                <a:defRPr/>
              </a:pPr>
              <a:t>‹#›</a:t>
            </a:fld>
            <a:endParaRPr lang="ja-JP" altLang="en-US" dirty="0">
              <a:latin typeface="ＭＳ Ｐゴシック" panose="020B0600070205080204" pitchFamily="50" charset="-128"/>
            </a:endParaRPr>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8" y="0"/>
            <a:ext cx="2951163"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56051" y="0"/>
            <a:ext cx="2949575" cy="4968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lvl1pPr algn="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21227"/>
            <a:ext cx="5448300" cy="4471988"/>
          </a:xfrm>
          <a:prstGeom prst="rect">
            <a:avLst/>
          </a:prstGeom>
          <a:noFill/>
          <a:ln w="9525">
            <a:noFill/>
            <a:miter lim="800000"/>
            <a:headEnd/>
            <a:tailEnd/>
          </a:ln>
          <a:effectLst/>
        </p:spPr>
        <p:txBody>
          <a:bodyPr vert="horz" wrap="square" lIns="91172" tIns="45588" rIns="91172" bIns="45588"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18" y="9440884"/>
            <a:ext cx="2951163"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56051" y="9440884"/>
            <a:ext cx="2949575" cy="496887"/>
          </a:xfrm>
          <a:prstGeom prst="rect">
            <a:avLst/>
          </a:prstGeom>
          <a:noFill/>
          <a:ln w="9525">
            <a:noFill/>
            <a:miter lim="800000"/>
            <a:headEnd/>
            <a:tailEnd/>
          </a:ln>
          <a:effectLst/>
        </p:spPr>
        <p:txBody>
          <a:bodyPr vert="horz" wrap="square" lIns="91172" tIns="45588" rIns="91172" bIns="45588" numCol="1" anchor="b"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F74BB4A6-2A10-49A9-8427-7D1EF49CCD12}" type="slidenum">
              <a:rPr lang="en-US" altLang="ja-JP" smtClean="0"/>
              <a:pPr>
                <a:defRPr/>
              </a:pPr>
              <a:t>‹#›</a:t>
            </a:fld>
            <a:endParaRPr lang="en-US" altLang="ja-JP" dirty="0"/>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ＭＳ Ｐゴシック" panose="020B0600070205080204" pitchFamily="50" charset="-128"/>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15" y="9719842"/>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83" tIns="47590" rIns="95183" bIns="47590"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latin typeface="ＭＳ Ｐゴシック" panose="020B0600070205080204" pitchFamily="50" charset="-128"/>
                <a:ea typeface="ＭＳ Ｐゴシック" panose="020B0600070205080204" pitchFamily="50" charset="-128"/>
              </a:rPr>
              <a:pPr algn="r" eaLnBrk="1" hangingPunct="1">
                <a:spcBef>
                  <a:spcPct val="0"/>
                </a:spcBef>
              </a:pPr>
              <a:t>10</a:t>
            </a:fld>
            <a:endParaRPr lang="en-US" altLang="ja-JP" sz="1200" dirty="0">
              <a:latin typeface="ＭＳ Ｐゴシック" panose="020B0600070205080204" pitchFamily="50" charset="-128"/>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2713" y="330200"/>
            <a:ext cx="6816725" cy="3835400"/>
          </a:xfrm>
          <a:ln/>
        </p:spPr>
      </p:sp>
      <p:sp>
        <p:nvSpPr>
          <p:cNvPr id="5124" name="Rectangle 3"/>
          <p:cNvSpPr>
            <a:spLocks noGrp="1" noChangeArrowheads="1"/>
          </p:cNvSpPr>
          <p:nvPr>
            <p:ph type="body" idx="1"/>
          </p:nvPr>
        </p:nvSpPr>
        <p:spPr>
          <a:xfrm>
            <a:off x="70728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0" tIns="48004" rIns="96010" bIns="48004"/>
          <a:lstStyle/>
          <a:p>
            <a:pPr eaLnBrk="1" hangingPunct="1"/>
            <a:endParaRPr lang="ja-JP" altLang="ja-JP" dirty="0"/>
          </a:p>
        </p:txBody>
      </p:sp>
    </p:spTree>
    <p:extLst>
      <p:ext uri="{BB962C8B-B14F-4D97-AF65-F5344CB8AC3E}">
        <p14:creationId xmlns:p14="http://schemas.microsoft.com/office/powerpoint/2010/main" val="71587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3338" y="258763"/>
            <a:ext cx="6142038" cy="3454400"/>
          </a:xfrm>
          <a:ln/>
        </p:spPr>
      </p:sp>
      <p:sp>
        <p:nvSpPr>
          <p:cNvPr id="39939" name="ノート プレースホルダ 2"/>
          <p:cNvSpPr>
            <a:spLocks noGrp="1"/>
          </p:cNvSpPr>
          <p:nvPr>
            <p:ph type="body" idx="1"/>
          </p:nvPr>
        </p:nvSpPr>
        <p:spPr>
          <a:xfrm>
            <a:off x="610113" y="4892062"/>
            <a:ext cx="5073594" cy="256539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9000">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739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8613" indent="-243960" defTabSz="78739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4832"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2405"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5598" indent="-194294" defTabSz="78739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6320"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47040"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7765"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88485" indent="-194294" defTabSz="7873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19</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1192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u="none" strike="noStrike"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5DEA49-56D6-47F9-87FE-53EBBE51A054}" type="slidenum">
              <a:rPr lang="en-US" altLang="ja-JP" smtClean="0">
                <a:solidFill>
                  <a:srgbClr val="000000"/>
                </a:solidFill>
              </a:rPr>
              <a:pPr/>
              <a:t>20</a:t>
            </a:fld>
            <a:endParaRPr lang="en-US" altLang="ja-JP">
              <a:solidFill>
                <a:srgbClr val="000000"/>
              </a:solidFill>
            </a:endParaRPr>
          </a:p>
        </p:txBody>
      </p:sp>
    </p:spTree>
    <p:extLst>
      <p:ext uri="{BB962C8B-B14F-4D97-AF65-F5344CB8AC3E}">
        <p14:creationId xmlns:p14="http://schemas.microsoft.com/office/powerpoint/2010/main" val="385422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1656">
              <a:defRPr/>
            </a:pPr>
            <a:fld id="{A35DEA49-56D6-47F9-87FE-53EBBE51A054}" type="slidenum">
              <a:rPr lang="en-US" altLang="ja-JP">
                <a:solidFill>
                  <a:srgbClr val="000000"/>
                </a:solidFill>
              </a:rPr>
              <a:pPr defTabSz="911656">
                <a:defRPr/>
              </a:pPr>
              <a:t>21</a:t>
            </a:fld>
            <a:endParaRPr lang="en-US" altLang="ja-JP">
              <a:solidFill>
                <a:srgbClr val="000000"/>
              </a:solidFill>
            </a:endParaRPr>
          </a:p>
        </p:txBody>
      </p:sp>
    </p:spTree>
    <p:extLst>
      <p:ext uri="{BB962C8B-B14F-4D97-AF65-F5344CB8AC3E}">
        <p14:creationId xmlns:p14="http://schemas.microsoft.com/office/powerpoint/2010/main" val="257287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7938" y="266700"/>
            <a:ext cx="6330950" cy="3562350"/>
          </a:xfrm>
          <a:ln/>
        </p:spPr>
      </p:sp>
      <p:sp>
        <p:nvSpPr>
          <p:cNvPr id="39939" name="ノート プレースホルダ 2"/>
          <p:cNvSpPr>
            <a:spLocks noGrp="1"/>
          </p:cNvSpPr>
          <p:nvPr>
            <p:ph type="body" idx="1"/>
          </p:nvPr>
        </p:nvSpPr>
        <p:spPr>
          <a:xfrm>
            <a:off x="637613" y="5043839"/>
            <a:ext cx="5302273" cy="264498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0980">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603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2211" indent="-252837" defTabSz="81603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1029"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53428"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71293" indent="-201362" defTabSz="81603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07321"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3348"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79380"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15409" indent="-201362" defTabSz="81603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11</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2203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7938" y="266700"/>
            <a:ext cx="6342062" cy="3567113"/>
          </a:xfrm>
          <a:ln/>
        </p:spPr>
      </p:sp>
      <p:sp>
        <p:nvSpPr>
          <p:cNvPr id="39939" name="ノート プレースホルダ 2"/>
          <p:cNvSpPr>
            <a:spLocks noGrp="1"/>
          </p:cNvSpPr>
          <p:nvPr>
            <p:ph type="body" idx="1"/>
          </p:nvPr>
        </p:nvSpPr>
        <p:spPr>
          <a:xfrm>
            <a:off x="638509" y="5050294"/>
            <a:ext cx="5309703" cy="2648366"/>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2164">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710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73084" indent="-253166" defTabSz="81710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32367"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55319"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73724" indent="-201624" defTabSz="81710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10321"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46916"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183515"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20109" indent="-201624" defTabSz="81710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defRPr/>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defRPr/>
              </a:pPr>
              <a:t>12</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58026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73025" y="277813"/>
            <a:ext cx="6604000" cy="3716337"/>
          </a:xfrm>
          <a:ln/>
        </p:spPr>
      </p:sp>
      <p:sp>
        <p:nvSpPr>
          <p:cNvPr id="11267" name="ノート プレースホルダ 2"/>
          <p:cNvSpPr>
            <a:spLocks noGrp="1"/>
          </p:cNvSpPr>
          <p:nvPr>
            <p:ph type="body" idx="1"/>
          </p:nvPr>
        </p:nvSpPr>
        <p:spPr>
          <a:xfrm>
            <a:off x="677708" y="5262611"/>
            <a:ext cx="5643288" cy="2760374"/>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10886">
              <a:defRPr/>
            </a:pPr>
            <a:endParaRPr lang="en-US" altLang="ja-JP" dirty="0"/>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0539">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08961" indent="-268428" defTabSz="86053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89493"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31602"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70557" indent="-214741" defTabSz="860539">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25297"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80046"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34794"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89534" indent="-214741" defTabSz="860539"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13</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6712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33338" y="258763"/>
            <a:ext cx="6134101" cy="3449637"/>
          </a:xfrm>
          <a:ln/>
        </p:spPr>
      </p:sp>
      <p:sp>
        <p:nvSpPr>
          <p:cNvPr id="39939" name="ノート プレースホルダ 2"/>
          <p:cNvSpPr>
            <a:spLocks noGrp="1"/>
          </p:cNvSpPr>
          <p:nvPr>
            <p:ph type="body" idx="1"/>
          </p:nvPr>
        </p:nvSpPr>
        <p:spPr>
          <a:xfrm>
            <a:off x="609259" y="4885812"/>
            <a:ext cx="5066495" cy="256211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877769">
              <a:defRPr/>
            </a:pPr>
            <a:endParaRPr lang="en-US" altLang="ja-JP" dirty="0"/>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629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47705" indent="-243618" defTabSz="78629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93439"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00442"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803070" indent="-194022" defTabSz="78629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223203"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43334"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63470"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83601" indent="-194022" defTabSz="78629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14</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970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4763" y="266700"/>
            <a:ext cx="6310312" cy="3551238"/>
          </a:xfrm>
          <a:ln/>
        </p:spPr>
      </p:sp>
      <p:sp>
        <p:nvSpPr>
          <p:cNvPr id="7171" name="ノート プレースホルダ 2"/>
          <p:cNvSpPr>
            <a:spLocks noGrp="1"/>
          </p:cNvSpPr>
          <p:nvPr>
            <p:ph type="body" idx="1"/>
          </p:nvPr>
        </p:nvSpPr>
        <p:spPr>
          <a:xfrm>
            <a:off x="635680" y="5030174"/>
            <a:ext cx="5286263" cy="263781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u="none" dirty="0">
              <a:solidFill>
                <a:srgbClr val="FF0000"/>
              </a:solidFill>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1411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4791" indent="-264321" defTabSz="81411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2385"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02857"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33322" indent="-209946" defTabSz="81411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68322"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03318"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38312"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73309" indent="-209946" defTabSz="81411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0CAB9AC-697E-4947-9579-76B95B991D92}" type="slidenum">
              <a:rPr lang="en-US" altLang="ja-JP" sz="1100">
                <a:solidFill>
                  <a:srgbClr val="000000"/>
                </a:solidFill>
                <a:latin typeface="ＭＳ Ｐゴシック" panose="020B0600070205080204" pitchFamily="50" charset="-128"/>
                <a:ea typeface="ＭＳ Ｐゴシック" panose="020B0600070205080204" pitchFamily="50" charset="-128"/>
              </a:rPr>
              <a:pPr>
                <a:spcBef>
                  <a:spcPct val="0"/>
                </a:spcBef>
              </a:pPr>
              <a:t>15</a:t>
            </a:fld>
            <a:endParaRPr lang="en-US" altLang="ja-JP" sz="11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53182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98425" y="244475"/>
            <a:ext cx="5848350" cy="3290888"/>
          </a:xfrm>
          <a:ln/>
        </p:spPr>
      </p:sp>
      <p:sp>
        <p:nvSpPr>
          <p:cNvPr id="25603" name="ノート プレースホルダ 2"/>
          <p:cNvSpPr>
            <a:spLocks noGrp="1"/>
          </p:cNvSpPr>
          <p:nvPr>
            <p:ph type="body" idx="1"/>
          </p:nvPr>
        </p:nvSpPr>
        <p:spPr>
          <a:xfrm>
            <a:off x="567014" y="4661288"/>
            <a:ext cx="4724178" cy="244471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459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12948" indent="-232154" defTabSz="74459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41360"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26396"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05773" indent="-185442" defTabSz="74459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13463"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521145"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2928830"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336519" indent="-185442" defTabSz="74459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16</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74931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61913" y="252413"/>
            <a:ext cx="6011863" cy="3382962"/>
          </a:xfrm>
          <a:ln/>
        </p:spPr>
      </p:sp>
      <p:sp>
        <p:nvSpPr>
          <p:cNvPr id="25603" name="ノート プレースホルダ 2"/>
          <p:cNvSpPr>
            <a:spLocks noGrp="1"/>
          </p:cNvSpPr>
          <p:nvPr>
            <p:ph type="body" idx="1"/>
          </p:nvPr>
        </p:nvSpPr>
        <p:spPr>
          <a:xfrm>
            <a:off x="590781" y="4792889"/>
            <a:ext cx="4922201" cy="251373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644">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33569" indent="-239966" defTabSz="769644">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73030"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71019"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63159" indent="-191679" defTabSz="769644">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84564"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05961"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27361"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48766" indent="-191679" defTabSz="769644"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latin typeface="ＭＳ Ｐゴシック" panose="020B0600070205080204" pitchFamily="50" charset="-128"/>
                <a:ea typeface="ＭＳ Ｐゴシック" panose="020B0600070205080204" pitchFamily="50" charset="-128"/>
              </a:rPr>
              <a:pPr>
                <a:spcBef>
                  <a:spcPct val="0"/>
                </a:spcBef>
              </a:pPr>
              <a:t>17</a:t>
            </a:fld>
            <a:endParaRPr lang="en-US" altLang="ja-JP"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9419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38100" y="271463"/>
            <a:ext cx="6451600" cy="3630612"/>
          </a:xfrm>
          <a:ln/>
        </p:spPr>
      </p:sp>
      <p:sp>
        <p:nvSpPr>
          <p:cNvPr id="17411" name="ノート プレースホルダ 2"/>
          <p:cNvSpPr>
            <a:spLocks noGrp="1"/>
          </p:cNvSpPr>
          <p:nvPr>
            <p:ph type="body" idx="1"/>
          </p:nvPr>
        </p:nvSpPr>
        <p:spPr>
          <a:xfrm>
            <a:off x="656070" y="5142668"/>
            <a:ext cx="5455960" cy="269574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b="0" i="0" u="none" baseline="0" dirty="0">
              <a:solidFill>
                <a:srgbClr val="FF0000"/>
              </a:solidFill>
              <a:latin typeface="+mn-ea"/>
              <a:ea typeface="+mn-ea"/>
            </a:endParaRPr>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3801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0218" indent="-2620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3513"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1660"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18286" indent="-210269" defTabSz="83801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57097"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795909"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34725"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673538" indent="-210269" defTabSz="83801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CC59124-9007-4E0B-9A8B-056A5A9CA6F5}" type="slidenum">
              <a:rPr lang="en-US" altLang="ja-JP" sz="1200">
                <a:solidFill>
                  <a:srgbClr val="000000"/>
                </a:solidFill>
                <a:latin typeface="ＭＳ Ｐゴシック" panose="020B0600070205080204" pitchFamily="50" charset="-128"/>
                <a:ea typeface="ＭＳ Ｐゴシック" panose="020B0600070205080204" pitchFamily="50" charset="-128"/>
              </a:rPr>
              <a:pPr>
                <a:spcBef>
                  <a:spcPct val="0"/>
                </a:spcBef>
              </a:pPr>
              <a:t>18</a:t>
            </a:fld>
            <a:endParaRPr lang="en-US" altLang="ja-JP" sz="1200" dirty="0">
              <a:solidFill>
                <a:srgbClr val="00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9267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ＭＳ Ｐゴシック" panose="020B0600070205080204" pitchFamily="50" charset="-128"/>
                <a:ea typeface="ＭＳ Ｐゴシック" pitchFamily="50" charset="-128"/>
              </a:defRPr>
            </a:lvl1pPr>
          </a:lstStyle>
          <a:p>
            <a:pPr>
              <a:defRPr/>
            </a:pPr>
            <a:endParaRPr lang="en-US" altLang="ja-JP" dirty="0"/>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atin typeface="ＭＳ Ｐゴシック" panose="020B0600070205080204" pitchFamily="50" charset="-128"/>
              </a:defRPr>
            </a:lvl1pPr>
          </a:lstStyle>
          <a:p>
            <a:pPr>
              <a:defRPr/>
            </a:pPr>
            <a:fld id="{55BD0814-9702-45D6-91BE-7A9ABF1780D2}"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ＭＳ Ｐゴシック" panose="020B0600070205080204" pitchFamily="50" charset="-128"/>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ＭＳ Ｐゴシック" panose="020B0600070205080204" pitchFamily="50" charset="-128"/>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ＭＳ Ｐゴシック" panose="020B0600070205080204" pitchFamily="50" charset="-128"/>
          <a:ea typeface="+mn-ea"/>
        </a:defRPr>
      </a:lvl2pPr>
      <a:lvl3pPr marL="968375" indent="-188913" algn="l" rtl="0" eaLnBrk="0" fontAlgn="base" hangingPunct="0">
        <a:spcBef>
          <a:spcPct val="20000"/>
        </a:spcBef>
        <a:spcAft>
          <a:spcPct val="0"/>
        </a:spcAft>
        <a:buChar char="•"/>
        <a:defRPr kumimoji="1" sz="2000">
          <a:solidFill>
            <a:schemeClr val="tx1"/>
          </a:solidFill>
          <a:latin typeface="ＭＳ Ｐゴシック" panose="020B0600070205080204" pitchFamily="50" charset="-128"/>
          <a:ea typeface="+mn-ea"/>
        </a:defRPr>
      </a:lvl3pPr>
      <a:lvl4pPr marL="1357313"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4pPr>
      <a:lvl5pPr marL="1747838" indent="-188913" algn="l" rtl="0" eaLnBrk="0" fontAlgn="base" hangingPunct="0">
        <a:spcBef>
          <a:spcPct val="20000"/>
        </a:spcBef>
        <a:spcAft>
          <a:spcPct val="0"/>
        </a:spcAft>
        <a:buChar char="»"/>
        <a:defRPr kumimoji="1" sz="1700">
          <a:solidFill>
            <a:schemeClr val="tx1"/>
          </a:solidFill>
          <a:latin typeface="ＭＳ Ｐゴシック" panose="020B0600070205080204" pitchFamily="50" charset="-128"/>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277815"/>
            <a:ext cx="9144000" cy="1934308"/>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latin typeface="ＭＳ Ｐゴシック" panose="020B0600070205080204" pitchFamily="50" charset="-128"/>
              <a:ea typeface="HG創英角ｺﾞｼｯｸUB" pitchFamily="49" charset="-128"/>
            </a:endParaRPr>
          </a:p>
        </p:txBody>
      </p:sp>
      <p:sp>
        <p:nvSpPr>
          <p:cNvPr id="7171" name="Text Box 4"/>
          <p:cNvSpPr txBox="1">
            <a:spLocks noChangeArrowheads="1"/>
          </p:cNvSpPr>
          <p:nvPr/>
        </p:nvSpPr>
        <p:spPr bwMode="auto">
          <a:xfrm>
            <a:off x="0" y="1830892"/>
            <a:ext cx="8856663" cy="740858"/>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３．市民サービスの充実</a:t>
            </a:r>
          </a:p>
        </p:txBody>
      </p:sp>
    </p:spTree>
    <p:extLst>
      <p:ext uri="{BB962C8B-B14F-4D97-AF65-F5344CB8AC3E}">
        <p14:creationId xmlns:p14="http://schemas.microsoft.com/office/powerpoint/2010/main" val="1605792382"/>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児童虐待防止対策の充実</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19</a:t>
            </a:fld>
            <a:endParaRPr lang="en-US" altLang="ja-JP" sz="2000" b="1" dirty="0">
              <a:effectLst>
                <a:outerShdw blurRad="38100" dist="38100" dir="2700000" algn="tl">
                  <a:srgbClr val="000000">
                    <a:alpha val="43137"/>
                  </a:srgbClr>
                </a:outerShdw>
              </a:effectLst>
            </a:endParaRPr>
          </a:p>
        </p:txBody>
      </p:sp>
      <p:sp>
        <p:nvSpPr>
          <p:cNvPr id="21" name="Rectangle 5"/>
          <p:cNvSpPr>
            <a:spLocks noChangeArrowheads="1"/>
          </p:cNvSpPr>
          <p:nvPr/>
        </p:nvSpPr>
        <p:spPr bwMode="auto">
          <a:xfrm>
            <a:off x="360655" y="2938663"/>
            <a:ext cx="8751134" cy="37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こども相談センターの機能強化　　 　　　　　　　　 （４５億９，２００万円）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14" name="Rectangle 5"/>
          <p:cNvSpPr>
            <a:spLocks noChangeArrowheads="1"/>
          </p:cNvSpPr>
          <p:nvPr/>
        </p:nvSpPr>
        <p:spPr bwMode="auto">
          <a:xfrm>
            <a:off x="532571" y="3227554"/>
            <a:ext cx="6959022" cy="471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mn-ea"/>
                <a:ea typeface="+mn-ea"/>
              </a:rPr>
              <a:t>市内に</a:t>
            </a:r>
            <a:r>
              <a:rPr lang="ja-JP" altLang="ja-JP" sz="1400" dirty="0">
                <a:latin typeface="+mn-ea"/>
                <a:ea typeface="+mn-ea"/>
              </a:rPr>
              <a:t>４か所</a:t>
            </a:r>
            <a:r>
              <a:rPr lang="ja-JP" altLang="en-US" sz="1400" dirty="0">
                <a:latin typeface="+mn-ea"/>
                <a:ea typeface="+mn-ea"/>
              </a:rPr>
              <a:t>目</a:t>
            </a:r>
            <a:r>
              <a:rPr lang="ja-JP" altLang="ja-JP" sz="1400" dirty="0">
                <a:latin typeface="+mn-ea"/>
                <a:ea typeface="+mn-ea"/>
              </a:rPr>
              <a:t>の児童相談所を</a:t>
            </a:r>
            <a:r>
              <a:rPr lang="ja-JP" altLang="en-US" sz="1400" dirty="0">
                <a:latin typeface="+mn-ea"/>
                <a:ea typeface="+mn-ea"/>
              </a:rPr>
              <a:t>設置するとともに</a:t>
            </a:r>
            <a:r>
              <a:rPr lang="ja-JP" altLang="en-US" sz="1400" dirty="0">
                <a:latin typeface="ＭＳ Ｐゴシック" panose="020B0600070205080204" pitchFamily="50" charset="-128"/>
              </a:rPr>
              <a:t>、</a:t>
            </a:r>
            <a:r>
              <a:rPr lang="ja-JP" altLang="ja-JP" sz="1400" dirty="0">
                <a:latin typeface="ＭＳ Ｐゴシック" panose="020B0600070205080204" pitchFamily="50" charset="-128"/>
              </a:rPr>
              <a:t>一時保護所</a:t>
            </a:r>
            <a:r>
              <a:rPr lang="ja-JP" altLang="en-US" sz="1400" dirty="0">
                <a:latin typeface="ＭＳ Ｐゴシック" panose="020B0600070205080204" pitchFamily="50" charset="-128"/>
              </a:rPr>
              <a:t>の個室化など</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a:t>
            </a:r>
            <a:r>
              <a:rPr lang="ja-JP" altLang="ja-JP" sz="1400" dirty="0">
                <a:latin typeface="ＭＳ Ｐゴシック" panose="020B0600070205080204" pitchFamily="50" charset="-128"/>
              </a:rPr>
              <a:t>家庭的な環境</a:t>
            </a:r>
            <a:r>
              <a:rPr lang="ja-JP" altLang="en-US" sz="1400" dirty="0">
                <a:latin typeface="ＭＳ Ｐゴシック" panose="020B0600070205080204" pitchFamily="50" charset="-128"/>
              </a:rPr>
              <a:t>の確保に向け、現施設の移転建替等を実施</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nvGrpSpPr>
          <p:cNvPr id="30" name="グループ化 29"/>
          <p:cNvGrpSpPr/>
          <p:nvPr/>
        </p:nvGrpSpPr>
        <p:grpSpPr>
          <a:xfrm>
            <a:off x="7420787" y="578937"/>
            <a:ext cx="1623861" cy="754467"/>
            <a:chOff x="7278021" y="1868311"/>
            <a:chExt cx="1746197" cy="754467"/>
          </a:xfrm>
        </p:grpSpPr>
        <p:pic>
          <p:nvPicPr>
            <p:cNvPr id="31" name="図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7278021" y="1906235"/>
              <a:ext cx="792226" cy="665807"/>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40001" y="1868311"/>
              <a:ext cx="984217" cy="754467"/>
            </a:xfrm>
            <a:prstGeom prst="rect">
              <a:avLst/>
            </a:prstGeom>
          </p:spPr>
        </p:pic>
      </p:grpSp>
      <p:sp>
        <p:nvSpPr>
          <p:cNvPr id="33" name="Rectangle 5"/>
          <p:cNvSpPr>
            <a:spLocks noChangeArrowheads="1"/>
          </p:cNvSpPr>
          <p:nvPr/>
        </p:nvSpPr>
        <p:spPr bwMode="auto">
          <a:xfrm>
            <a:off x="366337" y="479921"/>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６，０００万円）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34" name="Rectangle 5"/>
          <p:cNvSpPr>
            <a:spLocks noChangeArrowheads="1"/>
          </p:cNvSpPr>
          <p:nvPr/>
        </p:nvSpPr>
        <p:spPr bwMode="auto">
          <a:xfrm>
            <a:off x="522543" y="786850"/>
            <a:ext cx="6898244"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子育てに対して不安や負担を抱えている要保護家庭等やヤングケアラーのいる家庭の居宅を訪問し、家事・育児を支援することで、虐待リスク等の高まりを未然に防止</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FBEA7AD6-0521-B90E-385E-3F08FB1478F1}"/>
              </a:ext>
            </a:extLst>
          </p:cNvPr>
          <p:cNvGrpSpPr/>
          <p:nvPr/>
        </p:nvGrpSpPr>
        <p:grpSpPr>
          <a:xfrm>
            <a:off x="124807" y="1282249"/>
            <a:ext cx="9019193" cy="904384"/>
            <a:chOff x="115089" y="1553379"/>
            <a:chExt cx="9019193" cy="904384"/>
          </a:xfrm>
        </p:grpSpPr>
        <p:sp>
          <p:nvSpPr>
            <p:cNvPr id="4" name="Rectangle 5">
              <a:extLst>
                <a:ext uri="{FF2B5EF4-FFF2-40B4-BE49-F238E27FC236}">
                  <a16:creationId xmlns:a16="http://schemas.microsoft.com/office/drawing/2014/main" id="{EB69249B-B145-6D74-BF63-1B2A1B80A4DB}"/>
                </a:ext>
              </a:extLst>
            </p:cNvPr>
            <p:cNvSpPr>
              <a:spLocks noChangeArrowheads="1"/>
            </p:cNvSpPr>
            <p:nvPr/>
          </p:nvSpPr>
          <p:spPr bwMode="auto">
            <a:xfrm>
              <a:off x="358594" y="1553379"/>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こどもの権利擁護環境整備事業　　 　　　　　　　 （　　　　　　９００万円）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F1BD7747-C29E-3F16-762E-7A89E525187B}"/>
                </a:ext>
              </a:extLst>
            </p:cNvPr>
            <p:cNvSpPr>
              <a:spLocks noChangeArrowheads="1"/>
            </p:cNvSpPr>
            <p:nvPr/>
          </p:nvSpPr>
          <p:spPr bwMode="auto">
            <a:xfrm>
              <a:off x="524549" y="1831680"/>
              <a:ext cx="6634630" cy="62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社会的養護のもとで暮らすこどもの意見表明等を支援するとともに、こどもの申立てに応じて、審議会において調査審議・意見具申等を行う仕組みを整備するなど、　　こどもの権利が守られる体制を構築</a:t>
              </a:r>
              <a:endParaRPr lang="en-US" altLang="ja-JP" sz="1400" dirty="0">
                <a:latin typeface="ＭＳ Ｐゴシック" panose="020B0600070205080204" pitchFamily="50" charset="-128"/>
              </a:endParaRPr>
            </a:p>
          </p:txBody>
        </p:sp>
        <p:sp>
          <p:nvSpPr>
            <p:cNvPr id="7" name="角丸四角形 21">
              <a:extLst>
                <a:ext uri="{FF2B5EF4-FFF2-40B4-BE49-F238E27FC236}">
                  <a16:creationId xmlns:a16="http://schemas.microsoft.com/office/drawing/2014/main" id="{B0C0392B-B1E9-D263-6847-B4356B0BB6AE}"/>
                </a:ext>
              </a:extLst>
            </p:cNvPr>
            <p:cNvSpPr/>
            <p:nvPr/>
          </p:nvSpPr>
          <p:spPr>
            <a:xfrm>
              <a:off x="115089" y="156935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grpSp>
        <p:nvGrpSpPr>
          <p:cNvPr id="16" name="グループ化 15">
            <a:extLst>
              <a:ext uri="{FF2B5EF4-FFF2-40B4-BE49-F238E27FC236}">
                <a16:creationId xmlns:a16="http://schemas.microsoft.com/office/drawing/2014/main" id="{BE0B4ADE-266E-048E-0819-A88E29B6269D}"/>
              </a:ext>
            </a:extLst>
          </p:cNvPr>
          <p:cNvGrpSpPr/>
          <p:nvPr/>
        </p:nvGrpSpPr>
        <p:grpSpPr>
          <a:xfrm>
            <a:off x="125548" y="2186634"/>
            <a:ext cx="9019193" cy="759010"/>
            <a:chOff x="116750" y="2327392"/>
            <a:chExt cx="9019193" cy="759010"/>
          </a:xfrm>
        </p:grpSpPr>
        <p:sp>
          <p:nvSpPr>
            <p:cNvPr id="8" name="Rectangle 5">
              <a:extLst>
                <a:ext uri="{FF2B5EF4-FFF2-40B4-BE49-F238E27FC236}">
                  <a16:creationId xmlns:a16="http://schemas.microsoft.com/office/drawing/2014/main" id="{97A20E00-8318-DCB0-B751-CD955814E2D8}"/>
                </a:ext>
              </a:extLst>
            </p:cNvPr>
            <p:cNvSpPr>
              <a:spLocks noChangeArrowheads="1"/>
            </p:cNvSpPr>
            <p:nvPr/>
          </p:nvSpPr>
          <p:spPr bwMode="auto">
            <a:xfrm>
              <a:off x="360255" y="2327392"/>
              <a:ext cx="8775688" cy="32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妊産婦等生活援助事業　　 　　　　　　　　　　　　　（　　　　　 ５００万円）</a:t>
              </a:r>
            </a:p>
            <a:p>
              <a:pPr eaLnBrk="1" hangingPunct="1">
                <a:spcBef>
                  <a:spcPts val="175"/>
                </a:spcBef>
                <a:spcAft>
                  <a:spcPts val="175"/>
                </a:spcAft>
              </a:pP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p:txBody>
        </p:sp>
        <p:sp>
          <p:nvSpPr>
            <p:cNvPr id="9" name="Rectangle 5">
              <a:extLst>
                <a:ext uri="{FF2B5EF4-FFF2-40B4-BE49-F238E27FC236}">
                  <a16:creationId xmlns:a16="http://schemas.microsoft.com/office/drawing/2014/main" id="{545C2E90-A6BE-3EDD-9707-7D5E9B7ADBE8}"/>
                </a:ext>
              </a:extLst>
            </p:cNvPr>
            <p:cNvSpPr>
              <a:spLocks noChangeArrowheads="1"/>
            </p:cNvSpPr>
            <p:nvPr/>
          </p:nvSpPr>
          <p:spPr bwMode="auto">
            <a:xfrm>
              <a:off x="526209" y="2617885"/>
              <a:ext cx="6854343" cy="4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児童福祉法改正に伴い、令和７年４月からの事業開始に向けて専用居室の整備など開設準備等を実施</a:t>
              </a:r>
              <a:endParaRPr lang="en-US" altLang="ja-JP" sz="1400" dirty="0">
                <a:latin typeface="ＭＳ Ｐゴシック" panose="020B0600070205080204" pitchFamily="50" charset="-128"/>
              </a:endParaRPr>
            </a:p>
          </p:txBody>
        </p:sp>
        <p:sp>
          <p:nvSpPr>
            <p:cNvPr id="10" name="角丸四角形 21">
              <a:extLst>
                <a:ext uri="{FF2B5EF4-FFF2-40B4-BE49-F238E27FC236}">
                  <a16:creationId xmlns:a16="http://schemas.microsoft.com/office/drawing/2014/main" id="{0CB944E2-5475-4A44-21E7-900D1B0F9554}"/>
                </a:ext>
              </a:extLst>
            </p:cNvPr>
            <p:cNvSpPr/>
            <p:nvPr/>
          </p:nvSpPr>
          <p:spPr>
            <a:xfrm>
              <a:off x="116750" y="236775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sp>
        <p:nvSpPr>
          <p:cNvPr id="13" name="Rectangle 4">
            <a:extLst>
              <a:ext uri="{FF2B5EF4-FFF2-40B4-BE49-F238E27FC236}">
                <a16:creationId xmlns:a16="http://schemas.microsoft.com/office/drawing/2014/main" id="{32D0C754-69EF-73B2-D1A2-7ACCBD8E58B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15" name="図 14">
            <a:extLst>
              <a:ext uri="{FF2B5EF4-FFF2-40B4-BE49-F238E27FC236}">
                <a16:creationId xmlns:a16="http://schemas.microsoft.com/office/drawing/2014/main" id="{5671FCBB-A29F-5E6C-A9E8-DA1279284894}"/>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58458" y="1457409"/>
            <a:ext cx="592797" cy="732917"/>
          </a:xfrm>
          <a:prstGeom prst="rect">
            <a:avLst/>
          </a:prstGeom>
          <a:noFill/>
          <a:ln>
            <a:noFill/>
          </a:ln>
        </p:spPr>
      </p:pic>
      <p:graphicFrame>
        <p:nvGraphicFramePr>
          <p:cNvPr id="20" name="表 19">
            <a:extLst>
              <a:ext uri="{FF2B5EF4-FFF2-40B4-BE49-F238E27FC236}">
                <a16:creationId xmlns:a16="http://schemas.microsoft.com/office/drawing/2014/main" id="{9F51CACB-1B82-D118-8E18-4045D743A56B}"/>
              </a:ext>
            </a:extLst>
          </p:cNvPr>
          <p:cNvGraphicFramePr>
            <a:graphicFrameLocks noGrp="1"/>
          </p:cNvGraphicFramePr>
          <p:nvPr/>
        </p:nvGraphicFramePr>
        <p:xfrm>
          <a:off x="366338" y="3785594"/>
          <a:ext cx="6462717" cy="1097280"/>
        </p:xfrm>
        <a:graphic>
          <a:graphicData uri="http://schemas.openxmlformats.org/drawingml/2006/table">
            <a:tbl>
              <a:tblPr firstRow="1" bandRow="1">
                <a:tableStyleId>{5C22544A-7EE6-4342-B048-85BDC9FD1C3A}</a:tableStyleId>
              </a:tblPr>
              <a:tblGrid>
                <a:gridCol w="1767262">
                  <a:extLst>
                    <a:ext uri="{9D8B030D-6E8A-4147-A177-3AD203B41FA5}">
                      <a16:colId xmlns:a16="http://schemas.microsoft.com/office/drawing/2014/main" val="3712343975"/>
                    </a:ext>
                  </a:extLst>
                </a:gridCol>
                <a:gridCol w="792480">
                  <a:extLst>
                    <a:ext uri="{9D8B030D-6E8A-4147-A177-3AD203B41FA5}">
                      <a16:colId xmlns:a16="http://schemas.microsoft.com/office/drawing/2014/main" val="494518660"/>
                    </a:ext>
                  </a:extLst>
                </a:gridCol>
                <a:gridCol w="865632">
                  <a:extLst>
                    <a:ext uri="{9D8B030D-6E8A-4147-A177-3AD203B41FA5}">
                      <a16:colId xmlns:a16="http://schemas.microsoft.com/office/drawing/2014/main" val="2531758775"/>
                    </a:ext>
                  </a:extLst>
                </a:gridCol>
                <a:gridCol w="1577214">
                  <a:extLst>
                    <a:ext uri="{9D8B030D-6E8A-4147-A177-3AD203B41FA5}">
                      <a16:colId xmlns:a16="http://schemas.microsoft.com/office/drawing/2014/main" val="2876826941"/>
                    </a:ext>
                  </a:extLst>
                </a:gridCol>
                <a:gridCol w="1460129">
                  <a:extLst>
                    <a:ext uri="{9D8B030D-6E8A-4147-A177-3AD203B41FA5}">
                      <a16:colId xmlns:a16="http://schemas.microsoft.com/office/drawing/2014/main" val="3449723874"/>
                    </a:ext>
                  </a:extLst>
                </a:gridCol>
              </a:tblGrid>
              <a:tr h="208289">
                <a:tc>
                  <a:txBody>
                    <a:bodyPr/>
                    <a:lstStyle/>
                    <a:p>
                      <a:pPr algn="ctr"/>
                      <a:r>
                        <a:rPr kumimoji="1" lang="ja-JP" altLang="en-US" sz="1200" b="0" dirty="0">
                          <a:solidFill>
                            <a:schemeClr val="tx1"/>
                          </a:solidFill>
                          <a:latin typeface="+mn-ea"/>
                          <a:ea typeface="+mn-ea"/>
                        </a:rPr>
                        <a:t>施設名</a:t>
                      </a:r>
                    </a:p>
                  </a:txBody>
                  <a:tcPr/>
                </a:tc>
                <a:tc>
                  <a:txBody>
                    <a:bodyPr/>
                    <a:lstStyle/>
                    <a:p>
                      <a:pPr algn="ctr"/>
                      <a:r>
                        <a:rPr kumimoji="1" lang="ja-JP" altLang="en-US" sz="1200" b="0" dirty="0">
                          <a:solidFill>
                            <a:schemeClr val="tx1"/>
                          </a:solidFill>
                          <a:latin typeface="+mn-ea"/>
                          <a:ea typeface="+mn-ea"/>
                        </a:rPr>
                        <a:t>整備内容</a:t>
                      </a:r>
                    </a:p>
                  </a:txBody>
                  <a:tcPr/>
                </a:tc>
                <a:tc>
                  <a:txBody>
                    <a:bodyPr/>
                    <a:lstStyle/>
                    <a:p>
                      <a:pPr algn="ctr"/>
                      <a:r>
                        <a:rPr kumimoji="1" lang="ja-JP" altLang="en-US" sz="1200" b="0" dirty="0">
                          <a:solidFill>
                            <a:schemeClr val="tx1"/>
                          </a:solidFill>
                          <a:latin typeface="+mn-ea"/>
                          <a:ea typeface="+mn-ea"/>
                        </a:rPr>
                        <a:t>設置場所</a:t>
                      </a:r>
                    </a:p>
                  </a:txBody>
                  <a:tcPr/>
                </a:tc>
                <a:tc>
                  <a:txBody>
                    <a:bodyPr/>
                    <a:lstStyle/>
                    <a:p>
                      <a:pPr algn="ctr"/>
                      <a:r>
                        <a:rPr kumimoji="1" lang="ja-JP" altLang="en-US" sz="1200" b="0" dirty="0">
                          <a:solidFill>
                            <a:schemeClr val="tx1"/>
                          </a:solidFill>
                          <a:latin typeface="+mn-ea"/>
                          <a:ea typeface="+mn-ea"/>
                        </a:rPr>
                        <a:t>令和６年度</a:t>
                      </a:r>
                    </a:p>
                  </a:txBody>
                  <a:tcPr/>
                </a:tc>
                <a:tc>
                  <a:txBody>
                    <a:bodyPr/>
                    <a:lstStyle/>
                    <a:p>
                      <a:pPr algn="ctr"/>
                      <a:r>
                        <a:rPr kumimoji="1" lang="ja-JP" altLang="en-US" sz="1200" b="0" dirty="0">
                          <a:solidFill>
                            <a:schemeClr val="tx1"/>
                          </a:solidFill>
                          <a:latin typeface="+mn-ea"/>
                          <a:ea typeface="+mn-ea"/>
                        </a:rPr>
                        <a:t>移転・開設（予定）</a:t>
                      </a:r>
                    </a:p>
                  </a:txBody>
                  <a:tcPr/>
                </a:tc>
                <a:extLst>
                  <a:ext uri="{0D108BD9-81ED-4DB2-BD59-A6C34878D82A}">
                    <a16:rowId xmlns:a16="http://schemas.microsoft.com/office/drawing/2014/main" val="4278608080"/>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中央こども相談センター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ea"/>
                          <a:ea typeface="+mn-ea"/>
                          <a:cs typeface="+mn-cs"/>
                        </a:rPr>
                        <a:t>移転建替</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浪速区</a:t>
                      </a:r>
                    </a:p>
                  </a:txBody>
                  <a:tcPr/>
                </a:tc>
                <a:tc>
                  <a:txBody>
                    <a:bodyPr/>
                    <a:lstStyle/>
                    <a:p>
                      <a:pPr algn="ctr"/>
                      <a:r>
                        <a:rPr kumimoji="1" lang="ja-JP" altLang="en-US" sz="1200" b="0" dirty="0">
                          <a:solidFill>
                            <a:schemeClr val="tx1"/>
                          </a:solidFill>
                          <a:latin typeface="+mn-ea"/>
                          <a:ea typeface="+mn-ea"/>
                        </a:rPr>
                        <a:t>建設工事</a:t>
                      </a:r>
                    </a:p>
                  </a:txBody>
                  <a:tcPr/>
                </a:tc>
                <a:tc>
                  <a:txBody>
                    <a:bodyPr/>
                    <a:lstStyle/>
                    <a:p>
                      <a:pPr algn="ctr"/>
                      <a:r>
                        <a:rPr kumimoji="1" lang="ja-JP" altLang="en-US" sz="1200" b="0" dirty="0">
                          <a:solidFill>
                            <a:schemeClr val="tx1"/>
                          </a:solidFill>
                          <a:latin typeface="+mn-ea"/>
                          <a:ea typeface="+mn-ea"/>
                        </a:rPr>
                        <a:t>令和６年度末開設</a:t>
                      </a:r>
                    </a:p>
                  </a:txBody>
                  <a:tcPr/>
                </a:tc>
                <a:extLst>
                  <a:ext uri="{0D108BD9-81ED-4DB2-BD59-A6C34878D82A}">
                    <a16:rowId xmlns:a16="http://schemas.microsoft.com/office/drawing/2014/main" val="2637482650"/>
                  </a:ext>
                </a:extLst>
              </a:tr>
              <a:tr h="208289">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n-ea"/>
                          <a:ea typeface="+mn-ea"/>
                        </a:rPr>
                        <a:t>東部こども相談センター</a:t>
                      </a:r>
                      <a:endParaRPr kumimoji="1" lang="ja-JP" altLang="en-US" sz="1200" b="0" dirty="0">
                        <a:solidFill>
                          <a:schemeClr val="tx1"/>
                        </a:solidFill>
                        <a:latin typeface="+mn-ea"/>
                        <a:ea typeface="+mn-ea"/>
                      </a:endParaRP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新設</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鶴見区</a:t>
                      </a:r>
                    </a:p>
                  </a:txBody>
                  <a:tcPr/>
                </a:tc>
                <a:tc>
                  <a:txBody>
                    <a:bodyPr/>
                    <a:lstStyle/>
                    <a:p>
                      <a:pPr algn="ctr"/>
                      <a:r>
                        <a:rPr kumimoji="1" lang="ja-JP" altLang="en-US" sz="1200" b="0" dirty="0">
                          <a:solidFill>
                            <a:schemeClr val="tx1"/>
                          </a:solidFill>
                          <a:latin typeface="+mn-ea"/>
                          <a:ea typeface="+mn-ea"/>
                        </a:rPr>
                        <a:t>建設工事</a:t>
                      </a:r>
                    </a:p>
                  </a:txBody>
                  <a:tcPr/>
                </a:tc>
                <a:tc>
                  <a:txBody>
                    <a:bodyPr/>
                    <a:lstStyle/>
                    <a:p>
                      <a:pPr algn="ctr"/>
                      <a:r>
                        <a:rPr kumimoji="1" lang="ja-JP" altLang="en-US" sz="1200" b="0" dirty="0">
                          <a:solidFill>
                            <a:schemeClr val="tx1"/>
                          </a:solidFill>
                          <a:latin typeface="+mn-ea"/>
                          <a:ea typeface="+mn-ea"/>
                        </a:rPr>
                        <a:t>令和８年度</a:t>
                      </a:r>
                    </a:p>
                  </a:txBody>
                  <a:tcPr/>
                </a:tc>
                <a:extLst>
                  <a:ext uri="{0D108BD9-81ED-4DB2-BD59-A6C34878D82A}">
                    <a16:rowId xmlns:a16="http://schemas.microsoft.com/office/drawing/2014/main" val="852316777"/>
                  </a:ext>
                </a:extLst>
              </a:tr>
              <a:tr h="208289">
                <a:tc>
                  <a:txBody>
                    <a:bodyPr/>
                    <a:lstStyle/>
                    <a:p>
                      <a:pPr algn="ctr"/>
                      <a:r>
                        <a:rPr kumimoji="1" lang="ja-JP" altLang="en-US" sz="1200" b="0" dirty="0">
                          <a:solidFill>
                            <a:schemeClr val="tx1"/>
                          </a:solidFill>
                          <a:latin typeface="+mn-ea"/>
                          <a:ea typeface="+mn-ea"/>
                        </a:rPr>
                        <a:t>南部こども相談センター</a:t>
                      </a:r>
                    </a:p>
                  </a:txBody>
                  <a:tcPr/>
                </a:tc>
                <a:tc>
                  <a:txBody>
                    <a:bodyPr/>
                    <a:lstStyle/>
                    <a:p>
                      <a:pPr marL="0" marR="0" lvl="0" indent="0" algn="ctr" defTabSz="778913" rtl="0" eaLnBrk="1" fontAlgn="auto" latinLnBrk="0" hangingPunct="1">
                        <a:lnSpc>
                          <a:spcPct val="100000"/>
                        </a:lnSpc>
                        <a:spcBef>
                          <a:spcPts val="0"/>
                        </a:spcBef>
                        <a:spcAft>
                          <a:spcPts val="0"/>
                        </a:spcAft>
                        <a:buClrTx/>
                        <a:buSzTx/>
                        <a:buFontTx/>
                        <a:buNone/>
                        <a:tabLst/>
                        <a:defRPr/>
                      </a:pPr>
                      <a:r>
                        <a:rPr kumimoji="1" lang="ja-JP" altLang="en-US" sz="1200" b="0" kern="1200" dirty="0">
                          <a:solidFill>
                            <a:schemeClr val="tx1"/>
                          </a:solidFill>
                          <a:effectLst/>
                          <a:latin typeface="+mn-ea"/>
                          <a:ea typeface="+mn-ea"/>
                          <a:cs typeface="+mn-cs"/>
                        </a:rPr>
                        <a:t>建替等</a:t>
                      </a:r>
                      <a:endParaRPr kumimoji="1" lang="ja-JP" altLang="en-US" sz="1200" b="0" dirty="0">
                        <a:solidFill>
                          <a:schemeClr val="tx1"/>
                        </a:solidFill>
                        <a:latin typeface="+mn-ea"/>
                        <a:ea typeface="+mn-ea"/>
                      </a:endParaRPr>
                    </a:p>
                  </a:txBody>
                  <a:tcPr/>
                </a:tc>
                <a:tc>
                  <a:txBody>
                    <a:bodyPr/>
                    <a:lstStyle/>
                    <a:p>
                      <a:pPr algn="ctr"/>
                      <a:r>
                        <a:rPr kumimoji="1" lang="ja-JP" altLang="en-US" sz="1200" b="0" dirty="0">
                          <a:solidFill>
                            <a:schemeClr val="tx1"/>
                          </a:solidFill>
                          <a:latin typeface="+mn-ea"/>
                          <a:ea typeface="+mn-ea"/>
                        </a:rPr>
                        <a:t>平野区</a:t>
                      </a:r>
                    </a:p>
                  </a:txBody>
                  <a:tcPr/>
                </a:tc>
                <a:tc>
                  <a:txBody>
                    <a:bodyPr/>
                    <a:lstStyle/>
                    <a:p>
                      <a:pPr algn="ctr"/>
                      <a:r>
                        <a:rPr kumimoji="1" lang="ja-JP" altLang="en-US" sz="1200" b="0" dirty="0">
                          <a:solidFill>
                            <a:schemeClr val="tx1"/>
                          </a:solidFill>
                          <a:latin typeface="+mn-ea"/>
                          <a:ea typeface="+mn-ea"/>
                        </a:rPr>
                        <a:t>実施設計・建設工事</a:t>
                      </a:r>
                    </a:p>
                  </a:txBody>
                  <a:tcPr/>
                </a:tc>
                <a:tc>
                  <a:txBody>
                    <a:bodyPr/>
                    <a:lstStyle/>
                    <a:p>
                      <a:pPr algn="ctr"/>
                      <a:r>
                        <a:rPr kumimoji="1" lang="ja-JP" altLang="en-US" sz="1200" b="0" dirty="0">
                          <a:solidFill>
                            <a:schemeClr val="tx1"/>
                          </a:solidFill>
                          <a:latin typeface="+mn-ea"/>
                          <a:ea typeface="+mn-ea"/>
                        </a:rPr>
                        <a:t>令和８年度</a:t>
                      </a:r>
                    </a:p>
                  </a:txBody>
                  <a:tcPr/>
                </a:tc>
                <a:extLst>
                  <a:ext uri="{0D108BD9-81ED-4DB2-BD59-A6C34878D82A}">
                    <a16:rowId xmlns:a16="http://schemas.microsoft.com/office/drawing/2014/main" val="1896164346"/>
                  </a:ext>
                </a:extLst>
              </a:tr>
            </a:tbl>
          </a:graphicData>
        </a:graphic>
      </p:graphicFrame>
      <p:pic>
        <p:nvPicPr>
          <p:cNvPr id="11" name="図 10">
            <a:extLst>
              <a:ext uri="{FF2B5EF4-FFF2-40B4-BE49-F238E27FC236}">
                <a16:creationId xmlns:a16="http://schemas.microsoft.com/office/drawing/2014/main" id="{B19FF040-876D-BE91-E981-0D29102A73FF}"/>
              </a:ext>
            </a:extLst>
          </p:cNvPr>
          <p:cNvPicPr>
            <a:picLocks noChangeAspect="1"/>
          </p:cNvPicPr>
          <p:nvPr/>
        </p:nvPicPr>
        <p:blipFill>
          <a:blip r:embed="rId6"/>
          <a:stretch>
            <a:fillRect/>
          </a:stretch>
        </p:blipFill>
        <p:spPr>
          <a:xfrm>
            <a:off x="6904769" y="2895143"/>
            <a:ext cx="2115495" cy="1938696"/>
          </a:xfrm>
          <a:prstGeom prst="rect">
            <a:avLst/>
          </a:prstGeom>
        </p:spPr>
      </p:pic>
      <p:sp>
        <p:nvSpPr>
          <p:cNvPr id="12" name="テキスト ボックス 37">
            <a:extLst>
              <a:ext uri="{FF2B5EF4-FFF2-40B4-BE49-F238E27FC236}">
                <a16:creationId xmlns:a16="http://schemas.microsoft.com/office/drawing/2014/main" id="{C8A488FA-DD29-B8D9-F064-915A247EC98D}"/>
              </a:ext>
            </a:extLst>
          </p:cNvPr>
          <p:cNvSpPr txBox="1">
            <a:spLocks noChangeArrowheads="1"/>
          </p:cNvSpPr>
          <p:nvPr/>
        </p:nvSpPr>
        <p:spPr bwMode="auto">
          <a:xfrm>
            <a:off x="6621789" y="4811024"/>
            <a:ext cx="26505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dirty="0">
                <a:latin typeface="ＭＳ Ｐゴシック" panose="020B0600070205080204" pitchFamily="50" charset="-128"/>
              </a:rPr>
              <a:t>４か所整備後の管轄区域</a:t>
            </a:r>
            <a:endParaRPr lang="en-US" altLang="ja-JP" sz="1100" dirty="0">
              <a:latin typeface="ＭＳ Ｐゴシック" panose="020B0600070205080204" pitchFamily="50" charset="-128"/>
            </a:endParaRPr>
          </a:p>
        </p:txBody>
      </p:sp>
    </p:spTree>
    <p:extLst>
      <p:ext uri="{BB962C8B-B14F-4D97-AF65-F5344CB8AC3E}">
        <p14:creationId xmlns:p14="http://schemas.microsoft.com/office/powerpoint/2010/main" val="5226868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a:defRPr/>
            </a:pPr>
            <a:r>
              <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ヤングケアラーの支援</a:t>
            </a:r>
          </a:p>
        </p:txBody>
      </p:sp>
      <p:sp>
        <p:nvSpPr>
          <p:cNvPr id="24" name="スライド番号プレースホルダ 3"/>
          <p:cNvSpPr txBox="1">
            <a:spLocks noGrp="1"/>
          </p:cNvSpPr>
          <p:nvPr/>
        </p:nvSpPr>
        <p:spPr bwMode="auto">
          <a:xfrm>
            <a:off x="6984000" y="4746758"/>
            <a:ext cx="2160000" cy="396742"/>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20</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29" name="角丸四角形 28"/>
          <p:cNvSpPr/>
          <p:nvPr/>
        </p:nvSpPr>
        <p:spPr>
          <a:xfrm>
            <a:off x="387625" y="652786"/>
            <a:ext cx="8756374" cy="32801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スクールカウンセラー事業　　　　　　　　　　　　　　　　　　  （４億　　９００万円）　</a:t>
            </a:r>
            <a:endParaRPr lang="en-US" altLang="ja-JP" sz="1600" b="1" dirty="0">
              <a:solidFill>
                <a:schemeClr val="tx1"/>
              </a:solidFill>
              <a:latin typeface="ＭＳ Ｐゴシック" panose="020B0600070205080204" pitchFamily="50" charset="-128"/>
            </a:endParaRPr>
          </a:p>
        </p:txBody>
      </p:sp>
      <p:sp>
        <p:nvSpPr>
          <p:cNvPr id="30" name="Rectangle 5"/>
          <p:cNvSpPr>
            <a:spLocks noChangeArrowheads="1"/>
          </p:cNvSpPr>
          <p:nvPr/>
        </p:nvSpPr>
        <p:spPr bwMode="auto">
          <a:xfrm>
            <a:off x="555259" y="936525"/>
            <a:ext cx="6873936" cy="58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tabLst>
                <a:tab pos="355600" algn="l"/>
              </a:tabLst>
            </a:pPr>
            <a:r>
              <a:rPr lang="ja-JP" altLang="en-US" sz="1400" dirty="0">
                <a:latin typeface="ＭＳ Ｐゴシック" panose="020B0600070205080204" pitchFamily="50" charset="-128"/>
              </a:rPr>
              <a:t>学校で</a:t>
            </a:r>
            <a:r>
              <a:rPr lang="ja-JP" altLang="ja-JP" sz="1400" dirty="0">
                <a:latin typeface="ＭＳ Ｐゴシック" panose="020B0600070205080204" pitchFamily="50" charset="-128"/>
              </a:rPr>
              <a:t>家庭のことを相談しやすい環境を整備するため、</a:t>
            </a:r>
            <a:r>
              <a:rPr lang="ja-JP" altLang="en-US" sz="1400" spc="-50" dirty="0">
                <a:latin typeface="ＭＳ Ｐゴシック" panose="020B0600070205080204" pitchFamily="50" charset="-128"/>
              </a:rPr>
              <a:t>スクールカウンセラーを増員し、全ての市立小中学校等において、</a:t>
            </a:r>
            <a:r>
              <a:rPr lang="ja-JP" altLang="en-US" sz="1400" spc="-50" dirty="0">
                <a:latin typeface="ＭＳ ゴシック" panose="020B0609070205080204" pitchFamily="49" charset="-128"/>
                <a:ea typeface="ＭＳ ゴシック" panose="020B0609070205080204" pitchFamily="49" charset="-128"/>
              </a:rPr>
              <a:t>概ね２週間に１回</a:t>
            </a:r>
            <a:r>
              <a:rPr lang="ja-JP" altLang="en-US" sz="1400" spc="-50" dirty="0">
                <a:latin typeface="ＭＳ Ｐゴシック" panose="020B0600070205080204" pitchFamily="50" charset="-128"/>
              </a:rPr>
              <a:t>以上相談支援ができる体制を構築</a:t>
            </a:r>
            <a:endParaRPr lang="en-US" altLang="ja-JP" sz="1400" dirty="0">
              <a:latin typeface="ＭＳ Ｐゴシック" panose="020B0600070205080204" pitchFamily="50" charset="-128"/>
            </a:endParaRPr>
          </a:p>
        </p:txBody>
      </p:sp>
      <p:pic>
        <p:nvPicPr>
          <p:cNvPr id="42" name="図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7741" y="520877"/>
            <a:ext cx="1237712" cy="1165142"/>
          </a:xfrm>
          <a:prstGeom prst="rect">
            <a:avLst/>
          </a:prstGeom>
        </p:spPr>
      </p:pic>
      <p:sp>
        <p:nvSpPr>
          <p:cNvPr id="31" name="角丸四角形 30"/>
          <p:cNvSpPr/>
          <p:nvPr/>
        </p:nvSpPr>
        <p:spPr>
          <a:xfrm>
            <a:off x="110693" y="66029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5" name="Rectangle 5"/>
          <p:cNvSpPr>
            <a:spLocks noChangeArrowheads="1"/>
          </p:cNvSpPr>
          <p:nvPr/>
        </p:nvSpPr>
        <p:spPr bwMode="auto">
          <a:xfrm>
            <a:off x="555260" y="1822173"/>
            <a:ext cx="6761248" cy="67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spc="-50" dirty="0">
                <a:latin typeface="ＭＳ Ｐゴシック" panose="020B0600070205080204" pitchFamily="50" charset="-128"/>
              </a:rPr>
              <a:t>表面化しにくいヤングケアラーを早期に発見し、支援の必要なこどもや世帯を見逃さない仕組みを構築するため、スクールソーシャルワーカーを各区役所に配置　</a:t>
            </a:r>
          </a:p>
        </p:txBody>
      </p:sp>
      <p:sp>
        <p:nvSpPr>
          <p:cNvPr id="44" name="Rectangle 5"/>
          <p:cNvSpPr>
            <a:spLocks noChangeArrowheads="1"/>
          </p:cNvSpPr>
          <p:nvPr/>
        </p:nvSpPr>
        <p:spPr bwMode="auto">
          <a:xfrm>
            <a:off x="899631" y="2402754"/>
            <a:ext cx="6941933" cy="28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・児童生徒のアセスメント及び支援方針の検討、教員への助言を実施　</a:t>
            </a:r>
            <a:endParaRPr lang="en-US" altLang="ja-JP" sz="1400" dirty="0">
              <a:latin typeface="ＭＳ Ｐゴシック" panose="020B0600070205080204" pitchFamily="50" charset="-128"/>
            </a:endParaRPr>
          </a:p>
        </p:txBody>
      </p:sp>
      <p:sp>
        <p:nvSpPr>
          <p:cNvPr id="45" name="Rectangle 5"/>
          <p:cNvSpPr>
            <a:spLocks noChangeArrowheads="1"/>
          </p:cNvSpPr>
          <p:nvPr/>
        </p:nvSpPr>
        <p:spPr bwMode="auto">
          <a:xfrm>
            <a:off x="899631" y="2697737"/>
            <a:ext cx="6941933" cy="2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r>
              <a:rPr lang="ja-JP" altLang="en-US" sz="1400" spc="-50" dirty="0">
                <a:latin typeface="ＭＳ Ｐゴシック" panose="020B0600070205080204" pitchFamily="50" charset="-128"/>
              </a:rPr>
              <a:t>・スクールカウンセラーと連携し、早期発見・課題解決を実現</a:t>
            </a:r>
            <a:endParaRPr lang="en-US" altLang="ja-JP" sz="1400" dirty="0">
              <a:latin typeface="ＭＳ Ｐゴシック" panose="020B0600070205080204" pitchFamily="50" charset="-128"/>
            </a:endParaRPr>
          </a:p>
        </p:txBody>
      </p:sp>
      <p:sp>
        <p:nvSpPr>
          <p:cNvPr id="28" name="角丸四角形 27"/>
          <p:cNvSpPr/>
          <p:nvPr/>
        </p:nvSpPr>
        <p:spPr>
          <a:xfrm>
            <a:off x="387586" y="3075490"/>
            <a:ext cx="8578873" cy="363536"/>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tabLst>
                <a:tab pos="623888" algn="l"/>
              </a:tabLst>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ヤングケアラーへの寄り添い型相談支援事業　　　　　　 （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３，９００</a:t>
            </a:r>
            <a:r>
              <a:rPr lang="ja-JP" altLang="en-US" sz="1600" b="1" dirty="0">
                <a:solidFill>
                  <a:schemeClr val="tx1"/>
                </a:solidFill>
                <a:latin typeface="ＭＳ Ｐゴシック" panose="020B0600070205080204" pitchFamily="50" charset="-128"/>
              </a:rPr>
              <a:t>万円）　</a:t>
            </a:r>
            <a:endParaRPr lang="en-US" altLang="ja-JP" sz="1600" b="1" dirty="0">
              <a:solidFill>
                <a:schemeClr val="tx1"/>
              </a:solidFill>
              <a:latin typeface="ＭＳ Ｐゴシック" panose="020B0600070205080204" pitchFamily="50" charset="-128"/>
            </a:endParaRPr>
          </a:p>
        </p:txBody>
      </p:sp>
      <p:pic>
        <p:nvPicPr>
          <p:cNvPr id="36" name="図 3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32211" y="3221430"/>
            <a:ext cx="1308771" cy="1168112"/>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15869" y="1785338"/>
            <a:ext cx="1368635" cy="1180321"/>
          </a:xfrm>
          <a:prstGeom prst="rect">
            <a:avLst/>
          </a:prstGeom>
        </p:spPr>
      </p:pic>
      <p:sp>
        <p:nvSpPr>
          <p:cNvPr id="37" name="角丸四角形 36"/>
          <p:cNvSpPr/>
          <p:nvPr/>
        </p:nvSpPr>
        <p:spPr>
          <a:xfrm>
            <a:off x="383610" y="1569533"/>
            <a:ext cx="8756374" cy="288748"/>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chemeClr val="tx1"/>
                </a:solidFill>
                <a:latin typeface="ＭＳ Ｐゴシック" panose="020B0600070205080204" pitchFamily="50" charset="-128"/>
              </a:rPr>
              <a:t>　</a:t>
            </a:r>
            <a:r>
              <a:rPr lang="ja-JP" altLang="en-US" sz="1600" b="1" dirty="0">
                <a:solidFill>
                  <a:schemeClr val="tx1"/>
                </a:solidFill>
                <a:latin typeface="ＭＳ Ｐゴシック" panose="020B0600070205080204" pitchFamily="50" charset="-128"/>
              </a:rPr>
              <a:t>■　スクールソーシャルワーカーの配置 　　　　　　　　　　　　 （２億　　１００万円）　</a:t>
            </a:r>
            <a:endParaRPr lang="en-US" altLang="ja-JP" sz="1600" b="1" dirty="0">
              <a:solidFill>
                <a:schemeClr val="tx1"/>
              </a:solidFill>
              <a:latin typeface="ＭＳ Ｐゴシック" panose="020B0600070205080204" pitchFamily="50" charset="-128"/>
            </a:endParaRPr>
          </a:p>
        </p:txBody>
      </p:sp>
      <p:sp>
        <p:nvSpPr>
          <p:cNvPr id="46" name="Rectangle 5"/>
          <p:cNvSpPr>
            <a:spLocks noChangeArrowheads="1"/>
          </p:cNvSpPr>
          <p:nvPr/>
        </p:nvSpPr>
        <p:spPr bwMode="auto">
          <a:xfrm>
            <a:off x="428078" y="4509894"/>
            <a:ext cx="8775688" cy="41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0" algn="l"/>
                <a:tab pos="363538" algn="l"/>
                <a:tab pos="5018088" algn="l"/>
                <a:tab pos="5114925" algn="l"/>
                <a:tab pos="5556250" algn="l"/>
                <a:tab pos="6369050" algn="l"/>
              </a:tabLst>
            </a:pPr>
            <a:r>
              <a:rPr lang="ja-JP" altLang="en-US" sz="1600" b="1" dirty="0">
                <a:latin typeface="ＭＳ Ｐゴシック" panose="020B0600070205080204" pitchFamily="50" charset="-128"/>
              </a:rPr>
              <a:t>■　家事・育児訪問支援事業　　　　　　　 　　　　　　　　 　　　 （　　 ６，０００万円）</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再掲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sp>
        <p:nvSpPr>
          <p:cNvPr id="23" name="Rectangle 5"/>
          <p:cNvSpPr>
            <a:spLocks noChangeArrowheads="1"/>
          </p:cNvSpPr>
          <p:nvPr/>
        </p:nvSpPr>
        <p:spPr bwMode="auto">
          <a:xfrm>
            <a:off x="565757" y="3385296"/>
            <a:ext cx="6863438" cy="83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もと当事者も参加するオンラインサロンやレスパイトイベントのほか、市内に</a:t>
            </a:r>
            <a:endParaRPr lang="en-US" altLang="ja-JP" sz="1400" spc="-50" dirty="0">
              <a:latin typeface="ＭＳ ゴシック" panose="020B0609070205080204" pitchFamily="49" charset="-128"/>
              <a:ea typeface="ＭＳ ゴシック" panose="020B0609070205080204" pitchFamily="49" charset="-128"/>
            </a:endParaRPr>
          </a:p>
          <a:p>
            <a:pPr algn="just" eaLnBrk="1" hangingPunct="1">
              <a:lnSpc>
                <a:spcPts val="1500"/>
              </a:lnSpc>
              <a:spcBef>
                <a:spcPts val="175"/>
              </a:spcBef>
              <a:spcAft>
                <a:spcPts val="175"/>
              </a:spcAft>
            </a:pPr>
            <a:r>
              <a:rPr lang="en-US" altLang="ja-JP" sz="1400" spc="-50" dirty="0">
                <a:latin typeface="ＭＳ ゴシック" panose="020B0609070205080204" pitchFamily="49" charset="-128"/>
                <a:ea typeface="ＭＳ ゴシック" panose="020B0609070205080204" pitchFamily="49" charset="-128"/>
              </a:rPr>
              <a:t>   </a:t>
            </a:r>
            <a:r>
              <a:rPr lang="ja-JP" altLang="en-US" sz="1400" spc="-50" dirty="0">
                <a:latin typeface="ＭＳ ゴシック" panose="020B0609070205080204" pitchFamily="49" charset="-128"/>
                <a:ea typeface="ＭＳ ゴシック" panose="020B0609070205080204" pitchFamily="49" charset="-128"/>
              </a:rPr>
              <a:t> 拠点を構えたピアサポートを行うとともに、希望に応じて関係機関（区役所等）</a:t>
            </a:r>
            <a:endParaRPr lang="en-US" altLang="ja-JP" sz="1400" spc="-50" dirty="0">
              <a:latin typeface="ＭＳ ゴシック" panose="020B0609070205080204" pitchFamily="49" charset="-128"/>
              <a:ea typeface="ＭＳ ゴシック" panose="020B0609070205080204" pitchFamily="49" charset="-128"/>
            </a:endParaRPr>
          </a:p>
          <a:p>
            <a:pPr algn="just" eaLnBrk="1" hangingPunct="1">
              <a:lnSpc>
                <a:spcPts val="1500"/>
              </a:lnSpc>
              <a:spcBef>
                <a:spcPts val="175"/>
              </a:spcBef>
              <a:spcAft>
                <a:spcPts val="175"/>
              </a:spcAft>
            </a:pPr>
            <a:r>
              <a:rPr lang="en-US" altLang="ja-JP" sz="1400" spc="-50" dirty="0">
                <a:latin typeface="ＭＳ ゴシック" panose="020B0609070205080204" pitchFamily="49" charset="-128"/>
                <a:ea typeface="ＭＳ ゴシック" panose="020B0609070205080204" pitchFamily="49" charset="-128"/>
              </a:rPr>
              <a:t>    </a:t>
            </a:r>
            <a:r>
              <a:rPr lang="ja-JP" altLang="en-US" sz="1400" spc="-50" dirty="0">
                <a:latin typeface="ＭＳ ゴシック" panose="020B0609070205080204" pitchFamily="49" charset="-128"/>
                <a:ea typeface="ＭＳ ゴシック" panose="020B0609070205080204" pitchFamily="49" charset="-128"/>
              </a:rPr>
              <a:t>への同行支援などを実施</a:t>
            </a:r>
            <a:endParaRPr lang="en-US" altLang="ja-JP" sz="1400" strike="sngStrike" spc="-50" dirty="0">
              <a:latin typeface="ＭＳ ゴシック" panose="020B0609070205080204" pitchFamily="49" charset="-128"/>
              <a:ea typeface="ＭＳ ゴシック" panose="020B0609070205080204" pitchFamily="49" charset="-128"/>
            </a:endParaRPr>
          </a:p>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spc="-50" dirty="0">
                <a:latin typeface="+mn-ea"/>
              </a:rPr>
              <a:t>外国語対応が必要な家庭に対し、通訳派遣を実施</a:t>
            </a:r>
            <a:endParaRPr lang="en-US" altLang="ja-JP" sz="1400" dirty="0">
              <a:latin typeface="ＭＳ Ｐゴシック" panose="020B0600070205080204" pitchFamily="50" charset="-128"/>
            </a:endParaRPr>
          </a:p>
        </p:txBody>
      </p:sp>
      <p:sp>
        <p:nvSpPr>
          <p:cNvPr id="32" name="Rectangle 5"/>
          <p:cNvSpPr>
            <a:spLocks noChangeArrowheads="1"/>
          </p:cNvSpPr>
          <p:nvPr/>
        </p:nvSpPr>
        <p:spPr bwMode="auto">
          <a:xfrm>
            <a:off x="899631" y="4055994"/>
            <a:ext cx="6941933" cy="2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2000"/>
              </a:lnSpc>
              <a:spcBef>
                <a:spcPts val="175"/>
              </a:spcBef>
              <a:spcAft>
                <a:spcPts val="175"/>
              </a:spcAft>
            </a:pPr>
            <a:endParaRPr lang="en-US" altLang="ja-JP" sz="1400" dirty="0">
              <a:solidFill>
                <a:srgbClr val="FF0000"/>
              </a:solidFill>
              <a:latin typeface="ＭＳ Ｐゴシック" panose="020B0600070205080204" pitchFamily="50" charset="-128"/>
            </a:endParaRPr>
          </a:p>
        </p:txBody>
      </p:sp>
      <p:sp>
        <p:nvSpPr>
          <p:cNvPr id="4" name="Rectangle 4">
            <a:extLst>
              <a:ext uri="{FF2B5EF4-FFF2-40B4-BE49-F238E27FC236}">
                <a16:creationId xmlns:a16="http://schemas.microsoft.com/office/drawing/2014/main" id="{4FB3C990-C6CA-6B19-8F7D-C14870ABAF3D}"/>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265727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0508D48-A873-D4B8-E17A-28A25474CD2D}"/>
              </a:ext>
            </a:extLst>
          </p:cNvPr>
          <p:cNvPicPr>
            <a:picLocks noChangeAspect="1"/>
          </p:cNvPicPr>
          <p:nvPr/>
        </p:nvPicPr>
        <p:blipFill>
          <a:blip r:embed="rId3"/>
          <a:stretch>
            <a:fillRect/>
          </a:stretch>
        </p:blipFill>
        <p:spPr>
          <a:xfrm>
            <a:off x="7509796" y="2275435"/>
            <a:ext cx="1310754" cy="1036410"/>
          </a:xfrm>
          <a:prstGeom prst="rect">
            <a:avLst/>
          </a:prstGeom>
        </p:spPr>
      </p:pic>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G創英角ｺﾞｼｯｸUB" pitchFamily="49" charset="-128"/>
                <a:ea typeface="HG創英角ｺﾞｼｯｸUB" pitchFamily="49" charset="-128"/>
                <a:cs typeface="+mn-cs"/>
              </a:rPr>
              <a:t>こどもの貧困に対する取組</a:t>
            </a:r>
          </a:p>
        </p:txBody>
      </p:sp>
      <p:sp>
        <p:nvSpPr>
          <p:cNvPr id="14" name="角丸四角形 13"/>
          <p:cNvSpPr/>
          <p:nvPr/>
        </p:nvSpPr>
        <p:spPr>
          <a:xfrm>
            <a:off x="342828" y="512101"/>
            <a:ext cx="8458344" cy="412662"/>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marL="0" marR="0" lvl="0" indent="0" algn="ctr" defTabSz="914400" rtl="0" eaLnBrk="1" fontAlgn="base" latinLnBrk="0" hangingPunct="1">
              <a:lnSpc>
                <a:spcPts val="2284"/>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ＭＳ Ｐゴシック" panose="020B0600070205080204" pitchFamily="50" charset="-128"/>
                <a:ea typeface="HGP創英角ｺﾞｼｯｸUB" pitchFamily="50" charset="-128"/>
                <a:cs typeface="+mn-cs"/>
              </a:rPr>
              <a:t>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令和６</a:t>
            </a:r>
            <a:r>
              <a:rPr kumimoji="1" lang="ja-JP" altLang="ja-JP"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年度　</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こどもの貧困対策</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関連</a:t>
            </a:r>
            <a:r>
              <a:rPr kumimoji="1" lang="ja-JP"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事業　１５億４，８００</a:t>
            </a:r>
            <a:r>
              <a:rPr kumimoji="1" lang="zh-TW" altLang="en-US" sz="16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rPr>
              <a:t>万円</a:t>
            </a:r>
            <a:endParaRPr kumimoji="1" lang="ja-JP" altLang="en-US" sz="1200" b="0" i="0" u="none" strike="noStrike" kern="1200" cap="none" spc="0" normalizeH="0" baseline="0" noProof="0" dirty="0">
              <a:ln>
                <a:noFill/>
              </a:ln>
              <a:solidFill>
                <a:schemeClr val="tx1"/>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3" name="角丸四角形 12"/>
          <p:cNvSpPr/>
          <p:nvPr/>
        </p:nvSpPr>
        <p:spPr>
          <a:xfrm>
            <a:off x="243926" y="3020356"/>
            <a:ext cx="8805863" cy="39407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区の実情をふまえた取組や顕著な課題に対する取組</a:t>
            </a:r>
            <a:r>
              <a:rPr kumimoji="1"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a:t>
            </a:r>
            <a:r>
              <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endParaRPr kumimoji="1" lang="en-US" altLang="ja-JP"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endParaRPr>
          </a:p>
          <a:p>
            <a:pPr marL="180000" marR="0" lvl="0" indent="0" algn="l" defTabSz="914400" rtl="0" eaLnBrk="0" fontAlgn="base" latinLnBrk="0" hangingPunct="0">
              <a:lnSpc>
                <a:spcPct val="15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mn-cs"/>
              </a:rPr>
              <a:t>　　</a:t>
            </a:r>
            <a:endPar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endParaRPr>
          </a:p>
        </p:txBody>
      </p:sp>
      <p:sp>
        <p:nvSpPr>
          <p:cNvPr id="28" name="角丸四角形 27"/>
          <p:cNvSpPr/>
          <p:nvPr/>
        </p:nvSpPr>
        <p:spPr>
          <a:xfrm>
            <a:off x="304085" y="1412271"/>
            <a:ext cx="8041994" cy="820118"/>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268288" algn="l"/>
                <a:tab pos="5556250" algn="l"/>
                <a:tab pos="5649913" algn="l"/>
                <a:tab pos="5916613" algn="l"/>
                <a:tab pos="6013450" algn="l"/>
                <a:tab pos="6283325" algn="l"/>
                <a:tab pos="7443788" algn="l"/>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大阪市こどもサポートネット　　　　　　　　　　　　　　　　　　　　　 </a:t>
            </a:r>
            <a:r>
              <a:rPr kumimoji="1" lang="ja-JP" altLang="en-US" sz="1600" b="1" i="0" u="none" strike="noStrike" kern="1200" cap="none" spc="0" normalizeH="0" baseline="0" noProof="0" dirty="0">
                <a:ln>
                  <a:noFill/>
                </a:ln>
                <a:solidFill>
                  <a:schemeClr val="tx1"/>
                </a:solidFill>
                <a:effectLst/>
                <a:uLnTx/>
                <a:uFillTx/>
                <a:latin typeface="ＭＳ Ｐゴシック"/>
                <a:ea typeface="ＭＳ Ｐゴシック"/>
                <a:cs typeface="+mn-cs"/>
              </a:rPr>
              <a:t>（６億８，７００万円）</a:t>
            </a:r>
          </a:p>
          <a:p>
            <a:pPr marL="269875" marR="0" lvl="0" indent="93663"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44500" algn="l"/>
              </a:tabLst>
              <a:defRPr/>
            </a:pPr>
            <a:r>
              <a:rPr kumimoji="1" lang="ja-JP" altLang="en-US" sz="1400" b="0" i="0" u="none" strike="noStrike" kern="1200" cap="none" spc="-50" normalizeH="0" baseline="0" noProof="0" dirty="0">
                <a:ln>
                  <a:noFill/>
                </a:ln>
                <a:solidFill>
                  <a:schemeClr val="tx1"/>
                </a:solidFill>
                <a:effectLst/>
                <a:uLnTx/>
                <a:uFillTx/>
                <a:latin typeface="ＭＳ Ｐゴシック"/>
                <a:ea typeface="ＭＳ Ｐゴシック"/>
                <a:cs typeface="+mn-cs"/>
              </a:rPr>
              <a:t> 　</a:t>
            </a:r>
            <a:r>
              <a:rPr kumimoji="1" lang="ja-JP" altLang="en-US"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学校・区役所・地域の連携で支える仕組みにより、課題を抱えるこどもや</a:t>
            </a:r>
            <a:endParaRPr kumimoji="1" lang="en-US" altLang="ja-JP"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269875" marR="0" lvl="0" algn="l" defTabSz="914400" rtl="0" eaLnBrk="0" fontAlgn="base" latinLnBrk="0" hangingPunct="0">
              <a:lnSpc>
                <a:spcPts val="1800"/>
              </a:lnSpc>
              <a:spcBef>
                <a:spcPct val="0"/>
              </a:spcBef>
              <a:spcAft>
                <a:spcPct val="0"/>
              </a:spcAft>
              <a:buClrTx/>
              <a:buSzTx/>
              <a:tabLst>
                <a:tab pos="444500" algn="l"/>
              </a:tabLst>
              <a:defRPr/>
            </a:pPr>
            <a:r>
              <a:rPr lang="ja-JP" altLang="en-US" sz="1400" spc="-50" dirty="0">
                <a:solidFill>
                  <a:schemeClr val="tx1"/>
                </a:solidFill>
                <a:latin typeface="ＭＳ ゴシック" panose="020B0609070205080204" pitchFamily="49" charset="-128"/>
                <a:ea typeface="ＭＳ ゴシック" panose="020B0609070205080204" pitchFamily="49" charset="-128"/>
              </a:rPr>
              <a:t>　  </a:t>
            </a:r>
            <a:r>
              <a:rPr kumimoji="1" lang="ja-JP" altLang="en-US" sz="1400" b="0" i="0" u="none" strike="noStrike" kern="1200" cap="none" spc="-5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その世帯をサポート</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角丸四角形 17"/>
          <p:cNvSpPr/>
          <p:nvPr/>
        </p:nvSpPr>
        <p:spPr>
          <a:xfrm>
            <a:off x="243926" y="1035347"/>
            <a:ext cx="8985250" cy="39113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a:cs typeface="+mn-cs"/>
              </a:rPr>
              <a:t>○　</a:t>
            </a:r>
            <a:r>
              <a:rPr kumimoji="1" lang="ja-JP" altLang="en-US" sz="1800" b="1" i="0" u="none" strike="noStrike" kern="1200" cap="none" spc="-60" normalizeH="0" baseline="0" noProof="0" dirty="0">
                <a:ln>
                  <a:noFill/>
                </a:ln>
                <a:solidFill>
                  <a:srgbClr val="000000"/>
                </a:solidFill>
                <a:effectLst/>
                <a:uLnTx/>
                <a:uFillTx/>
                <a:latin typeface="ＭＳ Ｐゴシック" panose="020B0600070205080204" pitchFamily="50" charset="-128"/>
                <a:ea typeface="ＭＳ Ｐゴシック"/>
                <a:cs typeface="+mn-cs"/>
              </a:rPr>
              <a:t>地域・大学等教育機関・企業・行政の協働により社会全体で支える仕組みづくり</a:t>
            </a: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50E85C-407C-49E2-97AD-16FB6D449C62}" type="slidenum">
              <a:rPr kumimoji="1" lang="en-US" altLang="ja-JP" sz="2000" b="1" i="0" u="none" strike="noStrike" kern="1200" cap="none" spc="0" normalizeH="0" baseline="0" noProof="0" smtClean="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1" lang="en-US" altLang="ja-JP"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33" name="角丸四角形 32"/>
          <p:cNvSpPr/>
          <p:nvPr/>
        </p:nvSpPr>
        <p:spPr>
          <a:xfrm>
            <a:off x="255954" y="4195288"/>
            <a:ext cx="8900079" cy="3376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5919788" algn="l"/>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学習習慣の定着・居場所づくり　　　　　　　　　　　　　　　　  　   （４億８，１００万円） </a:t>
            </a:r>
            <a:r>
              <a:rPr kumimoji="1" lang="ja-JP" altLang="en-US" sz="1600" b="1" i="0" u="none" strike="noStrike" kern="1200" cap="none" spc="0" normalizeH="0" baseline="0" noProof="0" dirty="0">
                <a:ln>
                  <a:noFill/>
                </a:ln>
                <a:solidFill>
                  <a:schemeClr val="tx1"/>
                </a:solidFill>
                <a:effectLst/>
                <a:uLnTx/>
                <a:uFillTx/>
                <a:latin typeface="ＭＳ Ｐゴシック" pitchFamily="50" charset="-128"/>
                <a:ea typeface="ＭＳ Ｐゴシック" charset="-128"/>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4" name="角丸四角形 33"/>
          <p:cNvSpPr/>
          <p:nvPr/>
        </p:nvSpPr>
        <p:spPr>
          <a:xfrm>
            <a:off x="255958" y="4483739"/>
            <a:ext cx="8900075" cy="34504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高校中退者への支援策　　　　　　　　　　　　　　　　 　　　  　     （　　　　 ８００万円）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5" name="角丸四角形 34"/>
          <p:cNvSpPr/>
          <p:nvPr/>
        </p:nvSpPr>
        <p:spPr>
          <a:xfrm>
            <a:off x="255956" y="4775210"/>
            <a:ext cx="8557247" cy="30423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ひとり親世帯への支援策　　　　　　　　　　　　　　　　 　　　  　   （１億１，７００万円）　  など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30" name="角丸四角形 29"/>
          <p:cNvSpPr/>
          <p:nvPr/>
        </p:nvSpPr>
        <p:spPr>
          <a:xfrm>
            <a:off x="255954" y="3345774"/>
            <a:ext cx="8900079" cy="3376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tab pos="5919788" algn="l"/>
              </a:tabLst>
              <a:defRPr/>
            </a:pPr>
            <a:r>
              <a:rPr kumimoji="1" lang="ja-JP" altLang="en-US" sz="18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不登校児童生徒への支援　　　　　　　　　　　　　　　　　　　 　   （１億９，２００万円） </a:t>
            </a:r>
            <a:r>
              <a:rPr kumimoji="1" lang="ja-JP" altLang="en-US" sz="1600" b="1" i="0" u="none" strike="noStrike" kern="1200" cap="none" spc="0" normalizeH="0" baseline="0" noProof="0" dirty="0">
                <a:ln>
                  <a:noFill/>
                </a:ln>
                <a:solidFill>
                  <a:schemeClr val="tx1"/>
                </a:solidFill>
                <a:effectLst/>
                <a:uLnTx/>
                <a:uFillTx/>
                <a:latin typeface="ＭＳ Ｐゴシック" pitchFamily="50" charset="-128"/>
                <a:ea typeface="ＭＳ Ｐゴシック" charset="-128"/>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25" name="Rectangle 5">
            <a:extLst>
              <a:ext uri="{FF2B5EF4-FFF2-40B4-BE49-F238E27FC236}">
                <a16:creationId xmlns:a16="http://schemas.microsoft.com/office/drawing/2014/main" id="{FB2207AA-6FA5-428E-9421-6C67BE43331E}"/>
              </a:ext>
            </a:extLst>
          </p:cNvPr>
          <p:cNvSpPr>
            <a:spLocks noChangeArrowheads="1"/>
          </p:cNvSpPr>
          <p:nvPr/>
        </p:nvSpPr>
        <p:spPr bwMode="auto">
          <a:xfrm>
            <a:off x="468026" y="3627728"/>
            <a:ext cx="8572241"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defRPr/>
            </a:pPr>
            <a:r>
              <a:rPr kumimoji="1" lang="ja-JP" altLang="en-US" sz="1400" b="0" i="0" u="none" strike="noStrike" kern="1200" cap="none" spc="-50" normalizeH="0" baseline="0" noProof="0" dirty="0">
                <a:ln>
                  <a:noFill/>
                </a:ln>
                <a:effectLst/>
                <a:uLnTx/>
                <a:uFillTx/>
                <a:latin typeface="ＭＳ Ｐゴシック" panose="020B0600070205080204" pitchFamily="50" charset="-128"/>
              </a:rPr>
              <a:t>不登校の児童生徒が一歩踏み出せる取組を新たに実施（</a:t>
            </a:r>
            <a:r>
              <a:rPr lang="ja-JP" altLang="en-US" sz="1400" spc="-50" dirty="0">
                <a:latin typeface="ＭＳ Ｐゴシック" panose="020B0600070205080204" pitchFamily="50" charset="-128"/>
              </a:rPr>
              <a:t>淀川</a:t>
            </a:r>
            <a:r>
              <a:rPr kumimoji="1" lang="ja-JP" altLang="en-US" sz="1400" b="0" i="0" u="none" strike="noStrike" kern="1200" cap="none" spc="-50" normalizeH="0" baseline="0" noProof="0" dirty="0">
                <a:ln>
                  <a:noFill/>
                </a:ln>
                <a:effectLst/>
                <a:uLnTx/>
                <a:uFillTx/>
                <a:latin typeface="ＭＳ Ｐゴシック" panose="020B0600070205080204" pitchFamily="50" charset="-128"/>
              </a:rPr>
              <a:t>区）</a:t>
            </a:r>
          </a:p>
          <a:p>
            <a:pPr marL="285750" marR="0" lvl="0" indent="-285750" algn="l" defTabSz="914400" rtl="0" eaLnBrk="1" fontAlgn="base" latinLnBrk="0" hangingPunct="1">
              <a:lnSpc>
                <a:spcPts val="2000"/>
              </a:lnSpc>
              <a:spcBef>
                <a:spcPts val="175"/>
              </a:spcBef>
              <a:spcAft>
                <a:spcPts val="175"/>
              </a:spcAft>
              <a:buClrTx/>
              <a:buSzTx/>
              <a:buFont typeface="Wingdings" panose="05000000000000000000" pitchFamily="2" charset="2"/>
              <a:buChar char="Ø"/>
              <a:tabLst/>
              <a:defRPr/>
            </a:pPr>
            <a:endParaRPr kumimoji="1" lang="ja-JP" altLang="en-US" sz="1400" b="0" i="0" u="none" strike="noStrike" kern="1200" cap="none" spc="-50" normalizeH="0" baseline="0" noProof="0" dirty="0">
              <a:ln>
                <a:noFill/>
              </a:ln>
              <a:effectLst/>
              <a:uLnTx/>
              <a:uFillTx/>
              <a:latin typeface="ＭＳ Ｐゴシック" panose="020B0600070205080204" pitchFamily="50" charset="-128"/>
            </a:endParaRPr>
          </a:p>
        </p:txBody>
      </p:sp>
      <p:sp>
        <p:nvSpPr>
          <p:cNvPr id="3" name="Rectangle 5">
            <a:extLst>
              <a:ext uri="{FF2B5EF4-FFF2-40B4-BE49-F238E27FC236}">
                <a16:creationId xmlns:a16="http://schemas.microsoft.com/office/drawing/2014/main" id="{05E9E8D8-9EC8-7C8D-FE90-4D20E99C16FE}"/>
              </a:ext>
            </a:extLst>
          </p:cNvPr>
          <p:cNvSpPr>
            <a:spLocks noChangeArrowheads="1"/>
          </p:cNvSpPr>
          <p:nvPr/>
        </p:nvSpPr>
        <p:spPr bwMode="auto">
          <a:xfrm>
            <a:off x="461930" y="3893759"/>
            <a:ext cx="8572241" cy="3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1" fontAlgn="base" latinLnBrk="0" hangingPunct="1">
              <a:lnSpc>
                <a:spcPts val="2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50" normalizeH="0" baseline="0" noProof="0" dirty="0">
                <a:ln>
                  <a:noFill/>
                </a:ln>
                <a:effectLst/>
                <a:uLnTx/>
                <a:uFillTx/>
                <a:latin typeface="ＭＳ Ｐゴシック" panose="020B0600070205080204" pitchFamily="50" charset="-128"/>
              </a:rPr>
              <a:t>モデル事業の効果をふまえ、</a:t>
            </a:r>
            <a:r>
              <a:rPr lang="ja-JP" altLang="en-US" sz="1400" spc="-50" dirty="0">
                <a:latin typeface="ＭＳ Ｐゴシック" panose="020B0600070205080204" pitchFamily="50" charset="-128"/>
              </a:rPr>
              <a:t>対象校や専門家の派遣回数を</a:t>
            </a:r>
            <a:r>
              <a:rPr kumimoji="1" lang="ja-JP" altLang="en-US" sz="1400" b="0" i="0" u="none" strike="noStrike" kern="1200" cap="none" spc="-50" normalizeH="0" baseline="0" noProof="0" dirty="0">
                <a:ln>
                  <a:noFill/>
                </a:ln>
                <a:effectLst/>
                <a:uLnTx/>
                <a:uFillTx/>
                <a:latin typeface="ＭＳ Ｐゴシック" panose="020B0600070205080204" pitchFamily="50" charset="-128"/>
              </a:rPr>
              <a:t>拡充（中央区・東成区）</a:t>
            </a:r>
          </a:p>
        </p:txBody>
      </p:sp>
      <p:sp>
        <p:nvSpPr>
          <p:cNvPr id="4" name="角丸四角形 30">
            <a:extLst>
              <a:ext uri="{FF2B5EF4-FFF2-40B4-BE49-F238E27FC236}">
                <a16:creationId xmlns:a16="http://schemas.microsoft.com/office/drawing/2014/main" id="{1DE5612C-7FA5-877D-157D-D6DE23204618}"/>
              </a:ext>
            </a:extLst>
          </p:cNvPr>
          <p:cNvSpPr/>
          <p:nvPr/>
        </p:nvSpPr>
        <p:spPr>
          <a:xfrm>
            <a:off x="184961" y="394438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角丸四角形 22">
            <a:extLst>
              <a:ext uri="{FF2B5EF4-FFF2-40B4-BE49-F238E27FC236}">
                <a16:creationId xmlns:a16="http://schemas.microsoft.com/office/drawing/2014/main" id="{EF8D4A6C-CB6D-0403-F0AE-E8BA8111310C}"/>
              </a:ext>
            </a:extLst>
          </p:cNvPr>
          <p:cNvSpPr/>
          <p:nvPr/>
        </p:nvSpPr>
        <p:spPr>
          <a:xfrm>
            <a:off x="304085" y="2195660"/>
            <a:ext cx="8985250" cy="37609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こども支援ネットワーク事業 　　　　　　　　　　　　　　　   　　　　</a:t>
            </a:r>
            <a:r>
              <a:rPr kumimoji="1" lang="ja-JP" altLang="en-US" sz="1600" b="1" i="0" u="none" strike="noStrike" kern="1200" cap="none" spc="0" normalizeH="0" noProof="0" dirty="0">
                <a:ln>
                  <a:noFill/>
                </a:ln>
                <a:solidFill>
                  <a:schemeClr val="tx1"/>
                </a:solidFill>
                <a:effectLst/>
                <a:uLnTx/>
                <a:uFillTx/>
                <a:latin typeface="ＭＳ Ｐゴシック" panose="020B0600070205080204" pitchFamily="50" charset="-128"/>
                <a:ea typeface="ＭＳ Ｐゴシック"/>
                <a:cs typeface="+mn-cs"/>
              </a:rPr>
              <a:t> </a:t>
            </a: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２，８００万円）</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rPr>
              <a:t>　</a:t>
            </a:r>
            <a:endParaRPr kumimoji="1" lang="en-US" altLang="ja-JP" sz="16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a:cs typeface="+mn-cs"/>
            </a:endParaRPr>
          </a:p>
        </p:txBody>
      </p:sp>
      <p:sp>
        <p:nvSpPr>
          <p:cNvPr id="7" name="Rectangle 5">
            <a:extLst>
              <a:ext uri="{FF2B5EF4-FFF2-40B4-BE49-F238E27FC236}">
                <a16:creationId xmlns:a16="http://schemas.microsoft.com/office/drawing/2014/main" id="{6744AB14-3542-EC14-0A0F-E1B408A64128}"/>
              </a:ext>
            </a:extLst>
          </p:cNvPr>
          <p:cNvSpPr>
            <a:spLocks noChangeArrowheads="1"/>
          </p:cNvSpPr>
          <p:nvPr/>
        </p:nvSpPr>
        <p:spPr bwMode="auto">
          <a:xfrm>
            <a:off x="473886" y="2478711"/>
            <a:ext cx="5964508" cy="5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70000" indent="-285750" eaLnBrk="1" hangingPunct="1">
              <a:lnSpc>
                <a:spcPts val="1800"/>
              </a:lnSpc>
              <a:spcBef>
                <a:spcPts val="175"/>
              </a:spcBef>
              <a:spcAft>
                <a:spcPts val="175"/>
              </a:spcAft>
              <a:buFont typeface="Wingdings" panose="05000000000000000000" pitchFamily="2" charset="2"/>
              <a:buChar char="Ø"/>
            </a:pPr>
            <a:r>
              <a:rPr lang="ja-JP" altLang="en-US" sz="1400" spc="-50" dirty="0">
                <a:latin typeface="ＭＳ ゴシック" panose="020B0609070205080204" pitchFamily="49" charset="-128"/>
                <a:ea typeface="ＭＳ ゴシック" panose="020B0609070205080204" pitchFamily="49" charset="-128"/>
              </a:rPr>
              <a:t>こどもの居場所（こども食堂等）活動を地域・企業・社会福祉施設など社会全体で支えるネットワークの運営</a:t>
            </a:r>
            <a:endParaRPr lang="en-US" altLang="ja-JP" sz="1400" dirty="0">
              <a:uFill>
                <a:solidFill>
                  <a:srgbClr val="FF0000"/>
                </a:solidFill>
              </a:uFill>
              <a:latin typeface="ＭＳ Ｐゴシック" panose="020B0600070205080204" pitchFamily="50" charset="-128"/>
            </a:endParaRPr>
          </a:p>
        </p:txBody>
      </p:sp>
      <p:sp>
        <p:nvSpPr>
          <p:cNvPr id="8" name="角丸四角形 21">
            <a:extLst>
              <a:ext uri="{FF2B5EF4-FFF2-40B4-BE49-F238E27FC236}">
                <a16:creationId xmlns:a16="http://schemas.microsoft.com/office/drawing/2014/main" id="{CAB6221A-4DD4-CE53-87C2-C04C5FCB10EC}"/>
              </a:ext>
            </a:extLst>
          </p:cNvPr>
          <p:cNvSpPr/>
          <p:nvPr/>
        </p:nvSpPr>
        <p:spPr>
          <a:xfrm>
            <a:off x="177710" y="362352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0" name="Rectangle 4">
            <a:extLst>
              <a:ext uri="{FF2B5EF4-FFF2-40B4-BE49-F238E27FC236}">
                <a16:creationId xmlns:a16="http://schemas.microsoft.com/office/drawing/2014/main" id="{71BF6A15-91D5-10BF-4B7F-9FB11633CE97}"/>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Tree>
    <p:extLst>
      <p:ext uri="{BB962C8B-B14F-4D97-AF65-F5344CB8AC3E}">
        <p14:creationId xmlns:p14="http://schemas.microsoft.com/office/powerpoint/2010/main" val="360363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０～２歳児保育無償化</a:t>
            </a: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に向けた取組①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11</a:t>
            </a:fld>
            <a:endParaRPr lang="en-US" altLang="ja-JP" sz="2000" b="1" dirty="0">
              <a:effectLst>
                <a:outerShdw blurRad="38100" dist="38100" dir="2700000" algn="tl">
                  <a:srgbClr val="000000">
                    <a:alpha val="43137"/>
                  </a:srgbClr>
                </a:outerShdw>
              </a:effectLst>
            </a:endParaRPr>
          </a:p>
        </p:txBody>
      </p:sp>
      <p:sp>
        <p:nvSpPr>
          <p:cNvPr id="38" name="Rectangle 4"/>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7" name="テキスト ボックス 6">
            <a:extLst>
              <a:ext uri="{FF2B5EF4-FFF2-40B4-BE49-F238E27FC236}">
                <a16:creationId xmlns:a16="http://schemas.microsoft.com/office/drawing/2014/main" id="{FE4D6DC1-D91D-1781-3EB2-0CDCE7DB6116}"/>
              </a:ext>
            </a:extLst>
          </p:cNvPr>
          <p:cNvSpPr txBox="1"/>
          <p:nvPr/>
        </p:nvSpPr>
        <p:spPr>
          <a:xfrm>
            <a:off x="503666" y="4569062"/>
            <a:ext cx="8119530" cy="400110"/>
          </a:xfrm>
          <a:prstGeom prst="rect">
            <a:avLst/>
          </a:prstGeom>
          <a:noFill/>
        </p:spPr>
        <p:txBody>
          <a:bodyPr wrap="none" rtlCol="0">
            <a:spAutoFit/>
          </a:bodyPr>
          <a:lstStyle/>
          <a:p>
            <a:r>
              <a:rPr kumimoji="1" lang="ja-JP" altLang="en-US" sz="2000" b="1" dirty="0"/>
              <a:t>どのような家庭状況であっても、等しく、子育てができる環境の整備を推進</a:t>
            </a:r>
          </a:p>
        </p:txBody>
      </p:sp>
      <p:sp>
        <p:nvSpPr>
          <p:cNvPr id="8" name="四角形: 角を丸くする 7">
            <a:extLst>
              <a:ext uri="{FF2B5EF4-FFF2-40B4-BE49-F238E27FC236}">
                <a16:creationId xmlns:a16="http://schemas.microsoft.com/office/drawing/2014/main" id="{04FC05F4-B039-9A8F-E920-63F5B90CC035}"/>
              </a:ext>
            </a:extLst>
          </p:cNvPr>
          <p:cNvSpPr/>
          <p:nvPr/>
        </p:nvSpPr>
        <p:spPr>
          <a:xfrm>
            <a:off x="241299" y="773801"/>
            <a:ext cx="8600442" cy="3145474"/>
          </a:xfrm>
          <a:prstGeom prst="roundRect">
            <a:avLst>
              <a:gd name="adj" fmla="val 10049"/>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D6341CAF-B770-E5D0-884B-29541EC50760}"/>
              </a:ext>
            </a:extLst>
          </p:cNvPr>
          <p:cNvSpPr/>
          <p:nvPr/>
        </p:nvSpPr>
        <p:spPr>
          <a:xfrm>
            <a:off x="526082" y="586977"/>
            <a:ext cx="2040236" cy="382998"/>
          </a:xfrm>
          <a:prstGeom prst="roundRect">
            <a:avLst>
              <a:gd name="adj" fmla="val 9682"/>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latin typeface="+mj-ea"/>
                <a:ea typeface="+mj-ea"/>
              </a:rPr>
              <a:t>大阪市の方向性</a:t>
            </a:r>
          </a:p>
        </p:txBody>
      </p:sp>
      <p:sp>
        <p:nvSpPr>
          <p:cNvPr id="10" name="正方形/長方形 9">
            <a:extLst>
              <a:ext uri="{FF2B5EF4-FFF2-40B4-BE49-F238E27FC236}">
                <a16:creationId xmlns:a16="http://schemas.microsoft.com/office/drawing/2014/main" id="{77E69207-2BAB-BC05-9D45-CF780BEF3765}"/>
              </a:ext>
            </a:extLst>
          </p:cNvPr>
          <p:cNvSpPr/>
          <p:nvPr/>
        </p:nvSpPr>
        <p:spPr>
          <a:xfrm>
            <a:off x="416354" y="915805"/>
            <a:ext cx="8469210" cy="28515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360000" rtlCol="0" anchor="ctr"/>
          <a:lstStyle/>
          <a:p>
            <a:pPr>
              <a:lnSpc>
                <a:spcPct val="150000"/>
              </a:lnSpc>
            </a:pPr>
            <a:r>
              <a:rPr lang="ja-JP" altLang="en-US" dirty="0">
                <a:latin typeface="ＭＳ Ｐゴシック" panose="020B0600070205080204" pitchFamily="50" charset="-128"/>
                <a:ea typeface="ＭＳ Ｐゴシック" panose="020B0600070205080204" pitchFamily="50" charset="-128"/>
              </a:rPr>
              <a:t>・</a:t>
            </a:r>
            <a:r>
              <a:rPr lang="ja-JP" altLang="en-US" b="1" u="sng" dirty="0">
                <a:latin typeface="ＭＳ Ｐゴシック" panose="020B0600070205080204" pitchFamily="50" charset="-128"/>
                <a:ea typeface="ＭＳ Ｐゴシック" panose="020B0600070205080204" pitchFamily="50" charset="-128"/>
              </a:rPr>
              <a:t>０～２歳児の保育の無償化</a:t>
            </a:r>
            <a:r>
              <a:rPr lang="ja-JP" altLang="en-US" dirty="0">
                <a:latin typeface="ＭＳ Ｐゴシック" panose="020B0600070205080204" pitchFamily="50" charset="-128"/>
                <a:ea typeface="ＭＳ Ｐゴシック" panose="020B0600070205080204" pitchFamily="50" charset="-128"/>
              </a:rPr>
              <a:t>については、</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en-US" dirty="0">
                <a:latin typeface="ＭＳ Ｐゴシック" panose="020B0600070205080204" pitchFamily="50" charset="-128"/>
                <a:ea typeface="ＭＳ Ｐゴシック" panose="020B0600070205080204" pitchFamily="50" charset="-128"/>
              </a:rPr>
              <a:t> 待機児童対策や財源の確保など乗り越えていかなければならない</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r>
              <a:rPr lang="ja-JP" altLang="en-US" dirty="0">
                <a:latin typeface="ＭＳ Ｐゴシック" panose="020B0600070205080204" pitchFamily="50" charset="-128"/>
                <a:ea typeface="ＭＳ Ｐゴシック" panose="020B0600070205080204" pitchFamily="50" charset="-128"/>
              </a:rPr>
              <a:t> </a:t>
            </a:r>
            <a:r>
              <a:rPr lang="ja-JP" altLang="en-US" u="sng" dirty="0">
                <a:latin typeface="ＭＳ Ｐゴシック" panose="020B0600070205080204" pitchFamily="50" charset="-128"/>
                <a:ea typeface="ＭＳ Ｐゴシック" panose="020B0600070205080204" pitchFamily="50" charset="-128"/>
              </a:rPr>
              <a:t>様々な課題があるが、</a:t>
            </a:r>
            <a:r>
              <a:rPr lang="ja-JP" altLang="en-US" b="1" u="sng" dirty="0">
                <a:latin typeface="ＭＳ Ｐゴシック" panose="020B0600070205080204" pitchFamily="50" charset="-128"/>
                <a:ea typeface="ＭＳ Ｐゴシック" panose="020B0600070205080204" pitchFamily="50" charset="-128"/>
              </a:rPr>
              <a:t>最優先で取り組む重要施策として着実に進めていく</a:t>
            </a:r>
            <a:endParaRPr lang="en-US" altLang="ja-JP" dirty="0">
              <a:latin typeface="ＭＳ Ｐゴシック" panose="020B0600070205080204" pitchFamily="50" charset="-128"/>
              <a:ea typeface="ＭＳ Ｐゴシック" panose="020B0600070205080204" pitchFamily="50" charset="-128"/>
            </a:endParaRPr>
          </a:p>
          <a:p>
            <a:pPr>
              <a:lnSpc>
                <a:spcPct val="150000"/>
              </a:lnSpc>
            </a:pPr>
            <a:endParaRPr lang="en-US" altLang="ja-JP" sz="1000"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latin typeface="ＭＳ Ｐゴシック" panose="020B0600070205080204" pitchFamily="50" charset="-128"/>
                <a:ea typeface="ＭＳ Ｐゴシック" panose="020B0600070205080204" pitchFamily="50" charset="-128"/>
              </a:rPr>
              <a:t>・</a:t>
            </a:r>
            <a:r>
              <a:rPr lang="ja-JP" altLang="en-US" u="sng" dirty="0">
                <a:latin typeface="ＭＳ Ｐゴシック" panose="020B0600070205080204" pitchFamily="50" charset="-128"/>
                <a:ea typeface="ＭＳ Ｐゴシック" panose="020B0600070205080204" pitchFamily="50" charset="-128"/>
              </a:rPr>
              <a:t>併せて</a:t>
            </a:r>
            <a:r>
              <a:rPr lang="ja-JP" altLang="en-US" dirty="0">
                <a:latin typeface="ＭＳ Ｐゴシック" panose="020B0600070205080204" pitchFamily="50" charset="-128"/>
                <a:ea typeface="ＭＳ Ｐゴシック" panose="020B0600070205080204" pitchFamily="50" charset="-128"/>
              </a:rPr>
              <a:t>、</a:t>
            </a:r>
            <a:r>
              <a:rPr lang="ja-JP" altLang="en-US" dirty="0">
                <a:solidFill>
                  <a:schemeClr val="tx1"/>
                </a:solidFill>
                <a:latin typeface="ＭＳ Ｐゴシック" panose="020B0600070205080204" pitchFamily="50" charset="-128"/>
                <a:ea typeface="ＭＳ Ｐゴシック" panose="020B0600070205080204" pitchFamily="50" charset="-128"/>
              </a:rPr>
              <a:t>全ての妊婦等に寄り添い、</a:t>
            </a:r>
            <a:r>
              <a:rPr lang="en-US" altLang="ja-JP" dirty="0">
                <a:solidFill>
                  <a:schemeClr val="tx1"/>
                </a:solidFill>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妊娠早期から切れ目のない相談・支援を</a:t>
            </a:r>
            <a:endParaRPr lang="en-US" altLang="ja-JP"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latin typeface="ＭＳ Ｐゴシック" panose="020B0600070205080204" pitchFamily="50" charset="-128"/>
                <a:ea typeface="ＭＳ Ｐゴシック" panose="020B0600070205080204" pitchFamily="50" charset="-128"/>
              </a:rPr>
              <a:t> 行っていくとともに、</a:t>
            </a:r>
            <a:r>
              <a:rPr lang="ja-JP" altLang="en-US" b="1" u="sng" dirty="0">
                <a:latin typeface="ＭＳ Ｐゴシック" panose="020B0600070205080204" pitchFamily="50" charset="-128"/>
                <a:ea typeface="ＭＳ Ｐゴシック" panose="020B0600070205080204" pitchFamily="50" charset="-128"/>
              </a:rPr>
              <a:t>子育て中の保護者がレスパイトできるようにするなど、</a:t>
            </a:r>
            <a:endParaRPr lang="en-US" altLang="ja-JP" b="1" u="sng" dirty="0">
              <a:latin typeface="ＭＳ Ｐゴシック" panose="020B0600070205080204" pitchFamily="50" charset="-128"/>
              <a:ea typeface="ＭＳ Ｐゴシック" panose="020B0600070205080204" pitchFamily="50" charset="-128"/>
            </a:endParaRPr>
          </a:p>
          <a:p>
            <a:pPr algn="l">
              <a:lnSpc>
                <a:spcPct val="150000"/>
              </a:lnSpc>
            </a:pPr>
            <a:r>
              <a:rPr lang="ja-JP" altLang="en-US" dirty="0">
                <a:solidFill>
                  <a:schemeClr val="tx1"/>
                </a:solidFill>
                <a:latin typeface="ＭＳ Ｐゴシック" panose="020B0600070205080204" pitchFamily="50" charset="-128"/>
                <a:ea typeface="ＭＳ Ｐゴシック" panose="020B0600070205080204" pitchFamily="50" charset="-128"/>
              </a:rPr>
              <a:t> </a:t>
            </a:r>
            <a:r>
              <a:rPr lang="ja-JP" altLang="en-US" b="1" u="sng" dirty="0">
                <a:solidFill>
                  <a:schemeClr val="tx1"/>
                </a:solidFill>
                <a:latin typeface="ＭＳ Ｐゴシック" panose="020B0600070205080204" pitchFamily="50" charset="-128"/>
                <a:ea typeface="ＭＳ Ｐゴシック" panose="020B0600070205080204" pitchFamily="50" charset="-128"/>
              </a:rPr>
              <a:t>すべての子育て家庭のために、在宅等育児への支援</a:t>
            </a:r>
            <a:r>
              <a:rPr lang="ja-JP" altLang="en-US" b="1" u="sng" dirty="0">
                <a:latin typeface="ＭＳ Ｐゴシック" panose="020B0600070205080204" pitchFamily="50" charset="-128"/>
                <a:ea typeface="ＭＳ Ｐゴシック" panose="020B0600070205080204" pitchFamily="50" charset="-128"/>
              </a:rPr>
              <a:t>を充実していく</a:t>
            </a:r>
            <a:endParaRPr lang="en-US" altLang="ja-JP" dirty="0">
              <a:latin typeface="ＭＳ Ｐゴシック" panose="020B0600070205080204" pitchFamily="50" charset="-128"/>
              <a:ea typeface="ＭＳ Ｐゴシック" panose="020B0600070205080204" pitchFamily="50" charset="-128"/>
            </a:endParaRPr>
          </a:p>
        </p:txBody>
      </p:sp>
      <p:sp>
        <p:nvSpPr>
          <p:cNvPr id="12" name="下矢印 17">
            <a:extLst>
              <a:ext uri="{FF2B5EF4-FFF2-40B4-BE49-F238E27FC236}">
                <a16:creationId xmlns:a16="http://schemas.microsoft.com/office/drawing/2014/main" id="{6B5CEF3C-F885-177C-44E8-C24E8525CF39}"/>
              </a:ext>
            </a:extLst>
          </p:cNvPr>
          <p:cNvSpPr/>
          <p:nvPr/>
        </p:nvSpPr>
        <p:spPr>
          <a:xfrm>
            <a:off x="3706368" y="4081757"/>
            <a:ext cx="1713341" cy="4001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34655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marL="0" marR="0" lvl="0" indent="0" algn="l" defTabSz="914400" rtl="0" eaLnBrk="1" fontAlgn="base" latinLnBrk="0" hangingPunct="1">
              <a:lnSpc>
                <a:spcPct val="100000"/>
              </a:lnSpc>
              <a:spcBef>
                <a:spcPct val="0"/>
              </a:spcBef>
              <a:spcAft>
                <a:spcPct val="0"/>
              </a:spcAft>
              <a:buClrTx/>
              <a:buSzTx/>
              <a:buFontTx/>
              <a:buNone/>
              <a:tabLst>
                <a:tab pos="1614488" algn="l"/>
              </a:tabLst>
              <a:defRPr/>
            </a:pPr>
            <a:r>
              <a:rPr kumimoji="1" lang="ja-JP" alt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０～２歳児保育無償化に</a:t>
            </a:r>
            <a:r>
              <a:rPr kumimoji="1" lang="ja-JP" altLang="en-US" sz="2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rPr>
              <a:t>向けた取組②</a:t>
            </a:r>
            <a:endParaRPr kumimoji="1" lang="en-US" altLang="ja-JP"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ＭＳ Ｐゴシック" panose="020B0600070205080204" pitchFamily="50" charset="-128"/>
              <a:ea typeface="HG創英角ｺﾞｼｯｸUB" pitchFamily="49" charset="-128"/>
              <a:cs typeface="+mn-cs"/>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1E2DCCE-2328-4EE7-B47C-8DACD135FF60}" type="slidenum">
              <a:rPr kumimoji="1" lang="en-US" altLang="ja-JP" sz="2000" b="1" i="0" u="none" strike="noStrike" kern="1200" cap="none" spc="0" normalizeH="0" baseline="0" noProof="0" smtClean="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altLang="ja-JP" sz="2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endParaRPr>
          </a:p>
        </p:txBody>
      </p:sp>
      <p:sp>
        <p:nvSpPr>
          <p:cNvPr id="38" name="Rectangle 4"/>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rPr>
              <a:t>子育て・教育環境の充実</a:t>
            </a:r>
            <a:endParaRPr kumimoji="1" lang="en-US" altLang="ja-JP" sz="1400" b="0" i="0" u="none" strike="noStrike" kern="1200" cap="none" spc="0" normalizeH="0" baseline="0" noProof="0" dirty="0">
              <a:ln>
                <a:noFill/>
              </a:ln>
              <a:solidFill>
                <a:srgbClr val="000099"/>
              </a:solidFill>
              <a:effectLst/>
              <a:uLnTx/>
              <a:uFillTx/>
              <a:latin typeface="ＭＳ Ｐゴシック" panose="020B0600070205080204" pitchFamily="50" charset="-128"/>
              <a:ea typeface="HG創英角ｺﾞｼｯｸUB" panose="020B0909000000000000" pitchFamily="49" charset="-128"/>
              <a:cs typeface="+mn-cs"/>
            </a:endParaRPr>
          </a:p>
        </p:txBody>
      </p:sp>
      <p:sp>
        <p:nvSpPr>
          <p:cNvPr id="34" name="二等辺三角形 9">
            <a:extLst>
              <a:ext uri="{FF2B5EF4-FFF2-40B4-BE49-F238E27FC236}">
                <a16:creationId xmlns:a16="http://schemas.microsoft.com/office/drawing/2014/main" id="{4EEA3ABB-85CB-CDB3-37DC-9D127B2E3F73}"/>
              </a:ext>
            </a:extLst>
          </p:cNvPr>
          <p:cNvSpPr>
            <a:spLocks noChangeArrowheads="1"/>
          </p:cNvSpPr>
          <p:nvPr/>
        </p:nvSpPr>
        <p:spPr bwMode="auto">
          <a:xfrm rot="5400000">
            <a:off x="3963670" y="2948274"/>
            <a:ext cx="1105287" cy="352239"/>
          </a:xfrm>
          <a:prstGeom prst="triangle">
            <a:avLst>
              <a:gd name="adj" fmla="val 50796"/>
            </a:avLst>
          </a:prstGeom>
          <a:solidFill>
            <a:srgbClr val="FFC000"/>
          </a:solidFill>
          <a:ln w="9525">
            <a:solidFill>
              <a:schemeClr val="tx1"/>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a:ln>
                <a:noFill/>
              </a:ln>
              <a:solidFill>
                <a:srgbClr val="000099"/>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7" name="Rectangle 5">
            <a:extLst>
              <a:ext uri="{FF2B5EF4-FFF2-40B4-BE49-F238E27FC236}">
                <a16:creationId xmlns:a16="http://schemas.microsoft.com/office/drawing/2014/main" id="{62B5968A-ED15-277A-99C5-958805D4CDED}"/>
              </a:ext>
            </a:extLst>
          </p:cNvPr>
          <p:cNvSpPr>
            <a:spLocks noChangeArrowheads="1"/>
          </p:cNvSpPr>
          <p:nvPr/>
        </p:nvSpPr>
        <p:spPr bwMode="auto">
          <a:xfrm>
            <a:off x="407208" y="540635"/>
            <a:ext cx="8110632" cy="550603"/>
          </a:xfrm>
          <a:prstGeom prst="rect">
            <a:avLst/>
          </a:prstGeom>
          <a:noFill/>
          <a:ln w="9525">
            <a:noFill/>
            <a:miter lim="800000"/>
            <a:headEnd/>
            <a:tailEnd/>
          </a:ln>
        </p:spPr>
        <p:txBody>
          <a:bodyPr lIns="77929" tIns="38964" rIns="77929" bIns="38964"/>
          <a:lstStyle/>
          <a:p>
            <a:pPr marL="0" marR="0" lvl="0" indent="0" algn="l" defTabSz="914400" rtl="0" eaLnBrk="1" fontAlgn="base" latinLnBrk="0" hangingPunct="1">
              <a:lnSpc>
                <a:spcPct val="150000"/>
              </a:lnSpc>
              <a:spcBef>
                <a:spcPts val="170"/>
              </a:spcBef>
              <a:spcAft>
                <a:spcPts val="170"/>
              </a:spcAft>
              <a:buClrTx/>
              <a:buSzTx/>
              <a:buFontTx/>
              <a:buNone/>
              <a:tabLst>
                <a:tab pos="5111750" algn="l"/>
                <a:tab pos="6542088" algn="l"/>
                <a:tab pos="6635750" algn="l"/>
                <a:tab pos="6729413" algn="l"/>
              </a:tabLst>
              <a:defRPr/>
            </a:pP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a:t>
            </a:r>
            <a:r>
              <a:rPr kumimoji="1" lang="ja-JP" altLang="en-US" sz="1600" b="1" i="0" u="none" strike="noStrike" kern="1200" cap="none" spc="0" normalizeH="0" baseline="0" noProof="0" dirty="0">
                <a:ln>
                  <a:noFill/>
                </a:ln>
                <a:solidFill>
                  <a:srgbClr val="FF0000"/>
                </a:solidFill>
                <a:effectLst/>
                <a:uLnTx/>
                <a:uFillTx/>
                <a:latin typeface="ＭＳ Ｐゴシック" pitchFamily="50" charset="-128"/>
                <a:ea typeface="ＭＳ Ｐゴシック" charset="-128"/>
                <a:cs typeface="+mn-cs"/>
              </a:rPr>
              <a:t>　</a:t>
            </a:r>
            <a:r>
              <a:rPr lang="ja-JP" altLang="en-US" sz="1600" b="1" dirty="0">
                <a:latin typeface="ＭＳ Ｐゴシック" pitchFamily="50" charset="-128"/>
                <a:ea typeface="ＭＳ Ｐゴシック" charset="-128"/>
              </a:rPr>
              <a:t>０～２歳児の保育料無償化に向けた取組　　　　　　　</a:t>
            </a:r>
            <a:r>
              <a:rPr kumimoji="1" lang="ja-JP" altLang="en-US" sz="1600" b="1"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rPr>
              <a:t>（２１億２，８００万円）</a:t>
            </a:r>
            <a:endParaRPr kumimoji="1" lang="en-US" altLang="ja-JP" sz="1600" b="0" i="0" u="none" strike="noStrike" kern="1200" cap="none" spc="0" normalizeH="0" baseline="0" noProof="0" dirty="0">
              <a:ln>
                <a:noFill/>
              </a:ln>
              <a:solidFill>
                <a:srgbClr val="000000"/>
              </a:solidFill>
              <a:effectLst/>
              <a:uLnTx/>
              <a:uFillTx/>
              <a:latin typeface="ＭＳ Ｐゴシック" pitchFamily="50" charset="-128"/>
              <a:ea typeface="ＭＳ Ｐゴシック" charset="-128"/>
              <a:cs typeface="+mn-cs"/>
            </a:endParaRPr>
          </a:p>
        </p:txBody>
      </p:sp>
      <p:sp>
        <p:nvSpPr>
          <p:cNvPr id="40" name="角丸四角形 5">
            <a:extLst>
              <a:ext uri="{FF2B5EF4-FFF2-40B4-BE49-F238E27FC236}">
                <a16:creationId xmlns:a16="http://schemas.microsoft.com/office/drawing/2014/main" id="{C04E7529-FFB2-CFF2-AEFE-1ED203129106}"/>
              </a:ext>
            </a:extLst>
          </p:cNvPr>
          <p:cNvSpPr>
            <a:spLocks noChangeArrowheads="1"/>
          </p:cNvSpPr>
          <p:nvPr/>
        </p:nvSpPr>
        <p:spPr bwMode="auto">
          <a:xfrm>
            <a:off x="200323" y="2236405"/>
            <a:ext cx="4001788" cy="1812740"/>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1700" b="1" i="0" u="none" strike="noStrike" kern="1200" cap="none" spc="0" normalizeH="0" baseline="0" noProof="0" dirty="0">
              <a:ln>
                <a:noFill/>
              </a:ln>
              <a:solidFill>
                <a:srgbClr val="000099"/>
              </a:solidFill>
              <a:effectLst/>
              <a:uLnTx/>
              <a:uFillTx/>
              <a:latin typeface="HG創英角ｺﾞｼｯｸUB" pitchFamily="49" charset="-128"/>
              <a:ea typeface="HG創英角ｺﾞｼｯｸUB" pitchFamily="49" charset="-128"/>
              <a:cs typeface="+mn-cs"/>
            </a:endParaRPr>
          </a:p>
        </p:txBody>
      </p:sp>
      <p:sp>
        <p:nvSpPr>
          <p:cNvPr id="41" name="正方形/長方形 22">
            <a:extLst>
              <a:ext uri="{FF2B5EF4-FFF2-40B4-BE49-F238E27FC236}">
                <a16:creationId xmlns:a16="http://schemas.microsoft.com/office/drawing/2014/main" id="{73CF5954-D74A-CBD2-D3EC-0E220CE489BC}"/>
              </a:ext>
            </a:extLst>
          </p:cNvPr>
          <p:cNvSpPr>
            <a:spLocks noChangeArrowheads="1"/>
          </p:cNvSpPr>
          <p:nvPr/>
        </p:nvSpPr>
        <p:spPr bwMode="auto">
          <a:xfrm>
            <a:off x="274505" y="1610394"/>
            <a:ext cx="2029645" cy="458270"/>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現　行</a:t>
            </a:r>
          </a:p>
        </p:txBody>
      </p:sp>
      <p:sp>
        <p:nvSpPr>
          <p:cNvPr id="42" name="Rectangle 5">
            <a:extLst>
              <a:ext uri="{FF2B5EF4-FFF2-40B4-BE49-F238E27FC236}">
                <a16:creationId xmlns:a16="http://schemas.microsoft.com/office/drawing/2014/main" id="{049DCB17-69B1-CE35-3CCD-7CFFC509972A}"/>
              </a:ext>
            </a:extLst>
          </p:cNvPr>
          <p:cNvSpPr>
            <a:spLocks noChangeArrowheads="1"/>
          </p:cNvSpPr>
          <p:nvPr/>
        </p:nvSpPr>
        <p:spPr bwMode="auto">
          <a:xfrm>
            <a:off x="215547" y="2425715"/>
            <a:ext cx="4246977" cy="1062011"/>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保育料の多子軽減において、</a:t>
            </a:r>
            <a:endParaRPr kumimoji="1" lang="en-US" altLang="ja-JP"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年収約３６０万円以上の場合、</a:t>
            </a:r>
            <a:endParaRPr kumimoji="1" lang="en-US" altLang="ja-JP"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小学生以上はカウント対象外</a:t>
            </a:r>
          </a:p>
        </p:txBody>
      </p:sp>
      <p:sp>
        <p:nvSpPr>
          <p:cNvPr id="43" name="Rectangle 5">
            <a:extLst>
              <a:ext uri="{FF2B5EF4-FFF2-40B4-BE49-F238E27FC236}">
                <a16:creationId xmlns:a16="http://schemas.microsoft.com/office/drawing/2014/main" id="{15123C8C-D8EB-996C-CF8B-FF643B9565A9}"/>
              </a:ext>
            </a:extLst>
          </p:cNvPr>
          <p:cNvSpPr>
            <a:spLocks noChangeArrowheads="1"/>
          </p:cNvSpPr>
          <p:nvPr/>
        </p:nvSpPr>
        <p:spPr bwMode="auto">
          <a:xfrm>
            <a:off x="224787" y="3499918"/>
            <a:ext cx="3864104" cy="549228"/>
          </a:xfrm>
          <a:prstGeom prst="rect">
            <a:avLst/>
          </a:prstGeom>
          <a:noFill/>
          <a:ln w="9525">
            <a:noFill/>
            <a:miter lim="800000"/>
            <a:headEnd/>
            <a:tailEnd/>
          </a:ln>
        </p:spPr>
        <p:txBody>
          <a:bodyPr lIns="77929" tIns="38964"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第２子は半額（第３子以降は無償）</a:t>
            </a:r>
          </a:p>
        </p:txBody>
      </p:sp>
      <p:sp>
        <p:nvSpPr>
          <p:cNvPr id="44" name="角丸四角形 30">
            <a:extLst>
              <a:ext uri="{FF2B5EF4-FFF2-40B4-BE49-F238E27FC236}">
                <a16:creationId xmlns:a16="http://schemas.microsoft.com/office/drawing/2014/main" id="{3D7C4492-8AB3-FF0D-4520-95495ADB3AA5}"/>
              </a:ext>
            </a:extLst>
          </p:cNvPr>
          <p:cNvSpPr>
            <a:spLocks noChangeArrowheads="1"/>
          </p:cNvSpPr>
          <p:nvPr/>
        </p:nvSpPr>
        <p:spPr bwMode="auto">
          <a:xfrm>
            <a:off x="4748417" y="2248907"/>
            <a:ext cx="4103166" cy="1786644"/>
          </a:xfrm>
          <a:prstGeom prst="roundRect">
            <a:avLst>
              <a:gd name="adj" fmla="val 8269"/>
            </a:avLst>
          </a:prstGeom>
          <a:gradFill rotWithShape="1">
            <a:gsLst>
              <a:gs pos="0">
                <a:srgbClr val="FFC000">
                  <a:alpha val="55000"/>
                </a:srgbClr>
              </a:gs>
              <a:gs pos="50000">
                <a:srgbClr val="FFFFB3"/>
              </a:gs>
              <a:gs pos="100000">
                <a:srgbClr val="FFFFDA"/>
              </a:gs>
            </a:gsLst>
            <a:lin ang="0" scaled="1"/>
          </a:gradFill>
          <a:ln w="3175">
            <a:solidFill>
              <a:srgbClr val="000000"/>
            </a:solidFill>
            <a:miter lim="800000"/>
            <a:headEnd/>
            <a:tailEnd/>
          </a:ln>
        </p:spPr>
        <p:txBody>
          <a:bodyPr wrap="none" lIns="104434" tIns="52217" rIns="104434" bIns="52217" anchor="ctr"/>
          <a:lstStyle/>
          <a:p>
            <a:pPr marL="0" marR="0" lvl="0" indent="0" algn="ctr" defTabSz="914400" rtl="0" eaLnBrk="0" fontAlgn="base" latinLnBrk="0" hangingPunct="0">
              <a:lnSpc>
                <a:spcPct val="135000"/>
              </a:lnSpc>
              <a:spcBef>
                <a:spcPct val="40000"/>
              </a:spcBef>
              <a:spcAft>
                <a:spcPct val="0"/>
              </a:spcAft>
              <a:buClrTx/>
              <a:buSzTx/>
              <a:buFontTx/>
              <a:buNone/>
              <a:tabLst/>
              <a:defRPr/>
            </a:pPr>
            <a:endParaRPr kumimoji="1" lang="ja-JP" altLang="en-US" sz="1800" b="1" i="0" u="none" strike="noStrike" kern="1200" cap="none" spc="0" normalizeH="0" baseline="0" noProof="0" dirty="0">
              <a:ln>
                <a:noFill/>
              </a:ln>
              <a:solidFill>
                <a:srgbClr val="000099"/>
              </a:solidFill>
              <a:effectLst/>
              <a:uLnTx/>
              <a:uFillTx/>
              <a:latin typeface="HG創英角ｺﾞｼｯｸUB" pitchFamily="49" charset="-128"/>
              <a:ea typeface="HG創英角ｺﾞｼｯｸUB" pitchFamily="49" charset="-128"/>
              <a:cs typeface="+mn-cs"/>
            </a:endParaRPr>
          </a:p>
        </p:txBody>
      </p:sp>
      <p:sp>
        <p:nvSpPr>
          <p:cNvPr id="45" name="Rectangle 5">
            <a:extLst>
              <a:ext uri="{FF2B5EF4-FFF2-40B4-BE49-F238E27FC236}">
                <a16:creationId xmlns:a16="http://schemas.microsoft.com/office/drawing/2014/main" id="{0E0406EE-2665-3B52-8BF8-6243C15D4C20}"/>
              </a:ext>
            </a:extLst>
          </p:cNvPr>
          <p:cNvSpPr>
            <a:spLocks noChangeArrowheads="1"/>
          </p:cNvSpPr>
          <p:nvPr/>
        </p:nvSpPr>
        <p:spPr bwMode="auto">
          <a:xfrm>
            <a:off x="4774312" y="2414453"/>
            <a:ext cx="4426574" cy="804234"/>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所得制限を撤廃し、</a:t>
            </a:r>
            <a:endParaRPr kumimoji="1" lang="en-US" altLang="ja-JP"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endParaRPr>
          </a:p>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　　 小学生以上もカウント</a:t>
            </a:r>
          </a:p>
        </p:txBody>
      </p:sp>
      <p:sp>
        <p:nvSpPr>
          <p:cNvPr id="46" name="Rectangle 5">
            <a:extLst>
              <a:ext uri="{FF2B5EF4-FFF2-40B4-BE49-F238E27FC236}">
                <a16:creationId xmlns:a16="http://schemas.microsoft.com/office/drawing/2014/main" id="{F98EDB75-7D44-C620-8DBC-F7F789C35E5B}"/>
              </a:ext>
            </a:extLst>
          </p:cNvPr>
          <p:cNvSpPr>
            <a:spLocks noChangeArrowheads="1"/>
          </p:cNvSpPr>
          <p:nvPr/>
        </p:nvSpPr>
        <p:spPr bwMode="auto">
          <a:xfrm>
            <a:off x="4774312" y="3473108"/>
            <a:ext cx="3652348" cy="718414"/>
          </a:xfrm>
          <a:prstGeom prst="rect">
            <a:avLst/>
          </a:prstGeom>
          <a:noFill/>
          <a:ln w="9525">
            <a:noFill/>
            <a:miter lim="800000"/>
            <a:headEnd/>
            <a:tailEnd/>
          </a:ln>
        </p:spPr>
        <p:txBody>
          <a:bodyPr lIns="90000" tIns="36000" rIns="77929" bIns="38964"/>
          <a:lstStyle/>
          <a:p>
            <a:pPr marL="0" marR="0" lvl="0" indent="0" algn="l" defTabSz="914400" rtl="0" eaLnBrk="0" fontAlgn="base" latinLnBrk="0" hangingPunct="0">
              <a:lnSpc>
                <a:spcPct val="100000"/>
              </a:lnSpc>
              <a:spcBef>
                <a:spcPts val="175"/>
              </a:spcBef>
              <a:spcAft>
                <a:spcPts val="175"/>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〇　第２子の保育料を無償化</a:t>
            </a:r>
          </a:p>
        </p:txBody>
      </p:sp>
      <p:sp>
        <p:nvSpPr>
          <p:cNvPr id="48" name="正方形/長方形 19">
            <a:extLst>
              <a:ext uri="{FF2B5EF4-FFF2-40B4-BE49-F238E27FC236}">
                <a16:creationId xmlns:a16="http://schemas.microsoft.com/office/drawing/2014/main" id="{FB271169-858C-1240-16DE-063E852C3B2A}"/>
              </a:ext>
            </a:extLst>
          </p:cNvPr>
          <p:cNvSpPr>
            <a:spLocks noChangeArrowheads="1"/>
          </p:cNvSpPr>
          <p:nvPr/>
        </p:nvSpPr>
        <p:spPr bwMode="auto">
          <a:xfrm>
            <a:off x="4801756" y="1608698"/>
            <a:ext cx="2044877" cy="458270"/>
          </a:xfrm>
          <a:prstGeom prst="round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w="9525">
            <a:solidFill>
              <a:schemeClr val="tx1"/>
            </a:solidFill>
            <a:miter lim="800000"/>
            <a:headEnd/>
            <a:tailEnd/>
          </a:ln>
        </p:spPr>
        <p:txBody>
          <a:bodyPr wrap="none" lIns="104434" tIns="52217" rIns="104434" bIns="52217" anchor="ct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令和６年９月以降</a:t>
            </a:r>
          </a:p>
        </p:txBody>
      </p:sp>
      <p:sp>
        <p:nvSpPr>
          <p:cNvPr id="3" name="Rectangle 5">
            <a:extLst>
              <a:ext uri="{FF2B5EF4-FFF2-40B4-BE49-F238E27FC236}">
                <a16:creationId xmlns:a16="http://schemas.microsoft.com/office/drawing/2014/main" id="{600C3366-E602-4403-F220-885EFFC78807}"/>
              </a:ext>
            </a:extLst>
          </p:cNvPr>
          <p:cNvSpPr>
            <a:spLocks noChangeArrowheads="1"/>
          </p:cNvSpPr>
          <p:nvPr/>
        </p:nvSpPr>
        <p:spPr bwMode="auto">
          <a:xfrm>
            <a:off x="224787" y="4197589"/>
            <a:ext cx="8547882" cy="588873"/>
          </a:xfrm>
          <a:prstGeom prst="rect">
            <a:avLst/>
          </a:prstGeom>
          <a:noFill/>
          <a:ln w="9525">
            <a:noFill/>
            <a:miter lim="800000"/>
            <a:headEnd/>
            <a:tailEnd/>
          </a:ln>
        </p:spPr>
        <p:txBody>
          <a:bodyPr lIns="77929" tIns="38964" rIns="77929" bIns="38964"/>
          <a:lstStyle/>
          <a:p>
            <a:pPr marL="285750" marR="0" lvl="0" indent="-285750" algn="l" defTabSz="914400" rtl="0" eaLnBrk="0" fontAlgn="base" latinLnBrk="0" hangingPunct="0">
              <a:lnSpc>
                <a:spcPct val="100000"/>
              </a:lnSpc>
              <a:spcBef>
                <a:spcPts val="175"/>
              </a:spcBef>
              <a:spcAft>
                <a:spcPts val="175"/>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保育所等と類似の支援がなされている児童発達支援についても、多子軽減に係る所得制限の撤廃及び</a:t>
            </a:r>
            <a:r>
              <a:rPr lang="ja-JP" altLang="en-US" sz="1400" dirty="0">
                <a:solidFill>
                  <a:srgbClr val="000000"/>
                </a:solidFill>
                <a:latin typeface="ＭＳ Ｐゴシック" charset="-128"/>
                <a:ea typeface="ＭＳ Ｐゴシック" charset="-128"/>
              </a:rPr>
              <a:t>　　　</a:t>
            </a:r>
            <a:r>
              <a:rPr kumimoji="1" lang="ja-JP" altLang="en-US" sz="1400" b="0" i="0" u="none" strike="noStrike" kern="1200" cap="none" spc="0" normalizeH="0" baseline="0" noProof="0" dirty="0">
                <a:ln>
                  <a:noFill/>
                </a:ln>
                <a:solidFill>
                  <a:srgbClr val="000000"/>
                </a:solidFill>
                <a:effectLst/>
                <a:uLnTx/>
                <a:uFillTx/>
                <a:latin typeface="ＭＳ Ｐゴシック" charset="-128"/>
                <a:ea typeface="ＭＳ Ｐゴシック" charset="-128"/>
                <a:cs typeface="+mn-cs"/>
              </a:rPr>
              <a:t>第２子の利用者負担額の無償化を実施</a:t>
            </a:r>
          </a:p>
        </p:txBody>
      </p:sp>
      <p:sp>
        <p:nvSpPr>
          <p:cNvPr id="5" name="正方形/長方形 4">
            <a:extLst>
              <a:ext uri="{FF2B5EF4-FFF2-40B4-BE49-F238E27FC236}">
                <a16:creationId xmlns:a16="http://schemas.microsoft.com/office/drawing/2014/main" id="{74AA3AF7-ED97-F524-9C7C-9D70561EE4B8}"/>
              </a:ext>
            </a:extLst>
          </p:cNvPr>
          <p:cNvSpPr/>
          <p:nvPr/>
        </p:nvSpPr>
        <p:spPr bwMode="auto">
          <a:xfrm>
            <a:off x="80068" y="1235584"/>
            <a:ext cx="8922774" cy="3553679"/>
          </a:xfrm>
          <a:prstGeom prst="rect">
            <a:avLst/>
          </a:prstGeom>
          <a:noFill/>
          <a:ln w="38100">
            <a:solidFill>
              <a:schemeClr val="accent2">
                <a:lumMod val="75000"/>
              </a:schemeClr>
            </a:solidFill>
            <a:miter lim="800000"/>
            <a:headEnd/>
            <a:tailEnd/>
          </a:ln>
        </p:spPr>
        <p:txBody>
          <a:bodyPr wrap="none" lIns="104434" tIns="52217" rIns="104434" bIns="52217" anchor="ctr"/>
          <a:lstStyle/>
          <a:p>
            <a:pPr algn="ctr">
              <a:lnSpc>
                <a:spcPct val="135000"/>
              </a:lnSpc>
              <a:spcBef>
                <a:spcPct val="40000"/>
              </a:spcBef>
              <a:defRPr/>
            </a:pPr>
            <a:endParaRPr lang="ja-JP" altLang="en-US" b="1" dirty="0">
              <a:solidFill>
                <a:srgbClr val="000099"/>
              </a:solidFill>
              <a:latin typeface="HG創英角ｺﾞｼｯｸUB" pitchFamily="49" charset="-128"/>
              <a:ea typeface="HG創英角ｺﾞｼｯｸUB" pitchFamily="49" charset="-128"/>
            </a:endParaRPr>
          </a:p>
        </p:txBody>
      </p:sp>
      <p:sp>
        <p:nvSpPr>
          <p:cNvPr id="6" name="正方形/長方形 18">
            <a:extLst>
              <a:ext uri="{FF2B5EF4-FFF2-40B4-BE49-F238E27FC236}">
                <a16:creationId xmlns:a16="http://schemas.microsoft.com/office/drawing/2014/main" id="{56DC5980-4AEB-764B-DDE9-9B028AA05D71}"/>
              </a:ext>
            </a:extLst>
          </p:cNvPr>
          <p:cNvSpPr>
            <a:spLocks noChangeArrowheads="1"/>
          </p:cNvSpPr>
          <p:nvPr/>
        </p:nvSpPr>
        <p:spPr bwMode="auto">
          <a:xfrm>
            <a:off x="345734" y="1050432"/>
            <a:ext cx="5040654" cy="384952"/>
          </a:xfrm>
          <a:prstGeom prst="roundRect">
            <a:avLst>
              <a:gd name="adj" fmla="val 16667"/>
            </a:avLst>
          </a:prstGeom>
          <a:solidFill>
            <a:srgbClr val="0070C0"/>
          </a:solidFill>
          <a:ln w="9525">
            <a:solidFill>
              <a:srgbClr val="000000"/>
            </a:solidFill>
            <a:miter lim="800000"/>
            <a:headEnd/>
            <a:tailEnd/>
          </a:ln>
        </p:spPr>
        <p:txBody>
          <a:bodyPr wrap="none" lIns="104434" tIns="52217" rIns="104434" bIns="52217" anchor="ctr"/>
          <a:lstStyle>
            <a:lvl1pPr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dirty="0">
                <a:solidFill>
                  <a:schemeClr val="bg1"/>
                </a:solidFill>
                <a:latin typeface="ＭＳ Ｐゴシック" panose="020B0600070205080204" pitchFamily="50" charset="-128"/>
              </a:rPr>
              <a:t>多子軽減の所得制限撤廃と第２子の保育料無償化</a:t>
            </a:r>
          </a:p>
        </p:txBody>
      </p:sp>
      <p:pic>
        <p:nvPicPr>
          <p:cNvPr id="4" name="図 3">
            <a:extLst>
              <a:ext uri="{FF2B5EF4-FFF2-40B4-BE49-F238E27FC236}">
                <a16:creationId xmlns:a16="http://schemas.microsoft.com/office/drawing/2014/main" id="{C633771E-819E-A2DE-FC62-CBDFCC4A760D}"/>
              </a:ext>
            </a:extLst>
          </p:cNvPr>
          <p:cNvPicPr>
            <a:picLocks noChangeAspect="1"/>
          </p:cNvPicPr>
          <p:nvPr/>
        </p:nvPicPr>
        <p:blipFill>
          <a:blip r:embed="rId3"/>
          <a:stretch>
            <a:fillRect/>
          </a:stretch>
        </p:blipFill>
        <p:spPr>
          <a:xfrm>
            <a:off x="7378700" y="584753"/>
            <a:ext cx="1703424" cy="1648062"/>
          </a:xfrm>
          <a:prstGeom prst="rect">
            <a:avLst/>
          </a:prstGeom>
        </p:spPr>
      </p:pic>
      <p:sp>
        <p:nvSpPr>
          <p:cNvPr id="8" name="角丸四角形 21">
            <a:extLst>
              <a:ext uri="{FF2B5EF4-FFF2-40B4-BE49-F238E27FC236}">
                <a16:creationId xmlns:a16="http://schemas.microsoft.com/office/drawing/2014/main" id="{D9DB0EA5-7F37-CD32-BAC8-6A50DD6AEC77}"/>
              </a:ext>
            </a:extLst>
          </p:cNvPr>
          <p:cNvSpPr/>
          <p:nvPr/>
        </p:nvSpPr>
        <p:spPr>
          <a:xfrm>
            <a:off x="130042" y="62667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39158843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33130" y="568444"/>
            <a:ext cx="7873887" cy="1164808"/>
          </a:xfrm>
          <a:prstGeom prst="rect">
            <a:avLst/>
          </a:prstGeom>
          <a:noFill/>
          <a:ln w="63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srgbClr val="000000"/>
              </a:solidFill>
              <a:latin typeface="ＭＳ Ｐゴシック" panose="020B0600070205080204" pitchFamily="50" charset="-128"/>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待機児童を含む利用保留児童の解消に向けた取組</a:t>
            </a:r>
            <a:endParaRPr lang="en-US" altLang="ja-JP" sz="24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0" name="角丸四角形 19"/>
          <p:cNvSpPr/>
          <p:nvPr/>
        </p:nvSpPr>
        <p:spPr>
          <a:xfrm>
            <a:off x="637790" y="679312"/>
            <a:ext cx="1468300" cy="791733"/>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0261" name="テキスト ボックス 40"/>
          <p:cNvSpPr txBox="1">
            <a:spLocks noChangeArrowheads="1"/>
          </p:cNvSpPr>
          <p:nvPr/>
        </p:nvSpPr>
        <p:spPr bwMode="auto">
          <a:xfrm>
            <a:off x="549138" y="755878"/>
            <a:ext cx="1685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保育所等整備による </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新たな入所枠</a:t>
            </a:r>
            <a:endParaRPr lang="en-US" altLang="ja-JP" sz="1100" b="1" dirty="0">
              <a:solidFill>
                <a:srgbClr val="000000"/>
              </a:solidFill>
              <a:latin typeface="ＭＳ Ｐゴシック"/>
              <a:ea typeface="ＭＳ Ｐゴシック"/>
            </a:endParaRPr>
          </a:p>
        </p:txBody>
      </p:sp>
      <p:sp>
        <p:nvSpPr>
          <p:cNvPr id="38" name="角丸四角形 37"/>
          <p:cNvSpPr/>
          <p:nvPr/>
        </p:nvSpPr>
        <p:spPr>
          <a:xfrm>
            <a:off x="703951" y="748180"/>
            <a:ext cx="1363982" cy="464770"/>
          </a:xfrm>
          <a:prstGeom prst="roundRect">
            <a:avLst>
              <a:gd name="adj" fmla="val 0"/>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11" name="爆発 1 10"/>
          <p:cNvSpPr/>
          <p:nvPr/>
        </p:nvSpPr>
        <p:spPr>
          <a:xfrm>
            <a:off x="2879540" y="911787"/>
            <a:ext cx="2136723" cy="617856"/>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8" name="左矢印 17"/>
          <p:cNvSpPr/>
          <p:nvPr/>
        </p:nvSpPr>
        <p:spPr>
          <a:xfrm rot="19232777">
            <a:off x="2271965" y="892754"/>
            <a:ext cx="341217" cy="414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44" name="左矢印 43"/>
          <p:cNvSpPr/>
          <p:nvPr/>
        </p:nvSpPr>
        <p:spPr>
          <a:xfrm rot="12923205">
            <a:off x="5287404" y="887711"/>
            <a:ext cx="341217" cy="414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ＭＳ Ｐゴシック" panose="020B0600070205080204" pitchFamily="50" charset="-128"/>
            </a:endParaRPr>
          </a:p>
        </p:txBody>
      </p:sp>
      <p:sp>
        <p:nvSpPr>
          <p:cNvPr id="10" name="額縁 9"/>
          <p:cNvSpPr/>
          <p:nvPr/>
        </p:nvSpPr>
        <p:spPr>
          <a:xfrm>
            <a:off x="2701662" y="679313"/>
            <a:ext cx="2466851" cy="276511"/>
          </a:xfrm>
          <a:prstGeom prst="bevel">
            <a:avLst>
              <a:gd name="adj" fmla="val 163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000000"/>
                </a:solidFill>
                <a:latin typeface="ＭＳ Ｐゴシック" panose="020B0600070205080204" pitchFamily="50" charset="-128"/>
              </a:rPr>
              <a:t>新たな保育ニーズに対応する入所枠</a:t>
            </a:r>
          </a:p>
        </p:txBody>
      </p:sp>
      <p:sp>
        <p:nvSpPr>
          <p:cNvPr id="27" name="角丸四角形 26"/>
          <p:cNvSpPr/>
          <p:nvPr/>
        </p:nvSpPr>
        <p:spPr>
          <a:xfrm>
            <a:off x="5712900" y="641746"/>
            <a:ext cx="2546868" cy="794979"/>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29" name="角丸四角形 28"/>
          <p:cNvSpPr/>
          <p:nvPr/>
        </p:nvSpPr>
        <p:spPr>
          <a:xfrm>
            <a:off x="5777878" y="743547"/>
            <a:ext cx="1090448" cy="474983"/>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0" name="テキスト ボックス 40"/>
          <p:cNvSpPr txBox="1">
            <a:spLocks noChangeArrowheads="1"/>
          </p:cNvSpPr>
          <p:nvPr/>
        </p:nvSpPr>
        <p:spPr bwMode="auto">
          <a:xfrm>
            <a:off x="5576856" y="755324"/>
            <a:ext cx="14556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solidFill>
                  <a:srgbClr val="000000"/>
                </a:solidFill>
                <a:latin typeface="ＭＳ Ｐゴシック"/>
                <a:ea typeface="ＭＳ Ｐゴシック"/>
              </a:rPr>
              <a:t>既存施設の</a:t>
            </a:r>
            <a:endParaRPr lang="en-US" altLang="ja-JP" sz="1100" b="1" dirty="0">
              <a:solidFill>
                <a:srgbClr val="000000"/>
              </a:solidFill>
              <a:latin typeface="ＭＳ Ｐゴシック"/>
              <a:ea typeface="ＭＳ Ｐゴシック"/>
            </a:endParaRPr>
          </a:p>
          <a:p>
            <a:pPr algn="ctr"/>
            <a:r>
              <a:rPr lang="ja-JP" altLang="en-US" sz="1100" b="1" dirty="0">
                <a:solidFill>
                  <a:srgbClr val="000000"/>
                </a:solidFill>
                <a:latin typeface="ＭＳ Ｐゴシック"/>
                <a:ea typeface="ＭＳ Ｐゴシック"/>
              </a:rPr>
              <a:t>活用などで対応</a:t>
            </a:r>
            <a:endParaRPr lang="en-US" altLang="ja-JP" sz="1100" b="1" dirty="0">
              <a:latin typeface="ＭＳ Ｐゴシック"/>
              <a:ea typeface="ＭＳ Ｐゴシック"/>
            </a:endParaRPr>
          </a:p>
        </p:txBody>
      </p:sp>
      <p:sp>
        <p:nvSpPr>
          <p:cNvPr id="31" name="角丸四角形 30"/>
          <p:cNvSpPr/>
          <p:nvPr/>
        </p:nvSpPr>
        <p:spPr>
          <a:xfrm>
            <a:off x="7055028" y="743547"/>
            <a:ext cx="1077436" cy="470091"/>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latin typeface="ＭＳ Ｐゴシック" panose="020B0600070205080204" pitchFamily="50" charset="-128"/>
            </a:endParaRPr>
          </a:p>
        </p:txBody>
      </p:sp>
      <p:sp>
        <p:nvSpPr>
          <p:cNvPr id="35" name="テキスト ボックス 40"/>
          <p:cNvSpPr txBox="1">
            <a:spLocks noChangeArrowheads="1"/>
          </p:cNvSpPr>
          <p:nvPr/>
        </p:nvSpPr>
        <p:spPr bwMode="auto">
          <a:xfrm>
            <a:off x="6709965" y="755324"/>
            <a:ext cx="1779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err="1">
                <a:latin typeface="ＭＳ Ｐゴシック"/>
                <a:ea typeface="ＭＳ Ｐゴシック"/>
              </a:rPr>
              <a:t>障がい</a:t>
            </a:r>
            <a:r>
              <a:rPr lang="ja-JP" altLang="en-US" sz="1100" b="1" dirty="0">
                <a:latin typeface="ＭＳ Ｐゴシック"/>
                <a:ea typeface="ＭＳ Ｐゴシック"/>
              </a:rPr>
              <a:t>児対応の</a:t>
            </a:r>
            <a:endParaRPr lang="en-US" altLang="ja-JP" sz="1100" b="1" dirty="0">
              <a:latin typeface="ＭＳ Ｐゴシック"/>
              <a:ea typeface="ＭＳ Ｐゴシック"/>
            </a:endParaRPr>
          </a:p>
          <a:p>
            <a:pPr algn="ctr"/>
            <a:r>
              <a:rPr lang="ja-JP" altLang="en-US" sz="1100" b="1" dirty="0">
                <a:latin typeface="ＭＳ Ｐゴシック"/>
                <a:ea typeface="ＭＳ Ｐゴシック"/>
              </a:rPr>
              <a:t>さらなる強化</a:t>
            </a:r>
            <a:endParaRPr lang="en-US" altLang="ja-JP" sz="1100" b="1" dirty="0">
              <a:latin typeface="ＭＳ Ｐゴシック"/>
              <a:ea typeface="ＭＳ Ｐゴシック"/>
            </a:endParaRPr>
          </a:p>
        </p:txBody>
      </p:sp>
      <p:sp>
        <p:nvSpPr>
          <p:cNvPr id="37" name="スライド番号プレースホルダ 3"/>
          <p:cNvSpPr txBox="1">
            <a:spLocks noGrp="1"/>
          </p:cNvSpPr>
          <p:nvPr/>
        </p:nvSpPr>
        <p:spPr bwMode="auto">
          <a:xfrm>
            <a:off x="6986334" y="4780675"/>
            <a:ext cx="2160000" cy="360000"/>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latin typeface="ＭＳ Ｐゴシック" panose="020B0600070205080204" pitchFamily="50" charset="-128"/>
              </a:rPr>
              <a:pPr algn="r" eaLnBrk="1" hangingPunct="1">
                <a:defRPr/>
              </a:pPr>
              <a:t>13</a:t>
            </a:fld>
            <a:endParaRPr lang="en-US" altLang="ja-JP" sz="2000" b="1" dirty="0">
              <a:solidFill>
                <a:srgbClr val="000000"/>
              </a:solidFill>
              <a:effectLst>
                <a:outerShdw blurRad="38100" dist="38100" dir="2700000" algn="tl">
                  <a:srgbClr val="C0C0C0"/>
                </a:outerShdw>
              </a:effectLst>
              <a:latin typeface="ＭＳ Ｐゴシック" panose="020B0600070205080204" pitchFamily="50" charset="-128"/>
            </a:endParaRPr>
          </a:p>
        </p:txBody>
      </p:sp>
      <p:sp>
        <p:nvSpPr>
          <p:cNvPr id="45" name="テキスト ボックス 40"/>
          <p:cNvSpPr txBox="1">
            <a:spLocks noChangeArrowheads="1"/>
          </p:cNvSpPr>
          <p:nvPr/>
        </p:nvSpPr>
        <p:spPr bwMode="auto">
          <a:xfrm>
            <a:off x="843052" y="1188330"/>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a:ea typeface="ＭＳ Ｐゴシック"/>
              </a:rPr>
              <a:t>３，０８４人分</a:t>
            </a:r>
            <a:endParaRPr lang="en-US" altLang="ja-JP" sz="1100" b="1" dirty="0">
              <a:latin typeface="ＭＳ Ｐゴシック"/>
              <a:ea typeface="ＭＳ Ｐゴシック"/>
            </a:endParaRPr>
          </a:p>
        </p:txBody>
      </p:sp>
      <p:sp>
        <p:nvSpPr>
          <p:cNvPr id="46" name="テキスト ボックス 40"/>
          <p:cNvSpPr txBox="1">
            <a:spLocks noChangeArrowheads="1"/>
          </p:cNvSpPr>
          <p:nvPr/>
        </p:nvSpPr>
        <p:spPr bwMode="auto">
          <a:xfrm>
            <a:off x="6469242" y="1167978"/>
            <a:ext cx="10398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a:ea typeface="ＭＳ Ｐゴシック"/>
              </a:rPr>
              <a:t>２，９３９人分</a:t>
            </a:r>
            <a:endParaRPr lang="en-US" altLang="ja-JP" sz="1100" b="1" dirty="0">
              <a:latin typeface="ＭＳ Ｐゴシック"/>
              <a:ea typeface="ＭＳ Ｐゴシック"/>
            </a:endParaRPr>
          </a:p>
        </p:txBody>
      </p:sp>
      <p:sp>
        <p:nvSpPr>
          <p:cNvPr id="47" name="Rectangle 5"/>
          <p:cNvSpPr>
            <a:spLocks noChangeArrowheads="1"/>
          </p:cNvSpPr>
          <p:nvPr/>
        </p:nvSpPr>
        <p:spPr bwMode="auto">
          <a:xfrm>
            <a:off x="401837" y="1968806"/>
            <a:ext cx="8271347" cy="374144"/>
          </a:xfrm>
          <a:prstGeom prst="rect">
            <a:avLst/>
          </a:prstGeom>
          <a:noFill/>
          <a:ln w="9525">
            <a:noFill/>
            <a:miter lim="800000"/>
            <a:headEnd/>
            <a:tailEnd/>
          </a:ln>
        </p:spPr>
        <p:txBody>
          <a:bodyPr lIns="77929" tIns="0" rIns="77929" bIns="0"/>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民間保育所等整備事業　　　　　　　　　　　　　　　　　　　　　（　７３億４，５００万円）</a:t>
            </a:r>
            <a:endParaRPr lang="en-US" altLang="ja-JP" sz="1600" dirty="0">
              <a:latin typeface="ＭＳ Ｐゴシック" pitchFamily="50" charset="-128"/>
              <a:ea typeface="ＭＳ Ｐゴシック" charset="-128"/>
            </a:endParaRPr>
          </a:p>
        </p:txBody>
      </p:sp>
      <p:sp>
        <p:nvSpPr>
          <p:cNvPr id="39" name="Rectangle 5"/>
          <p:cNvSpPr>
            <a:spLocks noChangeArrowheads="1"/>
          </p:cNvSpPr>
          <p:nvPr/>
        </p:nvSpPr>
        <p:spPr bwMode="auto">
          <a:xfrm>
            <a:off x="402445" y="3539636"/>
            <a:ext cx="8134585" cy="377861"/>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保育人材の確保対策事業　　　　　　　　　　　　　　　　　　 　（１０２億２，４００万円）</a:t>
            </a:r>
            <a:endParaRPr lang="en-US" altLang="ja-JP" sz="1600" dirty="0">
              <a:latin typeface="ＭＳ Ｐゴシック" pitchFamily="50" charset="-128"/>
              <a:ea typeface="ＭＳ Ｐゴシック" charset="-128"/>
            </a:endParaRPr>
          </a:p>
        </p:txBody>
      </p:sp>
      <p:sp>
        <p:nvSpPr>
          <p:cNvPr id="2" name="角丸四角形 1"/>
          <p:cNvSpPr/>
          <p:nvPr/>
        </p:nvSpPr>
        <p:spPr>
          <a:xfrm>
            <a:off x="927276" y="1550338"/>
            <a:ext cx="6957619" cy="3496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dirty="0">
                <a:solidFill>
                  <a:schemeClr val="tx1"/>
                </a:solidFill>
                <a:latin typeface="ＭＳ Ｐゴシック" panose="020B0600070205080204" pitchFamily="50" charset="-128"/>
                <a:cs typeface="メイリオ" panose="020B0604030504040204" pitchFamily="50" charset="-128"/>
              </a:rPr>
              <a:t>第２子保育料無償化等で増加が見込まれる保育ニーズも見据えた入所枠を確保</a:t>
            </a:r>
          </a:p>
        </p:txBody>
      </p:sp>
      <p:sp>
        <p:nvSpPr>
          <p:cNvPr id="51" name="Rectangle 5"/>
          <p:cNvSpPr>
            <a:spLocks noChangeArrowheads="1"/>
          </p:cNvSpPr>
          <p:nvPr/>
        </p:nvSpPr>
        <p:spPr bwMode="auto">
          <a:xfrm>
            <a:off x="390791" y="2266477"/>
            <a:ext cx="8271346" cy="310547"/>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2000"/>
              </a:lnSpc>
              <a:spcBef>
                <a:spcPts val="170"/>
              </a:spcBef>
              <a:spcAft>
                <a:spcPts val="17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民間保育所高額賃借料補助の拡充や分園設置促進補助の対象地域の拡大などを実施　　　</a:t>
            </a: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9" name="テキスト ボックス 37"/>
          <p:cNvSpPr txBox="1">
            <a:spLocks noChangeArrowheads="1"/>
          </p:cNvSpPr>
          <p:nvPr/>
        </p:nvSpPr>
        <p:spPr bwMode="auto">
          <a:xfrm>
            <a:off x="2613693" y="1073726"/>
            <a:ext cx="26505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a:latin typeface="ＭＳ Ｐゴシック" panose="020B0600070205080204" pitchFamily="50" charset="-128"/>
              </a:rPr>
              <a:t>保育所等整備に偏らず、</a:t>
            </a:r>
            <a:endParaRPr lang="en-US" altLang="ja-JP" sz="1100" b="1" dirty="0">
              <a:latin typeface="ＭＳ Ｐゴシック" panose="020B0600070205080204" pitchFamily="50" charset="-128"/>
            </a:endParaRPr>
          </a:p>
          <a:p>
            <a:pPr algn="ctr"/>
            <a:r>
              <a:rPr lang="ja-JP" altLang="en-US" sz="1100" b="1" dirty="0">
                <a:latin typeface="ＭＳ Ｐゴシック" panose="020B0600070205080204" pitchFamily="50" charset="-128"/>
              </a:rPr>
              <a:t>既存施設等の活用との両輪で解消！</a:t>
            </a:r>
            <a:endParaRPr lang="en-US" altLang="ja-JP" sz="1100" dirty="0">
              <a:latin typeface="ＭＳ Ｐゴシック" panose="020B0600070205080204" pitchFamily="50" charset="-128"/>
            </a:endParaRPr>
          </a:p>
        </p:txBody>
      </p:sp>
      <p:sp>
        <p:nvSpPr>
          <p:cNvPr id="32" name="Rectangle 5"/>
          <p:cNvSpPr>
            <a:spLocks noChangeArrowheads="1"/>
          </p:cNvSpPr>
          <p:nvPr/>
        </p:nvSpPr>
        <p:spPr bwMode="auto">
          <a:xfrm>
            <a:off x="401220" y="4250587"/>
            <a:ext cx="8764315" cy="421435"/>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障がい児の受入れ強化 　　　　　　　　　　　　　　　　　　　　 （　２７億６，３００万円）　</a:t>
            </a:r>
            <a:endParaRPr lang="en-US" altLang="ja-JP" sz="1600" dirty="0">
              <a:latin typeface="ＭＳ Ｐゴシック" pitchFamily="50" charset="-128"/>
              <a:ea typeface="ＭＳ Ｐゴシック" charset="-128"/>
            </a:endParaRPr>
          </a:p>
        </p:txBody>
      </p:sp>
      <p:sp>
        <p:nvSpPr>
          <p:cNvPr id="33" name="Rectangle 5"/>
          <p:cNvSpPr>
            <a:spLocks noChangeArrowheads="1"/>
          </p:cNvSpPr>
          <p:nvPr/>
        </p:nvSpPr>
        <p:spPr bwMode="auto">
          <a:xfrm>
            <a:off x="390603" y="4577409"/>
            <a:ext cx="8237532" cy="295977"/>
          </a:xfrm>
          <a:prstGeom prst="rect">
            <a:avLst/>
          </a:prstGeom>
          <a:noFill/>
          <a:ln w="9525">
            <a:noFill/>
            <a:miter lim="800000"/>
            <a:headEnd/>
            <a:tailEnd/>
          </a:ln>
        </p:spPr>
        <p:txBody>
          <a:bodyPr lIns="77929" tIns="38964" rIns="77929" bIns="38964"/>
          <a:lstStyle/>
          <a:p>
            <a:pPr marL="485775" indent="-311150" eaLnBrk="1" hangingPunct="1">
              <a:lnSpc>
                <a:spcPts val="18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受入れ促進のため、保育士等や看護師の配置に要する人件費及び</a:t>
            </a:r>
            <a:r>
              <a:rPr lang="ja-JP" altLang="en-US" sz="1400" dirty="0">
                <a:latin typeface="ＭＳ Ｐゴシック" panose="020B0600070205080204" pitchFamily="50" charset="-128"/>
              </a:rPr>
              <a:t>教材・環境備品購入費を助成</a:t>
            </a:r>
            <a:endParaRPr lang="en-US" altLang="ja-JP" sz="1400" dirty="0">
              <a:latin typeface="ＭＳ Ｐゴシック" pitchFamily="50" charset="-128"/>
              <a:ea typeface="ＭＳ Ｐゴシック" charset="-128"/>
            </a:endParaRPr>
          </a:p>
          <a:p>
            <a:pPr marL="174625" eaLnBrk="1" hangingPunct="1">
              <a:lnSpc>
                <a:spcPts val="2000"/>
              </a:lnSpc>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34" name="Rectangle 5"/>
          <p:cNvSpPr>
            <a:spLocks noChangeArrowheads="1"/>
          </p:cNvSpPr>
          <p:nvPr/>
        </p:nvSpPr>
        <p:spPr bwMode="auto">
          <a:xfrm>
            <a:off x="386746" y="3884155"/>
            <a:ext cx="8202093" cy="421435"/>
          </a:xfrm>
          <a:prstGeom prst="rect">
            <a:avLst/>
          </a:prstGeom>
          <a:noFill/>
          <a:ln w="9525">
            <a:noFill/>
            <a:miter lim="800000"/>
            <a:headEnd/>
            <a:tailEnd/>
          </a:ln>
        </p:spPr>
        <p:txBody>
          <a:bodyPr lIns="77929" tIns="38964" rIns="77929" bIns="38964"/>
          <a:lstStyle/>
          <a:p>
            <a:pPr marL="460375" indent="-285750" eaLnBrk="1" hangingPunct="1">
              <a:lnSpc>
                <a:spcPts val="14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必要となる保育士の確保に向け、保育所等への就職を促進するとともに、保育士の定着や働きやすい労働環境実現に向けた支援策など、本市独自の保育人材確保対策を大幅に拡充</a:t>
            </a:r>
            <a:endParaRPr lang="en-US" altLang="ja-JP" sz="1400" dirty="0">
              <a:latin typeface="ＭＳ Ｐゴシック" pitchFamily="50" charset="-128"/>
              <a:ea typeface="ＭＳ Ｐゴシック" charset="-128"/>
            </a:endParaRPr>
          </a:p>
        </p:txBody>
      </p:sp>
      <p:sp>
        <p:nvSpPr>
          <p:cNvPr id="50" name="Rectangle 5"/>
          <p:cNvSpPr>
            <a:spLocks noChangeArrowheads="1"/>
          </p:cNvSpPr>
          <p:nvPr/>
        </p:nvSpPr>
        <p:spPr bwMode="auto">
          <a:xfrm>
            <a:off x="389806" y="2574629"/>
            <a:ext cx="8329632" cy="454886"/>
          </a:xfrm>
          <a:prstGeom prst="rect">
            <a:avLst/>
          </a:prstGeom>
          <a:noFill/>
          <a:ln w="9525">
            <a:noFill/>
            <a:miter lim="800000"/>
            <a:headEnd/>
            <a:tailEnd/>
          </a:ln>
        </p:spPr>
        <p:txBody>
          <a:bodyPr lIns="77929" tIns="38964" rIns="77929" bIns="38964"/>
          <a:lstStyle/>
          <a:p>
            <a:pPr marL="485775" lvl="0" indent="-311150" eaLnBrk="1" hangingPunct="1">
              <a:lnSpc>
                <a:spcPts val="1400"/>
              </a:lnSpc>
              <a:spcBef>
                <a:spcPts val="170"/>
              </a:spcBef>
              <a:spcAft>
                <a:spcPts val="170"/>
              </a:spcAft>
              <a:buFont typeface="Wingdings" panose="05000000000000000000" pitchFamily="2" charset="2"/>
              <a:buChar char="Ø"/>
              <a:defRPr/>
            </a:pP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一時預かり事業（幼稚園型</a:t>
            </a:r>
            <a:r>
              <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rPr>
              <a:t>Ⅱ</a:t>
            </a:r>
            <a:r>
              <a:rPr kumimoji="1" lang="ja-JP" altLang="en-US" sz="1400" b="0" i="0" u="none" strike="noStrike" kern="1200" cap="none" spc="0" normalizeH="0" baseline="0" noProof="0" dirty="0">
                <a:ln>
                  <a:noFill/>
                </a:ln>
                <a:effectLst/>
                <a:uLnTx/>
                <a:uFillTx/>
                <a:latin typeface="ＭＳ Ｐゴシック" pitchFamily="50" charset="-128"/>
                <a:ea typeface="ＭＳ Ｐゴシック" charset="-128"/>
                <a:cs typeface="+mn-cs"/>
              </a:rPr>
              <a:t>）の令和７年度からの実施に向けて、開設準備経費の補助を実施</a:t>
            </a:r>
            <a:endParaRPr kumimoji="1" lang="en-US" altLang="ja-JP" sz="1400" b="0" i="0" u="none" strike="noStrike" kern="1200" cap="none" spc="0" normalizeH="0" baseline="0" noProof="0" dirty="0">
              <a:ln>
                <a:noFill/>
              </a:ln>
              <a:effectLst/>
              <a:uLnTx/>
              <a:uFillTx/>
              <a:latin typeface="ＭＳ Ｐゴシック" pitchFamily="50" charset="-128"/>
              <a:ea typeface="ＭＳ Ｐゴシック" charset="-128"/>
              <a:cs typeface="+mn-cs"/>
            </a:endParaRPr>
          </a:p>
          <a:p>
            <a:pPr marL="174625" lvl="0" eaLnBrk="1" hangingPunct="1">
              <a:lnSpc>
                <a:spcPts val="1400"/>
              </a:lnSpc>
              <a:spcBef>
                <a:spcPts val="170"/>
              </a:spcBef>
              <a:spcAft>
                <a:spcPts val="170"/>
              </a:spcAft>
              <a:defRPr/>
            </a:pPr>
            <a:r>
              <a:rPr lang="ja-JP" altLang="en-US" sz="1400" dirty="0">
                <a:latin typeface="ＭＳ Ｐゴシック" pitchFamily="50" charset="-128"/>
                <a:ea typeface="ＭＳ Ｐゴシック" charset="-128"/>
              </a:rPr>
              <a:t>　　　　対象：保育認定を受けた１～２歳児</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48" name="角丸四角形 47"/>
          <p:cNvSpPr/>
          <p:nvPr/>
        </p:nvSpPr>
        <p:spPr>
          <a:xfrm>
            <a:off x="131678" y="200419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52" name="角丸四角形 51"/>
          <p:cNvSpPr/>
          <p:nvPr/>
        </p:nvSpPr>
        <p:spPr>
          <a:xfrm>
            <a:off x="112912" y="365163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 name="角丸四角形 51">
            <a:extLst>
              <a:ext uri="{FF2B5EF4-FFF2-40B4-BE49-F238E27FC236}">
                <a16:creationId xmlns:a16="http://schemas.microsoft.com/office/drawing/2014/main" id="{CA667C9B-8B1F-C34F-E869-D2FFC5C2197E}"/>
              </a:ext>
            </a:extLst>
          </p:cNvPr>
          <p:cNvSpPr/>
          <p:nvPr/>
        </p:nvSpPr>
        <p:spPr>
          <a:xfrm>
            <a:off x="105392" y="434368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50D2B132-73A6-5842-FE43-5D8838F8C481}"/>
              </a:ext>
            </a:extLst>
          </p:cNvPr>
          <p:cNvSpPr>
            <a:spLocks noChangeArrowheads="1"/>
          </p:cNvSpPr>
          <p:nvPr/>
        </p:nvSpPr>
        <p:spPr bwMode="auto">
          <a:xfrm>
            <a:off x="715753" y="4798813"/>
            <a:ext cx="7910807" cy="295978"/>
          </a:xfrm>
          <a:prstGeom prst="rect">
            <a:avLst/>
          </a:prstGeom>
          <a:noFill/>
          <a:ln w="9525">
            <a:noFill/>
            <a:miter lim="800000"/>
            <a:headEnd/>
            <a:tailEnd/>
          </a:ln>
        </p:spPr>
        <p:txBody>
          <a:bodyPr lIns="77929" tIns="38964" rIns="77929" bIns="38964"/>
          <a:lstStyle/>
          <a:p>
            <a:pPr marL="174625" eaLnBrk="1" hangingPunct="1">
              <a:lnSpc>
                <a:spcPts val="1500"/>
              </a:lnSpc>
              <a:spcBef>
                <a:spcPts val="100"/>
              </a:spcBef>
              <a:spcAft>
                <a:spcPts val="100"/>
              </a:spcAft>
              <a:defRPr/>
            </a:pPr>
            <a:r>
              <a:rPr lang="ja-JP" altLang="en-US" sz="1400" dirty="0">
                <a:latin typeface="ＭＳ Ｐゴシック" pitchFamily="50" charset="-128"/>
                <a:ea typeface="ＭＳ Ｐゴシック" charset="-128"/>
              </a:rPr>
              <a:t>・医療的ケア児担当看護師に関する支給上限額を保育標準時間相当（１１時間）へ拡充</a:t>
            </a:r>
            <a:endParaRPr lang="en-US" altLang="ja-JP" sz="1400" dirty="0">
              <a:latin typeface="ＭＳ Ｐゴシック" pitchFamily="50" charset="-128"/>
              <a:ea typeface="ＭＳ Ｐゴシック" charset="-128"/>
            </a:endParaRPr>
          </a:p>
        </p:txBody>
      </p:sp>
      <p:sp>
        <p:nvSpPr>
          <p:cNvPr id="5" name="Rectangle 4">
            <a:extLst>
              <a:ext uri="{FF2B5EF4-FFF2-40B4-BE49-F238E27FC236}">
                <a16:creationId xmlns:a16="http://schemas.microsoft.com/office/drawing/2014/main" id="{091150B3-ED63-FE8A-D0B1-5BB2B7D0986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16" name="Rectangle 5">
            <a:extLst>
              <a:ext uri="{FF2B5EF4-FFF2-40B4-BE49-F238E27FC236}">
                <a16:creationId xmlns:a16="http://schemas.microsoft.com/office/drawing/2014/main" id="{B778C660-1997-AE21-350E-8AD38A559ABF}"/>
              </a:ext>
            </a:extLst>
          </p:cNvPr>
          <p:cNvSpPr>
            <a:spLocks noChangeArrowheads="1"/>
          </p:cNvSpPr>
          <p:nvPr/>
        </p:nvSpPr>
        <p:spPr bwMode="auto">
          <a:xfrm>
            <a:off x="408201" y="2978582"/>
            <a:ext cx="8271347" cy="406959"/>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tabLst>
                <a:tab pos="5111750" algn="l"/>
                <a:tab pos="6542088" algn="l"/>
                <a:tab pos="6635750" algn="l"/>
                <a:tab pos="6729413"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地域型保育事業（連携支援事業）　　　　　　　　　　　　　　　（　　 　　１，３００万円）</a:t>
            </a:r>
            <a:endParaRPr lang="en-US" altLang="ja-JP" sz="1600" dirty="0">
              <a:latin typeface="ＭＳ Ｐゴシック" pitchFamily="50" charset="-128"/>
              <a:ea typeface="ＭＳ Ｐゴシック" charset="-128"/>
            </a:endParaRPr>
          </a:p>
        </p:txBody>
      </p:sp>
      <p:sp>
        <p:nvSpPr>
          <p:cNvPr id="17" name="Rectangle 5">
            <a:extLst>
              <a:ext uri="{FF2B5EF4-FFF2-40B4-BE49-F238E27FC236}">
                <a16:creationId xmlns:a16="http://schemas.microsoft.com/office/drawing/2014/main" id="{D48AF65B-FFCC-B787-3CDE-3300C86AC9AF}"/>
              </a:ext>
            </a:extLst>
          </p:cNvPr>
          <p:cNvSpPr>
            <a:spLocks noChangeArrowheads="1"/>
          </p:cNvSpPr>
          <p:nvPr/>
        </p:nvSpPr>
        <p:spPr bwMode="auto">
          <a:xfrm>
            <a:off x="411877" y="3353406"/>
            <a:ext cx="8329632" cy="286650"/>
          </a:xfrm>
          <a:prstGeom prst="rect">
            <a:avLst/>
          </a:prstGeom>
          <a:noFill/>
          <a:ln w="9525">
            <a:noFill/>
            <a:miter lim="800000"/>
            <a:headEnd/>
            <a:tailEnd/>
          </a:ln>
        </p:spPr>
        <p:txBody>
          <a:bodyPr lIns="77929" tIns="38964" rIns="77929" bIns="38964"/>
          <a:lstStyle/>
          <a:p>
            <a:pPr marL="485775" marR="0" lvl="0" indent="-311150" algn="l" defTabSz="914400" rtl="0" eaLnBrk="1" fontAlgn="base" latinLnBrk="0" hangingPunct="1">
              <a:lnSpc>
                <a:spcPts val="1400"/>
              </a:lnSpc>
              <a:spcBef>
                <a:spcPts val="170"/>
              </a:spcBef>
              <a:spcAft>
                <a:spcPts val="170"/>
              </a:spcAft>
              <a:buClrTx/>
              <a:buSzTx/>
              <a:buFont typeface="Wingdings" panose="05000000000000000000" pitchFamily="2" charset="2"/>
              <a:buChar char="Ø"/>
              <a:tabLst/>
              <a:defRPr/>
            </a:pPr>
            <a:r>
              <a:rPr kumimoji="1" lang="ja-JP" altLang="en-US" sz="1400" b="0" i="0" u="none" kern="1200" cap="none" spc="0" normalizeH="0" baseline="0" noProof="0" dirty="0">
                <a:ln>
                  <a:noFill/>
                </a:ln>
                <a:effectLst/>
                <a:uLnTx/>
                <a:uFillTx/>
                <a:latin typeface="ＭＳ Ｐゴシック" pitchFamily="50" charset="-128"/>
                <a:ea typeface="ＭＳ Ｐゴシック" charset="-128"/>
                <a:cs typeface="+mn-cs"/>
              </a:rPr>
              <a:t>卒園後の３歳児の受け皿などの確保を</a:t>
            </a:r>
            <a:r>
              <a:rPr lang="ja-JP" altLang="en-US" sz="1400" dirty="0">
                <a:latin typeface="ＭＳ Ｐゴシック" pitchFamily="50" charset="-128"/>
                <a:ea typeface="ＭＳ Ｐゴシック" charset="-128"/>
              </a:rPr>
              <a:t>促進するため、連携施設の交付金メニューを拡充</a:t>
            </a:r>
            <a:endParaRPr kumimoji="1" lang="en-US" altLang="ja-JP" sz="1400" b="0" i="0" u="non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9" name="角丸四角形 47">
            <a:extLst>
              <a:ext uri="{FF2B5EF4-FFF2-40B4-BE49-F238E27FC236}">
                <a16:creationId xmlns:a16="http://schemas.microsoft.com/office/drawing/2014/main" id="{FC6AB17E-438F-DBBA-A176-F09CB6675BCB}"/>
              </a:ext>
            </a:extLst>
          </p:cNvPr>
          <p:cNvSpPr/>
          <p:nvPr/>
        </p:nvSpPr>
        <p:spPr>
          <a:xfrm>
            <a:off x="109236" y="309047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41029073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4"/>
          <p:cNvSpPr>
            <a:spLocks noChangeArrowheads="1"/>
          </p:cNvSpPr>
          <p:nvPr/>
        </p:nvSpPr>
        <p:spPr bwMode="auto">
          <a:xfrm>
            <a:off x="-1588" y="-3188"/>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在宅等育児への支援</a:t>
            </a:r>
            <a:endParaRPr lang="en-US" altLang="ja-JP" sz="28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 name="スライド番号プレースホルダー 1"/>
          <p:cNvSpPr>
            <a:spLocks noGrp="1"/>
          </p:cNvSpPr>
          <p:nvPr>
            <p:ph type="sldNum" sz="quarter" idx="12"/>
          </p:nvPr>
        </p:nvSpPr>
        <p:spPr>
          <a:xfrm>
            <a:off x="7008554" y="4760687"/>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14</a:t>
            </a:fld>
            <a:endParaRPr lang="en-US" altLang="ja-JP" sz="2000" b="1" dirty="0">
              <a:effectLst>
                <a:outerShdw blurRad="38100" dist="38100" dir="2700000" algn="tl">
                  <a:srgbClr val="000000">
                    <a:alpha val="43137"/>
                  </a:srgbClr>
                </a:outerShdw>
              </a:effectLst>
            </a:endParaRPr>
          </a:p>
        </p:txBody>
      </p:sp>
      <p:grpSp>
        <p:nvGrpSpPr>
          <p:cNvPr id="5" name="グループ化 4">
            <a:extLst>
              <a:ext uri="{FF2B5EF4-FFF2-40B4-BE49-F238E27FC236}">
                <a16:creationId xmlns:a16="http://schemas.microsoft.com/office/drawing/2014/main" id="{824E8C62-5E6A-DE3B-D250-72A2202E09A1}"/>
              </a:ext>
            </a:extLst>
          </p:cNvPr>
          <p:cNvGrpSpPr/>
          <p:nvPr/>
        </p:nvGrpSpPr>
        <p:grpSpPr>
          <a:xfrm>
            <a:off x="422483" y="3350109"/>
            <a:ext cx="8061783" cy="901778"/>
            <a:chOff x="422483" y="3210170"/>
            <a:chExt cx="8061783" cy="901778"/>
          </a:xfrm>
        </p:grpSpPr>
        <p:sp>
          <p:nvSpPr>
            <p:cNvPr id="3" name="Rectangle 5">
              <a:extLst>
                <a:ext uri="{FF2B5EF4-FFF2-40B4-BE49-F238E27FC236}">
                  <a16:creationId xmlns:a16="http://schemas.microsoft.com/office/drawing/2014/main" id="{43655BEF-81B9-FB61-67C1-9F3317FA363F}"/>
                </a:ext>
              </a:extLst>
            </p:cNvPr>
            <p:cNvSpPr>
              <a:spLocks noChangeArrowheads="1"/>
            </p:cNvSpPr>
            <p:nvPr/>
          </p:nvSpPr>
          <p:spPr bwMode="auto">
            <a:xfrm>
              <a:off x="422483" y="3210170"/>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一時預かり事業（一般型）　　　　　　  （５億１，６００万円）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6" name="Rectangle 5">
              <a:extLst>
                <a:ext uri="{FF2B5EF4-FFF2-40B4-BE49-F238E27FC236}">
                  <a16:creationId xmlns:a16="http://schemas.microsoft.com/office/drawing/2014/main" id="{FCFEA343-CF60-93B4-C511-1993E6A63F0C}"/>
                </a:ext>
              </a:extLst>
            </p:cNvPr>
            <p:cNvSpPr>
              <a:spLocks noChangeArrowheads="1"/>
            </p:cNvSpPr>
            <p:nvPr/>
          </p:nvSpPr>
          <p:spPr bwMode="auto">
            <a:xfrm>
              <a:off x="422483" y="3403277"/>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子どものショートステイ事業　　 　　 　（　　 ８，４００万円）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8" name="Rectangle 5">
              <a:extLst>
                <a:ext uri="{FF2B5EF4-FFF2-40B4-BE49-F238E27FC236}">
                  <a16:creationId xmlns:a16="http://schemas.microsoft.com/office/drawing/2014/main" id="{9117D4C3-8119-0638-064B-9E1108EF4FF5}"/>
                </a:ext>
              </a:extLst>
            </p:cNvPr>
            <p:cNvSpPr>
              <a:spLocks noChangeArrowheads="1"/>
            </p:cNvSpPr>
            <p:nvPr/>
          </p:nvSpPr>
          <p:spPr bwMode="auto">
            <a:xfrm>
              <a:off x="425673" y="3595032"/>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病児・病後児保育事業　　　　　 　　   （５億１，２００万円）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0" name="Rectangle 5">
              <a:extLst>
                <a:ext uri="{FF2B5EF4-FFF2-40B4-BE49-F238E27FC236}">
                  <a16:creationId xmlns:a16="http://schemas.microsoft.com/office/drawing/2014/main" id="{EE093343-7BDF-6017-F9EE-8764CE755D77}"/>
                </a:ext>
              </a:extLst>
            </p:cNvPr>
            <p:cNvSpPr>
              <a:spLocks noChangeArrowheads="1"/>
            </p:cNvSpPr>
            <p:nvPr/>
          </p:nvSpPr>
          <p:spPr bwMode="auto">
            <a:xfrm>
              <a:off x="422483" y="3797214"/>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（３億２，６００万円）</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後掲</a:t>
              </a:r>
              <a:r>
                <a:rPr lang="en-US" altLang="ja-JP" sz="1600" b="1" dirty="0">
                  <a:latin typeface="ＭＳ Ｐゴシック" panose="020B0600070205080204" pitchFamily="50" charset="-128"/>
                </a:rPr>
                <a:t>】</a:t>
              </a:r>
              <a:r>
                <a:rPr lang="ja-JP" altLang="en-US" sz="14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grpSp>
        <p:nvGrpSpPr>
          <p:cNvPr id="28" name="グループ化 27">
            <a:extLst>
              <a:ext uri="{FF2B5EF4-FFF2-40B4-BE49-F238E27FC236}">
                <a16:creationId xmlns:a16="http://schemas.microsoft.com/office/drawing/2014/main" id="{97C70F64-019A-DD6A-F63B-D26EE049F01A}"/>
              </a:ext>
            </a:extLst>
          </p:cNvPr>
          <p:cNvGrpSpPr/>
          <p:nvPr/>
        </p:nvGrpSpPr>
        <p:grpSpPr>
          <a:xfrm>
            <a:off x="422483" y="4498780"/>
            <a:ext cx="8058593" cy="570609"/>
            <a:chOff x="422483" y="4353538"/>
            <a:chExt cx="8058593" cy="570609"/>
          </a:xfrm>
        </p:grpSpPr>
        <p:sp>
          <p:nvSpPr>
            <p:cNvPr id="12" name="Rectangle 5">
              <a:extLst>
                <a:ext uri="{FF2B5EF4-FFF2-40B4-BE49-F238E27FC236}">
                  <a16:creationId xmlns:a16="http://schemas.microsoft.com/office/drawing/2014/main" id="{86F32496-C336-E95C-FFFF-6961927233CF}"/>
                </a:ext>
              </a:extLst>
            </p:cNvPr>
            <p:cNvSpPr>
              <a:spLocks noChangeArrowheads="1"/>
            </p:cNvSpPr>
            <p:nvPr/>
          </p:nvSpPr>
          <p:spPr bwMode="auto">
            <a:xfrm>
              <a:off x="422483" y="4353538"/>
              <a:ext cx="80585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子育てサポートアプリの構築に向けた検討　　 　  （      ６，２００万円）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3" name="Rectangle 5">
              <a:extLst>
                <a:ext uri="{FF2B5EF4-FFF2-40B4-BE49-F238E27FC236}">
                  <a16:creationId xmlns:a16="http://schemas.microsoft.com/office/drawing/2014/main" id="{8CE296F4-CEBE-D99B-D823-87636D4E9B82}"/>
                </a:ext>
              </a:extLst>
            </p:cNvPr>
            <p:cNvSpPr>
              <a:spLocks noChangeArrowheads="1"/>
            </p:cNvSpPr>
            <p:nvPr/>
          </p:nvSpPr>
          <p:spPr bwMode="auto">
            <a:xfrm>
              <a:off x="549878" y="4609413"/>
              <a:ext cx="7914693" cy="314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8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在宅等子育て支援メニューの利用者の負担を軽減するため、アプリ構築に向けた調査・検討を実施</a:t>
              </a:r>
              <a:endParaRPr lang="en-US" altLang="ja-JP" sz="1400" dirty="0">
                <a:latin typeface="ＭＳ Ｐゴシック" panose="020B0600070205080204" pitchFamily="50" charset="-128"/>
              </a:endParaRPr>
            </a:p>
          </p:txBody>
        </p:sp>
      </p:grpSp>
      <p:grpSp>
        <p:nvGrpSpPr>
          <p:cNvPr id="11" name="グループ化 10">
            <a:extLst>
              <a:ext uri="{FF2B5EF4-FFF2-40B4-BE49-F238E27FC236}">
                <a16:creationId xmlns:a16="http://schemas.microsoft.com/office/drawing/2014/main" id="{6164E564-34F3-B2B0-FC8F-34343A156A04}"/>
              </a:ext>
            </a:extLst>
          </p:cNvPr>
          <p:cNvGrpSpPr/>
          <p:nvPr/>
        </p:nvGrpSpPr>
        <p:grpSpPr>
          <a:xfrm>
            <a:off x="427006" y="1313671"/>
            <a:ext cx="8058593" cy="769093"/>
            <a:chOff x="427006" y="1255359"/>
            <a:chExt cx="8058593" cy="769093"/>
          </a:xfrm>
        </p:grpSpPr>
        <p:sp>
          <p:nvSpPr>
            <p:cNvPr id="14" name="Rectangle 5">
              <a:extLst>
                <a:ext uri="{FF2B5EF4-FFF2-40B4-BE49-F238E27FC236}">
                  <a16:creationId xmlns:a16="http://schemas.microsoft.com/office/drawing/2014/main" id="{76F56F3F-5FA9-A973-F721-4A54C834454B}"/>
                </a:ext>
              </a:extLst>
            </p:cNvPr>
            <p:cNvSpPr>
              <a:spLocks noChangeArrowheads="1"/>
            </p:cNvSpPr>
            <p:nvPr/>
          </p:nvSpPr>
          <p:spPr bwMode="auto">
            <a:xfrm>
              <a:off x="427006" y="1255359"/>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子育て応援ヘルパー派遣事業　　　　　　　　　　　　 （１億１，５００万円）</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15" name="Rectangle 5">
              <a:extLst>
                <a:ext uri="{FF2B5EF4-FFF2-40B4-BE49-F238E27FC236}">
                  <a16:creationId xmlns:a16="http://schemas.microsoft.com/office/drawing/2014/main" id="{BF2F3AD4-553D-3A59-573E-D5BB8A4AE7B2}"/>
                </a:ext>
              </a:extLst>
            </p:cNvPr>
            <p:cNvSpPr>
              <a:spLocks noChangeArrowheads="1"/>
            </p:cNvSpPr>
            <p:nvPr/>
          </p:nvSpPr>
          <p:spPr bwMode="auto">
            <a:xfrm>
              <a:off x="555933" y="1513705"/>
              <a:ext cx="7597468" cy="510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０～２歳児を養育する全ての家庭が利用できる家事・育児支援の訪問サービスを令和７年度から事業開始するため、運用体制を確保し、事業周知や利用申請受付等を実施</a:t>
              </a:r>
              <a:endParaRPr lang="en-US" altLang="ja-JP" sz="1400" dirty="0">
                <a:latin typeface="ＭＳ Ｐゴシック" panose="020B0600070205080204" pitchFamily="50" charset="-128"/>
              </a:endParaRPr>
            </a:p>
          </p:txBody>
        </p:sp>
      </p:grpSp>
      <p:sp>
        <p:nvSpPr>
          <p:cNvPr id="16" name="AutoShape 6">
            <a:extLst>
              <a:ext uri="{FF2B5EF4-FFF2-40B4-BE49-F238E27FC236}">
                <a16:creationId xmlns:a16="http://schemas.microsoft.com/office/drawing/2014/main" id="{5E14FB75-C795-6FB0-3098-0A978C3FA2FA}"/>
              </a:ext>
            </a:extLst>
          </p:cNvPr>
          <p:cNvSpPr>
            <a:spLocks noChangeArrowheads="1"/>
          </p:cNvSpPr>
          <p:nvPr/>
        </p:nvSpPr>
        <p:spPr bwMode="auto">
          <a:xfrm>
            <a:off x="58935" y="1004063"/>
            <a:ext cx="8785688" cy="4097348"/>
          </a:xfrm>
          <a:prstGeom prst="roundRect">
            <a:avLst>
              <a:gd name="adj" fmla="val 3899"/>
            </a:avLst>
          </a:prstGeom>
          <a:noFill/>
          <a:ln w="22225">
            <a:solidFill>
              <a:schemeClr val="accent6">
                <a:lumMod val="75000"/>
              </a:schemeClr>
            </a:solidFill>
            <a:round/>
            <a:headEnd/>
            <a:tailEnd/>
          </a:ln>
          <a:effectLst/>
        </p:spPr>
        <p:txBody>
          <a:bodyPr lIns="77929" tIns="38964" rIns="77929" bIns="38964" anchor="ctr"/>
          <a:lstStyle/>
          <a:p>
            <a:pPr algn="ctr">
              <a:defRPr/>
            </a:pPr>
            <a:endParaRPr lang="en-US" altLang="ja-JP" b="1" spc="-100" dirty="0">
              <a:latin typeface="ＭＳ Ｐゴシック" panose="020B0600070205080204" pitchFamily="50" charset="-128"/>
              <a:ea typeface="ＭＳ Ｐゴシック" charset="-128"/>
            </a:endParaRPr>
          </a:p>
        </p:txBody>
      </p:sp>
      <p:sp>
        <p:nvSpPr>
          <p:cNvPr id="17" name="Rectangle 5">
            <a:extLst>
              <a:ext uri="{FF2B5EF4-FFF2-40B4-BE49-F238E27FC236}">
                <a16:creationId xmlns:a16="http://schemas.microsoft.com/office/drawing/2014/main" id="{0E25129B-651B-B838-D5F7-31A182C15023}"/>
              </a:ext>
            </a:extLst>
          </p:cNvPr>
          <p:cNvSpPr>
            <a:spLocks noChangeArrowheads="1"/>
          </p:cNvSpPr>
          <p:nvPr/>
        </p:nvSpPr>
        <p:spPr bwMode="auto">
          <a:xfrm>
            <a:off x="-140123" y="415178"/>
            <a:ext cx="9074455" cy="588885"/>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0" b="1" dirty="0">
                <a:latin typeface="ＭＳ Ｐゴシック" pitchFamily="50" charset="-128"/>
                <a:ea typeface="ＭＳ Ｐゴシック" charset="-128"/>
              </a:rPr>
              <a:t>　 </a:t>
            </a:r>
            <a:r>
              <a:rPr lang="ja-JP" altLang="en-US" sz="1600" b="1" dirty="0">
                <a:latin typeface="ＭＳ Ｐゴシック"/>
                <a:ea typeface="ＭＳ Ｐゴシック"/>
              </a:rPr>
              <a:t>〇　在宅等子育て家庭の負担を軽減し、安心して子育てできるよう、</a:t>
            </a:r>
            <a:endParaRPr lang="en-US" altLang="ja-JP" sz="1600" b="1" dirty="0">
              <a:latin typeface="ＭＳ Ｐゴシック"/>
              <a:ea typeface="ＭＳ Ｐゴシック"/>
            </a:endParaRPr>
          </a:p>
          <a:p>
            <a:pPr eaLnBrk="1" hangingPunct="1">
              <a:spcBef>
                <a:spcPts val="101"/>
              </a:spcBef>
              <a:spcAft>
                <a:spcPts val="101"/>
              </a:spcAft>
              <a:defRPr/>
            </a:pPr>
            <a:r>
              <a:rPr lang="ja-JP" altLang="en-US" sz="1600" b="1" dirty="0">
                <a:latin typeface="ＭＳ Ｐゴシック"/>
                <a:ea typeface="ＭＳ Ｐゴシック"/>
              </a:rPr>
              <a:t>　　　　</a:t>
            </a:r>
            <a:r>
              <a:rPr lang="ja-JP" altLang="en-US" sz="1600" b="1" i="0" u="none" strike="noStrike" baseline="0" dirty="0">
                <a:latin typeface="ＭＳ Ｐゴシック" panose="020B0600070205080204" pitchFamily="50" charset="-128"/>
              </a:rPr>
              <a:t>新たな支援策の実施に向けた準備・検討を行うとともに、支援メニューの受け皿を拡大</a:t>
            </a:r>
            <a:endParaRPr lang="en-US" altLang="ja-JP" sz="1600" b="1" u="sng" dirty="0">
              <a:latin typeface="ＭＳ Ｐゴシック"/>
              <a:ea typeface="ＭＳ Ｐゴシック"/>
            </a:endParaRPr>
          </a:p>
        </p:txBody>
      </p:sp>
      <p:sp>
        <p:nvSpPr>
          <p:cNvPr id="19" name="Rectangle 5">
            <a:extLst>
              <a:ext uri="{FF2B5EF4-FFF2-40B4-BE49-F238E27FC236}">
                <a16:creationId xmlns:a16="http://schemas.microsoft.com/office/drawing/2014/main" id="{CB7D607C-5E6D-D216-C320-4B570E5091C9}"/>
              </a:ext>
            </a:extLst>
          </p:cNvPr>
          <p:cNvSpPr>
            <a:spLocks noChangeArrowheads="1"/>
          </p:cNvSpPr>
          <p:nvPr/>
        </p:nvSpPr>
        <p:spPr bwMode="auto">
          <a:xfrm>
            <a:off x="479872" y="1035226"/>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≪新たな在宅等支援の実施に向けた準備≫</a:t>
            </a:r>
            <a:endParaRPr lang="en-US" altLang="ja-JP" sz="1400" dirty="0">
              <a:latin typeface="ＭＳ Ｐゴシック" pitchFamily="50" charset="-128"/>
              <a:ea typeface="ＭＳ Ｐゴシック" charset="-128"/>
            </a:endParaRPr>
          </a:p>
        </p:txBody>
      </p:sp>
      <p:grpSp>
        <p:nvGrpSpPr>
          <p:cNvPr id="30" name="グループ化 29">
            <a:extLst>
              <a:ext uri="{FF2B5EF4-FFF2-40B4-BE49-F238E27FC236}">
                <a16:creationId xmlns:a16="http://schemas.microsoft.com/office/drawing/2014/main" id="{B82677D7-85D4-99BF-4794-A0029C3635CF}"/>
              </a:ext>
            </a:extLst>
          </p:cNvPr>
          <p:cNvGrpSpPr/>
          <p:nvPr/>
        </p:nvGrpSpPr>
        <p:grpSpPr>
          <a:xfrm>
            <a:off x="231459" y="2684520"/>
            <a:ext cx="8746898" cy="346891"/>
            <a:chOff x="231459" y="2600238"/>
            <a:chExt cx="8746898" cy="346891"/>
          </a:xfrm>
        </p:grpSpPr>
        <p:sp>
          <p:nvSpPr>
            <p:cNvPr id="4" name="角丸四角形 43">
              <a:extLst>
                <a:ext uri="{FF2B5EF4-FFF2-40B4-BE49-F238E27FC236}">
                  <a16:creationId xmlns:a16="http://schemas.microsoft.com/office/drawing/2014/main" id="{E0151347-F66D-E720-1EFC-3FBA060AC7CD}"/>
                </a:ext>
              </a:extLst>
            </p:cNvPr>
            <p:cNvSpPr/>
            <p:nvPr/>
          </p:nvSpPr>
          <p:spPr>
            <a:xfrm>
              <a:off x="231459" y="263718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0" name="Rectangle 5">
              <a:extLst>
                <a:ext uri="{FF2B5EF4-FFF2-40B4-BE49-F238E27FC236}">
                  <a16:creationId xmlns:a16="http://schemas.microsoft.com/office/drawing/2014/main" id="{D1DF02BE-A517-633C-ED81-5501718D9714}"/>
                </a:ext>
              </a:extLst>
            </p:cNvPr>
            <p:cNvSpPr>
              <a:spLocks noChangeArrowheads="1"/>
            </p:cNvSpPr>
            <p:nvPr/>
          </p:nvSpPr>
          <p:spPr bwMode="auto">
            <a:xfrm>
              <a:off x="520384" y="2600238"/>
              <a:ext cx="845797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≪在宅等子育て支援メニューの受け皿の拡大≫</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grpSp>
      <p:sp>
        <p:nvSpPr>
          <p:cNvPr id="22" name="Rectangle 5">
            <a:extLst>
              <a:ext uri="{FF2B5EF4-FFF2-40B4-BE49-F238E27FC236}">
                <a16:creationId xmlns:a16="http://schemas.microsoft.com/office/drawing/2014/main" id="{5695D63C-6884-9954-88C6-33AC3C2C8707}"/>
              </a:ext>
            </a:extLst>
          </p:cNvPr>
          <p:cNvSpPr>
            <a:spLocks noChangeArrowheads="1"/>
          </p:cNvSpPr>
          <p:nvPr/>
        </p:nvSpPr>
        <p:spPr bwMode="auto">
          <a:xfrm>
            <a:off x="427007" y="1968315"/>
            <a:ext cx="805859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こども誰でも通園制度（仮称）の試行的事業　　　　</a:t>
            </a:r>
            <a:r>
              <a:rPr lang="ja-JP" altLang="en-US" sz="1600" b="1" dirty="0">
                <a:solidFill>
                  <a:srgbClr val="FF0000"/>
                </a:solidFill>
                <a:latin typeface="ＭＳ Ｐゴシック" panose="020B0600070205080204" pitchFamily="50" charset="-128"/>
              </a:rPr>
              <a:t> </a:t>
            </a:r>
            <a:r>
              <a:rPr lang="ja-JP" altLang="en-US" sz="1600" b="1" dirty="0">
                <a:latin typeface="ＭＳ Ｐゴシック" panose="020B0600070205080204" pitchFamily="50" charset="-128"/>
              </a:rPr>
              <a:t>（２億７，４００万円）</a:t>
            </a:r>
            <a:endParaRPr lang="en-US" altLang="ja-JP" sz="1400" dirty="0">
              <a:latin typeface="ＭＳ Ｐゴシック" pitchFamily="50" charset="-128"/>
              <a:ea typeface="ＭＳ Ｐゴシック" charset="-128"/>
            </a:endParaRPr>
          </a:p>
        </p:txBody>
      </p:sp>
      <p:sp>
        <p:nvSpPr>
          <p:cNvPr id="23" name="Rectangle 5">
            <a:extLst>
              <a:ext uri="{FF2B5EF4-FFF2-40B4-BE49-F238E27FC236}">
                <a16:creationId xmlns:a16="http://schemas.microsoft.com/office/drawing/2014/main" id="{96E95585-1B63-164F-2DE1-27C538BEB580}"/>
              </a:ext>
            </a:extLst>
          </p:cNvPr>
          <p:cNvSpPr>
            <a:spLocks noChangeArrowheads="1"/>
          </p:cNvSpPr>
          <p:nvPr/>
        </p:nvSpPr>
        <p:spPr bwMode="auto">
          <a:xfrm>
            <a:off x="555933" y="2269090"/>
            <a:ext cx="6320355" cy="38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０歳６か月から満３歳未満の未就園児を対象に、就労要件を問わず月</a:t>
            </a:r>
            <a:r>
              <a:rPr lang="en-US" altLang="ja-JP" sz="1400" dirty="0">
                <a:latin typeface="ＭＳ Ｐゴシック" panose="020B0600070205080204" pitchFamily="50" charset="-128"/>
              </a:rPr>
              <a:t>10</a:t>
            </a:r>
            <a:r>
              <a:rPr lang="ja-JP" altLang="en-US" sz="1400" dirty="0">
                <a:latin typeface="ＭＳ Ｐゴシック" panose="020B0600070205080204" pitchFamily="50" charset="-128"/>
              </a:rPr>
              <a:t>時間まで定期的に保育所・認定こども園・幼稚園等を利用できる事業を試行的に実施</a:t>
            </a:r>
          </a:p>
        </p:txBody>
      </p:sp>
      <p:sp>
        <p:nvSpPr>
          <p:cNvPr id="24" name="角丸四角形 21">
            <a:extLst>
              <a:ext uri="{FF2B5EF4-FFF2-40B4-BE49-F238E27FC236}">
                <a16:creationId xmlns:a16="http://schemas.microsoft.com/office/drawing/2014/main" id="{3F0567BA-EA69-7644-B92E-699D1F4A6D25}"/>
              </a:ext>
            </a:extLst>
          </p:cNvPr>
          <p:cNvSpPr/>
          <p:nvPr/>
        </p:nvSpPr>
        <p:spPr>
          <a:xfrm>
            <a:off x="199409" y="105722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nvGrpSpPr>
          <p:cNvPr id="29" name="グループ化 28">
            <a:extLst>
              <a:ext uri="{FF2B5EF4-FFF2-40B4-BE49-F238E27FC236}">
                <a16:creationId xmlns:a16="http://schemas.microsoft.com/office/drawing/2014/main" id="{89FFC8B2-95E5-58CF-3EB0-282CDE83366F}"/>
              </a:ext>
            </a:extLst>
          </p:cNvPr>
          <p:cNvGrpSpPr/>
          <p:nvPr/>
        </p:nvGrpSpPr>
        <p:grpSpPr>
          <a:xfrm>
            <a:off x="220091" y="4240762"/>
            <a:ext cx="8733815" cy="346891"/>
            <a:chOff x="220091" y="4095520"/>
            <a:chExt cx="8733815" cy="346891"/>
          </a:xfrm>
        </p:grpSpPr>
        <p:sp>
          <p:nvSpPr>
            <p:cNvPr id="21" name="Rectangle 5">
              <a:extLst>
                <a:ext uri="{FF2B5EF4-FFF2-40B4-BE49-F238E27FC236}">
                  <a16:creationId xmlns:a16="http://schemas.microsoft.com/office/drawing/2014/main" id="{21EE31FE-8611-560F-E165-6C13C0D8FCC8}"/>
                </a:ext>
              </a:extLst>
            </p:cNvPr>
            <p:cNvSpPr>
              <a:spLocks noChangeArrowheads="1"/>
            </p:cNvSpPr>
            <p:nvPr/>
          </p:nvSpPr>
          <p:spPr bwMode="auto">
            <a:xfrm>
              <a:off x="495933" y="4095520"/>
              <a:ext cx="8457973" cy="34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≪利用者の負担軽減に向けた検討≫</a:t>
              </a:r>
              <a:endParaRPr lang="en-US" altLang="ja-JP" sz="1400" dirty="0">
                <a:latin typeface="ＭＳ Ｐゴシック" pitchFamily="50" charset="-128"/>
                <a:ea typeface="ＭＳ Ｐゴシック" charset="-128"/>
              </a:endParaRPr>
            </a:p>
          </p:txBody>
        </p:sp>
        <p:sp>
          <p:nvSpPr>
            <p:cNvPr id="25" name="角丸四角形 21">
              <a:extLst>
                <a:ext uri="{FF2B5EF4-FFF2-40B4-BE49-F238E27FC236}">
                  <a16:creationId xmlns:a16="http://schemas.microsoft.com/office/drawing/2014/main" id="{D2AA771B-888F-9FAC-E353-40132C1D3A1B}"/>
                </a:ext>
              </a:extLst>
            </p:cNvPr>
            <p:cNvSpPr/>
            <p:nvPr/>
          </p:nvSpPr>
          <p:spPr>
            <a:xfrm>
              <a:off x="220091" y="411901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grpSp>
      <p:sp>
        <p:nvSpPr>
          <p:cNvPr id="26" name="Rectangle 5">
            <a:extLst>
              <a:ext uri="{FF2B5EF4-FFF2-40B4-BE49-F238E27FC236}">
                <a16:creationId xmlns:a16="http://schemas.microsoft.com/office/drawing/2014/main" id="{4DEF7539-FFC3-F44E-5ADA-0FA2C8F3CF94}"/>
              </a:ext>
            </a:extLst>
          </p:cNvPr>
          <p:cNvSpPr>
            <a:spLocks noChangeArrowheads="1"/>
          </p:cNvSpPr>
          <p:nvPr/>
        </p:nvSpPr>
        <p:spPr bwMode="auto">
          <a:xfrm>
            <a:off x="537260" y="2962823"/>
            <a:ext cx="6985204" cy="49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00"/>
              </a:lnSpc>
              <a:spcBef>
                <a:spcPts val="175"/>
              </a:spcBef>
              <a:spcAft>
                <a:spcPts val="175"/>
              </a:spcAft>
            </a:pPr>
            <a:r>
              <a:rPr lang="ja-JP" altLang="en-US" sz="1400" dirty="0">
                <a:latin typeface="ＭＳ Ｐゴシック" panose="020B0600070205080204" pitchFamily="50" charset="-128"/>
              </a:rPr>
              <a:t>新規事業者の参入促進や既存施設の安定的な運営の確保に取り組み、在宅等子育て支援メニューの受け皿を拡大</a:t>
            </a:r>
          </a:p>
        </p:txBody>
      </p:sp>
      <p:sp>
        <p:nvSpPr>
          <p:cNvPr id="9" name="Rectangle 4">
            <a:extLst>
              <a:ext uri="{FF2B5EF4-FFF2-40B4-BE49-F238E27FC236}">
                <a16:creationId xmlns:a16="http://schemas.microsoft.com/office/drawing/2014/main" id="{9C8E9C69-F2A7-2483-2B4C-82A29A1AB709}"/>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7" name="図 26">
            <a:extLst>
              <a:ext uri="{FF2B5EF4-FFF2-40B4-BE49-F238E27FC236}">
                <a16:creationId xmlns:a16="http://schemas.microsoft.com/office/drawing/2014/main" id="{0AE06D2E-D6B5-B0D9-BD2F-1DD6246B55E4}"/>
              </a:ext>
            </a:extLst>
          </p:cNvPr>
          <p:cNvPicPr>
            <a:picLocks noChangeAspect="1"/>
          </p:cNvPicPr>
          <p:nvPr/>
        </p:nvPicPr>
        <p:blipFill>
          <a:blip r:embed="rId3"/>
          <a:stretch>
            <a:fillRect/>
          </a:stretch>
        </p:blipFill>
        <p:spPr>
          <a:xfrm>
            <a:off x="7242161" y="3291770"/>
            <a:ext cx="1301315" cy="1306484"/>
          </a:xfrm>
          <a:prstGeom prst="rect">
            <a:avLst/>
          </a:prstGeom>
        </p:spPr>
      </p:pic>
      <p:sp>
        <p:nvSpPr>
          <p:cNvPr id="7" name="Rectangle 5">
            <a:extLst>
              <a:ext uri="{FF2B5EF4-FFF2-40B4-BE49-F238E27FC236}">
                <a16:creationId xmlns:a16="http://schemas.microsoft.com/office/drawing/2014/main" id="{1CC02BA2-B549-937D-E00E-3FBC3F390569}"/>
              </a:ext>
            </a:extLst>
          </p:cNvPr>
          <p:cNvSpPr>
            <a:spLocks noChangeArrowheads="1"/>
          </p:cNvSpPr>
          <p:nvPr/>
        </p:nvSpPr>
        <p:spPr bwMode="auto">
          <a:xfrm>
            <a:off x="6605289" y="1999152"/>
            <a:ext cx="2151311" cy="65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lnSpc>
                <a:spcPts val="1400"/>
              </a:lnSpc>
              <a:spcBef>
                <a:spcPts val="170"/>
              </a:spcBef>
              <a:spcAft>
                <a:spcPts val="170"/>
              </a:spcAft>
              <a:buNone/>
              <a:tabLst>
                <a:tab pos="4238625" algn="l"/>
              </a:tabLst>
              <a:defRPr/>
            </a:pPr>
            <a:r>
              <a:rPr lang="en-US" altLang="ja-JP" sz="1200" dirty="0">
                <a:latin typeface="ＭＳ Ｐゴシック" panose="020B0600070205080204" pitchFamily="50" charset="-128"/>
              </a:rPr>
              <a:t>※</a:t>
            </a:r>
            <a:r>
              <a:rPr lang="ja-JP" altLang="en-US" sz="1200" dirty="0">
                <a:latin typeface="ＭＳ Ｐゴシック" panose="020B0600070205080204" pitchFamily="50" charset="-128"/>
              </a:rPr>
              <a:t>令和５年度補正予算の繰越分（２億７，０００万円）を含む</a:t>
            </a:r>
            <a:endParaRPr lang="en-US" altLang="ja-JP" sz="1200" b="1" dirty="0">
              <a:latin typeface="ＭＳ Ｐゴシック" panose="020B0600070205080204" pitchFamily="50" charset="-128"/>
            </a:endParaRPr>
          </a:p>
        </p:txBody>
      </p:sp>
    </p:spTree>
    <p:extLst>
      <p:ext uri="{BB962C8B-B14F-4D97-AF65-F5344CB8AC3E}">
        <p14:creationId xmlns:p14="http://schemas.microsoft.com/office/powerpoint/2010/main" val="27885237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2"/>
            <a:ext cx="9145588" cy="495446"/>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1900" dirty="0">
                <a:solidFill>
                  <a:schemeClr val="bg1"/>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安心してこどもを生み、育てられるよう支</a:t>
            </a:r>
            <a:r>
              <a:rPr lang="ja-JP" altLang="en-US" sz="1900" dirty="0">
                <a:solidFill>
                  <a:srgbClr val="FFFFFF"/>
                </a:solidFill>
                <a:effectLst>
                  <a:outerShdw blurRad="38100" dist="38100" dir="2700000" algn="tl">
                    <a:srgbClr val="000000">
                      <a:alpha val="43137"/>
                    </a:srgbClr>
                  </a:outerShdw>
                </a:effectLst>
                <a:latin typeface="HG創英角ｺﾞｼｯｸUB" panose="020B0909000000000000" pitchFamily="49" charset="-128"/>
                <a:ea typeface="HG創英角ｺﾞｼｯｸUB" panose="020B0909000000000000" pitchFamily="49" charset="-128"/>
              </a:rPr>
              <a:t>援する仕組みの充実</a:t>
            </a:r>
          </a:p>
        </p:txBody>
      </p:sp>
      <p:sp>
        <p:nvSpPr>
          <p:cNvPr id="3" name="スライド番号プレースホルダー 2"/>
          <p:cNvSpPr>
            <a:spLocks noGrp="1"/>
          </p:cNvSpPr>
          <p:nvPr>
            <p:ph type="sldNum" sz="quarter" idx="12"/>
          </p:nvPr>
        </p:nvSpPr>
        <p:spPr>
          <a:xfrm>
            <a:off x="6986336" y="4791818"/>
            <a:ext cx="21600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15</a:t>
            </a:fld>
            <a:endParaRPr lang="en-US" altLang="ja-JP" sz="2000" b="1" dirty="0">
              <a:effectLst>
                <a:outerShdw blurRad="38100" dist="38100" dir="2700000" algn="tl">
                  <a:srgbClr val="000000">
                    <a:alpha val="43137"/>
                  </a:srgbClr>
                </a:outerShdw>
              </a:effectLst>
            </a:endParaRPr>
          </a:p>
        </p:txBody>
      </p:sp>
      <p:pic>
        <p:nvPicPr>
          <p:cNvPr id="15" name="図 1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0852" y="3187469"/>
            <a:ext cx="966923" cy="966923"/>
          </a:xfrm>
          <a:prstGeom prst="rect">
            <a:avLst/>
          </a:prstGeom>
        </p:spPr>
      </p:pic>
      <p:sp>
        <p:nvSpPr>
          <p:cNvPr id="17" name="Rectangle 5"/>
          <p:cNvSpPr>
            <a:spLocks noChangeArrowheads="1"/>
          </p:cNvSpPr>
          <p:nvPr/>
        </p:nvSpPr>
        <p:spPr bwMode="auto">
          <a:xfrm>
            <a:off x="323988" y="1965008"/>
            <a:ext cx="8058593" cy="40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産後ケア事業　　　　　　　　　　　　　　　　　　　　 　　  （　 </a:t>
            </a:r>
            <a:r>
              <a:rPr lang="zh-TW" altLang="en-US" sz="1600" b="1" dirty="0">
                <a:latin typeface="ＭＳ Ｐゴシック" panose="020B0600070205080204" pitchFamily="50" charset="-128"/>
              </a:rPr>
              <a:t>３億２，６００万円</a:t>
            </a:r>
            <a:r>
              <a:rPr lang="ja-JP" altLang="en-US" sz="1600" b="1" dirty="0">
                <a:latin typeface="ＭＳ Ｐゴシック" panose="020B0600070205080204" pitchFamily="50" charset="-128"/>
              </a:rPr>
              <a:t>）</a:t>
            </a:r>
            <a:r>
              <a:rPr lang="ja-JP" altLang="en-US" sz="1600" dirty="0">
                <a:latin typeface="ＭＳ Ｐゴシック" pitchFamily="50" charset="-128"/>
                <a:ea typeface="ＭＳ Ｐゴシック" charset="-128"/>
              </a:rPr>
              <a:t>　</a:t>
            </a: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400" dirty="0">
              <a:latin typeface="ＭＳ Ｐゴシック" pitchFamily="50" charset="-128"/>
              <a:ea typeface="ＭＳ Ｐゴシック" charset="-128"/>
            </a:endParaRPr>
          </a:p>
        </p:txBody>
      </p:sp>
      <p:sp>
        <p:nvSpPr>
          <p:cNvPr id="24" name="Rectangle 5"/>
          <p:cNvSpPr>
            <a:spLocks noChangeArrowheads="1"/>
          </p:cNvSpPr>
          <p:nvPr/>
        </p:nvSpPr>
        <p:spPr bwMode="auto">
          <a:xfrm>
            <a:off x="-191716" y="582879"/>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安全で安心な妊娠・出産・育児の継続的支援</a:t>
            </a:r>
            <a:endParaRPr lang="en-US" altLang="ja-JP" b="1" u="sng" dirty="0">
              <a:latin typeface="ＭＳ Ｐゴシック"/>
              <a:ea typeface="ＭＳ Ｐゴシック"/>
            </a:endParaRPr>
          </a:p>
        </p:txBody>
      </p:sp>
      <p:grpSp>
        <p:nvGrpSpPr>
          <p:cNvPr id="6" name="グループ化 5">
            <a:extLst>
              <a:ext uri="{FF2B5EF4-FFF2-40B4-BE49-F238E27FC236}">
                <a16:creationId xmlns:a16="http://schemas.microsoft.com/office/drawing/2014/main" id="{6D8F31CF-D32E-D5BC-F68D-79E0E5494683}"/>
              </a:ext>
            </a:extLst>
          </p:cNvPr>
          <p:cNvGrpSpPr/>
          <p:nvPr/>
        </p:nvGrpSpPr>
        <p:grpSpPr>
          <a:xfrm>
            <a:off x="264452" y="3139774"/>
            <a:ext cx="7620743" cy="1095066"/>
            <a:chOff x="264452" y="2869431"/>
            <a:chExt cx="7620743" cy="1095066"/>
          </a:xfrm>
        </p:grpSpPr>
        <p:sp>
          <p:nvSpPr>
            <p:cNvPr id="28" name="角丸四角形 27"/>
            <p:cNvSpPr/>
            <p:nvPr/>
          </p:nvSpPr>
          <p:spPr>
            <a:xfrm>
              <a:off x="264452" y="338840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1" name="Rectangle 5"/>
            <p:cNvSpPr>
              <a:spLocks noChangeArrowheads="1"/>
            </p:cNvSpPr>
            <p:nvPr/>
          </p:nvSpPr>
          <p:spPr bwMode="auto">
            <a:xfrm>
              <a:off x="323988" y="2869431"/>
              <a:ext cx="7561207" cy="109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こども医療費助成事業 　　　　　　　　　　　       　　　（１３１億６，８００万円）</a:t>
              </a:r>
              <a:endParaRPr lang="en-US" altLang="ja-JP" sz="1600" b="1" dirty="0">
                <a:latin typeface="ＭＳ Ｐゴシック" panose="020B0600070205080204" pitchFamily="50" charset="-128"/>
              </a:endParaRPr>
            </a:p>
            <a:p>
              <a:pPr marL="265113" indent="-50800" eaLnBrk="1" hangingPunct="1">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１８歳までの</a:t>
              </a:r>
              <a:r>
                <a:rPr lang="ja-JP" altLang="en-US" sz="1400" dirty="0">
                  <a:latin typeface="ＭＳ Ｐゴシック" panose="020B0600070205080204" pitchFamily="50" charset="-128"/>
                </a:rPr>
                <a:t>こどもが</a:t>
              </a:r>
              <a:r>
                <a:rPr lang="ja-JP" altLang="ja-JP" sz="1400" dirty="0">
                  <a:latin typeface="ＭＳ Ｐゴシック" panose="020B0600070205080204" pitchFamily="50" charset="-128"/>
                </a:rPr>
                <a:t>医療</a:t>
              </a:r>
              <a:r>
                <a:rPr lang="ja-JP" altLang="en-US" sz="1400" dirty="0">
                  <a:latin typeface="ＭＳ Ｐゴシック" panose="020B0600070205080204" pitchFamily="50" charset="-128"/>
                </a:rPr>
                <a:t>機関等で受診した際の自己負担の一部</a:t>
              </a:r>
              <a:r>
                <a:rPr lang="ja-JP" altLang="ja-JP" sz="1400" dirty="0">
                  <a:latin typeface="ＭＳ Ｐゴシック" panose="020B0600070205080204" pitchFamily="50" charset="-128"/>
                </a:rPr>
                <a:t>を助成</a:t>
              </a:r>
              <a:endParaRPr lang="en-US" altLang="ja-JP" sz="1400" dirty="0">
                <a:latin typeface="ＭＳ Ｐゴシック" panose="020B0600070205080204" pitchFamily="50" charset="-128"/>
              </a:endParaRPr>
            </a:p>
            <a:p>
              <a:pPr marL="500063" indent="-285750" eaLnBrk="1" hangingPunct="1">
                <a:lnSpc>
                  <a:spcPts val="1400"/>
                </a:lnSpc>
                <a:spcBef>
                  <a:spcPts val="170"/>
                </a:spcBef>
                <a:spcAft>
                  <a:spcPts val="170"/>
                </a:spcAft>
                <a:buFont typeface="Wingdings" panose="05000000000000000000" pitchFamily="2" charset="2"/>
                <a:buChar char="Ø"/>
                <a:defRPr/>
              </a:pPr>
              <a:r>
                <a:rPr lang="ja-JP" altLang="en-US" sz="1400" dirty="0">
                  <a:latin typeface="ＭＳ Ｐゴシック" panose="020B0600070205080204" pitchFamily="50" charset="-128"/>
                </a:rPr>
                <a:t>令和６年４月から所得制限を撤廃し、全てのこどもに対して医療費を助成</a:t>
              </a:r>
              <a:endParaRPr lang="ja-JP" altLang="ja-JP" sz="1400" dirty="0">
                <a:latin typeface="ＭＳ Ｐゴシック" panose="020B0600070205080204" pitchFamily="50" charset="-128"/>
              </a:endParaRPr>
            </a:p>
          </p:txBody>
        </p:sp>
      </p:grpSp>
      <p:sp>
        <p:nvSpPr>
          <p:cNvPr id="33" name="Rectangle 5"/>
          <p:cNvSpPr>
            <a:spLocks noChangeArrowheads="1"/>
          </p:cNvSpPr>
          <p:nvPr/>
        </p:nvSpPr>
        <p:spPr bwMode="auto">
          <a:xfrm>
            <a:off x="320201" y="976366"/>
            <a:ext cx="7017745" cy="35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tabLst>
                <a:tab pos="446088" algn="l"/>
                <a:tab pos="4668838" algn="l"/>
                <a:tab pos="4848225" algn="l"/>
                <a:tab pos="4933950" algn="l"/>
                <a:tab pos="6369050" algn="l"/>
                <a:tab pos="6453188" algn="l"/>
              </a:tabLs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不妊治療費等助成事業　  　　　　　 　　　 　　　　　　 （ 　２億３，９００万円）</a:t>
            </a:r>
            <a:endParaRPr lang="en-US" altLang="ja-JP" sz="1600" b="1" dirty="0">
              <a:latin typeface="ＭＳ Ｐゴシック" panose="020B0600070205080204" pitchFamily="50" charset="-128"/>
            </a:endParaRPr>
          </a:p>
        </p:txBody>
      </p:sp>
      <p:pic>
        <p:nvPicPr>
          <p:cNvPr id="37" name="図 3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22015" y="737831"/>
            <a:ext cx="982688" cy="1056653"/>
          </a:xfrm>
          <a:prstGeom prst="rect">
            <a:avLst/>
          </a:prstGeom>
        </p:spPr>
      </p:pic>
      <p:sp>
        <p:nvSpPr>
          <p:cNvPr id="44" name="角丸四角形 43"/>
          <p:cNvSpPr/>
          <p:nvPr/>
        </p:nvSpPr>
        <p:spPr>
          <a:xfrm>
            <a:off x="243206" y="256168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5" name="Rectangle 5"/>
          <p:cNvSpPr>
            <a:spLocks noChangeArrowheads="1"/>
          </p:cNvSpPr>
          <p:nvPr/>
        </p:nvSpPr>
        <p:spPr bwMode="auto">
          <a:xfrm>
            <a:off x="525012" y="2257604"/>
            <a:ext cx="7315900"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産後の疲れや体調不良、育児への不安を解消するため、心身のケアと育児サポートを実施</a:t>
            </a:r>
          </a:p>
        </p:txBody>
      </p:sp>
      <p:grpSp>
        <p:nvGrpSpPr>
          <p:cNvPr id="2" name="グループ化 1">
            <a:extLst>
              <a:ext uri="{FF2B5EF4-FFF2-40B4-BE49-F238E27FC236}">
                <a16:creationId xmlns:a16="http://schemas.microsoft.com/office/drawing/2014/main" id="{8BE7AB0A-C5FF-708D-9CA3-89F188D78785}"/>
              </a:ext>
            </a:extLst>
          </p:cNvPr>
          <p:cNvGrpSpPr/>
          <p:nvPr/>
        </p:nvGrpSpPr>
        <p:grpSpPr>
          <a:xfrm>
            <a:off x="-167947" y="3997086"/>
            <a:ext cx="9074455" cy="1137605"/>
            <a:chOff x="-167947" y="3766501"/>
            <a:chExt cx="9074455" cy="1137605"/>
          </a:xfrm>
        </p:grpSpPr>
        <p:sp>
          <p:nvSpPr>
            <p:cNvPr id="29" name="Rectangle 5"/>
            <p:cNvSpPr>
              <a:spLocks noChangeArrowheads="1"/>
            </p:cNvSpPr>
            <p:nvPr/>
          </p:nvSpPr>
          <p:spPr bwMode="auto">
            <a:xfrm>
              <a:off x="-167947" y="3766501"/>
              <a:ext cx="9074455" cy="317017"/>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安全・安心な保育環境の向上</a:t>
              </a:r>
              <a:endParaRPr lang="en-US" altLang="ja-JP" b="1" u="sng" dirty="0">
                <a:latin typeface="ＭＳ Ｐゴシック"/>
                <a:ea typeface="ＭＳ Ｐゴシック"/>
              </a:endParaRPr>
            </a:p>
          </p:txBody>
        </p:sp>
        <p:sp>
          <p:nvSpPr>
            <p:cNvPr id="30" name="Rectangle 5"/>
            <p:cNvSpPr>
              <a:spLocks noChangeArrowheads="1"/>
            </p:cNvSpPr>
            <p:nvPr/>
          </p:nvSpPr>
          <p:spPr bwMode="auto">
            <a:xfrm>
              <a:off x="320201" y="4119024"/>
              <a:ext cx="7401400" cy="26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a:ea typeface="ＭＳ Ｐゴシック"/>
                </a:rPr>
                <a:t>保育所等における事故防止の取組強化</a:t>
              </a:r>
              <a:r>
                <a:rPr lang="ja-JP" altLang="en-US" sz="1600" b="1" dirty="0">
                  <a:latin typeface="ＭＳ Ｐゴシック" panose="020B0600070205080204" pitchFamily="50" charset="-128"/>
                </a:rPr>
                <a:t>       　　　　（ </a:t>
              </a:r>
              <a:r>
                <a:rPr lang="zh-TW" altLang="en-US" sz="1600" b="1" dirty="0">
                  <a:latin typeface="ＭＳ Ｐゴシック" panose="020B0600070205080204" pitchFamily="50" charset="-128"/>
                </a:rPr>
                <a:t>１１億４，７００万円</a:t>
              </a:r>
              <a:r>
                <a:rPr lang="ja-JP" altLang="en-US" sz="1600" b="1" dirty="0">
                  <a:latin typeface="ＭＳ Ｐゴシック" panose="020B0600070205080204" pitchFamily="50" charset="-128"/>
                </a:rPr>
                <a:t>）</a:t>
              </a:r>
              <a:endParaRPr lang="en-US" altLang="ja-JP" sz="1600" dirty="0">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latin typeface="ＭＳ Ｐゴシック" panose="020B0600070205080204" pitchFamily="50" charset="-128"/>
              </a:endParaRPr>
            </a:p>
          </p:txBody>
        </p:sp>
        <p:sp>
          <p:nvSpPr>
            <p:cNvPr id="47" name="Rectangle 5"/>
            <p:cNvSpPr>
              <a:spLocks noChangeArrowheads="1"/>
            </p:cNvSpPr>
            <p:nvPr/>
          </p:nvSpPr>
          <p:spPr bwMode="auto">
            <a:xfrm>
              <a:off x="532131" y="4450088"/>
              <a:ext cx="7441703" cy="45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5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看護師等の配置に要する人件費の助成や、本市指導員による事前通告なしの巡回指導及び保育士等を対象にした出前ミニ講座の実施</a:t>
              </a:r>
              <a:endParaRPr lang="en-US" altLang="ja-JP" sz="1400" dirty="0">
                <a:latin typeface="ＭＳ Ｐゴシック" panose="020B0600070205080204" pitchFamily="50" charset="-128"/>
              </a:endParaRPr>
            </a:p>
            <a:p>
              <a:pPr eaLnBrk="1" hangingPunct="1">
                <a:spcBef>
                  <a:spcPts val="175"/>
                </a:spcBef>
                <a:spcAft>
                  <a:spcPts val="175"/>
                </a:spcAft>
              </a:pPr>
              <a:endParaRPr lang="en-US" altLang="ja-JP" sz="1400" dirty="0">
                <a:latin typeface="ＭＳ Ｐゴシック" panose="020B0600070205080204" pitchFamily="50" charset="-128"/>
              </a:endParaRPr>
            </a:p>
          </p:txBody>
        </p:sp>
      </p:grpSp>
      <p:sp>
        <p:nvSpPr>
          <p:cNvPr id="48" name="Rectangle 5"/>
          <p:cNvSpPr>
            <a:spLocks noChangeArrowheads="1"/>
          </p:cNvSpPr>
          <p:nvPr/>
        </p:nvSpPr>
        <p:spPr bwMode="auto">
          <a:xfrm>
            <a:off x="525012" y="1285730"/>
            <a:ext cx="7016670" cy="35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早期に検査を受け、適切な時期の治療につなげられるよう、不妊検査費用の一部を助成</a:t>
            </a:r>
            <a:endParaRPr lang="ja-JP" altLang="en-US" sz="1400" dirty="0">
              <a:latin typeface="ＭＳ Ｐゴシック" panose="020B0600070205080204" pitchFamily="50" charset="-128"/>
            </a:endParaRPr>
          </a:p>
        </p:txBody>
      </p:sp>
      <p:sp>
        <p:nvSpPr>
          <p:cNvPr id="49" name="Rectangle 5"/>
          <p:cNvSpPr>
            <a:spLocks noChangeArrowheads="1"/>
          </p:cNvSpPr>
          <p:nvPr/>
        </p:nvSpPr>
        <p:spPr bwMode="auto">
          <a:xfrm>
            <a:off x="525012" y="1585290"/>
            <a:ext cx="6826102" cy="35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itchFamily="50" charset="-128"/>
                <a:ea typeface="ＭＳ Ｐゴシック" charset="-128"/>
              </a:rPr>
              <a:t>保険適用されるまでの間、国に先駆け、先進医療にかかる治療費の一部を助成</a:t>
            </a:r>
            <a:endParaRPr lang="ja-JP" altLang="en-US"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47D950D8-9A03-A55B-D480-E01E9ACBFC1A}"/>
              </a:ext>
            </a:extLst>
          </p:cNvPr>
          <p:cNvSpPr>
            <a:spLocks noChangeArrowheads="1"/>
          </p:cNvSpPr>
          <p:nvPr/>
        </p:nvSpPr>
        <p:spPr bwMode="auto">
          <a:xfrm>
            <a:off x="521794" y="2538123"/>
            <a:ext cx="7605264" cy="51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algn="just"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支援を必要とする全ての方が利用できるよう、提供体制の確保を図るとともに、</a:t>
            </a:r>
            <a:endParaRPr lang="en-US" altLang="ja-JP" sz="1400" dirty="0">
              <a:latin typeface="ＭＳ Ｐゴシック" panose="020B0600070205080204" pitchFamily="50" charset="-128"/>
            </a:endParaRPr>
          </a:p>
          <a:p>
            <a:pPr algn="just" eaLnBrk="1" hangingPunct="1">
              <a:lnSpc>
                <a:spcPts val="1000"/>
              </a:lnSpc>
              <a:spcBef>
                <a:spcPts val="175"/>
              </a:spcBef>
              <a:spcAft>
                <a:spcPts val="175"/>
              </a:spcAft>
            </a:pPr>
            <a:r>
              <a:rPr lang="ja-JP" altLang="en-US" sz="1400" dirty="0">
                <a:latin typeface="ＭＳ Ｐゴシック" panose="020B0600070205080204" pitchFamily="50" charset="-128"/>
              </a:rPr>
              <a:t>     実施施設に対し、安全管理対策に係る備品の購入費の一部を新たに補助</a:t>
            </a:r>
          </a:p>
          <a:p>
            <a:pPr marL="285750" indent="-285750" algn="just" eaLnBrk="1" hangingPunct="1">
              <a:lnSpc>
                <a:spcPts val="2000"/>
              </a:lnSpc>
              <a:spcBef>
                <a:spcPts val="175"/>
              </a:spcBef>
              <a:spcAft>
                <a:spcPts val="175"/>
              </a:spcAft>
              <a:buFont typeface="Wingdings" panose="05000000000000000000" pitchFamily="2" charset="2"/>
              <a:buChar char="Ø"/>
            </a:pPr>
            <a:endParaRPr lang="ja-JP" altLang="en-US" sz="1400" dirty="0">
              <a:latin typeface="ＭＳ Ｐゴシック" panose="020B0600070205080204" pitchFamily="50" charset="-128"/>
            </a:endParaRPr>
          </a:p>
        </p:txBody>
      </p:sp>
      <p:sp>
        <p:nvSpPr>
          <p:cNvPr id="7" name="Rectangle 4">
            <a:extLst>
              <a:ext uri="{FF2B5EF4-FFF2-40B4-BE49-F238E27FC236}">
                <a16:creationId xmlns:a16="http://schemas.microsoft.com/office/drawing/2014/main" id="{06959C47-2D93-7193-58B3-2D14C94A6F95}"/>
              </a:ext>
            </a:extLst>
          </p:cNvPr>
          <p:cNvSpPr>
            <a:spLocks noChangeArrowheads="1"/>
          </p:cNvSpPr>
          <p:nvPr/>
        </p:nvSpPr>
        <p:spPr bwMode="auto">
          <a:xfrm>
            <a:off x="7027693" y="12446"/>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8" name="グループ化 7">
            <a:extLst>
              <a:ext uri="{FF2B5EF4-FFF2-40B4-BE49-F238E27FC236}">
                <a16:creationId xmlns:a16="http://schemas.microsoft.com/office/drawing/2014/main" id="{0CD7A1B9-5E3D-4235-36DF-4FB78E78F497}"/>
              </a:ext>
            </a:extLst>
          </p:cNvPr>
          <p:cNvGrpSpPr/>
          <p:nvPr/>
        </p:nvGrpSpPr>
        <p:grpSpPr>
          <a:xfrm>
            <a:off x="7921402" y="2153106"/>
            <a:ext cx="931553" cy="752046"/>
            <a:chOff x="7969108" y="2113351"/>
            <a:chExt cx="931553" cy="752046"/>
          </a:xfrm>
        </p:grpSpPr>
        <p:pic>
          <p:nvPicPr>
            <p:cNvPr id="9" name="図 8">
              <a:extLst>
                <a:ext uri="{FF2B5EF4-FFF2-40B4-BE49-F238E27FC236}">
                  <a16:creationId xmlns:a16="http://schemas.microsoft.com/office/drawing/2014/main" id="{2E854A31-F393-4E50-F584-A36C75FB1E3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7969108" y="2113351"/>
              <a:ext cx="531551" cy="717005"/>
            </a:xfrm>
            <a:prstGeom prst="rect">
              <a:avLst/>
            </a:prstGeom>
          </p:spPr>
        </p:pic>
        <p:pic>
          <p:nvPicPr>
            <p:cNvPr id="10" name="図 9">
              <a:extLst>
                <a:ext uri="{FF2B5EF4-FFF2-40B4-BE49-F238E27FC236}">
                  <a16:creationId xmlns:a16="http://schemas.microsoft.com/office/drawing/2014/main" id="{DCCE621B-DAD1-8287-6AAE-87C3A4D4E41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flipH="1">
              <a:off x="8370761" y="2135015"/>
              <a:ext cx="529900" cy="730382"/>
            </a:xfrm>
            <a:prstGeom prst="rect">
              <a:avLst/>
            </a:prstGeom>
          </p:spPr>
        </p:pic>
      </p:grpSp>
    </p:spTree>
    <p:extLst>
      <p:ext uri="{BB962C8B-B14F-4D97-AF65-F5344CB8AC3E}">
        <p14:creationId xmlns:p14="http://schemas.microsoft.com/office/powerpoint/2010/main" val="16271992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きめ細やかな質の高い学校教育の推進①</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16</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40" name="Rectangle 5"/>
          <p:cNvSpPr>
            <a:spLocks noChangeArrowheads="1"/>
          </p:cNvSpPr>
          <p:nvPr/>
        </p:nvSpPr>
        <p:spPr bwMode="auto">
          <a:xfrm>
            <a:off x="659162" y="867839"/>
            <a:ext cx="6681637" cy="565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endParaRPr lang="en-US" altLang="ja-JP" sz="1400" dirty="0">
              <a:latin typeface="ＭＳ Ｐゴシック" panose="020B0600070205080204" pitchFamily="50" charset="-128"/>
            </a:endParaRPr>
          </a:p>
        </p:txBody>
      </p:sp>
      <p:sp>
        <p:nvSpPr>
          <p:cNvPr id="44" name="Rectangle 5"/>
          <p:cNvSpPr>
            <a:spLocks noChangeArrowheads="1"/>
          </p:cNvSpPr>
          <p:nvPr/>
        </p:nvSpPr>
        <p:spPr bwMode="auto">
          <a:xfrm>
            <a:off x="258437" y="464747"/>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 pos="6284913" algn="l"/>
                <a:tab pos="7534275" algn="l"/>
              </a:tabLst>
            </a:pPr>
            <a:r>
              <a:rPr lang="ja-JP" altLang="en-US" sz="1600" b="1" dirty="0">
                <a:latin typeface="ＭＳ Ｐゴシック" panose="020B0600070205080204" pitchFamily="50" charset="-128"/>
              </a:rPr>
              <a:t>■　ブロック化による学校支援事業　　　　　　　　　　　　　　　　　　　　　 　</a:t>
            </a:r>
            <a:r>
              <a:rPr lang="ja-JP" altLang="en-US" sz="1600" b="1" dirty="0">
                <a:latin typeface="ＭＳ Ｐゴシック" pitchFamily="50" charset="-128"/>
                <a:ea typeface="ＭＳ Ｐゴシック" charset="-128"/>
              </a:rPr>
              <a:t>（７億９，５００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5" name="Rectangle 5"/>
          <p:cNvSpPr>
            <a:spLocks noChangeArrowheads="1"/>
          </p:cNvSpPr>
          <p:nvPr/>
        </p:nvSpPr>
        <p:spPr bwMode="auto">
          <a:xfrm>
            <a:off x="281619" y="1627725"/>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学習動画コンテンツ配信モデル事業　　　　　　　　　　　　　　　　　 　 （　　 ６，６００万円）</a:t>
            </a:r>
          </a:p>
        </p:txBody>
      </p:sp>
      <p:sp>
        <p:nvSpPr>
          <p:cNvPr id="22" name="Rectangle 5"/>
          <p:cNvSpPr>
            <a:spLocks noChangeArrowheads="1"/>
          </p:cNvSpPr>
          <p:nvPr/>
        </p:nvSpPr>
        <p:spPr bwMode="auto">
          <a:xfrm>
            <a:off x="570544" y="1978497"/>
            <a:ext cx="6787740" cy="52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学習理解の更なる定着を図るため、学校や家庭で豊富な学習動画を視聴できる環境をモデル校（４９校）に整備し、 在籍する児童生徒等を対象に配信</a:t>
            </a:r>
            <a:endParaRPr lang="en-US" altLang="ja-JP" sz="1400" dirty="0">
              <a:latin typeface="ＭＳ Ｐゴシック" panose="020B0600070205080204" pitchFamily="50" charset="-128"/>
            </a:endParaRPr>
          </a:p>
        </p:txBody>
      </p:sp>
      <p:sp>
        <p:nvSpPr>
          <p:cNvPr id="4" name="Rectangle 5">
            <a:extLst>
              <a:ext uri="{FF2B5EF4-FFF2-40B4-BE49-F238E27FC236}">
                <a16:creationId xmlns:a16="http://schemas.microsoft.com/office/drawing/2014/main" id="{CA2B4CC0-9449-AAB4-2A81-69B5853B2F2B}"/>
              </a:ext>
            </a:extLst>
          </p:cNvPr>
          <p:cNvSpPr>
            <a:spLocks noChangeArrowheads="1"/>
          </p:cNvSpPr>
          <p:nvPr/>
        </p:nvSpPr>
        <p:spPr bwMode="auto">
          <a:xfrm>
            <a:off x="281619" y="4648758"/>
            <a:ext cx="8803828"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外国につながる児童生徒の受入れ・共生のための教育推進事業　 </a:t>
            </a:r>
            <a:r>
              <a:rPr lang="ja-JP" altLang="en-US" sz="1600" b="1" dirty="0">
                <a:latin typeface="ＭＳ Ｐゴシック" pitchFamily="50" charset="-128"/>
                <a:ea typeface="ＭＳ Ｐゴシック" charset="-128"/>
              </a:rPr>
              <a:t>（３億　 ３００万</a:t>
            </a:r>
            <a:r>
              <a:rPr lang="zh-TW" altLang="en-US" sz="1600" b="1" dirty="0">
                <a:latin typeface="ＭＳ Ｐゴシック" pitchFamily="50" charset="-128"/>
                <a:ea typeface="ＭＳ Ｐゴシック" charset="-128"/>
              </a:rPr>
              <a:t>円</a:t>
            </a:r>
            <a:r>
              <a:rPr lang="ja-JP" altLang="en-US" sz="1600" b="1" dirty="0">
                <a:latin typeface="ＭＳ Ｐゴシック" pitchFamily="50" charset="-128"/>
                <a:ea typeface="ＭＳ Ｐゴシック" charset="-128"/>
              </a:rPr>
              <a:t>）</a:t>
            </a:r>
            <a:r>
              <a:rPr lang="en-US" altLang="ja-JP" sz="1600" b="1" dirty="0">
                <a:latin typeface="ＭＳ Ｐゴシック" panose="020B0600070205080204" pitchFamily="50" charset="-128"/>
              </a:rPr>
              <a:t>【</a:t>
            </a:r>
            <a:r>
              <a:rPr lang="ja-JP" altLang="en-US" sz="1600" b="1" dirty="0">
                <a:latin typeface="ＭＳ Ｐゴシック" panose="020B0600070205080204" pitchFamily="50" charset="-128"/>
              </a:rPr>
              <a:t>後掲</a:t>
            </a:r>
            <a:r>
              <a:rPr lang="en-US" altLang="ja-JP" sz="1600" b="1" dirty="0">
                <a:latin typeface="ＭＳ Ｐゴシック" panose="020B0600070205080204" pitchFamily="50" charset="-128"/>
              </a:rPr>
              <a:t>】</a:t>
            </a:r>
            <a:endParaRPr lang="ja-JP" altLang="en-US" sz="1600" b="1" dirty="0">
              <a:latin typeface="ＭＳ Ｐゴシック" panose="020B0600070205080204" pitchFamily="50" charset="-128"/>
            </a:endParaRPr>
          </a:p>
        </p:txBody>
      </p:sp>
      <p:sp>
        <p:nvSpPr>
          <p:cNvPr id="12" name="角丸四角形 19">
            <a:extLst>
              <a:ext uri="{FF2B5EF4-FFF2-40B4-BE49-F238E27FC236}">
                <a16:creationId xmlns:a16="http://schemas.microsoft.com/office/drawing/2014/main" id="{3551BF57-B26E-82D0-96DC-DD471AE7C4CE}"/>
              </a:ext>
            </a:extLst>
          </p:cNvPr>
          <p:cNvSpPr/>
          <p:nvPr/>
        </p:nvSpPr>
        <p:spPr>
          <a:xfrm>
            <a:off x="41065" y="165325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3" name="Rectangle 5">
            <a:extLst>
              <a:ext uri="{FF2B5EF4-FFF2-40B4-BE49-F238E27FC236}">
                <a16:creationId xmlns:a16="http://schemas.microsoft.com/office/drawing/2014/main" id="{0E0A9547-7C08-5C3A-B5CD-15403B30E7F5}"/>
              </a:ext>
            </a:extLst>
          </p:cNvPr>
          <p:cNvSpPr>
            <a:spLocks noChangeArrowheads="1"/>
          </p:cNvSpPr>
          <p:nvPr/>
        </p:nvSpPr>
        <p:spPr bwMode="auto">
          <a:xfrm>
            <a:off x="553059" y="1062167"/>
            <a:ext cx="7103517" cy="45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放課後学習等を支援する学びサポーター</a:t>
            </a:r>
            <a:r>
              <a:rPr lang="zh-TW" altLang="en-US" sz="1400" dirty="0">
                <a:latin typeface="ＭＳ Ｐゴシック" panose="020B0600070205080204" pitchFamily="50" charset="-128"/>
              </a:rPr>
              <a:t>（週１０時間）</a:t>
            </a:r>
            <a:r>
              <a:rPr lang="ja-JP" altLang="en-US" sz="1400" dirty="0">
                <a:latin typeface="ＭＳ Ｐゴシック" panose="020B0600070205080204" pitchFamily="50" charset="-128"/>
              </a:rPr>
              <a:t>に加え、個々の児童生徒に応じた　　　　　　　　　　　　　　　授業中の支援を担う学びサポーター（週１５時間）を全小中学校等に配置</a:t>
            </a:r>
            <a:endParaRPr lang="en-US" altLang="ja-JP" sz="1400" dirty="0">
              <a:latin typeface="ＭＳ Ｐゴシック" panose="020B0600070205080204" pitchFamily="50" charset="-128"/>
            </a:endParaRPr>
          </a:p>
        </p:txBody>
      </p:sp>
      <p:sp>
        <p:nvSpPr>
          <p:cNvPr id="28" name="角丸四角形 25">
            <a:extLst>
              <a:ext uri="{FF2B5EF4-FFF2-40B4-BE49-F238E27FC236}">
                <a16:creationId xmlns:a16="http://schemas.microsoft.com/office/drawing/2014/main" id="{04C7FDBB-2DAA-DE2D-2F86-F541C7B3295E}"/>
              </a:ext>
            </a:extLst>
          </p:cNvPr>
          <p:cNvSpPr/>
          <p:nvPr/>
        </p:nvSpPr>
        <p:spPr>
          <a:xfrm>
            <a:off x="281619" y="108831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9" name="角丸四角形 25">
            <a:extLst>
              <a:ext uri="{FF2B5EF4-FFF2-40B4-BE49-F238E27FC236}">
                <a16:creationId xmlns:a16="http://schemas.microsoft.com/office/drawing/2014/main" id="{6454001A-83D7-84C2-6C57-EC2312895767}"/>
              </a:ext>
            </a:extLst>
          </p:cNvPr>
          <p:cNvSpPr/>
          <p:nvPr/>
        </p:nvSpPr>
        <p:spPr>
          <a:xfrm>
            <a:off x="41066" y="4673330"/>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角丸四角形 46">
            <a:extLst>
              <a:ext uri="{FF2B5EF4-FFF2-40B4-BE49-F238E27FC236}">
                <a16:creationId xmlns:a16="http://schemas.microsoft.com/office/drawing/2014/main" id="{F17E321E-5652-71DB-34DA-1D804988F424}"/>
              </a:ext>
            </a:extLst>
          </p:cNvPr>
          <p:cNvSpPr/>
          <p:nvPr/>
        </p:nvSpPr>
        <p:spPr>
          <a:xfrm>
            <a:off x="41066" y="2709571"/>
            <a:ext cx="288925" cy="296761"/>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9" name="Rectangle 5">
            <a:extLst>
              <a:ext uri="{FF2B5EF4-FFF2-40B4-BE49-F238E27FC236}">
                <a16:creationId xmlns:a16="http://schemas.microsoft.com/office/drawing/2014/main" id="{0FFCD789-C0D0-3F50-788B-25A449AC49F3}"/>
              </a:ext>
            </a:extLst>
          </p:cNvPr>
          <p:cNvSpPr>
            <a:spLocks noChangeArrowheads="1"/>
          </p:cNvSpPr>
          <p:nvPr/>
        </p:nvSpPr>
        <p:spPr bwMode="auto">
          <a:xfrm>
            <a:off x="301731" y="2707234"/>
            <a:ext cx="8712322" cy="3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学びの多様化学校（いわゆる不登校特例校）等の開設 　　　　　　　（　　 ２，７００万円）</a:t>
            </a:r>
          </a:p>
        </p:txBody>
      </p:sp>
      <p:sp>
        <p:nvSpPr>
          <p:cNvPr id="10" name="Rectangle 5">
            <a:extLst>
              <a:ext uri="{FF2B5EF4-FFF2-40B4-BE49-F238E27FC236}">
                <a16:creationId xmlns:a16="http://schemas.microsoft.com/office/drawing/2014/main" id="{DA55EB28-D5F4-6477-2B64-23F27A22B426}"/>
              </a:ext>
            </a:extLst>
          </p:cNvPr>
          <p:cNvSpPr>
            <a:spLocks noChangeArrowheads="1"/>
          </p:cNvSpPr>
          <p:nvPr/>
        </p:nvSpPr>
        <p:spPr bwMode="auto">
          <a:xfrm>
            <a:off x="553059" y="3263548"/>
            <a:ext cx="8260949" cy="364880"/>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本市の不登校対策の中核的役割を担う登校支援室を併設</a:t>
            </a:r>
            <a:endParaRPr lang="en-US" altLang="ja-JP" sz="1400" dirty="0">
              <a:latin typeface="ＭＳ Ｐゴシック" panose="020B0600070205080204" pitchFamily="50" charset="-128"/>
            </a:endParaRPr>
          </a:p>
        </p:txBody>
      </p:sp>
      <p:sp>
        <p:nvSpPr>
          <p:cNvPr id="11" name="Rectangle 5">
            <a:extLst>
              <a:ext uri="{FF2B5EF4-FFF2-40B4-BE49-F238E27FC236}">
                <a16:creationId xmlns:a16="http://schemas.microsoft.com/office/drawing/2014/main" id="{C31963F9-8694-4C44-888D-90E04C0EC97E}"/>
              </a:ext>
            </a:extLst>
          </p:cNvPr>
          <p:cNvSpPr>
            <a:spLocks noChangeArrowheads="1"/>
          </p:cNvSpPr>
          <p:nvPr/>
        </p:nvSpPr>
        <p:spPr bwMode="auto">
          <a:xfrm>
            <a:off x="553059" y="2971562"/>
            <a:ext cx="7931779" cy="349274"/>
          </a:xfrm>
          <a:prstGeom prst="rect">
            <a:avLst/>
          </a:prstGeom>
          <a:noFill/>
          <a:ln w="9525">
            <a:noFill/>
            <a:miter lim="800000"/>
            <a:headEnd/>
            <a:tailEnd/>
          </a:ln>
        </p:spPr>
        <p:txBody>
          <a:bodyPr lIns="77929" tIns="38964" rIns="77929" bIns="38964"/>
          <a:lstStyle/>
          <a:p>
            <a:pPr marL="285750" indent="-285750" defTabSz="919163" eaLnBrk="1" hangingPunct="1">
              <a:lnSpc>
                <a:spcPts val="2000"/>
              </a:lnSpc>
              <a:spcBef>
                <a:spcPts val="175"/>
              </a:spcBef>
              <a:spcAft>
                <a:spcPts val="175"/>
              </a:spcAft>
              <a:buFont typeface="Wingdings" panose="05000000000000000000" pitchFamily="2" charset="2"/>
              <a:buChar char="Ø"/>
              <a:tabLst>
                <a:tab pos="4659313" algn="l"/>
                <a:tab pos="4757738" algn="l"/>
                <a:tab pos="6459538" algn="l"/>
                <a:tab pos="6635750" algn="l"/>
                <a:tab pos="6905625" algn="l"/>
                <a:tab pos="6999288" algn="l"/>
                <a:tab pos="7173913" algn="l"/>
                <a:tab pos="7983538" algn="l"/>
                <a:tab pos="8253413" algn="l"/>
              </a:tabLst>
              <a:defRPr/>
            </a:pPr>
            <a:r>
              <a:rPr lang="ja-JP" altLang="en-US" sz="1400" dirty="0">
                <a:latin typeface="ＭＳ Ｐゴシック" panose="020B0600070205080204" pitchFamily="50" charset="-128"/>
              </a:rPr>
              <a:t>大阪市立心和中学校を令和６年４月に開校</a:t>
            </a:r>
            <a:endParaRPr lang="en-US" altLang="ja-JP" sz="1400" dirty="0">
              <a:latin typeface="ＭＳ Ｐゴシック" panose="020B0600070205080204" pitchFamily="50" charset="-128"/>
            </a:endParaRPr>
          </a:p>
        </p:txBody>
      </p:sp>
      <p:sp>
        <p:nvSpPr>
          <p:cNvPr id="15" name="Rectangle 5">
            <a:extLst>
              <a:ext uri="{FF2B5EF4-FFF2-40B4-BE49-F238E27FC236}">
                <a16:creationId xmlns:a16="http://schemas.microsoft.com/office/drawing/2014/main" id="{A34D93D7-D04C-6872-71B8-CC845609C326}"/>
              </a:ext>
            </a:extLst>
          </p:cNvPr>
          <p:cNvSpPr>
            <a:spLocks noChangeArrowheads="1"/>
          </p:cNvSpPr>
          <p:nvPr/>
        </p:nvSpPr>
        <p:spPr bwMode="auto">
          <a:xfrm>
            <a:off x="41067" y="3637112"/>
            <a:ext cx="8519254"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校内教育支援センター（スペシャルサポートルーム）のモデル設置 （１億　　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17" name="角丸四角形 19">
            <a:extLst>
              <a:ext uri="{FF2B5EF4-FFF2-40B4-BE49-F238E27FC236}">
                <a16:creationId xmlns:a16="http://schemas.microsoft.com/office/drawing/2014/main" id="{93A15C0C-E76E-FA25-2729-1F985105E465}"/>
              </a:ext>
            </a:extLst>
          </p:cNvPr>
          <p:cNvSpPr/>
          <p:nvPr/>
        </p:nvSpPr>
        <p:spPr>
          <a:xfrm>
            <a:off x="41066" y="365530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Rectangle 4">
            <a:extLst>
              <a:ext uri="{FF2B5EF4-FFF2-40B4-BE49-F238E27FC236}">
                <a16:creationId xmlns:a16="http://schemas.microsoft.com/office/drawing/2014/main" id="{C7094EA6-5129-AB7A-C77D-4737B8C07AD5}"/>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sp>
        <p:nvSpPr>
          <p:cNvPr id="2" name="Rectangle 5">
            <a:extLst>
              <a:ext uri="{FF2B5EF4-FFF2-40B4-BE49-F238E27FC236}">
                <a16:creationId xmlns:a16="http://schemas.microsoft.com/office/drawing/2014/main" id="{A1006125-7E19-7F8D-4A8D-19F7D6062CE5}"/>
              </a:ext>
            </a:extLst>
          </p:cNvPr>
          <p:cNvSpPr>
            <a:spLocks noChangeArrowheads="1"/>
          </p:cNvSpPr>
          <p:nvPr/>
        </p:nvSpPr>
        <p:spPr bwMode="auto">
          <a:xfrm>
            <a:off x="539081" y="3949386"/>
            <a:ext cx="7532024" cy="56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不登校児童生徒や登校しても自分の教室に入りづらい児童生徒の社会的自立に向けた　　　　支援として、スペシャルサポートルームをモデル校（２４校）に設置し、支援員を各校１人配置</a:t>
            </a:r>
            <a:endParaRPr lang="en-US" altLang="ja-JP" sz="1400" dirty="0">
              <a:latin typeface="ＭＳ Ｐゴシック" panose="020B0600070205080204" pitchFamily="50" charset="-128"/>
            </a:endParaRPr>
          </a:p>
        </p:txBody>
      </p:sp>
      <p:pic>
        <p:nvPicPr>
          <p:cNvPr id="5" name="図 4" descr="クマの人形の写真と文字の加工写真&#10;&#10;中程度の精度で">
            <a:extLst>
              <a:ext uri="{FF2B5EF4-FFF2-40B4-BE49-F238E27FC236}">
                <a16:creationId xmlns:a16="http://schemas.microsoft.com/office/drawing/2014/main" id="{4F24861A-21AE-0B96-60C6-BD8BA6FE311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65791" y="1647455"/>
            <a:ext cx="1437142" cy="1255330"/>
          </a:xfrm>
          <a:prstGeom prst="rect">
            <a:avLst/>
          </a:prstGeom>
        </p:spPr>
      </p:pic>
      <p:sp>
        <p:nvSpPr>
          <p:cNvPr id="6" name="Rectangle 5">
            <a:extLst>
              <a:ext uri="{FF2B5EF4-FFF2-40B4-BE49-F238E27FC236}">
                <a16:creationId xmlns:a16="http://schemas.microsoft.com/office/drawing/2014/main" id="{4AE48502-905C-940A-B64E-22C984EC6E84}"/>
              </a:ext>
            </a:extLst>
          </p:cNvPr>
          <p:cNvSpPr>
            <a:spLocks noChangeArrowheads="1"/>
          </p:cNvSpPr>
          <p:nvPr/>
        </p:nvSpPr>
        <p:spPr bwMode="auto">
          <a:xfrm>
            <a:off x="557584" y="783696"/>
            <a:ext cx="7922727" cy="35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20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教育委員会事務局を４ブロック化し、各校の課題に対応したきめ細やかな支援等を実施</a:t>
            </a:r>
            <a:endParaRPr lang="en-US" altLang="ja-JP" sz="1400" dirty="0">
              <a:latin typeface="ＭＳ Ｐゴシック" panose="020B0600070205080204" pitchFamily="50" charset="-128"/>
            </a:endParaRPr>
          </a:p>
        </p:txBody>
      </p:sp>
    </p:spTree>
    <p:extLst>
      <p:ext uri="{BB962C8B-B14F-4D97-AF65-F5344CB8AC3E}">
        <p14:creationId xmlns:p14="http://schemas.microsoft.com/office/powerpoint/2010/main" val="13492870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1768" y="1852"/>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きめ細やかな質の高い学校教育の推進②</a:t>
            </a:r>
            <a:endParaRPr lang="en-US" altLang="ja-JP" sz="28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33" name="スライド番号プレースホルダ 3"/>
          <p:cNvSpPr txBox="1">
            <a:spLocks noGrp="1"/>
          </p:cNvSpPr>
          <p:nvPr/>
        </p:nvSpPr>
        <p:spPr bwMode="auto">
          <a:xfrm>
            <a:off x="7006884"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a:effectLst>
                  <a:outerShdw blurRad="38100" dist="38100" dir="2700000" algn="tl">
                    <a:srgbClr val="C0C0C0"/>
                  </a:outerShdw>
                </a:effectLst>
                <a:latin typeface="ＭＳ Ｐゴシック" panose="020B0600070205080204" pitchFamily="50" charset="-128"/>
              </a:rPr>
              <a:pPr algn="r" eaLnBrk="1" hangingPunct="1">
                <a:defRPr/>
              </a:pPr>
              <a:t>17</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5" name="Rectangle 5"/>
          <p:cNvSpPr>
            <a:spLocks noChangeArrowheads="1"/>
          </p:cNvSpPr>
          <p:nvPr/>
        </p:nvSpPr>
        <p:spPr bwMode="auto">
          <a:xfrm>
            <a:off x="88243" y="491861"/>
            <a:ext cx="8808912" cy="32531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tabLst>
                <a:tab pos="176213" algn="l"/>
                <a:tab pos="269875" algn="l"/>
                <a:tab pos="446088" algn="l"/>
                <a:tab pos="714375" algn="l"/>
                <a:tab pos="4843463" algn="l"/>
                <a:tab pos="5018088" algn="l"/>
                <a:tab pos="5286375" algn="l"/>
                <a:tab pos="5381625" algn="l"/>
                <a:tab pos="5556250" algn="l"/>
                <a:tab pos="5562600" algn="l"/>
                <a:tab pos="6640513" algn="l"/>
              </a:tabLst>
              <a:defRPr/>
            </a:pPr>
            <a:r>
              <a:rPr lang="ja-JP" altLang="en-US" sz="1400" b="1" dirty="0">
                <a:latin typeface="ＭＳ Ｐゴシック" panose="020B0600070205080204" pitchFamily="50" charset="-128"/>
              </a:rPr>
              <a:t>　</a:t>
            </a: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総合教育センターを活用した教員の資質・教職の魅力向上事業　　（１億４，３００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p:txBody>
      </p:sp>
      <p:sp>
        <p:nvSpPr>
          <p:cNvPr id="39" name="Rectangle 5"/>
          <p:cNvSpPr>
            <a:spLocks noChangeArrowheads="1"/>
          </p:cNvSpPr>
          <p:nvPr/>
        </p:nvSpPr>
        <p:spPr bwMode="auto">
          <a:xfrm>
            <a:off x="329992" y="3226065"/>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ワークライフバランス支援員の配置　　　　　　　　　　　　　　　　　　　　</a:t>
            </a:r>
            <a:r>
              <a:rPr lang="ja-JP" altLang="en-US" sz="1600" b="1" dirty="0">
                <a:latin typeface="ＭＳ Ｐゴシック" pitchFamily="50" charset="-128"/>
                <a:ea typeface="ＭＳ Ｐゴシック" charset="-128"/>
              </a:rPr>
              <a:t>（３億４，６００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endParaRPr lang="ja-JP" altLang="en-US" sz="1600" b="1" dirty="0">
              <a:latin typeface="ＭＳ Ｐゴシック" panose="020B0600070205080204" pitchFamily="50" charset="-128"/>
            </a:endParaRPr>
          </a:p>
        </p:txBody>
      </p:sp>
      <p:sp>
        <p:nvSpPr>
          <p:cNvPr id="40" name="Rectangle 5"/>
          <p:cNvSpPr>
            <a:spLocks noChangeArrowheads="1"/>
          </p:cNvSpPr>
          <p:nvPr/>
        </p:nvSpPr>
        <p:spPr bwMode="auto">
          <a:xfrm>
            <a:off x="619199" y="870614"/>
            <a:ext cx="6635041" cy="52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「教員の総合バックアップセンター」として、大阪教育大学天王寺キャンパス内に</a:t>
            </a:r>
            <a:endParaRPr lang="en-US" altLang="ja-JP" sz="1400" dirty="0">
              <a:latin typeface="ＭＳ Ｐゴシック" panose="020B0600070205080204" pitchFamily="50" charset="-128"/>
            </a:endParaRPr>
          </a:p>
          <a:p>
            <a:pPr eaLnBrk="1" hangingPunct="1">
              <a:lnSpc>
                <a:spcPts val="1700"/>
              </a:lnSpc>
              <a:spcBef>
                <a:spcPts val="175"/>
              </a:spcBef>
              <a:spcAft>
                <a:spcPts val="175"/>
              </a:spcAft>
            </a:pPr>
            <a:r>
              <a:rPr lang="ja-JP" altLang="en-US" sz="1400" dirty="0">
                <a:latin typeface="ＭＳ Ｐゴシック" panose="020B0600070205080204" pitchFamily="50" charset="-128"/>
              </a:rPr>
              <a:t>　　令和６年４月開設</a:t>
            </a:r>
            <a:endParaRPr lang="en-US" altLang="ja-JP" sz="1400" dirty="0">
              <a:latin typeface="ＭＳ Ｐゴシック" panose="020B0600070205080204" pitchFamily="50" charset="-128"/>
            </a:endParaRPr>
          </a:p>
        </p:txBody>
      </p:sp>
      <p:sp>
        <p:nvSpPr>
          <p:cNvPr id="18" name="Rectangle 5"/>
          <p:cNvSpPr>
            <a:spLocks noChangeArrowheads="1"/>
          </p:cNvSpPr>
          <p:nvPr/>
        </p:nvSpPr>
        <p:spPr bwMode="auto">
          <a:xfrm>
            <a:off x="345366" y="4123691"/>
            <a:ext cx="8484016" cy="404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tabLst>
                <a:tab pos="5018088" algn="l"/>
                <a:tab pos="5205413" algn="l"/>
                <a:tab pos="5376863" algn="l"/>
                <a:tab pos="5473700" algn="l"/>
              </a:tabLst>
            </a:pPr>
            <a:r>
              <a:rPr lang="ja-JP" altLang="en-US" sz="1600" b="1" dirty="0">
                <a:latin typeface="ＭＳ Ｐゴシック" panose="020B0600070205080204" pitchFamily="50" charset="-128"/>
              </a:rPr>
              <a:t>■　本務教員による欠員補充制度の創設（特別専科教諭の配置） 　　　（４億円　　　　　　  ）</a:t>
            </a:r>
          </a:p>
        </p:txBody>
      </p:sp>
      <p:sp>
        <p:nvSpPr>
          <p:cNvPr id="19" name="Rectangle 5"/>
          <p:cNvSpPr>
            <a:spLocks noChangeArrowheads="1"/>
          </p:cNvSpPr>
          <p:nvPr/>
        </p:nvSpPr>
        <p:spPr bwMode="auto">
          <a:xfrm>
            <a:off x="619199" y="4496996"/>
            <a:ext cx="8170676" cy="57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全国的な教員不足のなか、年度途中からの産休・育休取得者等の代替講師に欠員が生じている</a:t>
            </a:r>
            <a:endParaRPr lang="en-US" altLang="ja-JP" sz="1400" dirty="0">
              <a:latin typeface="ＭＳ Ｐゴシック" panose="020B0600070205080204" pitchFamily="50" charset="-128"/>
            </a:endParaRPr>
          </a:p>
          <a:p>
            <a:pPr eaLnBrk="1" hangingPunct="1">
              <a:spcBef>
                <a:spcPts val="175"/>
              </a:spcBef>
              <a:spcAft>
                <a:spcPts val="175"/>
              </a:spcAft>
            </a:pP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状況を解消するため、本市独自で６５名の本務教員を配置</a:t>
            </a:r>
            <a:endParaRPr lang="en-US" altLang="ja-JP" sz="1400" dirty="0">
              <a:latin typeface="ＭＳ Ｐゴシック" panose="020B0600070205080204" pitchFamily="50" charset="-128"/>
            </a:endParaRPr>
          </a:p>
        </p:txBody>
      </p:sp>
      <p:sp>
        <p:nvSpPr>
          <p:cNvPr id="22" name="角丸四角形 21"/>
          <p:cNvSpPr/>
          <p:nvPr/>
        </p:nvSpPr>
        <p:spPr>
          <a:xfrm>
            <a:off x="56441" y="52501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4" name="角丸四角形 23"/>
          <p:cNvSpPr/>
          <p:nvPr/>
        </p:nvSpPr>
        <p:spPr>
          <a:xfrm>
            <a:off x="65200" y="4120453"/>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6" name="角丸四角形 25"/>
          <p:cNvSpPr/>
          <p:nvPr/>
        </p:nvSpPr>
        <p:spPr>
          <a:xfrm>
            <a:off x="65200" y="3263077"/>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30" name="Rectangle 5"/>
          <p:cNvSpPr>
            <a:spLocks noChangeArrowheads="1"/>
          </p:cNvSpPr>
          <p:nvPr/>
        </p:nvSpPr>
        <p:spPr bwMode="auto">
          <a:xfrm>
            <a:off x="200901" y="3516197"/>
            <a:ext cx="8285749" cy="556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731837" indent="-285750">
              <a:spcBef>
                <a:spcPts val="175"/>
              </a:spcBef>
              <a:spcAft>
                <a:spcPts val="175"/>
              </a:spcAft>
              <a:buFont typeface="Wingdings" panose="05000000000000000000" pitchFamily="2" charset="2"/>
              <a:buChar char="Ø"/>
              <a:tabLst>
                <a:tab pos="714375" algn="l"/>
                <a:tab pos="809625" algn="l"/>
              </a:tabLst>
              <a:defRPr/>
            </a:pPr>
            <a:r>
              <a:rPr lang="ja-JP" altLang="en-US" sz="1400" dirty="0">
                <a:latin typeface="ＭＳ Ｐゴシック" panose="020B0600070205080204" pitchFamily="50" charset="-128"/>
              </a:rPr>
              <a:t>教頭職の業務負担を軽減し、働きやすい環境を整備するため、ワークライフバランス支援員の</a:t>
            </a:r>
            <a:endParaRPr lang="en-US" altLang="ja-JP" sz="1400" dirty="0">
              <a:latin typeface="ＭＳ Ｐゴシック" panose="020B0600070205080204" pitchFamily="50" charset="-128"/>
            </a:endParaRPr>
          </a:p>
          <a:p>
            <a:pPr marL="446087">
              <a:spcBef>
                <a:spcPts val="175"/>
              </a:spcBef>
              <a:spcAft>
                <a:spcPts val="175"/>
              </a:spcAft>
              <a:tabLst>
                <a:tab pos="714375" algn="l"/>
                <a:tab pos="809625" algn="l"/>
              </a:tabLst>
              <a:defRPr/>
            </a:pPr>
            <a:r>
              <a:rPr lang="ja-JP" altLang="en-US" sz="1400" dirty="0">
                <a:latin typeface="ＭＳ Ｐゴシック" panose="020B0600070205080204" pitchFamily="50" charset="-128"/>
              </a:rPr>
              <a:t>　　 配置校を７０校から１００校に拡充</a:t>
            </a:r>
            <a:endParaRPr lang="en-US" altLang="ja-JP" sz="1400" dirty="0">
              <a:latin typeface="ＭＳ Ｐゴシック" panose="020B0600070205080204" pitchFamily="50" charset="-128"/>
            </a:endParaRPr>
          </a:p>
        </p:txBody>
      </p:sp>
      <p:sp>
        <p:nvSpPr>
          <p:cNvPr id="5" name="Rectangle 5">
            <a:extLst>
              <a:ext uri="{FF2B5EF4-FFF2-40B4-BE49-F238E27FC236}">
                <a16:creationId xmlns:a16="http://schemas.microsoft.com/office/drawing/2014/main" id="{230B2D21-34C3-D99B-5A69-3F960D90A006}"/>
              </a:ext>
            </a:extLst>
          </p:cNvPr>
          <p:cNvSpPr>
            <a:spLocks noChangeArrowheads="1"/>
          </p:cNvSpPr>
          <p:nvPr/>
        </p:nvSpPr>
        <p:spPr bwMode="auto">
          <a:xfrm>
            <a:off x="970094" y="2938225"/>
            <a:ext cx="7523480" cy="34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2000"/>
              </a:lnSpc>
              <a:spcBef>
                <a:spcPts val="175"/>
              </a:spcBef>
              <a:spcAft>
                <a:spcPts val="175"/>
              </a:spcAft>
            </a:pPr>
            <a:r>
              <a:rPr lang="ja-JP" altLang="en-US" sz="1400" dirty="0">
                <a:latin typeface="ＭＳ Ｐゴシック" panose="020B0600070205080204" pitchFamily="50" charset="-128"/>
              </a:rPr>
              <a:t>・教職の魅力向上イベントや教員の採用前研修を実施</a:t>
            </a:r>
            <a:endParaRPr lang="en-US" altLang="ja-JP" sz="1400" dirty="0">
              <a:latin typeface="ＭＳ Ｐゴシック" panose="020B0600070205080204" pitchFamily="50" charset="-128"/>
            </a:endParaRPr>
          </a:p>
        </p:txBody>
      </p:sp>
      <p:sp>
        <p:nvSpPr>
          <p:cNvPr id="2" name="Rectangle 5">
            <a:extLst>
              <a:ext uri="{FF2B5EF4-FFF2-40B4-BE49-F238E27FC236}">
                <a16:creationId xmlns:a16="http://schemas.microsoft.com/office/drawing/2014/main" id="{5593556F-6CA6-B2E9-4B67-A7461EFAE2B3}"/>
              </a:ext>
            </a:extLst>
          </p:cNvPr>
          <p:cNvSpPr>
            <a:spLocks noChangeArrowheads="1"/>
          </p:cNvSpPr>
          <p:nvPr/>
        </p:nvSpPr>
        <p:spPr bwMode="auto">
          <a:xfrm>
            <a:off x="974284" y="2420094"/>
            <a:ext cx="4622038" cy="60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75"/>
              </a:spcBef>
              <a:spcAft>
                <a:spcPts val="175"/>
              </a:spcAft>
            </a:pPr>
            <a:r>
              <a:rPr lang="ja-JP" altLang="en-US" sz="1400" dirty="0">
                <a:latin typeface="ＭＳ Ｐゴシック" panose="020B0600070205080204" pitchFamily="50" charset="-128"/>
              </a:rPr>
              <a:t>・教育データを基盤とした高度な調査分析・施策企画を行う</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シンクタンク統括室の設置</a:t>
            </a:r>
            <a:endParaRPr lang="en-US" altLang="ja-JP" sz="1400" dirty="0">
              <a:latin typeface="ＭＳ Ｐゴシック" panose="020B0600070205080204" pitchFamily="50" charset="-128"/>
            </a:endParaRPr>
          </a:p>
        </p:txBody>
      </p:sp>
      <p:sp>
        <p:nvSpPr>
          <p:cNvPr id="3" name="Rectangle 5">
            <a:extLst>
              <a:ext uri="{FF2B5EF4-FFF2-40B4-BE49-F238E27FC236}">
                <a16:creationId xmlns:a16="http://schemas.microsoft.com/office/drawing/2014/main" id="{5794F466-2A78-C2B0-EE59-470E52BE8BB0}"/>
              </a:ext>
            </a:extLst>
          </p:cNvPr>
          <p:cNvSpPr>
            <a:spLocks noChangeArrowheads="1"/>
          </p:cNvSpPr>
          <p:nvPr/>
        </p:nvSpPr>
        <p:spPr bwMode="auto">
          <a:xfrm>
            <a:off x="970094" y="1900750"/>
            <a:ext cx="7819781" cy="6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00"/>
              </a:lnSpc>
              <a:spcBef>
                <a:spcPts val="175"/>
              </a:spcBef>
              <a:spcAft>
                <a:spcPts val="175"/>
              </a:spcAft>
            </a:pPr>
            <a:r>
              <a:rPr lang="ja-JP" altLang="en-US" sz="1400" dirty="0">
                <a:latin typeface="ＭＳ Ｐゴシック" panose="020B0600070205080204" pitchFamily="50" charset="-128"/>
              </a:rPr>
              <a:t>・教員が学び続けることができるよう支援する場、多様な人材等と</a:t>
            </a:r>
            <a:endParaRPr lang="en-US" altLang="ja-JP" sz="1400" dirty="0">
              <a:latin typeface="ＭＳ Ｐゴシック" panose="020B0600070205080204" pitchFamily="50" charset="-128"/>
            </a:endParaRPr>
          </a:p>
          <a:p>
            <a:pPr eaLnBrk="1" hangingPunct="1">
              <a:lnSpc>
                <a:spcPts val="1500"/>
              </a:lnSpc>
              <a:spcBef>
                <a:spcPts val="175"/>
              </a:spcBef>
              <a:spcAft>
                <a:spcPts val="175"/>
              </a:spcAft>
            </a:pPr>
            <a:r>
              <a:rPr lang="ja-JP" altLang="en-US" sz="1400" dirty="0">
                <a:latin typeface="ＭＳ Ｐゴシック" panose="020B0600070205080204" pitchFamily="50" charset="-128"/>
              </a:rPr>
              <a:t>　交流できる場として「シナジースクエア」を創設</a:t>
            </a:r>
            <a:endParaRPr lang="en-US" altLang="ja-JP" sz="1400" dirty="0">
              <a:latin typeface="ＭＳ Ｐゴシック" panose="020B0600070205080204" pitchFamily="50" charset="-128"/>
            </a:endParaRPr>
          </a:p>
        </p:txBody>
      </p:sp>
      <p:sp>
        <p:nvSpPr>
          <p:cNvPr id="6" name="Rectangle 4">
            <a:extLst>
              <a:ext uri="{FF2B5EF4-FFF2-40B4-BE49-F238E27FC236}">
                <a16:creationId xmlns:a16="http://schemas.microsoft.com/office/drawing/2014/main" id="{1FF7B86E-CCFD-3AD9-EFE4-EABE77628D1F}"/>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grpSp>
        <p:nvGrpSpPr>
          <p:cNvPr id="28" name="グループ化 27">
            <a:extLst>
              <a:ext uri="{FF2B5EF4-FFF2-40B4-BE49-F238E27FC236}">
                <a16:creationId xmlns:a16="http://schemas.microsoft.com/office/drawing/2014/main" id="{9228E16C-689D-C106-4859-3056F691536A}"/>
              </a:ext>
            </a:extLst>
          </p:cNvPr>
          <p:cNvGrpSpPr/>
          <p:nvPr/>
        </p:nvGrpSpPr>
        <p:grpSpPr>
          <a:xfrm>
            <a:off x="6193836" y="2384317"/>
            <a:ext cx="2292815" cy="649513"/>
            <a:chOff x="6710517" y="2384443"/>
            <a:chExt cx="2292815" cy="649513"/>
          </a:xfrm>
        </p:grpSpPr>
        <p:pic>
          <p:nvPicPr>
            <p:cNvPr id="17" name="図 16">
              <a:extLst>
                <a:ext uri="{FF2B5EF4-FFF2-40B4-BE49-F238E27FC236}">
                  <a16:creationId xmlns:a16="http://schemas.microsoft.com/office/drawing/2014/main" id="{E2FFE4FA-C998-30DD-5CA6-153A19BBED6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10517" y="2442317"/>
              <a:ext cx="824140" cy="542946"/>
            </a:xfrm>
            <a:prstGeom prst="rect">
              <a:avLst/>
            </a:prstGeom>
          </p:spPr>
        </p:pic>
        <p:pic>
          <p:nvPicPr>
            <p:cNvPr id="20" name="図 19">
              <a:extLst>
                <a:ext uri="{FF2B5EF4-FFF2-40B4-BE49-F238E27FC236}">
                  <a16:creationId xmlns:a16="http://schemas.microsoft.com/office/drawing/2014/main" id="{41CE3653-F47E-F170-3B1D-623B8FA88A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63833" y="2384443"/>
              <a:ext cx="950760" cy="645110"/>
            </a:xfrm>
            <a:prstGeom prst="rect">
              <a:avLst/>
            </a:prstGeom>
          </p:spPr>
        </p:pic>
        <p:pic>
          <p:nvPicPr>
            <p:cNvPr id="21" name="図 20">
              <a:extLst>
                <a:ext uri="{FF2B5EF4-FFF2-40B4-BE49-F238E27FC236}">
                  <a16:creationId xmlns:a16="http://schemas.microsoft.com/office/drawing/2014/main" id="{61CEE528-EB6D-06BD-F2E8-171134314DB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32171" y="2472409"/>
              <a:ext cx="871161" cy="561547"/>
            </a:xfrm>
            <a:prstGeom prst="rect">
              <a:avLst/>
            </a:prstGeom>
          </p:spPr>
        </p:pic>
      </p:grpSp>
      <p:sp>
        <p:nvSpPr>
          <p:cNvPr id="4" name="Rectangle 5">
            <a:extLst>
              <a:ext uri="{FF2B5EF4-FFF2-40B4-BE49-F238E27FC236}">
                <a16:creationId xmlns:a16="http://schemas.microsoft.com/office/drawing/2014/main" id="{4DB22FB9-8F0A-A0AD-824D-E666A00A7C40}"/>
              </a:ext>
            </a:extLst>
          </p:cNvPr>
          <p:cNvSpPr>
            <a:spLocks noChangeArrowheads="1"/>
          </p:cNvSpPr>
          <p:nvPr/>
        </p:nvSpPr>
        <p:spPr bwMode="auto">
          <a:xfrm>
            <a:off x="619643" y="1426258"/>
            <a:ext cx="6227509" cy="52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indent="-285750" eaLnBrk="1" hangingPunct="1">
              <a:lnSpc>
                <a:spcPts val="1700"/>
              </a:lnSpc>
              <a:spcBef>
                <a:spcPts val="175"/>
              </a:spcBef>
              <a:spcAft>
                <a:spcPts val="175"/>
              </a:spcAft>
              <a:buFont typeface="Wingdings" panose="05000000000000000000" pitchFamily="2" charset="2"/>
              <a:buChar char="Ø"/>
            </a:pPr>
            <a:r>
              <a:rPr lang="ja-JP" altLang="en-US" sz="1400" dirty="0">
                <a:latin typeface="ＭＳ Ｐゴシック" panose="020B0600070205080204" pitchFamily="50" charset="-128"/>
              </a:rPr>
              <a:t>「教員の資質向上」、「新時代に求められる教育内容の研究・開発、エビデンスに基づいた教育施策の推進」、「教職の魅力向上」のための事業を実施</a:t>
            </a:r>
            <a:endParaRPr lang="en-US" altLang="ja-JP" sz="1400" dirty="0">
              <a:latin typeface="ＭＳ Ｐゴシック" panose="020B0600070205080204" pitchFamily="50" charset="-128"/>
            </a:endParaRPr>
          </a:p>
        </p:txBody>
      </p:sp>
      <p:pic>
        <p:nvPicPr>
          <p:cNvPr id="12" name="図 11">
            <a:extLst>
              <a:ext uri="{FF2B5EF4-FFF2-40B4-BE49-F238E27FC236}">
                <a16:creationId xmlns:a16="http://schemas.microsoft.com/office/drawing/2014/main" id="{351BE968-71E2-BAA7-024E-8E38076CDE1C}"/>
              </a:ext>
            </a:extLst>
          </p:cNvPr>
          <p:cNvPicPr>
            <a:picLocks noChangeAspect="1"/>
          </p:cNvPicPr>
          <p:nvPr/>
        </p:nvPicPr>
        <p:blipFill>
          <a:blip r:embed="rId6"/>
          <a:stretch>
            <a:fillRect/>
          </a:stretch>
        </p:blipFill>
        <p:spPr>
          <a:xfrm>
            <a:off x="7017976" y="916440"/>
            <a:ext cx="1781833" cy="1391576"/>
          </a:xfrm>
          <a:prstGeom prst="rect">
            <a:avLst/>
          </a:prstGeom>
        </p:spPr>
      </p:pic>
    </p:spTree>
    <p:extLst>
      <p:ext uri="{BB962C8B-B14F-4D97-AF65-F5344CB8AC3E}">
        <p14:creationId xmlns:p14="http://schemas.microsoft.com/office/powerpoint/2010/main" val="100370355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100" dirty="0">
                <a:solidFill>
                  <a:schemeClr val="bg1"/>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rPr>
              <a:t>こどもたちへの学び・体験の機会等の提供</a:t>
            </a:r>
            <a:endParaRPr lang="en-US" altLang="ja-JP" sz="2100" dirty="0">
              <a:solidFill>
                <a:srgbClr val="FFFFFF"/>
              </a:solidFill>
              <a:effectLst>
                <a:outerShdw blurRad="38100" dist="38100" dir="2700000" algn="tl">
                  <a:srgbClr val="000000">
                    <a:alpha val="43137"/>
                  </a:srgbClr>
                </a:outerShdw>
              </a:effectLst>
              <a:latin typeface="ＭＳ Ｐゴシック" panose="020B0600070205080204" pitchFamily="50" charset="-128"/>
              <a:ea typeface="HG創英角ｺﾞｼｯｸUB" pitchFamily="49" charset="-128"/>
            </a:endParaRPr>
          </a:p>
        </p:txBody>
      </p:sp>
      <p:sp>
        <p:nvSpPr>
          <p:cNvPr id="24" name="スライド番号プレースホルダ 3"/>
          <p:cNvSpPr txBox="1">
            <a:spLocks noGrp="1"/>
          </p:cNvSpPr>
          <p:nvPr/>
        </p:nvSpPr>
        <p:spPr bwMode="auto">
          <a:xfrm>
            <a:off x="6986620" y="4793562"/>
            <a:ext cx="2160000" cy="360000"/>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E50E85C-407C-49E2-97AD-16FB6D449C62}" type="slidenum">
              <a:rPr lang="en-US" altLang="ja-JP" sz="2000" b="1" smtClean="0">
                <a:effectLst>
                  <a:outerShdw blurRad="38100" dist="38100" dir="2700000" algn="tl">
                    <a:srgbClr val="C0C0C0"/>
                  </a:outerShdw>
                </a:effectLst>
                <a:latin typeface="ＭＳ Ｐゴシック" panose="020B0600070205080204" pitchFamily="50" charset="-128"/>
              </a:rPr>
              <a:pPr algn="r" eaLnBrk="1" hangingPunct="1">
                <a:defRPr/>
              </a:pPr>
              <a:t>18</a:t>
            </a:fld>
            <a:endParaRPr lang="en-US" altLang="ja-JP" sz="2000" b="1" dirty="0">
              <a:effectLst>
                <a:outerShdw blurRad="38100" dist="38100" dir="2700000" algn="tl">
                  <a:srgbClr val="C0C0C0"/>
                </a:outerShdw>
              </a:effectLst>
              <a:latin typeface="ＭＳ Ｐゴシック" panose="020B0600070205080204" pitchFamily="50" charset="-128"/>
            </a:endParaRPr>
          </a:p>
        </p:txBody>
      </p:sp>
      <p:sp>
        <p:nvSpPr>
          <p:cNvPr id="11" name="Rectangle 5"/>
          <p:cNvSpPr>
            <a:spLocks noChangeArrowheads="1"/>
          </p:cNvSpPr>
          <p:nvPr/>
        </p:nvSpPr>
        <p:spPr bwMode="auto">
          <a:xfrm>
            <a:off x="521639" y="934237"/>
            <a:ext cx="6822395" cy="1613891"/>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習い事・塾代助成事業　　　　　　　　　　　　　　　（６５億１，６００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子育て世帯の経済的負担を軽減し、こどもたちが学力や学習意欲、個性や才能を伸ばす機会を提供</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「大阪市 習い事・塾代助成カード」を交付（月額１万円を上限に助成）</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令和６年１０月から所得制限を撤廃し、全ての小学５・６年生、中学生に対して助成</a:t>
            </a:r>
            <a:endParaRPr lang="en-US" altLang="ja-JP" sz="1400" dirty="0">
              <a:latin typeface="ＭＳ Ｐゴシック" pitchFamily="50" charset="-128"/>
              <a:ea typeface="ＭＳ Ｐゴシック" charset="-128"/>
            </a:endParaRPr>
          </a:p>
        </p:txBody>
      </p:sp>
      <p:sp>
        <p:nvSpPr>
          <p:cNvPr id="20" name="角丸四角形 19"/>
          <p:cNvSpPr/>
          <p:nvPr/>
        </p:nvSpPr>
        <p:spPr>
          <a:xfrm>
            <a:off x="507401" y="193084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4" name="Rectangle 5">
            <a:extLst>
              <a:ext uri="{FF2B5EF4-FFF2-40B4-BE49-F238E27FC236}">
                <a16:creationId xmlns:a16="http://schemas.microsoft.com/office/drawing/2014/main" id="{D1ACE955-EC1A-692C-6D64-85EE2EBA33B6}"/>
              </a:ext>
            </a:extLst>
          </p:cNvPr>
          <p:cNvSpPr>
            <a:spLocks noChangeArrowheads="1"/>
          </p:cNvSpPr>
          <p:nvPr/>
        </p:nvSpPr>
        <p:spPr bwMode="auto">
          <a:xfrm>
            <a:off x="548950" y="2750456"/>
            <a:ext cx="7058857" cy="1340730"/>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児童いきいき放課後事業　　　　　　　　　　　　　（４６億５，７００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小学校の余裕教室等において、放課後等における児童の安全安心な居場所を提供　するとともに、遊びやスポーツ等の様々な活動を通じて児童の健全育成を推進</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活動室の狭隘化や支援が必要な児童等の増加など、直面する重要課題へ</a:t>
            </a:r>
            <a:endParaRPr lang="en-US" altLang="ja-JP" sz="1400" dirty="0">
              <a:latin typeface="ＭＳ Ｐゴシック" pitchFamily="50" charset="-128"/>
              <a:ea typeface="ＭＳ Ｐゴシック" charset="-128"/>
            </a:endParaRPr>
          </a:p>
          <a:p>
            <a:pPr marL="180975" lvl="1" indent="0" eaLnBrk="1" hangingPunct="1">
              <a:lnSpc>
                <a:spcPts val="1800"/>
              </a:lnSpc>
              <a:spcBef>
                <a:spcPts val="0"/>
              </a:spcBef>
              <a:defRPr/>
            </a:pPr>
            <a:r>
              <a:rPr lang="ja-JP" altLang="en-US" sz="1400" dirty="0">
                <a:latin typeface="ＭＳ Ｐゴシック" pitchFamily="50" charset="-128"/>
                <a:ea typeface="ＭＳ Ｐゴシック" charset="-128"/>
              </a:rPr>
              <a:t>　　　対応するため、指導員の追加配置などにより事業を再構築</a:t>
            </a:r>
            <a:endParaRPr lang="en-US" altLang="ja-JP" sz="1400" dirty="0">
              <a:latin typeface="ＭＳ Ｐゴシック" pitchFamily="50" charset="-128"/>
              <a:ea typeface="ＭＳ Ｐゴシック" charset="-128"/>
            </a:endParaRPr>
          </a:p>
        </p:txBody>
      </p:sp>
      <p:sp>
        <p:nvSpPr>
          <p:cNvPr id="5" name="角丸四角形 19">
            <a:extLst>
              <a:ext uri="{FF2B5EF4-FFF2-40B4-BE49-F238E27FC236}">
                <a16:creationId xmlns:a16="http://schemas.microsoft.com/office/drawing/2014/main" id="{8DF5A98D-B940-38FE-70E4-F74CC05F6474}"/>
              </a:ext>
            </a:extLst>
          </p:cNvPr>
          <p:cNvSpPr/>
          <p:nvPr/>
        </p:nvSpPr>
        <p:spPr>
          <a:xfrm>
            <a:off x="507402" y="353637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6" name="Rectangle 5">
            <a:extLst>
              <a:ext uri="{FF2B5EF4-FFF2-40B4-BE49-F238E27FC236}">
                <a16:creationId xmlns:a16="http://schemas.microsoft.com/office/drawing/2014/main" id="{B2C2CE5F-8F02-20C3-8561-0C508A9A11DD}"/>
              </a:ext>
            </a:extLst>
          </p:cNvPr>
          <p:cNvSpPr>
            <a:spLocks noChangeArrowheads="1"/>
          </p:cNvSpPr>
          <p:nvPr/>
        </p:nvSpPr>
        <p:spPr bwMode="auto">
          <a:xfrm>
            <a:off x="539985" y="4071739"/>
            <a:ext cx="7348239" cy="1134246"/>
          </a:xfrm>
          <a:prstGeom prst="rect">
            <a:avLst/>
          </a:prstGeom>
          <a:noFill/>
          <a:ln w="9525">
            <a:noFill/>
            <a:miter lim="800000"/>
            <a:headEnd/>
            <a:tailEnd/>
          </a:ln>
        </p:spPr>
        <p:txBody>
          <a:bodyPr lIns="77929" tIns="38964" rIns="77929" bIns="38964"/>
          <a:lstStyle/>
          <a:p>
            <a:pPr eaLnBrk="1" hangingPunct="1">
              <a:lnSpc>
                <a:spcPts val="2300"/>
              </a:lnSpc>
              <a:spcBef>
                <a:spcPts val="170"/>
              </a:spcBef>
              <a:spcAft>
                <a:spcPts val="170"/>
              </a:spcAf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留守家庭児童対策事業　　 　　　　　　　　　　　（１１億９，３００</a:t>
            </a:r>
            <a:r>
              <a:rPr lang="zh-TW" altLang="en-US" sz="1600" b="1" dirty="0">
                <a:latin typeface="ＭＳ Ｐゴシック" pitchFamily="50" charset="-128"/>
                <a:ea typeface="ＭＳ Ｐゴシック" charset="-128"/>
              </a:rPr>
              <a:t>万円</a:t>
            </a:r>
            <a:r>
              <a:rPr lang="ja-JP" altLang="en-US" sz="1600" b="1" dirty="0">
                <a:latin typeface="ＭＳ Ｐゴシック" pitchFamily="50" charset="-128"/>
                <a:ea typeface="ＭＳ Ｐゴシック" charset="-128"/>
              </a:rPr>
              <a:t>）</a:t>
            </a:r>
            <a:r>
              <a:rPr lang="ja-JP" altLang="en-US" sz="1600"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放課後児童クラブを対象に、看護師等の配置に要する人件費及び環境備品購入費を補助</a:t>
            </a:r>
            <a:endParaRPr lang="en-US" altLang="ja-JP" sz="1400" dirty="0">
              <a:latin typeface="ＭＳ Ｐゴシック" pitchFamily="50" charset="-128"/>
              <a:ea typeface="ＭＳ Ｐゴシック" charset="-128"/>
            </a:endParaRPr>
          </a:p>
          <a:p>
            <a:pPr marL="504000" lvl="1" indent="-266700" eaLnBrk="1" hangingPunct="1">
              <a:lnSpc>
                <a:spcPts val="1800"/>
              </a:lnSpc>
              <a:spcBef>
                <a:spcPts val="0"/>
              </a:spcBef>
              <a:buFont typeface="Wingdings" panose="05000000000000000000" pitchFamily="2" charset="2"/>
              <a:buChar char="Ø"/>
              <a:defRPr/>
            </a:pPr>
            <a:r>
              <a:rPr lang="ja-JP" altLang="en-US" sz="1400" dirty="0">
                <a:latin typeface="ＭＳ Ｐゴシック" pitchFamily="50" charset="-128"/>
                <a:ea typeface="ＭＳ Ｐゴシック" charset="-128"/>
              </a:rPr>
              <a:t>医療的ケア児受入れ促進のため、新たに送迎支援の補助を実施</a:t>
            </a:r>
            <a:endParaRPr lang="en-US" altLang="ja-JP" sz="1400" dirty="0">
              <a:latin typeface="ＭＳ Ｐゴシック" pitchFamily="50" charset="-128"/>
              <a:ea typeface="ＭＳ Ｐゴシック" charset="-128"/>
            </a:endParaRPr>
          </a:p>
        </p:txBody>
      </p:sp>
      <p:sp>
        <p:nvSpPr>
          <p:cNvPr id="7" name="角丸四角形 19">
            <a:extLst>
              <a:ext uri="{FF2B5EF4-FFF2-40B4-BE49-F238E27FC236}">
                <a16:creationId xmlns:a16="http://schemas.microsoft.com/office/drawing/2014/main" id="{844F9D44-BB72-E969-7414-B120ACA512CD}"/>
              </a:ext>
            </a:extLst>
          </p:cNvPr>
          <p:cNvSpPr/>
          <p:nvPr/>
        </p:nvSpPr>
        <p:spPr>
          <a:xfrm>
            <a:off x="509447" y="4602211"/>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8" name="Rectangle 5">
            <a:extLst>
              <a:ext uri="{FF2B5EF4-FFF2-40B4-BE49-F238E27FC236}">
                <a16:creationId xmlns:a16="http://schemas.microsoft.com/office/drawing/2014/main" id="{DCBE4AFA-9D2D-BEF1-735D-8429391FB249}"/>
              </a:ext>
            </a:extLst>
          </p:cNvPr>
          <p:cNvSpPr>
            <a:spLocks noChangeArrowheads="1"/>
          </p:cNvSpPr>
          <p:nvPr/>
        </p:nvSpPr>
        <p:spPr bwMode="auto">
          <a:xfrm>
            <a:off x="-188892" y="582676"/>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こどもたちへの学び・体験の機会提供</a:t>
            </a:r>
            <a:endParaRPr lang="en-US" altLang="ja-JP" b="1" u="sng" dirty="0">
              <a:latin typeface="ＭＳ Ｐゴシック"/>
              <a:ea typeface="ＭＳ Ｐゴシック"/>
            </a:endParaRPr>
          </a:p>
        </p:txBody>
      </p:sp>
      <p:sp>
        <p:nvSpPr>
          <p:cNvPr id="9" name="Rectangle 5">
            <a:extLst>
              <a:ext uri="{FF2B5EF4-FFF2-40B4-BE49-F238E27FC236}">
                <a16:creationId xmlns:a16="http://schemas.microsoft.com/office/drawing/2014/main" id="{1A1F3C34-1FD1-35AB-E780-20FF762C2DA5}"/>
              </a:ext>
            </a:extLst>
          </p:cNvPr>
          <p:cNvSpPr>
            <a:spLocks noChangeArrowheads="1"/>
          </p:cNvSpPr>
          <p:nvPr/>
        </p:nvSpPr>
        <p:spPr bwMode="auto">
          <a:xfrm>
            <a:off x="-188892" y="2364230"/>
            <a:ext cx="9074455" cy="376026"/>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b="1" dirty="0">
                <a:latin typeface="ＭＳ Ｐゴシック" pitchFamily="50" charset="-128"/>
                <a:ea typeface="ＭＳ Ｐゴシック" charset="-128"/>
              </a:rPr>
              <a:t>　 </a:t>
            </a:r>
            <a:r>
              <a:rPr lang="ja-JP" altLang="en-US" b="1" dirty="0">
                <a:latin typeface="ＭＳ Ｐゴシック"/>
                <a:ea typeface="ＭＳ Ｐゴシック"/>
              </a:rPr>
              <a:t>〇　放課後施策の充実</a:t>
            </a:r>
            <a:endParaRPr lang="en-US" altLang="ja-JP" b="1" u="sng" dirty="0">
              <a:latin typeface="ＭＳ Ｐゴシック"/>
              <a:ea typeface="ＭＳ Ｐゴシック"/>
            </a:endParaRPr>
          </a:p>
        </p:txBody>
      </p:sp>
      <p:sp>
        <p:nvSpPr>
          <p:cNvPr id="13" name="Rectangle 4">
            <a:extLst>
              <a:ext uri="{FF2B5EF4-FFF2-40B4-BE49-F238E27FC236}">
                <a16:creationId xmlns:a16="http://schemas.microsoft.com/office/drawing/2014/main" id="{36E5E117-743D-2FF4-7F0C-40E502EFE92E}"/>
              </a:ext>
            </a:extLst>
          </p:cNvPr>
          <p:cNvSpPr>
            <a:spLocks noChangeArrowheads="1"/>
          </p:cNvSpPr>
          <p:nvPr/>
        </p:nvSpPr>
        <p:spPr bwMode="auto">
          <a:xfrm>
            <a:off x="7008554" y="12700"/>
            <a:ext cx="187701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latin typeface="ＭＳ Ｐゴシック" panose="020B0600070205080204" pitchFamily="50" charset="-128"/>
                <a:ea typeface="HG創英角ｺﾞｼｯｸUB" panose="020B0909000000000000" pitchFamily="49" charset="-128"/>
              </a:rPr>
              <a:t>子育て・教育環境の充実</a:t>
            </a:r>
            <a:endParaRPr lang="en-US" altLang="ja-JP" sz="1400" dirty="0">
              <a:solidFill>
                <a:srgbClr val="000099"/>
              </a:solidFill>
              <a:latin typeface="ＭＳ Ｐゴシック" panose="020B0600070205080204" pitchFamily="50" charset="-128"/>
              <a:ea typeface="HG創英角ｺﾞｼｯｸUB" panose="020B0909000000000000" pitchFamily="49" charset="-128"/>
            </a:endParaRPr>
          </a:p>
        </p:txBody>
      </p:sp>
      <p:pic>
        <p:nvPicPr>
          <p:cNvPr id="2" name="図 1" descr="時計, 写真, 記号, 皿 が含まれている画像&#10;&#10;自動的に生成された説明">
            <a:extLst>
              <a:ext uri="{FF2B5EF4-FFF2-40B4-BE49-F238E27FC236}">
                <a16:creationId xmlns:a16="http://schemas.microsoft.com/office/drawing/2014/main" id="{2610419D-19E4-8A9E-6661-4DF417CA27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54492" y="908060"/>
            <a:ext cx="1541529" cy="1505512"/>
          </a:xfrm>
          <a:prstGeom prst="rect">
            <a:avLst/>
          </a:prstGeom>
        </p:spPr>
      </p:pic>
      <p:pic>
        <p:nvPicPr>
          <p:cNvPr id="14" name="図 13" descr="部屋, ベッド が含まれている画像&#10;&#10;自動的に生成された説明">
            <a:extLst>
              <a:ext uri="{FF2B5EF4-FFF2-40B4-BE49-F238E27FC236}">
                <a16:creationId xmlns:a16="http://schemas.microsoft.com/office/drawing/2014/main" id="{73A33B0B-A750-0A25-C540-0EA3C23181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54492" y="2905058"/>
            <a:ext cx="1523064" cy="1142298"/>
          </a:xfrm>
          <a:prstGeom prst="rect">
            <a:avLst/>
          </a:prstGeom>
        </p:spPr>
      </p:pic>
    </p:spTree>
    <p:extLst>
      <p:ext uri="{BB962C8B-B14F-4D97-AF65-F5344CB8AC3E}">
        <p14:creationId xmlns:p14="http://schemas.microsoft.com/office/powerpoint/2010/main" val="420026287"/>
      </p:ext>
    </p:extLst>
  </p:cSld>
  <p:clrMapOvr>
    <a:masterClrMapping/>
  </p:clrMapOvr>
  <p:transition/>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26560</TotalTime>
  <Words>2596</Words>
  <Application>Microsoft Office PowerPoint</Application>
  <PresentationFormat>画面に合わせる (16:9)</PresentationFormat>
  <Paragraphs>256</Paragraphs>
  <Slides>12</Slides>
  <Notes>12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ariant>
        <vt:lpstr>目的別スライド ショー</vt:lpstr>
      </vt:variant>
      <vt:variant>
        <vt:i4>1</vt:i4>
      </vt:variant>
    </vt:vector>
  </HeadingPairs>
  <TitlesOfParts>
    <vt:vector size="21" baseType="lpstr">
      <vt:lpstr>HGP創英角ｺﾞｼｯｸUB</vt:lpstr>
      <vt:lpstr>HG丸ｺﾞｼｯｸM-PRO</vt:lpstr>
      <vt:lpstr>HG創英角ｺﾞｼｯｸUB</vt:lpstr>
      <vt:lpstr>ＭＳ Ｐゴシック</vt:lpstr>
      <vt:lpstr>ＭＳ ゴシック</vt:lpstr>
      <vt:lpstr>Arial</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Ｒ３市長会見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Printed>2024-02-02T08:44:19Z</cp:lastPrinted>
  <dcterms:created xsi:type="dcterms:W3CDTF">2011-01-05T04:40:46Z</dcterms:created>
  <dcterms:modified xsi:type="dcterms:W3CDTF">2024-02-08T02:03:11Z</dcterms:modified>
</cp:coreProperties>
</file>