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5" saveSubsetFonts="1">
  <p:sldMasterIdLst>
    <p:sldMasterId id="2147483648" r:id="rId1"/>
  </p:sldMasterIdLst>
  <p:notesMasterIdLst>
    <p:notesMasterId r:id="rId4"/>
  </p:notesMasterIdLst>
  <p:handoutMasterIdLst>
    <p:handoutMasterId r:id="rId5"/>
  </p:handoutMasterIdLst>
  <p:sldIdLst>
    <p:sldId id="1577" r:id="rId2"/>
    <p:sldId id="2048" r:id="rId3"/>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4" autoAdjust="0"/>
    <p:restoredTop sz="84015" autoAdjust="0"/>
  </p:normalViewPr>
  <p:slideViewPr>
    <p:cSldViewPr snapToGrid="0">
      <p:cViewPr varScale="1">
        <p:scale>
          <a:sx n="75" d="100"/>
          <a:sy n="75" d="100"/>
        </p:scale>
        <p:origin x="1122" y="60"/>
      </p:cViewPr>
      <p:guideLst>
        <p:guide orient="horz" pos="1665"/>
        <p:guide pos="2880"/>
      </p:guideLst>
    </p:cSldViewPr>
  </p:slid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951163" cy="496888"/>
          </a:xfrm>
          <a:prstGeom prst="rect">
            <a:avLst/>
          </a:prstGeom>
        </p:spPr>
        <p:txBody>
          <a:bodyPr vert="horz" lIns="91249" tIns="45623" rIns="91249" bIns="45623"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49" tIns="45623" rIns="91249" bIns="45623"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2024/2/8</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18" y="9440884"/>
            <a:ext cx="2951163" cy="496887"/>
          </a:xfrm>
          <a:prstGeom prst="rect">
            <a:avLst/>
          </a:prstGeom>
        </p:spPr>
        <p:txBody>
          <a:bodyPr vert="horz" lIns="91249" tIns="45623" rIns="91249" bIns="45623"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4"/>
            <a:ext cx="2949575" cy="496887"/>
          </a:xfrm>
          <a:prstGeom prst="rect">
            <a:avLst/>
          </a:prstGeom>
        </p:spPr>
        <p:txBody>
          <a:bodyPr vert="horz" wrap="square" lIns="91249" tIns="45623" rIns="91249" bIns="45623"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8" y="0"/>
            <a:ext cx="2951163"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18" y="9440884"/>
            <a:ext cx="2951163"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4"/>
            <a:ext cx="2949575"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p:cNvSpPr>
            <a:spLocks noGrp="1" noRot="1" noChangeAspect="1" noTextEdit="1"/>
          </p:cNvSpPr>
          <p:nvPr>
            <p:ph type="sldImg"/>
          </p:nvPr>
        </p:nvSpPr>
        <p:spPr>
          <a:xfrm>
            <a:off x="9525" y="315913"/>
            <a:ext cx="7202488" cy="4052887"/>
          </a:xfrm>
          <a:ln/>
        </p:spPr>
      </p:sp>
      <p:sp>
        <p:nvSpPr>
          <p:cNvPr id="5123" name="ノート プレースホルダ 2"/>
          <p:cNvSpPr>
            <a:spLocks noGrp="1"/>
          </p:cNvSpPr>
          <p:nvPr>
            <p:ph type="body" idx="1"/>
          </p:nvPr>
        </p:nvSpPr>
        <p:spPr>
          <a:xfrm>
            <a:off x="723900" y="5495925"/>
            <a:ext cx="5408613" cy="297021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51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C7D80D74-C328-474E-BE7A-8313A2556E8B}" type="slidenum">
              <a:rPr lang="en-US" altLang="ja-JP" sz="1200" smtClean="0">
                <a:ea typeface="ＭＳ Ｐゴシック" panose="020B0600070205080204" pitchFamily="50" charset="-128"/>
              </a:rPr>
              <a:pPr>
                <a:spcBef>
                  <a:spcPct val="0"/>
                </a:spcBef>
              </a:pPr>
              <a:t>25</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2248285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a:xfrm>
            <a:off x="117475" y="282575"/>
            <a:ext cx="6716713" cy="3779838"/>
          </a:xfrm>
          <a:ln/>
        </p:spPr>
      </p:sp>
      <p:sp>
        <p:nvSpPr>
          <p:cNvPr id="53251" name="ノート プレースホルダ 2"/>
          <p:cNvSpPr>
            <a:spLocks noGrp="1"/>
          </p:cNvSpPr>
          <p:nvPr>
            <p:ph type="body" idx="1"/>
          </p:nvPr>
        </p:nvSpPr>
        <p:spPr>
          <a:xfrm>
            <a:off x="694124" y="5355073"/>
            <a:ext cx="5780018" cy="280887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sz="1000" dirty="0"/>
          </a:p>
        </p:txBody>
      </p:sp>
      <p:sp>
        <p:nvSpPr>
          <p:cNvPr id="532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0482">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53086" indent="-288653" defTabSz="880482">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59461" indent="-230600" defTabSz="880482">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23888" indent="-230600" defTabSz="880482">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88316" indent="-230600" defTabSz="880482">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52749" indent="-230600" defTabSz="88048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3017175" indent="-230600" defTabSz="88048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81606" indent="-230600" defTabSz="88048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946032" indent="-230600" defTabSz="88048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245AA489-8D25-4A83-A004-B1881E929024}"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26</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96449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115888" y="232604"/>
            <a:ext cx="8855075" cy="4591050"/>
          </a:xfrm>
          <a:prstGeom prst="rect">
            <a:avLst/>
          </a:prstGeom>
          <a:noFill/>
          <a:ln w="9525">
            <a:noFill/>
            <a:miter lim="800000"/>
            <a:headEnd/>
            <a:tailEnd/>
          </a:ln>
        </p:spPr>
        <p:txBody>
          <a:bodyPr wrap="none" lIns="77929" tIns="38964" rIns="77929" bIns="38964"/>
          <a:lstStyle/>
          <a:p>
            <a:pPr eaLnBrk="1" hangingPunct="1">
              <a:lnSpc>
                <a:spcPct val="120000"/>
              </a:lnSpc>
              <a:buFont typeface="Wingdings" pitchFamily="2" charset="2"/>
              <a:buNone/>
              <a:defRPr/>
            </a:pPr>
            <a:endParaRPr lang="en-US" altLang="ja-JP" dirty="0">
              <a:ea typeface="ＭＳ Ｐゴシック" charset="-128"/>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r>
              <a:rPr lang="ja-JP" altLang="en-US" sz="1200" dirty="0">
                <a:ea typeface="ＭＳ Ｐゴシック" charset="-128"/>
              </a:rPr>
              <a:t>　</a:t>
            </a:r>
          </a:p>
        </p:txBody>
      </p:sp>
      <p:pic>
        <p:nvPicPr>
          <p:cNvPr id="30724" name="図 2"/>
          <p:cNvPicPr>
            <a:picLocks noChangeAspect="1"/>
          </p:cNvPicPr>
          <p:nvPr/>
        </p:nvPicPr>
        <p:blipFill>
          <a:blip r:embed="rId3"/>
          <a:srcRect/>
          <a:stretch>
            <a:fillRect/>
          </a:stretch>
        </p:blipFill>
        <p:spPr bwMode="auto">
          <a:xfrm>
            <a:off x="447676" y="1112079"/>
            <a:ext cx="8077200" cy="3841750"/>
          </a:xfrm>
          <a:prstGeom prst="rect">
            <a:avLst/>
          </a:prstGeom>
          <a:noFill/>
          <a:ln>
            <a:noFill/>
          </a:ln>
          <a:effectLst>
            <a:outerShdw blurRad="50800" dist="38100" dir="13500000" algn="br" rotWithShape="0">
              <a:prstClr val="black">
                <a:alpha val="40000"/>
              </a:prstClr>
            </a:outerShdw>
          </a:effectLst>
        </p:spPr>
      </p:pic>
      <p:pic>
        <p:nvPicPr>
          <p:cNvPr id="4101" name="図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68351" y="3075816"/>
            <a:ext cx="73501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図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463551" y="3382204"/>
            <a:ext cx="57467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図 3"/>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236663" y="4169604"/>
            <a:ext cx="6889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円/楕円 36"/>
          <p:cNvSpPr>
            <a:spLocks/>
          </p:cNvSpPr>
          <p:nvPr/>
        </p:nvSpPr>
        <p:spPr>
          <a:xfrm>
            <a:off x="340851" y="2317097"/>
            <a:ext cx="1440000" cy="720000"/>
          </a:xfrm>
          <a:prstGeom prst="ellipse">
            <a:avLst/>
          </a:prstGeom>
          <a:solidFill>
            <a:srgbClr val="33FBBD">
              <a:alpha val="66000"/>
            </a:srgbClr>
          </a:solid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endParaRPr lang="ja-JP" altLang="en-US" sz="700" b="1" dirty="0">
              <a:latin typeface="Meiryo UI" pitchFamily="50" charset="-128"/>
              <a:ea typeface="Meiryo UI" pitchFamily="50" charset="-128"/>
              <a:cs typeface="Meiryo UI" pitchFamily="50" charset="-128"/>
            </a:endParaRPr>
          </a:p>
        </p:txBody>
      </p:sp>
      <p:sp>
        <p:nvSpPr>
          <p:cNvPr id="40" name="円/楕円 39"/>
          <p:cNvSpPr>
            <a:spLocks/>
          </p:cNvSpPr>
          <p:nvPr/>
        </p:nvSpPr>
        <p:spPr>
          <a:xfrm>
            <a:off x="3016722" y="4058383"/>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7" name="円/楕円 46"/>
          <p:cNvSpPr>
            <a:spLocks/>
          </p:cNvSpPr>
          <p:nvPr/>
        </p:nvSpPr>
        <p:spPr>
          <a:xfrm>
            <a:off x="7498388" y="1614159"/>
            <a:ext cx="1440000" cy="720000"/>
          </a:xfrm>
          <a:prstGeom prst="ellipse">
            <a:avLst/>
          </a:prstGeom>
          <a:solidFill>
            <a:srgbClr val="8DE47E">
              <a:alpha val="71765"/>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30746" name="正方形/長方形 49"/>
          <p:cNvSpPr>
            <a:spLocks noChangeArrowheads="1"/>
          </p:cNvSpPr>
          <p:nvPr/>
        </p:nvSpPr>
        <p:spPr bwMode="auto">
          <a:xfrm>
            <a:off x="127102" y="519009"/>
            <a:ext cx="6249988" cy="834798"/>
          </a:xfrm>
          <a:prstGeom prst="rect">
            <a:avLst/>
          </a:prstGeom>
          <a:noFill/>
          <a:ln>
            <a:noFill/>
          </a:ln>
        </p:spPr>
        <p:txBody>
          <a:bodyPr lIns="68233" tIns="34116" rIns="68233" bIns="34116"/>
          <a:lstStyle>
            <a:lvl1pPr marL="342900" indent="-342900" eaLnBrk="0" hangingPunct="0">
              <a:defRPr kumimoji="1">
                <a:solidFill>
                  <a:schemeClr val="tx1"/>
                </a:solidFill>
                <a:latin typeface="Arial" charset="0"/>
                <a:ea typeface="ＭＳ Ｐゴシック" charset="-128"/>
              </a:defRPr>
            </a:lvl1pPr>
            <a:lvl2pPr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lvl="1" eaLnBrk="1" hangingPunct="1">
              <a:spcBef>
                <a:spcPts val="225"/>
              </a:spcBef>
              <a:spcAft>
                <a:spcPts val="225"/>
              </a:spcAft>
              <a:defRPr/>
            </a:pPr>
            <a:r>
              <a:rPr lang="ja-JP" altLang="en-US" sz="1600" b="1" dirty="0">
                <a:latin typeface="ＭＳ Ｐゴシック" panose="020B0600070205080204" pitchFamily="50" charset="-128"/>
                <a:ea typeface="ＭＳ Ｐゴシック" panose="020B0600070205080204" pitchFamily="50" charset="-128"/>
                <a:cs typeface="Meiryo UI" pitchFamily="50" charset="-128"/>
              </a:rPr>
              <a:t>■　区長（区</a:t>
            </a:r>
            <a:r>
              <a:rPr lang="en-US" altLang="ja-JP" sz="1600" b="1" dirty="0">
                <a:latin typeface="ＭＳ Ｐゴシック" panose="020B0600070205080204" pitchFamily="50" charset="-128"/>
                <a:ea typeface="ＭＳ Ｐゴシック" panose="020B0600070205080204" pitchFamily="50" charset="-128"/>
                <a:cs typeface="Meiryo UI" pitchFamily="50" charset="-128"/>
              </a:rPr>
              <a:t>CM</a:t>
            </a:r>
            <a:r>
              <a:rPr lang="ja-JP" altLang="en-US" sz="1600" b="1" dirty="0">
                <a:latin typeface="ＭＳ Ｐゴシック" panose="020B0600070205080204" pitchFamily="50" charset="-128"/>
                <a:ea typeface="ＭＳ Ｐゴシック" panose="020B0600070205080204" pitchFamily="50" charset="-128"/>
                <a:cs typeface="Meiryo UI" pitchFamily="50" charset="-128"/>
              </a:rPr>
              <a:t>）編成にかかる予算　（２５０億２</a:t>
            </a:r>
            <a:r>
              <a:rPr lang="en-US" altLang="ja-JP" sz="16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1600" b="1" dirty="0">
                <a:latin typeface="ＭＳ Ｐゴシック" panose="020B0600070205080204" pitchFamily="50" charset="-128"/>
                <a:ea typeface="ＭＳ Ｐゴシック" panose="020B0600070205080204" pitchFamily="50" charset="-128"/>
                <a:cs typeface="Meiryo UI" pitchFamily="50" charset="-128"/>
              </a:rPr>
              <a:t>８００万円）</a:t>
            </a:r>
            <a:endParaRPr lang="en-US" altLang="ja-JP" sz="1600" b="1" dirty="0">
              <a:latin typeface="ＭＳ Ｐゴシック" panose="020B0600070205080204" pitchFamily="50" charset="-128"/>
              <a:ea typeface="ＭＳ Ｐゴシック" panose="020B0600070205080204" pitchFamily="50" charset="-128"/>
              <a:cs typeface="Meiryo UI" pitchFamily="50" charset="-128"/>
            </a:endParaRPr>
          </a:p>
          <a:p>
            <a:pPr marL="504000" lvl="1" indent="-171450" eaLnBrk="1" hangingPunct="1">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cs typeface="Meiryo UI" pitchFamily="50" charset="-128"/>
              </a:rPr>
              <a:t>　区長自由経費　　　１１９億８</a:t>
            </a:r>
            <a:r>
              <a:rPr lang="en-US" altLang="ja-JP" sz="1400" dirty="0">
                <a:latin typeface="ＭＳ Ｐゴシック" panose="020B0600070205080204" pitchFamily="50" charset="-128"/>
                <a:ea typeface="ＭＳ Ｐゴシック" panose="020B0600070205080204" pitchFamily="50" charset="-128"/>
                <a:cs typeface="Meiryo UI" pitchFamily="50" charset="-128"/>
              </a:rPr>
              <a:t>,</a:t>
            </a:r>
            <a:r>
              <a:rPr lang="ja-JP" altLang="en-US" sz="1400" dirty="0">
                <a:latin typeface="ＭＳ Ｐゴシック" panose="020B0600070205080204" pitchFamily="50" charset="-128"/>
                <a:ea typeface="ＭＳ Ｐゴシック" panose="020B0600070205080204" pitchFamily="50" charset="-128"/>
                <a:cs typeface="Meiryo UI" pitchFamily="50" charset="-128"/>
              </a:rPr>
              <a:t>７００万円</a:t>
            </a:r>
            <a:endParaRPr lang="en-US" altLang="ja-JP" sz="1400" dirty="0">
              <a:latin typeface="ＭＳ Ｐゴシック" panose="020B0600070205080204" pitchFamily="50" charset="-128"/>
              <a:ea typeface="ＭＳ Ｐゴシック" panose="020B0600070205080204" pitchFamily="50" charset="-128"/>
              <a:cs typeface="Meiryo UI" pitchFamily="50" charset="-128"/>
            </a:endParaRPr>
          </a:p>
          <a:p>
            <a:pPr marL="504000" lvl="1" indent="-171450" eaLnBrk="1" hangingPunct="1">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cs typeface="Meiryo UI" pitchFamily="50" charset="-128"/>
              </a:rPr>
              <a:t>　区ＣＭ自由経費  　１３０億４</a:t>
            </a:r>
            <a:r>
              <a:rPr lang="en-US" altLang="ja-JP" sz="1400" dirty="0">
                <a:latin typeface="ＭＳ Ｐゴシック" panose="020B0600070205080204" pitchFamily="50" charset="-128"/>
                <a:ea typeface="ＭＳ Ｐゴシック" panose="020B0600070205080204" pitchFamily="50" charset="-128"/>
                <a:cs typeface="Meiryo UI" pitchFamily="50" charset="-128"/>
              </a:rPr>
              <a:t>,</a:t>
            </a:r>
            <a:r>
              <a:rPr lang="ja-JP" altLang="en-US" sz="1400" dirty="0">
                <a:latin typeface="ＭＳ Ｐゴシック" panose="020B0600070205080204" pitchFamily="50" charset="-128"/>
                <a:ea typeface="ＭＳ Ｐゴシック" panose="020B0600070205080204" pitchFamily="50" charset="-128"/>
                <a:cs typeface="Meiryo UI" pitchFamily="50" charset="-128"/>
              </a:rPr>
              <a:t>０００万円</a:t>
            </a:r>
            <a:endParaRPr lang="en-US" altLang="ja-JP" sz="1400" dirty="0">
              <a:latin typeface="ＭＳ Ｐゴシック" panose="020B0600070205080204" pitchFamily="50" charset="-128"/>
              <a:ea typeface="ＭＳ Ｐゴシック" panose="020B0600070205080204" pitchFamily="50" charset="-128"/>
              <a:cs typeface="Meiryo UI" pitchFamily="50" charset="-128"/>
            </a:endParaRPr>
          </a:p>
          <a:p>
            <a:pPr marL="332550" lvl="1" indent="0" eaLnBrk="1" hangingPunct="1">
              <a:defRPr/>
            </a:pP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p:txBody>
      </p:sp>
      <p:sp>
        <p:nvSpPr>
          <p:cNvPr id="53" name="円/楕円 52"/>
          <p:cNvSpPr>
            <a:spLocks/>
          </p:cNvSpPr>
          <p:nvPr/>
        </p:nvSpPr>
        <p:spPr bwMode="auto">
          <a:xfrm>
            <a:off x="1533186" y="4106422"/>
            <a:ext cx="1440000" cy="720000"/>
          </a:xfrm>
          <a:prstGeom prst="ellipse">
            <a:avLst/>
          </a:prstGeom>
          <a:solidFill>
            <a:srgbClr val="8DE47E">
              <a:alpha val="71765"/>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56" name="円/楕円 55"/>
          <p:cNvSpPr>
            <a:spLocks/>
          </p:cNvSpPr>
          <p:nvPr/>
        </p:nvSpPr>
        <p:spPr>
          <a:xfrm>
            <a:off x="5104866" y="2963268"/>
            <a:ext cx="1440000" cy="720000"/>
          </a:xfrm>
          <a:prstGeom prst="ellipse">
            <a:avLst/>
          </a:prstGeom>
          <a:solidFill>
            <a:srgbClr val="EEAAD6">
              <a:alpha val="87000"/>
            </a:srgbClr>
          </a:solid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endParaRPr lang="ja-JP" altLang="en-US" sz="700" b="1" dirty="0">
              <a:solidFill>
                <a:schemeClr val="tx1"/>
              </a:solidFill>
              <a:latin typeface="Meiryo UI" pitchFamily="50" charset="-128"/>
              <a:ea typeface="Meiryo UI" pitchFamily="50" charset="-128"/>
              <a:cs typeface="Meiryo UI" pitchFamily="50" charset="-128"/>
            </a:endParaRPr>
          </a:p>
        </p:txBody>
      </p:sp>
      <p:sp>
        <p:nvSpPr>
          <p:cNvPr id="57" name="円/楕円 56"/>
          <p:cNvSpPr>
            <a:spLocks/>
          </p:cNvSpPr>
          <p:nvPr/>
        </p:nvSpPr>
        <p:spPr>
          <a:xfrm>
            <a:off x="3922286" y="2535613"/>
            <a:ext cx="1440000" cy="720000"/>
          </a:xfrm>
          <a:prstGeom prst="ellipse">
            <a:avLst/>
          </a:prstGeom>
          <a:solidFill>
            <a:srgbClr val="8BB5F9">
              <a:alpha val="69804"/>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60" name="円/楕円 59"/>
          <p:cNvSpPr>
            <a:spLocks/>
          </p:cNvSpPr>
          <p:nvPr/>
        </p:nvSpPr>
        <p:spPr>
          <a:xfrm>
            <a:off x="2829659" y="1364874"/>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27" name="円/楕円 26"/>
          <p:cNvSpPr>
            <a:spLocks/>
          </p:cNvSpPr>
          <p:nvPr/>
        </p:nvSpPr>
        <p:spPr>
          <a:xfrm>
            <a:off x="2973186" y="3040029"/>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4" name="円/楕円 43"/>
          <p:cNvSpPr>
            <a:spLocks/>
          </p:cNvSpPr>
          <p:nvPr/>
        </p:nvSpPr>
        <p:spPr>
          <a:xfrm>
            <a:off x="4844343" y="4162554"/>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9" name="円/楕円 48"/>
          <p:cNvSpPr>
            <a:spLocks/>
          </p:cNvSpPr>
          <p:nvPr/>
        </p:nvSpPr>
        <p:spPr>
          <a:xfrm>
            <a:off x="2781098" y="2138440"/>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52" name="円/楕円 51"/>
          <p:cNvSpPr>
            <a:spLocks/>
          </p:cNvSpPr>
          <p:nvPr/>
        </p:nvSpPr>
        <p:spPr>
          <a:xfrm>
            <a:off x="6527322" y="872192"/>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63" name="円/楕円 62"/>
          <p:cNvSpPr>
            <a:spLocks/>
          </p:cNvSpPr>
          <p:nvPr/>
        </p:nvSpPr>
        <p:spPr>
          <a:xfrm>
            <a:off x="6061204" y="1590479"/>
            <a:ext cx="1440000" cy="720000"/>
          </a:xfrm>
          <a:prstGeom prst="ellipse">
            <a:avLst/>
          </a:prstGeom>
          <a:solidFill>
            <a:srgbClr val="8BB5F9">
              <a:alpha val="69804"/>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66" name="円/楕円 65"/>
          <p:cNvSpPr>
            <a:spLocks/>
          </p:cNvSpPr>
          <p:nvPr/>
        </p:nvSpPr>
        <p:spPr>
          <a:xfrm>
            <a:off x="5606383" y="2291622"/>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0" name="円/楕円 69"/>
          <p:cNvSpPr>
            <a:spLocks/>
          </p:cNvSpPr>
          <p:nvPr/>
        </p:nvSpPr>
        <p:spPr>
          <a:xfrm>
            <a:off x="1549952" y="3338383"/>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2" name="円/楕円 71"/>
          <p:cNvSpPr>
            <a:spLocks/>
          </p:cNvSpPr>
          <p:nvPr/>
        </p:nvSpPr>
        <p:spPr>
          <a:xfrm>
            <a:off x="4484538" y="1845535"/>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4" name="円/楕円 73"/>
          <p:cNvSpPr>
            <a:spLocks/>
          </p:cNvSpPr>
          <p:nvPr/>
        </p:nvSpPr>
        <p:spPr>
          <a:xfrm>
            <a:off x="5760361" y="3598388"/>
            <a:ext cx="1440000" cy="720000"/>
          </a:xfrm>
          <a:prstGeom prst="ellipse">
            <a:avLst/>
          </a:prstGeom>
          <a:solidFill>
            <a:srgbClr val="33FBBD">
              <a:alpha val="66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pic>
        <p:nvPicPr>
          <p:cNvPr id="4153" name="図 1"/>
          <p:cNvPicPr>
            <a:picLocks/>
          </p:cNvPicPr>
          <p:nvPr/>
        </p:nvPicPr>
        <p:blipFill>
          <a:blip r:embed="rId7">
            <a:extLst>
              <a:ext uri="{28A0092B-C50C-407E-A947-70E740481C1C}">
                <a14:useLocalDpi xmlns:a14="http://schemas.microsoft.com/office/drawing/2010/main"/>
              </a:ext>
            </a:extLst>
          </a:blip>
          <a:srcRect/>
          <a:stretch>
            <a:fillRect/>
          </a:stretch>
        </p:blipFill>
        <p:spPr bwMode="auto">
          <a:xfrm>
            <a:off x="4054476" y="3482216"/>
            <a:ext cx="14414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54" name="図 2"/>
          <p:cNvPicPr>
            <a:picLocks/>
          </p:cNvPicPr>
          <p:nvPr/>
        </p:nvPicPr>
        <p:blipFill>
          <a:blip r:embed="rId8">
            <a:extLst>
              <a:ext uri="{28A0092B-C50C-407E-A947-70E740481C1C}">
                <a14:useLocalDpi xmlns:a14="http://schemas.microsoft.com/office/drawing/2010/main"/>
              </a:ext>
            </a:extLst>
          </a:blip>
          <a:srcRect/>
          <a:stretch>
            <a:fillRect/>
          </a:stretch>
        </p:blipFill>
        <p:spPr bwMode="auto">
          <a:xfrm>
            <a:off x="6527801" y="4193416"/>
            <a:ext cx="14398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円/楕円 67"/>
          <p:cNvSpPr>
            <a:spLocks/>
          </p:cNvSpPr>
          <p:nvPr/>
        </p:nvSpPr>
        <p:spPr>
          <a:xfrm>
            <a:off x="7122254" y="2308988"/>
            <a:ext cx="1440000" cy="720000"/>
          </a:xfrm>
          <a:prstGeom prst="ellipse">
            <a:avLst/>
          </a:prstGeom>
          <a:solidFill>
            <a:srgbClr val="33FBBD">
              <a:alpha val="66000"/>
            </a:srgbClr>
          </a:solid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endParaRPr lang="ja-JP" altLang="en-US" sz="700" b="1" dirty="0">
              <a:solidFill>
                <a:sysClr val="window" lastClr="FFFFFF"/>
              </a:solidFill>
              <a:latin typeface="Meiryo UI" pitchFamily="50" charset="-128"/>
              <a:ea typeface="Meiryo UI" pitchFamily="50" charset="-128"/>
              <a:cs typeface="Meiryo UI" pitchFamily="50" charset="-128"/>
            </a:endParaRPr>
          </a:p>
        </p:txBody>
      </p:sp>
      <p:pic>
        <p:nvPicPr>
          <p:cNvPr id="4158" name="図 4"/>
          <p:cNvPicPr>
            <a:picLocks/>
          </p:cNvPicPr>
          <p:nvPr/>
        </p:nvPicPr>
        <p:blipFill>
          <a:blip r:embed="rId9">
            <a:extLst>
              <a:ext uri="{28A0092B-C50C-407E-A947-70E740481C1C}">
                <a14:useLocalDpi xmlns:a14="http://schemas.microsoft.com/office/drawing/2010/main"/>
              </a:ext>
            </a:extLst>
          </a:blip>
          <a:srcRect/>
          <a:stretch>
            <a:fillRect/>
          </a:stretch>
        </p:blipFill>
        <p:spPr bwMode="auto">
          <a:xfrm>
            <a:off x="4354513" y="1154941"/>
            <a:ext cx="1439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59" name="図 5"/>
          <p:cNvPicPr>
            <a:picLocks/>
          </p:cNvPicPr>
          <p:nvPr/>
        </p:nvPicPr>
        <p:blipFill>
          <a:blip r:embed="rId9">
            <a:extLst>
              <a:ext uri="{28A0092B-C50C-407E-A947-70E740481C1C}">
                <a14:useLocalDpi xmlns:a14="http://schemas.microsoft.com/office/drawing/2010/main"/>
              </a:ext>
            </a:extLst>
          </a:blip>
          <a:srcRect/>
          <a:stretch>
            <a:fillRect/>
          </a:stretch>
        </p:blipFill>
        <p:spPr bwMode="auto">
          <a:xfrm>
            <a:off x="7207251" y="3575879"/>
            <a:ext cx="15367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60" name="図 6"/>
          <p:cNvPicPr>
            <a:picLocks/>
          </p:cNvPicPr>
          <p:nvPr/>
        </p:nvPicPr>
        <p:blipFill>
          <a:blip r:embed="rId10">
            <a:extLst>
              <a:ext uri="{28A0092B-C50C-407E-A947-70E740481C1C}">
                <a14:useLocalDpi xmlns:a14="http://schemas.microsoft.com/office/drawing/2010/main"/>
              </a:ext>
            </a:extLst>
          </a:blip>
          <a:srcRect/>
          <a:stretch>
            <a:fillRect/>
          </a:stretch>
        </p:blipFill>
        <p:spPr bwMode="auto">
          <a:xfrm>
            <a:off x="1612901" y="2621791"/>
            <a:ext cx="14398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円/楕円 81"/>
          <p:cNvSpPr>
            <a:spLocks/>
          </p:cNvSpPr>
          <p:nvPr/>
        </p:nvSpPr>
        <p:spPr>
          <a:xfrm>
            <a:off x="1450688" y="1854877"/>
            <a:ext cx="1439862" cy="720000"/>
          </a:xfrm>
          <a:prstGeom prst="ellipse">
            <a:avLst/>
          </a:prstGeom>
          <a:solidFill>
            <a:srgbClr val="EF1111">
              <a:alpha val="46000"/>
            </a:srgbClr>
          </a:solid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endParaRPr lang="ja-JP" altLang="en-US" sz="800" dirty="0">
              <a:solidFill>
                <a:sysClr val="window" lastClr="FFFFFF"/>
              </a:solidFill>
              <a:latin typeface="Meiryo UI" pitchFamily="50" charset="-128"/>
              <a:ea typeface="Meiryo UI" pitchFamily="50" charset="-128"/>
              <a:cs typeface="Meiryo UI" pitchFamily="50" charset="-128"/>
            </a:endParaRPr>
          </a:p>
        </p:txBody>
      </p:sp>
      <p:sp>
        <p:nvSpPr>
          <p:cNvPr id="83" name="正方形/長方形 82"/>
          <p:cNvSpPr/>
          <p:nvPr/>
        </p:nvSpPr>
        <p:spPr>
          <a:xfrm>
            <a:off x="403650" y="2546185"/>
            <a:ext cx="1358150" cy="358961"/>
          </a:xfrm>
          <a:prstGeom prst="rect">
            <a:avLst/>
          </a:prstGeom>
          <a:no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このはな環境創造プロジェクト～大阪ひかりの森プロジェクト地域貢献事業～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（此花区）</a:t>
            </a:r>
          </a:p>
        </p:txBody>
      </p:sp>
      <p:sp>
        <p:nvSpPr>
          <p:cNvPr id="84" name="正方形/長方形 83"/>
          <p:cNvSpPr/>
          <p:nvPr/>
        </p:nvSpPr>
        <p:spPr>
          <a:xfrm>
            <a:off x="3117084" y="4199781"/>
            <a:ext cx="1232624" cy="48260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西成版サービスハブ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構築・運営事業</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（西成区）</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85" name="正方形/長方形 84"/>
          <p:cNvSpPr/>
          <p:nvPr/>
        </p:nvSpPr>
        <p:spPr>
          <a:xfrm>
            <a:off x="7552649" y="1811598"/>
            <a:ext cx="1418313"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鶴見区　こどもの学習支援事業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（鶴見区）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6" name="正方形/長方形 85"/>
          <p:cNvSpPr/>
          <p:nvPr/>
        </p:nvSpPr>
        <p:spPr bwMode="auto">
          <a:xfrm>
            <a:off x="1406016" y="4318388"/>
            <a:ext cx="1686093" cy="30783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すみの</a:t>
            </a:r>
            <a:r>
              <a:rPr kumimoji="0" lang="ja-JP" altLang="en-US" sz="800" kern="0" dirty="0" err="1">
                <a:latin typeface="Meiryo UI" pitchFamily="50" charset="-128"/>
                <a:ea typeface="Meiryo UI" pitchFamily="50" charset="-128"/>
                <a:cs typeface="Meiryo UI" pitchFamily="50" charset="-128"/>
              </a:rPr>
              <a:t>え</a:t>
            </a:r>
            <a:r>
              <a:rPr kumimoji="0" lang="ja-JP" altLang="en-US" sz="800" kern="0" dirty="0">
                <a:latin typeface="Meiryo UI" pitchFamily="50" charset="-128"/>
                <a:ea typeface="Meiryo UI" pitchFamily="50" charset="-128"/>
                <a:cs typeface="Meiryo UI" pitchFamily="50" charset="-128"/>
              </a:rPr>
              <a:t>情報局の運用</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（住之江区）</a:t>
            </a:r>
            <a:r>
              <a:rPr kumimoji="0" lang="ja-JP" altLang="en-US" sz="800" kern="0" dirty="0">
                <a:solidFill>
                  <a:prstClr val="black"/>
                </a:solidFill>
                <a:latin typeface="Meiryo UI" pitchFamily="50" charset="-128"/>
                <a:ea typeface="Meiryo UI" pitchFamily="50" charset="-128"/>
                <a:cs typeface="Meiryo UI" pitchFamily="50" charset="-128"/>
              </a:rPr>
              <a:t>　</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87" name="正方形/長方形 86"/>
          <p:cNvSpPr/>
          <p:nvPr/>
        </p:nvSpPr>
        <p:spPr>
          <a:xfrm>
            <a:off x="5114088" y="3138830"/>
            <a:ext cx="142155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天王寺区</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子育て支援室相談事業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（天王寺区）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8" name="正方形/長方形 87"/>
          <p:cNvSpPr/>
          <p:nvPr/>
        </p:nvSpPr>
        <p:spPr>
          <a:xfrm>
            <a:off x="3984142" y="2751147"/>
            <a:ext cx="132181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不登校支援事業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（西区）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9" name="正方形/長方形 88"/>
          <p:cNvSpPr/>
          <p:nvPr/>
        </p:nvSpPr>
        <p:spPr>
          <a:xfrm>
            <a:off x="2625075" y="1498577"/>
            <a:ext cx="1800000" cy="48182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教育活動支援事業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北区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0" name="正方形/長方形 89"/>
          <p:cNvSpPr/>
          <p:nvPr/>
        </p:nvSpPr>
        <p:spPr>
          <a:xfrm>
            <a:off x="2930548" y="3228916"/>
            <a:ext cx="1451133"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災害対策事業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浪速区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91" name="正方形/長方形 90"/>
          <p:cNvSpPr/>
          <p:nvPr/>
        </p:nvSpPr>
        <p:spPr>
          <a:xfrm>
            <a:off x="4797634" y="4279907"/>
            <a:ext cx="1550506" cy="467408"/>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東住吉区</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まちづくりビジョン推進事業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東住吉区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2" name="正方形/長方形 91"/>
          <p:cNvSpPr/>
          <p:nvPr/>
        </p:nvSpPr>
        <p:spPr>
          <a:xfrm>
            <a:off x="2706654" y="2272677"/>
            <a:ext cx="1573300" cy="403618"/>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地域防災対策事業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福島区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93" name="正方形/長方形 92"/>
          <p:cNvSpPr/>
          <p:nvPr/>
        </p:nvSpPr>
        <p:spPr>
          <a:xfrm>
            <a:off x="6516901" y="972403"/>
            <a:ext cx="1440896" cy="53501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子育て応援事業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東淀川区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94" name="正方形/長方形 93"/>
          <p:cNvSpPr/>
          <p:nvPr/>
        </p:nvSpPr>
        <p:spPr>
          <a:xfrm>
            <a:off x="6108725" y="1784192"/>
            <a:ext cx="1357088" cy="376854"/>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旭区魅力づくり事業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旭区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5" name="正方形/長方形 94"/>
          <p:cNvSpPr/>
          <p:nvPr/>
        </p:nvSpPr>
        <p:spPr>
          <a:xfrm>
            <a:off x="5615908" y="2475175"/>
            <a:ext cx="1386679" cy="390683"/>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中央区「こねっと☆ほーむ」</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強化プロジェクト～訪問支援員による寄り添いサポート事業～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中央区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6" name="正方形/長方形 95"/>
          <p:cNvSpPr/>
          <p:nvPr/>
        </p:nvSpPr>
        <p:spPr>
          <a:xfrm>
            <a:off x="1531072" y="3529131"/>
            <a:ext cx="1479306" cy="40147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学習・登校サポート事業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（大正区）</a:t>
            </a:r>
            <a:endParaRPr kumimoji="0" lang="en-US" altLang="ja-JP" sz="800" kern="0" dirty="0">
              <a:latin typeface="Meiryo UI" pitchFamily="50" charset="-128"/>
              <a:ea typeface="Meiryo UI" pitchFamily="50" charset="-128"/>
              <a:cs typeface="Meiryo UI" pitchFamily="50" charset="-128"/>
            </a:endParaRPr>
          </a:p>
        </p:txBody>
      </p:sp>
      <p:sp>
        <p:nvSpPr>
          <p:cNvPr id="97" name="正方形/長方形 96"/>
          <p:cNvSpPr/>
          <p:nvPr/>
        </p:nvSpPr>
        <p:spPr>
          <a:xfrm>
            <a:off x="4443848" y="2070099"/>
            <a:ext cx="1491674"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都島区小学生サポート事業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都島区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8" name="正方形/長方形 97"/>
          <p:cNvSpPr/>
          <p:nvPr/>
        </p:nvSpPr>
        <p:spPr>
          <a:xfrm>
            <a:off x="5744243" y="3771906"/>
            <a:ext cx="1478462" cy="395042"/>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solidFill>
                  <a:prstClr val="black"/>
                </a:solidFill>
                <a:latin typeface="Meiryo UI" pitchFamily="50" charset="-128"/>
                <a:ea typeface="Meiryo UI" pitchFamily="50" charset="-128"/>
                <a:cs typeface="Meiryo UI" pitchFamily="50" charset="-128"/>
              </a:rPr>
              <a:t>阿倍野区魅力創造・</a:t>
            </a:r>
            <a:endParaRPr kumimoji="0" lang="en-US" altLang="ja-JP" sz="800" kern="0" dirty="0">
              <a:solidFill>
                <a:prstClr val="black"/>
              </a:solidFill>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solidFill>
                  <a:prstClr val="black"/>
                </a:solidFill>
                <a:latin typeface="Meiryo UI" pitchFamily="50" charset="-128"/>
                <a:ea typeface="Meiryo UI" pitchFamily="50" charset="-128"/>
                <a:cs typeface="Meiryo UI" pitchFamily="50" charset="-128"/>
              </a:rPr>
              <a:t>商業魅力向上事業</a:t>
            </a:r>
            <a:endParaRPr kumimoji="0" lang="en-US" altLang="ja-JP" sz="800" kern="0" dirty="0">
              <a:solidFill>
                <a:prstClr val="black"/>
              </a:solidFill>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solidFill>
                  <a:prstClr val="black"/>
                </a:solidFill>
                <a:latin typeface="Meiryo UI" pitchFamily="50" charset="-128"/>
                <a:ea typeface="Meiryo UI" pitchFamily="50" charset="-128"/>
                <a:cs typeface="Meiryo UI" pitchFamily="50" charset="-128"/>
              </a:rPr>
              <a:t>(</a:t>
            </a:r>
            <a:r>
              <a:rPr kumimoji="0" lang="ja-JP" altLang="en-US" sz="800" kern="0" dirty="0">
                <a:solidFill>
                  <a:prstClr val="black"/>
                </a:solidFill>
                <a:latin typeface="Meiryo UI" pitchFamily="50" charset="-128"/>
                <a:ea typeface="Meiryo UI" pitchFamily="50" charset="-128"/>
                <a:cs typeface="Meiryo UI" pitchFamily="50" charset="-128"/>
              </a:rPr>
              <a:t>阿倍野区</a:t>
            </a:r>
            <a:r>
              <a:rPr kumimoji="0" lang="en-US" altLang="ja-JP" sz="800" kern="0" dirty="0">
                <a:solidFill>
                  <a:prstClr val="black"/>
                </a:solidFill>
                <a:latin typeface="Meiryo UI" pitchFamily="50" charset="-128"/>
                <a:ea typeface="Meiryo UI" pitchFamily="50" charset="-128"/>
                <a:cs typeface="Meiryo UI" pitchFamily="50" charset="-128"/>
              </a:rPr>
              <a:t>)</a:t>
            </a:r>
            <a:r>
              <a:rPr kumimoji="0" lang="ja-JP" altLang="en-US" sz="800" kern="0" dirty="0">
                <a:solidFill>
                  <a:prstClr val="black"/>
                </a:solidFill>
                <a:latin typeface="Meiryo UI" pitchFamily="50" charset="-128"/>
                <a:ea typeface="Meiryo UI" pitchFamily="50" charset="-128"/>
                <a:cs typeface="Meiryo UI" pitchFamily="50" charset="-128"/>
              </a:rPr>
              <a:t>　</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99" name="正方形/長方形 98"/>
          <p:cNvSpPr/>
          <p:nvPr/>
        </p:nvSpPr>
        <p:spPr>
          <a:xfrm>
            <a:off x="4106562" y="3687551"/>
            <a:ext cx="1329941"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地域コミュニティ支援事業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住吉区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100" name="正方形/長方形 99"/>
          <p:cNvSpPr/>
          <p:nvPr/>
        </p:nvSpPr>
        <p:spPr>
          <a:xfrm>
            <a:off x="6554119" y="4343078"/>
            <a:ext cx="1379490" cy="45080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各地域の特性に応じた</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地域福祉支援体制の構築</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平野区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101" name="正方形/長方形 100"/>
          <p:cNvSpPr/>
          <p:nvPr/>
        </p:nvSpPr>
        <p:spPr>
          <a:xfrm>
            <a:off x="7019926" y="2510016"/>
            <a:ext cx="164356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０歳児家庭見守り支援事業</a:t>
            </a:r>
            <a:endParaRPr lang="en-US" altLang="zh-TW"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城東区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a:t>
            </a:r>
          </a:p>
        </p:txBody>
      </p:sp>
      <p:sp>
        <p:nvSpPr>
          <p:cNvPr id="102" name="正方形/長方形 101"/>
          <p:cNvSpPr/>
          <p:nvPr/>
        </p:nvSpPr>
        <p:spPr>
          <a:xfrm>
            <a:off x="4330658" y="1373069"/>
            <a:ext cx="1492421" cy="336797"/>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淀川区４・５歳児訪問事業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淀川区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a:t>
            </a:r>
          </a:p>
        </p:txBody>
      </p:sp>
      <p:sp>
        <p:nvSpPr>
          <p:cNvPr id="4230" name="正方形/長方形 4"/>
          <p:cNvSpPr>
            <a:spLocks noChangeArrowheads="1"/>
          </p:cNvSpPr>
          <p:nvPr/>
        </p:nvSpPr>
        <p:spPr bwMode="auto">
          <a:xfrm>
            <a:off x="7143751" y="3760029"/>
            <a:ext cx="1600200" cy="43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233" tIns="34116" rIns="68233" bIns="34116">
            <a:spAutoFit/>
          </a:bodyP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外国人住民との共生社会実現に</a:t>
            </a:r>
            <a:endParaRPr lang="en-US" altLang="ja-JP"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向けた調査・施策検討事業</a:t>
            </a:r>
            <a:endParaRPr lang="en-US" altLang="ja-JP"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生野区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　</a:t>
            </a:r>
          </a:p>
        </p:txBody>
      </p:sp>
      <p:sp>
        <p:nvSpPr>
          <p:cNvPr id="104" name="正方形/長方形 103"/>
          <p:cNvSpPr/>
          <p:nvPr/>
        </p:nvSpPr>
        <p:spPr>
          <a:xfrm>
            <a:off x="1533498" y="2807564"/>
            <a:ext cx="1625893" cy="397020"/>
          </a:xfrm>
          <a:prstGeom prst="rect">
            <a:avLst/>
          </a:prstGeom>
          <a:no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港区エリア別活性化プラン等の推進（港区）</a:t>
            </a:r>
          </a:p>
        </p:txBody>
      </p:sp>
      <p:sp>
        <p:nvSpPr>
          <p:cNvPr id="106" name="円/楕円 105"/>
          <p:cNvSpPr/>
          <p:nvPr/>
        </p:nvSpPr>
        <p:spPr>
          <a:xfrm>
            <a:off x="972212" y="2028903"/>
            <a:ext cx="2396814" cy="444705"/>
          </a:xfrm>
          <a:prstGeom prst="ellipse">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区制１００周年に向けた</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共創による「選択されるまち」</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としてのまちの魅力向上</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西淀川区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rgbClr val="FF0000"/>
                </a:solidFill>
                <a:latin typeface="Meiryo UI" pitchFamily="50" charset="-128"/>
                <a:ea typeface="Meiryo UI" pitchFamily="50" charset="-128"/>
                <a:cs typeface="Meiryo UI" pitchFamily="50" charset="-128"/>
              </a:rPr>
              <a:t>　</a:t>
            </a:r>
          </a:p>
        </p:txBody>
      </p:sp>
      <p:sp>
        <p:nvSpPr>
          <p:cNvPr id="108" name="円/楕円 107"/>
          <p:cNvSpPr>
            <a:spLocks/>
          </p:cNvSpPr>
          <p:nvPr/>
        </p:nvSpPr>
        <p:spPr>
          <a:xfrm>
            <a:off x="6582621" y="2938702"/>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105" name="正方形/長方形 104"/>
          <p:cNvSpPr/>
          <p:nvPr/>
        </p:nvSpPr>
        <p:spPr>
          <a:xfrm>
            <a:off x="6505576" y="3114319"/>
            <a:ext cx="1598713" cy="38673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国産木材を活用した</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東成区役所庁舎整備事業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（東成区）</a:t>
            </a:r>
            <a:endParaRPr lang="ja-JP" altLang="en-US" sz="800" dirty="0">
              <a:solidFill>
                <a:sysClr val="window" lastClr="FFFFFF"/>
              </a:solidFill>
              <a:latin typeface="Meiryo UI" pitchFamily="50" charset="-128"/>
              <a:ea typeface="Meiryo UI" pitchFamily="50" charset="-128"/>
              <a:cs typeface="Meiryo UI" pitchFamily="50" charset="-128"/>
            </a:endParaRPr>
          </a:p>
        </p:txBody>
      </p:sp>
      <p:sp>
        <p:nvSpPr>
          <p:cNvPr id="62" name="Rectangle 4"/>
          <p:cNvSpPr>
            <a:spLocks noChangeArrowheads="1"/>
          </p:cNvSpPr>
          <p:nvPr/>
        </p:nvSpPr>
        <p:spPr bwMode="auto">
          <a:xfrm>
            <a:off x="-1588" y="-3934"/>
            <a:ext cx="9145588" cy="476250"/>
          </a:xfrm>
          <a:prstGeom prst="rect">
            <a:avLst/>
          </a:prstGeom>
          <a:gradFill flip="none" rotWithShape="1">
            <a:gsLst>
              <a:gs pos="50000">
                <a:srgbClr val="000099"/>
              </a:gs>
              <a:gs pos="92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区の特性や地域の実情に即した施策の展開</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3" name="角丸四角形 1">
            <a:extLst>
              <a:ext uri="{FF2B5EF4-FFF2-40B4-BE49-F238E27FC236}">
                <a16:creationId xmlns:a16="http://schemas.microsoft.com/office/drawing/2014/main" id="{66F4E84B-C1DB-32E6-17EC-F5AB4C77BA5D}"/>
              </a:ext>
            </a:extLst>
          </p:cNvPr>
          <p:cNvSpPr/>
          <p:nvPr/>
        </p:nvSpPr>
        <p:spPr>
          <a:xfrm>
            <a:off x="5466107" y="560430"/>
            <a:ext cx="1798637" cy="2190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ja-JP" altLang="en-US" sz="1000" b="1" dirty="0">
                <a:latin typeface="Meiryo UI" panose="020B0604030504040204" pitchFamily="50" charset="-128"/>
                <a:ea typeface="Meiryo UI" panose="020B0604030504040204" pitchFamily="50" charset="-128"/>
              </a:rPr>
              <a:t>各区の主な特色ある取組</a:t>
            </a:r>
          </a:p>
        </p:txBody>
      </p:sp>
      <p:sp>
        <p:nvSpPr>
          <p:cNvPr id="2" name="Rectangle 4">
            <a:extLst>
              <a:ext uri="{FF2B5EF4-FFF2-40B4-BE49-F238E27FC236}">
                <a16:creationId xmlns:a16="http://schemas.microsoft.com/office/drawing/2014/main" id="{E99E358D-8C7B-7AB2-B637-F6F61C03C051}"/>
              </a:ext>
            </a:extLst>
          </p:cNvPr>
          <p:cNvSpPr>
            <a:spLocks noChangeArrowheads="1"/>
          </p:cNvSpPr>
          <p:nvPr/>
        </p:nvSpPr>
        <p:spPr bwMode="auto">
          <a:xfrm>
            <a:off x="7420544" y="5388"/>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各区の特色ある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施策の展開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4" name="スライド番号プレースホルダー 1">
            <a:extLst>
              <a:ext uri="{FF2B5EF4-FFF2-40B4-BE49-F238E27FC236}">
                <a16:creationId xmlns:a16="http://schemas.microsoft.com/office/drawing/2014/main" id="{D9B478D6-7DFA-4C37-77EA-A6AC387C7441}"/>
              </a:ext>
            </a:extLst>
          </p:cNvPr>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25</a:t>
            </a:fld>
            <a:endParaRPr lang="en-US" altLang="ja-JP"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221561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ChangeArrowheads="1"/>
          </p:cNvSpPr>
          <p:nvPr/>
        </p:nvSpPr>
        <p:spPr bwMode="auto">
          <a:xfrm>
            <a:off x="-1588" y="38260"/>
            <a:ext cx="9145588" cy="476251"/>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ja-JP" sz="2800" dirty="0">
                <a:solidFill>
                  <a:srgbClr val="FFFFFF"/>
                </a:solidFill>
                <a:latin typeface="ＭＳ Ｐゴシック" panose="020B0600070205080204" pitchFamily="50" charset="-128"/>
                <a:ea typeface="HG創英角ｺﾞｼｯｸUB" pitchFamily="49" charset="-128"/>
              </a:rPr>
              <a:t>西成特区構想</a:t>
            </a:r>
            <a:endPar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6984000" y="4756545"/>
            <a:ext cx="2160000" cy="358775"/>
          </a:xfrm>
        </p:spPr>
        <p:txBody>
          <a:bodyPr/>
          <a:lstStyle/>
          <a:p>
            <a:pPr>
              <a:defRPr/>
            </a:pPr>
            <a:fld id="{A2B66F92-5B6F-40D4-B1D3-96B798ADC06F}" type="slidenum">
              <a:rPr lang="en-US" altLang="ja-JP" sz="2000" b="1" smtClean="0">
                <a:solidFill>
                  <a:srgbClr val="000000"/>
                </a:solidFill>
                <a:effectLst>
                  <a:outerShdw blurRad="38100" dist="38100" dir="2700000" algn="tl">
                    <a:srgbClr val="000000">
                      <a:alpha val="43137"/>
                    </a:srgbClr>
                  </a:outerShdw>
                </a:effectLst>
              </a:rPr>
              <a:pPr>
                <a:defRPr/>
              </a:pPr>
              <a:t>26</a:t>
            </a:fld>
            <a:endParaRPr lang="en-US" altLang="ja-JP" sz="2000" b="1" dirty="0">
              <a:solidFill>
                <a:srgbClr val="000000"/>
              </a:solidFill>
              <a:effectLst>
                <a:outerShdw blurRad="38100" dist="38100" dir="2700000" algn="tl">
                  <a:srgbClr val="000000">
                    <a:alpha val="43137"/>
                  </a:srgbClr>
                </a:outerShdw>
              </a:effectLst>
            </a:endParaRPr>
          </a:p>
        </p:txBody>
      </p:sp>
      <p:sp>
        <p:nvSpPr>
          <p:cNvPr id="24" name="正方形/長方形 11"/>
          <p:cNvSpPr>
            <a:spLocks noChangeArrowheads="1"/>
          </p:cNvSpPr>
          <p:nvPr/>
        </p:nvSpPr>
        <p:spPr bwMode="auto">
          <a:xfrm>
            <a:off x="302192" y="4218641"/>
            <a:ext cx="8051348" cy="82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932363" algn="l"/>
                <a:tab pos="5286375" algn="l"/>
                <a:tab pos="5475288" algn="l"/>
                <a:tab pos="5556250" algn="l"/>
                <a:tab pos="5743575" algn="l"/>
                <a:tab pos="5919788" algn="l"/>
                <a:tab pos="6365875" algn="l"/>
              </a:tabLst>
            </a:pPr>
            <a:r>
              <a:rPr lang="ja-JP" altLang="en-US" sz="1600" b="1" dirty="0">
                <a:latin typeface="ＭＳ Ｐゴシック" panose="020B0600070205080204" pitchFamily="50" charset="-128"/>
              </a:rPr>
              <a:t>　■　天下茶屋駅周辺地域のまちづくり検討調査　　　　          </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　　 １，５００万円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lvl="1"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　西成区の新たなまちづくりの拠点として、さらなる若者の流入・子育て世帯の定住をめざし</a:t>
            </a:r>
          </a:p>
          <a:p>
            <a:pPr marL="358775" lvl="1" indent="0" eaLnBrk="1" hangingPunct="1">
              <a:lnSpc>
                <a:spcPts val="2000"/>
              </a:lnSpc>
            </a:pPr>
            <a:r>
              <a:rPr lang="ja-JP" altLang="en-US" sz="1400" dirty="0">
                <a:latin typeface="ＭＳ Ｐゴシック" panose="020B0600070205080204" pitchFamily="50" charset="-128"/>
              </a:rPr>
              <a:t>　　 まちづくりの検討調査を実施</a:t>
            </a:r>
          </a:p>
        </p:txBody>
      </p:sp>
      <p:sp>
        <p:nvSpPr>
          <p:cNvPr id="13" name="角丸四角形 12"/>
          <p:cNvSpPr/>
          <p:nvPr/>
        </p:nvSpPr>
        <p:spPr>
          <a:xfrm>
            <a:off x="398142" y="566841"/>
            <a:ext cx="8334375" cy="457200"/>
          </a:xfrm>
          <a:prstGeom prst="roundRect">
            <a:avLst/>
          </a:prstGeom>
          <a:solidFill>
            <a:srgbClr val="FFCCFF"/>
          </a:solidFill>
          <a:ln w="66675" cmpd="dbl">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0" tIns="52199" rIns="104395" bIns="52199"/>
          <a:lstStyle/>
          <a:p>
            <a:pPr algn="ctr" eaLnBrk="1" hangingPunct="1">
              <a:lnSpc>
                <a:spcPts val="2284"/>
              </a:lnSpc>
              <a:defRPr/>
            </a:pPr>
            <a:r>
              <a:rPr lang="ja-JP" altLang="en-US" sz="1600" dirty="0">
                <a:solidFill>
                  <a:srgbClr val="000000"/>
                </a:solidFill>
                <a:latin typeface="ＭＳ Ｐゴシック" panose="020B0600070205080204" pitchFamily="50" charset="-128"/>
                <a:ea typeface="HGP創英角ｺﾞｼｯｸUB" pitchFamily="50" charset="-128"/>
              </a:rPr>
              <a:t>　令和</a:t>
            </a:r>
            <a:r>
              <a:rPr lang="ja-JP" altLang="en-US" sz="1600" dirty="0">
                <a:solidFill>
                  <a:schemeClr val="tx1"/>
                </a:solidFill>
                <a:latin typeface="ＭＳ Ｐゴシック" panose="020B0600070205080204" pitchFamily="50" charset="-128"/>
                <a:ea typeface="HGP創英角ｺﾞｼｯｸUB" pitchFamily="50" charset="-128"/>
              </a:rPr>
              <a:t>６</a:t>
            </a:r>
            <a:r>
              <a:rPr lang="ja-JP" altLang="ja-JP" sz="1600" dirty="0">
                <a:solidFill>
                  <a:srgbClr val="000000"/>
                </a:solidFill>
                <a:latin typeface="ＭＳ Ｐゴシック" panose="020B0600070205080204" pitchFamily="50" charset="-128"/>
                <a:ea typeface="HGP創英角ｺﾞｼｯｸUB" pitchFamily="50" charset="-128"/>
              </a:rPr>
              <a:t>年度　西成特区構想関連事業</a:t>
            </a:r>
            <a:r>
              <a:rPr lang="ja-JP" altLang="en-US" sz="1600" dirty="0">
                <a:solidFill>
                  <a:srgbClr val="000000"/>
                </a:solidFill>
                <a:latin typeface="ＭＳ Ｐゴシック" panose="020B0600070205080204" pitchFamily="50" charset="-128"/>
                <a:ea typeface="HGP創英角ｺﾞｼｯｸUB" pitchFamily="50" charset="-128"/>
              </a:rPr>
              <a:t>　 </a:t>
            </a:r>
            <a:r>
              <a:rPr lang="ja-JP" altLang="en-US" sz="1600" dirty="0">
                <a:solidFill>
                  <a:srgbClr val="000000"/>
                </a:solidFill>
                <a:latin typeface="HGP創英角ｺﾞｼｯｸUB" panose="020B0900000000000000" pitchFamily="50" charset="-128"/>
                <a:ea typeface="HGP創英角ｺﾞｼｯｸUB" panose="020B0900000000000000" pitchFamily="50" charset="-128"/>
              </a:rPr>
              <a:t>１０億３，８００万</a:t>
            </a:r>
            <a:r>
              <a:rPr lang="ja-JP" altLang="ja-JP" sz="1600" dirty="0">
                <a:solidFill>
                  <a:srgbClr val="000000"/>
                </a:solidFill>
                <a:latin typeface="ＭＳ Ｐゴシック" panose="020B0600070205080204" pitchFamily="50" charset="-128"/>
                <a:ea typeface="HGP創英角ｺﾞｼｯｸUB" pitchFamily="50" charset="-128"/>
              </a:rPr>
              <a:t>円</a:t>
            </a:r>
            <a:endParaRPr lang="en-US" altLang="ja-JP" sz="1600" dirty="0">
              <a:solidFill>
                <a:srgbClr val="000000"/>
              </a:solidFill>
              <a:latin typeface="ＭＳ Ｐゴシック" panose="020B0600070205080204" pitchFamily="50" charset="-128"/>
              <a:ea typeface="HGP創英角ｺﾞｼｯｸUB" pitchFamily="50" charset="-128"/>
            </a:endParaRPr>
          </a:p>
        </p:txBody>
      </p:sp>
      <p:sp>
        <p:nvSpPr>
          <p:cNvPr id="17" name="正方形/長方形 11"/>
          <p:cNvSpPr>
            <a:spLocks noChangeArrowheads="1"/>
          </p:cNvSpPr>
          <p:nvPr/>
        </p:nvSpPr>
        <p:spPr bwMode="auto">
          <a:xfrm>
            <a:off x="301658" y="2028554"/>
            <a:ext cx="7428070" cy="82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外国につながる児童生徒の学習言語定着支援事業　　  </a:t>
            </a:r>
            <a:r>
              <a:rPr lang="ja-JP" altLang="ja-JP" sz="1600" b="1" dirty="0">
                <a:latin typeface="ＭＳ Ｐゴシック" panose="020B0600070205080204" pitchFamily="50" charset="-128"/>
              </a:rPr>
              <a:t>（</a:t>
            </a:r>
            <a:r>
              <a:rPr lang="ja-JP" altLang="en-US" sz="1600" b="1" dirty="0">
                <a:latin typeface="ＭＳ Ｐゴシック" panose="020B0600070205080204" pitchFamily="50" charset="-128"/>
              </a:rPr>
              <a:t>　　 １，０００万円</a:t>
            </a:r>
            <a:r>
              <a:rPr lang="en-US"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lvl="1"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　生活言語習得までに受けられていない授業内容の補充などの課外学習を実施し、</a:t>
            </a:r>
            <a:endParaRPr lang="en-US" altLang="ja-JP" sz="1400" dirty="0">
              <a:latin typeface="ＭＳ Ｐゴシック" panose="020B0600070205080204" pitchFamily="50" charset="-128"/>
            </a:endParaRPr>
          </a:p>
          <a:p>
            <a:pPr marL="358775" lvl="1" indent="0" eaLnBrk="1" hangingPunct="1">
              <a:lnSpc>
                <a:spcPts val="2000"/>
              </a:lnSpc>
            </a:pPr>
            <a:r>
              <a:rPr lang="ja-JP" altLang="en-US" sz="1400" dirty="0">
                <a:latin typeface="ＭＳ Ｐゴシック" panose="020B0600070205080204" pitchFamily="50" charset="-128"/>
              </a:rPr>
              <a:t>　　 学習言語の定着を促進</a:t>
            </a:r>
            <a:endParaRPr lang="en-US" altLang="ja-JP" sz="1400" dirty="0">
              <a:latin typeface="ＭＳ Ｐゴシック" panose="020B0600070205080204" pitchFamily="50" charset="-128"/>
            </a:endParaRPr>
          </a:p>
        </p:txBody>
      </p:sp>
      <p:sp>
        <p:nvSpPr>
          <p:cNvPr id="4" name="角丸四角形 30">
            <a:extLst>
              <a:ext uri="{FF2B5EF4-FFF2-40B4-BE49-F238E27FC236}">
                <a16:creationId xmlns:a16="http://schemas.microsoft.com/office/drawing/2014/main" id="{F27E166A-2846-BB48-8999-4D2A185C60AB}"/>
              </a:ext>
            </a:extLst>
          </p:cNvPr>
          <p:cNvSpPr/>
          <p:nvPr/>
        </p:nvSpPr>
        <p:spPr>
          <a:xfrm>
            <a:off x="161558" y="1467208"/>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5" name="正方形/長方形 11">
            <a:extLst>
              <a:ext uri="{FF2B5EF4-FFF2-40B4-BE49-F238E27FC236}">
                <a16:creationId xmlns:a16="http://schemas.microsoft.com/office/drawing/2014/main" id="{7C7DEFAB-E125-5EAE-9D01-ED44D0C82AD1}"/>
              </a:ext>
            </a:extLst>
          </p:cNvPr>
          <p:cNvSpPr>
            <a:spLocks noChangeArrowheads="1"/>
          </p:cNvSpPr>
          <p:nvPr/>
        </p:nvSpPr>
        <p:spPr bwMode="auto">
          <a:xfrm>
            <a:off x="306020" y="2829829"/>
            <a:ext cx="8404137" cy="57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学力分析に基づく演習を活用した苦手分野克服事業　　 </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　　　 　８００万円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lvl="1"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　区内全中学校で模擬テストを実施し、苦手分野の分析や反復演習を実施</a:t>
            </a:r>
            <a:endParaRPr lang="en-US" altLang="ja-JP" sz="1400" dirty="0">
              <a:latin typeface="ＭＳ Ｐゴシック" panose="020B0600070205080204" pitchFamily="50" charset="-128"/>
            </a:endParaRPr>
          </a:p>
        </p:txBody>
      </p:sp>
      <p:sp>
        <p:nvSpPr>
          <p:cNvPr id="8" name="正方形/長方形 11">
            <a:extLst>
              <a:ext uri="{FF2B5EF4-FFF2-40B4-BE49-F238E27FC236}">
                <a16:creationId xmlns:a16="http://schemas.microsoft.com/office/drawing/2014/main" id="{E55A3FFE-DDC6-0AE5-7758-71CEB36DB57E}"/>
              </a:ext>
            </a:extLst>
          </p:cNvPr>
          <p:cNvSpPr>
            <a:spLocks noChangeArrowheads="1"/>
          </p:cNvSpPr>
          <p:nvPr/>
        </p:nvSpPr>
        <p:spPr bwMode="auto">
          <a:xfrm>
            <a:off x="306020" y="3370415"/>
            <a:ext cx="8051348" cy="57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発展型学習支援事業                                               （　　 １，６００万円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lvl="1"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　成績中上位層を中心に進学に向けた発展的な内容の課外学習を実施</a:t>
            </a:r>
            <a:endParaRPr lang="en-US" altLang="ja-JP" sz="1400" dirty="0">
              <a:latin typeface="ＭＳ Ｐゴシック" panose="020B0600070205080204" pitchFamily="50" charset="-128"/>
            </a:endParaRPr>
          </a:p>
        </p:txBody>
      </p:sp>
      <p:sp>
        <p:nvSpPr>
          <p:cNvPr id="9" name="角丸四角形 17">
            <a:extLst>
              <a:ext uri="{FF2B5EF4-FFF2-40B4-BE49-F238E27FC236}">
                <a16:creationId xmlns:a16="http://schemas.microsoft.com/office/drawing/2014/main" id="{6B210720-60AC-8456-4178-9D05B765E3E0}"/>
              </a:ext>
            </a:extLst>
          </p:cNvPr>
          <p:cNvSpPr/>
          <p:nvPr/>
        </p:nvSpPr>
        <p:spPr>
          <a:xfrm>
            <a:off x="273682" y="1087458"/>
            <a:ext cx="8334375" cy="380776"/>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lvl="0">
              <a:defRPr/>
            </a:pPr>
            <a:r>
              <a:rPr kumimoji="1" lang="ja-JP" altLang="en-US"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lang="ja-JP" altLang="en-US" b="1" spc="-60" dirty="0">
                <a:solidFill>
                  <a:schemeClr val="tx1"/>
                </a:solidFill>
                <a:latin typeface="ＭＳ Ｐゴシック" panose="020B0600070205080204" pitchFamily="50" charset="-128"/>
                <a:ea typeface="ＭＳ Ｐゴシック"/>
              </a:rPr>
              <a:t>魅力ある子育て・教育環境の創出に向けた取組</a:t>
            </a:r>
            <a:endParaRPr lang="ja-JP" altLang="en-US" sz="1600" spc="-60" dirty="0">
              <a:solidFill>
                <a:schemeClr val="tx1"/>
              </a:solidFill>
              <a:latin typeface="ＭＳ Ｐゴシック" panose="020B0600070205080204" pitchFamily="50" charset="-128"/>
              <a:ea typeface="ＭＳ Ｐゴシック"/>
            </a:endParaRPr>
          </a:p>
        </p:txBody>
      </p:sp>
      <p:sp>
        <p:nvSpPr>
          <p:cNvPr id="19" name="角丸四角形 17">
            <a:extLst>
              <a:ext uri="{FF2B5EF4-FFF2-40B4-BE49-F238E27FC236}">
                <a16:creationId xmlns:a16="http://schemas.microsoft.com/office/drawing/2014/main" id="{1B6EE899-5538-2ED7-43C0-90DCB23756EE}"/>
              </a:ext>
            </a:extLst>
          </p:cNvPr>
          <p:cNvSpPr/>
          <p:nvPr/>
        </p:nvSpPr>
        <p:spPr>
          <a:xfrm>
            <a:off x="270283" y="3878296"/>
            <a:ext cx="5978117" cy="391135"/>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a:t>
            </a:r>
            <a:r>
              <a:rPr kumimoji="1"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a:cs typeface="+mn-cs"/>
              </a:rPr>
              <a:t>　</a:t>
            </a:r>
            <a:r>
              <a:rPr kumimoji="1" lang="ja-JP" altLang="en-US" sz="1800" b="1" i="0" u="none" strike="noStrike" kern="1200" cap="none" spc="-60" normalizeH="0" baseline="0" noProof="0" dirty="0">
                <a:ln>
                  <a:noFill/>
                </a:ln>
                <a:solidFill>
                  <a:schemeClr val="tx1"/>
                </a:solidFill>
                <a:effectLst/>
                <a:uLnTx/>
                <a:uFillTx/>
                <a:latin typeface="ＭＳ Ｐゴシック" panose="020B0600070205080204" pitchFamily="50" charset="-128"/>
                <a:ea typeface="ＭＳ Ｐゴシック"/>
                <a:cs typeface="+mn-cs"/>
              </a:rPr>
              <a:t>将来のための投資的プロジェクトや大規模事業</a:t>
            </a:r>
            <a:r>
              <a:rPr lang="ja-JP" altLang="en-US" b="1" spc="-60" dirty="0">
                <a:solidFill>
                  <a:schemeClr val="tx1"/>
                </a:solidFill>
                <a:latin typeface="ＭＳ Ｐゴシック" panose="020B0600070205080204" pitchFamily="50" charset="-128"/>
                <a:ea typeface="ＭＳ Ｐゴシック"/>
              </a:rPr>
              <a:t>等の取組</a:t>
            </a:r>
            <a:endParaRPr kumimoji="1" lang="ja-JP" altLang="en-US" sz="1800" b="1" i="0" u="none" strike="dblStrike" kern="1200" cap="none" spc="-60" normalizeH="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6" name="角丸四角形 17">
            <a:extLst>
              <a:ext uri="{FF2B5EF4-FFF2-40B4-BE49-F238E27FC236}">
                <a16:creationId xmlns:a16="http://schemas.microsoft.com/office/drawing/2014/main" id="{4DD826FA-A62F-24A8-42E6-2BD74181BE8E}"/>
              </a:ext>
            </a:extLst>
          </p:cNvPr>
          <p:cNvSpPr/>
          <p:nvPr/>
        </p:nvSpPr>
        <p:spPr>
          <a:xfrm>
            <a:off x="161558" y="3377308"/>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rgbClr val="000000"/>
                </a:solidFill>
                <a:latin typeface="HG丸ｺﾞｼｯｸM-PRO" pitchFamily="50" charset="-128"/>
                <a:ea typeface="HG丸ｺﾞｼｯｸM-PRO" pitchFamily="50" charset="-128"/>
              </a:rPr>
              <a:t>新</a:t>
            </a:r>
          </a:p>
        </p:txBody>
      </p:sp>
      <p:sp>
        <p:nvSpPr>
          <p:cNvPr id="7" name="角丸四角形 17">
            <a:extLst>
              <a:ext uri="{FF2B5EF4-FFF2-40B4-BE49-F238E27FC236}">
                <a16:creationId xmlns:a16="http://schemas.microsoft.com/office/drawing/2014/main" id="{7A82BE85-2C94-4D90-3D94-CC8D5F83E567}"/>
              </a:ext>
            </a:extLst>
          </p:cNvPr>
          <p:cNvSpPr/>
          <p:nvPr/>
        </p:nvSpPr>
        <p:spPr>
          <a:xfrm>
            <a:off x="161558" y="2850538"/>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rgbClr val="000000"/>
                </a:solidFill>
                <a:latin typeface="HG丸ｺﾞｼｯｸM-PRO" pitchFamily="50" charset="-128"/>
                <a:ea typeface="HG丸ｺﾞｼｯｸM-PRO" pitchFamily="50" charset="-128"/>
              </a:rPr>
              <a:t>新</a:t>
            </a:r>
          </a:p>
        </p:txBody>
      </p:sp>
      <p:sp>
        <p:nvSpPr>
          <p:cNvPr id="20" name="角丸四角形 17">
            <a:extLst>
              <a:ext uri="{FF2B5EF4-FFF2-40B4-BE49-F238E27FC236}">
                <a16:creationId xmlns:a16="http://schemas.microsoft.com/office/drawing/2014/main" id="{D1D909A9-EE31-A072-728C-CC581E783DE0}"/>
              </a:ext>
            </a:extLst>
          </p:cNvPr>
          <p:cNvSpPr/>
          <p:nvPr/>
        </p:nvSpPr>
        <p:spPr>
          <a:xfrm>
            <a:off x="161558" y="2085786"/>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rgbClr val="000000"/>
                </a:solidFill>
                <a:latin typeface="HG丸ｺﾞｼｯｸM-PRO" pitchFamily="50" charset="-128"/>
                <a:ea typeface="HG丸ｺﾞｼｯｸM-PRO" pitchFamily="50" charset="-128"/>
              </a:rPr>
              <a:t>新</a:t>
            </a:r>
          </a:p>
        </p:txBody>
      </p:sp>
      <p:sp>
        <p:nvSpPr>
          <p:cNvPr id="18" name="Rectangle 4">
            <a:extLst>
              <a:ext uri="{FF2B5EF4-FFF2-40B4-BE49-F238E27FC236}">
                <a16:creationId xmlns:a16="http://schemas.microsoft.com/office/drawing/2014/main" id="{D89AD770-EE2D-2A86-59BA-6290CD350020}"/>
              </a:ext>
            </a:extLst>
          </p:cNvPr>
          <p:cNvSpPr>
            <a:spLocks noChangeArrowheads="1"/>
          </p:cNvSpPr>
          <p:nvPr/>
        </p:nvSpPr>
        <p:spPr bwMode="auto">
          <a:xfrm>
            <a:off x="7420544" y="5388"/>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各区の特色ある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施策の展開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21" name="図 20" descr="時計, 部屋 が含まれている画像&#10;&#10;自動的に生成された説明">
            <a:extLst>
              <a:ext uri="{FF2B5EF4-FFF2-40B4-BE49-F238E27FC236}">
                <a16:creationId xmlns:a16="http://schemas.microsoft.com/office/drawing/2014/main" id="{8544D34F-5EA2-80D8-BDEF-EE9D6A32443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330000" y="2766343"/>
            <a:ext cx="1679300" cy="1205737"/>
          </a:xfrm>
          <a:prstGeom prst="rect">
            <a:avLst/>
          </a:prstGeom>
        </p:spPr>
      </p:pic>
      <p:sp>
        <p:nvSpPr>
          <p:cNvPr id="28" name="正方形/長方形 11">
            <a:extLst>
              <a:ext uri="{FF2B5EF4-FFF2-40B4-BE49-F238E27FC236}">
                <a16:creationId xmlns:a16="http://schemas.microsoft.com/office/drawing/2014/main" id="{F4CBA2A6-F5F5-17E0-483D-9AFE2694E108}"/>
              </a:ext>
            </a:extLst>
          </p:cNvPr>
          <p:cNvSpPr>
            <a:spLocks noChangeArrowheads="1"/>
          </p:cNvSpPr>
          <p:nvPr/>
        </p:nvSpPr>
        <p:spPr bwMode="auto">
          <a:xfrm>
            <a:off x="301659" y="1443144"/>
            <a:ext cx="8747174" cy="57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西成区こども生活・まなびサポート事業　　　　　　　　　　  </a:t>
            </a:r>
            <a:r>
              <a:rPr lang="ja-JP" altLang="ja-JP" sz="1600" b="1" dirty="0">
                <a:latin typeface="ＭＳ Ｐゴシック" panose="020B0600070205080204" pitchFamily="50" charset="-128"/>
              </a:rPr>
              <a:t>（</a:t>
            </a:r>
            <a:r>
              <a:rPr lang="ja-JP" altLang="en-US" sz="1600" b="1" dirty="0">
                <a:latin typeface="ＭＳ Ｐゴシック" panose="020B0600070205080204" pitchFamily="50" charset="-128"/>
              </a:rPr>
              <a:t>１億４，８００万円</a:t>
            </a:r>
            <a:r>
              <a:rPr lang="en-US"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lvl="1"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　学習姿勢に課題がある児童への寄り添い支援を行うサポーターの配置を区内全小学校に拡充</a:t>
            </a:r>
          </a:p>
        </p:txBody>
      </p:sp>
    </p:spTree>
    <p:extLst>
      <p:ext uri="{BB962C8B-B14F-4D97-AF65-F5344CB8AC3E}">
        <p14:creationId xmlns:p14="http://schemas.microsoft.com/office/powerpoint/2010/main" val="3933135740"/>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26547</TotalTime>
  <Words>543</Words>
  <Application>Microsoft Office PowerPoint</Application>
  <PresentationFormat>画面に合わせる (16:9)</PresentationFormat>
  <Paragraphs>119</Paragraphs>
  <Slides>2</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ariant>
        <vt:lpstr>目的別スライド ショー</vt:lpstr>
      </vt:variant>
      <vt:variant>
        <vt:i4>1</vt:i4>
      </vt:variant>
    </vt:vector>
  </HeadingPairs>
  <TitlesOfParts>
    <vt:vector size="10" baseType="lpstr">
      <vt:lpstr>HGP創英角ｺﾞｼｯｸUB</vt:lpstr>
      <vt:lpstr>HG丸ｺﾞｼｯｸM-PRO</vt:lpstr>
      <vt:lpstr>Meiryo UI</vt:lpstr>
      <vt:lpstr>ＭＳ Ｐゴシック</vt:lpstr>
      <vt:lpstr>Arial</vt:lpstr>
      <vt:lpstr>Wingdings</vt:lpstr>
      <vt:lpstr>標準デザイン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Printed>2024-02-02T08:44:19Z</cp:lastPrinted>
  <dcterms:created xsi:type="dcterms:W3CDTF">2011-01-05T04:40:46Z</dcterms:created>
  <dcterms:modified xsi:type="dcterms:W3CDTF">2024-02-08T02:08:22Z</dcterms:modified>
</cp:coreProperties>
</file>