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7" saveSubsetFonts="1">
  <p:sldMasterIdLst>
    <p:sldMasterId id="2147483648" r:id="rId1"/>
  </p:sldMasterIdLst>
  <p:notesMasterIdLst>
    <p:notesMasterId r:id="rId13"/>
  </p:notesMasterIdLst>
  <p:handoutMasterIdLst>
    <p:handoutMasterId r:id="rId14"/>
  </p:handoutMasterIdLst>
  <p:sldIdLst>
    <p:sldId id="2007" r:id="rId2"/>
    <p:sldId id="2024" r:id="rId3"/>
    <p:sldId id="2101" r:id="rId4"/>
    <p:sldId id="2131" r:id="rId5"/>
    <p:sldId id="2132" r:id="rId6"/>
    <p:sldId id="2118" r:id="rId7"/>
    <p:sldId id="2133" r:id="rId8"/>
    <p:sldId id="2018" r:id="rId9"/>
    <p:sldId id="2001" r:id="rId10"/>
    <p:sldId id="2030" r:id="rId11"/>
    <p:sldId id="2031" r:id="rId12"/>
  </p:sldIdLst>
  <p:sldSz cx="9144000" cy="5143500" type="screen16x9"/>
  <p:notesSz cx="6807200" cy="9939338"/>
  <p:custShowLst>
    <p:custShow name="Ｒ３市長会見" id="0">
      <p:sldLst/>
    </p:custShow>
  </p:custShowLst>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382588" indent="-4127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773113" indent="-90488"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162050" indent="-138113"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552575" indent="-18732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1665"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7DE4D8-396D-7996-DE15-D690AE790CAC}" name="川辺　俊輔" initials="川辺　俊輔" userId="S::s-kawabe@city.osaka.lg.jp::b307fc37-a635-49d2-83b0-2b89ca1a86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9966"/>
    <a:srgbClr val="3366CC"/>
    <a:srgbClr val="DEE8F2"/>
    <a:srgbClr val="F9907B"/>
    <a:srgbClr val="99CCFF"/>
    <a:srgbClr val="87A9CF"/>
    <a:srgbClr val="6B7C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4" autoAdjust="0"/>
    <p:restoredTop sz="84015" autoAdjust="0"/>
  </p:normalViewPr>
  <p:slideViewPr>
    <p:cSldViewPr snapToGrid="0">
      <p:cViewPr varScale="1">
        <p:scale>
          <a:sx n="75" d="100"/>
          <a:sy n="75" d="100"/>
        </p:scale>
        <p:origin x="1122" y="60"/>
      </p:cViewPr>
      <p:guideLst>
        <p:guide orient="horz" pos="1665"/>
        <p:guide pos="2880"/>
      </p:guideLst>
    </p:cSldViewPr>
  </p:slideViewPr>
  <p:notesTextViewPr>
    <p:cViewPr>
      <p:scale>
        <a:sx n="100" d="100"/>
        <a:sy n="100" d="100"/>
      </p:scale>
      <p:origin x="0" y="0"/>
    </p:cViewPr>
  </p:notesTextViewPr>
  <p:notesViewPr>
    <p:cSldViewPr snapToGrid="0">
      <p:cViewPr varScale="1">
        <p:scale>
          <a:sx n="41" d="100"/>
          <a:sy n="41" d="100"/>
        </p:scale>
        <p:origin x="-2784" y="-120"/>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8" y="0"/>
            <a:ext cx="2951163" cy="496888"/>
          </a:xfrm>
          <a:prstGeom prst="rect">
            <a:avLst/>
          </a:prstGeom>
        </p:spPr>
        <p:txBody>
          <a:bodyPr vert="horz" lIns="91249" tIns="45623" rIns="91249" bIns="45623" rtlCol="0"/>
          <a:lstStyle>
            <a:lvl1pPr algn="l" eaLnBrk="1" hangingPunct="1">
              <a:defRPr sz="1200">
                <a:latin typeface="Arial" charset="0"/>
                <a:ea typeface="ＭＳ Ｐゴシック" charset="-128"/>
              </a:defRPr>
            </a:lvl1pPr>
          </a:lstStyle>
          <a:p>
            <a:pPr>
              <a:defRPr/>
            </a:pPr>
            <a:endParaRPr lang="ja-JP" altLang="en-US" dirty="0">
              <a:latin typeface="ＭＳ Ｐゴシック" panose="020B0600070205080204" pitchFamily="50" charset="-128"/>
            </a:endParaRPr>
          </a:p>
        </p:txBody>
      </p:sp>
      <p:sp>
        <p:nvSpPr>
          <p:cNvPr id="3" name="日付プレースホルダー 2"/>
          <p:cNvSpPr>
            <a:spLocks noGrp="1"/>
          </p:cNvSpPr>
          <p:nvPr>
            <p:ph type="dt" sz="quarter" idx="1"/>
          </p:nvPr>
        </p:nvSpPr>
        <p:spPr>
          <a:xfrm>
            <a:off x="3856051" y="0"/>
            <a:ext cx="2949575" cy="496888"/>
          </a:xfrm>
          <a:prstGeom prst="rect">
            <a:avLst/>
          </a:prstGeom>
        </p:spPr>
        <p:txBody>
          <a:bodyPr vert="horz" lIns="91249" tIns="45623" rIns="91249" bIns="45623" rtlCol="0"/>
          <a:lstStyle>
            <a:lvl1pPr algn="r" eaLnBrk="1" hangingPunct="1">
              <a:defRPr sz="1200">
                <a:latin typeface="Arial" charset="0"/>
                <a:ea typeface="ＭＳ Ｐゴシック" charset="-128"/>
              </a:defRPr>
            </a:lvl1pPr>
          </a:lstStyle>
          <a:p>
            <a:pPr>
              <a:defRPr/>
            </a:pPr>
            <a:fld id="{C2EC90AB-8C9B-4810-B2A6-BE0F6846678D}" type="datetimeFigureOut">
              <a:rPr lang="ja-JP" altLang="en-US">
                <a:latin typeface="ＭＳ Ｐゴシック" panose="020B0600070205080204" pitchFamily="50" charset="-128"/>
              </a:rPr>
              <a:pPr>
                <a:defRPr/>
              </a:pPr>
              <a:t>2024/2/8</a:t>
            </a:fld>
            <a:endParaRPr lang="ja-JP" altLang="en-US" dirty="0">
              <a:latin typeface="ＭＳ Ｐゴシック" panose="020B0600070205080204" pitchFamily="50" charset="-128"/>
            </a:endParaRPr>
          </a:p>
        </p:txBody>
      </p:sp>
      <p:sp>
        <p:nvSpPr>
          <p:cNvPr id="4" name="フッター プレースホルダー 3"/>
          <p:cNvSpPr>
            <a:spLocks noGrp="1"/>
          </p:cNvSpPr>
          <p:nvPr>
            <p:ph type="ftr" sz="quarter" idx="2"/>
          </p:nvPr>
        </p:nvSpPr>
        <p:spPr>
          <a:xfrm>
            <a:off x="18" y="9440884"/>
            <a:ext cx="2951163" cy="496887"/>
          </a:xfrm>
          <a:prstGeom prst="rect">
            <a:avLst/>
          </a:prstGeom>
        </p:spPr>
        <p:txBody>
          <a:bodyPr vert="horz" lIns="91249" tIns="45623" rIns="91249" bIns="45623" rtlCol="0" anchor="b"/>
          <a:lstStyle>
            <a:lvl1pPr algn="l" eaLnBrk="1" hangingPunct="1">
              <a:defRPr sz="1200">
                <a:latin typeface="Arial" charset="0"/>
                <a:ea typeface="ＭＳ Ｐゴシック" charset="-128"/>
              </a:defRPr>
            </a:lvl1pPr>
          </a:lstStyle>
          <a:p>
            <a:pPr>
              <a:defRPr/>
            </a:pPr>
            <a:endParaRPr lang="ja-JP" altLang="en-US" dirty="0">
              <a:latin typeface="ＭＳ Ｐゴシック" panose="020B0600070205080204" pitchFamily="50" charset="-128"/>
            </a:endParaRPr>
          </a:p>
        </p:txBody>
      </p:sp>
      <p:sp>
        <p:nvSpPr>
          <p:cNvPr id="5" name="スライド番号プレースホルダー 4"/>
          <p:cNvSpPr>
            <a:spLocks noGrp="1"/>
          </p:cNvSpPr>
          <p:nvPr>
            <p:ph type="sldNum" sz="quarter" idx="3"/>
          </p:nvPr>
        </p:nvSpPr>
        <p:spPr>
          <a:xfrm>
            <a:off x="3856051" y="9440884"/>
            <a:ext cx="2949575" cy="496887"/>
          </a:xfrm>
          <a:prstGeom prst="rect">
            <a:avLst/>
          </a:prstGeom>
        </p:spPr>
        <p:txBody>
          <a:bodyPr vert="horz" wrap="square" lIns="91249" tIns="45623" rIns="91249" bIns="45623" numCol="1" anchor="b" anchorCtr="0" compatLnSpc="1">
            <a:prstTxWarp prst="textNoShape">
              <a:avLst/>
            </a:prstTxWarp>
          </a:bodyPr>
          <a:lstStyle>
            <a:lvl1pPr algn="r" eaLnBrk="1" hangingPunct="1">
              <a:defRPr sz="1200"/>
            </a:lvl1pPr>
          </a:lstStyle>
          <a:p>
            <a:pPr>
              <a:defRPr/>
            </a:pPr>
            <a:fld id="{7260A5CC-5D47-46FF-A804-BA4E424BCDE3}" type="slidenum">
              <a:rPr lang="ja-JP" altLang="en-US">
                <a:latin typeface="ＭＳ Ｐゴシック" panose="020B0600070205080204" pitchFamily="50" charset="-128"/>
              </a:rPr>
              <a:pPr>
                <a:defRPr/>
              </a:pPr>
              <a:t>‹#›</a:t>
            </a:fld>
            <a:endParaRPr lang="ja-JP" altLang="en-US" dirty="0">
              <a:latin typeface="ＭＳ Ｐゴシック" panose="020B0600070205080204" pitchFamily="50" charset="-128"/>
            </a:endParaRPr>
          </a:p>
        </p:txBody>
      </p:sp>
    </p:spTree>
    <p:extLst>
      <p:ext uri="{BB962C8B-B14F-4D97-AF65-F5344CB8AC3E}">
        <p14:creationId xmlns:p14="http://schemas.microsoft.com/office/powerpoint/2010/main" val="7426140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8" y="0"/>
            <a:ext cx="2951163" cy="496888"/>
          </a:xfrm>
          <a:prstGeom prst="rect">
            <a:avLst/>
          </a:prstGeom>
          <a:noFill/>
          <a:ln w="9525">
            <a:noFill/>
            <a:miter lim="800000"/>
            <a:headEnd/>
            <a:tailEnd/>
          </a:ln>
          <a:effectLst/>
        </p:spPr>
        <p:txBody>
          <a:bodyPr vert="horz" wrap="square" lIns="91172" tIns="45588" rIns="91172" bIns="45588" numCol="1" anchor="t" anchorCtr="0" compatLnSpc="1">
            <a:prstTxWarp prst="textNoShape">
              <a:avLst/>
            </a:prstTxWarp>
          </a:bodyPr>
          <a:lstStyle>
            <a:lvl1pP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5123" name="Rectangle 3"/>
          <p:cNvSpPr>
            <a:spLocks noGrp="1" noChangeArrowheads="1"/>
          </p:cNvSpPr>
          <p:nvPr>
            <p:ph type="dt" idx="1"/>
          </p:nvPr>
        </p:nvSpPr>
        <p:spPr bwMode="auto">
          <a:xfrm>
            <a:off x="3856051" y="0"/>
            <a:ext cx="2949575" cy="496888"/>
          </a:xfrm>
          <a:prstGeom prst="rect">
            <a:avLst/>
          </a:prstGeom>
          <a:noFill/>
          <a:ln w="9525">
            <a:noFill/>
            <a:miter lim="800000"/>
            <a:headEnd/>
            <a:tailEnd/>
          </a:ln>
          <a:effectLst/>
        </p:spPr>
        <p:txBody>
          <a:bodyPr vert="horz" wrap="square" lIns="91172" tIns="45588" rIns="91172" bIns="45588" numCol="1" anchor="t" anchorCtr="0" compatLnSpc="1">
            <a:prstTxWarp prst="textNoShape">
              <a:avLst/>
            </a:prstTxWarp>
          </a:bodyPr>
          <a:lstStyle>
            <a:lvl1pPr algn="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2052" name="Rectangle 4"/>
          <p:cNvSpPr>
            <a:spLocks noGrp="1" noRot="1" noChangeAspect="1" noChangeArrowheads="1" noTextEdit="1"/>
          </p:cNvSpPr>
          <p:nvPr>
            <p:ph type="sldImg" idx="2"/>
          </p:nvPr>
        </p:nvSpPr>
        <p:spPr bwMode="auto">
          <a:xfrm>
            <a:off x="92075" y="746125"/>
            <a:ext cx="6623050"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9450" y="4721227"/>
            <a:ext cx="5448300" cy="4471988"/>
          </a:xfrm>
          <a:prstGeom prst="rect">
            <a:avLst/>
          </a:prstGeom>
          <a:noFill/>
          <a:ln w="9525">
            <a:noFill/>
            <a:miter lim="800000"/>
            <a:headEnd/>
            <a:tailEnd/>
          </a:ln>
          <a:effectLst/>
        </p:spPr>
        <p:txBody>
          <a:bodyPr vert="horz" wrap="square" lIns="91172" tIns="45588" rIns="91172" bIns="45588"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6" name="Rectangle 6"/>
          <p:cNvSpPr>
            <a:spLocks noGrp="1" noChangeArrowheads="1"/>
          </p:cNvSpPr>
          <p:nvPr>
            <p:ph type="ftr" sz="quarter" idx="4"/>
          </p:nvPr>
        </p:nvSpPr>
        <p:spPr bwMode="auto">
          <a:xfrm>
            <a:off x="18" y="9440884"/>
            <a:ext cx="2951163" cy="496887"/>
          </a:xfrm>
          <a:prstGeom prst="rect">
            <a:avLst/>
          </a:prstGeom>
          <a:noFill/>
          <a:ln w="9525">
            <a:noFill/>
            <a:miter lim="800000"/>
            <a:headEnd/>
            <a:tailEnd/>
          </a:ln>
          <a:effectLst/>
        </p:spPr>
        <p:txBody>
          <a:bodyPr vert="horz" wrap="square" lIns="91172" tIns="45588" rIns="91172" bIns="45588" numCol="1" anchor="b" anchorCtr="0" compatLnSpc="1">
            <a:prstTxWarp prst="textNoShape">
              <a:avLst/>
            </a:prstTxWarp>
          </a:bodyPr>
          <a:lstStyle>
            <a:lvl1pP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5127" name="Rectangle 7"/>
          <p:cNvSpPr>
            <a:spLocks noGrp="1" noChangeArrowheads="1"/>
          </p:cNvSpPr>
          <p:nvPr>
            <p:ph type="sldNum" sz="quarter" idx="5"/>
          </p:nvPr>
        </p:nvSpPr>
        <p:spPr bwMode="auto">
          <a:xfrm>
            <a:off x="3856051" y="9440884"/>
            <a:ext cx="2949575" cy="496887"/>
          </a:xfrm>
          <a:prstGeom prst="rect">
            <a:avLst/>
          </a:prstGeom>
          <a:noFill/>
          <a:ln w="9525">
            <a:noFill/>
            <a:miter lim="800000"/>
            <a:headEnd/>
            <a:tailEnd/>
          </a:ln>
          <a:effectLst/>
        </p:spPr>
        <p:txBody>
          <a:bodyPr vert="horz" wrap="square" lIns="91172" tIns="45588" rIns="91172" bIns="45588" numCol="1" anchor="b" anchorCtr="0" compatLnSpc="1">
            <a:prstTxWarp prst="textNoShape">
              <a:avLst/>
            </a:prstTxWarp>
          </a:bodyPr>
          <a:lstStyle>
            <a:lvl1pPr algn="r" eaLnBrk="1" hangingPunct="1">
              <a:defRPr sz="1200">
                <a:latin typeface="ＭＳ Ｐゴシック" panose="020B0600070205080204" pitchFamily="50" charset="-128"/>
              </a:defRPr>
            </a:lvl1pPr>
          </a:lstStyle>
          <a:p>
            <a:pPr>
              <a:defRPr/>
            </a:pPr>
            <a:fld id="{F74BB4A6-2A10-49A9-8427-7D1EF49CCD12}" type="slidenum">
              <a:rPr lang="en-US" altLang="ja-JP" smtClean="0"/>
              <a:pPr>
                <a:defRPr/>
              </a:pPr>
              <a:t>‹#›</a:t>
            </a:fld>
            <a:endParaRPr lang="en-US" altLang="ja-JP" dirty="0"/>
          </a:p>
        </p:txBody>
      </p:sp>
    </p:spTree>
    <p:extLst>
      <p:ext uri="{BB962C8B-B14F-4D97-AF65-F5344CB8AC3E}">
        <p14:creationId xmlns:p14="http://schemas.microsoft.com/office/powerpoint/2010/main" val="29782046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1pPr>
    <a:lvl2pPr marL="382588"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2pPr>
    <a:lvl3pPr marL="773113"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3pPr>
    <a:lvl4pPr marL="1162050"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4pPr>
    <a:lvl5pPr marL="1552575"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5pPr>
    <a:lvl6pPr marL="1947285" algn="l" defTabSz="778913" rtl="0" eaLnBrk="1" latinLnBrk="0" hangingPunct="1">
      <a:defRPr kumimoji="1" sz="1000" kern="1200">
        <a:solidFill>
          <a:schemeClr val="tx1"/>
        </a:solidFill>
        <a:latin typeface="+mn-lt"/>
        <a:ea typeface="+mn-ea"/>
        <a:cs typeface="+mn-cs"/>
      </a:defRPr>
    </a:lvl6pPr>
    <a:lvl7pPr marL="2336740" algn="l" defTabSz="778913" rtl="0" eaLnBrk="1" latinLnBrk="0" hangingPunct="1">
      <a:defRPr kumimoji="1" sz="1000" kern="1200">
        <a:solidFill>
          <a:schemeClr val="tx1"/>
        </a:solidFill>
        <a:latin typeface="+mn-lt"/>
        <a:ea typeface="+mn-ea"/>
        <a:cs typeface="+mn-cs"/>
      </a:defRPr>
    </a:lvl7pPr>
    <a:lvl8pPr marL="2726198" algn="l" defTabSz="778913" rtl="0" eaLnBrk="1" latinLnBrk="0" hangingPunct="1">
      <a:defRPr kumimoji="1" sz="1000" kern="1200">
        <a:solidFill>
          <a:schemeClr val="tx1"/>
        </a:solidFill>
        <a:latin typeface="+mn-lt"/>
        <a:ea typeface="+mn-ea"/>
        <a:cs typeface="+mn-cs"/>
      </a:defRPr>
    </a:lvl8pPr>
    <a:lvl9pPr marL="3115656" algn="l" defTabSz="778913" rtl="0" eaLnBrk="1" latinLnBrk="0" hangingPunct="1">
      <a:defRPr kumimoji="1"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4023315" y="9719842"/>
            <a:ext cx="3077518" cy="51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83" tIns="47590" rIns="95183" bIns="47590" anchor="b"/>
          <a:lstStyle>
            <a:lvl1pPr>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1E55F9E1-C11C-4FD5-8EC6-4E0419582A96}" type="slidenum">
              <a:rPr lang="en-US" altLang="ja-JP" sz="1200">
                <a:latin typeface="ＭＳ Ｐゴシック" panose="020B0600070205080204" pitchFamily="50" charset="-128"/>
                <a:ea typeface="ＭＳ Ｐゴシック" panose="020B0600070205080204" pitchFamily="50" charset="-128"/>
              </a:rPr>
              <a:pPr algn="r" eaLnBrk="1" hangingPunct="1">
                <a:spcBef>
                  <a:spcPct val="0"/>
                </a:spcBef>
              </a:pPr>
              <a:t>27</a:t>
            </a:fld>
            <a:endParaRPr lang="en-US" altLang="ja-JP" sz="1200" dirty="0">
              <a:latin typeface="ＭＳ Ｐゴシック" panose="020B0600070205080204" pitchFamily="50" charset="-128"/>
              <a:ea typeface="ＭＳ Ｐゴシック" panose="020B0600070205080204" pitchFamily="50" charset="-128"/>
            </a:endParaRPr>
          </a:p>
        </p:txBody>
      </p:sp>
      <p:sp>
        <p:nvSpPr>
          <p:cNvPr id="5123" name="Rectangle 2"/>
          <p:cNvSpPr>
            <a:spLocks noGrp="1" noRot="1" noChangeAspect="1" noChangeArrowheads="1" noTextEdit="1"/>
          </p:cNvSpPr>
          <p:nvPr>
            <p:ph type="sldImg"/>
          </p:nvPr>
        </p:nvSpPr>
        <p:spPr>
          <a:xfrm>
            <a:off x="112713" y="330200"/>
            <a:ext cx="6816725" cy="3835400"/>
          </a:xfrm>
          <a:ln/>
        </p:spPr>
      </p:sp>
      <p:sp>
        <p:nvSpPr>
          <p:cNvPr id="5124" name="Rectangle 3"/>
          <p:cNvSpPr>
            <a:spLocks noGrp="1" noChangeArrowheads="1"/>
          </p:cNvSpPr>
          <p:nvPr>
            <p:ph type="body" idx="1"/>
          </p:nvPr>
        </p:nvSpPr>
        <p:spPr>
          <a:xfrm>
            <a:off x="707284" y="4860728"/>
            <a:ext cx="5687943" cy="46041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0" tIns="48004" rIns="96010" bIns="48004"/>
          <a:lstStyle/>
          <a:p>
            <a:pPr eaLnBrk="1" hangingPunct="1"/>
            <a:endParaRPr lang="ja-JP" altLang="ja-JP" dirty="0"/>
          </a:p>
        </p:txBody>
      </p:sp>
    </p:spTree>
    <p:extLst>
      <p:ext uri="{BB962C8B-B14F-4D97-AF65-F5344CB8AC3E}">
        <p14:creationId xmlns:p14="http://schemas.microsoft.com/office/powerpoint/2010/main" val="645146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a:xfrm>
            <a:off x="-312738" y="285750"/>
            <a:ext cx="6756401" cy="3800475"/>
          </a:xfrm>
          <a:ln/>
        </p:spPr>
      </p:sp>
      <p:sp>
        <p:nvSpPr>
          <p:cNvPr id="25603" name="ノート プレースホルダ 2"/>
          <p:cNvSpPr>
            <a:spLocks noGrp="1"/>
          </p:cNvSpPr>
          <p:nvPr>
            <p:ph type="body" idx="1"/>
          </p:nvPr>
        </p:nvSpPr>
        <p:spPr>
          <a:xfrm>
            <a:off x="612978" y="5383018"/>
            <a:ext cx="5134365" cy="2823770"/>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en-US" altLang="ja-JP" dirty="0"/>
          </a:p>
        </p:txBody>
      </p:sp>
      <p:sp>
        <p:nvSpPr>
          <p:cNvPr id="2560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4915">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474" indent="-270055" defTabSz="794915">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89383" indent="-215133" defTabSz="794915">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30328" indent="-215133" defTabSz="794915">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9743" indent="-215133" defTabSz="794915">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09158" indent="-215133" defTabSz="794915"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48574" indent="-215133" defTabSz="794915"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287989" indent="-215133" defTabSz="794915"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27402" indent="-215133" defTabSz="794915"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AD25116F-D0AC-4FDD-8B56-52B2834ABCDE}"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pPr>
              <a:t>36</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18815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ー 1"/>
          <p:cNvSpPr>
            <a:spLocks noGrp="1" noRot="1" noChangeAspect="1" noTextEdit="1"/>
          </p:cNvSpPr>
          <p:nvPr>
            <p:ph type="sldImg"/>
          </p:nvPr>
        </p:nvSpPr>
        <p:spPr>
          <a:ln/>
        </p:spPr>
      </p:sp>
      <p:sp>
        <p:nvSpPr>
          <p:cNvPr id="8192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9581">
              <a:defRPr/>
            </a:pPr>
            <a:endParaRPr lang="ja-JP" altLang="en-US" dirty="0"/>
          </a:p>
        </p:txBody>
      </p:sp>
      <p:sp>
        <p:nvSpPr>
          <p:cNvPr id="8192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85370" indent="-261380">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53124" indent="-209712">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77105" indent="-209712">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899576" indent="-209712">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37234" indent="-20971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74895" indent="-20971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212560" indent="-20971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50219" indent="-20971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defTabSz="912660">
              <a:spcBef>
                <a:spcPct val="0"/>
              </a:spcBef>
              <a:defRPr/>
            </a:pPr>
            <a:fld id="{AD418076-606F-48D8-A686-C1428267B27F}" type="slidenum">
              <a:rPr lang="en-US" altLang="ja-JP" sz="1200">
                <a:solidFill>
                  <a:srgbClr val="000000"/>
                </a:solidFill>
                <a:latin typeface="ＭＳ Ｐゴシック" panose="020B0600070205080204" pitchFamily="50" charset="-128"/>
                <a:ea typeface="ＭＳ Ｐゴシック" panose="020B0600070205080204" pitchFamily="50" charset="-128"/>
              </a:rPr>
              <a:pPr defTabSz="912660">
                <a:spcBef>
                  <a:spcPct val="0"/>
                </a:spcBef>
                <a:defRPr/>
              </a:pPr>
              <a:t>37</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7264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p:cNvSpPr>
            <a:spLocks noGrp="1" noRot="1" noChangeAspect="1" noTextEdit="1"/>
          </p:cNvSpPr>
          <p:nvPr>
            <p:ph type="sldImg"/>
          </p:nvPr>
        </p:nvSpPr>
        <p:spPr>
          <a:xfrm>
            <a:off x="-3175" y="263525"/>
            <a:ext cx="6289675" cy="3538538"/>
          </a:xfrm>
          <a:ln/>
        </p:spPr>
      </p:sp>
      <p:sp>
        <p:nvSpPr>
          <p:cNvPr id="61443" name="ノート プレースホルダ 2"/>
          <p:cNvSpPr>
            <a:spLocks noGrp="1"/>
          </p:cNvSpPr>
          <p:nvPr>
            <p:ph type="body" idx="1"/>
          </p:nvPr>
        </p:nvSpPr>
        <p:spPr>
          <a:xfrm>
            <a:off x="632078" y="5014142"/>
            <a:ext cx="5250953" cy="262872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144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6807">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3731" indent="-264351" defTabSz="806807">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8106" indent="-212396" defTabSz="806807">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99007" indent="-212396" defTabSz="806807">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28388" indent="-212396" defTabSz="806807">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68464" indent="-212396" defTabSz="80680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08541" indent="-212396" defTabSz="80680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248617" indent="-212396" defTabSz="80680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88694" indent="-212396" defTabSz="80680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06807" rtl="0" eaLnBrk="1" fontAlgn="base" latinLnBrk="0" hangingPunct="1">
              <a:lnSpc>
                <a:spcPct val="100000"/>
              </a:lnSpc>
              <a:spcBef>
                <a:spcPct val="0"/>
              </a:spcBef>
              <a:spcAft>
                <a:spcPct val="0"/>
              </a:spcAft>
              <a:buClrTx/>
              <a:buSzTx/>
              <a:buFontTx/>
              <a:buNone/>
              <a:tabLst/>
              <a:defRPr/>
            </a:pPr>
            <a:fld id="{271B5A3F-7776-4207-A496-B2393717F32C}" type="slidenum">
              <a:rPr kumimoji="1" lang="en-US" altLang="ja-JP" sz="12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pPr marL="0" marR="0" lvl="0" indent="0" algn="r" defTabSz="806807" rtl="0" eaLnBrk="1" fontAlgn="base" latinLnBrk="0" hangingPunct="1">
                <a:lnSpc>
                  <a:spcPct val="100000"/>
                </a:lnSpc>
                <a:spcBef>
                  <a:spcPct val="0"/>
                </a:spcBef>
                <a:spcAft>
                  <a:spcPct val="0"/>
                </a:spcAft>
                <a:buClrTx/>
                <a:buSzTx/>
                <a:buFontTx/>
                <a:buNone/>
                <a:tabLst/>
                <a:defRPr/>
              </a:pPr>
              <a:t>28</a:t>
            </a:fld>
            <a:endParaRPr kumimoji="1"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3552982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p:cNvSpPr>
            <a:spLocks noGrp="1" noRot="1" noChangeAspect="1" noTextEdit="1"/>
          </p:cNvSpPr>
          <p:nvPr>
            <p:ph type="sldImg"/>
          </p:nvPr>
        </p:nvSpPr>
        <p:spPr>
          <a:xfrm>
            <a:off x="-3175" y="263525"/>
            <a:ext cx="6289675" cy="3538538"/>
          </a:xfrm>
          <a:ln/>
        </p:spPr>
      </p:sp>
      <p:sp>
        <p:nvSpPr>
          <p:cNvPr id="61443" name="ノート プレースホルダ 2"/>
          <p:cNvSpPr>
            <a:spLocks noGrp="1"/>
          </p:cNvSpPr>
          <p:nvPr>
            <p:ph type="body" idx="1"/>
          </p:nvPr>
        </p:nvSpPr>
        <p:spPr>
          <a:xfrm>
            <a:off x="632079" y="5014143"/>
            <a:ext cx="5250953" cy="262872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144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6637">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3586" indent="-264296" defTabSz="806637">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7883" indent="-212352" defTabSz="806637">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98694" indent="-212352" defTabSz="806637">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27984" indent="-212352" defTabSz="806637">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67969" indent="-212352" defTabSz="80663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07953" indent="-212352" defTabSz="80663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247937" indent="-212352" defTabSz="80663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87924" indent="-212352" defTabSz="80663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271B5A3F-7776-4207-A496-B2393717F32C}"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pPr>
              <a:t>29</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222953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p:cNvSpPr>
            <a:spLocks noGrp="1" noRot="1" noChangeAspect="1" noTextEdit="1"/>
          </p:cNvSpPr>
          <p:nvPr>
            <p:ph type="sldImg"/>
          </p:nvPr>
        </p:nvSpPr>
        <p:spPr>
          <a:xfrm>
            <a:off x="-3175" y="263525"/>
            <a:ext cx="6289675" cy="3538538"/>
          </a:xfrm>
          <a:ln/>
        </p:spPr>
      </p:sp>
      <p:sp>
        <p:nvSpPr>
          <p:cNvPr id="61443" name="ノート プレースホルダ 2"/>
          <p:cNvSpPr>
            <a:spLocks noGrp="1"/>
          </p:cNvSpPr>
          <p:nvPr>
            <p:ph type="body" idx="1"/>
          </p:nvPr>
        </p:nvSpPr>
        <p:spPr>
          <a:xfrm>
            <a:off x="632079" y="5014143"/>
            <a:ext cx="5250953" cy="262872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914302">
              <a:defRPr/>
            </a:pPr>
            <a:endParaRPr lang="en-US" altLang="ja-JP" dirty="0"/>
          </a:p>
        </p:txBody>
      </p:sp>
      <p:sp>
        <p:nvSpPr>
          <p:cNvPr id="6144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6637">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3586" indent="-264296" defTabSz="806637">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7883" indent="-212352" defTabSz="806637">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98694" indent="-212352" defTabSz="806637">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27984" indent="-212352" defTabSz="806637">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67969" indent="-212352" defTabSz="80663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07953" indent="-212352" defTabSz="80663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247937" indent="-212352" defTabSz="80663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87924" indent="-212352" defTabSz="80663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271B5A3F-7776-4207-A496-B2393717F32C}"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pPr>
              <a:t>30</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514173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p:cNvSpPr>
            <a:spLocks noGrp="1" noRot="1" noChangeAspect="1" noTextEdit="1"/>
          </p:cNvSpPr>
          <p:nvPr>
            <p:ph type="sldImg"/>
          </p:nvPr>
        </p:nvSpPr>
        <p:spPr>
          <a:xfrm>
            <a:off x="-3175" y="263525"/>
            <a:ext cx="6289675" cy="3538538"/>
          </a:xfrm>
          <a:ln/>
        </p:spPr>
      </p:sp>
      <p:sp>
        <p:nvSpPr>
          <p:cNvPr id="61443" name="ノート プレースホルダ 2"/>
          <p:cNvSpPr>
            <a:spLocks noGrp="1"/>
          </p:cNvSpPr>
          <p:nvPr>
            <p:ph type="body" idx="1"/>
          </p:nvPr>
        </p:nvSpPr>
        <p:spPr>
          <a:xfrm>
            <a:off x="632079" y="5014143"/>
            <a:ext cx="5250953" cy="262872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b="0" dirty="0"/>
          </a:p>
        </p:txBody>
      </p:sp>
      <p:sp>
        <p:nvSpPr>
          <p:cNvPr id="6144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6637">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3586" indent="-264296" defTabSz="806637">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7883" indent="-212352" defTabSz="806637">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98694" indent="-212352" defTabSz="806637">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27984" indent="-212352" defTabSz="806637">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67969" indent="-212352" defTabSz="80663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07953" indent="-212352" defTabSz="80663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247937" indent="-212352" defTabSz="80663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87924" indent="-212352" defTabSz="80663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271B5A3F-7776-4207-A496-B2393717F32C}"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pPr>
              <a:t>31</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948646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p:cNvSpPr>
            <a:spLocks noGrp="1" noRot="1" noChangeAspect="1" noTextEdit="1"/>
          </p:cNvSpPr>
          <p:nvPr>
            <p:ph type="sldImg"/>
          </p:nvPr>
        </p:nvSpPr>
        <p:spPr>
          <a:xfrm>
            <a:off x="76200" y="277813"/>
            <a:ext cx="6619875" cy="3724275"/>
          </a:xfrm>
          <a:ln/>
        </p:spPr>
      </p:sp>
      <p:sp>
        <p:nvSpPr>
          <p:cNvPr id="6147" name="ノート プレースホルダ 2"/>
          <p:cNvSpPr>
            <a:spLocks noGrp="1"/>
          </p:cNvSpPr>
          <p:nvPr>
            <p:ph type="body" idx="1"/>
          </p:nvPr>
        </p:nvSpPr>
        <p:spPr>
          <a:xfrm>
            <a:off x="679450" y="5275263"/>
            <a:ext cx="5657850" cy="2767012"/>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en-US" altLang="ja-JP" u="none" dirty="0">
              <a:solidFill>
                <a:srgbClr val="FF0000"/>
              </a:solidFill>
            </a:endParaRPr>
          </a:p>
        </p:txBody>
      </p:sp>
      <p:sp>
        <p:nvSpPr>
          <p:cNvPr id="614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9950">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17550" indent="-274638" defTabSz="869950">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03313" indent="-220663" defTabSz="869950">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44638" indent="-220663" defTabSz="869950">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85963" indent="-220663" defTabSz="869950">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43163" indent="-220663" defTabSz="86995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900363" indent="-220663" defTabSz="86995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57563" indent="-220663" defTabSz="86995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814763" indent="-220663" defTabSz="86995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C826FD0D-4379-4D31-A139-0582F2E20370}" type="slidenum">
              <a:rPr lang="en-US" altLang="ja-JP" sz="1200" smtClean="0">
                <a:latin typeface="ＭＳ Ｐゴシック" panose="020B0600070205080204" pitchFamily="50" charset="-128"/>
                <a:ea typeface="ＭＳ Ｐゴシック" panose="020B0600070205080204" pitchFamily="50" charset="-128"/>
              </a:rPr>
              <a:pPr>
                <a:spcBef>
                  <a:spcPct val="0"/>
                </a:spcBef>
              </a:pPr>
              <a:t>32</a:t>
            </a:fld>
            <a:endParaRPr lang="en-US" altLang="ja-JP" sz="12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246410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7" name="スライド イメージ プレースホルダ 1"/>
          <p:cNvSpPr>
            <a:spLocks noGrp="1" noRot="1" noChangeAspect="1" noChangeArrowheads="1"/>
          </p:cNvSpPr>
          <p:nvPr>
            <p:ph type="sldImg"/>
          </p:nvPr>
        </p:nvSpPr>
        <p:spPr bwMode="auto">
          <a:xfrm>
            <a:off x="34925" y="269875"/>
            <a:ext cx="6432550" cy="3617913"/>
          </a:xfrm>
          <a:prstGeom prst="rect">
            <a:avLst/>
          </a:prstGeom>
          <a:noFill/>
          <a:ln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6228" name="ノート プレースホルダ 2"/>
          <p:cNvSpPr>
            <a:spLocks noGrp="1" noChangeArrowheads="1"/>
          </p:cNvSpPr>
          <p:nvPr>
            <p:ph type="body" idx="1"/>
          </p:nvPr>
        </p:nvSpPr>
        <p:spPr bwMode="auto">
          <a:xfrm>
            <a:off x="651217" y="5123869"/>
            <a:ext cx="5422633" cy="2687599"/>
          </a:xfrm>
          <a:prstGeom prst="rect">
            <a:avLst/>
          </a:prstGeom>
          <a:noFill/>
          <a:ln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88078" tIns="44038" rIns="88078" bIns="44038"/>
          <a:lstStyle/>
          <a:p>
            <a:pPr defTabSz="913416">
              <a:defRPr/>
            </a:pPr>
            <a:endParaRPr lang="en-US" altLang="ja-JP" dirty="0"/>
          </a:p>
        </p:txBody>
      </p:sp>
      <p:sp>
        <p:nvSpPr>
          <p:cNvPr id="6229" name="スライド番号プレースホルダ 3"/>
          <p:cNvSpPr>
            <a:spLocks noChangeArrowheads="1"/>
          </p:cNvSpPr>
          <p:nvPr/>
        </p:nvSpPr>
        <p:spPr bwMode="auto">
          <a:xfrm>
            <a:off x="3695750" y="9169919"/>
            <a:ext cx="2826951" cy="4826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78" tIns="44038" rIns="88078" bIns="44038" anchor="b"/>
          <a:lstStyle>
            <a:lvl1pPr defTabSz="866775" eaLnBrk="0" hangingPunct="0">
              <a:spcBef>
                <a:spcPct val="30000"/>
              </a:spcBef>
              <a:defRPr kumimoji="1" sz="1000">
                <a:solidFill>
                  <a:schemeClr val="tx1"/>
                </a:solidFill>
                <a:latin typeface="Arial" panose="020B0604020202020204" pitchFamily="34" charset="0"/>
                <a:ea typeface="ＭＳ Ｐ明朝" panose="02020600040205080304" pitchFamily="18" charset="-128"/>
              </a:defRPr>
            </a:lvl1pPr>
            <a:lvl2pPr defTabSz="866775" eaLnBrk="0" hangingPunct="0">
              <a:spcBef>
                <a:spcPct val="30000"/>
              </a:spcBef>
              <a:defRPr kumimoji="1" sz="1000">
                <a:solidFill>
                  <a:schemeClr val="tx1"/>
                </a:solidFill>
                <a:latin typeface="Arial" panose="020B0604020202020204" pitchFamily="34" charset="0"/>
                <a:ea typeface="ＭＳ Ｐ明朝" panose="02020600040205080304" pitchFamily="18" charset="-128"/>
              </a:defRPr>
            </a:lvl2pPr>
            <a:lvl3pPr defTabSz="866775" eaLnBrk="0" hangingPunct="0">
              <a:spcBef>
                <a:spcPct val="30000"/>
              </a:spcBef>
              <a:defRPr kumimoji="1" sz="1000">
                <a:solidFill>
                  <a:schemeClr val="tx1"/>
                </a:solidFill>
                <a:latin typeface="Arial" panose="020B0604020202020204" pitchFamily="34" charset="0"/>
                <a:ea typeface="ＭＳ Ｐ明朝" panose="02020600040205080304" pitchFamily="18" charset="-128"/>
              </a:defRPr>
            </a:lvl3pPr>
            <a:lvl4pPr defTabSz="866775" eaLnBrk="0" hangingPunct="0">
              <a:spcBef>
                <a:spcPct val="30000"/>
              </a:spcBef>
              <a:defRPr kumimoji="1" sz="1000">
                <a:solidFill>
                  <a:schemeClr val="tx1"/>
                </a:solidFill>
                <a:latin typeface="Arial" panose="020B0604020202020204" pitchFamily="34" charset="0"/>
                <a:ea typeface="ＭＳ Ｐ明朝" panose="02020600040205080304" pitchFamily="18" charset="-128"/>
              </a:defRPr>
            </a:lvl4pPr>
            <a:lvl5pPr defTabSz="866775" eaLnBrk="0" hangingPunct="0">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009775" defTabSz="866775" eaLnBrk="0" fontAlgn="base" hangingPunct="0">
              <a:spcBef>
                <a:spcPct val="30000"/>
              </a:spcBef>
              <a:spcAft>
                <a:spcPct val="0"/>
              </a:spcAft>
              <a:buSzPct val="100000"/>
              <a:defRPr kumimoji="1" sz="1000">
                <a:solidFill>
                  <a:schemeClr val="tx1"/>
                </a:solidFill>
                <a:latin typeface="Arial" panose="020B0604020202020204" pitchFamily="34" charset="0"/>
                <a:ea typeface="ＭＳ Ｐ明朝" panose="02020600040205080304" pitchFamily="18" charset="-128"/>
              </a:defRPr>
            </a:lvl6pPr>
            <a:lvl7pPr marL="2466975" defTabSz="866775" eaLnBrk="0" fontAlgn="base" hangingPunct="0">
              <a:spcBef>
                <a:spcPct val="30000"/>
              </a:spcBef>
              <a:spcAft>
                <a:spcPct val="0"/>
              </a:spcAft>
              <a:buSzPct val="100000"/>
              <a:defRPr kumimoji="1" sz="1000">
                <a:solidFill>
                  <a:schemeClr val="tx1"/>
                </a:solidFill>
                <a:latin typeface="Arial" panose="020B0604020202020204" pitchFamily="34" charset="0"/>
                <a:ea typeface="ＭＳ Ｐ明朝" panose="02020600040205080304" pitchFamily="18" charset="-128"/>
              </a:defRPr>
            </a:lvl7pPr>
            <a:lvl8pPr marL="2924175" defTabSz="866775" eaLnBrk="0" fontAlgn="base" hangingPunct="0">
              <a:spcBef>
                <a:spcPct val="30000"/>
              </a:spcBef>
              <a:spcAft>
                <a:spcPct val="0"/>
              </a:spcAft>
              <a:buSzPct val="100000"/>
              <a:defRPr kumimoji="1" sz="1000">
                <a:solidFill>
                  <a:schemeClr val="tx1"/>
                </a:solidFill>
                <a:latin typeface="Arial" panose="020B0604020202020204" pitchFamily="34" charset="0"/>
                <a:ea typeface="ＭＳ Ｐ明朝" panose="02020600040205080304" pitchFamily="18" charset="-128"/>
              </a:defRPr>
            </a:lvl8pPr>
            <a:lvl9pPr marL="3381375" defTabSz="866775" eaLnBrk="0" fontAlgn="base" hangingPunct="0">
              <a:spcBef>
                <a:spcPct val="30000"/>
              </a:spcBef>
              <a:spcAft>
                <a:spcPct val="0"/>
              </a:spcAft>
              <a:buSzPct val="100000"/>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67902" rtl="0" eaLnBrk="0" fontAlgn="base" latinLnBrk="0" hangingPunct="0">
              <a:lnSpc>
                <a:spcPct val="100000"/>
              </a:lnSpc>
              <a:spcBef>
                <a:spcPct val="0"/>
              </a:spcBef>
              <a:spcAft>
                <a:spcPct val="0"/>
              </a:spcAft>
              <a:buClrTx/>
              <a:buSzTx/>
              <a:buFontTx/>
              <a:buNone/>
              <a:tabLst/>
              <a:defRPr/>
            </a:pPr>
            <a:fld id="{70BA4468-1C32-41E4-BCD5-927F732F8ABA}" type="slidenum">
              <a:rPr kumimoji="1" lang="en-US" altLang="ja-JP" sz="12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pPr marL="0" marR="0" lvl="0" indent="0" algn="r" defTabSz="867902" rtl="0" eaLnBrk="0" fontAlgn="base" latinLnBrk="0" hangingPunct="0">
                <a:lnSpc>
                  <a:spcPct val="100000"/>
                </a:lnSpc>
                <a:spcBef>
                  <a:spcPct val="0"/>
                </a:spcBef>
                <a:spcAft>
                  <a:spcPct val="0"/>
                </a:spcAft>
                <a:buClrTx/>
                <a:buSzTx/>
                <a:buFontTx/>
                <a:buNone/>
                <a:tabLst/>
                <a:defRPr/>
              </a:pPr>
              <a:t>33</a:t>
            </a:fld>
            <a:endParaRPr kumimoji="1"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1667690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a:xfrm>
            <a:off x="-312738" y="285750"/>
            <a:ext cx="6746876" cy="3795713"/>
          </a:xfrm>
          <a:ln/>
        </p:spPr>
      </p:sp>
      <p:sp>
        <p:nvSpPr>
          <p:cNvPr id="25603" name="ノート プレースホルダ 2"/>
          <p:cNvSpPr>
            <a:spLocks noGrp="1"/>
          </p:cNvSpPr>
          <p:nvPr>
            <p:ph type="body" idx="1"/>
          </p:nvPr>
        </p:nvSpPr>
        <p:spPr>
          <a:xfrm>
            <a:off x="612121" y="5376140"/>
            <a:ext cx="5127181" cy="2820162"/>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914307">
              <a:defRPr/>
            </a:pPr>
            <a:endParaRPr lang="en-US" altLang="ja-JP" dirty="0"/>
          </a:p>
        </p:txBody>
      </p:sp>
      <p:sp>
        <p:nvSpPr>
          <p:cNvPr id="2560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3803">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8481" indent="-269675" defTabSz="793803">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87858" indent="-214832" defTabSz="793803">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8185" indent="-214832" defTabSz="793803">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6986" indent="-214832" defTabSz="793803">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05785" indent="-214832" defTabSz="79380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44586" indent="-214832" defTabSz="79380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283386" indent="-214832" defTabSz="79380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22184" indent="-214832" defTabSz="79380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AD25116F-D0AC-4FDD-8B56-52B2834ABCDE}"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pPr>
              <a:t>34</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236042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ー 1"/>
          <p:cNvSpPr>
            <a:spLocks noGrp="1" noRot="1" noChangeAspect="1" noTextEdit="1"/>
          </p:cNvSpPr>
          <p:nvPr>
            <p:ph type="sldImg"/>
          </p:nvPr>
        </p:nvSpPr>
        <p:spPr>
          <a:ln/>
        </p:spPr>
      </p:sp>
      <p:sp>
        <p:nvSpPr>
          <p:cNvPr id="8192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2956">
              <a:defRPr/>
            </a:pPr>
            <a:endParaRPr lang="en-US" altLang="ja-JP" sz="1000" dirty="0">
              <a:latin typeface="ＭＳ Ｐゴシック" pitchFamily="50" charset="-128"/>
              <a:ea typeface="ＭＳ Ｐゴシック" charset="-128"/>
            </a:endParaRPr>
          </a:p>
        </p:txBody>
      </p:sp>
      <p:sp>
        <p:nvSpPr>
          <p:cNvPr id="8192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65304" indent="-253728">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22295" indent="-203575">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33863" indent="-203575">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843963" indent="-203575">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268812" indent="-203575"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693660" indent="-203575"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18512" indent="-203575"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543360" indent="-203575"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AD418076-606F-48D8-A686-C1428267B27F}" type="slidenum">
              <a:rPr lang="en-US" altLang="ja-JP" sz="1200">
                <a:latin typeface="ＭＳ Ｐゴシック" panose="020B0600070205080204" pitchFamily="50" charset="-128"/>
                <a:ea typeface="ＭＳ Ｐゴシック" panose="020B0600070205080204" pitchFamily="50" charset="-128"/>
              </a:rPr>
              <a:pPr>
                <a:spcBef>
                  <a:spcPct val="0"/>
                </a:spcBef>
              </a:pPr>
              <a:t>35</a:t>
            </a:fld>
            <a:endParaRPr lang="en-US" altLang="ja-JP" sz="12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644653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3" y="1597820"/>
            <a:ext cx="7772400" cy="1102519"/>
          </a:xfrm>
        </p:spPr>
        <p:txBody>
          <a:bodyPr/>
          <a:lstStyle/>
          <a:p>
            <a:r>
              <a:rPr lang="ja-JP" altLang="en-US"/>
              <a:t>マスタ タイトルの書式設定</a:t>
            </a:r>
          </a:p>
        </p:txBody>
      </p:sp>
      <p:sp>
        <p:nvSpPr>
          <p:cNvPr id="3" name="サブタイトル 2"/>
          <p:cNvSpPr>
            <a:spLocks noGrp="1"/>
          </p:cNvSpPr>
          <p:nvPr>
            <p:ph type="subTitle" idx="1"/>
          </p:nvPr>
        </p:nvSpPr>
        <p:spPr>
          <a:xfrm>
            <a:off x="1371603" y="2914650"/>
            <a:ext cx="6400800" cy="1314450"/>
          </a:xfrm>
        </p:spPr>
        <p:txBody>
          <a:bodyPr/>
          <a:lstStyle>
            <a:lvl1pPr marL="0" indent="0" algn="ctr">
              <a:buNone/>
              <a:defRPr/>
            </a:lvl1pPr>
            <a:lvl2pPr marL="389456" indent="0" algn="ctr">
              <a:buNone/>
              <a:defRPr/>
            </a:lvl2pPr>
            <a:lvl3pPr marL="778913" indent="0" algn="ctr">
              <a:buNone/>
              <a:defRPr/>
            </a:lvl3pPr>
            <a:lvl4pPr marL="1168371" indent="0" algn="ctr">
              <a:buNone/>
              <a:defRPr/>
            </a:lvl4pPr>
            <a:lvl5pPr marL="1557827" indent="0" algn="ctr">
              <a:buNone/>
              <a:defRPr/>
            </a:lvl5pPr>
            <a:lvl6pPr marL="1947285" indent="0" algn="ctr">
              <a:buNone/>
              <a:defRPr/>
            </a:lvl6pPr>
            <a:lvl7pPr marL="2336740" indent="0" algn="ctr">
              <a:buNone/>
              <a:defRPr/>
            </a:lvl7pPr>
            <a:lvl8pPr marL="2726198" indent="0" algn="ctr">
              <a:buNone/>
              <a:defRPr/>
            </a:lvl8pPr>
            <a:lvl9pPr marL="3115656"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95A7679-89D8-4093-BDFB-D9D6987A661E}" type="slidenum">
              <a:rPr lang="en-US" altLang="ja-JP"/>
              <a:pPr>
                <a:defRPr/>
              </a:pPr>
              <a:t>‹#›</a:t>
            </a:fld>
            <a:endParaRPr lang="en-US" altLang="ja-JP"/>
          </a:p>
        </p:txBody>
      </p:sp>
    </p:spTree>
    <p:extLst>
      <p:ext uri="{BB962C8B-B14F-4D97-AF65-F5344CB8AC3E}">
        <p14:creationId xmlns:p14="http://schemas.microsoft.com/office/powerpoint/2010/main" val="3282476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4A586B3-01B7-4A80-AE52-7936C89DC6F1}" type="slidenum">
              <a:rPr lang="en-US" altLang="ja-JP"/>
              <a:pPr>
                <a:defRPr/>
              </a:pPr>
              <a:t>‹#›</a:t>
            </a:fld>
            <a:endParaRPr lang="en-US" altLang="ja-JP"/>
          </a:p>
        </p:txBody>
      </p:sp>
    </p:spTree>
    <p:extLst>
      <p:ext uri="{BB962C8B-B14F-4D97-AF65-F5344CB8AC3E}">
        <p14:creationId xmlns:p14="http://schemas.microsoft.com/office/powerpoint/2010/main" val="2277895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05983"/>
            <a:ext cx="2057400" cy="4388644"/>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05983"/>
            <a:ext cx="6019800" cy="4388644"/>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95FBE15-69C8-49BD-8060-A3D6AB06BBFF}" type="slidenum">
              <a:rPr lang="en-US" altLang="ja-JP"/>
              <a:pPr>
                <a:defRPr/>
              </a:pPr>
              <a:t>‹#›</a:t>
            </a:fld>
            <a:endParaRPr lang="en-US" altLang="ja-JP"/>
          </a:p>
        </p:txBody>
      </p:sp>
    </p:spTree>
    <p:extLst>
      <p:ext uri="{BB962C8B-B14F-4D97-AF65-F5344CB8AC3E}">
        <p14:creationId xmlns:p14="http://schemas.microsoft.com/office/powerpoint/2010/main" val="740935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E7CEDE1-20D2-4FE2-A720-8EC76CD24E7A}" type="slidenum">
              <a:rPr lang="en-US" altLang="ja-JP"/>
              <a:pPr>
                <a:defRPr/>
              </a:pPr>
              <a:t>‹#›</a:t>
            </a:fld>
            <a:endParaRPr lang="en-US" altLang="ja-JP"/>
          </a:p>
        </p:txBody>
      </p:sp>
    </p:spTree>
    <p:extLst>
      <p:ext uri="{BB962C8B-B14F-4D97-AF65-F5344CB8AC3E}">
        <p14:creationId xmlns:p14="http://schemas.microsoft.com/office/powerpoint/2010/main" val="2915277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305180"/>
            <a:ext cx="7772400" cy="1021556"/>
          </a:xfrm>
        </p:spPr>
        <p:txBody>
          <a:bodyPr anchor="t"/>
          <a:lstStyle>
            <a:lvl1pPr algn="l">
              <a:defRPr sz="34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180035"/>
            <a:ext cx="7772400" cy="1125140"/>
          </a:xfrm>
        </p:spPr>
        <p:txBody>
          <a:bodyPr anchor="b"/>
          <a:lstStyle>
            <a:lvl1pPr marL="0" indent="0">
              <a:buNone/>
              <a:defRPr sz="1700"/>
            </a:lvl1pPr>
            <a:lvl2pPr marL="389456" indent="0">
              <a:buNone/>
              <a:defRPr sz="1600"/>
            </a:lvl2pPr>
            <a:lvl3pPr marL="778913" indent="0">
              <a:buNone/>
              <a:defRPr sz="1300"/>
            </a:lvl3pPr>
            <a:lvl4pPr marL="1168371" indent="0">
              <a:buNone/>
              <a:defRPr sz="1200"/>
            </a:lvl4pPr>
            <a:lvl5pPr marL="1557827" indent="0">
              <a:buNone/>
              <a:defRPr sz="1200"/>
            </a:lvl5pPr>
            <a:lvl6pPr marL="1947285" indent="0">
              <a:buNone/>
              <a:defRPr sz="1200"/>
            </a:lvl6pPr>
            <a:lvl7pPr marL="2336740" indent="0">
              <a:buNone/>
              <a:defRPr sz="1200"/>
            </a:lvl7pPr>
            <a:lvl8pPr marL="2726198" indent="0">
              <a:buNone/>
              <a:defRPr sz="1200"/>
            </a:lvl8pPr>
            <a:lvl9pPr marL="3115656" indent="0">
              <a:buNone/>
              <a:defRPr sz="12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EE696C6-680E-4455-9AB7-56E6F3DECCCC}" type="slidenum">
              <a:rPr lang="en-US" altLang="ja-JP"/>
              <a:pPr>
                <a:defRPr/>
              </a:pPr>
              <a:t>‹#›</a:t>
            </a:fld>
            <a:endParaRPr lang="en-US" altLang="ja-JP"/>
          </a:p>
        </p:txBody>
      </p:sp>
    </p:spTree>
    <p:extLst>
      <p:ext uri="{BB962C8B-B14F-4D97-AF65-F5344CB8AC3E}">
        <p14:creationId xmlns:p14="http://schemas.microsoft.com/office/powerpoint/2010/main" val="1295201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1" y="1200153"/>
            <a:ext cx="4038600" cy="3394472"/>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200153"/>
            <a:ext cx="4038600" cy="3394472"/>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0F99E38-4744-40F8-9E19-E27EEB80ED96}" type="slidenum">
              <a:rPr lang="en-US" altLang="ja-JP"/>
              <a:pPr>
                <a:defRPr/>
              </a:pPr>
              <a:t>‹#›</a:t>
            </a:fld>
            <a:endParaRPr lang="en-US" altLang="ja-JP"/>
          </a:p>
        </p:txBody>
      </p:sp>
    </p:spTree>
    <p:extLst>
      <p:ext uri="{BB962C8B-B14F-4D97-AF65-F5344CB8AC3E}">
        <p14:creationId xmlns:p14="http://schemas.microsoft.com/office/powerpoint/2010/main" val="3072705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2" y="1151334"/>
            <a:ext cx="4040187" cy="479822"/>
          </a:xfrm>
        </p:spPr>
        <p:txBody>
          <a:bodyPr anchor="b"/>
          <a:lstStyle>
            <a:lvl1pPr marL="0" indent="0">
              <a:buNone/>
              <a:defRPr sz="2000" b="1"/>
            </a:lvl1pPr>
            <a:lvl2pPr marL="389456" indent="0">
              <a:buNone/>
              <a:defRPr sz="1700" b="1"/>
            </a:lvl2pPr>
            <a:lvl3pPr marL="778913" indent="0">
              <a:buNone/>
              <a:defRPr sz="1600" b="1"/>
            </a:lvl3pPr>
            <a:lvl4pPr marL="1168371" indent="0">
              <a:buNone/>
              <a:defRPr sz="1300" b="1"/>
            </a:lvl4pPr>
            <a:lvl5pPr marL="1557827" indent="0">
              <a:buNone/>
              <a:defRPr sz="1300" b="1"/>
            </a:lvl5pPr>
            <a:lvl6pPr marL="1947285" indent="0">
              <a:buNone/>
              <a:defRPr sz="1300" b="1"/>
            </a:lvl6pPr>
            <a:lvl7pPr marL="2336740" indent="0">
              <a:buNone/>
              <a:defRPr sz="1300" b="1"/>
            </a:lvl7pPr>
            <a:lvl8pPr marL="2726198" indent="0">
              <a:buNone/>
              <a:defRPr sz="1300" b="1"/>
            </a:lvl8pPr>
            <a:lvl9pPr marL="3115656" indent="0">
              <a:buNone/>
              <a:defRPr sz="13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2" y="1631156"/>
            <a:ext cx="4040187" cy="2963466"/>
          </a:xfrm>
        </p:spPr>
        <p:txBody>
          <a:bodyPr/>
          <a:lstStyle>
            <a:lvl1pPr>
              <a:defRPr sz="2000"/>
            </a:lvl1pPr>
            <a:lvl2pPr>
              <a:defRPr sz="1700"/>
            </a:lvl2pPr>
            <a:lvl3pPr>
              <a:defRPr sz="1600"/>
            </a:lvl3pPr>
            <a:lvl4pPr>
              <a:defRPr sz="1300"/>
            </a:lvl4pPr>
            <a:lvl5pPr>
              <a:defRPr sz="1300"/>
            </a:lvl5pPr>
            <a:lvl6pPr>
              <a:defRPr sz="1300"/>
            </a:lvl6pPr>
            <a:lvl7pPr>
              <a:defRPr sz="1300"/>
            </a:lvl7pPr>
            <a:lvl8pPr>
              <a:defRPr sz="1300"/>
            </a:lvl8pPr>
            <a:lvl9pPr>
              <a:defRPr sz="13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9" y="1151334"/>
            <a:ext cx="4041775" cy="479822"/>
          </a:xfrm>
        </p:spPr>
        <p:txBody>
          <a:bodyPr anchor="b"/>
          <a:lstStyle>
            <a:lvl1pPr marL="0" indent="0">
              <a:buNone/>
              <a:defRPr sz="2000" b="1"/>
            </a:lvl1pPr>
            <a:lvl2pPr marL="389456" indent="0">
              <a:buNone/>
              <a:defRPr sz="1700" b="1"/>
            </a:lvl2pPr>
            <a:lvl3pPr marL="778913" indent="0">
              <a:buNone/>
              <a:defRPr sz="1600" b="1"/>
            </a:lvl3pPr>
            <a:lvl4pPr marL="1168371" indent="0">
              <a:buNone/>
              <a:defRPr sz="1300" b="1"/>
            </a:lvl4pPr>
            <a:lvl5pPr marL="1557827" indent="0">
              <a:buNone/>
              <a:defRPr sz="1300" b="1"/>
            </a:lvl5pPr>
            <a:lvl6pPr marL="1947285" indent="0">
              <a:buNone/>
              <a:defRPr sz="1300" b="1"/>
            </a:lvl6pPr>
            <a:lvl7pPr marL="2336740" indent="0">
              <a:buNone/>
              <a:defRPr sz="1300" b="1"/>
            </a:lvl7pPr>
            <a:lvl8pPr marL="2726198" indent="0">
              <a:buNone/>
              <a:defRPr sz="1300" b="1"/>
            </a:lvl8pPr>
            <a:lvl9pPr marL="3115656" indent="0">
              <a:buNone/>
              <a:defRPr sz="13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9" y="1631156"/>
            <a:ext cx="4041775" cy="2963466"/>
          </a:xfrm>
        </p:spPr>
        <p:txBody>
          <a:bodyPr/>
          <a:lstStyle>
            <a:lvl1pPr>
              <a:defRPr sz="2000"/>
            </a:lvl1pPr>
            <a:lvl2pPr>
              <a:defRPr sz="1700"/>
            </a:lvl2pPr>
            <a:lvl3pPr>
              <a:defRPr sz="1600"/>
            </a:lvl3pPr>
            <a:lvl4pPr>
              <a:defRPr sz="1300"/>
            </a:lvl4pPr>
            <a:lvl5pPr>
              <a:defRPr sz="1300"/>
            </a:lvl5pPr>
            <a:lvl6pPr>
              <a:defRPr sz="1300"/>
            </a:lvl6pPr>
            <a:lvl7pPr>
              <a:defRPr sz="1300"/>
            </a:lvl7pPr>
            <a:lvl8pPr>
              <a:defRPr sz="1300"/>
            </a:lvl8pPr>
            <a:lvl9pPr>
              <a:defRPr sz="13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A9510559-35D9-486F-BFAA-6CD500E32A87}" type="slidenum">
              <a:rPr lang="en-US" altLang="ja-JP"/>
              <a:pPr>
                <a:defRPr/>
              </a:pPr>
              <a:t>‹#›</a:t>
            </a:fld>
            <a:endParaRPr lang="en-US" altLang="ja-JP"/>
          </a:p>
        </p:txBody>
      </p:sp>
    </p:spTree>
    <p:extLst>
      <p:ext uri="{BB962C8B-B14F-4D97-AF65-F5344CB8AC3E}">
        <p14:creationId xmlns:p14="http://schemas.microsoft.com/office/powerpoint/2010/main" val="1269462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D345DDF-DF75-44C1-9926-12A2B7E90725}" type="slidenum">
              <a:rPr lang="en-US" altLang="ja-JP"/>
              <a:pPr>
                <a:defRPr/>
              </a:pPr>
              <a:t>‹#›</a:t>
            </a:fld>
            <a:endParaRPr lang="en-US" altLang="ja-JP"/>
          </a:p>
        </p:txBody>
      </p:sp>
    </p:spTree>
    <p:extLst>
      <p:ext uri="{BB962C8B-B14F-4D97-AF65-F5344CB8AC3E}">
        <p14:creationId xmlns:p14="http://schemas.microsoft.com/office/powerpoint/2010/main" val="388975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91E2DCCE-2328-4EE7-B47C-8DACD135FF60}" type="slidenum">
              <a:rPr lang="en-US" altLang="ja-JP"/>
              <a:pPr>
                <a:defRPr/>
              </a:pPr>
              <a:t>‹#›</a:t>
            </a:fld>
            <a:endParaRPr lang="en-US" altLang="ja-JP"/>
          </a:p>
        </p:txBody>
      </p:sp>
    </p:spTree>
    <p:extLst>
      <p:ext uri="{BB962C8B-B14F-4D97-AF65-F5344CB8AC3E}">
        <p14:creationId xmlns:p14="http://schemas.microsoft.com/office/powerpoint/2010/main" val="115800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4789"/>
            <a:ext cx="3008313" cy="871537"/>
          </a:xfrm>
        </p:spPr>
        <p:txBody>
          <a:bodyPr anchor="b"/>
          <a:lstStyle>
            <a:lvl1pPr algn="l">
              <a:defRPr sz="1700" b="1"/>
            </a:lvl1pPr>
          </a:lstStyle>
          <a:p>
            <a:r>
              <a:rPr lang="ja-JP" altLang="en-US"/>
              <a:t>マスタ タイトルの書式設定</a:t>
            </a:r>
          </a:p>
        </p:txBody>
      </p:sp>
      <p:sp>
        <p:nvSpPr>
          <p:cNvPr id="3" name="コンテンツ プレースホルダ 2"/>
          <p:cNvSpPr>
            <a:spLocks noGrp="1"/>
          </p:cNvSpPr>
          <p:nvPr>
            <p:ph idx="1"/>
          </p:nvPr>
        </p:nvSpPr>
        <p:spPr>
          <a:xfrm>
            <a:off x="3575055" y="204793"/>
            <a:ext cx="5111750" cy="4389834"/>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076328"/>
            <a:ext cx="3008313" cy="3518297"/>
          </a:xfrm>
        </p:spPr>
        <p:txBody>
          <a:bodyPr/>
          <a:lstStyle>
            <a:lvl1pPr marL="0" indent="0">
              <a:buNone/>
              <a:defRPr sz="1200"/>
            </a:lvl1pPr>
            <a:lvl2pPr marL="389456" indent="0">
              <a:buNone/>
              <a:defRPr sz="1000"/>
            </a:lvl2pPr>
            <a:lvl3pPr marL="778913" indent="0">
              <a:buNone/>
              <a:defRPr sz="800"/>
            </a:lvl3pPr>
            <a:lvl4pPr marL="1168371" indent="0">
              <a:buNone/>
              <a:defRPr sz="700"/>
            </a:lvl4pPr>
            <a:lvl5pPr marL="1557827" indent="0">
              <a:buNone/>
              <a:defRPr sz="700"/>
            </a:lvl5pPr>
            <a:lvl6pPr marL="1947285" indent="0">
              <a:buNone/>
              <a:defRPr sz="700"/>
            </a:lvl6pPr>
            <a:lvl7pPr marL="2336740" indent="0">
              <a:buNone/>
              <a:defRPr sz="700"/>
            </a:lvl7pPr>
            <a:lvl8pPr marL="2726198" indent="0">
              <a:buNone/>
              <a:defRPr sz="700"/>
            </a:lvl8pPr>
            <a:lvl9pPr marL="3115656" indent="0">
              <a:buNone/>
              <a:defRPr sz="7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3567237-26AF-4C83-9B05-38B7261C5DAC}" type="slidenum">
              <a:rPr lang="en-US" altLang="ja-JP"/>
              <a:pPr>
                <a:defRPr/>
              </a:pPr>
              <a:t>‹#›</a:t>
            </a:fld>
            <a:endParaRPr lang="en-US" altLang="ja-JP"/>
          </a:p>
        </p:txBody>
      </p:sp>
    </p:spTree>
    <p:extLst>
      <p:ext uri="{BB962C8B-B14F-4D97-AF65-F5344CB8AC3E}">
        <p14:creationId xmlns:p14="http://schemas.microsoft.com/office/powerpoint/2010/main" val="2129217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7" y="3600449"/>
            <a:ext cx="5486400" cy="425054"/>
          </a:xfrm>
        </p:spPr>
        <p:txBody>
          <a:bodyPr anchor="b"/>
          <a:lstStyle>
            <a:lvl1pPr algn="l">
              <a:defRPr sz="1700" b="1"/>
            </a:lvl1pPr>
          </a:lstStyle>
          <a:p>
            <a:r>
              <a:rPr lang="ja-JP" altLang="en-US"/>
              <a:t>マスタ タイトルの書式設定</a:t>
            </a:r>
          </a:p>
        </p:txBody>
      </p:sp>
      <p:sp>
        <p:nvSpPr>
          <p:cNvPr id="3" name="図プレースホルダ 2"/>
          <p:cNvSpPr>
            <a:spLocks noGrp="1"/>
          </p:cNvSpPr>
          <p:nvPr>
            <p:ph type="pic" idx="1"/>
          </p:nvPr>
        </p:nvSpPr>
        <p:spPr>
          <a:xfrm>
            <a:off x="1792287" y="459581"/>
            <a:ext cx="5486400" cy="3086100"/>
          </a:xfrm>
        </p:spPr>
        <p:txBody>
          <a:bodyPr/>
          <a:lstStyle>
            <a:lvl1pPr marL="0" indent="0">
              <a:buNone/>
              <a:defRPr sz="2800"/>
            </a:lvl1pPr>
            <a:lvl2pPr marL="389456" indent="0">
              <a:buNone/>
              <a:defRPr sz="2400"/>
            </a:lvl2pPr>
            <a:lvl3pPr marL="778913" indent="0">
              <a:buNone/>
              <a:defRPr sz="2000"/>
            </a:lvl3pPr>
            <a:lvl4pPr marL="1168371" indent="0">
              <a:buNone/>
              <a:defRPr sz="1700"/>
            </a:lvl4pPr>
            <a:lvl5pPr marL="1557827" indent="0">
              <a:buNone/>
              <a:defRPr sz="1700"/>
            </a:lvl5pPr>
            <a:lvl6pPr marL="1947285" indent="0">
              <a:buNone/>
              <a:defRPr sz="1700"/>
            </a:lvl6pPr>
            <a:lvl7pPr marL="2336740" indent="0">
              <a:buNone/>
              <a:defRPr sz="1700"/>
            </a:lvl7pPr>
            <a:lvl8pPr marL="2726198" indent="0">
              <a:buNone/>
              <a:defRPr sz="1700"/>
            </a:lvl8pPr>
            <a:lvl9pPr marL="3115656" indent="0">
              <a:buNone/>
              <a:defRPr sz="1700"/>
            </a:lvl9pPr>
          </a:lstStyle>
          <a:p>
            <a:pPr lvl="0"/>
            <a:endParaRPr lang="ja-JP" altLang="en-US" noProof="0"/>
          </a:p>
        </p:txBody>
      </p:sp>
      <p:sp>
        <p:nvSpPr>
          <p:cNvPr id="4" name="テキスト プレースホルダ 3"/>
          <p:cNvSpPr>
            <a:spLocks noGrp="1"/>
          </p:cNvSpPr>
          <p:nvPr>
            <p:ph type="body" sz="half" idx="2"/>
          </p:nvPr>
        </p:nvSpPr>
        <p:spPr>
          <a:xfrm>
            <a:off x="1792287" y="4025504"/>
            <a:ext cx="5486400" cy="603647"/>
          </a:xfrm>
        </p:spPr>
        <p:txBody>
          <a:bodyPr/>
          <a:lstStyle>
            <a:lvl1pPr marL="0" indent="0">
              <a:buNone/>
              <a:defRPr sz="1200"/>
            </a:lvl1pPr>
            <a:lvl2pPr marL="389456" indent="0">
              <a:buNone/>
              <a:defRPr sz="1000"/>
            </a:lvl2pPr>
            <a:lvl3pPr marL="778913" indent="0">
              <a:buNone/>
              <a:defRPr sz="800"/>
            </a:lvl3pPr>
            <a:lvl4pPr marL="1168371" indent="0">
              <a:buNone/>
              <a:defRPr sz="700"/>
            </a:lvl4pPr>
            <a:lvl5pPr marL="1557827" indent="0">
              <a:buNone/>
              <a:defRPr sz="700"/>
            </a:lvl5pPr>
            <a:lvl6pPr marL="1947285" indent="0">
              <a:buNone/>
              <a:defRPr sz="700"/>
            </a:lvl6pPr>
            <a:lvl7pPr marL="2336740" indent="0">
              <a:buNone/>
              <a:defRPr sz="700"/>
            </a:lvl7pPr>
            <a:lvl8pPr marL="2726198" indent="0">
              <a:buNone/>
              <a:defRPr sz="700"/>
            </a:lvl8pPr>
            <a:lvl9pPr marL="3115656" indent="0">
              <a:buNone/>
              <a:defRPr sz="7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E988B69-BEAE-4B59-911D-15A415D4DD5A}" type="slidenum">
              <a:rPr lang="en-US" altLang="ja-JP"/>
              <a:pPr>
                <a:defRPr/>
              </a:pPr>
              <a:t>‹#›</a:t>
            </a:fld>
            <a:endParaRPr lang="en-US" altLang="ja-JP"/>
          </a:p>
        </p:txBody>
      </p:sp>
    </p:spTree>
    <p:extLst>
      <p:ext uri="{BB962C8B-B14F-4D97-AF65-F5344CB8AC3E}">
        <p14:creationId xmlns:p14="http://schemas.microsoft.com/office/powerpoint/2010/main" val="62310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ctr"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57200" y="1200150"/>
            <a:ext cx="822960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28" name="Rectangle 4"/>
          <p:cNvSpPr>
            <a:spLocks noGrp="1" noChangeArrowheads="1"/>
          </p:cNvSpPr>
          <p:nvPr>
            <p:ph type="dt" sz="half" idx="2"/>
          </p:nvPr>
        </p:nvSpPr>
        <p:spPr bwMode="auto">
          <a:xfrm>
            <a:off x="457200" y="4683125"/>
            <a:ext cx="2133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1029" name="Rectangle 5"/>
          <p:cNvSpPr>
            <a:spLocks noGrp="1" noChangeArrowheads="1"/>
          </p:cNvSpPr>
          <p:nvPr>
            <p:ph type="ftr" sz="quarter" idx="3"/>
          </p:nvPr>
        </p:nvSpPr>
        <p:spPr bwMode="auto">
          <a:xfrm>
            <a:off x="3124200" y="4683125"/>
            <a:ext cx="2895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ct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1030" name="Rectangle 6"/>
          <p:cNvSpPr>
            <a:spLocks noGrp="1" noChangeArrowheads="1"/>
          </p:cNvSpPr>
          <p:nvPr>
            <p:ph type="sldNum" sz="quarter" idx="4"/>
          </p:nvPr>
        </p:nvSpPr>
        <p:spPr bwMode="auto">
          <a:xfrm>
            <a:off x="6553200" y="4683125"/>
            <a:ext cx="2133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r" eaLnBrk="1" hangingPunct="1">
              <a:defRPr sz="1200">
                <a:latin typeface="ＭＳ Ｐゴシック" panose="020B0600070205080204" pitchFamily="50" charset="-128"/>
              </a:defRPr>
            </a:lvl1pPr>
          </a:lstStyle>
          <a:p>
            <a:pPr>
              <a:defRPr/>
            </a:pPr>
            <a:fld id="{55BD0814-9702-45D6-91BE-7A9ABF1780D2}"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kumimoji="1" sz="3700">
          <a:solidFill>
            <a:schemeClr val="tx2"/>
          </a:solidFill>
          <a:latin typeface="ＭＳ Ｐゴシック" panose="020B0600070205080204" pitchFamily="50" charset="-128"/>
          <a:ea typeface="+mj-ea"/>
          <a:cs typeface="+mj-cs"/>
        </a:defRPr>
      </a:lvl1pPr>
      <a:lvl2pPr algn="ctr" rtl="0" eaLnBrk="0" fontAlgn="base" hangingPunct="0">
        <a:spcBef>
          <a:spcPct val="0"/>
        </a:spcBef>
        <a:spcAft>
          <a:spcPct val="0"/>
        </a:spcAft>
        <a:defRPr kumimoji="1" sz="37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7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7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700">
          <a:solidFill>
            <a:schemeClr val="tx2"/>
          </a:solidFill>
          <a:latin typeface="Arial" charset="0"/>
          <a:ea typeface="ＭＳ Ｐゴシック" pitchFamily="50" charset="-128"/>
        </a:defRPr>
      </a:lvl5pPr>
      <a:lvl6pPr marL="389456" algn="ctr" rtl="0" fontAlgn="base">
        <a:spcBef>
          <a:spcPct val="0"/>
        </a:spcBef>
        <a:spcAft>
          <a:spcPct val="0"/>
        </a:spcAft>
        <a:defRPr kumimoji="1" sz="3700">
          <a:solidFill>
            <a:schemeClr val="tx2"/>
          </a:solidFill>
          <a:latin typeface="Arial" charset="0"/>
          <a:ea typeface="ＭＳ Ｐゴシック" pitchFamily="50" charset="-128"/>
        </a:defRPr>
      </a:lvl6pPr>
      <a:lvl7pPr marL="778913" algn="ctr" rtl="0" fontAlgn="base">
        <a:spcBef>
          <a:spcPct val="0"/>
        </a:spcBef>
        <a:spcAft>
          <a:spcPct val="0"/>
        </a:spcAft>
        <a:defRPr kumimoji="1" sz="3700">
          <a:solidFill>
            <a:schemeClr val="tx2"/>
          </a:solidFill>
          <a:latin typeface="Arial" charset="0"/>
          <a:ea typeface="ＭＳ Ｐゴシック" pitchFamily="50" charset="-128"/>
        </a:defRPr>
      </a:lvl7pPr>
      <a:lvl8pPr marL="1168371" algn="ctr" rtl="0" fontAlgn="base">
        <a:spcBef>
          <a:spcPct val="0"/>
        </a:spcBef>
        <a:spcAft>
          <a:spcPct val="0"/>
        </a:spcAft>
        <a:defRPr kumimoji="1" sz="3700">
          <a:solidFill>
            <a:schemeClr val="tx2"/>
          </a:solidFill>
          <a:latin typeface="Arial" charset="0"/>
          <a:ea typeface="ＭＳ Ｐゴシック" pitchFamily="50" charset="-128"/>
        </a:defRPr>
      </a:lvl8pPr>
      <a:lvl9pPr marL="1557827" algn="ctr" rtl="0" fontAlgn="base">
        <a:spcBef>
          <a:spcPct val="0"/>
        </a:spcBef>
        <a:spcAft>
          <a:spcPct val="0"/>
        </a:spcAft>
        <a:defRPr kumimoji="1" sz="3700">
          <a:solidFill>
            <a:schemeClr val="tx2"/>
          </a:solidFill>
          <a:latin typeface="Arial" charset="0"/>
          <a:ea typeface="ＭＳ Ｐゴシック" pitchFamily="50" charset="-128"/>
        </a:defRPr>
      </a:lvl9pPr>
    </p:titleStyle>
    <p:bodyStyle>
      <a:lvl1pPr marL="285750" indent="-285750" algn="l" rtl="0" eaLnBrk="0" fontAlgn="base" hangingPunct="0">
        <a:spcBef>
          <a:spcPct val="20000"/>
        </a:spcBef>
        <a:spcAft>
          <a:spcPct val="0"/>
        </a:spcAft>
        <a:buChar char="•"/>
        <a:defRPr kumimoji="1" sz="2800">
          <a:solidFill>
            <a:schemeClr val="tx1"/>
          </a:solidFill>
          <a:latin typeface="ＭＳ Ｐゴシック" panose="020B0600070205080204" pitchFamily="50" charset="-128"/>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ＭＳ Ｐゴシック" panose="020B0600070205080204" pitchFamily="50" charset="-128"/>
          <a:ea typeface="+mn-ea"/>
        </a:defRPr>
      </a:lvl2pPr>
      <a:lvl3pPr marL="968375" indent="-188913" algn="l" rtl="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mn-ea"/>
        </a:defRPr>
      </a:lvl3pPr>
      <a:lvl4pPr marL="1357313" indent="-188913" algn="l" rtl="0" eaLnBrk="0" fontAlgn="base" hangingPunct="0">
        <a:spcBef>
          <a:spcPct val="20000"/>
        </a:spcBef>
        <a:spcAft>
          <a:spcPct val="0"/>
        </a:spcAft>
        <a:buChar char="–"/>
        <a:defRPr kumimoji="1" sz="1700">
          <a:solidFill>
            <a:schemeClr val="tx1"/>
          </a:solidFill>
          <a:latin typeface="ＭＳ Ｐゴシック" panose="020B0600070205080204" pitchFamily="50" charset="-128"/>
          <a:ea typeface="+mn-ea"/>
        </a:defRPr>
      </a:lvl4pPr>
      <a:lvl5pPr marL="1747838" indent="-188913" algn="l" rtl="0" eaLnBrk="0" fontAlgn="base" hangingPunct="0">
        <a:spcBef>
          <a:spcPct val="20000"/>
        </a:spcBef>
        <a:spcAft>
          <a:spcPct val="0"/>
        </a:spcAft>
        <a:buChar char="»"/>
        <a:defRPr kumimoji="1" sz="1700">
          <a:solidFill>
            <a:schemeClr val="tx1"/>
          </a:solidFill>
          <a:latin typeface="ＭＳ Ｐゴシック" panose="020B0600070205080204" pitchFamily="50" charset="-128"/>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p:bodyStyle>
    <p:otherStyle>
      <a:defPPr>
        <a:defRPr lang="ja-JP"/>
      </a:defPPr>
      <a:lvl1pPr marL="0" algn="l" defTabSz="778913" rtl="0" eaLnBrk="1" latinLnBrk="0" hangingPunct="1">
        <a:defRPr kumimoji="1" sz="1600" kern="1200">
          <a:solidFill>
            <a:schemeClr val="tx1"/>
          </a:solidFill>
          <a:latin typeface="+mn-lt"/>
          <a:ea typeface="+mn-ea"/>
          <a:cs typeface="+mn-cs"/>
        </a:defRPr>
      </a:lvl1pPr>
      <a:lvl2pPr marL="389456" algn="l" defTabSz="778913" rtl="0" eaLnBrk="1" latinLnBrk="0" hangingPunct="1">
        <a:defRPr kumimoji="1" sz="1600" kern="1200">
          <a:solidFill>
            <a:schemeClr val="tx1"/>
          </a:solidFill>
          <a:latin typeface="+mn-lt"/>
          <a:ea typeface="+mn-ea"/>
          <a:cs typeface="+mn-cs"/>
        </a:defRPr>
      </a:lvl2pPr>
      <a:lvl3pPr marL="778913" algn="l" defTabSz="778913" rtl="0" eaLnBrk="1" latinLnBrk="0" hangingPunct="1">
        <a:defRPr kumimoji="1" sz="1600" kern="1200">
          <a:solidFill>
            <a:schemeClr val="tx1"/>
          </a:solidFill>
          <a:latin typeface="+mn-lt"/>
          <a:ea typeface="+mn-ea"/>
          <a:cs typeface="+mn-cs"/>
        </a:defRPr>
      </a:lvl3pPr>
      <a:lvl4pPr marL="1168371" algn="l" defTabSz="778913" rtl="0" eaLnBrk="1" latinLnBrk="0" hangingPunct="1">
        <a:defRPr kumimoji="1" sz="1600" kern="1200">
          <a:solidFill>
            <a:schemeClr val="tx1"/>
          </a:solidFill>
          <a:latin typeface="+mn-lt"/>
          <a:ea typeface="+mn-ea"/>
          <a:cs typeface="+mn-cs"/>
        </a:defRPr>
      </a:lvl4pPr>
      <a:lvl5pPr marL="1557827" algn="l" defTabSz="778913" rtl="0" eaLnBrk="1" latinLnBrk="0" hangingPunct="1">
        <a:defRPr kumimoji="1" sz="1600" kern="1200">
          <a:solidFill>
            <a:schemeClr val="tx1"/>
          </a:solidFill>
          <a:latin typeface="+mn-lt"/>
          <a:ea typeface="+mn-ea"/>
          <a:cs typeface="+mn-cs"/>
        </a:defRPr>
      </a:lvl5pPr>
      <a:lvl6pPr marL="1947285" algn="l" defTabSz="778913" rtl="0" eaLnBrk="1" latinLnBrk="0" hangingPunct="1">
        <a:defRPr kumimoji="1" sz="1600" kern="1200">
          <a:solidFill>
            <a:schemeClr val="tx1"/>
          </a:solidFill>
          <a:latin typeface="+mn-lt"/>
          <a:ea typeface="+mn-ea"/>
          <a:cs typeface="+mn-cs"/>
        </a:defRPr>
      </a:lvl6pPr>
      <a:lvl7pPr marL="2336740" algn="l" defTabSz="778913" rtl="0" eaLnBrk="1" latinLnBrk="0" hangingPunct="1">
        <a:defRPr kumimoji="1" sz="1600" kern="1200">
          <a:solidFill>
            <a:schemeClr val="tx1"/>
          </a:solidFill>
          <a:latin typeface="+mn-lt"/>
          <a:ea typeface="+mn-ea"/>
          <a:cs typeface="+mn-cs"/>
        </a:defRPr>
      </a:lvl7pPr>
      <a:lvl8pPr marL="2726198" algn="l" defTabSz="778913" rtl="0" eaLnBrk="1" latinLnBrk="0" hangingPunct="1">
        <a:defRPr kumimoji="1" sz="1600" kern="1200">
          <a:solidFill>
            <a:schemeClr val="tx1"/>
          </a:solidFill>
          <a:latin typeface="+mn-lt"/>
          <a:ea typeface="+mn-ea"/>
          <a:cs typeface="+mn-cs"/>
        </a:defRPr>
      </a:lvl8pPr>
      <a:lvl9pPr marL="3115656" algn="l" defTabSz="778913" rtl="0" eaLnBrk="1" latinLnBrk="0" hangingPunct="1">
        <a:defRPr kumimoji="1"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277815"/>
            <a:ext cx="9144000" cy="1934308"/>
          </a:xfrm>
          <a:prstGeom prst="rect">
            <a:avLst/>
          </a:prstGeom>
          <a:gradFill flip="none" rotWithShape="1">
            <a:gsLst>
              <a:gs pos="0">
                <a:schemeClr val="bg1"/>
              </a:gs>
              <a:gs pos="20000">
                <a:srgbClr val="000099"/>
              </a:gs>
              <a:gs pos="80000">
                <a:srgbClr val="000099"/>
              </a:gs>
              <a:gs pos="100000">
                <a:schemeClr val="bg1"/>
              </a:gs>
            </a:gsLst>
            <a:lin ang="10800000" scaled="1"/>
            <a:tileRect/>
          </a:gradFill>
          <a:ln w="38100" algn="ctr">
            <a:noFill/>
            <a:miter lim="800000"/>
            <a:headEnd/>
            <a:tailEnd/>
          </a:ln>
          <a:effectLst/>
        </p:spPr>
        <p:txBody>
          <a:bodyPr wrap="none" lIns="77928" tIns="38964" rIns="77928" bIns="38964" anchor="ctr"/>
          <a:lstStyle/>
          <a:p>
            <a:pPr eaLnBrk="1" hangingPunct="1">
              <a:defRPr/>
            </a:pPr>
            <a:endParaRPr lang="ja-JP" altLang="en-US" sz="2400" dirty="0">
              <a:solidFill>
                <a:schemeClr val="bg1"/>
              </a:solidFill>
              <a:latin typeface="ＭＳ Ｐゴシック" panose="020B0600070205080204" pitchFamily="50" charset="-128"/>
              <a:ea typeface="HG創英角ｺﾞｼｯｸUB" pitchFamily="49" charset="-128"/>
            </a:endParaRPr>
          </a:p>
        </p:txBody>
      </p:sp>
      <p:sp>
        <p:nvSpPr>
          <p:cNvPr id="7171" name="Text Box 4"/>
          <p:cNvSpPr txBox="1">
            <a:spLocks noChangeArrowheads="1"/>
          </p:cNvSpPr>
          <p:nvPr/>
        </p:nvSpPr>
        <p:spPr bwMode="auto">
          <a:xfrm>
            <a:off x="0" y="1830892"/>
            <a:ext cx="8856663" cy="740858"/>
          </a:xfrm>
          <a:prstGeom prst="rect">
            <a:avLst/>
          </a:prstGeom>
          <a:noFill/>
          <a:ln w="9525">
            <a:noFill/>
            <a:miter lim="800000"/>
            <a:headEnd/>
            <a:tailEnd/>
          </a:ln>
        </p:spPr>
        <p:txBody>
          <a:bodyPr lIns="77928" tIns="38964" rIns="77928" bIns="38964">
            <a:spAutoFit/>
          </a:bodyPr>
          <a:lstStyle/>
          <a:p>
            <a:pPr algn="ctr" eaLnBrk="1" hangingPunct="1">
              <a:lnSpc>
                <a:spcPct val="150000"/>
              </a:lnSpc>
              <a:defRPr/>
            </a:pPr>
            <a:r>
              <a:rPr lang="ja-JP" altLang="en-US" sz="34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４．府市一体による大阪の成長の実現</a:t>
            </a:r>
          </a:p>
        </p:txBody>
      </p:sp>
    </p:spTree>
    <p:extLst>
      <p:ext uri="{BB962C8B-B14F-4D97-AF65-F5344CB8AC3E}">
        <p14:creationId xmlns:p14="http://schemas.microsoft.com/office/powerpoint/2010/main" val="2054375506"/>
      </p:ext>
    </p:extLst>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p:cNvSpPr>
            <a:spLocks noChangeArrowheads="1"/>
          </p:cNvSpPr>
          <p:nvPr/>
        </p:nvSpPr>
        <p:spPr bwMode="auto">
          <a:xfrm>
            <a:off x="7021" y="622936"/>
            <a:ext cx="9064046" cy="858390"/>
          </a:xfrm>
          <a:prstGeom prst="rect">
            <a:avLst/>
          </a:prstGeom>
          <a:noFill/>
          <a:ln w="9525">
            <a:noFill/>
            <a:miter lim="800000"/>
            <a:headEnd/>
            <a:tailEnd/>
          </a:ln>
        </p:spPr>
        <p:txBody>
          <a:bodyPr wrap="square" lIns="77929" tIns="38964" rIns="77929" bIns="38964">
            <a:spAutoFit/>
          </a:bodyPr>
          <a:lstStyle/>
          <a:p>
            <a:pPr marL="288000">
              <a:spcBef>
                <a:spcPts val="170"/>
              </a:spcBef>
              <a:spcAft>
                <a:spcPts val="170"/>
              </a:spcAft>
              <a:tabLst>
                <a:tab pos="3857625" algn="l"/>
                <a:tab pos="5651500" algn="l"/>
              </a:tabLst>
              <a:defRPr/>
            </a:pPr>
            <a:r>
              <a:rPr lang="ja-JP" altLang="en-US" sz="1600" b="1" dirty="0">
                <a:latin typeface="ＭＳ Ｐゴシック" panose="020B0600070205080204" pitchFamily="50" charset="-128"/>
                <a:ea typeface="ＭＳ Ｐゴシック" panose="020B0600070205080204" pitchFamily="50" charset="-128"/>
              </a:rPr>
              <a:t>■　イノベーション創出や中小企業の総合的支援　　　　　　　　　　　　　　　</a:t>
            </a:r>
            <a:r>
              <a:rPr lang="ja-JP" altLang="en-US" sz="1600" b="1" dirty="0">
                <a:latin typeface="+mn-ea"/>
              </a:rPr>
              <a:t>（</a:t>
            </a:r>
            <a:r>
              <a:rPr lang="zh-TW" altLang="en-US" sz="1600" b="1" dirty="0">
                <a:latin typeface="+mn-ea"/>
              </a:rPr>
              <a:t>６億８，０００万円</a:t>
            </a:r>
            <a:r>
              <a:rPr lang="ja-JP" altLang="en-US" sz="1600" b="1" dirty="0">
                <a:latin typeface="ＭＳ Ｐゴシック" pitchFamily="50" charset="-128"/>
                <a:ea typeface="ＭＳ Ｐゴシック" charset="-128"/>
              </a:rPr>
              <a:t>）</a:t>
            </a:r>
            <a:endParaRPr lang="en-US" altLang="ja-JP" sz="1600" b="1" dirty="0">
              <a:latin typeface="ＭＳ Ｐゴシック" pitchFamily="50" charset="-128"/>
              <a:ea typeface="ＭＳ Ｐゴシック" charset="-128"/>
            </a:endParaRPr>
          </a:p>
          <a:p>
            <a:pPr marL="956338" lvl="1" indent="-285750">
              <a:spcBef>
                <a:spcPts val="170"/>
              </a:spcBef>
              <a:spcAft>
                <a:spcPts val="170"/>
              </a:spcAft>
              <a:buFont typeface="Wingdings" panose="05000000000000000000" pitchFamily="2" charset="2"/>
              <a:buChar char="Ø"/>
              <a:tabLst>
                <a:tab pos="3857625" algn="l"/>
                <a:tab pos="5651500" algn="l"/>
              </a:tabLst>
              <a:defRPr/>
            </a:pPr>
            <a:r>
              <a:rPr lang="ja-JP" altLang="en-US" sz="1400" dirty="0">
                <a:latin typeface="ＭＳ Ｐゴシック" pitchFamily="50" charset="-128"/>
                <a:ea typeface="ＭＳ Ｐゴシック" charset="-128"/>
              </a:rPr>
              <a:t>大阪イノベーションハブ（ＯＩＨ）を中心に、スタートアップの創出・成長に向けた支援プログラム等を展開</a:t>
            </a:r>
          </a:p>
          <a:p>
            <a:pPr marL="956338" lvl="1" indent="-285750">
              <a:spcBef>
                <a:spcPts val="170"/>
              </a:spcBef>
              <a:spcAft>
                <a:spcPts val="170"/>
              </a:spcAft>
              <a:buFont typeface="Wingdings" panose="05000000000000000000" pitchFamily="2" charset="2"/>
              <a:buChar char="Ø"/>
              <a:tabLst>
                <a:tab pos="3857625" algn="l"/>
                <a:tab pos="5651500" algn="l"/>
              </a:tabLst>
              <a:defRPr/>
            </a:pPr>
            <a:r>
              <a:rPr lang="ja-JP" altLang="en-US" sz="1400" dirty="0">
                <a:latin typeface="ＭＳ Ｐゴシック" pitchFamily="50" charset="-128"/>
                <a:ea typeface="ＭＳ Ｐゴシック" charset="-128"/>
              </a:rPr>
              <a:t>大阪産業創造館における中小企業の多様な経営課題の解決や新規事業創出の支援　など</a:t>
            </a:r>
          </a:p>
        </p:txBody>
      </p:sp>
      <p:sp>
        <p:nvSpPr>
          <p:cNvPr id="22" name="Rectangle 4"/>
          <p:cNvSpPr>
            <a:spLocks noChangeArrowheads="1"/>
          </p:cNvSpPr>
          <p:nvPr/>
        </p:nvSpPr>
        <p:spPr bwMode="auto">
          <a:xfrm>
            <a:off x="-1588" y="-4763"/>
            <a:ext cx="9145588" cy="476251"/>
          </a:xfrm>
          <a:prstGeom prst="rect">
            <a:avLst/>
          </a:prstGeom>
          <a:gradFill flip="none" rotWithShape="1">
            <a:gsLst>
              <a:gs pos="45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200" spc="-15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イノベーションを生み出すビジネス環境づくりと中小企業の振興</a:t>
            </a:r>
          </a:p>
        </p:txBody>
      </p:sp>
      <p:sp>
        <p:nvSpPr>
          <p:cNvPr id="12" name="スライド番号プレースホルダ 3"/>
          <p:cNvSpPr txBox="1">
            <a:spLocks noGrp="1"/>
          </p:cNvSpPr>
          <p:nvPr/>
        </p:nvSpPr>
        <p:spPr bwMode="auto">
          <a:xfrm>
            <a:off x="7010400" y="4777247"/>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36</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
        <p:nvSpPr>
          <p:cNvPr id="13" name="Rectangle 5"/>
          <p:cNvSpPr>
            <a:spLocks noChangeArrowheads="1"/>
          </p:cNvSpPr>
          <p:nvPr/>
        </p:nvSpPr>
        <p:spPr bwMode="auto">
          <a:xfrm>
            <a:off x="7020" y="3054695"/>
            <a:ext cx="8866613" cy="858390"/>
          </a:xfrm>
          <a:prstGeom prst="rect">
            <a:avLst/>
          </a:prstGeom>
          <a:noFill/>
          <a:ln w="9525">
            <a:noFill/>
            <a:miter lim="800000"/>
            <a:headEnd/>
            <a:tailEnd/>
          </a:ln>
        </p:spPr>
        <p:txBody>
          <a:bodyPr wrap="square" lIns="77929" tIns="38964" rIns="77929" bIns="38964">
            <a:spAutoFit/>
          </a:bodyPr>
          <a:lstStyle/>
          <a:p>
            <a:pPr marL="288000">
              <a:spcBef>
                <a:spcPts val="170"/>
              </a:spcBef>
              <a:spcAft>
                <a:spcPts val="170"/>
              </a:spcAft>
              <a:tabLst>
                <a:tab pos="3857625" algn="l"/>
                <a:tab pos="5651500" algn="l"/>
              </a:tabLst>
              <a:defRPr/>
            </a:pPr>
            <a:r>
              <a:rPr lang="ja-JP" altLang="en-US" sz="1600" b="1" dirty="0">
                <a:latin typeface="ＭＳ Ｐゴシック" panose="020B0600070205080204" pitchFamily="50" charset="-128"/>
                <a:ea typeface="ＭＳ Ｐゴシック" panose="020B0600070205080204" pitchFamily="50" charset="-128"/>
              </a:rPr>
              <a:t>■　５</a:t>
            </a:r>
            <a:r>
              <a:rPr lang="ja-JP" altLang="en-US" sz="1600" b="1" dirty="0">
                <a:latin typeface="ＭＳ Ｐゴシック" panose="020B0600070205080204" pitchFamily="50" charset="-128"/>
              </a:rPr>
              <a:t>Ｇ</a:t>
            </a:r>
            <a:r>
              <a:rPr lang="ja-JP" altLang="en-US" sz="1600" b="1" dirty="0">
                <a:latin typeface="ＭＳ Ｐゴシック" panose="020B0600070205080204" pitchFamily="50" charset="-128"/>
                <a:ea typeface="ＭＳ Ｐゴシック" panose="020B0600070205080204" pitchFamily="50" charset="-128"/>
              </a:rPr>
              <a:t>ビジネス創出プロジェクト</a:t>
            </a:r>
            <a:r>
              <a:rPr lang="en-US" altLang="ja-JP" sz="1600" b="1" dirty="0">
                <a:latin typeface="ＭＳ Ｐゴシック" panose="020B0600070205080204" pitchFamily="50" charset="-128"/>
                <a:ea typeface="ＭＳ Ｐゴシック" panose="020B0600070205080204" pitchFamily="50" charset="-128"/>
              </a:rPr>
              <a:t>	</a:t>
            </a:r>
            <a:r>
              <a:rPr lang="ja-JP" altLang="en-US" sz="1600" b="1" dirty="0">
                <a:latin typeface="ＭＳ Ｐゴシック" panose="020B0600070205080204" pitchFamily="50" charset="-128"/>
                <a:ea typeface="ＭＳ Ｐゴシック" panose="020B0600070205080204" pitchFamily="50" charset="-128"/>
              </a:rPr>
              <a:t>　　　　　　　　　　　　　　　　　　 </a:t>
            </a:r>
            <a:r>
              <a:rPr lang="ja-JP" altLang="en-US" sz="1600" b="1" dirty="0">
                <a:latin typeface="ＭＳ Ｐゴシック" panose="020B0600070205080204" pitchFamily="50" charset="-128"/>
              </a:rPr>
              <a:t>   </a:t>
            </a:r>
            <a:r>
              <a:rPr lang="ja-JP" altLang="en-US" sz="1600" b="1" dirty="0">
                <a:latin typeface="+mn-ea"/>
              </a:rPr>
              <a:t>（　　８，１００万円</a:t>
            </a:r>
            <a:r>
              <a:rPr lang="ja-JP" altLang="en-US" sz="1600" b="1" dirty="0">
                <a:latin typeface="ＭＳ Ｐゴシック" pitchFamily="50" charset="-128"/>
                <a:ea typeface="ＭＳ Ｐゴシック" charset="-128"/>
              </a:rPr>
              <a:t>）</a:t>
            </a:r>
            <a:endParaRPr lang="en-US" altLang="ja-JP" sz="1400" b="1" dirty="0">
              <a:latin typeface="ＭＳ Ｐゴシック" panose="020B0600070205080204" pitchFamily="50" charset="-128"/>
              <a:ea typeface="ＭＳ Ｐゴシック" charset="-128"/>
            </a:endParaRPr>
          </a:p>
          <a:p>
            <a:pPr marL="956338" lvl="1" indent="-285750">
              <a:spcBef>
                <a:spcPts val="170"/>
              </a:spcBef>
              <a:spcAft>
                <a:spcPts val="170"/>
              </a:spcAft>
              <a:buFont typeface="Wingdings" panose="05000000000000000000" pitchFamily="2" charset="2"/>
              <a:buChar char="Ø"/>
              <a:tabLst>
                <a:tab pos="3857625" algn="l"/>
                <a:tab pos="5651500" algn="l"/>
              </a:tabLst>
              <a:defRPr/>
            </a:pPr>
            <a:r>
              <a:rPr lang="ja-JP" altLang="en-US" sz="1400" dirty="0">
                <a:latin typeface="ＭＳ Ｐゴシック" panose="020B0600070205080204" pitchFamily="50" charset="-128"/>
              </a:rPr>
              <a:t>官民連携により設置した「５Ｇ</a:t>
            </a:r>
            <a:r>
              <a:rPr lang="en-US" altLang="ja-JP" sz="1400" dirty="0">
                <a:latin typeface="ＭＳ Ｐゴシック" panose="020B0600070205080204" pitchFamily="50" charset="-128"/>
              </a:rPr>
              <a:t> </a:t>
            </a:r>
            <a:r>
              <a:rPr lang="ja-JP" altLang="en-US" sz="1400" dirty="0">
                <a:latin typeface="ＭＳ Ｐゴシック" panose="020B0600070205080204" pitchFamily="50" charset="-128"/>
              </a:rPr>
              <a:t>Ｘ</a:t>
            </a:r>
            <a:r>
              <a:rPr lang="en-US" altLang="ja-JP" sz="1400" dirty="0">
                <a:latin typeface="ＭＳ Ｐゴシック" panose="020B0600070205080204" pitchFamily="50" charset="-128"/>
              </a:rPr>
              <a:t> </a:t>
            </a:r>
            <a:r>
              <a:rPr lang="ja-JP" altLang="en-US" sz="1400" dirty="0">
                <a:latin typeface="ＭＳ Ｐゴシック" panose="020B0600070205080204" pitchFamily="50" charset="-128"/>
              </a:rPr>
              <a:t>ＬＡＢ</a:t>
            </a:r>
            <a:r>
              <a:rPr lang="en-US" altLang="ja-JP" sz="1400" dirty="0">
                <a:latin typeface="ＭＳ Ｐゴシック" panose="020B0600070205080204" pitchFamily="50" charset="-128"/>
              </a:rPr>
              <a:t> </a:t>
            </a:r>
            <a:r>
              <a:rPr lang="ja-JP" altLang="en-US" sz="1400" dirty="0">
                <a:latin typeface="ＭＳ Ｐゴシック" panose="020B0600070205080204" pitchFamily="50" charset="-128"/>
              </a:rPr>
              <a:t>ＯＳＡＫＡ」を拠点に、５Ｇを活用した新製品・サービスの開発や</a:t>
            </a:r>
            <a:endParaRPr lang="en-US" altLang="ja-JP" sz="1400" dirty="0">
              <a:latin typeface="ＭＳ Ｐゴシック" panose="020B0600070205080204" pitchFamily="50" charset="-128"/>
            </a:endParaRPr>
          </a:p>
          <a:p>
            <a:pPr marL="670588" lvl="1" indent="0">
              <a:spcBef>
                <a:spcPts val="170"/>
              </a:spcBef>
              <a:spcAft>
                <a:spcPts val="170"/>
              </a:spcAft>
              <a:tabLst>
                <a:tab pos="3857625" algn="l"/>
                <a:tab pos="5651500" algn="l"/>
              </a:tabLst>
              <a:defRPr/>
            </a:pPr>
            <a:r>
              <a:rPr lang="en-US" altLang="ja-JP" sz="1400" dirty="0">
                <a:latin typeface="ＭＳ Ｐゴシック" panose="020B0600070205080204" pitchFamily="50" charset="-128"/>
              </a:rPr>
              <a:t>     </a:t>
            </a:r>
            <a:r>
              <a:rPr lang="ja-JP" altLang="en-US" sz="1400" dirty="0">
                <a:latin typeface="ＭＳ Ｐゴシック" panose="020B0600070205080204" pitchFamily="50" charset="-128"/>
              </a:rPr>
              <a:t>事業検証、試行導入を支援</a:t>
            </a:r>
            <a:endParaRPr lang="en-US" altLang="ja-JP" sz="1400" strike="sngStrike" dirty="0">
              <a:latin typeface="ＭＳ Ｐゴシック" panose="020B0600070205080204" pitchFamily="50" charset="-128"/>
            </a:endParaRPr>
          </a:p>
        </p:txBody>
      </p:sp>
      <p:sp>
        <p:nvSpPr>
          <p:cNvPr id="19" name="Rectangle 5"/>
          <p:cNvSpPr>
            <a:spLocks noChangeArrowheads="1"/>
          </p:cNvSpPr>
          <p:nvPr/>
        </p:nvSpPr>
        <p:spPr bwMode="auto">
          <a:xfrm>
            <a:off x="7019" y="3991813"/>
            <a:ext cx="8888819" cy="858390"/>
          </a:xfrm>
          <a:prstGeom prst="rect">
            <a:avLst/>
          </a:prstGeom>
          <a:noFill/>
          <a:ln w="9525">
            <a:noFill/>
            <a:miter lim="800000"/>
            <a:headEnd/>
            <a:tailEnd/>
          </a:ln>
        </p:spPr>
        <p:txBody>
          <a:bodyPr wrap="square" lIns="77929" tIns="38964" rIns="77929" bIns="38964">
            <a:spAutoFit/>
          </a:bodyPr>
          <a:lstStyle/>
          <a:p>
            <a:pPr marL="288000">
              <a:spcBef>
                <a:spcPts val="170"/>
              </a:spcBef>
              <a:spcAft>
                <a:spcPts val="170"/>
              </a:spcAft>
              <a:tabLst>
                <a:tab pos="3857625" algn="l"/>
                <a:tab pos="5651500" algn="l"/>
              </a:tabLst>
              <a:defRPr/>
            </a:pPr>
            <a:r>
              <a:rPr lang="ja-JP" altLang="en-US" sz="1600" b="1" dirty="0">
                <a:latin typeface="ＭＳ Ｐゴシック" panose="020B0600070205080204" pitchFamily="50" charset="-128"/>
                <a:ea typeface="ＭＳ Ｐゴシック" panose="020B0600070205080204" pitchFamily="50" charset="-128"/>
              </a:rPr>
              <a:t>■　</a:t>
            </a:r>
            <a:r>
              <a:rPr lang="zh-TW" altLang="en-US" sz="1600" b="1" dirty="0">
                <a:latin typeface="ＭＳ Ｐゴシック" panose="020B0600070205080204" pitchFamily="50" charset="-128"/>
              </a:rPr>
              <a:t>国際金融都市推進事業　　</a:t>
            </a:r>
            <a:r>
              <a:rPr lang="en-US" altLang="ja-JP" sz="1600" b="1" dirty="0">
                <a:latin typeface="ＭＳ Ｐゴシック" panose="020B0600070205080204" pitchFamily="50" charset="-128"/>
                <a:ea typeface="ＭＳ Ｐゴシック" panose="020B0600070205080204" pitchFamily="50" charset="-128"/>
              </a:rPr>
              <a:t>	</a:t>
            </a:r>
            <a:r>
              <a:rPr lang="ja-JP" altLang="en-US" sz="1600" b="1" dirty="0">
                <a:latin typeface="ＭＳ Ｐゴシック" panose="020B0600070205080204" pitchFamily="50" charset="-128"/>
                <a:ea typeface="ＭＳ Ｐゴシック" panose="020B0600070205080204" pitchFamily="50" charset="-128"/>
              </a:rPr>
              <a:t>　　　　　　　</a:t>
            </a:r>
            <a:r>
              <a:rPr lang="ja-JP" altLang="en-US" sz="1600" b="1" dirty="0">
                <a:latin typeface="ＭＳ Ｐゴシック" panose="020B0600070205080204" pitchFamily="50" charset="-128"/>
              </a:rPr>
              <a:t>                           </a:t>
            </a:r>
            <a:r>
              <a:rPr lang="ja-JP" altLang="en-US" sz="1600" b="1" dirty="0">
                <a:latin typeface="+mn-ea"/>
              </a:rPr>
              <a:t>（１億１，５００万円</a:t>
            </a:r>
            <a:r>
              <a:rPr lang="ja-JP" altLang="en-US" sz="1600" b="1" dirty="0">
                <a:latin typeface="ＭＳ Ｐゴシック" pitchFamily="50" charset="-128"/>
                <a:ea typeface="ＭＳ Ｐゴシック" charset="-128"/>
              </a:rPr>
              <a:t>）</a:t>
            </a:r>
            <a:endParaRPr lang="en-US" altLang="ja-JP" sz="1400" b="1" dirty="0">
              <a:latin typeface="ＭＳ Ｐゴシック" panose="020B0600070205080204" pitchFamily="50" charset="-128"/>
            </a:endParaRPr>
          </a:p>
          <a:p>
            <a:pPr marL="956338" lvl="1" indent="-285750">
              <a:spcBef>
                <a:spcPts val="170"/>
              </a:spcBef>
              <a:spcAft>
                <a:spcPts val="170"/>
              </a:spcAft>
              <a:buFont typeface="Wingdings" panose="05000000000000000000" pitchFamily="2" charset="2"/>
              <a:buChar char="Ø"/>
              <a:tabLst>
                <a:tab pos="3857625" algn="l"/>
                <a:tab pos="5651500" algn="l"/>
              </a:tabLst>
              <a:defRPr/>
            </a:pPr>
            <a:r>
              <a:rPr lang="ja-JP" altLang="en-US" sz="1400" dirty="0">
                <a:latin typeface="ＭＳ Ｐゴシック" pitchFamily="50" charset="-128"/>
                <a:ea typeface="ＭＳ Ｐゴシック" charset="-128"/>
              </a:rPr>
              <a:t>金融系外国企業等の誘致に向けて、地方税軽減制度や拠点設立補助、プロモーション活動、</a:t>
            </a:r>
            <a:endParaRPr lang="en-US" altLang="ja-JP" sz="1400" dirty="0">
              <a:latin typeface="ＭＳ Ｐゴシック" pitchFamily="50" charset="-128"/>
              <a:ea typeface="ＭＳ Ｐゴシック" charset="-128"/>
            </a:endParaRPr>
          </a:p>
          <a:p>
            <a:pPr marL="670588" lvl="1" indent="0">
              <a:spcBef>
                <a:spcPts val="170"/>
              </a:spcBef>
              <a:spcAft>
                <a:spcPts val="170"/>
              </a:spcAft>
              <a:tabLst>
                <a:tab pos="3857625" algn="l"/>
                <a:tab pos="5651500" algn="l"/>
              </a:tabLst>
              <a:defRPr/>
            </a:pPr>
            <a:r>
              <a:rPr lang="ja-JP" altLang="en-US" sz="1400" dirty="0">
                <a:latin typeface="ＭＳ Ｐゴシック" pitchFamily="50" charset="-128"/>
                <a:ea typeface="ＭＳ Ｐゴシック" charset="-128"/>
              </a:rPr>
              <a:t>　　 ワンストップ相談窓口の運営、ビジネス環境整備に向けた取組等を実施</a:t>
            </a:r>
          </a:p>
        </p:txBody>
      </p:sp>
      <p:sp>
        <p:nvSpPr>
          <p:cNvPr id="17" name="Rectangle 4"/>
          <p:cNvSpPr>
            <a:spLocks noChangeArrowheads="1"/>
          </p:cNvSpPr>
          <p:nvPr/>
        </p:nvSpPr>
        <p:spPr bwMode="auto">
          <a:xfrm>
            <a:off x="7581091" y="0"/>
            <a:ext cx="165750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経済成長に向けた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戦略の実行</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21" name="Rectangle 5"/>
          <p:cNvSpPr>
            <a:spLocks noChangeArrowheads="1"/>
          </p:cNvSpPr>
          <p:nvPr/>
        </p:nvSpPr>
        <p:spPr bwMode="auto">
          <a:xfrm>
            <a:off x="7021" y="2333022"/>
            <a:ext cx="8866614" cy="591650"/>
          </a:xfrm>
          <a:prstGeom prst="rect">
            <a:avLst/>
          </a:prstGeom>
          <a:noFill/>
          <a:ln w="9525">
            <a:noFill/>
            <a:miter lim="800000"/>
            <a:headEnd/>
            <a:tailEnd/>
          </a:ln>
        </p:spPr>
        <p:txBody>
          <a:bodyPr wrap="square" lIns="77929" tIns="38964" rIns="77929" bIns="38964">
            <a:spAutoFit/>
          </a:bodyPr>
          <a:lstStyle/>
          <a:p>
            <a:pPr marL="288000">
              <a:spcBef>
                <a:spcPts val="170"/>
              </a:spcBef>
              <a:spcAft>
                <a:spcPts val="170"/>
              </a:spcAft>
              <a:tabLst>
                <a:tab pos="3857625" algn="l"/>
                <a:tab pos="5651500" algn="l"/>
              </a:tabLst>
              <a:defRPr/>
            </a:pPr>
            <a:r>
              <a:rPr lang="ja-JP" altLang="en-US" sz="1600" b="1" dirty="0">
                <a:latin typeface="ＭＳ Ｐゴシック" panose="020B0600070205080204" pitchFamily="50" charset="-128"/>
                <a:ea typeface="ＭＳ Ｐゴシック" panose="020B0600070205080204" pitchFamily="50" charset="-128"/>
              </a:rPr>
              <a:t>■　</a:t>
            </a:r>
            <a:r>
              <a:rPr lang="ja-JP" altLang="en-US" sz="1600" b="1" dirty="0">
                <a:latin typeface="ＭＳ Ｐゴシック" panose="020B0600070205080204" pitchFamily="50" charset="-128"/>
              </a:rPr>
              <a:t>カーボンニュートラル（ＣＮ）等新技術ビジネス創出支援事業             </a:t>
            </a:r>
            <a:r>
              <a:rPr lang="ja-JP" altLang="en-US" sz="1600" b="1" dirty="0">
                <a:latin typeface="+mn-ea"/>
              </a:rPr>
              <a:t>（　　３，０００万円</a:t>
            </a:r>
            <a:r>
              <a:rPr lang="ja-JP" altLang="en-US" sz="1600" b="1" dirty="0">
                <a:latin typeface="ＭＳ Ｐゴシック" pitchFamily="50" charset="-128"/>
                <a:ea typeface="ＭＳ Ｐゴシック" charset="-128"/>
              </a:rPr>
              <a:t>）</a:t>
            </a:r>
            <a:endParaRPr lang="en-US" altLang="ja-JP" sz="1400" b="1" dirty="0">
              <a:latin typeface="ＭＳ Ｐゴシック" panose="020B0600070205080204" pitchFamily="50" charset="-128"/>
              <a:ea typeface="ＭＳ Ｐゴシック" charset="-128"/>
            </a:endParaRPr>
          </a:p>
          <a:p>
            <a:pPr marL="956338" lvl="1" indent="-285750">
              <a:spcBef>
                <a:spcPts val="170"/>
              </a:spcBef>
              <a:spcAft>
                <a:spcPts val="170"/>
              </a:spcAft>
              <a:buFont typeface="Wingdings" panose="05000000000000000000" pitchFamily="2" charset="2"/>
              <a:buChar char="Ø"/>
              <a:tabLst>
                <a:tab pos="3857625" algn="l"/>
                <a:tab pos="5651500" algn="l"/>
              </a:tabLst>
              <a:defRPr/>
            </a:pPr>
            <a:r>
              <a:rPr lang="ja-JP" altLang="en-US" sz="1400" dirty="0">
                <a:latin typeface="ＭＳ Ｐゴシック" panose="020B0600070205080204" pitchFamily="50" charset="-128"/>
              </a:rPr>
              <a:t>カーボンニュートラル等に資する有望な大学研究成果等のビジネス化を支援</a:t>
            </a:r>
            <a:endParaRPr lang="en-US" altLang="ja-JP" sz="1400" strike="sngStrike" dirty="0">
              <a:latin typeface="ＭＳ Ｐゴシック" panose="020B0600070205080204" pitchFamily="50" charset="-128"/>
            </a:endParaRPr>
          </a:p>
        </p:txBody>
      </p:sp>
      <p:sp>
        <p:nvSpPr>
          <p:cNvPr id="20" name="Rectangle 5"/>
          <p:cNvSpPr>
            <a:spLocks noChangeArrowheads="1"/>
          </p:cNvSpPr>
          <p:nvPr/>
        </p:nvSpPr>
        <p:spPr bwMode="auto">
          <a:xfrm>
            <a:off x="7021" y="1611349"/>
            <a:ext cx="8888819" cy="591650"/>
          </a:xfrm>
          <a:prstGeom prst="rect">
            <a:avLst/>
          </a:prstGeom>
          <a:noFill/>
          <a:ln w="9525">
            <a:noFill/>
            <a:miter lim="800000"/>
            <a:headEnd/>
            <a:tailEnd/>
          </a:ln>
        </p:spPr>
        <p:txBody>
          <a:bodyPr wrap="square" lIns="77929" tIns="38964" rIns="77929" bIns="38964">
            <a:spAutoFit/>
          </a:bodyPr>
          <a:lstStyle/>
          <a:p>
            <a:pPr marL="288000">
              <a:spcBef>
                <a:spcPts val="170"/>
              </a:spcBef>
              <a:spcAft>
                <a:spcPts val="170"/>
              </a:spcAft>
              <a:tabLst>
                <a:tab pos="3857625" algn="l"/>
                <a:tab pos="5651500" algn="l"/>
              </a:tabLst>
              <a:defRPr/>
            </a:pPr>
            <a:r>
              <a:rPr lang="ja-JP" altLang="en-US" sz="1600" b="1" dirty="0">
                <a:latin typeface="ＭＳ Ｐゴシック" panose="020B0600070205080204" pitchFamily="50" charset="-128"/>
                <a:ea typeface="ＭＳ Ｐゴシック" panose="020B0600070205080204" pitchFamily="50" charset="-128"/>
              </a:rPr>
              <a:t>■　</a:t>
            </a:r>
            <a:r>
              <a:rPr lang="ja-JP" altLang="en-US" sz="1600" b="1" dirty="0">
                <a:latin typeface="ＭＳ Ｐゴシック" panose="020B0600070205080204" pitchFamily="50" charset="-128"/>
              </a:rPr>
              <a:t>スタートアップ・エコシステム拠点都市事業　　　　　　　　　　　　　　　　　</a:t>
            </a:r>
            <a:r>
              <a:rPr lang="ja-JP" altLang="en-US" sz="1600" b="1" dirty="0">
                <a:latin typeface="+mn-ea"/>
              </a:rPr>
              <a:t>（　　２，５００万円</a:t>
            </a:r>
            <a:r>
              <a:rPr lang="ja-JP" altLang="en-US" sz="1600" b="1" dirty="0">
                <a:latin typeface="ＭＳ Ｐゴシック" pitchFamily="50" charset="-128"/>
                <a:ea typeface="ＭＳ Ｐゴシック" charset="-128"/>
              </a:rPr>
              <a:t>）</a:t>
            </a:r>
            <a:endParaRPr lang="en-US" altLang="ja-JP" sz="1600" b="1" dirty="0">
              <a:latin typeface="ＭＳ Ｐゴシック" pitchFamily="50" charset="-128"/>
              <a:ea typeface="ＭＳ Ｐゴシック" charset="-128"/>
            </a:endParaRPr>
          </a:p>
          <a:p>
            <a:pPr marL="956338" lvl="1" indent="-285750">
              <a:spcBef>
                <a:spcPts val="170"/>
              </a:spcBef>
              <a:spcAft>
                <a:spcPts val="170"/>
              </a:spcAft>
              <a:buFont typeface="Wingdings" panose="05000000000000000000" pitchFamily="2" charset="2"/>
              <a:buChar char="Ø"/>
              <a:tabLst>
                <a:tab pos="3857625" algn="l"/>
                <a:tab pos="5651500" algn="l"/>
              </a:tabLst>
              <a:defRPr/>
            </a:pPr>
            <a:r>
              <a:rPr lang="ja-JP" altLang="en-US" sz="1400" dirty="0">
                <a:latin typeface="ＭＳ Ｐゴシック" pitchFamily="50" charset="-128"/>
                <a:ea typeface="ＭＳ Ｐゴシック" charset="-128"/>
              </a:rPr>
              <a:t>京阪神での連携によるスタートアップの海外展開・成長加速への支援など</a:t>
            </a:r>
          </a:p>
        </p:txBody>
      </p:sp>
    </p:spTree>
    <p:extLst>
      <p:ext uri="{BB962C8B-B14F-4D97-AF65-F5344CB8AC3E}">
        <p14:creationId xmlns:p14="http://schemas.microsoft.com/office/powerpoint/2010/main" val="81202762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4"/>
          <p:cNvSpPr>
            <a:spLocks noChangeArrowheads="1"/>
          </p:cNvSpPr>
          <p:nvPr/>
        </p:nvSpPr>
        <p:spPr bwMode="auto">
          <a:xfrm>
            <a:off x="-1588" y="-4763"/>
            <a:ext cx="9145588" cy="476251"/>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ＭＳ Ｐゴシック" panose="020B0600070205080204" pitchFamily="50" charset="-128"/>
                <a:ea typeface="HG創英角ｺﾞｼｯｸUB" pitchFamily="49" charset="-128"/>
                <a:cs typeface="+mn-cs"/>
              </a:rPr>
              <a:t>大阪公立大学設置による「知の拠点」の形成</a:t>
            </a:r>
          </a:p>
        </p:txBody>
      </p:sp>
      <p:sp>
        <p:nvSpPr>
          <p:cNvPr id="34" name="スライド番号プレースホルダ 3"/>
          <p:cNvSpPr txBox="1">
            <a:spLocks noGrp="1"/>
          </p:cNvSpPr>
          <p:nvPr/>
        </p:nvSpPr>
        <p:spPr bwMode="auto">
          <a:xfrm>
            <a:off x="7010400" y="4786313"/>
            <a:ext cx="2133600" cy="357187"/>
          </a:xfrm>
          <a:prstGeom prst="rect">
            <a:avLst/>
          </a:prstGeom>
          <a:noFill/>
          <a:ln>
            <a:miter lim="800000"/>
            <a:headEnd/>
            <a:tailEnd/>
          </a:ln>
        </p:spPr>
        <p:txBody>
          <a:bodyPr lIns="77928" tIns="38964" rIns="77928" bIns="38964"/>
          <a:lstStyle/>
          <a:p>
            <a:pPr marL="0" marR="0" lvl="0" indent="0" algn="r" defTabSz="914400" rtl="0" eaLnBrk="1" fontAlgn="base" latinLnBrk="0" hangingPunct="1">
              <a:lnSpc>
                <a:spcPct val="100000"/>
              </a:lnSpc>
              <a:spcBef>
                <a:spcPct val="0"/>
              </a:spcBef>
              <a:spcAft>
                <a:spcPct val="0"/>
              </a:spcAft>
              <a:buClrTx/>
              <a:buSzTx/>
              <a:buFontTx/>
              <a:buNone/>
              <a:tabLst/>
              <a:defRPr/>
            </a:pPr>
            <a:fld id="{8FFDCF82-61BD-41EF-A490-9375BDA4C9D1}" type="slidenum">
              <a:rPr kumimoji="1" lang="en-US" altLang="ja-JP" sz="20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1" lang="en-US" altLang="ja-JP"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7" name="Rectangle 4"/>
          <p:cNvSpPr>
            <a:spLocks noChangeArrowheads="1"/>
          </p:cNvSpPr>
          <p:nvPr/>
        </p:nvSpPr>
        <p:spPr bwMode="auto">
          <a:xfrm>
            <a:off x="7486495" y="0"/>
            <a:ext cx="165750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rPr>
              <a:t>経済成長に向けた</a:t>
            </a:r>
            <a:endParaRPr kumimoji="1" lang="en-US" altLang="ja-JP"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rPr>
              <a:t>戦略の実行</a:t>
            </a:r>
            <a:endParaRPr kumimoji="1" lang="en-US" altLang="ja-JP"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endParaRPr>
          </a:p>
        </p:txBody>
      </p:sp>
      <p:sp>
        <p:nvSpPr>
          <p:cNvPr id="60" name="Rectangle 5"/>
          <p:cNvSpPr>
            <a:spLocks noChangeArrowheads="1"/>
          </p:cNvSpPr>
          <p:nvPr/>
        </p:nvSpPr>
        <p:spPr bwMode="auto">
          <a:xfrm>
            <a:off x="23205" y="837895"/>
            <a:ext cx="4872054" cy="220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marR="0" lvl="0" indent="0" algn="l" defTabSz="914400" rtl="0" eaLnBrk="1" fontAlgn="base" latinLnBrk="0" hangingPunct="1">
              <a:lnSpc>
                <a:spcPct val="100000"/>
              </a:lnSpc>
              <a:spcBef>
                <a:spcPts val="170"/>
              </a:spcBef>
              <a:spcAft>
                <a:spcPts val="170"/>
              </a:spcAft>
              <a:buClrTx/>
              <a:buSzTx/>
              <a:buFontTx/>
              <a:buNone/>
              <a:tabLst>
                <a:tab pos="5118100" algn="l"/>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　</a:t>
            </a: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rPr>
              <a:t>新大学キャンパス整備事業</a:t>
            </a:r>
            <a:endParaRPr kumimoji="1" lang="en-US" altLang="ja-JP" sz="1600" b="1"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endParaRPr>
          </a:p>
          <a:p>
            <a:pPr marL="288000" lvl="0" algn="r" eaLnBrk="1" hangingPunct="1">
              <a:spcBef>
                <a:spcPts val="170"/>
              </a:spcBef>
              <a:spcAft>
                <a:spcPts val="170"/>
              </a:spcAft>
              <a:buNone/>
              <a:tabLst>
                <a:tab pos="2686050" algn="l"/>
              </a:tabLst>
              <a:defRPr/>
            </a:pPr>
            <a:r>
              <a:rPr kumimoji="1" lang="ja-JP" altLang="en-US" sz="1600" b="1" i="0" u="none" strike="noStrike" kern="1200" cap="none" spc="0" normalizeH="0" baseline="0" noProof="0" dirty="0">
                <a:ln>
                  <a:noFill/>
                </a:ln>
                <a:effectLst/>
                <a:uLnTx/>
                <a:uFillTx/>
                <a:latin typeface="ＭＳ Ｐゴシック"/>
                <a:ea typeface="ＭＳ Ｐゴシック" panose="020B0600070205080204" pitchFamily="50" charset="-128"/>
                <a:cs typeface="+mn-cs"/>
              </a:rPr>
              <a:t>（１９５億９</a:t>
            </a:r>
            <a:r>
              <a:rPr lang="ja-JP" altLang="en-US" sz="1600" b="1" dirty="0">
                <a:latin typeface="ＭＳ Ｐゴシック"/>
              </a:rPr>
              <a:t>，４００</a:t>
            </a:r>
            <a:r>
              <a:rPr kumimoji="1" lang="ja-JP" altLang="en-US" sz="1600" b="1" i="0" u="none" strike="noStrike" kern="1200" cap="none" spc="0" normalizeH="0" baseline="0" noProof="0" dirty="0">
                <a:ln>
                  <a:noFill/>
                </a:ln>
                <a:effectLst/>
                <a:uLnTx/>
                <a:uFillTx/>
                <a:latin typeface="ＭＳ Ｐゴシック"/>
                <a:ea typeface="ＭＳ Ｐゴシック" panose="020B0600070205080204" pitchFamily="50" charset="-128"/>
                <a:cs typeface="+mn-cs"/>
              </a:rPr>
              <a:t>万円</a:t>
            </a:r>
            <a:r>
              <a:rPr kumimoji="1" lang="ja-JP" altLang="en-US" sz="1600" b="1" i="0" u="none" strike="noStrike" kern="1200" cap="none" spc="0" normalizeH="0" baseline="0" noProof="0" dirty="0">
                <a:ln>
                  <a:noFill/>
                </a:ln>
                <a:effectLst/>
                <a:uLnTx/>
                <a:uFillTx/>
                <a:latin typeface="ＭＳ Ｐゴシック" pitchFamily="50" charset="-128"/>
                <a:ea typeface="ＭＳ Ｐゴシック" charset="-128"/>
                <a:cs typeface="+mn-cs"/>
              </a:rPr>
              <a:t>）</a:t>
            </a:r>
            <a:endParaRPr kumimoji="1" lang="en-US" altLang="ja-JP" sz="1600" b="1" i="0" u="none" strike="noStrike" kern="1200" cap="none" spc="0" normalizeH="0" baseline="0" noProof="0" dirty="0">
              <a:ln>
                <a:noFill/>
              </a:ln>
              <a:effectLst/>
              <a:uLnTx/>
              <a:uFillTx/>
              <a:latin typeface="ＭＳ Ｐゴシック"/>
              <a:ea typeface="ＭＳ Ｐゴシック"/>
              <a:cs typeface="+mn-cs"/>
            </a:endParaRPr>
          </a:p>
          <a:p>
            <a:pPr marL="756000" marR="0" lvl="0" indent="-284400" algn="l" defTabSz="914400" rtl="0" eaLnBrk="0" fontAlgn="base" latinLnBrk="0" hangingPunct="0">
              <a:lnSpc>
                <a:spcPct val="100000"/>
              </a:lnSpc>
              <a:spcBef>
                <a:spcPts val="170"/>
              </a:spcBef>
              <a:spcAft>
                <a:spcPts val="170"/>
              </a:spcAft>
              <a:buClrTx/>
              <a:buSzTx/>
              <a:buFont typeface="Wingdings" pitchFamily="2" charset="2"/>
              <a:buChar char="Ø"/>
              <a:tabLst/>
              <a:defRPr/>
            </a:pPr>
            <a:r>
              <a:rPr kumimoji="1" lang="ja-JP" altLang="en-US" sz="1400"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rPr>
              <a:t>森之宮に新キャンパスを整備</a:t>
            </a:r>
            <a:endParaRPr kumimoji="1" lang="en-US" altLang="ja-JP" sz="1400"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endParaRPr>
          </a:p>
          <a:p>
            <a:pPr marL="471600" marR="0" lvl="0" indent="0" algn="l" defTabSz="914400" rtl="0" eaLnBrk="0" fontAlgn="base" latinLnBrk="0" hangingPunct="0">
              <a:lnSpc>
                <a:spcPct val="100000"/>
              </a:lnSpc>
              <a:spcBef>
                <a:spcPts val="170"/>
              </a:spcBef>
              <a:spcAft>
                <a:spcPts val="17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　</a:t>
            </a:r>
            <a:r>
              <a:rPr kumimoji="1" lang="ja-JP" altLang="en-US"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a:t>
            </a:r>
            <a:r>
              <a:rPr kumimoji="1" lang="ja-JP" altLang="en-US" sz="1400" b="0" i="0" u="none" strike="noStrike" kern="1200" cap="none" spc="0" normalizeH="0" baseline="0" noProof="0" dirty="0">
                <a:ln>
                  <a:noFill/>
                </a:ln>
                <a:effectLst/>
                <a:uLnTx/>
                <a:uFillTx/>
                <a:latin typeface="ＭＳ Ｐゴシック" pitchFamily="50" charset="-128"/>
                <a:ea typeface="ＭＳ Ｐゴシック" charset="-128"/>
                <a:cs typeface="+mn-cs"/>
              </a:rPr>
              <a:t>　</a:t>
            </a:r>
            <a:r>
              <a:rPr kumimoji="1" lang="ja-JP" altLang="en-US" sz="1400" i="0" u="none" strike="noStrike" kern="1200" cap="none" spc="0" normalizeH="0" baseline="0" noProof="0" dirty="0">
                <a:ln>
                  <a:noFill/>
                </a:ln>
                <a:effectLst/>
                <a:uLnTx/>
                <a:uFillTx/>
                <a:latin typeface="ＭＳ Ｐゴシック" pitchFamily="50" charset="-128"/>
                <a:ea typeface="ＭＳ Ｐゴシック" charset="-128"/>
              </a:rPr>
              <a:t>令和７年秋の開所を</a:t>
            </a:r>
            <a:r>
              <a:rPr lang="ja-JP" altLang="en-US" sz="1400" dirty="0">
                <a:latin typeface="ＭＳ Ｐゴシック" pitchFamily="50" charset="-128"/>
                <a:ea typeface="ＭＳ Ｐゴシック" charset="-128"/>
              </a:rPr>
              <a:t>目標</a:t>
            </a:r>
            <a:r>
              <a:rPr kumimoji="1" lang="ja-JP" altLang="en-US" sz="1400" i="0" u="none" strike="noStrike" kern="1200" cap="none" spc="0" normalizeH="0" baseline="0" noProof="0" dirty="0">
                <a:ln>
                  <a:noFill/>
                </a:ln>
                <a:effectLst/>
                <a:uLnTx/>
                <a:uFillTx/>
                <a:latin typeface="ＭＳ Ｐゴシック" pitchFamily="50" charset="-128"/>
                <a:ea typeface="ＭＳ Ｐゴシック" charset="-128"/>
              </a:rPr>
              <a:t>に、工事等</a:t>
            </a:r>
            <a:r>
              <a:rPr lang="ja-JP" altLang="en-US" sz="1400" dirty="0">
                <a:latin typeface="ＭＳ Ｐゴシック" pitchFamily="50" charset="-128"/>
                <a:ea typeface="ＭＳ Ｐゴシック" charset="-128"/>
              </a:rPr>
              <a:t>を実施</a:t>
            </a:r>
            <a:endParaRPr lang="en-US" altLang="ja-JP" sz="1400" dirty="0">
              <a:latin typeface="ＭＳ Ｐゴシック" pitchFamily="50" charset="-128"/>
              <a:ea typeface="ＭＳ Ｐゴシック" charset="-128"/>
            </a:endParaRPr>
          </a:p>
          <a:p>
            <a:pPr marL="756000" marR="0" lvl="0" indent="-284400" algn="l" defTabSz="914400" rtl="0" eaLnBrk="0" fontAlgn="base" latinLnBrk="0" hangingPunct="0">
              <a:lnSpc>
                <a:spcPct val="100000"/>
              </a:lnSpc>
              <a:spcBef>
                <a:spcPts val="1200"/>
              </a:spcBef>
              <a:spcAft>
                <a:spcPts val="170"/>
              </a:spcAft>
              <a:buClrTx/>
              <a:buSzTx/>
              <a:buFont typeface="Wingdings" pitchFamily="2" charset="2"/>
              <a:buChar char="Ø"/>
              <a:tabLst/>
              <a:defRPr/>
            </a:pPr>
            <a:r>
              <a:rPr kumimoji="1" lang="ja-JP" altLang="en-US" sz="1400"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rPr>
              <a:t>同種分野の学部等の集約化に向け、既存キャンパス（杉本</a:t>
            </a:r>
            <a:r>
              <a:rPr kumimoji="1" lang="ja-JP" altLang="en-US" sz="1400" b="0" i="0" u="none" strike="noStrike" kern="1200" cap="none" spc="0" normalizeH="0" baseline="0" noProof="0" dirty="0">
                <a:ln>
                  <a:noFill/>
                </a:ln>
                <a:effectLst/>
                <a:uLnTx/>
                <a:uFillTx/>
                <a:latin typeface="ＭＳ Ｐゴシック"/>
                <a:ea typeface="ＭＳ Ｐゴシック" panose="020B0600070205080204" pitchFamily="50" charset="-128"/>
                <a:cs typeface="+mn-cs"/>
              </a:rPr>
              <a:t>・阿倍野・中百舌鳥）を整備</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471600" marR="0" lvl="0" indent="0" algn="l" defTabSz="914400" rtl="0" eaLnBrk="1" fontAlgn="base" latinLnBrk="0" hangingPunct="1">
              <a:lnSpc>
                <a:spcPct val="100000"/>
              </a:lnSpc>
              <a:spcBef>
                <a:spcPts val="170"/>
              </a:spcBef>
              <a:spcAft>
                <a:spcPts val="170"/>
              </a:spcAft>
              <a:buClrTx/>
              <a:buSzTx/>
              <a:buFontTx/>
              <a:buNone/>
              <a:tabLst>
                <a:tab pos="5740400" algn="l"/>
              </a:tabLst>
              <a:defRPr/>
            </a:pPr>
            <a:r>
              <a:rPr kumimoji="1" lang="ja-JP" altLang="en-US" sz="1600" b="0" i="0" u="none" strike="noStrike" kern="1200" cap="none" spc="0" normalizeH="0" baseline="0" noProof="0" dirty="0">
                <a:ln>
                  <a:noFill/>
                </a:ln>
                <a:effectLst/>
                <a:uLnTx/>
                <a:uFillTx/>
                <a:latin typeface="ＭＳ Ｐゴシック" pitchFamily="50" charset="-128"/>
                <a:ea typeface="ＭＳ Ｐゴシック" charset="-128"/>
                <a:cs typeface="+mn-cs"/>
              </a:rPr>
              <a:t>　</a:t>
            </a:r>
            <a:r>
              <a:rPr kumimoji="1" lang="ja-JP" altLang="en-US" sz="1400" b="0" i="0" u="none" strike="noStrike" kern="1200" cap="none" spc="0" normalizeH="0" baseline="0" noProof="0" dirty="0">
                <a:ln>
                  <a:noFill/>
                </a:ln>
                <a:effectLst/>
                <a:uLnTx/>
                <a:uFillTx/>
                <a:latin typeface="ＭＳ Ｐゴシック" pitchFamily="50" charset="-128"/>
                <a:ea typeface="ＭＳ Ｐゴシック" charset="-128"/>
                <a:cs typeface="+mn-cs"/>
              </a:rPr>
              <a:t>・　各キャンパスの実施設計、整備工事</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p:txBody>
      </p:sp>
      <p:sp>
        <p:nvSpPr>
          <p:cNvPr id="61" name="Rectangle 5"/>
          <p:cNvSpPr>
            <a:spLocks noChangeArrowheads="1"/>
          </p:cNvSpPr>
          <p:nvPr/>
        </p:nvSpPr>
        <p:spPr bwMode="auto">
          <a:xfrm>
            <a:off x="23205" y="3490320"/>
            <a:ext cx="8833566" cy="138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686050" marR="0" lvl="0" indent="-2398713" algn="l" defTabSz="914400" rtl="0" eaLnBrk="1" fontAlgn="base" latinLnBrk="0" hangingPunct="1">
              <a:lnSpc>
                <a:spcPct val="100000"/>
              </a:lnSpc>
              <a:spcBef>
                <a:spcPts val="170"/>
              </a:spcBef>
              <a:spcAft>
                <a:spcPts val="170"/>
              </a:spcAft>
              <a:buClrTx/>
              <a:buSzTx/>
              <a:buFontTx/>
              <a:buNone/>
              <a:tabLst>
                <a:tab pos="5118100" algn="l"/>
              </a:tabLst>
              <a:defRPr/>
            </a:pPr>
            <a:r>
              <a:rPr kumimoji="1" lang="ja-JP" altLang="en-US" sz="1600" b="1" i="0" u="none" strike="noStrike" kern="1200" cap="none" spc="0" normalizeH="0" baseline="0" noProof="0" dirty="0">
                <a:ln>
                  <a:noFill/>
                </a:ln>
                <a:effectLst/>
                <a:uLnTx/>
                <a:uFillTx/>
                <a:latin typeface="ＭＳ Ｐゴシック" panose="020B0600070205080204" pitchFamily="50" charset="-128"/>
              </a:rPr>
              <a:t>■　国際感染症研究センター事業</a:t>
            </a:r>
            <a:endParaRPr lang="en-US" altLang="ja-JP" sz="1600" b="1" noProof="0" dirty="0">
              <a:latin typeface="ＭＳ Ｐゴシック" panose="020B0600070205080204" pitchFamily="50" charset="-128"/>
            </a:endParaRPr>
          </a:p>
          <a:p>
            <a:pPr marL="2686050" marR="0" lvl="0" indent="-2398713" algn="l" defTabSz="914400" rtl="0" eaLnBrk="1" fontAlgn="base" latinLnBrk="0" hangingPunct="1">
              <a:lnSpc>
                <a:spcPct val="100000"/>
              </a:lnSpc>
              <a:spcBef>
                <a:spcPts val="170"/>
              </a:spcBef>
              <a:spcAft>
                <a:spcPts val="170"/>
              </a:spcAft>
              <a:buClrTx/>
              <a:buSzTx/>
              <a:buFontTx/>
              <a:buNone/>
              <a:tabLst>
                <a:tab pos="5118100" algn="l"/>
              </a:tabLst>
              <a:defRPr/>
            </a:pPr>
            <a:r>
              <a:rPr kumimoji="1" lang="ja-JP" altLang="en-US" sz="1600" b="1" i="0" u="none" strike="noStrike" kern="1200" cap="none" spc="0" normalizeH="0" baseline="0" dirty="0">
                <a:ln>
                  <a:noFill/>
                </a:ln>
                <a:effectLst/>
                <a:uLnTx/>
                <a:uFillTx/>
                <a:latin typeface="ＭＳ Ｐゴシック" panose="020B0600070205080204" pitchFamily="50" charset="-128"/>
                <a:ea typeface="ＭＳ Ｐゴシック" panose="020B0600070205080204" pitchFamily="50" charset="-128"/>
                <a:cs typeface="+mn-cs"/>
              </a:rPr>
              <a:t>　　　　　　　　　　　　　　　　　　</a:t>
            </a:r>
            <a:r>
              <a:rPr lang="ja-JP" altLang="en-US" sz="1600" b="1" dirty="0">
                <a:latin typeface="ＭＳ Ｐゴシック" panose="020B0600070205080204" pitchFamily="50" charset="-128"/>
              </a:rPr>
              <a:t> </a:t>
            </a:r>
            <a:r>
              <a:rPr kumimoji="1" lang="ja-JP" altLang="en-US" sz="1600" b="1" i="0" u="none" strike="noStrike" kern="1200" cap="none" spc="0" normalizeH="0" baseline="0" noProof="0" dirty="0">
                <a:ln>
                  <a:noFill/>
                </a:ln>
                <a:effectLst/>
                <a:uLnTx/>
                <a:uFillTx/>
                <a:latin typeface="ＭＳ Ｐゴシック"/>
                <a:ea typeface="ＭＳ Ｐゴシック" panose="020B0600070205080204" pitchFamily="50" charset="-128"/>
                <a:cs typeface="+mn-cs"/>
              </a:rPr>
              <a:t>（ 　３億６，０００万円</a:t>
            </a:r>
            <a:r>
              <a:rPr kumimoji="1" lang="ja-JP" altLang="en-US" sz="1600" b="1" i="0" u="none" strike="noStrike" kern="1200" cap="none" spc="0" normalizeH="0" baseline="0" noProof="0" dirty="0">
                <a:ln>
                  <a:noFill/>
                </a:ln>
                <a:effectLst/>
                <a:uLnTx/>
                <a:uFillTx/>
                <a:latin typeface="ＭＳ Ｐゴシック" pitchFamily="50" charset="-128"/>
                <a:ea typeface="ＭＳ Ｐゴシック" charset="-128"/>
                <a:cs typeface="+mn-cs"/>
              </a:rPr>
              <a:t>）</a:t>
            </a:r>
            <a:endParaRPr kumimoji="1" lang="en-US" altLang="ja-JP" sz="1600" b="1" i="0" u="none" strike="noStrike" kern="1200" cap="none" spc="0" normalizeH="0" baseline="0" noProof="0" dirty="0">
              <a:ln>
                <a:noFill/>
              </a:ln>
              <a:effectLst/>
              <a:uLnTx/>
              <a:uFillTx/>
              <a:latin typeface="ＭＳ Ｐゴシック"/>
              <a:ea typeface="ＭＳ Ｐゴシック"/>
              <a:cs typeface="+mn-cs"/>
            </a:endParaRPr>
          </a:p>
          <a:p>
            <a:pPr marL="756000" marR="0" lvl="0" indent="-284400" algn="l" defTabSz="914400" rtl="0" eaLnBrk="1" fontAlgn="base" latinLnBrk="0" hangingPunct="1">
              <a:lnSpc>
                <a:spcPct val="100000"/>
              </a:lnSpc>
              <a:spcBef>
                <a:spcPts val="170"/>
              </a:spcBef>
              <a:spcAft>
                <a:spcPts val="170"/>
              </a:spcAft>
              <a:buClrTx/>
              <a:buSzTx/>
              <a:buFont typeface="Wingdings" panose="05000000000000000000" pitchFamily="2" charset="2"/>
              <a:buChar char="Ø"/>
              <a:tabLst>
                <a:tab pos="5740400" algn="l"/>
              </a:tabLst>
              <a:defRPr/>
            </a:pPr>
            <a:r>
              <a:rPr kumimoji="1" lang="ja-JP" altLang="en-US" sz="1400" b="0" i="0" u="none" kern="1200" cap="none" spc="0" normalizeH="0" baseline="0" noProof="0" dirty="0">
                <a:ln>
                  <a:noFill/>
                </a:ln>
                <a:effectLst/>
                <a:uLnTx/>
                <a:uFillTx/>
                <a:latin typeface="ＭＳ Ｐゴシック" pitchFamily="50" charset="-128"/>
                <a:ea typeface="ＭＳ Ｐゴシック" charset="-128"/>
                <a:cs typeface="+mn-cs"/>
              </a:rPr>
              <a:t>大阪公立大学</a:t>
            </a:r>
            <a:r>
              <a:rPr kumimoji="1" lang="ja-JP" altLang="en-US" sz="1400" i="0" u="none" kern="1200" cap="none" spc="0" normalizeH="0" baseline="0" noProof="0" dirty="0">
                <a:ln>
                  <a:noFill/>
                </a:ln>
                <a:effectLst/>
                <a:uLnTx/>
                <a:uFillTx/>
                <a:latin typeface="ＭＳ Ｐゴシック" pitchFamily="50" charset="-128"/>
                <a:ea typeface="ＭＳ Ｐゴシック" charset="-128"/>
                <a:cs typeface="+mn-cs"/>
              </a:rPr>
              <a:t>の</a:t>
            </a:r>
            <a:r>
              <a:rPr kumimoji="1" lang="ja-JP" altLang="en-US" sz="1400" b="0" i="0" u="none" strike="noStrike" kern="1200" cap="none" spc="0" normalizeH="0" baseline="0" noProof="0" dirty="0">
                <a:ln>
                  <a:noFill/>
                </a:ln>
                <a:effectLst/>
                <a:uLnTx/>
                <a:uFillTx/>
                <a:latin typeface="ＭＳ Ｐゴシック" pitchFamily="50" charset="-128"/>
                <a:ea typeface="ＭＳ Ｐゴシック" charset="-128"/>
                <a:cs typeface="+mn-cs"/>
              </a:rPr>
              <a:t>大阪国際感染症研究センター</a:t>
            </a:r>
            <a:r>
              <a:rPr lang="ja-JP" altLang="en-US" sz="1400" dirty="0">
                <a:latin typeface="ＭＳ Ｐゴシック" pitchFamily="50" charset="-128"/>
                <a:ea typeface="ＭＳ Ｐゴシック" charset="-128"/>
              </a:rPr>
              <a:t>で、</a:t>
            </a:r>
            <a:r>
              <a:rPr kumimoji="1" lang="ja-JP" altLang="en-US" sz="1400" b="0" i="0" u="none" strike="noStrike" kern="1200" cap="none" spc="0" normalizeH="0" baseline="0" noProof="0" dirty="0">
                <a:ln>
                  <a:noFill/>
                </a:ln>
                <a:effectLst/>
                <a:uLnTx/>
                <a:uFillTx/>
                <a:latin typeface="ＭＳ Ｐゴシック" pitchFamily="50" charset="-128"/>
                <a:ea typeface="ＭＳ Ｐゴシック" charset="-128"/>
                <a:cs typeface="+mn-cs"/>
              </a:rPr>
              <a:t>大阪の感染症対策に貢献する研究を</a:t>
            </a:r>
            <a:r>
              <a:rPr kumimoji="1" lang="ja-JP" altLang="en-US" sz="1400" b="0" i="0" u="none" strike="noStrike" kern="1200" cap="none" spc="0" normalizeH="0" baseline="0" noProof="0" dirty="0">
                <a:ln>
                  <a:noFill/>
                </a:ln>
                <a:effectLst/>
                <a:uLnTx/>
                <a:uFillTx/>
                <a:latin typeface="ＭＳ Ｐゴシック" pitchFamily="50" charset="-128"/>
                <a:ea typeface="ＭＳ Ｐゴシック" charset="-128"/>
              </a:rPr>
              <a:t>推進</a:t>
            </a:r>
            <a:endParaRPr lang="en-US" altLang="ja-JP" sz="1400" dirty="0">
              <a:latin typeface="ＭＳ Ｐゴシック" pitchFamily="50" charset="-128"/>
              <a:ea typeface="ＭＳ Ｐゴシック" charset="-128"/>
            </a:endParaRPr>
          </a:p>
          <a:p>
            <a:pPr marL="471600" marR="0" lvl="0" algn="l" defTabSz="914400" rtl="0" eaLnBrk="1" fontAlgn="base" latinLnBrk="0" hangingPunct="1">
              <a:lnSpc>
                <a:spcPct val="100000"/>
              </a:lnSpc>
              <a:spcBef>
                <a:spcPts val="170"/>
              </a:spcBef>
              <a:spcAft>
                <a:spcPts val="170"/>
              </a:spcAft>
              <a:buClrTx/>
              <a:buSzTx/>
              <a:buNone/>
              <a:tabLst>
                <a:tab pos="5740400" algn="l"/>
              </a:tabLst>
              <a:defRPr/>
            </a:pPr>
            <a:r>
              <a:rPr lang="ja-JP" altLang="en-US" sz="1400" dirty="0">
                <a:latin typeface="ＭＳ Ｐゴシック" pitchFamily="50" charset="-128"/>
                <a:ea typeface="ＭＳ Ｐゴシック" charset="-128"/>
              </a:rPr>
              <a:t>　・　バイオセーフティレベル３に対応する研究施設の整備など</a:t>
            </a:r>
            <a:endParaRPr lang="en-US" altLang="ja-JP" sz="1400" strike="sngStrike" dirty="0">
              <a:latin typeface="ＭＳ Ｐゴシック" pitchFamily="50" charset="-128"/>
              <a:ea typeface="ＭＳ Ｐゴシック" charset="-128"/>
            </a:endParaRPr>
          </a:p>
          <a:p>
            <a:pPr marL="471600" eaLnBrk="1" hangingPunct="1">
              <a:spcBef>
                <a:spcPts val="170"/>
              </a:spcBef>
              <a:spcAft>
                <a:spcPts val="170"/>
              </a:spcAft>
              <a:buNone/>
              <a:tabLst>
                <a:tab pos="5740400" algn="l"/>
              </a:tabLst>
              <a:defRPr/>
            </a:pPr>
            <a:r>
              <a:rPr lang="ja-JP" altLang="en-US" sz="1400" dirty="0">
                <a:latin typeface="ＭＳ Ｐゴシック" pitchFamily="50" charset="-128"/>
                <a:ea typeface="ＭＳ Ｐゴシック" charset="-128"/>
              </a:rPr>
              <a:t>　</a:t>
            </a:r>
            <a:endParaRPr lang="en-US" altLang="ja-JP" sz="1400" dirty="0">
              <a:latin typeface="ＭＳ Ｐゴシック" panose="020B0600070205080204" pitchFamily="50" charset="-128"/>
            </a:endParaRPr>
          </a:p>
        </p:txBody>
      </p:sp>
      <p:sp>
        <p:nvSpPr>
          <p:cNvPr id="2" name="テキスト ボックス 1"/>
          <p:cNvSpPr txBox="1"/>
          <p:nvPr/>
        </p:nvSpPr>
        <p:spPr>
          <a:xfrm>
            <a:off x="5057356" y="3208987"/>
            <a:ext cx="43338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ctr">
              <a:defRPr sz="1000" b="1">
                <a:ln w="0">
                  <a:noFill/>
                </a:ln>
                <a:latin typeface="ＭＳ Ｐゴシック" panose="020B0600070205080204" pitchFamily="50" charset="-128"/>
              </a:defRPr>
            </a:lvl1pPr>
          </a:lstStyle>
          <a:p>
            <a:pPr algn="l"/>
            <a:r>
              <a:rPr lang="ja-JP" altLang="en-US" b="0" dirty="0"/>
              <a:t>森之宮キャンパスの完成イメージ　（出典：公立大学法人大阪</a:t>
            </a:r>
            <a:r>
              <a:rPr lang="en-US" altLang="ja-JP" b="0" dirty="0"/>
              <a:t>HP</a:t>
            </a:r>
            <a:r>
              <a:rPr lang="ja-JP" altLang="en-US" b="0" dirty="0"/>
              <a:t>）</a:t>
            </a:r>
          </a:p>
        </p:txBody>
      </p:sp>
      <p:pic>
        <p:nvPicPr>
          <p:cNvPr id="4" name="図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88587" y="848715"/>
            <a:ext cx="3946494" cy="2401723"/>
          </a:xfrm>
          <a:prstGeom prst="rect">
            <a:avLst/>
          </a:prstGeom>
        </p:spPr>
      </p:pic>
    </p:spTree>
    <p:extLst>
      <p:ext uri="{BB962C8B-B14F-4D97-AF65-F5344CB8AC3E}">
        <p14:creationId xmlns:p14="http://schemas.microsoft.com/office/powerpoint/2010/main" val="3377085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5"/>
          <p:cNvSpPr>
            <a:spLocks noChangeArrowheads="1"/>
          </p:cNvSpPr>
          <p:nvPr/>
        </p:nvSpPr>
        <p:spPr bwMode="auto">
          <a:xfrm>
            <a:off x="-111598" y="1323908"/>
            <a:ext cx="5458802" cy="3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marR="0" lvl="0" indent="0" algn="l" defTabSz="914400" rtl="0" eaLnBrk="1" fontAlgn="base" latinLnBrk="0" hangingPunct="1">
              <a:lnSpc>
                <a:spcPct val="100000"/>
              </a:lnSpc>
              <a:spcBef>
                <a:spcPts val="170"/>
              </a:spcBef>
              <a:spcAft>
                <a:spcPts val="170"/>
              </a:spcAft>
              <a:buClrTx/>
              <a:buSzTx/>
              <a:buFontTx/>
              <a:buNone/>
              <a:tabLst>
                <a:tab pos="5651500" algn="l"/>
              </a:tabLst>
              <a:defRPr/>
            </a:pPr>
            <a:r>
              <a:rPr kumimoji="1" lang="ja-JP" altLang="en-US"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国際博覧会推進事業　　（６５７億円）</a:t>
            </a:r>
            <a:endParaRPr kumimoji="1" lang="en-US" altLang="ja-JP"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1" name="Rectangle 4"/>
          <p:cNvSpPr>
            <a:spLocks noChangeArrowheads="1"/>
          </p:cNvSpPr>
          <p:nvPr/>
        </p:nvSpPr>
        <p:spPr bwMode="auto">
          <a:xfrm>
            <a:off x="-1588" y="4763"/>
            <a:ext cx="9145588"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G創英角ｺﾞｼｯｸUB" pitchFamily="49" charset="-128"/>
                <a:ea typeface="HG創英角ｺﾞｼｯｸUB" pitchFamily="49" charset="-128"/>
                <a:cs typeface="+mn-cs"/>
              </a:rPr>
              <a:t>２０２５年日本国際博覧会の推進①</a:t>
            </a:r>
            <a:endParaRPr kumimoji="1" lang="en-US" altLang="ja-JP" sz="2800" b="0" i="0" u="none" strike="dbl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G創英角ｺﾞｼｯｸUB" pitchFamily="49" charset="-128"/>
              <a:ea typeface="HG創英角ｺﾞｼｯｸUB" pitchFamily="49" charset="-128"/>
              <a:cs typeface="+mn-cs"/>
            </a:endParaRPr>
          </a:p>
        </p:txBody>
      </p:sp>
      <p:sp>
        <p:nvSpPr>
          <p:cNvPr id="69" name="Rectangle 4"/>
          <p:cNvSpPr>
            <a:spLocks noChangeArrowheads="1"/>
          </p:cNvSpPr>
          <p:nvPr/>
        </p:nvSpPr>
        <p:spPr bwMode="auto">
          <a:xfrm>
            <a:off x="7486495" y="0"/>
            <a:ext cx="165750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rPr>
              <a:t>経済成長に向けた</a:t>
            </a:r>
            <a:endParaRPr kumimoji="1" lang="en-US" altLang="ja-JP"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rPr>
              <a:t>戦略の実行</a:t>
            </a:r>
            <a:endParaRPr kumimoji="1" lang="en-US" altLang="ja-JP"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endParaRPr>
          </a:p>
        </p:txBody>
      </p:sp>
      <p:sp>
        <p:nvSpPr>
          <p:cNvPr id="50" name="スライド番号プレースホルダ 3"/>
          <p:cNvSpPr txBox="1">
            <a:spLocks noGrp="1"/>
          </p:cNvSpPr>
          <p:nvPr/>
        </p:nvSpPr>
        <p:spPr bwMode="auto">
          <a:xfrm>
            <a:off x="7032992" y="4826667"/>
            <a:ext cx="2133600" cy="357187"/>
          </a:xfrm>
          <a:prstGeom prst="rect">
            <a:avLst/>
          </a:prstGeom>
          <a:noFill/>
          <a:ln>
            <a:miter lim="800000"/>
            <a:headEnd/>
            <a:tailEnd/>
          </a:ln>
        </p:spPr>
        <p:txBody>
          <a:bodyPr lIns="77928" tIns="38964" rIns="77928" bIns="38964"/>
          <a:lstStyle/>
          <a:p>
            <a:pPr marL="0" marR="0" lvl="0" indent="0" algn="r" defTabSz="914400" rtl="0" eaLnBrk="1" fontAlgn="base" latinLnBrk="0" hangingPunct="1">
              <a:lnSpc>
                <a:spcPct val="100000"/>
              </a:lnSpc>
              <a:spcBef>
                <a:spcPct val="0"/>
              </a:spcBef>
              <a:spcAft>
                <a:spcPct val="0"/>
              </a:spcAft>
              <a:buClrTx/>
              <a:buSzTx/>
              <a:buFontTx/>
              <a:buNone/>
              <a:tabLst/>
              <a:defRPr/>
            </a:pPr>
            <a:fld id="{8FFDCF82-61BD-41EF-A490-9375BDA4C9D1}" type="slidenum">
              <a:rPr kumimoji="1" lang="en-US" altLang="ja-JP" sz="20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1" lang="en-US" altLang="ja-JP"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5" name="Rectangle 5"/>
          <p:cNvSpPr>
            <a:spLocks noChangeArrowheads="1"/>
          </p:cNvSpPr>
          <p:nvPr/>
        </p:nvSpPr>
        <p:spPr bwMode="auto">
          <a:xfrm>
            <a:off x="32177" y="1624149"/>
            <a:ext cx="5762908" cy="35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756000" marR="0" lvl="0" indent="-285750" algn="l" defTabSz="914400" rtl="0" eaLnBrk="1" fontAlgn="base" latinLnBrk="0" hangingPunct="1">
              <a:lnSpc>
                <a:spcPct val="100000"/>
              </a:lnSpc>
              <a:spcBef>
                <a:spcPts val="600"/>
              </a:spcBef>
              <a:spcAft>
                <a:spcPts val="60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会場建設費の負担金</a:t>
            </a:r>
            <a:endParaRPr kumimoji="1" lang="en-US" altLang="ja-JP" sz="3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756000" marR="0" lvl="0" indent="-285750" algn="l" defTabSz="914400" rtl="0" eaLnBrk="1" fontAlgn="base"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大阪パビリオンの出展に向けた準備</a:t>
            </a:r>
            <a:endParaRPr kumimoji="1" lang="en-US" altLang="ja-JP"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47025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rPr>
              <a:t> </a:t>
            </a:r>
            <a:r>
              <a:rPr kumimoji="1" lang="ja-JP" altLang="en-US"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　・　パビリオンの建築工事</a:t>
            </a:r>
            <a:endParaRPr kumimoji="1" lang="en-US" altLang="ja-JP"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endParaRPr>
          </a:p>
          <a:p>
            <a:pPr marL="47025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rPr>
              <a:t> </a:t>
            </a:r>
            <a:r>
              <a:rPr kumimoji="1" lang="ja-JP" altLang="en-US"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　・　最先端の再生医療技術を情報発信する展示制作</a:t>
            </a:r>
            <a:endParaRPr kumimoji="1" lang="en-US" altLang="ja-JP"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endParaRPr>
          </a:p>
          <a:p>
            <a:pPr marL="47025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　 ・　万博閉幕後のハードレガシーの検討　　　　　　　　　　　　　など　　　</a:t>
            </a:r>
            <a:endParaRPr kumimoji="1" lang="en-US" altLang="ja-JP" sz="3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756000" marR="0" lvl="0" indent="-285750" algn="l" defTabSz="914400" rtl="0" eaLnBrk="1" fontAlgn="base" latinLnBrk="0" hangingPunct="1">
              <a:lnSpc>
                <a:spcPct val="100000"/>
              </a:lnSpc>
              <a:spcBef>
                <a:spcPts val="600"/>
              </a:spcBef>
              <a:spcAft>
                <a:spcPts val="60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地下鉄の輸送力増強</a:t>
            </a:r>
            <a:endParaRPr kumimoji="1" lang="en-US" altLang="ja-JP"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756000" marR="0" lvl="0" indent="-285750" algn="l" defTabSz="914400" rtl="0" eaLnBrk="1" fontAlgn="base"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ja-JP"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機運醸成</a:t>
            </a:r>
            <a:r>
              <a:rPr kumimoji="1" lang="ja-JP" altLang="en-US"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及び参加促進など</a:t>
            </a:r>
            <a:endParaRPr kumimoji="1" lang="en-US" altLang="ja-JP"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804863" marR="0" lvl="0" indent="-334963" algn="l" defTabSz="914400" rtl="0" eaLnBrk="1" fontAlgn="base"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ＭＳ Ｐゴシック"/>
                <a:ea typeface="ＭＳ Ｐゴシック"/>
                <a:cs typeface="+mn-cs"/>
              </a:rPr>
              <a:t> </a:t>
            </a:r>
            <a:r>
              <a:rPr kumimoji="1" lang="ja-JP" altLang="en-US"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　・　</a:t>
            </a:r>
            <a:r>
              <a:rPr kumimoji="1" lang="en-US" altLang="ja-JP"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PR</a:t>
            </a:r>
            <a:r>
              <a:rPr kumimoji="1" lang="ja-JP" altLang="en-US"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重点期等に応じた、大規模イベントや</a:t>
            </a:r>
            <a:r>
              <a:rPr kumimoji="1" lang="en-US" altLang="ja-JP"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SNS</a:t>
            </a:r>
            <a:r>
              <a:rPr kumimoji="1" lang="ja-JP" altLang="en-US"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・メディア等での  </a:t>
            </a:r>
            <a:endParaRPr kumimoji="1" lang="en-US" altLang="ja-JP"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endParaRPr>
          </a:p>
          <a:p>
            <a:pPr marL="804863" marR="0" lvl="0" indent="-334963" algn="l" defTabSz="914400" rtl="0" eaLnBrk="1" fontAlgn="base"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       </a:t>
            </a:r>
            <a:r>
              <a:rPr kumimoji="1" lang="ja-JP" altLang="en-US"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戦略的な発信</a:t>
            </a:r>
            <a:endParaRPr kumimoji="1" lang="en-US" altLang="ja-JP"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endParaRPr>
          </a:p>
          <a:p>
            <a:pPr marL="804863" marR="0" lvl="0" indent="-334963" algn="l" defTabSz="914400" rtl="0" eaLnBrk="1" fontAlgn="base"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　 ・　ボランティアの募集・面談・研修・活動準備</a:t>
            </a:r>
            <a:endParaRPr kumimoji="1" lang="en-US" altLang="ja-JP"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endParaRPr>
          </a:p>
          <a:p>
            <a:pPr marL="47025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　 ・　万博会場内での催事実施に向けた企画調整及び準備</a:t>
            </a:r>
            <a:endParaRPr kumimoji="1" lang="en-US" altLang="ja-JP"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endParaRPr>
          </a:p>
          <a:p>
            <a:pPr marL="47025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　 ・　一般交通への働きかけＴＤＭ（交通需要マネジメント）　　　など</a:t>
            </a:r>
            <a:endParaRPr kumimoji="1" lang="en-US" altLang="ja-JP"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endParaRPr>
          </a:p>
          <a:p>
            <a:pPr marL="756000" marR="0" lvl="0" indent="-285750" algn="l" defTabSz="914400" rtl="0" eaLnBrk="1" fontAlgn="base"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賓客の受入れ</a:t>
            </a:r>
            <a:endParaRPr kumimoji="1" lang="en-US" altLang="ja-JP"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47025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　 </a:t>
            </a:r>
            <a:r>
              <a:rPr kumimoji="1" lang="ja-JP" altLang="en-US" sz="1400" b="0" i="0" u="none" strike="noStrike" kern="1200" cap="none" spc="0" normalizeH="0" baseline="0" noProof="0" dirty="0">
                <a:ln>
                  <a:noFill/>
                </a:ln>
                <a:solidFill>
                  <a:srgbClr val="000000"/>
                </a:solidFill>
                <a:effectLst/>
                <a:uLnTx/>
                <a:uFillTx/>
                <a:latin typeface="ＭＳ Ｐゴシック"/>
                <a:ea typeface="ＭＳ Ｐゴシック" charset="-128"/>
                <a:cs typeface="+mn-cs"/>
              </a:rPr>
              <a:t>・</a:t>
            </a:r>
            <a:r>
              <a:rPr kumimoji="1" lang="ja-JP" altLang="en-US"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　国内外からの賓客に対する接遇実施のための準備　</a:t>
            </a:r>
            <a:endParaRPr kumimoji="1" lang="en-US" altLang="ja-JP"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4" name="角丸四角形 33"/>
          <p:cNvSpPr/>
          <p:nvPr/>
        </p:nvSpPr>
        <p:spPr>
          <a:xfrm>
            <a:off x="214033" y="2012303"/>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拡</a:t>
            </a:r>
          </a:p>
        </p:txBody>
      </p:sp>
      <p:sp>
        <p:nvSpPr>
          <p:cNvPr id="60" name="角丸四角形 59"/>
          <p:cNvSpPr/>
          <p:nvPr/>
        </p:nvSpPr>
        <p:spPr>
          <a:xfrm>
            <a:off x="214033" y="3284058"/>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拡</a:t>
            </a:r>
          </a:p>
        </p:txBody>
      </p:sp>
      <p:sp>
        <p:nvSpPr>
          <p:cNvPr id="8" name="角丸四角形 42">
            <a:extLst>
              <a:ext uri="{FF2B5EF4-FFF2-40B4-BE49-F238E27FC236}">
                <a16:creationId xmlns:a16="http://schemas.microsoft.com/office/drawing/2014/main" id="{7E2E24DF-4F4A-87D7-1C7F-CDD85E218AA1}"/>
              </a:ext>
            </a:extLst>
          </p:cNvPr>
          <p:cNvSpPr/>
          <p:nvPr/>
        </p:nvSpPr>
        <p:spPr>
          <a:xfrm>
            <a:off x="215617" y="4661350"/>
            <a:ext cx="285757" cy="286876"/>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752" tIns="0" rIns="90752" bIns="35729"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新</a:t>
            </a:r>
          </a:p>
        </p:txBody>
      </p:sp>
      <p:grpSp>
        <p:nvGrpSpPr>
          <p:cNvPr id="7" name="グループ化 6">
            <a:extLst>
              <a:ext uri="{FF2B5EF4-FFF2-40B4-BE49-F238E27FC236}">
                <a16:creationId xmlns:a16="http://schemas.microsoft.com/office/drawing/2014/main" id="{2F8CD760-21F7-2691-746F-00C3717E6610}"/>
              </a:ext>
            </a:extLst>
          </p:cNvPr>
          <p:cNvGrpSpPr/>
          <p:nvPr/>
        </p:nvGrpSpPr>
        <p:grpSpPr>
          <a:xfrm>
            <a:off x="6556504" y="3305097"/>
            <a:ext cx="1582944" cy="1859891"/>
            <a:chOff x="6790492" y="3305097"/>
            <a:chExt cx="1699466" cy="1996799"/>
          </a:xfrm>
        </p:grpSpPr>
        <p:pic>
          <p:nvPicPr>
            <p:cNvPr id="5" name="図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12225" y="3305097"/>
              <a:ext cx="1656000" cy="1816047"/>
            </a:xfrm>
            <a:prstGeom prst="rect">
              <a:avLst/>
            </a:prstGeom>
          </p:spPr>
        </p:pic>
        <p:sp>
          <p:nvSpPr>
            <p:cNvPr id="31" name="テキスト ボックス 17">
              <a:extLst>
                <a:ext uri="{FF2B5EF4-FFF2-40B4-BE49-F238E27FC236}">
                  <a16:creationId xmlns:a16="http://schemas.microsoft.com/office/drawing/2014/main" id="{0F9F5F28-7F7C-61BD-8BA5-224438A353ED}"/>
                </a:ext>
              </a:extLst>
            </p:cNvPr>
            <p:cNvSpPr txBox="1"/>
            <p:nvPr/>
          </p:nvSpPr>
          <p:spPr>
            <a:xfrm>
              <a:off x="6790492" y="5045820"/>
              <a:ext cx="1699466" cy="256076"/>
            </a:xfrm>
            <a:prstGeom prst="rect">
              <a:avLst/>
            </a:prstGeom>
            <a:noFill/>
          </p:spPr>
          <p:txBody>
            <a:bodyPr wrap="square" rtlCol="0">
              <a:noAutofit/>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（ボランティア募集チラシ）</a:t>
              </a:r>
              <a:endParaRPr kumimoji="1" lang="ja-JP" altLang="en-US" sz="1400" b="0" i="0" u="none" strike="noStrike" kern="1200" cap="none" spc="0" normalizeH="0" baseline="0" noProof="0" dirty="0">
                <a:ln>
                  <a:noFill/>
                </a:ln>
                <a:solidFill>
                  <a:srgbClr val="000000"/>
                </a:solidFill>
                <a:effectLst/>
                <a:uLnTx/>
                <a:uFillTx/>
                <a:latin typeface="ＭＳ Ｐゴシック"/>
                <a:ea typeface="ＭＳ Ｐゴシック"/>
                <a:cs typeface="ＭＳ Ｐゴシック" panose="020B0600070205080204" pitchFamily="50" charset="-128"/>
              </a:endParaRPr>
            </a:p>
          </p:txBody>
        </p:sp>
      </p:grpSp>
      <p:sp>
        <p:nvSpPr>
          <p:cNvPr id="3" name="角丸四角形 76">
            <a:extLst>
              <a:ext uri="{FF2B5EF4-FFF2-40B4-BE49-F238E27FC236}">
                <a16:creationId xmlns:a16="http://schemas.microsoft.com/office/drawing/2014/main" id="{4C83370C-D2A6-DA9F-DB06-B19BE64DCCBA}"/>
              </a:ext>
            </a:extLst>
          </p:cNvPr>
          <p:cNvSpPr/>
          <p:nvPr/>
        </p:nvSpPr>
        <p:spPr>
          <a:xfrm>
            <a:off x="215153" y="508374"/>
            <a:ext cx="8713694" cy="360000"/>
          </a:xfrm>
          <a:prstGeom prst="roundRect">
            <a:avLst/>
          </a:prstGeom>
          <a:solidFill>
            <a:srgbClr val="000099"/>
          </a:solidFill>
          <a:ln w="66675" cmpd="sng">
            <a:noFill/>
          </a:ln>
        </p:spPr>
        <p:style>
          <a:lnRef idx="2">
            <a:schemeClr val="accent1">
              <a:shade val="50000"/>
            </a:schemeClr>
          </a:lnRef>
          <a:fillRef idx="1">
            <a:schemeClr val="accent1"/>
          </a:fillRef>
          <a:effectRef idx="0">
            <a:schemeClr val="accent1"/>
          </a:effectRef>
          <a:fontRef idx="minor">
            <a:schemeClr val="lt1"/>
          </a:fontRef>
        </p:style>
        <p:txBody>
          <a:bodyPr lIns="104395" tIns="52199" rIns="104395" bIns="52199"/>
          <a:lstStyle/>
          <a:p>
            <a:pPr marL="0" marR="0" lvl="0" indent="0" algn="ctr" defTabSz="914400" rtl="0" eaLnBrk="1" fontAlgn="base" latinLnBrk="0" hangingPunct="1">
              <a:lnSpc>
                <a:spcPts val="1900"/>
              </a:lnSpc>
              <a:spcBef>
                <a:spcPct val="0"/>
              </a:spcBef>
              <a:spcAft>
                <a:spcPct val="0"/>
              </a:spcAft>
              <a:buClrTx/>
              <a:buSzTx/>
              <a:buFontTx/>
              <a:buNone/>
              <a:tabLst/>
              <a:defRPr/>
            </a:pPr>
            <a:r>
              <a:rPr kumimoji="1" lang="ja-JP" altLang="en-US" b="0" i="0" u="none" strike="noStrike" kern="1200" cap="none" spc="0" normalizeH="0" baseline="0" noProof="0" dirty="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rPr>
              <a:t>令和６</a:t>
            </a:r>
            <a:r>
              <a:rPr kumimoji="1" lang="ja-JP" altLang="ja-JP" b="0" i="0" u="none" strike="noStrike" kern="1200" cap="none" spc="0" normalizeH="0" baseline="0" noProof="0" dirty="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rPr>
              <a:t>年度　</a:t>
            </a:r>
            <a:r>
              <a:rPr kumimoji="1" lang="ja-JP" altLang="en-US" b="0" i="0" u="none" strike="noStrike" kern="1200" cap="none" spc="0" normalizeH="0" baseline="0" noProof="0" dirty="0">
                <a:ln>
                  <a:noFill/>
                </a:ln>
                <a:solidFill>
                  <a:schemeClr val="bg1"/>
                </a:solidFill>
                <a:effectLst/>
                <a:uLnTx/>
                <a:uFillTx/>
                <a:latin typeface="HGP創英角ｺﾞｼｯｸUB" panose="020B0900000000000000" pitchFamily="50" charset="-128"/>
                <a:ea typeface="HGP創英角ｺﾞｼｯｸUB" panose="020B0900000000000000" pitchFamily="50" charset="-128"/>
                <a:cs typeface="+mn-cs"/>
              </a:rPr>
              <a:t>万博関連事業　</a:t>
            </a:r>
            <a:r>
              <a:rPr kumimoji="1" lang="ja-JP" altLang="en-US" b="0" i="0" u="none" strike="noStrike" kern="1200" cap="none" spc="0" normalizeH="0" baseline="0" noProof="0" dirty="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rPr>
              <a:t>８０８億１，５００</a:t>
            </a:r>
            <a:r>
              <a:rPr kumimoji="1" lang="zh-TW" altLang="en-US" b="0" i="0" u="none" strike="noStrike" kern="1200" cap="none" spc="0" normalizeH="0" baseline="0" noProof="0" dirty="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rPr>
              <a:t>万円</a:t>
            </a:r>
            <a:endParaRPr kumimoji="1" lang="en-US" altLang="zh-TW" sz="1600" b="0" i="0" u="none" strike="noStrike" kern="1200" cap="none" spc="0" normalizeH="0" baseline="0" noProof="0" dirty="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6" name="角丸四角形 76">
            <a:extLst>
              <a:ext uri="{FF2B5EF4-FFF2-40B4-BE49-F238E27FC236}">
                <a16:creationId xmlns:a16="http://schemas.microsoft.com/office/drawing/2014/main" id="{5715F815-83C4-E835-5289-714F38055966}"/>
              </a:ext>
            </a:extLst>
          </p:cNvPr>
          <p:cNvSpPr/>
          <p:nvPr/>
        </p:nvSpPr>
        <p:spPr>
          <a:xfrm>
            <a:off x="214200" y="912066"/>
            <a:ext cx="8715600" cy="408389"/>
          </a:xfrm>
          <a:prstGeom prst="roundRect">
            <a:avLst/>
          </a:prstGeom>
          <a:solidFill>
            <a:srgbClr val="FFCCFF"/>
          </a:solidFill>
          <a:ln w="66675" cmpd="dbl">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104395" tIns="52199" rIns="104395" bIns="52199"/>
          <a:lstStyle/>
          <a:p>
            <a:pPr algn="ctr" eaLnBrk="1" hangingPunct="1">
              <a:lnSpc>
                <a:spcPts val="2284"/>
              </a:lnSpc>
              <a:defRPr/>
            </a:pPr>
            <a:r>
              <a:rPr lang="ja-JP" altLang="en-US" sz="1600" dirty="0">
                <a:solidFill>
                  <a:srgbClr val="000000"/>
                </a:solidFill>
                <a:latin typeface="ＭＳ Ｐゴシック" panose="020B0600070205080204" pitchFamily="50" charset="-128"/>
                <a:ea typeface="HGP創英角ｺﾞｼｯｸUB" pitchFamily="50" charset="-128"/>
              </a:rPr>
              <a:t>国際博覧会推進事業　</a:t>
            </a:r>
            <a:r>
              <a:rPr lang="zh-TW" altLang="en-US" sz="1600" dirty="0">
                <a:solidFill>
                  <a:schemeClr val="tx1"/>
                </a:solidFill>
                <a:latin typeface="HGP創英角ｺﾞｼｯｸUB" panose="020B0900000000000000" pitchFamily="50" charset="-128"/>
                <a:ea typeface="HGP創英角ｺﾞｼｯｸUB" panose="020B0900000000000000" pitchFamily="50" charset="-128"/>
              </a:rPr>
              <a:t>６５７億円</a:t>
            </a:r>
            <a:endParaRPr lang="en-US" altLang="zh-TW" sz="1600" dirty="0">
              <a:solidFill>
                <a:schemeClr val="tx1"/>
              </a:solidFill>
              <a:latin typeface="HGP創英角ｺﾞｼｯｸUB" panose="020B0900000000000000" pitchFamily="50" charset="-128"/>
              <a:ea typeface="HGP創英角ｺﾞｼｯｸUB" panose="020B0900000000000000" pitchFamily="50" charset="-128"/>
            </a:endParaRPr>
          </a:p>
        </p:txBody>
      </p:sp>
      <p:pic>
        <p:nvPicPr>
          <p:cNvPr id="4" name="図 3">
            <a:extLst>
              <a:ext uri="{FF2B5EF4-FFF2-40B4-BE49-F238E27FC236}">
                <a16:creationId xmlns:a16="http://schemas.microsoft.com/office/drawing/2014/main" id="{E641BDBE-5158-89B3-220C-4F14D564A2CA}"/>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 contrast="4000"/>
                    </a14:imgEffect>
                  </a14:imgLayer>
                </a14:imgProps>
              </a:ext>
              <a:ext uri="{28A0092B-C50C-407E-A947-70E740481C1C}">
                <a14:useLocalDpi xmlns:a14="http://schemas.microsoft.com/office/drawing/2010/main"/>
              </a:ext>
            </a:extLst>
          </a:blip>
          <a:srcRect/>
          <a:stretch/>
        </p:blipFill>
        <p:spPr>
          <a:xfrm>
            <a:off x="5611035" y="1399946"/>
            <a:ext cx="3479658" cy="1637802"/>
          </a:xfrm>
          <a:prstGeom prst="rect">
            <a:avLst/>
          </a:prstGeom>
        </p:spPr>
      </p:pic>
      <p:sp>
        <p:nvSpPr>
          <p:cNvPr id="11" name="テキスト ボックス 17">
            <a:extLst>
              <a:ext uri="{FF2B5EF4-FFF2-40B4-BE49-F238E27FC236}">
                <a16:creationId xmlns:a16="http://schemas.microsoft.com/office/drawing/2014/main" id="{2C8A1078-2AA2-EE3B-DC08-EE34107FB5D7}"/>
              </a:ext>
            </a:extLst>
          </p:cNvPr>
          <p:cNvSpPr txBox="1"/>
          <p:nvPr/>
        </p:nvSpPr>
        <p:spPr>
          <a:xfrm>
            <a:off x="6073648" y="3004755"/>
            <a:ext cx="2554433" cy="238519"/>
          </a:xfrm>
          <a:prstGeom prst="rect">
            <a:avLst/>
          </a:prstGeom>
          <a:noFill/>
        </p:spPr>
        <p:txBody>
          <a:bodyPr wrap="square" rtlCol="0">
            <a:noAutofit/>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ＭＳ Ｐゴシック"/>
                <a:ea typeface="ＭＳ Ｐゴシック"/>
                <a:cs typeface="Times New Roman" panose="02020603050405020304" pitchFamily="18" charset="0"/>
              </a:rPr>
              <a:t>（万博会場建設状況）</a:t>
            </a:r>
            <a:endParaRPr kumimoji="1" lang="ja-JP" altLang="en-US" sz="1400" b="0" i="0" u="none" strike="noStrike" kern="1200" cap="none" spc="0" normalizeH="0" baseline="0" noProof="0" dirty="0">
              <a:ln>
                <a:noFill/>
              </a:ln>
              <a:effectLst/>
              <a:uLnTx/>
              <a:uFillTx/>
              <a:latin typeface="ＭＳ Ｐゴシック"/>
              <a:ea typeface="ＭＳ Ｐゴシック"/>
              <a:cs typeface="ＭＳ Ｐゴシック" panose="020B0600070205080204" pitchFamily="50" charset="-128"/>
            </a:endParaRPr>
          </a:p>
        </p:txBody>
      </p:sp>
    </p:spTree>
    <p:extLst>
      <p:ext uri="{BB962C8B-B14F-4D97-AF65-F5344CB8AC3E}">
        <p14:creationId xmlns:p14="http://schemas.microsoft.com/office/powerpoint/2010/main" val="369930034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
          <p:cNvSpPr>
            <a:spLocks noChangeArrowheads="1"/>
          </p:cNvSpPr>
          <p:nvPr/>
        </p:nvSpPr>
        <p:spPr bwMode="auto">
          <a:xfrm>
            <a:off x="-1588" y="4763"/>
            <a:ext cx="9145588"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latin typeface="HG創英角ｺﾞｼｯｸUB" pitchFamily="49" charset="-128"/>
                <a:ea typeface="HG創英角ｺﾞｼｯｸUB" pitchFamily="49" charset="-128"/>
              </a:rPr>
              <a:t>２０２５年日本国際博覧会の推進②</a:t>
            </a:r>
            <a:endParaRPr lang="en-US" altLang="ja-JP" sz="2800" strike="dblStrike" dirty="0">
              <a:solidFill>
                <a:schemeClr val="bg1"/>
              </a:solidFill>
              <a:effectLst>
                <a:outerShdw blurRad="38100" dist="38100" dir="2700000" algn="tl">
                  <a:srgbClr val="000000">
                    <a:alpha val="43137"/>
                  </a:srgbClr>
                </a:outerShdw>
              </a:effectLst>
              <a:latin typeface="HG創英角ｺﾞｼｯｸUB" pitchFamily="49" charset="-128"/>
              <a:ea typeface="HG創英角ｺﾞｼｯｸUB" pitchFamily="49" charset="-128"/>
            </a:endParaRPr>
          </a:p>
        </p:txBody>
      </p:sp>
      <p:sp>
        <p:nvSpPr>
          <p:cNvPr id="69" name="Rectangle 4"/>
          <p:cNvSpPr>
            <a:spLocks noChangeArrowheads="1"/>
          </p:cNvSpPr>
          <p:nvPr/>
        </p:nvSpPr>
        <p:spPr bwMode="auto">
          <a:xfrm>
            <a:off x="7486495" y="0"/>
            <a:ext cx="165750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経済成長に向けた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戦略の実行</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50" name="スライド番号プレースホルダ 3"/>
          <p:cNvSpPr txBox="1">
            <a:spLocks noGrp="1"/>
          </p:cNvSpPr>
          <p:nvPr/>
        </p:nvSpPr>
        <p:spPr bwMode="auto">
          <a:xfrm>
            <a:off x="7026154" y="4775297"/>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29</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
        <p:nvSpPr>
          <p:cNvPr id="77" name="角丸四角形 76"/>
          <p:cNvSpPr/>
          <p:nvPr/>
        </p:nvSpPr>
        <p:spPr>
          <a:xfrm>
            <a:off x="182880" y="535588"/>
            <a:ext cx="8713694" cy="408389"/>
          </a:xfrm>
          <a:prstGeom prst="roundRect">
            <a:avLst/>
          </a:prstGeom>
          <a:solidFill>
            <a:srgbClr val="FFCCFF"/>
          </a:solidFill>
          <a:ln w="66675" cmpd="dbl">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104395" tIns="52199" rIns="104395" bIns="52199"/>
          <a:lstStyle/>
          <a:p>
            <a:pPr algn="ctr" eaLnBrk="1" hangingPunct="1">
              <a:lnSpc>
                <a:spcPts val="2284"/>
              </a:lnSpc>
              <a:defRPr/>
            </a:pPr>
            <a:r>
              <a:rPr lang="ja-JP" altLang="en-US" sz="1600" dirty="0">
                <a:solidFill>
                  <a:schemeClr val="tx1"/>
                </a:solidFill>
                <a:latin typeface="ＭＳ Ｐゴシック" panose="020B0600070205080204" pitchFamily="50" charset="-128"/>
                <a:ea typeface="HGP創英角ｺﾞｼｯｸUB" pitchFamily="50" charset="-128"/>
              </a:rPr>
              <a:t>　</a:t>
            </a:r>
            <a:r>
              <a:rPr lang="ja-JP" altLang="en-US" sz="1600" dirty="0">
                <a:solidFill>
                  <a:schemeClr val="tx1"/>
                </a:solidFill>
                <a:latin typeface="HGP創英角ｺﾞｼｯｸUB" panose="020B0900000000000000" pitchFamily="50" charset="-128"/>
                <a:ea typeface="HGP創英角ｺﾞｼｯｸUB" panose="020B0900000000000000" pitchFamily="50" charset="-128"/>
              </a:rPr>
              <a:t>万博の成功に向けた取組　１５１億１，５００</a:t>
            </a:r>
            <a:r>
              <a:rPr lang="zh-TW" altLang="en-US" sz="1600" dirty="0">
                <a:solidFill>
                  <a:schemeClr val="tx1"/>
                </a:solidFill>
                <a:latin typeface="HGP創英角ｺﾞｼｯｸUB" panose="020B0900000000000000" pitchFamily="50" charset="-128"/>
                <a:ea typeface="HGP創英角ｺﾞｼｯｸUB" panose="020B0900000000000000" pitchFamily="50" charset="-128"/>
              </a:rPr>
              <a:t>万円</a:t>
            </a:r>
            <a:endParaRPr lang="en-US" altLang="zh-TW" sz="16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35" name="Rectangle 5"/>
          <p:cNvSpPr>
            <a:spLocks noChangeArrowheads="1"/>
          </p:cNvSpPr>
          <p:nvPr/>
        </p:nvSpPr>
        <p:spPr bwMode="auto">
          <a:xfrm>
            <a:off x="716034" y="1795816"/>
            <a:ext cx="6567103" cy="176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spcBef>
                <a:spcPts val="500"/>
              </a:spcBef>
              <a:spcAft>
                <a:spcPts val="500"/>
              </a:spcAft>
              <a:buFont typeface="Wingdings" panose="05000000000000000000" pitchFamily="2" charset="2"/>
              <a:buChar char="Ø"/>
              <a:defRPr/>
            </a:pPr>
            <a:r>
              <a:rPr lang="ja-JP" altLang="en-US" sz="1400" dirty="0">
                <a:latin typeface="ＭＳ Ｐゴシック" panose="020B0600070205080204" pitchFamily="50" charset="-128"/>
              </a:rPr>
              <a:t>　万博来場者の安全・円滑な移動にかかるアクセスルートの整備</a:t>
            </a:r>
            <a:endParaRPr lang="en-US" altLang="ja-JP" sz="1400" dirty="0">
              <a:latin typeface="ＭＳ Ｐゴシック" panose="020B0600070205080204" pitchFamily="50" charset="-128"/>
            </a:endParaRPr>
          </a:p>
          <a:p>
            <a:pPr eaLnBrk="1" hangingPunct="1">
              <a:spcBef>
                <a:spcPts val="500"/>
              </a:spcBef>
              <a:spcAft>
                <a:spcPts val="500"/>
              </a:spcAft>
              <a:buFont typeface="Wingdings" panose="05000000000000000000" pitchFamily="2" charset="2"/>
              <a:buChar char="Ø"/>
              <a:defRPr/>
            </a:pPr>
            <a:r>
              <a:rPr lang="ja-JP" altLang="en-US" sz="1400" dirty="0">
                <a:latin typeface="ＭＳ Ｐゴシック" pitchFamily="50" charset="-128"/>
                <a:ea typeface="ＭＳ Ｐゴシック" charset="-128"/>
              </a:rPr>
              <a:t>　主要集客エリアにおける環境整備・景観向上</a:t>
            </a:r>
            <a:endParaRPr lang="en-US" altLang="ja-JP" sz="1400" dirty="0">
              <a:latin typeface="ＭＳ Ｐゴシック" pitchFamily="50" charset="-128"/>
              <a:ea typeface="ＭＳ Ｐゴシック" charset="-128"/>
            </a:endParaRPr>
          </a:p>
          <a:p>
            <a:pPr eaLnBrk="1" hangingPunct="1">
              <a:spcBef>
                <a:spcPts val="500"/>
              </a:spcBef>
              <a:spcAft>
                <a:spcPts val="500"/>
              </a:spcAft>
              <a:buFont typeface="Wingdings" panose="05000000000000000000" pitchFamily="2" charset="2"/>
              <a:buChar char="Ø"/>
              <a:defRPr/>
            </a:pPr>
            <a:r>
              <a:rPr lang="ja-JP" altLang="en-US" sz="1400" dirty="0">
                <a:latin typeface="ＭＳ Ｐゴシック" pitchFamily="50" charset="-128"/>
                <a:ea typeface="ＭＳ Ｐゴシック" charset="-128"/>
              </a:rPr>
              <a:t>　「空飛ぶクルマ」の会場外ポート（中央突堤）周辺環境整備　</a:t>
            </a:r>
            <a:endParaRPr lang="en-US" altLang="ja-JP" sz="1400" dirty="0">
              <a:latin typeface="ＭＳ Ｐゴシック" pitchFamily="50" charset="-128"/>
              <a:ea typeface="ＭＳ Ｐゴシック" charset="-128"/>
            </a:endParaRPr>
          </a:p>
          <a:p>
            <a:pPr eaLnBrk="1" hangingPunct="1">
              <a:spcBef>
                <a:spcPts val="500"/>
              </a:spcBef>
              <a:spcAft>
                <a:spcPts val="500"/>
              </a:spcAft>
              <a:buFont typeface="Wingdings" panose="05000000000000000000" pitchFamily="2" charset="2"/>
              <a:buChar char="Ø"/>
              <a:defRPr/>
            </a:pPr>
            <a:r>
              <a:rPr lang="ja-JP" altLang="en-US" sz="1400" dirty="0">
                <a:latin typeface="ＭＳ Ｐゴシック" pitchFamily="50" charset="-128"/>
                <a:ea typeface="ＭＳ Ｐゴシック" charset="-128"/>
              </a:rPr>
              <a:t>　自家用自動車を活用した新たな移動手段（ライドシェア）の導入　　など</a:t>
            </a:r>
            <a:endParaRPr lang="en-US" altLang="ja-JP" sz="1400" dirty="0">
              <a:latin typeface="ＭＳ Ｐゴシック" pitchFamily="50" charset="-128"/>
              <a:ea typeface="ＭＳ Ｐゴシック" charset="-128"/>
            </a:endParaRPr>
          </a:p>
        </p:txBody>
      </p:sp>
      <p:sp>
        <p:nvSpPr>
          <p:cNvPr id="18" name="Rectangle 5"/>
          <p:cNvSpPr>
            <a:spLocks noChangeArrowheads="1"/>
          </p:cNvSpPr>
          <p:nvPr/>
        </p:nvSpPr>
        <p:spPr bwMode="auto">
          <a:xfrm>
            <a:off x="0" y="1108892"/>
            <a:ext cx="5458802" cy="3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72000" eaLnBrk="1" hangingPunct="1">
              <a:spcBef>
                <a:spcPts val="170"/>
              </a:spcBef>
              <a:spcAft>
                <a:spcPts val="170"/>
              </a:spcAft>
              <a:buFontTx/>
              <a:buNone/>
              <a:tabLst>
                <a:tab pos="5651500" algn="l"/>
              </a:tabLst>
              <a:defRPr/>
            </a:pPr>
            <a:r>
              <a:rPr lang="ja-JP" altLang="en-US" sz="1800" b="1" dirty="0">
                <a:latin typeface="ＭＳ Ｐゴシック" panose="020B0600070205080204" pitchFamily="50" charset="-128"/>
              </a:rPr>
              <a:t>○　万博開催に向けた環境整備</a:t>
            </a:r>
          </a:p>
        </p:txBody>
      </p:sp>
      <p:sp>
        <p:nvSpPr>
          <p:cNvPr id="6" name="Rectangle 5">
            <a:extLst>
              <a:ext uri="{FF2B5EF4-FFF2-40B4-BE49-F238E27FC236}">
                <a16:creationId xmlns:a16="http://schemas.microsoft.com/office/drawing/2014/main" id="{37983108-B60D-176E-9E88-CAB051DED967}"/>
              </a:ext>
            </a:extLst>
          </p:cNvPr>
          <p:cNvSpPr>
            <a:spLocks noChangeArrowheads="1"/>
          </p:cNvSpPr>
          <p:nvPr/>
        </p:nvSpPr>
        <p:spPr bwMode="auto">
          <a:xfrm>
            <a:off x="153835" y="1493055"/>
            <a:ext cx="5999495" cy="3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FontTx/>
              <a:buNone/>
              <a:tabLst>
                <a:tab pos="5651500" algn="l"/>
              </a:tabLst>
              <a:defRPr/>
            </a:pPr>
            <a:r>
              <a:rPr lang="ja-JP" altLang="en-US" sz="1600" b="1" dirty="0">
                <a:latin typeface="ＭＳ Ｐゴシック" panose="020B0600070205080204" pitchFamily="50" charset="-128"/>
              </a:rPr>
              <a:t>■　万博の円滑な開催に向けた市内各エリアの環境整備など</a:t>
            </a:r>
          </a:p>
          <a:p>
            <a:pPr marL="288000" eaLnBrk="1" hangingPunct="1">
              <a:spcBef>
                <a:spcPts val="170"/>
              </a:spcBef>
              <a:spcAft>
                <a:spcPts val="170"/>
              </a:spcAft>
              <a:buFontTx/>
              <a:buNone/>
              <a:tabLst>
                <a:tab pos="5651500" algn="l"/>
              </a:tabLst>
              <a:defRPr/>
            </a:pPr>
            <a:endParaRPr lang="ja-JP" altLang="en-US" sz="1600" b="1" dirty="0">
              <a:latin typeface="ＭＳ Ｐゴシック" panose="020B0600070205080204" pitchFamily="50" charset="-128"/>
            </a:endParaRPr>
          </a:p>
        </p:txBody>
      </p:sp>
      <p:sp>
        <p:nvSpPr>
          <p:cNvPr id="7" name="角丸四角形 33">
            <a:extLst>
              <a:ext uri="{FF2B5EF4-FFF2-40B4-BE49-F238E27FC236}">
                <a16:creationId xmlns:a16="http://schemas.microsoft.com/office/drawing/2014/main" id="{CFCE3514-1A53-378A-D65E-5D4843AA5803}"/>
              </a:ext>
            </a:extLst>
          </p:cNvPr>
          <p:cNvSpPr/>
          <p:nvPr/>
        </p:nvSpPr>
        <p:spPr>
          <a:xfrm>
            <a:off x="182880" y="1522702"/>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9" name="Rectangle 5">
            <a:extLst>
              <a:ext uri="{FF2B5EF4-FFF2-40B4-BE49-F238E27FC236}">
                <a16:creationId xmlns:a16="http://schemas.microsoft.com/office/drawing/2014/main" id="{1ADEAF40-1227-9433-4D0C-4BDF62A10DF6}"/>
              </a:ext>
            </a:extLst>
          </p:cNvPr>
          <p:cNvSpPr>
            <a:spLocks noChangeArrowheads="1"/>
          </p:cNvSpPr>
          <p:nvPr/>
        </p:nvSpPr>
        <p:spPr bwMode="auto">
          <a:xfrm>
            <a:off x="153835" y="3178089"/>
            <a:ext cx="5999495" cy="3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FontTx/>
              <a:buNone/>
              <a:tabLst>
                <a:tab pos="5651500" algn="l"/>
              </a:tabLst>
              <a:defRPr/>
            </a:pPr>
            <a:r>
              <a:rPr lang="ja-JP" altLang="en-US" sz="1600" b="1" dirty="0">
                <a:latin typeface="ＭＳ Ｐゴシック" panose="020B0600070205080204" pitchFamily="50" charset="-128"/>
              </a:rPr>
              <a:t>■　万博開催に向けた安全・安心の確保</a:t>
            </a:r>
          </a:p>
        </p:txBody>
      </p:sp>
      <p:sp>
        <p:nvSpPr>
          <p:cNvPr id="3" name="角丸四角形 33">
            <a:extLst>
              <a:ext uri="{FF2B5EF4-FFF2-40B4-BE49-F238E27FC236}">
                <a16:creationId xmlns:a16="http://schemas.microsoft.com/office/drawing/2014/main" id="{B79D7AC4-82B8-2DA9-AD4B-CD3D2871D65F}"/>
              </a:ext>
            </a:extLst>
          </p:cNvPr>
          <p:cNvSpPr/>
          <p:nvPr/>
        </p:nvSpPr>
        <p:spPr>
          <a:xfrm>
            <a:off x="182880" y="3202198"/>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2" name="Rectangle 5">
            <a:extLst>
              <a:ext uri="{FF2B5EF4-FFF2-40B4-BE49-F238E27FC236}">
                <a16:creationId xmlns:a16="http://schemas.microsoft.com/office/drawing/2014/main" id="{D7DBEB17-A326-187A-5EE7-0C0D18F102A3}"/>
              </a:ext>
            </a:extLst>
          </p:cNvPr>
          <p:cNvSpPr>
            <a:spLocks noChangeArrowheads="1"/>
          </p:cNvSpPr>
          <p:nvPr/>
        </p:nvSpPr>
        <p:spPr bwMode="auto">
          <a:xfrm>
            <a:off x="6185843" y="4883601"/>
            <a:ext cx="2441904"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spcBef>
                <a:spcPts val="500"/>
              </a:spcBef>
              <a:spcAft>
                <a:spcPts val="500"/>
              </a:spcAft>
              <a:buNone/>
              <a:defRPr/>
            </a:pPr>
            <a:r>
              <a:rPr lang="ja-JP" altLang="en-US" sz="1000" dirty="0">
                <a:latin typeface="ＭＳ Ｐゴシック" pitchFamily="50" charset="-128"/>
                <a:ea typeface="ＭＳ Ｐゴシック" charset="-128"/>
              </a:rPr>
              <a:t>万博来場者の危機管理・安全対策の実施</a:t>
            </a:r>
            <a:endParaRPr lang="en-US" altLang="ja-JP" sz="1000" dirty="0">
              <a:latin typeface="ＭＳ Ｐゴシック" pitchFamily="50" charset="-128"/>
              <a:ea typeface="ＭＳ Ｐゴシック" charset="-128"/>
            </a:endParaRPr>
          </a:p>
        </p:txBody>
      </p:sp>
      <p:pic>
        <p:nvPicPr>
          <p:cNvPr id="4" name="図 3">
            <a:extLst>
              <a:ext uri="{FF2B5EF4-FFF2-40B4-BE49-F238E27FC236}">
                <a16:creationId xmlns:a16="http://schemas.microsoft.com/office/drawing/2014/main" id="{88C4E0FA-F619-E022-B31F-621B87FE7D02}"/>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6511305" y="2897191"/>
            <a:ext cx="1790981" cy="2029700"/>
          </a:xfrm>
          <a:prstGeom prst="rect">
            <a:avLst/>
          </a:prstGeom>
          <a:noFill/>
          <a:ln>
            <a:noFill/>
          </a:ln>
        </p:spPr>
      </p:pic>
      <p:sp>
        <p:nvSpPr>
          <p:cNvPr id="11" name="Rectangle 5">
            <a:extLst>
              <a:ext uri="{FF2B5EF4-FFF2-40B4-BE49-F238E27FC236}">
                <a16:creationId xmlns:a16="http://schemas.microsoft.com/office/drawing/2014/main" id="{004BF335-9EAF-8E41-A4EA-1A750C6D384F}"/>
              </a:ext>
            </a:extLst>
          </p:cNvPr>
          <p:cNvSpPr>
            <a:spLocks noChangeArrowheads="1"/>
          </p:cNvSpPr>
          <p:nvPr/>
        </p:nvSpPr>
        <p:spPr bwMode="auto">
          <a:xfrm>
            <a:off x="716033" y="3455352"/>
            <a:ext cx="6567103" cy="161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spcBef>
                <a:spcPts val="500"/>
              </a:spcBef>
              <a:spcAft>
                <a:spcPts val="500"/>
              </a:spcAft>
              <a:buFont typeface="Wingdings" panose="05000000000000000000" pitchFamily="2" charset="2"/>
              <a:buChar char="Ø"/>
              <a:defRPr/>
            </a:pPr>
            <a:r>
              <a:rPr lang="ja-JP" altLang="en-US" sz="1400" dirty="0">
                <a:latin typeface="ＭＳ Ｐゴシック" pitchFamily="50" charset="-128"/>
                <a:ea typeface="ＭＳ Ｐゴシック" charset="-128"/>
              </a:rPr>
              <a:t>万博来場者の危機管理・安全対策の実施</a:t>
            </a:r>
            <a:endParaRPr lang="en-US" altLang="ja-JP" sz="1400" dirty="0">
              <a:latin typeface="ＭＳ Ｐゴシック" pitchFamily="50" charset="-128"/>
              <a:ea typeface="ＭＳ Ｐゴシック" charset="-128"/>
            </a:endParaRPr>
          </a:p>
          <a:p>
            <a:pPr marL="285750" indent="-285750" eaLnBrk="1" hangingPunct="1">
              <a:spcBef>
                <a:spcPts val="500"/>
              </a:spcBef>
              <a:spcAft>
                <a:spcPts val="500"/>
              </a:spcAft>
              <a:buFont typeface="Wingdings" panose="05000000000000000000" pitchFamily="2" charset="2"/>
              <a:buChar char="Ø"/>
              <a:defRPr/>
            </a:pPr>
            <a:r>
              <a:rPr lang="ja-JP" altLang="en-US" sz="1400" dirty="0">
                <a:latin typeface="ＭＳ Ｐゴシック" pitchFamily="50" charset="-128"/>
                <a:ea typeface="ＭＳ Ｐゴシック" charset="-128"/>
              </a:rPr>
              <a:t>ターミナルにおける帰宅困難者対策　　　　</a:t>
            </a:r>
            <a:endParaRPr lang="en-US" altLang="ja-JP" sz="1400" dirty="0">
              <a:latin typeface="ＭＳ Ｐゴシック" pitchFamily="50" charset="-128"/>
              <a:ea typeface="ＭＳ Ｐゴシック" charset="-128"/>
            </a:endParaRPr>
          </a:p>
          <a:p>
            <a:pPr marL="285750" indent="-285750" eaLnBrk="1" hangingPunct="1">
              <a:spcBef>
                <a:spcPts val="500"/>
              </a:spcBef>
              <a:spcAft>
                <a:spcPts val="500"/>
              </a:spcAft>
              <a:buFont typeface="Wingdings" panose="05000000000000000000" pitchFamily="2" charset="2"/>
              <a:buChar char="Ø"/>
              <a:defRPr/>
            </a:pPr>
            <a:r>
              <a:rPr lang="ja-JP" altLang="en-US" sz="1400" dirty="0">
                <a:latin typeface="ＭＳ Ｐゴシック" pitchFamily="50" charset="-128"/>
                <a:ea typeface="ＭＳ Ｐゴシック" charset="-128"/>
              </a:rPr>
              <a:t>安全・安心に滞在できるまちの実現</a:t>
            </a:r>
            <a:endParaRPr lang="en-US" altLang="ja-JP" sz="1400" dirty="0">
              <a:latin typeface="ＭＳ Ｐゴシック" pitchFamily="50" charset="-128"/>
              <a:ea typeface="ＭＳ Ｐゴシック" charset="-128"/>
            </a:endParaRPr>
          </a:p>
          <a:p>
            <a:pPr marL="285750" indent="-285750" eaLnBrk="1" hangingPunct="1">
              <a:spcBef>
                <a:spcPts val="500"/>
              </a:spcBef>
              <a:spcAft>
                <a:spcPts val="500"/>
              </a:spcAft>
              <a:buFont typeface="Wingdings" panose="05000000000000000000" pitchFamily="2" charset="2"/>
              <a:buChar char="Ø"/>
              <a:defRPr/>
            </a:pPr>
            <a:r>
              <a:rPr lang="ja-JP" altLang="en-US" sz="1400" dirty="0">
                <a:latin typeface="ＭＳ Ｐゴシック" pitchFamily="50" charset="-128"/>
                <a:ea typeface="ＭＳ Ｐゴシック" charset="-128"/>
              </a:rPr>
              <a:t>食品衛生及び環境衛生対策　　　　　　　　　　　　など　　</a:t>
            </a:r>
            <a:endParaRPr lang="en-US" altLang="ja-JP" sz="1400" dirty="0">
              <a:latin typeface="ＭＳ Ｐゴシック" panose="020B0600070205080204" pitchFamily="50" charset="-128"/>
            </a:endParaRPr>
          </a:p>
        </p:txBody>
      </p:sp>
      <p:sp>
        <p:nvSpPr>
          <p:cNvPr id="10" name="Rectangle 5">
            <a:extLst>
              <a:ext uri="{FF2B5EF4-FFF2-40B4-BE49-F238E27FC236}">
                <a16:creationId xmlns:a16="http://schemas.microsoft.com/office/drawing/2014/main" id="{0F634D3A-561C-4B9F-FD26-4B9BC1272190}"/>
              </a:ext>
            </a:extLst>
          </p:cNvPr>
          <p:cNvSpPr>
            <a:spLocks noChangeArrowheads="1"/>
          </p:cNvSpPr>
          <p:nvPr/>
        </p:nvSpPr>
        <p:spPr bwMode="auto">
          <a:xfrm>
            <a:off x="5771611" y="2624813"/>
            <a:ext cx="3372389" cy="225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nchor="b"/>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ts val="0"/>
              </a:spcBef>
              <a:spcAft>
                <a:spcPts val="500"/>
              </a:spcAft>
              <a:buNone/>
              <a:defRPr/>
            </a:pPr>
            <a:r>
              <a:rPr lang="ja-JP" altLang="en-US" sz="1000" dirty="0">
                <a:latin typeface="ＭＳ Ｐゴシック" pitchFamily="50" charset="-128"/>
                <a:ea typeface="ＭＳ Ｐゴシック" charset="-128"/>
              </a:rPr>
              <a:t>アクセスルートの整備　区画線補修イメージ</a:t>
            </a:r>
            <a:endParaRPr lang="en-US" altLang="ja-JP" sz="1000" dirty="0">
              <a:latin typeface="ＭＳ Ｐゴシック" pitchFamily="50" charset="-128"/>
              <a:ea typeface="ＭＳ Ｐゴシック" charset="-128"/>
            </a:endParaRPr>
          </a:p>
        </p:txBody>
      </p:sp>
      <p:pic>
        <p:nvPicPr>
          <p:cNvPr id="14" name="図 13" descr="高速道路を走る車&#10;&#10;低い精度で自動的に生成された説明">
            <a:extLst>
              <a:ext uri="{FF2B5EF4-FFF2-40B4-BE49-F238E27FC236}">
                <a16:creationId xmlns:a16="http://schemas.microsoft.com/office/drawing/2014/main" id="{F9078F11-95DE-8B5F-22F5-BFA80945113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18058" y="1297310"/>
            <a:ext cx="3176034" cy="1308911"/>
          </a:xfrm>
          <a:prstGeom prst="rect">
            <a:avLst/>
          </a:prstGeom>
        </p:spPr>
      </p:pic>
    </p:spTree>
    <p:extLst>
      <p:ext uri="{BB962C8B-B14F-4D97-AF65-F5344CB8AC3E}">
        <p14:creationId xmlns:p14="http://schemas.microsoft.com/office/powerpoint/2010/main" val="228395726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5"/>
          <p:cNvSpPr>
            <a:spLocks noChangeArrowheads="1"/>
          </p:cNvSpPr>
          <p:nvPr/>
        </p:nvSpPr>
        <p:spPr bwMode="auto">
          <a:xfrm>
            <a:off x="0" y="644790"/>
            <a:ext cx="7341715" cy="3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72000" eaLnBrk="1" hangingPunct="1">
              <a:spcBef>
                <a:spcPts val="170"/>
              </a:spcBef>
              <a:spcAft>
                <a:spcPts val="170"/>
              </a:spcAft>
              <a:buFontTx/>
              <a:buNone/>
              <a:tabLst>
                <a:tab pos="5651500" algn="l"/>
              </a:tabLst>
              <a:defRPr/>
            </a:pPr>
            <a:r>
              <a:rPr lang="ja-JP" altLang="en-US" sz="1800" b="1" dirty="0">
                <a:latin typeface="ＭＳ Ｐゴシック" panose="020B0600070205080204" pitchFamily="50" charset="-128"/>
              </a:rPr>
              <a:t>○　地域特性等を活かした機運醸成・ホスピタリティ向上</a:t>
            </a:r>
          </a:p>
        </p:txBody>
      </p:sp>
      <p:sp>
        <p:nvSpPr>
          <p:cNvPr id="41" name="Rectangle 4"/>
          <p:cNvSpPr>
            <a:spLocks noChangeArrowheads="1"/>
          </p:cNvSpPr>
          <p:nvPr/>
        </p:nvSpPr>
        <p:spPr bwMode="auto">
          <a:xfrm>
            <a:off x="-1588" y="4763"/>
            <a:ext cx="9145588"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latin typeface="HG創英角ｺﾞｼｯｸUB" pitchFamily="49" charset="-128"/>
                <a:ea typeface="HG創英角ｺﾞｼｯｸUB" pitchFamily="49" charset="-128"/>
              </a:rPr>
              <a:t>２０２５年日本国際博覧会の推進③</a:t>
            </a:r>
            <a:endParaRPr lang="en-US" altLang="ja-JP" sz="2800" strike="dblStrike" dirty="0">
              <a:solidFill>
                <a:schemeClr val="bg1"/>
              </a:solidFill>
              <a:effectLst>
                <a:outerShdw blurRad="38100" dist="38100" dir="2700000" algn="tl">
                  <a:srgbClr val="000000">
                    <a:alpha val="43137"/>
                  </a:srgbClr>
                </a:outerShdw>
              </a:effectLst>
              <a:latin typeface="HG創英角ｺﾞｼｯｸUB" pitchFamily="49" charset="-128"/>
              <a:ea typeface="HG創英角ｺﾞｼｯｸUB" pitchFamily="49" charset="-128"/>
            </a:endParaRPr>
          </a:p>
        </p:txBody>
      </p:sp>
      <p:sp>
        <p:nvSpPr>
          <p:cNvPr id="69" name="Rectangle 4"/>
          <p:cNvSpPr>
            <a:spLocks noChangeArrowheads="1"/>
          </p:cNvSpPr>
          <p:nvPr/>
        </p:nvSpPr>
        <p:spPr bwMode="auto">
          <a:xfrm>
            <a:off x="7486495" y="0"/>
            <a:ext cx="165750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経済成長に向けた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戦略の実行</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50" name="スライド番号プレースホルダ 3"/>
          <p:cNvSpPr txBox="1">
            <a:spLocks noGrp="1"/>
          </p:cNvSpPr>
          <p:nvPr/>
        </p:nvSpPr>
        <p:spPr bwMode="auto">
          <a:xfrm>
            <a:off x="7026154" y="4775297"/>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30</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
        <p:nvSpPr>
          <p:cNvPr id="5" name="Rectangle 5">
            <a:extLst>
              <a:ext uri="{FF2B5EF4-FFF2-40B4-BE49-F238E27FC236}">
                <a16:creationId xmlns:a16="http://schemas.microsoft.com/office/drawing/2014/main" id="{7BC59FB1-BB7C-F80F-B79B-4998993D138E}"/>
              </a:ext>
            </a:extLst>
          </p:cNvPr>
          <p:cNvSpPr>
            <a:spLocks noChangeArrowheads="1"/>
          </p:cNvSpPr>
          <p:nvPr/>
        </p:nvSpPr>
        <p:spPr bwMode="auto">
          <a:xfrm>
            <a:off x="208042" y="1102147"/>
            <a:ext cx="8830237" cy="424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FontTx/>
              <a:buNone/>
              <a:tabLst>
                <a:tab pos="5651500" algn="l"/>
              </a:tabLst>
              <a:defRPr/>
            </a:pPr>
            <a:r>
              <a:rPr lang="ja-JP" altLang="en-US" sz="1600" b="1" dirty="0">
                <a:latin typeface="ＭＳ Ｐゴシック" panose="020B0600070205080204" pitchFamily="50" charset="-128"/>
              </a:rPr>
              <a:t>■　都市魅力の向上による機運醸成やおもてなし</a:t>
            </a:r>
          </a:p>
        </p:txBody>
      </p:sp>
      <p:sp>
        <p:nvSpPr>
          <p:cNvPr id="6" name="Rectangle 5">
            <a:extLst>
              <a:ext uri="{FF2B5EF4-FFF2-40B4-BE49-F238E27FC236}">
                <a16:creationId xmlns:a16="http://schemas.microsoft.com/office/drawing/2014/main" id="{63CC364F-8359-98A9-7652-8BE0CBBE0BFE}"/>
              </a:ext>
            </a:extLst>
          </p:cNvPr>
          <p:cNvSpPr>
            <a:spLocks noChangeArrowheads="1"/>
          </p:cNvSpPr>
          <p:nvPr/>
        </p:nvSpPr>
        <p:spPr bwMode="auto">
          <a:xfrm>
            <a:off x="719675" y="1392288"/>
            <a:ext cx="5733652" cy="983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lnSpc>
                <a:spcPts val="1600"/>
              </a:lnSpc>
              <a:spcBef>
                <a:spcPts val="350"/>
              </a:spcBef>
              <a:spcAft>
                <a:spcPts val="350"/>
              </a:spcAft>
              <a:buFont typeface="Wingdings" panose="05000000000000000000" pitchFamily="2" charset="2"/>
              <a:buChar char="Ø"/>
              <a:defRPr/>
            </a:pPr>
            <a:r>
              <a:rPr lang="ja-JP" altLang="en-US" sz="1400" dirty="0">
                <a:latin typeface="ＭＳ Ｐゴシック" pitchFamily="50" charset="-128"/>
                <a:ea typeface="ＭＳ Ｐゴシック" charset="-128"/>
              </a:rPr>
              <a:t>　御堂筋を活用した大阪の都市魅力発信事業</a:t>
            </a:r>
            <a:endParaRPr lang="en-US" altLang="ja-JP" sz="1400" dirty="0">
              <a:latin typeface="ＭＳ Ｐゴシック" pitchFamily="50" charset="-128"/>
              <a:ea typeface="ＭＳ Ｐゴシック" charset="-128"/>
            </a:endParaRPr>
          </a:p>
          <a:p>
            <a:pPr eaLnBrk="1" hangingPunct="1">
              <a:lnSpc>
                <a:spcPts val="1600"/>
              </a:lnSpc>
              <a:spcBef>
                <a:spcPts val="350"/>
              </a:spcBef>
              <a:spcAft>
                <a:spcPts val="350"/>
              </a:spcAft>
              <a:buFont typeface="Wingdings" panose="05000000000000000000" pitchFamily="2" charset="2"/>
              <a:buChar char="Ø"/>
              <a:defRPr/>
            </a:pPr>
            <a:r>
              <a:rPr lang="ja-JP" altLang="en-US" sz="1400" dirty="0">
                <a:latin typeface="ＭＳ Ｐゴシック" pitchFamily="50" charset="-128"/>
                <a:ea typeface="ＭＳ Ｐゴシック" charset="-128"/>
              </a:rPr>
              <a:t>　夜間景観におけるベイエリアの魅力向上（此花大橋のライトアップ）</a:t>
            </a:r>
            <a:endParaRPr lang="en-US" altLang="ja-JP" sz="1400" dirty="0">
              <a:latin typeface="ＭＳ Ｐゴシック" pitchFamily="50" charset="-128"/>
              <a:ea typeface="ＭＳ Ｐゴシック" charset="-128"/>
            </a:endParaRPr>
          </a:p>
          <a:p>
            <a:pPr eaLnBrk="1" hangingPunct="1">
              <a:lnSpc>
                <a:spcPts val="1600"/>
              </a:lnSpc>
              <a:spcBef>
                <a:spcPts val="350"/>
              </a:spcBef>
              <a:spcAft>
                <a:spcPts val="350"/>
              </a:spcAft>
              <a:buFont typeface="Wingdings" panose="05000000000000000000" pitchFamily="2" charset="2"/>
              <a:buChar char="Ø"/>
              <a:defRPr/>
            </a:pPr>
            <a:r>
              <a:rPr lang="ja-JP" altLang="en-US" sz="1400" dirty="0">
                <a:latin typeface="ＭＳ Ｐゴシック" pitchFamily="50" charset="-128"/>
                <a:ea typeface="ＭＳ Ｐゴシック" charset="-128"/>
              </a:rPr>
              <a:t>　万博ホストシティとしての食のおもてなし事業　　　　　　　　　　　　　など</a:t>
            </a:r>
            <a:endParaRPr lang="en-US" altLang="ja-JP" sz="1400" dirty="0">
              <a:latin typeface="ＭＳ Ｐゴシック" pitchFamily="50" charset="-128"/>
              <a:ea typeface="ＭＳ Ｐゴシック" charset="-128"/>
            </a:endParaRPr>
          </a:p>
        </p:txBody>
      </p:sp>
      <p:sp>
        <p:nvSpPr>
          <p:cNvPr id="7" name="Rectangle 5">
            <a:extLst>
              <a:ext uri="{FF2B5EF4-FFF2-40B4-BE49-F238E27FC236}">
                <a16:creationId xmlns:a16="http://schemas.microsoft.com/office/drawing/2014/main" id="{FB0D5D6D-D1B3-E9F8-AC3A-33C78906A0FF}"/>
              </a:ext>
            </a:extLst>
          </p:cNvPr>
          <p:cNvSpPr>
            <a:spLocks noChangeArrowheads="1"/>
          </p:cNvSpPr>
          <p:nvPr/>
        </p:nvSpPr>
        <p:spPr bwMode="auto">
          <a:xfrm>
            <a:off x="208279" y="2550908"/>
            <a:ext cx="8830237" cy="424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FontTx/>
              <a:buNone/>
              <a:tabLst>
                <a:tab pos="5651500" algn="l"/>
              </a:tabLst>
              <a:defRPr/>
            </a:pPr>
            <a:r>
              <a:rPr lang="ja-JP" altLang="en-US" sz="1600" b="1" dirty="0">
                <a:latin typeface="ＭＳ Ｐゴシック" panose="020B0600070205080204" pitchFamily="50" charset="-128"/>
              </a:rPr>
              <a:t>■　次代を担うこどもたちへの機運醸成の取組</a:t>
            </a:r>
          </a:p>
        </p:txBody>
      </p:sp>
      <p:sp>
        <p:nvSpPr>
          <p:cNvPr id="8" name="Rectangle 5">
            <a:extLst>
              <a:ext uri="{FF2B5EF4-FFF2-40B4-BE49-F238E27FC236}">
                <a16:creationId xmlns:a16="http://schemas.microsoft.com/office/drawing/2014/main" id="{DF328C7E-F39F-FFB4-6802-D91D720B2487}"/>
              </a:ext>
            </a:extLst>
          </p:cNvPr>
          <p:cNvSpPr>
            <a:spLocks noChangeArrowheads="1"/>
          </p:cNvSpPr>
          <p:nvPr/>
        </p:nvSpPr>
        <p:spPr bwMode="auto">
          <a:xfrm>
            <a:off x="208279" y="3734726"/>
            <a:ext cx="8830237" cy="31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FontTx/>
              <a:buNone/>
              <a:tabLst>
                <a:tab pos="5651500" algn="l"/>
              </a:tabLst>
              <a:defRPr/>
            </a:pPr>
            <a:r>
              <a:rPr lang="ja-JP" altLang="en-US" sz="1600" b="1" dirty="0">
                <a:latin typeface="ＭＳ Ｐゴシック" panose="020B0600070205080204" pitchFamily="50" charset="-128"/>
              </a:rPr>
              <a:t>■　地域団体との協働や</a:t>
            </a:r>
            <a:r>
              <a:rPr lang="en-US" altLang="ja-JP" sz="1600" b="1" dirty="0">
                <a:latin typeface="ＭＳ Ｐゴシック" panose="020B0600070205080204" pitchFamily="50" charset="-128"/>
              </a:rPr>
              <a:t>PR</a:t>
            </a:r>
            <a:r>
              <a:rPr lang="ja-JP" altLang="en-US" sz="1600" b="1" dirty="0">
                <a:latin typeface="ＭＳ Ｐゴシック" panose="020B0600070205080204" pitchFamily="50" charset="-128"/>
              </a:rPr>
              <a:t>グッズの作成・配布等による機運醸成</a:t>
            </a:r>
          </a:p>
        </p:txBody>
      </p:sp>
      <p:sp>
        <p:nvSpPr>
          <p:cNvPr id="9" name="Rectangle 5">
            <a:extLst>
              <a:ext uri="{FF2B5EF4-FFF2-40B4-BE49-F238E27FC236}">
                <a16:creationId xmlns:a16="http://schemas.microsoft.com/office/drawing/2014/main" id="{809E4800-7AD7-EBBC-FA92-A796455C4EFE}"/>
              </a:ext>
            </a:extLst>
          </p:cNvPr>
          <p:cNvSpPr>
            <a:spLocks noChangeArrowheads="1"/>
          </p:cNvSpPr>
          <p:nvPr/>
        </p:nvSpPr>
        <p:spPr bwMode="auto">
          <a:xfrm>
            <a:off x="721622" y="2888162"/>
            <a:ext cx="4637778" cy="61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lnSpc>
                <a:spcPts val="1600"/>
              </a:lnSpc>
              <a:spcBef>
                <a:spcPts val="350"/>
              </a:spcBef>
              <a:spcAft>
                <a:spcPts val="350"/>
              </a:spcAft>
              <a:buFont typeface="Wingdings" panose="05000000000000000000" pitchFamily="2" charset="2"/>
              <a:buChar char="Ø"/>
              <a:defRPr/>
            </a:pPr>
            <a:r>
              <a:rPr lang="ja-JP" altLang="en-US" sz="1400" dirty="0">
                <a:latin typeface="ＭＳ Ｐゴシック" pitchFamily="50" charset="-128"/>
                <a:ea typeface="ＭＳ Ｐゴシック" charset="-128"/>
              </a:rPr>
              <a:t>　</a:t>
            </a:r>
            <a:r>
              <a:rPr lang="ja-JP" altLang="en-US" sz="1400" dirty="0">
                <a:latin typeface="ＭＳ Ｐゴシック" panose="020B0600070205080204" pitchFamily="50" charset="-128"/>
              </a:rPr>
              <a:t>学校園への啓発及び参加促進</a:t>
            </a:r>
            <a:endParaRPr lang="en-US" altLang="ja-JP" sz="1400" dirty="0">
              <a:latin typeface="ＭＳ Ｐゴシック" panose="020B0600070205080204" pitchFamily="50" charset="-128"/>
            </a:endParaRPr>
          </a:p>
          <a:p>
            <a:pPr eaLnBrk="1" hangingPunct="1">
              <a:lnSpc>
                <a:spcPts val="1600"/>
              </a:lnSpc>
              <a:spcBef>
                <a:spcPts val="350"/>
              </a:spcBef>
              <a:spcAft>
                <a:spcPts val="350"/>
              </a:spcAft>
              <a:buFont typeface="Wingdings" panose="05000000000000000000" pitchFamily="2" charset="2"/>
              <a:buChar char="Ø"/>
              <a:defRPr/>
            </a:pPr>
            <a:r>
              <a:rPr lang="ja-JP" altLang="en-US" sz="1400" dirty="0">
                <a:latin typeface="ＭＳ Ｐゴシック" pitchFamily="50" charset="-128"/>
                <a:ea typeface="ＭＳ Ｐゴシック" charset="-128"/>
              </a:rPr>
              <a:t>　</a:t>
            </a:r>
            <a:r>
              <a:rPr lang="ja-JP" altLang="en-US" sz="1400" dirty="0">
                <a:latin typeface="ＭＳ Ｐゴシック" panose="020B0600070205080204" pitchFamily="50" charset="-128"/>
              </a:rPr>
              <a:t>こどもたちへの来場機会の提供（夏パスの配付）</a:t>
            </a:r>
            <a:endParaRPr lang="en-US" altLang="ja-JP" sz="1400" dirty="0">
              <a:latin typeface="ＭＳ Ｐゴシック" panose="020B0600070205080204" pitchFamily="50" charset="-128"/>
            </a:endParaRPr>
          </a:p>
          <a:p>
            <a:pPr eaLnBrk="1" hangingPunct="1">
              <a:lnSpc>
                <a:spcPts val="1600"/>
              </a:lnSpc>
              <a:spcBef>
                <a:spcPts val="350"/>
              </a:spcBef>
              <a:spcAft>
                <a:spcPts val="350"/>
              </a:spcAft>
              <a:buFont typeface="Wingdings" panose="05000000000000000000" pitchFamily="2" charset="2"/>
              <a:buChar char="Ø"/>
              <a:defRPr/>
            </a:pPr>
            <a:endParaRPr lang="en-US" altLang="ja-JP" sz="1400" dirty="0">
              <a:latin typeface="ＭＳ Ｐゴシック" panose="020B0600070205080204" pitchFamily="50" charset="-128"/>
            </a:endParaRPr>
          </a:p>
        </p:txBody>
      </p:sp>
      <p:sp>
        <p:nvSpPr>
          <p:cNvPr id="10" name="Rectangle 5">
            <a:extLst>
              <a:ext uri="{FF2B5EF4-FFF2-40B4-BE49-F238E27FC236}">
                <a16:creationId xmlns:a16="http://schemas.microsoft.com/office/drawing/2014/main" id="{5AA851DC-06E2-021A-24E0-69EC7EDC6E56}"/>
              </a:ext>
            </a:extLst>
          </p:cNvPr>
          <p:cNvSpPr>
            <a:spLocks noChangeArrowheads="1"/>
          </p:cNvSpPr>
          <p:nvPr/>
        </p:nvSpPr>
        <p:spPr bwMode="auto">
          <a:xfrm>
            <a:off x="721622" y="4068642"/>
            <a:ext cx="7255792" cy="64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spcBef>
                <a:spcPts val="350"/>
              </a:spcBef>
              <a:spcAft>
                <a:spcPts val="350"/>
              </a:spcAft>
              <a:buFont typeface="Wingdings" panose="05000000000000000000" pitchFamily="2" charset="2"/>
              <a:buChar char="Ø"/>
              <a:defRPr/>
            </a:pPr>
            <a:r>
              <a:rPr lang="ja-JP" altLang="en-US" sz="1400" dirty="0">
                <a:latin typeface="ＭＳ Ｐゴシック" panose="020B0600070205080204" pitchFamily="50" charset="-128"/>
              </a:rPr>
              <a:t>　各区における「</a:t>
            </a:r>
            <a:r>
              <a:rPr lang="en-US" altLang="ja-JP" sz="1400" dirty="0">
                <a:latin typeface="ＭＳ Ｐゴシック" panose="020B0600070205080204" pitchFamily="50" charset="-128"/>
              </a:rPr>
              <a:t>24</a:t>
            </a:r>
            <a:r>
              <a:rPr lang="ja-JP" altLang="en-US" sz="1400" dirty="0">
                <a:latin typeface="ＭＳ Ｐゴシック" panose="020B0600070205080204" pitchFamily="50" charset="-128"/>
              </a:rPr>
              <a:t>区万博」の取組、ＰＲグッズ配布、庁舎装飾等</a:t>
            </a:r>
            <a:endParaRPr lang="en-US" altLang="ja-JP" sz="1400" dirty="0">
              <a:latin typeface="ＭＳ Ｐゴシック" panose="020B0600070205080204" pitchFamily="50" charset="-128"/>
            </a:endParaRPr>
          </a:p>
          <a:p>
            <a:pPr eaLnBrk="1" hangingPunct="1">
              <a:spcBef>
                <a:spcPts val="350"/>
              </a:spcBef>
              <a:spcAft>
                <a:spcPts val="350"/>
              </a:spcAft>
              <a:buFont typeface="Wingdings" panose="05000000000000000000" pitchFamily="2" charset="2"/>
              <a:buChar char="Ø"/>
              <a:defRPr/>
            </a:pPr>
            <a:r>
              <a:rPr lang="ja-JP" altLang="en-US" sz="1400" dirty="0">
                <a:latin typeface="ＭＳ Ｐゴシック" panose="020B0600070205080204" pitchFamily="50" charset="-128"/>
              </a:rPr>
              <a:t>　都心エリアにおける官民連携の万博機運醸成事業　　　　　　　　　など</a:t>
            </a:r>
            <a:endParaRPr lang="en-US" altLang="ja-JP" sz="1400" dirty="0">
              <a:latin typeface="ＭＳ Ｐゴシック" panose="020B0600070205080204" pitchFamily="50" charset="-128"/>
            </a:endParaRPr>
          </a:p>
        </p:txBody>
      </p:sp>
      <p:sp>
        <p:nvSpPr>
          <p:cNvPr id="2" name="角丸四角形 33">
            <a:extLst>
              <a:ext uri="{FF2B5EF4-FFF2-40B4-BE49-F238E27FC236}">
                <a16:creationId xmlns:a16="http://schemas.microsoft.com/office/drawing/2014/main" id="{C3778592-9275-3783-CEF8-E5441F078760}"/>
              </a:ext>
            </a:extLst>
          </p:cNvPr>
          <p:cNvSpPr/>
          <p:nvPr/>
        </p:nvSpPr>
        <p:spPr>
          <a:xfrm>
            <a:off x="232341" y="1131580"/>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4" name="角丸四角形 33">
            <a:extLst>
              <a:ext uri="{FF2B5EF4-FFF2-40B4-BE49-F238E27FC236}">
                <a16:creationId xmlns:a16="http://schemas.microsoft.com/office/drawing/2014/main" id="{52ED09C9-5410-D5DD-C040-3952D54AA6A7}"/>
              </a:ext>
            </a:extLst>
          </p:cNvPr>
          <p:cNvSpPr/>
          <p:nvPr/>
        </p:nvSpPr>
        <p:spPr>
          <a:xfrm>
            <a:off x="232341" y="3734726"/>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16" name="角丸四角形 33">
            <a:extLst>
              <a:ext uri="{FF2B5EF4-FFF2-40B4-BE49-F238E27FC236}">
                <a16:creationId xmlns:a16="http://schemas.microsoft.com/office/drawing/2014/main" id="{0205E393-CF2E-B8FA-F5E8-72C8219CC57D}"/>
              </a:ext>
            </a:extLst>
          </p:cNvPr>
          <p:cNvSpPr/>
          <p:nvPr/>
        </p:nvSpPr>
        <p:spPr>
          <a:xfrm>
            <a:off x="232341" y="2559489"/>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pic>
        <p:nvPicPr>
          <p:cNvPr id="12" name="図 11">
            <a:extLst>
              <a:ext uri="{FF2B5EF4-FFF2-40B4-BE49-F238E27FC236}">
                <a16:creationId xmlns:a16="http://schemas.microsoft.com/office/drawing/2014/main" id="{8287E79D-466C-8DFA-2BEC-12795B67D42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89077" y="3039966"/>
            <a:ext cx="2522582" cy="1681301"/>
          </a:xfrm>
          <a:prstGeom prst="rect">
            <a:avLst/>
          </a:prstGeom>
        </p:spPr>
      </p:pic>
      <p:sp>
        <p:nvSpPr>
          <p:cNvPr id="17" name="Rectangle 5">
            <a:extLst>
              <a:ext uri="{FF2B5EF4-FFF2-40B4-BE49-F238E27FC236}">
                <a16:creationId xmlns:a16="http://schemas.microsoft.com/office/drawing/2014/main" id="{74709EC5-DDAA-B2BD-9D05-5D90C237D65E}"/>
              </a:ext>
            </a:extLst>
          </p:cNvPr>
          <p:cNvSpPr>
            <a:spLocks noChangeArrowheads="1"/>
          </p:cNvSpPr>
          <p:nvPr/>
        </p:nvSpPr>
        <p:spPr bwMode="auto">
          <a:xfrm>
            <a:off x="5951335" y="2622051"/>
            <a:ext cx="3394842" cy="28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200"/>
              </a:lnSpc>
              <a:spcBef>
                <a:spcPts val="500"/>
              </a:spcBef>
              <a:spcAft>
                <a:spcPts val="500"/>
              </a:spcAft>
              <a:buNone/>
              <a:defRPr/>
            </a:pPr>
            <a:r>
              <a:rPr lang="ja-JP" altLang="en-US" sz="1000" dirty="0">
                <a:latin typeface="ＭＳ Ｐゴシック" pitchFamily="50" charset="-128"/>
                <a:ea typeface="ＭＳ Ｐゴシック" charset="-128"/>
              </a:rPr>
              <a:t>御堂筋を活用した大阪の</a:t>
            </a:r>
            <a:endParaRPr lang="en-US" altLang="ja-JP" sz="1000" dirty="0">
              <a:latin typeface="ＭＳ Ｐゴシック" pitchFamily="50" charset="-128"/>
              <a:ea typeface="ＭＳ Ｐゴシック" charset="-128"/>
            </a:endParaRPr>
          </a:p>
          <a:p>
            <a:pPr algn="ctr" eaLnBrk="1" hangingPunct="1">
              <a:lnSpc>
                <a:spcPts val="200"/>
              </a:lnSpc>
              <a:spcBef>
                <a:spcPts val="500"/>
              </a:spcBef>
              <a:spcAft>
                <a:spcPts val="500"/>
              </a:spcAft>
              <a:buNone/>
              <a:defRPr/>
            </a:pPr>
            <a:r>
              <a:rPr lang="ja-JP" altLang="en-US" sz="1000" dirty="0">
                <a:latin typeface="ＭＳ Ｐゴシック" pitchFamily="50" charset="-128"/>
                <a:ea typeface="ＭＳ Ｐゴシック" charset="-128"/>
              </a:rPr>
              <a:t>都市魅力発信事業のイメージ</a:t>
            </a:r>
            <a:endParaRPr lang="en-US" altLang="ja-JP" sz="1000" dirty="0">
              <a:latin typeface="ＭＳ Ｐゴシック" pitchFamily="50" charset="-128"/>
              <a:ea typeface="ＭＳ Ｐゴシック" charset="-128"/>
            </a:endParaRPr>
          </a:p>
        </p:txBody>
      </p:sp>
      <p:pic>
        <p:nvPicPr>
          <p:cNvPr id="18" name="図 17" descr="屋外, 民衆, グループ, スキー が含まれている画像&#10;&#10;自動的に生成された説明">
            <a:extLst>
              <a:ext uri="{FF2B5EF4-FFF2-40B4-BE49-F238E27FC236}">
                <a16:creationId xmlns:a16="http://schemas.microsoft.com/office/drawing/2014/main" id="{E3843BF3-07C2-8A71-58C2-7A29C3A8E8C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01133" y="898241"/>
            <a:ext cx="2495246" cy="1616400"/>
          </a:xfrm>
          <a:prstGeom prst="rect">
            <a:avLst/>
          </a:prstGeom>
        </p:spPr>
      </p:pic>
      <p:sp>
        <p:nvSpPr>
          <p:cNvPr id="11" name="Rectangle 5">
            <a:extLst>
              <a:ext uri="{FF2B5EF4-FFF2-40B4-BE49-F238E27FC236}">
                <a16:creationId xmlns:a16="http://schemas.microsoft.com/office/drawing/2014/main" id="{01177919-5531-903D-BC1A-B9473DE2182A}"/>
              </a:ext>
            </a:extLst>
          </p:cNvPr>
          <p:cNvSpPr>
            <a:spLocks noChangeArrowheads="1"/>
          </p:cNvSpPr>
          <p:nvPr/>
        </p:nvSpPr>
        <p:spPr bwMode="auto">
          <a:xfrm>
            <a:off x="6428379" y="4701196"/>
            <a:ext cx="2441904" cy="189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ts val="500"/>
              </a:spcBef>
              <a:spcAft>
                <a:spcPts val="500"/>
              </a:spcAft>
              <a:buNone/>
              <a:defRPr/>
            </a:pPr>
            <a:r>
              <a:rPr lang="ja-JP" altLang="en-US" sz="1000" dirty="0">
                <a:latin typeface="ＭＳ Ｐゴシック" pitchFamily="50" charset="-128"/>
                <a:ea typeface="ＭＳ Ｐゴシック" charset="-128"/>
              </a:rPr>
              <a:t>「</a:t>
            </a:r>
            <a:r>
              <a:rPr lang="en-US" altLang="ja-JP" sz="1000" dirty="0">
                <a:latin typeface="ＭＳ Ｐゴシック" pitchFamily="50" charset="-128"/>
                <a:ea typeface="ＭＳ Ｐゴシック" charset="-128"/>
              </a:rPr>
              <a:t>24</a:t>
            </a:r>
            <a:r>
              <a:rPr lang="ja-JP" altLang="en-US" sz="1000" dirty="0">
                <a:latin typeface="ＭＳ Ｐゴシック" pitchFamily="50" charset="-128"/>
                <a:ea typeface="ＭＳ Ｐゴシック" charset="-128"/>
              </a:rPr>
              <a:t>区万博」オープニングセレモニー</a:t>
            </a:r>
            <a:endParaRPr lang="en-US" altLang="ja-JP" sz="1000" dirty="0">
              <a:latin typeface="ＭＳ Ｐゴシック" pitchFamily="50" charset="-128"/>
              <a:ea typeface="ＭＳ Ｐゴシック" charset="-128"/>
            </a:endParaRPr>
          </a:p>
        </p:txBody>
      </p:sp>
    </p:spTree>
    <p:extLst>
      <p:ext uri="{BB962C8B-B14F-4D97-AF65-F5344CB8AC3E}">
        <p14:creationId xmlns:p14="http://schemas.microsoft.com/office/powerpoint/2010/main" val="199579744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
          <p:cNvSpPr>
            <a:spLocks noChangeArrowheads="1"/>
          </p:cNvSpPr>
          <p:nvPr/>
        </p:nvSpPr>
        <p:spPr bwMode="auto">
          <a:xfrm>
            <a:off x="-1588" y="4763"/>
            <a:ext cx="9145588"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latin typeface="HG創英角ｺﾞｼｯｸUB" pitchFamily="49" charset="-128"/>
                <a:ea typeface="HG創英角ｺﾞｼｯｸUB" pitchFamily="49" charset="-128"/>
              </a:rPr>
              <a:t>２０２５年日本国際博覧会の推進④</a:t>
            </a:r>
            <a:endParaRPr lang="en-US" altLang="ja-JP" sz="2800" strike="dblStrike" dirty="0">
              <a:solidFill>
                <a:schemeClr val="bg1"/>
              </a:solidFill>
              <a:effectLst>
                <a:outerShdw blurRad="38100" dist="38100" dir="2700000" algn="tl">
                  <a:srgbClr val="000000">
                    <a:alpha val="43137"/>
                  </a:srgbClr>
                </a:outerShdw>
              </a:effectLst>
              <a:latin typeface="HG創英角ｺﾞｼｯｸUB" pitchFamily="49" charset="-128"/>
              <a:ea typeface="HG創英角ｺﾞｼｯｸUB" pitchFamily="49" charset="-128"/>
            </a:endParaRPr>
          </a:p>
        </p:txBody>
      </p:sp>
      <p:sp>
        <p:nvSpPr>
          <p:cNvPr id="69" name="Rectangle 4"/>
          <p:cNvSpPr>
            <a:spLocks noChangeArrowheads="1"/>
          </p:cNvSpPr>
          <p:nvPr/>
        </p:nvSpPr>
        <p:spPr bwMode="auto">
          <a:xfrm>
            <a:off x="7486495" y="0"/>
            <a:ext cx="165750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経済成長に向けた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戦略の実行</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50" name="スライド番号プレースホルダ 3"/>
          <p:cNvSpPr txBox="1">
            <a:spLocks noGrp="1"/>
          </p:cNvSpPr>
          <p:nvPr/>
        </p:nvSpPr>
        <p:spPr bwMode="auto">
          <a:xfrm>
            <a:off x="6974377" y="4686397"/>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31</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
        <p:nvSpPr>
          <p:cNvPr id="3" name="Rectangle 5">
            <a:extLst>
              <a:ext uri="{FF2B5EF4-FFF2-40B4-BE49-F238E27FC236}">
                <a16:creationId xmlns:a16="http://schemas.microsoft.com/office/drawing/2014/main" id="{3D059B21-9958-A147-104B-1D6D80495E61}"/>
              </a:ext>
            </a:extLst>
          </p:cNvPr>
          <p:cNvSpPr>
            <a:spLocks noChangeArrowheads="1"/>
          </p:cNvSpPr>
          <p:nvPr/>
        </p:nvSpPr>
        <p:spPr bwMode="auto">
          <a:xfrm>
            <a:off x="0" y="455515"/>
            <a:ext cx="7341715" cy="3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72000" eaLnBrk="1" hangingPunct="1">
              <a:spcBef>
                <a:spcPts val="170"/>
              </a:spcBef>
              <a:spcAft>
                <a:spcPts val="170"/>
              </a:spcAft>
              <a:buFontTx/>
              <a:buNone/>
              <a:tabLst>
                <a:tab pos="5651500" algn="l"/>
              </a:tabLst>
              <a:defRPr/>
            </a:pPr>
            <a:r>
              <a:rPr lang="ja-JP" altLang="en-US" sz="1800" b="1" dirty="0">
                <a:latin typeface="ＭＳ Ｐゴシック" panose="020B0600070205080204" pitchFamily="50" charset="-128"/>
              </a:rPr>
              <a:t>○　未来社会への投資</a:t>
            </a:r>
          </a:p>
        </p:txBody>
      </p:sp>
      <p:sp>
        <p:nvSpPr>
          <p:cNvPr id="8" name="Rectangle 5">
            <a:extLst>
              <a:ext uri="{FF2B5EF4-FFF2-40B4-BE49-F238E27FC236}">
                <a16:creationId xmlns:a16="http://schemas.microsoft.com/office/drawing/2014/main" id="{E12D752D-2A56-B78C-C6D4-E300B46CFFCD}"/>
              </a:ext>
            </a:extLst>
          </p:cNvPr>
          <p:cNvSpPr>
            <a:spLocks noChangeArrowheads="1"/>
          </p:cNvSpPr>
          <p:nvPr/>
        </p:nvSpPr>
        <p:spPr bwMode="auto">
          <a:xfrm>
            <a:off x="221138" y="764505"/>
            <a:ext cx="8830237" cy="403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FontTx/>
              <a:buNone/>
              <a:tabLst>
                <a:tab pos="5651500" algn="l"/>
              </a:tabLst>
              <a:defRPr/>
            </a:pPr>
            <a:r>
              <a:rPr lang="ja-JP" altLang="en-US" sz="1600" b="1" dirty="0">
                <a:latin typeface="ＭＳ Ｐゴシック" panose="020B0600070205080204" pitchFamily="50" charset="-128"/>
              </a:rPr>
              <a:t>■　中小企業等の新たな国際ビジネス交流の創出や成長・発展に向けた取組</a:t>
            </a:r>
          </a:p>
          <a:p>
            <a:pPr marL="288000" eaLnBrk="1" hangingPunct="1">
              <a:spcBef>
                <a:spcPts val="170"/>
              </a:spcBef>
              <a:spcAft>
                <a:spcPts val="170"/>
              </a:spcAft>
              <a:buFontTx/>
              <a:buNone/>
              <a:tabLst>
                <a:tab pos="5651500" algn="l"/>
              </a:tabLst>
              <a:defRPr/>
            </a:pPr>
            <a:endParaRPr lang="ja-JP" altLang="en-US" sz="1600" b="1" dirty="0">
              <a:latin typeface="ＭＳ Ｐゴシック" panose="020B0600070205080204" pitchFamily="50" charset="-128"/>
            </a:endParaRPr>
          </a:p>
          <a:p>
            <a:pPr marL="288000" eaLnBrk="1" hangingPunct="1">
              <a:spcBef>
                <a:spcPts val="170"/>
              </a:spcBef>
              <a:spcAft>
                <a:spcPts val="170"/>
              </a:spcAft>
              <a:buFontTx/>
              <a:buNone/>
              <a:tabLst>
                <a:tab pos="5651500" algn="l"/>
              </a:tabLst>
              <a:defRPr/>
            </a:pPr>
            <a:endParaRPr lang="ja-JP" altLang="en-US" sz="1600" b="1" dirty="0">
              <a:latin typeface="ＭＳ Ｐゴシック" panose="020B0600070205080204" pitchFamily="50" charset="-128"/>
            </a:endParaRPr>
          </a:p>
          <a:p>
            <a:pPr marL="288000" eaLnBrk="1" hangingPunct="1">
              <a:spcBef>
                <a:spcPts val="170"/>
              </a:spcBef>
              <a:spcAft>
                <a:spcPts val="170"/>
              </a:spcAft>
              <a:buFontTx/>
              <a:buNone/>
              <a:tabLst>
                <a:tab pos="5651500" algn="l"/>
              </a:tabLst>
              <a:defRPr/>
            </a:pPr>
            <a:endParaRPr lang="ja-JP" altLang="en-US" sz="1600" b="1" dirty="0">
              <a:latin typeface="ＭＳ Ｐゴシック" panose="020B0600070205080204" pitchFamily="50" charset="-128"/>
            </a:endParaRPr>
          </a:p>
        </p:txBody>
      </p:sp>
      <p:sp>
        <p:nvSpPr>
          <p:cNvPr id="11" name="Rectangle 5">
            <a:extLst>
              <a:ext uri="{FF2B5EF4-FFF2-40B4-BE49-F238E27FC236}">
                <a16:creationId xmlns:a16="http://schemas.microsoft.com/office/drawing/2014/main" id="{699D1DFB-0F89-DC5D-4372-E61EE24E8FED}"/>
              </a:ext>
            </a:extLst>
          </p:cNvPr>
          <p:cNvSpPr>
            <a:spLocks noChangeArrowheads="1"/>
          </p:cNvSpPr>
          <p:nvPr/>
        </p:nvSpPr>
        <p:spPr bwMode="auto">
          <a:xfrm>
            <a:off x="216122" y="4259369"/>
            <a:ext cx="8830237" cy="32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FontTx/>
              <a:buNone/>
              <a:tabLst>
                <a:tab pos="5651500" algn="l"/>
              </a:tabLst>
              <a:defRPr/>
            </a:pPr>
            <a:r>
              <a:rPr lang="ja-JP" altLang="en-US" sz="1600" b="1" dirty="0">
                <a:latin typeface="ＭＳ Ｐゴシック" panose="020B0600070205080204" pitchFamily="50" charset="-128"/>
              </a:rPr>
              <a:t>■　モビリティ</a:t>
            </a:r>
          </a:p>
        </p:txBody>
      </p:sp>
      <p:sp>
        <p:nvSpPr>
          <p:cNvPr id="12" name="Rectangle 5">
            <a:extLst>
              <a:ext uri="{FF2B5EF4-FFF2-40B4-BE49-F238E27FC236}">
                <a16:creationId xmlns:a16="http://schemas.microsoft.com/office/drawing/2014/main" id="{239A6D66-3565-D4DC-982D-24A91291090C}"/>
              </a:ext>
            </a:extLst>
          </p:cNvPr>
          <p:cNvSpPr>
            <a:spLocks noChangeArrowheads="1"/>
          </p:cNvSpPr>
          <p:nvPr/>
        </p:nvSpPr>
        <p:spPr bwMode="auto">
          <a:xfrm>
            <a:off x="749396" y="4569472"/>
            <a:ext cx="4398119" cy="71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lnSpc>
                <a:spcPts val="1150"/>
              </a:lnSpc>
              <a:spcBef>
                <a:spcPts val="400"/>
              </a:spcBef>
              <a:spcAft>
                <a:spcPts val="400"/>
              </a:spcAft>
              <a:buFont typeface="Wingdings" panose="05000000000000000000" pitchFamily="2" charset="2"/>
              <a:buChar char="Ø"/>
              <a:defRPr/>
            </a:pPr>
            <a:r>
              <a:rPr lang="ja-JP" altLang="en-US" sz="1400" dirty="0">
                <a:latin typeface="ＭＳ Ｐゴシック" panose="020B0600070205080204" pitchFamily="50" charset="-128"/>
              </a:rPr>
              <a:t>　「空飛ぶクルマ」の社会実装促進</a:t>
            </a:r>
          </a:p>
          <a:p>
            <a:pPr eaLnBrk="1" hangingPunct="1">
              <a:lnSpc>
                <a:spcPts val="1150"/>
              </a:lnSpc>
              <a:spcBef>
                <a:spcPts val="400"/>
              </a:spcBef>
              <a:spcAft>
                <a:spcPts val="400"/>
              </a:spcAft>
              <a:buFont typeface="Wingdings" panose="05000000000000000000" pitchFamily="2" charset="2"/>
              <a:buChar char="Ø"/>
              <a:defRPr/>
            </a:pPr>
            <a:r>
              <a:rPr lang="ja-JP" altLang="en-US" sz="1400" dirty="0">
                <a:latin typeface="ＭＳ Ｐゴシック" panose="020B0600070205080204" pitchFamily="50" charset="-128"/>
              </a:rPr>
              <a:t>　自動運転バス実装事業　</a:t>
            </a:r>
            <a:endParaRPr lang="en-US" altLang="ja-JP" sz="1400" dirty="0">
              <a:latin typeface="ＭＳ Ｐゴシック" panose="020B0600070205080204" pitchFamily="50" charset="-128"/>
            </a:endParaRPr>
          </a:p>
        </p:txBody>
      </p:sp>
      <p:sp>
        <p:nvSpPr>
          <p:cNvPr id="17" name="角丸四角形 33">
            <a:extLst>
              <a:ext uri="{FF2B5EF4-FFF2-40B4-BE49-F238E27FC236}">
                <a16:creationId xmlns:a16="http://schemas.microsoft.com/office/drawing/2014/main" id="{A0CB26CB-D4B4-3FDD-394C-1474F958BB57}"/>
              </a:ext>
            </a:extLst>
          </p:cNvPr>
          <p:cNvSpPr/>
          <p:nvPr/>
        </p:nvSpPr>
        <p:spPr>
          <a:xfrm>
            <a:off x="246030" y="788381"/>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4" name="Rectangle 5">
            <a:extLst>
              <a:ext uri="{FF2B5EF4-FFF2-40B4-BE49-F238E27FC236}">
                <a16:creationId xmlns:a16="http://schemas.microsoft.com/office/drawing/2014/main" id="{51864606-492A-73B9-212A-29062A6B5F54}"/>
              </a:ext>
            </a:extLst>
          </p:cNvPr>
          <p:cNvSpPr>
            <a:spLocks noChangeArrowheads="1"/>
          </p:cNvSpPr>
          <p:nvPr/>
        </p:nvSpPr>
        <p:spPr bwMode="auto">
          <a:xfrm>
            <a:off x="749396" y="1068884"/>
            <a:ext cx="6675221" cy="894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lnSpc>
                <a:spcPts val="1300"/>
              </a:lnSpc>
              <a:spcBef>
                <a:spcPts val="400"/>
              </a:spcBef>
              <a:spcAft>
                <a:spcPts val="400"/>
              </a:spcAft>
              <a:buFont typeface="Wingdings" panose="05000000000000000000" pitchFamily="2" charset="2"/>
              <a:buChar char="Ø"/>
              <a:defRPr/>
            </a:pPr>
            <a:r>
              <a:rPr lang="ja-JP" altLang="en-US" sz="1400" dirty="0">
                <a:latin typeface="ＭＳ Ｐゴシック" panose="020B0600070205080204" pitchFamily="50" charset="-128"/>
              </a:rPr>
              <a:t>　万博での中小企業の参画機会の創出</a:t>
            </a:r>
            <a:endParaRPr lang="en-US" altLang="ja-JP" sz="1400" dirty="0">
              <a:latin typeface="ＭＳ Ｐゴシック" panose="020B0600070205080204" pitchFamily="50" charset="-128"/>
            </a:endParaRPr>
          </a:p>
          <a:p>
            <a:pPr eaLnBrk="1" hangingPunct="1">
              <a:lnSpc>
                <a:spcPts val="1300"/>
              </a:lnSpc>
              <a:spcBef>
                <a:spcPts val="400"/>
              </a:spcBef>
              <a:spcAft>
                <a:spcPts val="400"/>
              </a:spcAft>
              <a:buFont typeface="Wingdings" panose="05000000000000000000" pitchFamily="2" charset="2"/>
              <a:buChar char="Ø"/>
              <a:defRPr/>
            </a:pPr>
            <a:r>
              <a:rPr lang="ja-JP" altLang="en-US" sz="1400" dirty="0">
                <a:latin typeface="ＭＳ Ｐゴシック" panose="020B0600070205080204" pitchFamily="50" charset="-128"/>
              </a:rPr>
              <a:t>　海外企業等のニーズに合わせたビジネス交流の創出</a:t>
            </a:r>
            <a:endParaRPr lang="en-US" altLang="ja-JP" sz="1400" dirty="0">
              <a:latin typeface="ＭＳ Ｐゴシック" panose="020B0600070205080204" pitchFamily="50" charset="-128"/>
            </a:endParaRPr>
          </a:p>
          <a:p>
            <a:pPr eaLnBrk="1" hangingPunct="1">
              <a:lnSpc>
                <a:spcPts val="1300"/>
              </a:lnSpc>
              <a:spcBef>
                <a:spcPts val="400"/>
              </a:spcBef>
              <a:spcAft>
                <a:spcPts val="400"/>
              </a:spcAft>
              <a:buFont typeface="Wingdings" panose="05000000000000000000" pitchFamily="2" charset="2"/>
              <a:buChar char="Ø"/>
              <a:defRPr/>
            </a:pPr>
            <a:r>
              <a:rPr lang="ja-JP" altLang="en-US" sz="1400" dirty="0">
                <a:latin typeface="ＭＳ Ｐゴシック" panose="020B0600070205080204" pitchFamily="50" charset="-128"/>
              </a:rPr>
              <a:t>　万博を契機とした地域のものづくり魅力発信事業　　　　　　　　など</a:t>
            </a:r>
            <a:endParaRPr lang="en-US" altLang="ja-JP" sz="1400" dirty="0">
              <a:latin typeface="ＭＳ Ｐゴシック" panose="020B0600070205080204" pitchFamily="50" charset="-128"/>
            </a:endParaRPr>
          </a:p>
        </p:txBody>
      </p:sp>
      <p:sp>
        <p:nvSpPr>
          <p:cNvPr id="5" name="Rectangle 5">
            <a:extLst>
              <a:ext uri="{FF2B5EF4-FFF2-40B4-BE49-F238E27FC236}">
                <a16:creationId xmlns:a16="http://schemas.microsoft.com/office/drawing/2014/main" id="{297BE4F4-765D-6888-908D-2ADFF355170D}"/>
              </a:ext>
            </a:extLst>
          </p:cNvPr>
          <p:cNvSpPr>
            <a:spLocks noChangeArrowheads="1"/>
          </p:cNvSpPr>
          <p:nvPr/>
        </p:nvSpPr>
        <p:spPr bwMode="auto">
          <a:xfrm>
            <a:off x="216122" y="3264479"/>
            <a:ext cx="1970634"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FontTx/>
              <a:buNone/>
              <a:tabLst>
                <a:tab pos="5651500" algn="l"/>
              </a:tabLst>
              <a:defRPr/>
            </a:pPr>
            <a:r>
              <a:rPr lang="ja-JP" altLang="en-US" sz="1600" b="1" dirty="0">
                <a:latin typeface="ＭＳ Ｐゴシック" panose="020B0600070205080204" pitchFamily="50" charset="-128"/>
              </a:rPr>
              <a:t>■　健康・医療</a:t>
            </a:r>
          </a:p>
          <a:p>
            <a:pPr marL="288000" eaLnBrk="1" hangingPunct="1">
              <a:spcBef>
                <a:spcPts val="170"/>
              </a:spcBef>
              <a:spcAft>
                <a:spcPts val="170"/>
              </a:spcAft>
              <a:buFontTx/>
              <a:buNone/>
              <a:tabLst>
                <a:tab pos="5651500" algn="l"/>
              </a:tabLst>
              <a:defRPr/>
            </a:pPr>
            <a:endParaRPr lang="ja-JP" altLang="en-US" sz="1600" b="1" dirty="0">
              <a:latin typeface="ＭＳ Ｐゴシック" panose="020B0600070205080204" pitchFamily="50" charset="-128"/>
            </a:endParaRPr>
          </a:p>
          <a:p>
            <a:pPr marL="288000" eaLnBrk="1" hangingPunct="1">
              <a:spcBef>
                <a:spcPts val="170"/>
              </a:spcBef>
              <a:spcAft>
                <a:spcPts val="170"/>
              </a:spcAft>
              <a:buFontTx/>
              <a:buNone/>
              <a:tabLst>
                <a:tab pos="5651500" algn="l"/>
              </a:tabLst>
              <a:defRPr/>
            </a:pPr>
            <a:endParaRPr lang="ja-JP" altLang="en-US" sz="1600" b="1" dirty="0">
              <a:latin typeface="ＭＳ Ｐゴシック" panose="020B0600070205080204" pitchFamily="50" charset="-128"/>
            </a:endParaRPr>
          </a:p>
        </p:txBody>
      </p:sp>
      <p:sp>
        <p:nvSpPr>
          <p:cNvPr id="7" name="Rectangle 5">
            <a:extLst>
              <a:ext uri="{FF2B5EF4-FFF2-40B4-BE49-F238E27FC236}">
                <a16:creationId xmlns:a16="http://schemas.microsoft.com/office/drawing/2014/main" id="{52A953A5-DA85-A090-F1F4-9D337ADF8E78}"/>
              </a:ext>
            </a:extLst>
          </p:cNvPr>
          <p:cNvSpPr>
            <a:spLocks noChangeArrowheads="1"/>
          </p:cNvSpPr>
          <p:nvPr/>
        </p:nvSpPr>
        <p:spPr bwMode="auto">
          <a:xfrm>
            <a:off x="749396" y="3577184"/>
            <a:ext cx="6675221" cy="858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lnSpc>
                <a:spcPts val="1150"/>
              </a:lnSpc>
              <a:spcBef>
                <a:spcPts val="400"/>
              </a:spcBef>
              <a:spcAft>
                <a:spcPts val="400"/>
              </a:spcAft>
              <a:buFont typeface="Wingdings" panose="05000000000000000000" pitchFamily="2" charset="2"/>
              <a:buChar char="Ø"/>
              <a:defRPr/>
            </a:pPr>
            <a:r>
              <a:rPr lang="ja-JP" altLang="en-US" sz="1400" dirty="0">
                <a:latin typeface="ＭＳ Ｐゴシック" panose="020B0600070205080204" pitchFamily="50" charset="-128"/>
              </a:rPr>
              <a:t>　健康づくりプロモーション</a:t>
            </a:r>
            <a:endParaRPr lang="en-US" altLang="ja-JP" sz="1400" dirty="0">
              <a:latin typeface="ＭＳ Ｐゴシック" panose="020B0600070205080204" pitchFamily="50" charset="-128"/>
            </a:endParaRPr>
          </a:p>
          <a:p>
            <a:pPr eaLnBrk="1" hangingPunct="1">
              <a:lnSpc>
                <a:spcPts val="1150"/>
              </a:lnSpc>
              <a:spcBef>
                <a:spcPts val="400"/>
              </a:spcBef>
              <a:spcAft>
                <a:spcPts val="400"/>
              </a:spcAft>
              <a:buFont typeface="Wingdings" panose="05000000000000000000" pitchFamily="2" charset="2"/>
              <a:buChar char="Ø"/>
              <a:defRPr/>
            </a:pPr>
            <a:r>
              <a:rPr lang="ja-JP" altLang="en-US" sz="1400" dirty="0">
                <a:latin typeface="ＭＳ Ｐゴシック" panose="020B0600070205080204" pitchFamily="50" charset="-128"/>
              </a:rPr>
              <a:t>　万博開催を契機としたがん検診受診率向上事業</a:t>
            </a:r>
            <a:endParaRPr lang="en-US" altLang="ja-JP" sz="1400" dirty="0">
              <a:latin typeface="ＭＳ Ｐゴシック" panose="020B0600070205080204" pitchFamily="50" charset="-128"/>
            </a:endParaRPr>
          </a:p>
          <a:p>
            <a:pPr eaLnBrk="1" hangingPunct="1">
              <a:lnSpc>
                <a:spcPts val="1150"/>
              </a:lnSpc>
              <a:spcBef>
                <a:spcPts val="400"/>
              </a:spcBef>
              <a:spcAft>
                <a:spcPts val="400"/>
              </a:spcAft>
              <a:buFont typeface="Wingdings" panose="05000000000000000000" pitchFamily="2" charset="2"/>
              <a:buChar char="Ø"/>
              <a:defRPr/>
            </a:pPr>
            <a:r>
              <a:rPr lang="ja-JP" altLang="en-US" sz="1400" dirty="0">
                <a:latin typeface="ＭＳ Ｐゴシック" panose="020B0600070205080204" pitchFamily="50" charset="-128"/>
              </a:rPr>
              <a:t>　がん患者のアピアランスケア支援　</a:t>
            </a:r>
            <a:r>
              <a:rPr lang="en-US" altLang="ja-JP" sz="1400" dirty="0">
                <a:latin typeface="ＭＳ Ｐゴシック" panose="020B0600070205080204" pitchFamily="50" charset="-128"/>
              </a:rPr>
              <a:t>【</a:t>
            </a:r>
            <a:r>
              <a:rPr lang="ja-JP" altLang="en-US" sz="1400" dirty="0">
                <a:latin typeface="ＭＳ Ｐゴシック" panose="020B0600070205080204" pitchFamily="50" charset="-128"/>
              </a:rPr>
              <a:t>再掲</a:t>
            </a:r>
            <a:r>
              <a:rPr lang="en-US" altLang="ja-JP" sz="1400" dirty="0">
                <a:latin typeface="ＭＳ Ｐゴシック" panose="020B0600070205080204" pitchFamily="50" charset="-128"/>
              </a:rPr>
              <a:t>】</a:t>
            </a:r>
            <a:r>
              <a:rPr lang="ja-JP" altLang="en-US" sz="1400" dirty="0">
                <a:latin typeface="ＭＳ Ｐゴシック" panose="020B0600070205080204" pitchFamily="50" charset="-128"/>
              </a:rPr>
              <a:t>　　　　　　　　　　　　など</a:t>
            </a:r>
            <a:endParaRPr lang="en-US" altLang="ja-JP" sz="1400" dirty="0">
              <a:latin typeface="ＭＳ Ｐゴシック" panose="020B0600070205080204" pitchFamily="50" charset="-128"/>
            </a:endParaRPr>
          </a:p>
        </p:txBody>
      </p:sp>
      <p:pic>
        <p:nvPicPr>
          <p:cNvPr id="19" name="図 18" descr="海の上を飛ぶ飛行機&#10;&#10;中程度の精度で自動的に生成された説明">
            <a:extLst>
              <a:ext uri="{FF2B5EF4-FFF2-40B4-BE49-F238E27FC236}">
                <a16:creationId xmlns:a16="http://schemas.microsoft.com/office/drawing/2014/main" id="{69F6FF6B-3E9B-C39C-D82F-CDDA0881CAD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23120" y="2578895"/>
            <a:ext cx="2275200" cy="1800000"/>
          </a:xfrm>
          <a:prstGeom prst="rect">
            <a:avLst/>
          </a:prstGeom>
        </p:spPr>
      </p:pic>
      <p:sp>
        <p:nvSpPr>
          <p:cNvPr id="20" name="Rectangle 5">
            <a:extLst>
              <a:ext uri="{FF2B5EF4-FFF2-40B4-BE49-F238E27FC236}">
                <a16:creationId xmlns:a16="http://schemas.microsoft.com/office/drawing/2014/main" id="{EE145EBD-47B6-315C-C592-464990370438}"/>
              </a:ext>
            </a:extLst>
          </p:cNvPr>
          <p:cNvSpPr>
            <a:spLocks noChangeArrowheads="1"/>
          </p:cNvSpPr>
          <p:nvPr/>
        </p:nvSpPr>
        <p:spPr bwMode="auto">
          <a:xfrm>
            <a:off x="5828554" y="4427813"/>
            <a:ext cx="3043188"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500"/>
              </a:lnSpc>
              <a:spcBef>
                <a:spcPts val="500"/>
              </a:spcBef>
              <a:spcAft>
                <a:spcPts val="500"/>
              </a:spcAft>
              <a:buNone/>
              <a:defRPr/>
            </a:pPr>
            <a:r>
              <a:rPr lang="ja-JP" altLang="en-US" sz="1000" dirty="0">
                <a:latin typeface="ＭＳ Ｐゴシック" pitchFamily="50" charset="-128"/>
                <a:ea typeface="ＭＳ Ｐゴシック" charset="-128"/>
              </a:rPr>
              <a:t>ヴォロコプター社（共同事業者：住友商事株式会社）</a:t>
            </a:r>
          </a:p>
          <a:p>
            <a:pPr algn="ctr" eaLnBrk="1" hangingPunct="1">
              <a:lnSpc>
                <a:spcPts val="500"/>
              </a:lnSpc>
              <a:spcBef>
                <a:spcPts val="500"/>
              </a:spcBef>
              <a:spcAft>
                <a:spcPts val="500"/>
              </a:spcAft>
              <a:buNone/>
              <a:defRPr/>
            </a:pPr>
            <a:r>
              <a:rPr lang="ja-JP" altLang="en-US" sz="1000" dirty="0">
                <a:latin typeface="ＭＳ Ｐゴシック" pitchFamily="50" charset="-128"/>
                <a:ea typeface="ＭＳ Ｐゴシック" charset="-128"/>
              </a:rPr>
              <a:t>による「空飛ぶクルマ」実証実験の様子</a:t>
            </a:r>
          </a:p>
        </p:txBody>
      </p:sp>
      <p:sp>
        <p:nvSpPr>
          <p:cNvPr id="13" name="Rectangle 5">
            <a:extLst>
              <a:ext uri="{FF2B5EF4-FFF2-40B4-BE49-F238E27FC236}">
                <a16:creationId xmlns:a16="http://schemas.microsoft.com/office/drawing/2014/main" id="{CC9AC93D-28B0-F62B-1A83-D0211FBE0D9D}"/>
              </a:ext>
            </a:extLst>
          </p:cNvPr>
          <p:cNvSpPr>
            <a:spLocks noChangeArrowheads="1"/>
          </p:cNvSpPr>
          <p:nvPr/>
        </p:nvSpPr>
        <p:spPr bwMode="auto">
          <a:xfrm>
            <a:off x="97642" y="2053322"/>
            <a:ext cx="8646837" cy="2988000"/>
          </a:xfrm>
          <a:prstGeom prst="rect">
            <a:avLst/>
          </a:prstGeom>
          <a:noFill/>
          <a:ln w="12700">
            <a:solidFill>
              <a:schemeClr val="tx1"/>
            </a:solidFill>
            <a:miter lim="800000"/>
            <a:headEnd/>
            <a:tailEnd/>
          </a:ln>
        </p:spPr>
        <p:txBody>
          <a:bodyPr wrap="square" lIns="0" tIns="0" rIns="0" bIns="0">
            <a:noAutofit/>
          </a:bodyPr>
          <a:lstStyle/>
          <a:p>
            <a:pPr marL="0" marR="0" lvl="0" indent="0" algn="l" defTabSz="914400" rtl="0" eaLnBrk="1" fontAlgn="base" latinLnBrk="0" hangingPunct="1">
              <a:lnSpc>
                <a:spcPts val="15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5" name="Rectangle 4">
            <a:extLst>
              <a:ext uri="{FF2B5EF4-FFF2-40B4-BE49-F238E27FC236}">
                <a16:creationId xmlns:a16="http://schemas.microsoft.com/office/drawing/2014/main" id="{5110053A-46B3-CF58-69ED-B3127A85EF55}"/>
              </a:ext>
            </a:extLst>
          </p:cNvPr>
          <p:cNvSpPr>
            <a:spLocks noChangeArrowheads="1"/>
          </p:cNvSpPr>
          <p:nvPr/>
        </p:nvSpPr>
        <p:spPr bwMode="auto">
          <a:xfrm>
            <a:off x="216122" y="1900059"/>
            <a:ext cx="8352000" cy="324910"/>
          </a:xfrm>
          <a:prstGeom prst="rect">
            <a:avLst/>
          </a:prstGeom>
          <a:gradFill flip="none" rotWithShape="1">
            <a:gsLst>
              <a:gs pos="100000">
                <a:srgbClr val="000099"/>
              </a:gs>
              <a:gs pos="100000">
                <a:schemeClr val="bg1"/>
              </a:gs>
            </a:gsLst>
            <a:lin ang="0" scaled="1"/>
            <a:tileRect/>
          </a:gradFill>
          <a:ln w="38100" algn="ctr">
            <a:noFill/>
            <a:miter lim="800000"/>
            <a:headEnd/>
            <a:tailEnd/>
          </a:ln>
          <a:effectLst/>
        </p:spPr>
        <p:txBody>
          <a:bodyPr wrap="square" lIns="77929" tIns="38964" rIns="77929" bIns="38964" anchor="ctr">
            <a:spAutoFit/>
          </a:bodyPr>
          <a:lstStyle/>
          <a:p>
            <a:pPr lvl="0" eaLnBrk="1" hangingPunct="1">
              <a:defRPr/>
            </a:pPr>
            <a:r>
              <a:rPr lang="ja-JP" altLang="en-US" sz="1600" dirty="0">
                <a:solidFill>
                  <a:srgbClr val="FFFFFF"/>
                </a:solidFill>
                <a:effectLst>
                  <a:outerShdw blurRad="38100" dist="38100" dir="2700000" algn="tl">
                    <a:srgbClr val="000000">
                      <a:alpha val="43137"/>
                    </a:srgbClr>
                  </a:outerShdw>
                </a:effectLst>
                <a:ea typeface="HG創英角ｺﾞｼｯｸUB" pitchFamily="49" charset="-128"/>
              </a:rPr>
              <a:t>　</a:t>
            </a:r>
            <a:r>
              <a:rPr lang="ja-JP" altLang="en-US" sz="1600" dirty="0">
                <a:solidFill>
                  <a:schemeClr val="bg1"/>
                </a:solidFill>
                <a:effectLst>
                  <a:outerShdw blurRad="38100" dist="38100" dir="2700000" algn="tl">
                    <a:srgbClr val="000000">
                      <a:alpha val="43137"/>
                    </a:srgbClr>
                  </a:outerShdw>
                </a:effectLst>
                <a:ea typeface="HG創英角ｺﾞｼｯｸUB" pitchFamily="49" charset="-128"/>
              </a:rPr>
              <a:t>関連取組（</a:t>
            </a:r>
            <a:r>
              <a:rPr lang="ja-JP" altLang="en-US" sz="1600" dirty="0">
                <a:solidFill>
                  <a:srgbClr val="FFFFFF"/>
                </a:solidFill>
                <a:effectLst>
                  <a:outerShdw blurRad="38100" dist="38100" dir="2700000" algn="tl">
                    <a:srgbClr val="000000">
                      <a:alpha val="43137"/>
                    </a:srgbClr>
                  </a:outerShdw>
                </a:effectLst>
                <a:ea typeface="HG創英角ｺﾞｼｯｸUB" pitchFamily="49" charset="-128"/>
              </a:rPr>
              <a:t>大阪版万博アクションプラン掲載取組）　２３億６，７００万円　 　　　　　　　　　　　　　　</a:t>
            </a:r>
          </a:p>
        </p:txBody>
      </p:sp>
      <p:sp>
        <p:nvSpPr>
          <p:cNvPr id="22" name="Rectangle 5">
            <a:extLst>
              <a:ext uri="{FF2B5EF4-FFF2-40B4-BE49-F238E27FC236}">
                <a16:creationId xmlns:a16="http://schemas.microsoft.com/office/drawing/2014/main" id="{7CCBF051-2991-A233-66E5-245E58123608}"/>
              </a:ext>
            </a:extLst>
          </p:cNvPr>
          <p:cNvSpPr>
            <a:spLocks noChangeArrowheads="1"/>
          </p:cNvSpPr>
          <p:nvPr/>
        </p:nvSpPr>
        <p:spPr bwMode="auto">
          <a:xfrm>
            <a:off x="749396" y="2565116"/>
            <a:ext cx="5577872" cy="87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lnSpc>
                <a:spcPts val="1150"/>
              </a:lnSpc>
              <a:spcBef>
                <a:spcPts val="350"/>
              </a:spcBef>
              <a:spcAft>
                <a:spcPts val="350"/>
              </a:spcAft>
              <a:buFont typeface="Wingdings" panose="05000000000000000000" pitchFamily="2" charset="2"/>
              <a:buChar char="Ø"/>
              <a:defRPr/>
            </a:pPr>
            <a:r>
              <a:rPr lang="ja-JP" altLang="en-US" sz="1400" dirty="0">
                <a:latin typeface="ＭＳ Ｐゴシック" pitchFamily="50" charset="-128"/>
                <a:ea typeface="ＭＳ Ｐゴシック" charset="-128"/>
              </a:rPr>
              <a:t>　水と光を活かした東西軸の魅力創出</a:t>
            </a:r>
            <a:endParaRPr lang="en-US" altLang="ja-JP" sz="1400" dirty="0">
              <a:latin typeface="ＭＳ Ｐゴシック" pitchFamily="50" charset="-128"/>
              <a:ea typeface="ＭＳ Ｐゴシック" charset="-128"/>
            </a:endParaRPr>
          </a:p>
          <a:p>
            <a:pPr eaLnBrk="1" hangingPunct="1">
              <a:lnSpc>
                <a:spcPts val="1150"/>
              </a:lnSpc>
              <a:spcBef>
                <a:spcPts val="350"/>
              </a:spcBef>
              <a:spcAft>
                <a:spcPts val="350"/>
              </a:spcAft>
              <a:buFont typeface="Wingdings" panose="05000000000000000000" pitchFamily="2" charset="2"/>
              <a:buChar char="Ø"/>
              <a:defRPr/>
            </a:pPr>
            <a:r>
              <a:rPr lang="ja-JP" altLang="en-US" sz="1400" dirty="0">
                <a:latin typeface="ＭＳ Ｐゴシック" pitchFamily="50" charset="-128"/>
                <a:ea typeface="ＭＳ Ｐゴシック" charset="-128"/>
              </a:rPr>
              <a:t>　</a:t>
            </a:r>
            <a:r>
              <a:rPr lang="zh-TW" altLang="en-US" sz="1400" dirty="0">
                <a:latin typeface="ＭＳ Ｐゴシック" pitchFamily="50" charset="-128"/>
                <a:ea typeface="ＭＳ Ｐゴシック" charset="-128"/>
              </a:rPr>
              <a:t>大阪文化芸術祭事業</a:t>
            </a: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a:p>
            <a:pPr eaLnBrk="1" hangingPunct="1">
              <a:lnSpc>
                <a:spcPts val="1150"/>
              </a:lnSpc>
              <a:spcBef>
                <a:spcPts val="350"/>
              </a:spcBef>
              <a:spcAft>
                <a:spcPts val="350"/>
              </a:spcAft>
              <a:buFont typeface="Wingdings" panose="05000000000000000000" pitchFamily="2" charset="2"/>
              <a:buChar char="Ø"/>
              <a:defRPr/>
            </a:pPr>
            <a:r>
              <a:rPr lang="ja-JP" altLang="en-US" sz="1400" dirty="0">
                <a:latin typeface="ＭＳ Ｐゴシック" pitchFamily="50" charset="-128"/>
                <a:ea typeface="ＭＳ Ｐゴシック" charset="-128"/>
              </a:rPr>
              <a:t>　飲食店等における外国人観光客受入環境高度化事業　　　　など</a:t>
            </a:r>
            <a:endParaRPr lang="en-US" altLang="ja-JP" sz="1400" dirty="0">
              <a:latin typeface="ＭＳ Ｐゴシック" pitchFamily="50" charset="-128"/>
              <a:ea typeface="ＭＳ Ｐゴシック" charset="-128"/>
            </a:endParaRPr>
          </a:p>
        </p:txBody>
      </p:sp>
      <p:sp>
        <p:nvSpPr>
          <p:cNvPr id="23" name="Rectangle 5">
            <a:extLst>
              <a:ext uri="{FF2B5EF4-FFF2-40B4-BE49-F238E27FC236}">
                <a16:creationId xmlns:a16="http://schemas.microsoft.com/office/drawing/2014/main" id="{0285B0BE-53AA-2620-0952-E9D92EAF6D3D}"/>
              </a:ext>
            </a:extLst>
          </p:cNvPr>
          <p:cNvSpPr>
            <a:spLocks noChangeArrowheads="1"/>
          </p:cNvSpPr>
          <p:nvPr/>
        </p:nvSpPr>
        <p:spPr bwMode="auto">
          <a:xfrm>
            <a:off x="216122" y="2247449"/>
            <a:ext cx="8830237" cy="424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FontTx/>
              <a:buNone/>
              <a:tabLst>
                <a:tab pos="5651500" algn="l"/>
              </a:tabLst>
              <a:defRPr/>
            </a:pPr>
            <a:r>
              <a:rPr lang="ja-JP" altLang="en-US" sz="1600" b="1" dirty="0">
                <a:latin typeface="ＭＳ Ｐゴシック" panose="020B0600070205080204" pitchFamily="50" charset="-128"/>
              </a:rPr>
              <a:t>■　観光・文化、おもてなし</a:t>
            </a:r>
          </a:p>
        </p:txBody>
      </p:sp>
      <p:sp>
        <p:nvSpPr>
          <p:cNvPr id="2" name="角丸四角形 33">
            <a:extLst>
              <a:ext uri="{FF2B5EF4-FFF2-40B4-BE49-F238E27FC236}">
                <a16:creationId xmlns:a16="http://schemas.microsoft.com/office/drawing/2014/main" id="{CB3BE409-8B1C-55E2-74CB-97D3152D8408}"/>
              </a:ext>
            </a:extLst>
          </p:cNvPr>
          <p:cNvSpPr/>
          <p:nvPr/>
        </p:nvSpPr>
        <p:spPr>
          <a:xfrm>
            <a:off x="247253" y="2281228"/>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10" name="角丸四角形 33">
            <a:extLst>
              <a:ext uri="{FF2B5EF4-FFF2-40B4-BE49-F238E27FC236}">
                <a16:creationId xmlns:a16="http://schemas.microsoft.com/office/drawing/2014/main" id="{A38317B3-C5DF-966C-057D-0AEF405065D8}"/>
              </a:ext>
            </a:extLst>
          </p:cNvPr>
          <p:cNvSpPr/>
          <p:nvPr/>
        </p:nvSpPr>
        <p:spPr>
          <a:xfrm>
            <a:off x="241775" y="3282089"/>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14" name="角丸四角形 33">
            <a:extLst>
              <a:ext uri="{FF2B5EF4-FFF2-40B4-BE49-F238E27FC236}">
                <a16:creationId xmlns:a16="http://schemas.microsoft.com/office/drawing/2014/main" id="{A02DE12F-656F-BB1E-DE57-46CB4CA5B7FD}"/>
              </a:ext>
            </a:extLst>
          </p:cNvPr>
          <p:cNvSpPr/>
          <p:nvPr/>
        </p:nvSpPr>
        <p:spPr>
          <a:xfrm>
            <a:off x="241775" y="4273069"/>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Tree>
    <p:extLst>
      <p:ext uri="{BB962C8B-B14F-4D97-AF65-F5344CB8AC3E}">
        <p14:creationId xmlns:p14="http://schemas.microsoft.com/office/powerpoint/2010/main" val="353165854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ChangeArrowheads="1"/>
          </p:cNvSpPr>
          <p:nvPr/>
        </p:nvSpPr>
        <p:spPr bwMode="auto">
          <a:xfrm>
            <a:off x="25400" y="3870222"/>
            <a:ext cx="9135268" cy="1274825"/>
          </a:xfrm>
          <a:prstGeom prst="rect">
            <a:avLst/>
          </a:prstGeom>
          <a:noFill/>
          <a:ln w="9525">
            <a:noFill/>
            <a:miter lim="800000"/>
            <a:headEnd/>
            <a:tailEnd/>
          </a:ln>
        </p:spPr>
        <p:txBody>
          <a:bodyPr lIns="77929" tIns="38964" rIns="77929" bIns="38964"/>
          <a:lstStyle/>
          <a:p>
            <a:pPr marL="288000" eaLnBrk="1" hangingPunct="1">
              <a:lnSpc>
                <a:spcPct val="150000"/>
              </a:lnSpc>
              <a:spcBef>
                <a:spcPts val="170"/>
              </a:spcBef>
              <a:spcAft>
                <a:spcPts val="170"/>
              </a:spcAft>
              <a:tabLst>
                <a:tab pos="4489450" algn="l"/>
                <a:tab pos="6543675" algn="l"/>
              </a:tabLst>
              <a:defRPr/>
            </a:pPr>
            <a:r>
              <a:rPr lang="ja-JP" altLang="en-US" sz="1600" b="1" dirty="0">
                <a:latin typeface="ＭＳ Ｐゴシック" panose="020B0600070205080204" pitchFamily="50" charset="-128"/>
                <a:ea typeface="ＭＳ Ｐゴシック" panose="020B0600070205080204" pitchFamily="50" charset="-128"/>
              </a:rPr>
              <a:t>■　夢洲物流車両の交通円滑化に向けた対策</a:t>
            </a:r>
            <a:r>
              <a:rPr lang="en-US" altLang="ja-JP" sz="1600" b="1" dirty="0">
                <a:latin typeface="ＭＳ Ｐゴシック" panose="020B0600070205080204" pitchFamily="50" charset="-128"/>
                <a:ea typeface="ＭＳ Ｐゴシック" panose="020B0600070205080204" pitchFamily="50" charset="-128"/>
              </a:rPr>
              <a:t>	</a:t>
            </a:r>
            <a:r>
              <a:rPr lang="ja-JP" altLang="en-US" sz="1600" b="1" dirty="0">
                <a:latin typeface="ＭＳ Ｐゴシック" panose="020B0600070205080204" pitchFamily="50" charset="-128"/>
                <a:ea typeface="ＭＳ Ｐゴシック" panose="020B0600070205080204" pitchFamily="50" charset="-128"/>
              </a:rPr>
              <a:t>（　</a:t>
            </a:r>
            <a:r>
              <a:rPr lang="ja-JP" altLang="en-US" sz="1600" b="1" dirty="0">
                <a:latin typeface="ＭＳ Ｐゴシック" panose="020B0600070205080204" pitchFamily="50" charset="-128"/>
              </a:rPr>
              <a:t>２１億８，６００万円）</a:t>
            </a:r>
            <a:endParaRPr lang="en-US" altLang="ja-JP" sz="1600" b="1" dirty="0">
              <a:latin typeface="ＭＳ Ｐゴシック" panose="020B0600070205080204" pitchFamily="50" charset="-128"/>
            </a:endParaRPr>
          </a:p>
          <a:p>
            <a:pPr marL="756000" indent="-285750" eaLnBrk="1" hangingPunct="1">
              <a:spcBef>
                <a:spcPts val="600"/>
              </a:spcBef>
              <a:spcAft>
                <a:spcPts val="600"/>
              </a:spcAft>
              <a:buFont typeface="Wingdings" panose="05000000000000000000" pitchFamily="2" charset="2"/>
              <a:buChar char="Ø"/>
              <a:tabLst>
                <a:tab pos="4935538" algn="l"/>
                <a:tab pos="6543675" algn="l"/>
              </a:tabLst>
              <a:defRPr/>
            </a:pPr>
            <a:r>
              <a:rPr lang="ja-JP" altLang="en-US" sz="1400" dirty="0">
                <a:latin typeface="ＭＳ Ｐゴシック" panose="020B0600070205080204" pitchFamily="50" charset="-128"/>
              </a:rPr>
              <a:t>夢洲地区での物流関連車両の円滑な交通を確保するための対策を実施</a:t>
            </a:r>
            <a:endParaRPr lang="en-US" altLang="ja-JP" sz="1400" dirty="0">
              <a:latin typeface="ＭＳ Ｐゴシック" panose="020B0600070205080204" pitchFamily="50" charset="-128"/>
            </a:endParaRPr>
          </a:p>
          <a:p>
            <a:pPr marL="470250" eaLnBrk="1" hangingPunct="1">
              <a:spcBef>
                <a:spcPts val="170"/>
              </a:spcBef>
              <a:spcAft>
                <a:spcPts val="170"/>
              </a:spcAft>
              <a:tabLst>
                <a:tab pos="4935538" algn="l"/>
                <a:tab pos="6543675" algn="l"/>
              </a:tabLst>
              <a:defRPr/>
            </a:pPr>
            <a:r>
              <a:rPr lang="ja-JP" altLang="en-US" sz="1400" dirty="0">
                <a:latin typeface="ＭＳ Ｐゴシック" panose="020B0600070205080204" pitchFamily="50" charset="-128"/>
              </a:rPr>
              <a:t>　・　車両待機場の整備、新たな港湾情報システム「ＣＯＮＰＡＳ」の導入、空コンテナ返却場所の一時移転</a:t>
            </a:r>
            <a:r>
              <a:rPr lang="ja-JP" altLang="en-US" sz="1400" dirty="0">
                <a:latin typeface="ＭＳ Ｐゴシック" pitchFamily="50" charset="-128"/>
                <a:ea typeface="ＭＳ Ｐゴシック" charset="-128"/>
              </a:rPr>
              <a:t>など</a:t>
            </a:r>
            <a:endParaRPr lang="en-US" altLang="ja-JP" sz="1400" dirty="0">
              <a:latin typeface="ＭＳ Ｐゴシック" panose="020B0600070205080204" pitchFamily="50" charset="-128"/>
            </a:endParaRPr>
          </a:p>
        </p:txBody>
      </p:sp>
      <p:sp>
        <p:nvSpPr>
          <p:cNvPr id="21" name="Rectangle 5"/>
          <p:cNvSpPr>
            <a:spLocks noChangeArrowheads="1"/>
          </p:cNvSpPr>
          <p:nvPr/>
        </p:nvSpPr>
        <p:spPr bwMode="auto">
          <a:xfrm>
            <a:off x="25400" y="633568"/>
            <a:ext cx="8685211" cy="2705049"/>
          </a:xfrm>
          <a:prstGeom prst="rect">
            <a:avLst/>
          </a:prstGeom>
          <a:noFill/>
          <a:ln w="9525">
            <a:noFill/>
            <a:miter lim="800000"/>
            <a:headEnd/>
            <a:tailEnd/>
          </a:ln>
        </p:spPr>
        <p:txBody>
          <a:bodyPr wrap="square" lIns="77929" tIns="38964" rIns="77929" bIns="38964">
            <a:spAutoFit/>
          </a:bodyPr>
          <a:lstStyle/>
          <a:p>
            <a:pPr marL="288000" eaLnBrk="1" hangingPunct="1">
              <a:spcBef>
                <a:spcPts val="170"/>
              </a:spcBef>
              <a:spcAft>
                <a:spcPts val="170"/>
              </a:spcAft>
              <a:tabLst>
                <a:tab pos="4489450" algn="l"/>
              </a:tabLst>
              <a:defRPr/>
            </a:pPr>
            <a:r>
              <a:rPr lang="ja-JP" altLang="en-US" sz="1600" b="1" dirty="0">
                <a:latin typeface="ＭＳ Ｐゴシック" pitchFamily="50" charset="-128"/>
                <a:ea typeface="ＭＳ Ｐゴシック" charset="-128"/>
              </a:rPr>
              <a:t>■　夢洲地区の土地造成・基盤整備事業</a:t>
            </a:r>
            <a:r>
              <a:rPr lang="en-US"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（１５９億</a:t>
            </a:r>
            <a:r>
              <a:rPr lang="ja-JP" altLang="en-US" sz="1600" b="1" dirty="0">
                <a:latin typeface="ＭＳ Ｐゴシック" panose="020B0600070205080204" pitchFamily="50" charset="-128"/>
              </a:rPr>
              <a:t>８，９００</a:t>
            </a:r>
            <a:r>
              <a:rPr lang="ja-JP" altLang="en-US" sz="1600" b="1" dirty="0">
                <a:latin typeface="ＭＳ Ｐゴシック" pitchFamily="50" charset="-128"/>
                <a:ea typeface="ＭＳ Ｐゴシック" charset="-128"/>
              </a:rPr>
              <a:t>万円）</a:t>
            </a:r>
            <a:endParaRPr lang="en-US" altLang="ja-JP" sz="1600" b="1" dirty="0">
              <a:latin typeface="ＭＳ Ｐゴシック" pitchFamily="50" charset="-128"/>
              <a:ea typeface="ＭＳ Ｐゴシック" charset="-128"/>
            </a:endParaRPr>
          </a:p>
          <a:p>
            <a:pPr marL="288000" eaLnBrk="1" hangingPunct="1">
              <a:spcBef>
                <a:spcPts val="170"/>
              </a:spcBef>
              <a:spcAft>
                <a:spcPts val="170"/>
              </a:spcAft>
              <a:tabLst>
                <a:tab pos="4489450" algn="l"/>
              </a:tabLst>
              <a:defRPr/>
            </a:pPr>
            <a:r>
              <a:rPr lang="ja-JP" altLang="en-US" sz="1200" b="1" dirty="0">
                <a:latin typeface="ＭＳ Ｐゴシック" pitchFamily="50" charset="-128"/>
                <a:ea typeface="ＭＳ Ｐゴシック" charset="-128"/>
              </a:rPr>
              <a:t>　　　　　　　　　　　　　　　　　　　　　　　　　　　　　　　　　　　　 </a:t>
            </a:r>
            <a:r>
              <a:rPr lang="ja-JP" altLang="en-US" sz="1200" dirty="0">
                <a:latin typeface="ＭＳ Ｐゴシック" pitchFamily="50" charset="-128"/>
                <a:ea typeface="ＭＳ Ｐゴシック" charset="-128"/>
              </a:rPr>
              <a:t>（うち、一般会計： ３９億４，６００万円）</a:t>
            </a:r>
            <a:endParaRPr lang="en-US" altLang="ja-JP" sz="1200" dirty="0">
              <a:latin typeface="ＭＳ Ｐゴシック" pitchFamily="50" charset="-128"/>
              <a:ea typeface="ＭＳ Ｐゴシック" charset="-128"/>
            </a:endParaRPr>
          </a:p>
          <a:p>
            <a:pPr marL="288000" marR="0" lvl="0" indent="0" algn="l" defTabSz="914400" rtl="0" eaLnBrk="1" fontAlgn="base" latinLnBrk="0" hangingPunct="1">
              <a:lnSpc>
                <a:spcPct val="100000"/>
              </a:lnSpc>
              <a:spcBef>
                <a:spcPts val="170"/>
              </a:spcBef>
              <a:spcAft>
                <a:spcPts val="170"/>
              </a:spcAft>
              <a:buClrTx/>
              <a:buSzTx/>
              <a:buFontTx/>
              <a:buNone/>
              <a:tabLst>
                <a:tab pos="4489450" algn="l"/>
              </a:tabLst>
              <a:defRPr/>
            </a:pPr>
            <a:r>
              <a:rPr kumimoji="1" lang="ja-JP" altLang="en-US" sz="12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令和５年度補正予算の繰越分（５億４００万円）を含む</a:t>
            </a:r>
            <a:endParaRPr lang="en-US" altLang="ja-JP" sz="1400" dirty="0">
              <a:latin typeface="ＭＳ Ｐゴシック" pitchFamily="50" charset="-128"/>
              <a:ea typeface="ＭＳ Ｐゴシック" charset="-128"/>
            </a:endParaRPr>
          </a:p>
          <a:p>
            <a:pPr marL="756000" indent="-236538" eaLnBrk="1" hangingPunct="1">
              <a:spcBef>
                <a:spcPts val="800"/>
              </a:spcBef>
              <a:spcAft>
                <a:spcPts val="170"/>
              </a:spcAft>
              <a:buFont typeface="Wingdings" pitchFamily="2" charset="2"/>
              <a:buChar char="Ø"/>
              <a:defRPr/>
            </a:pPr>
            <a:r>
              <a:rPr lang="ja-JP" altLang="en-US" sz="1400" dirty="0">
                <a:latin typeface="ＭＳ Ｐゴシック" pitchFamily="50" charset="-128"/>
                <a:ea typeface="ＭＳ Ｐゴシック" charset="-128"/>
              </a:rPr>
              <a:t>基盤整備       </a:t>
            </a:r>
            <a:r>
              <a:rPr lang="en-US" altLang="ja-JP" sz="1400" dirty="0">
                <a:latin typeface="ＭＳ Ｐゴシック" pitchFamily="50" charset="-128"/>
                <a:ea typeface="ＭＳ Ｐゴシック" charset="-128"/>
              </a:rPr>
              <a:t>…</a:t>
            </a:r>
            <a:r>
              <a:rPr lang="ja-JP" altLang="en-US" sz="1400" dirty="0">
                <a:latin typeface="ＭＳ Ｐゴシック" pitchFamily="50" charset="-128"/>
                <a:ea typeface="ＭＳ Ｐゴシック" charset="-128"/>
              </a:rPr>
              <a:t>観光外周道路、夢洲高架道路、上下水道、</a:t>
            </a:r>
            <a:endParaRPr lang="en-US" altLang="ja-JP" sz="1400" dirty="0">
              <a:latin typeface="ＭＳ Ｐゴシック" pitchFamily="50" charset="-128"/>
              <a:ea typeface="ＭＳ Ｐゴシック" charset="-128"/>
            </a:endParaRPr>
          </a:p>
          <a:p>
            <a:pPr marL="756000" eaLnBrk="1" hangingPunct="1">
              <a:spcBef>
                <a:spcPts val="170"/>
              </a:spcBef>
              <a:spcAft>
                <a:spcPts val="170"/>
              </a:spcAft>
              <a:defRPr/>
            </a:pPr>
            <a:r>
              <a:rPr lang="ja-JP" altLang="en-US" sz="1400" dirty="0">
                <a:latin typeface="ＭＳ Ｐゴシック" pitchFamily="50" charset="-128"/>
                <a:ea typeface="ＭＳ Ｐゴシック" charset="-128"/>
              </a:rPr>
              <a:t>　　　　　　　　　　  駅前施設の整備工事など</a:t>
            </a:r>
            <a:endParaRPr lang="en-US" altLang="ja-JP" sz="1400" dirty="0">
              <a:latin typeface="ＭＳ Ｐゴシック" pitchFamily="50" charset="-128"/>
              <a:ea typeface="ＭＳ Ｐゴシック" charset="-128"/>
            </a:endParaRPr>
          </a:p>
          <a:p>
            <a:pPr marL="756000" indent="-236538" eaLnBrk="1" hangingPunct="1">
              <a:spcBef>
                <a:spcPts val="800"/>
              </a:spcBef>
              <a:spcAft>
                <a:spcPts val="170"/>
              </a:spcAft>
              <a:buFont typeface="Wingdings" pitchFamily="2" charset="2"/>
              <a:buChar char="Ø"/>
              <a:defRPr/>
            </a:pPr>
            <a:r>
              <a:rPr lang="ja-JP" altLang="en-US" sz="1400" dirty="0">
                <a:latin typeface="ＭＳ Ｐゴシック" pitchFamily="50" charset="-128"/>
                <a:ea typeface="ＭＳ Ｐゴシック" charset="-128"/>
              </a:rPr>
              <a:t>鉄道アクセス　</a:t>
            </a:r>
            <a:r>
              <a:rPr lang="en-US" altLang="ja-JP" sz="1400" dirty="0">
                <a:latin typeface="ＭＳ Ｐゴシック" pitchFamily="50" charset="-128"/>
                <a:ea typeface="ＭＳ Ｐゴシック" charset="-128"/>
              </a:rPr>
              <a:t>…</a:t>
            </a:r>
            <a:r>
              <a:rPr lang="ja-JP" altLang="en-US" sz="1400" dirty="0">
                <a:latin typeface="ＭＳ Ｐゴシック" pitchFamily="50" charset="-128"/>
                <a:ea typeface="ＭＳ Ｐゴシック" charset="-128"/>
              </a:rPr>
              <a:t>南ルート（北港テクノポート線）の整備工事</a:t>
            </a:r>
            <a:endParaRPr lang="en-US" altLang="ja-JP" sz="1400" dirty="0">
              <a:latin typeface="ＭＳ Ｐゴシック" pitchFamily="50" charset="-128"/>
              <a:ea typeface="ＭＳ Ｐゴシック" charset="-128"/>
            </a:endParaRPr>
          </a:p>
          <a:p>
            <a:pPr marL="756000" indent="-236538" eaLnBrk="1" hangingPunct="1">
              <a:spcBef>
                <a:spcPts val="800"/>
              </a:spcBef>
              <a:spcAft>
                <a:spcPts val="170"/>
              </a:spcAft>
              <a:buFont typeface="Wingdings" pitchFamily="2" charset="2"/>
              <a:buChar char="Ø"/>
              <a:defRPr/>
            </a:pPr>
            <a:r>
              <a:rPr lang="ja-JP" altLang="en-US" sz="1400" dirty="0">
                <a:latin typeface="ＭＳ Ｐゴシック" pitchFamily="50" charset="-128"/>
                <a:ea typeface="ＭＳ Ｐゴシック" charset="-128"/>
              </a:rPr>
              <a:t>道路アクセス　</a:t>
            </a:r>
            <a:r>
              <a:rPr lang="en-US" altLang="ja-JP" sz="1400" dirty="0">
                <a:latin typeface="ＭＳ Ｐゴシック" pitchFamily="50" charset="-128"/>
                <a:ea typeface="ＭＳ Ｐゴシック" charset="-128"/>
              </a:rPr>
              <a:t>…</a:t>
            </a:r>
            <a:r>
              <a:rPr lang="ja-JP" altLang="en-US" sz="1400" dirty="0">
                <a:latin typeface="ＭＳ Ｐゴシック" pitchFamily="50" charset="-128"/>
                <a:ea typeface="ＭＳ Ｐゴシック" charset="-128"/>
              </a:rPr>
              <a:t>夢洲幹線道路、舞洲幹線道路の拡幅工事</a:t>
            </a:r>
            <a:endParaRPr lang="en-US" altLang="ja-JP" sz="1400" dirty="0">
              <a:latin typeface="ＭＳ Ｐゴシック" pitchFamily="50" charset="-128"/>
              <a:ea typeface="ＭＳ Ｐゴシック" charset="-128"/>
            </a:endParaRPr>
          </a:p>
          <a:p>
            <a:pPr marL="756000" eaLnBrk="1" hangingPunct="1">
              <a:spcBef>
                <a:spcPts val="170"/>
              </a:spcBef>
              <a:spcAft>
                <a:spcPts val="170"/>
              </a:spcAft>
              <a:defRPr/>
            </a:pPr>
            <a:r>
              <a:rPr lang="ja-JP" altLang="en-US" sz="1400" dirty="0">
                <a:latin typeface="ＭＳ Ｐゴシック" pitchFamily="50" charset="-128"/>
                <a:ea typeface="ＭＳ Ｐゴシック" charset="-128"/>
              </a:rPr>
              <a:t>　　　　　　　　　　　舞洲東交差点立体交差化の整備工事など</a:t>
            </a:r>
            <a:endParaRPr lang="en-US" altLang="ja-JP" sz="1400" dirty="0">
              <a:latin typeface="ＭＳ Ｐゴシック" pitchFamily="50" charset="-128"/>
              <a:ea typeface="ＭＳ Ｐゴシック" charset="-128"/>
            </a:endParaRPr>
          </a:p>
          <a:p>
            <a:pPr marL="756000" indent="-236538" eaLnBrk="1" hangingPunct="1">
              <a:spcBef>
                <a:spcPts val="800"/>
              </a:spcBef>
              <a:spcAft>
                <a:spcPts val="170"/>
              </a:spcAft>
              <a:buFont typeface="Wingdings" pitchFamily="2" charset="2"/>
              <a:buChar char="Ø"/>
              <a:defRPr/>
            </a:pPr>
            <a:r>
              <a:rPr lang="ja-JP" altLang="en-US" sz="1400" dirty="0">
                <a:latin typeface="ＭＳ Ｐゴシック" pitchFamily="50" charset="-128"/>
                <a:ea typeface="ＭＳ Ｐゴシック" charset="-128"/>
              </a:rPr>
              <a:t>海上アクセス　</a:t>
            </a:r>
            <a:r>
              <a:rPr lang="en-US" altLang="ja-JP" sz="1400" dirty="0">
                <a:latin typeface="ＭＳ Ｐゴシック" pitchFamily="50" charset="-128"/>
                <a:ea typeface="ＭＳ Ｐゴシック" charset="-128"/>
              </a:rPr>
              <a:t>…</a:t>
            </a:r>
            <a:r>
              <a:rPr lang="ja-JP" altLang="en-US" sz="1400" dirty="0">
                <a:latin typeface="ＭＳ Ｐゴシック" pitchFamily="50" charset="-128"/>
                <a:ea typeface="ＭＳ Ｐゴシック" charset="-128"/>
              </a:rPr>
              <a:t>浮桟橋、波除堤、待合所等の整備工事</a:t>
            </a:r>
            <a:endParaRPr lang="en-US" altLang="ja-JP" sz="1400" dirty="0">
              <a:latin typeface="ＭＳ Ｐゴシック" pitchFamily="50" charset="-128"/>
              <a:ea typeface="ＭＳ Ｐゴシック" charset="-128"/>
            </a:endParaRPr>
          </a:p>
        </p:txBody>
      </p:sp>
      <p:sp>
        <p:nvSpPr>
          <p:cNvPr id="7" name="スライド番号プレースホルダ 3"/>
          <p:cNvSpPr txBox="1">
            <a:spLocks noGrp="1"/>
          </p:cNvSpPr>
          <p:nvPr/>
        </p:nvSpPr>
        <p:spPr bwMode="auto">
          <a:xfrm>
            <a:off x="7010400" y="4816750"/>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32</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
        <p:nvSpPr>
          <p:cNvPr id="6" name="Rectangle 4">
            <a:extLst>
              <a:ext uri="{FF2B5EF4-FFF2-40B4-BE49-F238E27FC236}">
                <a16:creationId xmlns:a16="http://schemas.microsoft.com/office/drawing/2014/main" id="{FC989897-FB32-C225-BD98-1AB195A8473D}"/>
              </a:ext>
            </a:extLst>
          </p:cNvPr>
          <p:cNvSpPr>
            <a:spLocks noChangeArrowheads="1"/>
          </p:cNvSpPr>
          <p:nvPr/>
        </p:nvSpPr>
        <p:spPr bwMode="auto">
          <a:xfrm>
            <a:off x="0" y="2692"/>
            <a:ext cx="9140826" cy="476250"/>
          </a:xfrm>
          <a:prstGeom prst="rect">
            <a:avLst/>
          </a:prstGeom>
          <a:gradFill rotWithShape="1">
            <a:gsLst>
              <a:gs pos="40000">
                <a:srgbClr val="000099"/>
              </a:gs>
              <a:gs pos="40000">
                <a:srgbClr val="000099"/>
              </a:gs>
              <a:gs pos="90000">
                <a:srgbClr val="FFFFFF"/>
              </a:gs>
            </a:gsLst>
            <a:lin ang="0"/>
          </a:gradFill>
          <a:ln>
            <a:noFill/>
          </a:ln>
          <a:effectLst/>
        </p:spPr>
        <p:txBody>
          <a:bodyPr wrap="none" lIns="77929" tIns="38964" rIns="77929" bIns="38964" anchor="ctr"/>
          <a:lstStyle>
            <a:lvl1pPr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627063" indent="-236538"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968375" indent="-1889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357313" indent="-188913"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1747838" indent="-188913"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2050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6pPr>
            <a:lvl7pPr marL="26622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7pPr>
            <a:lvl8pPr marL="31194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8pPr>
            <a:lvl9pPr marL="35766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buNone/>
              <a:defRPr/>
            </a:pPr>
            <a:r>
              <a:rPr lang="ja-JP" altLang="en-US" sz="2800" dirty="0">
                <a:solidFill>
                  <a:schemeClr val="bg1"/>
                </a:solidFill>
                <a:effectLst>
                  <a:outerShdw blurRad="38100" dist="38100" dir="2700000" algn="tl">
                    <a:srgbClr val="000000">
                      <a:alpha val="43137"/>
                    </a:srgbClr>
                  </a:outerShdw>
                </a:effectLst>
                <a:latin typeface="HG創英角ｺﾞｼｯｸUB" pitchFamily="49" charset="-128"/>
                <a:ea typeface="HG創英角ｺﾞｼｯｸUB" pitchFamily="49" charset="-128"/>
              </a:rPr>
              <a:t>夢洲におけるインフラ整備</a:t>
            </a:r>
            <a:endParaRPr lang="en-US" altLang="ja-JP" sz="2800" dirty="0">
              <a:solidFill>
                <a:schemeClr val="bg1"/>
              </a:solidFill>
              <a:effectLst>
                <a:outerShdw blurRad="38100" dist="38100" dir="2700000" algn="tl">
                  <a:srgbClr val="000000">
                    <a:alpha val="43137"/>
                  </a:srgbClr>
                </a:outerShdw>
              </a:effectLst>
              <a:latin typeface="HG創英角ｺﾞｼｯｸUB" pitchFamily="49" charset="-128"/>
              <a:ea typeface="HG創英角ｺﾞｼｯｸUB" pitchFamily="49" charset="-128"/>
            </a:endParaRPr>
          </a:p>
        </p:txBody>
      </p:sp>
      <p:sp>
        <p:nvSpPr>
          <p:cNvPr id="18" name="Rectangle 4"/>
          <p:cNvSpPr>
            <a:spLocks noChangeArrowheads="1"/>
          </p:cNvSpPr>
          <p:nvPr/>
        </p:nvSpPr>
        <p:spPr bwMode="auto">
          <a:xfrm>
            <a:off x="7483321" y="0"/>
            <a:ext cx="165750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経済成長に向けた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戦略の実行</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pic>
        <p:nvPicPr>
          <p:cNvPr id="3" name="図 2">
            <a:extLst>
              <a:ext uri="{FF2B5EF4-FFF2-40B4-BE49-F238E27FC236}">
                <a16:creationId xmlns:a16="http://schemas.microsoft.com/office/drawing/2014/main" id="{F6E00043-C3C1-EDC1-E0F3-6D81C3E168E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58244" y="1414842"/>
            <a:ext cx="3600000" cy="2560825"/>
          </a:xfrm>
          <a:prstGeom prst="rect">
            <a:avLst/>
          </a:prstGeom>
        </p:spPr>
      </p:pic>
    </p:spTree>
    <p:extLst>
      <p:ext uri="{BB962C8B-B14F-4D97-AF65-F5344CB8AC3E}">
        <p14:creationId xmlns:p14="http://schemas.microsoft.com/office/powerpoint/2010/main" val="182026130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4"/>
          <p:cNvSpPr>
            <a:spLocks noChangeArrowheads="1"/>
          </p:cNvSpPr>
          <p:nvPr/>
        </p:nvSpPr>
        <p:spPr bwMode="auto">
          <a:xfrm>
            <a:off x="-1588" y="4763"/>
            <a:ext cx="9140826" cy="476250"/>
          </a:xfrm>
          <a:prstGeom prst="rect">
            <a:avLst/>
          </a:prstGeom>
          <a:gradFill rotWithShape="1">
            <a:gsLst>
              <a:gs pos="40000">
                <a:srgbClr val="000099"/>
              </a:gs>
              <a:gs pos="40000">
                <a:srgbClr val="000099"/>
              </a:gs>
              <a:gs pos="90000">
                <a:srgbClr val="FFFFFF"/>
              </a:gs>
            </a:gsLst>
            <a:lin ang="0"/>
          </a:gradFill>
          <a:ln>
            <a:noFill/>
          </a:ln>
          <a:effectLst/>
        </p:spPr>
        <p:txBody>
          <a:bodyPr wrap="none" lIns="77929" tIns="38964" rIns="77929" bIns="38964" anchor="ctr"/>
          <a:lstStyle>
            <a:lvl1pPr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627063" indent="-236538"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968375" indent="-1889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357313" indent="-188913"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1747838" indent="-188913"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2050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6pPr>
            <a:lvl7pPr marL="26622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7pPr>
            <a:lvl8pPr marL="31194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8pPr>
            <a:lvl9pPr marL="35766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ＭＳ Ｐゴシック" panose="020B0600070205080204" pitchFamily="50" charset="-128"/>
                <a:ea typeface="HG創英角ｺﾞｼｯｸUB" panose="020B0909000000000000" pitchFamily="49" charset="-128"/>
                <a:cs typeface="+mn-cs"/>
              </a:rPr>
              <a:t>ＩＲを含む国際観光拠点の形成</a:t>
            </a:r>
          </a:p>
        </p:txBody>
      </p:sp>
      <p:sp>
        <p:nvSpPr>
          <p:cNvPr id="76" name="正方形/長方形 25"/>
          <p:cNvSpPr>
            <a:spLocks noChangeArrowheads="1"/>
          </p:cNvSpPr>
          <p:nvPr/>
        </p:nvSpPr>
        <p:spPr bwMode="auto">
          <a:xfrm>
            <a:off x="161996" y="483052"/>
            <a:ext cx="4749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627063" indent="-236538"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968375" indent="-1889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357313" indent="-188913"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1747838" indent="-188913"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2050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6pPr>
            <a:lvl7pPr marL="26622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7pPr>
            <a:lvl8pPr marL="31194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8pPr>
            <a:lvl9pPr marL="35766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effectLst/>
                <a:uLnTx/>
                <a:uFillTx/>
                <a:latin typeface="ＭＳ Ｐゴシック" panose="020B0600070205080204" pitchFamily="50" charset="-128"/>
              </a:rPr>
              <a:t>○</a:t>
            </a:r>
            <a:r>
              <a:rPr kumimoji="1" lang="ja-JP" altLang="ja-JP" sz="1800" b="1" i="0" u="none" strike="noStrike" kern="1200" cap="none" spc="0" normalizeH="0" baseline="0" noProof="0" dirty="0">
                <a:ln>
                  <a:noFill/>
                </a:ln>
                <a:effectLst/>
                <a:uLnTx/>
                <a:uFillTx/>
                <a:latin typeface="ＭＳ Ｐゴシック" panose="020B0600070205080204" pitchFamily="50" charset="-128"/>
              </a:rPr>
              <a:t>　</a:t>
            </a:r>
            <a:r>
              <a:rPr kumimoji="1" lang="ja-JP" altLang="en-US" sz="1800" b="1" i="0" u="none" strike="noStrike" kern="1200" cap="none" spc="0" normalizeH="0" baseline="0" noProof="0" dirty="0">
                <a:ln>
                  <a:noFill/>
                </a:ln>
                <a:effectLst/>
                <a:uLnTx/>
                <a:uFillTx/>
                <a:latin typeface="ＭＳ Ｐゴシック" panose="020B0600070205080204" pitchFamily="50" charset="-128"/>
              </a:rPr>
              <a:t>府市が一体となった大阪</a:t>
            </a:r>
            <a:r>
              <a:rPr kumimoji="1" lang="en-US" altLang="ja-JP" sz="1800" b="1" i="0" u="none" strike="noStrike" kern="1200" cap="none" spc="0" normalizeH="0" baseline="0" noProof="0" dirty="0">
                <a:ln>
                  <a:noFill/>
                </a:ln>
                <a:effectLst/>
                <a:uLnTx/>
                <a:uFillTx/>
                <a:latin typeface="ＭＳ Ｐゴシック" panose="020B0600070205080204" pitchFamily="50" charset="-128"/>
              </a:rPr>
              <a:t>IR</a:t>
            </a:r>
            <a:r>
              <a:rPr kumimoji="1" lang="ja-JP" altLang="en-US" sz="1800" b="1" i="0" u="none" strike="noStrike" kern="1200" cap="none" spc="0" normalizeH="0" baseline="0" noProof="0" dirty="0">
                <a:ln>
                  <a:noFill/>
                </a:ln>
                <a:effectLst/>
                <a:uLnTx/>
                <a:uFillTx/>
                <a:latin typeface="ＭＳ Ｐゴシック" panose="020B0600070205080204" pitchFamily="50" charset="-128"/>
              </a:rPr>
              <a:t>の</a:t>
            </a:r>
            <a:r>
              <a:rPr lang="ja-JP" altLang="en-US" sz="1800" b="1" dirty="0">
                <a:latin typeface="ＭＳ Ｐゴシック" panose="020B0600070205080204" pitchFamily="50" charset="-128"/>
              </a:rPr>
              <a:t>実現</a:t>
            </a:r>
            <a:endParaRPr kumimoji="1" lang="ja-JP" altLang="en-US" sz="1800" b="1" i="0" u="none" strike="noStrike" kern="1200" cap="none" spc="0" normalizeH="0" baseline="0" noProof="0" dirty="0">
              <a:ln>
                <a:noFill/>
              </a:ln>
              <a:effectLst/>
              <a:uLnTx/>
              <a:uFillTx/>
              <a:latin typeface="ＭＳ Ｐゴシック" panose="020B0600070205080204" pitchFamily="50" charset="-128"/>
            </a:endParaRPr>
          </a:p>
        </p:txBody>
      </p:sp>
      <p:sp>
        <p:nvSpPr>
          <p:cNvPr id="77" name="正方形/長方形 25"/>
          <p:cNvSpPr>
            <a:spLocks noChangeArrowheads="1"/>
          </p:cNvSpPr>
          <p:nvPr/>
        </p:nvSpPr>
        <p:spPr bwMode="auto">
          <a:xfrm>
            <a:off x="162786" y="4258458"/>
            <a:ext cx="592772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627063" indent="-236538"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968375" indent="-1889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357313" indent="-188913"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1747838" indent="-188913"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2050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6pPr>
            <a:lvl7pPr marL="26622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7pPr>
            <a:lvl8pPr marL="31194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8pPr>
            <a:lvl9pPr marL="35766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ja-JP" sz="18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8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総合的な依存症対策の推進</a:t>
            </a:r>
          </a:p>
        </p:txBody>
      </p:sp>
      <p:sp>
        <p:nvSpPr>
          <p:cNvPr id="36" name="Rectangle 5"/>
          <p:cNvSpPr>
            <a:spLocks noChangeArrowheads="1"/>
          </p:cNvSpPr>
          <p:nvPr/>
        </p:nvSpPr>
        <p:spPr bwMode="auto">
          <a:xfrm>
            <a:off x="25400" y="801567"/>
            <a:ext cx="8063888" cy="105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marR="0" lvl="0" indent="0" algn="l" defTabSz="914400" rtl="0" eaLnBrk="1" fontAlgn="base" latinLnBrk="0" hangingPunct="1">
              <a:lnSpc>
                <a:spcPct val="100000"/>
              </a:lnSpc>
              <a:spcBef>
                <a:spcPts val="170"/>
              </a:spcBef>
              <a:spcAft>
                <a:spcPts val="170"/>
              </a:spcAft>
              <a:buClrTx/>
              <a:buSzTx/>
              <a:buFontTx/>
              <a:buNone/>
              <a:tabLst>
                <a:tab pos="5924550" algn="l"/>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　ＩＲ</a:t>
            </a:r>
            <a:r>
              <a:rPr kumimoji="1" lang="ja-JP" altLang="en-US" sz="1600" b="1" i="0" u="none" strike="noStrike" kern="1200" cap="none" spc="-10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を含む国際観光拠点の形成に向けた立地推進事業</a:t>
            </a:r>
            <a:r>
              <a:rPr kumimoji="1" lang="en-US" altLang="ja-JP"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600" b="1"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（５，４００万円）</a:t>
            </a:r>
            <a:endParaRPr kumimoji="1" lang="en-US" altLang="ja-JP" sz="1600" b="1"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756000" marR="0" lvl="0" indent="-284400" algn="l" defTabSz="914400" rtl="0" eaLnBrk="1" fontAlgn="base" latinLnBrk="0" hangingPunct="1">
              <a:lnSpc>
                <a:spcPts val="1400"/>
              </a:lnSpc>
              <a:spcBef>
                <a:spcPts val="170"/>
              </a:spcBef>
              <a:spcAft>
                <a:spcPts val="170"/>
              </a:spcAft>
              <a:buClrTx/>
              <a:buSzTx/>
              <a:buFont typeface="Wingdings" panose="05000000000000000000" pitchFamily="2" charset="2"/>
              <a:buChar char="Ø"/>
              <a:tabLst>
                <a:tab pos="5740400" algn="l"/>
              </a:tabLst>
              <a:defRPr/>
            </a:pPr>
            <a:r>
              <a:rPr kumimoji="1" lang="ja-JP" altLang="en-US"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ＩＲの実現に向けた取組</a:t>
            </a:r>
            <a:endParaRPr kumimoji="1" lang="en-US" altLang="ja-JP"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756000" marR="0" lvl="0" indent="-284400" algn="l" defTabSz="914400" rtl="0" eaLnBrk="1" fontAlgn="base" latinLnBrk="0" hangingPunct="1">
              <a:lnSpc>
                <a:spcPts val="1400"/>
              </a:lnSpc>
              <a:spcBef>
                <a:spcPts val="170"/>
              </a:spcBef>
              <a:spcAft>
                <a:spcPts val="170"/>
              </a:spcAft>
              <a:buClrTx/>
              <a:buSzTx/>
              <a:buFont typeface="Wingdings" panose="05000000000000000000" pitchFamily="2" charset="2"/>
              <a:buChar char="Ø"/>
              <a:tabLst>
                <a:tab pos="5740400" algn="l"/>
              </a:tabLst>
              <a:defRPr/>
            </a:pPr>
            <a:r>
              <a:rPr kumimoji="1" lang="ja-JP" altLang="en-US"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ＩＲの理解促進に向けた取組</a:t>
            </a:r>
            <a:endParaRPr kumimoji="1" lang="en-US" altLang="ja-JP"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756000" marR="0" lvl="0" indent="-284400" algn="l" defTabSz="914400" rtl="0" eaLnBrk="1" fontAlgn="base" latinLnBrk="0" hangingPunct="1">
              <a:lnSpc>
                <a:spcPts val="1400"/>
              </a:lnSpc>
              <a:spcBef>
                <a:spcPts val="170"/>
              </a:spcBef>
              <a:spcAft>
                <a:spcPts val="170"/>
              </a:spcAft>
              <a:buClrTx/>
              <a:buSzTx/>
              <a:buFont typeface="Wingdings" panose="05000000000000000000" pitchFamily="2" charset="2"/>
              <a:buChar char="Ø"/>
              <a:tabLst>
                <a:tab pos="5740400" algn="l"/>
              </a:tabLst>
              <a:defRPr/>
            </a:pPr>
            <a:r>
              <a:rPr kumimoji="1" lang="ja-JP" altLang="en-US"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ＩＲ立地に伴う懸念事項（ギャンブル等依存症など）の最小化に向けた取組</a:t>
            </a:r>
          </a:p>
        </p:txBody>
      </p:sp>
      <p:sp>
        <p:nvSpPr>
          <p:cNvPr id="37" name="Rectangle 5"/>
          <p:cNvSpPr>
            <a:spLocks noChangeArrowheads="1"/>
          </p:cNvSpPr>
          <p:nvPr/>
        </p:nvSpPr>
        <p:spPr bwMode="auto">
          <a:xfrm>
            <a:off x="25400" y="4622671"/>
            <a:ext cx="8570985" cy="60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marR="0" lvl="0" indent="0" algn="l" defTabSz="914400" rtl="0" eaLnBrk="1" fontAlgn="base" latinLnBrk="0" hangingPunct="1">
              <a:lnSpc>
                <a:spcPct val="100000"/>
              </a:lnSpc>
              <a:spcBef>
                <a:spcPts val="170"/>
              </a:spcBef>
              <a:spcAft>
                <a:spcPts val="170"/>
              </a:spcAft>
              <a:buClrTx/>
              <a:buSzTx/>
              <a:buFontTx/>
              <a:buNone/>
              <a:tabLst>
                <a:tab pos="5924550" algn="l"/>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　</a:t>
            </a:r>
            <a:r>
              <a:rPr kumimoji="1" lang="ja-JP" altLang="en-US" sz="1600" b="1"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依存症対策支援事業　　　　　　　　　　　　　　　　　　　　　　　　　（５，９００万円）</a:t>
            </a:r>
            <a:r>
              <a:rPr kumimoji="1" lang="en-US" altLang="ja-JP" sz="1600" b="1"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a:t>
            </a:r>
            <a:r>
              <a:rPr kumimoji="1" lang="ja-JP" altLang="en-US" sz="1600" b="1"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再掲</a:t>
            </a:r>
            <a:r>
              <a:rPr kumimoji="1" lang="en-US" altLang="ja-JP" sz="1600" b="1"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a:t>
            </a:r>
            <a:endParaRPr kumimoji="1" lang="en-US" altLang="ja-JP" sz="1600" b="1"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39" name="スライド番号プレースホルダ 3"/>
          <p:cNvSpPr txBox="1">
            <a:spLocks noGrp="1"/>
          </p:cNvSpPr>
          <p:nvPr/>
        </p:nvSpPr>
        <p:spPr bwMode="auto">
          <a:xfrm>
            <a:off x="7010400" y="4786313"/>
            <a:ext cx="2133600" cy="357187"/>
          </a:xfrm>
          <a:prstGeom prst="rect">
            <a:avLst/>
          </a:prstGeom>
          <a:noFill/>
          <a:ln>
            <a:miter lim="800000"/>
            <a:headEnd/>
            <a:tailEnd/>
          </a:ln>
        </p:spPr>
        <p:txBody>
          <a:bodyPr lIns="77928" tIns="38964" rIns="77928" bIns="38964"/>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en-US" altLang="ja-JP"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54" name="Rectangle 4"/>
          <p:cNvSpPr>
            <a:spLocks noChangeArrowheads="1"/>
          </p:cNvSpPr>
          <p:nvPr/>
        </p:nvSpPr>
        <p:spPr bwMode="auto">
          <a:xfrm>
            <a:off x="7486495" y="0"/>
            <a:ext cx="165750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rPr>
              <a:t>経済成長に向けた</a:t>
            </a:r>
            <a:endParaRPr kumimoji="1" lang="en-US" altLang="ja-JP"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rPr>
              <a:t>戦略の実行</a:t>
            </a:r>
            <a:endParaRPr kumimoji="1" lang="en-US" altLang="ja-JP"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endParaRPr>
          </a:p>
        </p:txBody>
      </p:sp>
      <p:sp>
        <p:nvSpPr>
          <p:cNvPr id="50" name="スライド番号プレースホルダ 3"/>
          <p:cNvSpPr txBox="1">
            <a:spLocks noGrp="1"/>
          </p:cNvSpPr>
          <p:nvPr/>
        </p:nvSpPr>
        <p:spPr bwMode="auto">
          <a:xfrm>
            <a:off x="7010400" y="4816750"/>
            <a:ext cx="2133600" cy="357187"/>
          </a:xfrm>
          <a:prstGeom prst="rect">
            <a:avLst/>
          </a:prstGeom>
          <a:noFill/>
          <a:ln>
            <a:miter lim="800000"/>
            <a:headEnd/>
            <a:tailEnd/>
          </a:ln>
        </p:spPr>
        <p:txBody>
          <a:bodyPr lIns="77928" tIns="38964" rIns="77928" bIns="38964"/>
          <a:lstStyle/>
          <a:p>
            <a:pPr marL="0" marR="0" lvl="0" indent="0" algn="r" defTabSz="914400" rtl="0" eaLnBrk="1" fontAlgn="base" latinLnBrk="0" hangingPunct="1">
              <a:lnSpc>
                <a:spcPct val="100000"/>
              </a:lnSpc>
              <a:spcBef>
                <a:spcPct val="0"/>
              </a:spcBef>
              <a:spcAft>
                <a:spcPct val="0"/>
              </a:spcAft>
              <a:buClrTx/>
              <a:buSzTx/>
              <a:buFontTx/>
              <a:buNone/>
              <a:tabLst/>
              <a:defRPr/>
            </a:pPr>
            <a:fld id="{8FFDCF82-61BD-41EF-A490-9375BDA4C9D1}" type="slidenum">
              <a:rPr kumimoji="1" lang="en-US" altLang="ja-JP" sz="20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1" lang="en-US" altLang="ja-JP"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 name="Rectangle 5">
            <a:extLst>
              <a:ext uri="{FF2B5EF4-FFF2-40B4-BE49-F238E27FC236}">
                <a16:creationId xmlns:a16="http://schemas.microsoft.com/office/drawing/2014/main" id="{35FC52D2-EDA1-81D5-0340-C03D153D6456}"/>
              </a:ext>
            </a:extLst>
          </p:cNvPr>
          <p:cNvSpPr>
            <a:spLocks noChangeArrowheads="1"/>
          </p:cNvSpPr>
          <p:nvPr/>
        </p:nvSpPr>
        <p:spPr bwMode="auto">
          <a:xfrm>
            <a:off x="25400" y="2182778"/>
            <a:ext cx="5164786" cy="156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471600" marR="0" lvl="0" indent="0" algn="l" defTabSz="914400" rtl="0" eaLnBrk="1" fontAlgn="base" latinLnBrk="0" hangingPunct="1">
              <a:lnSpc>
                <a:spcPct val="100000"/>
              </a:lnSpc>
              <a:spcBef>
                <a:spcPts val="170"/>
              </a:spcBef>
              <a:spcAft>
                <a:spcPts val="170"/>
              </a:spcAft>
              <a:buClrTx/>
              <a:buSzTx/>
              <a:buFontTx/>
              <a:buNone/>
              <a:tabLst>
                <a:tab pos="5740400" algn="l"/>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（参考）</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471600" marR="0" lvl="0" indent="0" algn="l" defTabSz="914400" rtl="0" eaLnBrk="1" fontAlgn="base" latinLnBrk="0" hangingPunct="1">
              <a:lnSpc>
                <a:spcPct val="100000"/>
              </a:lnSpc>
              <a:spcBef>
                <a:spcPts val="170"/>
              </a:spcBef>
              <a:spcAft>
                <a:spcPts val="170"/>
              </a:spcAft>
              <a:buClrTx/>
              <a:buSzTx/>
              <a:buFontTx/>
              <a:buNone/>
              <a:tabLst>
                <a:tab pos="5740400" algn="l"/>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２０２３年４月　　　　　　　　　区域認定</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471600" marR="0" lvl="0" indent="0" algn="l" defTabSz="914400" rtl="0" eaLnBrk="1" fontAlgn="base" latinLnBrk="0" hangingPunct="1">
              <a:lnSpc>
                <a:spcPct val="100000"/>
              </a:lnSpc>
              <a:spcBef>
                <a:spcPts val="170"/>
              </a:spcBef>
              <a:spcAft>
                <a:spcPts val="170"/>
              </a:spcAft>
              <a:buClrTx/>
              <a:buSzTx/>
              <a:buFontTx/>
              <a:buNone/>
              <a:tabLst>
                <a:tab pos="5740400" algn="l"/>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２０２３年９月　　　　　　　　　協定等締結</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471600" eaLnBrk="1" hangingPunct="1">
              <a:spcBef>
                <a:spcPts val="170"/>
              </a:spcBef>
              <a:spcAft>
                <a:spcPts val="170"/>
              </a:spcAft>
              <a:buNone/>
              <a:tabLst>
                <a:tab pos="5740400" algn="l"/>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２０２４年～２０３０年          </a:t>
            </a:r>
            <a:r>
              <a:rPr lang="ja-JP" altLang="en-US" sz="1400" dirty="0">
                <a:latin typeface="ＭＳ Ｐゴシック" panose="020B0600070205080204" pitchFamily="50" charset="-128"/>
              </a:rPr>
              <a:t>準備工事・建設工事（想定）</a:t>
            </a:r>
            <a:endParaRPr kumimoji="1" lang="en-US" altLang="ja-JP" sz="1400" b="0" i="0" u="none" strike="noStrike" kern="1200" cap="none" spc="0" normalizeH="0" baseline="0" noProof="0" dirty="0">
              <a:ln>
                <a:noFill/>
              </a:ln>
              <a:effectLst/>
              <a:uLnTx/>
              <a:uFillTx/>
              <a:latin typeface="ＭＳ Ｐゴシック" panose="020B0600070205080204" pitchFamily="50" charset="-128"/>
            </a:endParaRPr>
          </a:p>
          <a:p>
            <a:pPr marL="471600" marR="0" lvl="0" indent="0" algn="l" defTabSz="914400" rtl="0" eaLnBrk="1" fontAlgn="base" latinLnBrk="0" hangingPunct="1">
              <a:lnSpc>
                <a:spcPct val="100000"/>
              </a:lnSpc>
              <a:spcBef>
                <a:spcPts val="170"/>
              </a:spcBef>
              <a:spcAft>
                <a:spcPts val="170"/>
              </a:spcAft>
              <a:buClrTx/>
              <a:buSzTx/>
              <a:buFontTx/>
              <a:buNone/>
              <a:tabLst>
                <a:tab pos="5740400" algn="l"/>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２０３０年秋頃                   開業（想定）</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p:txBody>
      </p:sp>
      <p:pic>
        <p:nvPicPr>
          <p:cNvPr id="2" name="図 1">
            <a:extLst>
              <a:ext uri="{FF2B5EF4-FFF2-40B4-BE49-F238E27FC236}">
                <a16:creationId xmlns:a16="http://schemas.microsoft.com/office/drawing/2014/main" id="{7A793AE9-5184-919A-49FA-345EFEEA300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11795" y="1868692"/>
            <a:ext cx="3684589" cy="2227401"/>
          </a:xfrm>
          <a:prstGeom prst="rect">
            <a:avLst/>
          </a:prstGeom>
        </p:spPr>
      </p:pic>
      <p:sp>
        <p:nvSpPr>
          <p:cNvPr id="3" name="テキスト ボックス 2">
            <a:extLst>
              <a:ext uri="{FF2B5EF4-FFF2-40B4-BE49-F238E27FC236}">
                <a16:creationId xmlns:a16="http://schemas.microsoft.com/office/drawing/2014/main" id="{D5E19A12-25A1-B8D5-C49B-2E7731F069C6}"/>
              </a:ext>
            </a:extLst>
          </p:cNvPr>
          <p:cNvSpPr txBox="1"/>
          <p:nvPr/>
        </p:nvSpPr>
        <p:spPr>
          <a:xfrm>
            <a:off x="7257523" y="4096093"/>
            <a:ext cx="1441893" cy="24622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ja-JP" sz="1000" b="0" i="0" u="none" strike="noStrike" kern="1200" cap="none" spc="0" normalizeH="0" baseline="0" noProof="0" dirty="0">
                <a:ln>
                  <a:noFill/>
                </a:ln>
                <a:solidFill>
                  <a:srgbClr val="000000"/>
                </a:solidFill>
                <a:effectLst/>
                <a:uLnTx/>
                <a:uFillTx/>
                <a:latin typeface="ＭＳ Ｐゴシック"/>
                <a:ea typeface="ＭＳ Ｐゴシック"/>
                <a:cs typeface="ＭＳ Ｐゴシック" panose="020B0600070205080204" pitchFamily="50" charset="-128"/>
              </a:rPr>
              <a:t>提供：大阪ＩＲ株式会社</a:t>
            </a:r>
          </a:p>
        </p:txBody>
      </p:sp>
    </p:spTree>
    <p:extLst>
      <p:ext uri="{BB962C8B-B14F-4D97-AF65-F5344CB8AC3E}">
        <p14:creationId xmlns:p14="http://schemas.microsoft.com/office/powerpoint/2010/main" val="2295620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5"/>
          <p:cNvSpPr>
            <a:spLocks noChangeArrowheads="1"/>
          </p:cNvSpPr>
          <p:nvPr/>
        </p:nvSpPr>
        <p:spPr bwMode="auto">
          <a:xfrm>
            <a:off x="-1588" y="514875"/>
            <a:ext cx="6922078" cy="59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marL="288000" eaLnBrk="1" hangingPunct="1">
              <a:spcBef>
                <a:spcPts val="170"/>
              </a:spcBef>
              <a:spcAft>
                <a:spcPts val="170"/>
              </a:spcAft>
              <a:tabLst>
                <a:tab pos="4838700" algn="l"/>
              </a:tabLst>
              <a:defRPr/>
            </a:pPr>
            <a:r>
              <a:rPr lang="ja-JP" altLang="en-US" sz="1600" b="1" dirty="0">
                <a:latin typeface="ＭＳ Ｐゴシック" panose="020B0600070205080204" pitchFamily="50" charset="-128"/>
                <a:ea typeface="ＭＳ Ｐゴシック" panose="020B0600070205080204" pitchFamily="50" charset="-128"/>
              </a:rPr>
              <a:t>■　</a:t>
            </a:r>
            <a:r>
              <a:rPr lang="ja-JP" altLang="en-US" sz="1600" b="1" dirty="0">
                <a:latin typeface="ＭＳ Ｐゴシック" panose="020B0600070205080204" pitchFamily="50" charset="-128"/>
              </a:rPr>
              <a:t>大阪城エリア観光拠点化事業</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  ７億９，０００万円）</a:t>
            </a:r>
          </a:p>
          <a:p>
            <a:pPr marL="756000" lvl="1" indent="-266700" eaLnBrk="1" fontAlgn="auto" hangingPunct="1">
              <a:spcBef>
                <a:spcPts val="170"/>
              </a:spcBef>
              <a:spcAft>
                <a:spcPts val="170"/>
              </a:spcAft>
              <a:buFont typeface="Wingdings" pitchFamily="2" charset="2"/>
              <a:buChar char="Ø"/>
              <a:tabLst>
                <a:tab pos="538163" algn="l"/>
              </a:tabLst>
              <a:defRPr/>
            </a:pPr>
            <a:r>
              <a:rPr lang="ja-JP" altLang="en-US" sz="1400" dirty="0">
                <a:latin typeface="ＭＳ Ｐゴシック" panose="020B0600070205080204" pitchFamily="50" charset="-128"/>
              </a:rPr>
              <a:t>豊臣石垣公開施設の令和７年春の開館に向けた整備事業等を実施</a:t>
            </a:r>
            <a:endParaRPr lang="en-US" altLang="ja-JP" sz="1400" dirty="0">
              <a:latin typeface="ＭＳ Ｐゴシック" panose="020B0600070205080204" pitchFamily="50" charset="-128"/>
            </a:endParaRPr>
          </a:p>
        </p:txBody>
      </p:sp>
      <p:sp>
        <p:nvSpPr>
          <p:cNvPr id="22" name="Rectangle 4"/>
          <p:cNvSpPr>
            <a:spLocks noChangeArrowheads="1"/>
          </p:cNvSpPr>
          <p:nvPr/>
        </p:nvSpPr>
        <p:spPr bwMode="auto">
          <a:xfrm>
            <a:off x="-1588" y="-4763"/>
            <a:ext cx="9145588" cy="476251"/>
          </a:xfrm>
          <a:prstGeom prst="rect">
            <a:avLst/>
          </a:prstGeom>
          <a:gradFill flip="none" rotWithShape="1">
            <a:gsLst>
              <a:gs pos="45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spc="-15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都市魅力の向上</a:t>
            </a:r>
          </a:p>
        </p:txBody>
      </p:sp>
      <p:sp>
        <p:nvSpPr>
          <p:cNvPr id="17" name="Rectangle 4"/>
          <p:cNvSpPr>
            <a:spLocks noChangeArrowheads="1"/>
          </p:cNvSpPr>
          <p:nvPr/>
        </p:nvSpPr>
        <p:spPr bwMode="auto">
          <a:xfrm>
            <a:off x="7486495" y="0"/>
            <a:ext cx="165750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経済成長に向けた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戦略の実行</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25" name="Rectangle 5"/>
          <p:cNvSpPr>
            <a:spLocks noChangeArrowheads="1"/>
          </p:cNvSpPr>
          <p:nvPr/>
        </p:nvSpPr>
        <p:spPr bwMode="auto">
          <a:xfrm>
            <a:off x="-1588" y="1222753"/>
            <a:ext cx="6922078" cy="785495"/>
          </a:xfrm>
          <a:prstGeom prst="rect">
            <a:avLst/>
          </a:prstGeom>
          <a:noFill/>
          <a:ln w="9525">
            <a:noFill/>
            <a:miter lim="800000"/>
            <a:headEnd/>
            <a:tailEnd/>
          </a:ln>
        </p:spPr>
        <p:txBody>
          <a:bodyPr lIns="77929" tIns="38964" rIns="77929" bIns="38964"/>
          <a:lstStyle/>
          <a:p>
            <a:pPr marL="288000" eaLnBrk="1" hangingPunct="1">
              <a:lnSpc>
                <a:spcPts val="1500"/>
              </a:lnSpc>
              <a:spcBef>
                <a:spcPts val="170"/>
              </a:spcBef>
              <a:spcAft>
                <a:spcPts val="170"/>
              </a:spcAft>
              <a:tabLst>
                <a:tab pos="4838700" algn="l"/>
                <a:tab pos="6273800" algn="l"/>
              </a:tabLst>
              <a:defRPr/>
            </a:pPr>
            <a:r>
              <a:rPr lang="ja-JP" altLang="en-US" sz="1600" b="1" dirty="0">
                <a:latin typeface="ＭＳ Ｐゴシック" panose="020B0600070205080204" pitchFamily="50" charset="-128"/>
              </a:rPr>
              <a:t>■</a:t>
            </a:r>
            <a:r>
              <a:rPr lang="ja-JP" altLang="ja-JP" sz="1600" b="1" dirty="0">
                <a:latin typeface="ＭＳ Ｐゴシック" panose="020B0600070205080204" pitchFamily="50" charset="-128"/>
              </a:rPr>
              <a:t>　</a:t>
            </a:r>
            <a:r>
              <a:rPr lang="ja-JP" altLang="en-US" sz="1600" b="1" dirty="0">
                <a:latin typeface="ＭＳ Ｐゴシック" panose="020B0600070205080204" pitchFamily="50" charset="-128"/>
              </a:rPr>
              <a:t>市立美術館の魅力向上</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  １</a:t>
            </a:r>
            <a:r>
              <a:rPr lang="zh-TW" altLang="en-US" sz="1600" b="1" dirty="0">
                <a:latin typeface="ＭＳ Ｐゴシック" panose="020B0600070205080204" pitchFamily="50" charset="-128"/>
              </a:rPr>
              <a:t>億</a:t>
            </a:r>
            <a:r>
              <a:rPr lang="ja-JP" altLang="en-US" sz="1600" b="1" dirty="0">
                <a:latin typeface="ＭＳ Ｐゴシック" panose="020B0600070205080204" pitchFamily="50" charset="-128"/>
              </a:rPr>
              <a:t>７</a:t>
            </a:r>
            <a:r>
              <a:rPr lang="zh-TW" altLang="en-US" sz="1600" b="1" dirty="0">
                <a:latin typeface="ＭＳ Ｐゴシック" panose="020B0600070205080204" pitchFamily="50" charset="-128"/>
              </a:rPr>
              <a:t>，</a:t>
            </a:r>
            <a:r>
              <a:rPr lang="ja-JP" altLang="en-US" sz="1600" b="1" dirty="0">
                <a:latin typeface="ＭＳ Ｐゴシック" panose="020B0600070205080204" pitchFamily="50" charset="-128"/>
              </a:rPr>
              <a:t>７</a:t>
            </a:r>
            <a:r>
              <a:rPr lang="zh-TW" altLang="en-US" sz="1600" b="1" dirty="0">
                <a:latin typeface="ＭＳ Ｐゴシック" panose="020B0600070205080204" pitchFamily="50" charset="-128"/>
              </a:rPr>
              <a:t>００万</a:t>
            </a:r>
            <a:r>
              <a:rPr lang="ja-JP" altLang="en-US" sz="1600" b="1" dirty="0">
                <a:latin typeface="ＭＳ Ｐゴシック" panose="020B0600070205080204" pitchFamily="50" charset="-128"/>
              </a:rPr>
              <a:t>円）</a:t>
            </a:r>
            <a:endParaRPr lang="en-US" altLang="ja-JP" sz="1600" b="1" dirty="0">
              <a:latin typeface="ＭＳ Ｐゴシック" panose="020B0600070205080204" pitchFamily="50" charset="-128"/>
            </a:endParaRPr>
          </a:p>
          <a:p>
            <a:pPr marL="756000" lvl="1" indent="-266700" eaLnBrk="1" fontAlgn="auto" hangingPunct="1">
              <a:spcBef>
                <a:spcPts val="170"/>
              </a:spcBef>
              <a:spcAft>
                <a:spcPts val="170"/>
              </a:spcAft>
              <a:buFont typeface="Wingdings" pitchFamily="2" charset="2"/>
              <a:buChar char="Ø"/>
              <a:defRPr/>
            </a:pPr>
            <a:r>
              <a:rPr lang="ja-JP" altLang="en-US" sz="1400" dirty="0">
                <a:latin typeface="ＭＳ Ｐゴシック" panose="020B0600070205080204" pitchFamily="50" charset="-128"/>
              </a:rPr>
              <a:t>令和７年３月のリニューアルオープンに向けた開館準備を実施</a:t>
            </a:r>
            <a:endParaRPr lang="ja-JP" altLang="en-US" sz="1400" b="1" dirty="0">
              <a:latin typeface="ＭＳ Ｐゴシック" panose="020B0600070205080204" pitchFamily="50" charset="-128"/>
            </a:endParaRPr>
          </a:p>
          <a:p>
            <a:pPr marL="756000" lvl="1" indent="-266700" eaLnBrk="1" fontAlgn="auto" hangingPunct="1">
              <a:spcBef>
                <a:spcPts val="170"/>
              </a:spcBef>
              <a:spcAft>
                <a:spcPts val="170"/>
              </a:spcAft>
              <a:buFont typeface="Wingdings" pitchFamily="2" charset="2"/>
              <a:buChar char="Ø"/>
              <a:defRPr/>
            </a:pPr>
            <a:endParaRPr lang="ja-JP" altLang="en-US" sz="1400" b="1" dirty="0">
              <a:latin typeface="ＭＳ Ｐゴシック" panose="020B0600070205080204" pitchFamily="50" charset="-128"/>
              <a:ea typeface="ＭＳ Ｐゴシック" panose="020B0600070205080204" pitchFamily="50" charset="-128"/>
            </a:endParaRPr>
          </a:p>
        </p:txBody>
      </p:sp>
      <p:sp>
        <p:nvSpPr>
          <p:cNvPr id="31" name="Rectangle 5"/>
          <p:cNvSpPr>
            <a:spLocks noChangeArrowheads="1"/>
          </p:cNvSpPr>
          <p:nvPr/>
        </p:nvSpPr>
        <p:spPr bwMode="auto">
          <a:xfrm>
            <a:off x="-1588" y="1822480"/>
            <a:ext cx="6939418" cy="87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marL="288000" eaLnBrk="1" hangingPunct="1">
              <a:spcBef>
                <a:spcPts val="170"/>
              </a:spcBef>
              <a:spcAft>
                <a:spcPts val="170"/>
              </a:spcAft>
              <a:tabLst>
                <a:tab pos="4125913" algn="l"/>
              </a:tabLst>
              <a:defRPr/>
            </a:pPr>
            <a:r>
              <a:rPr lang="ja-JP" altLang="en-US" sz="1600" b="1" dirty="0">
                <a:solidFill>
                  <a:schemeClr val="tx1">
                    <a:lumMod val="95000"/>
                    <a:lumOff val="5000"/>
                  </a:schemeClr>
                </a:solidFill>
                <a:latin typeface="ＭＳ Ｐゴシック" panose="020B0600070205080204" pitchFamily="50" charset="-128"/>
                <a:ea typeface="ＭＳ Ｐゴシック" panose="020B0600070205080204" pitchFamily="50" charset="-128"/>
              </a:rPr>
              <a:t>■　御堂筋の道路空間再編</a:t>
            </a:r>
            <a:r>
              <a:rPr lang="en-US" altLang="ja-JP" sz="1600" b="1" dirty="0">
                <a:solidFill>
                  <a:schemeClr val="tx1">
                    <a:lumMod val="95000"/>
                    <a:lumOff val="5000"/>
                  </a:schemeClr>
                </a:solidFill>
                <a:latin typeface="ＭＳ Ｐゴシック" panose="020B0600070205080204" pitchFamily="50" charset="-128"/>
                <a:ea typeface="ＭＳ Ｐゴシック" panose="020B0600070205080204" pitchFamily="50" charset="-128"/>
              </a:rPr>
              <a:t>	</a:t>
            </a:r>
            <a:r>
              <a:rPr lang="ja-JP" altLang="en-US" sz="1600" b="1" dirty="0">
                <a:solidFill>
                  <a:schemeClr val="tx1">
                    <a:lumMod val="95000"/>
                    <a:lumOff val="5000"/>
                  </a:schemeClr>
                </a:solidFill>
                <a:latin typeface="ＭＳ Ｐゴシック" panose="020B0600070205080204" pitchFamily="50" charset="-128"/>
                <a:ea typeface="ＭＳ Ｐゴシック" panose="020B0600070205080204" pitchFamily="50" charset="-128"/>
              </a:rPr>
              <a:t>　　　</a:t>
            </a:r>
            <a:r>
              <a:rPr lang="ja-JP" altLang="en-US" sz="1600" b="1" dirty="0">
                <a:latin typeface="ＭＳ Ｐゴシック" panose="020B0600070205080204" pitchFamily="50" charset="-128"/>
                <a:ea typeface="ＭＳ Ｐゴシック" panose="020B0600070205080204" pitchFamily="50" charset="-128"/>
              </a:rPr>
              <a:t>　　</a:t>
            </a:r>
            <a:r>
              <a:rPr lang="ja-JP" altLang="en-US" sz="1600" b="1" dirty="0">
                <a:latin typeface="ＭＳ Ｐゴシック" panose="020B0600070205080204" pitchFamily="50" charset="-128"/>
              </a:rPr>
              <a:t>（</a:t>
            </a:r>
            <a:r>
              <a:rPr lang="zh-TW" altLang="en-US" sz="1600" b="1" dirty="0">
                <a:latin typeface="ＭＳ Ｐゴシック" panose="020B0600070205080204" pitchFamily="50" charset="-128"/>
              </a:rPr>
              <a:t>１９億７，５００万円</a:t>
            </a:r>
            <a:r>
              <a:rPr lang="ja-JP" altLang="en-US" sz="1600" b="1" dirty="0">
                <a:latin typeface="ＭＳ Ｐゴシック" panose="020B0600070205080204" pitchFamily="50" charset="-128"/>
              </a:rPr>
              <a:t>）</a:t>
            </a:r>
            <a:endParaRPr lang="en-US" altLang="ja-JP" sz="1600" b="1" dirty="0">
              <a:latin typeface="ＭＳ Ｐゴシック" panose="020B0600070205080204" pitchFamily="50" charset="-128"/>
            </a:endParaRPr>
          </a:p>
          <a:p>
            <a:pPr marL="288000" eaLnBrk="1" hangingPunct="1">
              <a:spcBef>
                <a:spcPts val="170"/>
              </a:spcBef>
              <a:spcAft>
                <a:spcPts val="170"/>
              </a:spcAft>
              <a:tabLst>
                <a:tab pos="4125913" algn="l"/>
              </a:tabLst>
              <a:defRPr/>
            </a:pPr>
            <a:r>
              <a:rPr lang="ja-JP" altLang="en-US" sz="1200" b="1" dirty="0">
                <a:latin typeface="ＭＳ Ｐゴシック" panose="020B0600070205080204" pitchFamily="50" charset="-128"/>
              </a:rPr>
              <a:t>　　　　　　　　　　　　　　　　　　　　　　</a:t>
            </a:r>
            <a:r>
              <a:rPr lang="en-US" altLang="ja-JP" sz="1200" dirty="0">
                <a:latin typeface="ＭＳ Ｐゴシック" panose="020B0600070205080204" pitchFamily="50" charset="-128"/>
              </a:rPr>
              <a:t>※</a:t>
            </a:r>
            <a:r>
              <a:rPr lang="ja-JP" altLang="en-US" sz="1200" dirty="0">
                <a:latin typeface="ＭＳ Ｐゴシック" panose="020B0600070205080204" pitchFamily="50" charset="-128"/>
              </a:rPr>
              <a:t>令和５年度補正予算の繰越分（４億２，４００万円）を含む</a:t>
            </a:r>
            <a:endParaRPr lang="en-US" altLang="ja-JP" sz="1200" dirty="0">
              <a:latin typeface="ＭＳ Ｐゴシック" panose="020B0600070205080204" pitchFamily="50" charset="-128"/>
            </a:endParaRPr>
          </a:p>
          <a:p>
            <a:pPr marL="756000" lvl="1" indent="-266700" eaLnBrk="1" fontAlgn="auto" hangingPunct="1">
              <a:spcBef>
                <a:spcPts val="170"/>
              </a:spcBef>
              <a:spcAft>
                <a:spcPts val="170"/>
              </a:spcAft>
              <a:buFont typeface="Wingdings" pitchFamily="2" charset="2"/>
              <a:buChar char="Ø"/>
              <a:defRPr/>
            </a:pPr>
            <a:r>
              <a:rPr lang="ja-JP" altLang="en-US" sz="1400" dirty="0">
                <a:latin typeface="ＭＳ Ｐゴシック" panose="020B0600070205080204" pitchFamily="50" charset="-128"/>
              </a:rPr>
              <a:t>長堀通～道頓堀川区間の側道歩行者空間整備</a:t>
            </a:r>
            <a:endParaRPr lang="en-US" altLang="ja-JP" sz="1400" dirty="0">
              <a:latin typeface="ＭＳ Ｐゴシック" panose="020B0600070205080204" pitchFamily="50" charset="-128"/>
            </a:endParaRPr>
          </a:p>
        </p:txBody>
      </p:sp>
      <p:sp>
        <p:nvSpPr>
          <p:cNvPr id="36" name="Rectangle 5"/>
          <p:cNvSpPr>
            <a:spLocks noChangeArrowheads="1"/>
          </p:cNvSpPr>
          <p:nvPr/>
        </p:nvSpPr>
        <p:spPr bwMode="auto">
          <a:xfrm>
            <a:off x="-1588" y="2675763"/>
            <a:ext cx="6855466" cy="417158"/>
          </a:xfrm>
          <a:prstGeom prst="rect">
            <a:avLst/>
          </a:prstGeom>
          <a:noFill/>
          <a:ln w="9525">
            <a:noFill/>
            <a:miter lim="800000"/>
            <a:headEnd/>
            <a:tailEnd/>
          </a:ln>
        </p:spPr>
        <p:txBody>
          <a:bodyPr lIns="77929" tIns="38964" rIns="77929" bIns="38964"/>
          <a:lstStyle/>
          <a:p>
            <a:pPr marL="288000" eaLnBrk="1" hangingPunct="1">
              <a:spcBef>
                <a:spcPts val="170"/>
              </a:spcBef>
              <a:spcAft>
                <a:spcPts val="170"/>
              </a:spcAft>
              <a:tabLst>
                <a:tab pos="4838700" algn="l"/>
              </a:tabLst>
              <a:defRPr/>
            </a:pPr>
            <a:r>
              <a:rPr lang="ja-JP" altLang="en-US" sz="1600" b="1" dirty="0">
                <a:latin typeface="ＭＳ Ｐゴシック" panose="020B0600070205080204" pitchFamily="50" charset="-128"/>
              </a:rPr>
              <a:t>■　なんば駅周辺における空間再編推進事業　　　　（</a:t>
            </a:r>
            <a:r>
              <a:rPr lang="zh-TW" altLang="en-US" sz="1600" b="1" dirty="0">
                <a:latin typeface="ＭＳ Ｐゴシック" panose="020B0600070205080204" pitchFamily="50" charset="-128"/>
              </a:rPr>
              <a:t>２９億</a:t>
            </a:r>
            <a:r>
              <a:rPr lang="ja-JP" altLang="en-US" sz="1600" b="1" dirty="0">
                <a:latin typeface="ＭＳ Ｐゴシック" panose="020B0600070205080204" pitchFamily="50" charset="-128"/>
              </a:rPr>
              <a:t>４，７００</a:t>
            </a:r>
            <a:r>
              <a:rPr lang="zh-TW" altLang="en-US" sz="1600" b="1" dirty="0">
                <a:latin typeface="ＭＳ Ｐゴシック" panose="020B0600070205080204" pitchFamily="50" charset="-128"/>
              </a:rPr>
              <a:t>万円</a:t>
            </a:r>
            <a:r>
              <a:rPr lang="ja-JP" altLang="en-US" b="1" dirty="0">
                <a:latin typeface="ＭＳ Ｐゴシック" panose="020B0600070205080204" pitchFamily="50" charset="-128"/>
              </a:rPr>
              <a:t>）</a:t>
            </a:r>
            <a:endParaRPr lang="ja-JP" altLang="en-US" sz="1400" dirty="0"/>
          </a:p>
          <a:p>
            <a:pPr marL="756000" indent="-266700" eaLnBrk="1" hangingPunct="1">
              <a:spcBef>
                <a:spcPts val="170"/>
              </a:spcBef>
              <a:spcAft>
                <a:spcPts val="170"/>
              </a:spcAft>
              <a:buFont typeface="Wingdings" pitchFamily="2" charset="2"/>
              <a:buChar char="Ø"/>
              <a:defRPr/>
            </a:pPr>
            <a:endParaRPr lang="ja-JP" altLang="en-US" sz="1400" dirty="0">
              <a:latin typeface="ＭＳ Ｐゴシック" panose="020B0600070205080204" pitchFamily="50" charset="-128"/>
            </a:endParaRPr>
          </a:p>
        </p:txBody>
      </p:sp>
      <p:sp>
        <p:nvSpPr>
          <p:cNvPr id="28" name="テキスト ボックス 27"/>
          <p:cNvSpPr txBox="1">
            <a:spLocks noChangeAspect="1"/>
          </p:cNvSpPr>
          <p:nvPr/>
        </p:nvSpPr>
        <p:spPr bwMode="auto">
          <a:xfrm>
            <a:off x="6552069" y="1779420"/>
            <a:ext cx="2642437" cy="153888"/>
          </a:xfrm>
          <a:prstGeom prst="rect">
            <a:avLst/>
          </a:prstGeom>
          <a:noFill/>
          <a:ln>
            <a:noFill/>
          </a:ln>
        </p:spPr>
        <p:txBody>
          <a:bodyPr wrap="square" lIns="0" tIns="0" rIns="0" bIns="0" anchor="ctr">
            <a:spAutoFit/>
          </a:bodyPr>
          <a:lstStyle/>
          <a:p>
            <a:pPr algn="ctr">
              <a:defRPr/>
            </a:pPr>
            <a:r>
              <a:rPr lang="ja-JP" altLang="en-US" sz="1000" dirty="0">
                <a:latin typeface="ＭＳ Ｐゴシック" panose="020B0600070205080204" pitchFamily="50" charset="-128"/>
                <a:ea typeface="ＭＳ Ｐゴシック" panose="020B0600070205080204" pitchFamily="50" charset="-128"/>
              </a:rPr>
              <a:t>市立美術館の改修後イメージ</a:t>
            </a:r>
            <a:endParaRPr lang="en-US" altLang="ja-JP" sz="1000" dirty="0">
              <a:latin typeface="ＭＳ Ｐゴシック" panose="020B0600070205080204" pitchFamily="50" charset="-128"/>
              <a:ea typeface="ＭＳ Ｐゴシック" panose="020B0600070205080204" pitchFamily="50" charset="-128"/>
            </a:endParaRPr>
          </a:p>
        </p:txBody>
      </p:sp>
      <p:sp>
        <p:nvSpPr>
          <p:cNvPr id="2" name="Rectangle 5">
            <a:extLst>
              <a:ext uri="{FF2B5EF4-FFF2-40B4-BE49-F238E27FC236}">
                <a16:creationId xmlns:a16="http://schemas.microsoft.com/office/drawing/2014/main" id="{B1996493-01D9-F1E5-82A6-39042936C87C}"/>
              </a:ext>
            </a:extLst>
          </p:cNvPr>
          <p:cNvSpPr>
            <a:spLocks noChangeArrowheads="1"/>
          </p:cNvSpPr>
          <p:nvPr/>
        </p:nvSpPr>
        <p:spPr bwMode="auto">
          <a:xfrm>
            <a:off x="-1588" y="3540257"/>
            <a:ext cx="6893582" cy="659388"/>
          </a:xfrm>
          <a:prstGeom prst="rect">
            <a:avLst/>
          </a:prstGeom>
          <a:noFill/>
          <a:ln w="9525">
            <a:noFill/>
            <a:miter lim="800000"/>
            <a:headEnd/>
            <a:tailEnd/>
          </a:ln>
        </p:spPr>
        <p:txBody>
          <a:bodyPr lIns="77929" tIns="38964" rIns="77929" bIns="38964"/>
          <a:lstStyle/>
          <a:p>
            <a:pPr marL="288000" eaLnBrk="1" hangingPunct="1">
              <a:spcBef>
                <a:spcPts val="170"/>
              </a:spcBef>
              <a:spcAft>
                <a:spcPts val="170"/>
              </a:spcAft>
              <a:tabLst>
                <a:tab pos="4838700" algn="l"/>
              </a:tabLst>
              <a:defRPr/>
            </a:pPr>
            <a:r>
              <a:rPr lang="ja-JP" altLang="en-US" sz="1600" b="1" dirty="0">
                <a:latin typeface="ＭＳ Ｐゴシック" panose="020B0600070205080204" pitchFamily="50" charset="-128"/>
              </a:rPr>
              <a:t>■　市民利用の促進につながる公園再生のための環境整備と情報発信　　　　 　　　　　　　　　　　　　　　　　　</a:t>
            </a:r>
            <a:endParaRPr lang="en-US" altLang="ja-JP" sz="1600" b="1" dirty="0">
              <a:latin typeface="ＭＳ Ｐゴシック" panose="020B0600070205080204" pitchFamily="50" charset="-128"/>
            </a:endParaRPr>
          </a:p>
          <a:p>
            <a:pPr marL="288000" eaLnBrk="1" hangingPunct="1">
              <a:spcBef>
                <a:spcPts val="0"/>
              </a:spcBef>
              <a:spcAft>
                <a:spcPts val="170"/>
              </a:spcAft>
              <a:tabLst>
                <a:tab pos="4838700" algn="l"/>
              </a:tabLst>
              <a:defRPr/>
            </a:pPr>
            <a:r>
              <a:rPr lang="ja-JP" altLang="en-US" sz="1600" b="1" dirty="0">
                <a:latin typeface="ＭＳ Ｐゴシック" panose="020B0600070205080204" pitchFamily="50" charset="-128"/>
              </a:rPr>
              <a:t>　　　　　　　　　　　　　　　　　　　　　　　　　　　　　　　　　（  １億１，６００万円</a:t>
            </a:r>
            <a:r>
              <a:rPr lang="ja-JP" altLang="en-US" b="1" dirty="0">
                <a:latin typeface="ＭＳ Ｐゴシック" panose="020B0600070205080204" pitchFamily="50" charset="-128"/>
              </a:rPr>
              <a:t>）</a:t>
            </a:r>
          </a:p>
        </p:txBody>
      </p:sp>
      <p:sp>
        <p:nvSpPr>
          <p:cNvPr id="16" name="テキスト ボックス 15">
            <a:extLst>
              <a:ext uri="{FF2B5EF4-FFF2-40B4-BE49-F238E27FC236}">
                <a16:creationId xmlns:a16="http://schemas.microsoft.com/office/drawing/2014/main" id="{C0624453-073F-1E7D-466A-83FEAD091B99}"/>
              </a:ext>
            </a:extLst>
          </p:cNvPr>
          <p:cNvSpPr txBox="1">
            <a:spLocks noChangeAspect="1"/>
          </p:cNvSpPr>
          <p:nvPr/>
        </p:nvSpPr>
        <p:spPr bwMode="auto">
          <a:xfrm>
            <a:off x="6552069" y="3337251"/>
            <a:ext cx="2642437" cy="153888"/>
          </a:xfrm>
          <a:prstGeom prst="rect">
            <a:avLst/>
          </a:prstGeom>
          <a:noFill/>
          <a:ln>
            <a:noFill/>
          </a:ln>
        </p:spPr>
        <p:txBody>
          <a:bodyPr wrap="square" lIns="0" tIns="0" rIns="0" bIns="0" anchor="ctr">
            <a:spAutoFit/>
          </a:bodyPr>
          <a:lstStyle/>
          <a:p>
            <a:pPr algn="ctr">
              <a:defRPr/>
            </a:pPr>
            <a:r>
              <a:rPr lang="ja-JP" altLang="en-US" sz="1000" dirty="0">
                <a:latin typeface="ＭＳ Ｐゴシック" panose="020B0600070205080204" pitchFamily="50" charset="-128"/>
                <a:ea typeface="ＭＳ Ｐゴシック" panose="020B0600070205080204" pitchFamily="50" charset="-128"/>
              </a:rPr>
              <a:t>なんさん通りの整備後イメージ</a:t>
            </a:r>
            <a:endParaRPr lang="en-US" altLang="ja-JP" sz="1000" dirty="0">
              <a:latin typeface="ＭＳ Ｐゴシック" panose="020B0600070205080204" pitchFamily="50" charset="-128"/>
              <a:ea typeface="ＭＳ Ｐゴシック" panose="020B0600070205080204" pitchFamily="50" charset="-128"/>
            </a:endParaRPr>
          </a:p>
        </p:txBody>
      </p:sp>
      <p:sp>
        <p:nvSpPr>
          <p:cNvPr id="18" name="テキスト ボックス 17">
            <a:extLst>
              <a:ext uri="{FF2B5EF4-FFF2-40B4-BE49-F238E27FC236}">
                <a16:creationId xmlns:a16="http://schemas.microsoft.com/office/drawing/2014/main" id="{CF888F7E-4A79-D1E9-FDFF-2D3F7D670C8E}"/>
              </a:ext>
            </a:extLst>
          </p:cNvPr>
          <p:cNvSpPr txBox="1">
            <a:spLocks noChangeAspect="1"/>
          </p:cNvSpPr>
          <p:nvPr/>
        </p:nvSpPr>
        <p:spPr bwMode="auto">
          <a:xfrm>
            <a:off x="6891994" y="4924429"/>
            <a:ext cx="203222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ja-JP" altLang="en-US" sz="1000" dirty="0">
                <a:latin typeface="ＭＳ Ｐゴシック" panose="020B0600070205080204" pitchFamily="50" charset="-128"/>
              </a:rPr>
              <a:t>公園再生のイメージ</a:t>
            </a:r>
            <a:endParaRPr lang="en-US" altLang="ja-JP" sz="1000" dirty="0">
              <a:latin typeface="ＭＳ Ｐゴシック" panose="020B0600070205080204" pitchFamily="50" charset="-128"/>
            </a:endParaRPr>
          </a:p>
        </p:txBody>
      </p:sp>
      <p:pic>
        <p:nvPicPr>
          <p:cNvPr id="19" name="図 18" descr="サッカーしている人たち&#10;&#10;低い精度で自動的に生成された説明">
            <a:extLst>
              <a:ext uri="{FF2B5EF4-FFF2-40B4-BE49-F238E27FC236}">
                <a16:creationId xmlns:a16="http://schemas.microsoft.com/office/drawing/2014/main" id="{425B7F99-2A41-DD69-0A61-B398AEE9634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57173" y="3561760"/>
            <a:ext cx="2032227" cy="1359303"/>
          </a:xfrm>
          <a:prstGeom prst="rect">
            <a:avLst/>
          </a:prstGeom>
        </p:spPr>
      </p:pic>
      <p:pic>
        <p:nvPicPr>
          <p:cNvPr id="20" name="図 19">
            <a:extLst>
              <a:ext uri="{FF2B5EF4-FFF2-40B4-BE49-F238E27FC236}">
                <a16:creationId xmlns:a16="http://schemas.microsoft.com/office/drawing/2014/main" id="{E0B02725-1ADD-F30E-4C05-8923F92C594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853878" y="1970856"/>
            <a:ext cx="2035522" cy="1352490"/>
          </a:xfrm>
          <a:prstGeom prst="rect">
            <a:avLst/>
          </a:prstGeom>
        </p:spPr>
      </p:pic>
      <p:pic>
        <p:nvPicPr>
          <p:cNvPr id="5" name="図 4" descr="屋内, 部屋, 大きい, テーブル が含まれている画像&#10;&#10;自動的に生成された説明">
            <a:extLst>
              <a:ext uri="{FF2B5EF4-FFF2-40B4-BE49-F238E27FC236}">
                <a16:creationId xmlns:a16="http://schemas.microsoft.com/office/drawing/2014/main" id="{71A954BD-8367-0DD4-4840-11D0454B354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855400" y="476331"/>
            <a:ext cx="2034000" cy="1319048"/>
          </a:xfrm>
          <a:prstGeom prst="rect">
            <a:avLst/>
          </a:prstGeom>
        </p:spPr>
      </p:pic>
      <p:sp>
        <p:nvSpPr>
          <p:cNvPr id="4" name="Rectangle 5">
            <a:extLst>
              <a:ext uri="{FF2B5EF4-FFF2-40B4-BE49-F238E27FC236}">
                <a16:creationId xmlns:a16="http://schemas.microsoft.com/office/drawing/2014/main" id="{1C6C90F0-0270-6BBD-8905-D87F321FF875}"/>
              </a:ext>
            </a:extLst>
          </p:cNvPr>
          <p:cNvSpPr>
            <a:spLocks noChangeArrowheads="1"/>
          </p:cNvSpPr>
          <p:nvPr/>
        </p:nvSpPr>
        <p:spPr bwMode="auto">
          <a:xfrm>
            <a:off x="-1588" y="3014970"/>
            <a:ext cx="5924282" cy="548285"/>
          </a:xfrm>
          <a:prstGeom prst="rect">
            <a:avLst/>
          </a:prstGeom>
          <a:noFill/>
          <a:ln w="9525">
            <a:noFill/>
            <a:miter lim="800000"/>
            <a:headEnd/>
            <a:tailEnd/>
          </a:ln>
        </p:spPr>
        <p:txBody>
          <a:bodyPr lIns="69595" tIns="34797" rIns="69595" bIns="34797"/>
          <a:lstStyle/>
          <a:p>
            <a:pPr marL="756000" indent="-266700" eaLnBrk="1" hangingPunct="1">
              <a:spcBef>
                <a:spcPts val="170"/>
              </a:spcBef>
              <a:spcAft>
                <a:spcPts val="170"/>
              </a:spcAft>
              <a:buFont typeface="Wingdings" pitchFamily="2" charset="2"/>
              <a:buChar char="Ø"/>
              <a:defRPr/>
            </a:pPr>
            <a:r>
              <a:rPr lang="ja-JP" altLang="en-US" sz="1400" dirty="0">
                <a:latin typeface="ＭＳ Ｐゴシック" panose="020B0600070205080204" pitchFamily="50" charset="-128"/>
              </a:rPr>
              <a:t>先行オープンした広場部に続き、令和７年３月の全体完成に向けて、</a:t>
            </a:r>
            <a:r>
              <a:rPr lang="ja-JP" altLang="en-US" sz="1400" dirty="0"/>
              <a:t>なんさん通り、御堂筋（難波～難波西口）の整備工事を実施</a:t>
            </a:r>
          </a:p>
        </p:txBody>
      </p:sp>
      <p:sp>
        <p:nvSpPr>
          <p:cNvPr id="9" name="Rectangle 5">
            <a:extLst>
              <a:ext uri="{FF2B5EF4-FFF2-40B4-BE49-F238E27FC236}">
                <a16:creationId xmlns:a16="http://schemas.microsoft.com/office/drawing/2014/main" id="{89154279-BAF0-11E7-FA08-75B209C82946}"/>
              </a:ext>
            </a:extLst>
          </p:cNvPr>
          <p:cNvSpPr>
            <a:spLocks noChangeArrowheads="1"/>
          </p:cNvSpPr>
          <p:nvPr/>
        </p:nvSpPr>
        <p:spPr bwMode="auto">
          <a:xfrm>
            <a:off x="-1589" y="4135868"/>
            <a:ext cx="6553657" cy="548285"/>
          </a:xfrm>
          <a:prstGeom prst="rect">
            <a:avLst/>
          </a:prstGeom>
          <a:noFill/>
          <a:ln w="9525">
            <a:noFill/>
            <a:miter lim="800000"/>
            <a:headEnd/>
            <a:tailEnd/>
          </a:ln>
        </p:spPr>
        <p:txBody>
          <a:bodyPr lIns="69595" tIns="34797" rIns="69595" bIns="34797"/>
          <a:lstStyle/>
          <a:p>
            <a:pPr marL="756000" indent="-266700" eaLnBrk="1" hangingPunct="1">
              <a:spcBef>
                <a:spcPts val="170"/>
              </a:spcBef>
              <a:spcAft>
                <a:spcPts val="170"/>
              </a:spcAft>
              <a:buFont typeface="Wingdings" pitchFamily="2" charset="2"/>
              <a:buChar char="Ø"/>
              <a:defRPr/>
            </a:pPr>
            <a:r>
              <a:rPr lang="ja-JP" altLang="en-US" sz="1400" dirty="0">
                <a:latin typeface="ＭＳ Ｐゴシック" panose="020B0600070205080204" pitchFamily="50" charset="-128"/>
              </a:rPr>
              <a:t>雑草抑制と利用促進の好循環を持続させることで公園再生をめざし、住民に身近な公園を対象に雑草抑制対策（土の入替、舗装化等）を実施</a:t>
            </a:r>
            <a:endParaRPr lang="en-US" altLang="ja-JP" sz="1400" dirty="0">
              <a:latin typeface="ＭＳ Ｐゴシック" panose="020B0600070205080204" pitchFamily="50" charset="-128"/>
            </a:endParaRPr>
          </a:p>
        </p:txBody>
      </p:sp>
      <p:sp>
        <p:nvSpPr>
          <p:cNvPr id="10" name="Rectangle 5">
            <a:extLst>
              <a:ext uri="{FF2B5EF4-FFF2-40B4-BE49-F238E27FC236}">
                <a16:creationId xmlns:a16="http://schemas.microsoft.com/office/drawing/2014/main" id="{B700A25B-DAAE-4201-60E5-E94B1D7A0C53}"/>
              </a:ext>
            </a:extLst>
          </p:cNvPr>
          <p:cNvSpPr>
            <a:spLocks noChangeArrowheads="1"/>
          </p:cNvSpPr>
          <p:nvPr/>
        </p:nvSpPr>
        <p:spPr bwMode="auto">
          <a:xfrm>
            <a:off x="-1" y="4595215"/>
            <a:ext cx="6705295" cy="548285"/>
          </a:xfrm>
          <a:prstGeom prst="rect">
            <a:avLst/>
          </a:prstGeom>
          <a:noFill/>
          <a:ln w="9525">
            <a:noFill/>
            <a:miter lim="800000"/>
            <a:headEnd/>
            <a:tailEnd/>
          </a:ln>
        </p:spPr>
        <p:txBody>
          <a:bodyPr lIns="69595" tIns="34797" rIns="69595" bIns="34797"/>
          <a:lstStyle/>
          <a:p>
            <a:pPr marL="756000" indent="-266700" eaLnBrk="1" hangingPunct="1">
              <a:spcBef>
                <a:spcPts val="170"/>
              </a:spcBef>
              <a:spcAft>
                <a:spcPts val="170"/>
              </a:spcAft>
              <a:buFont typeface="Wingdings" pitchFamily="2" charset="2"/>
              <a:buChar char="Ø"/>
              <a:defRPr/>
            </a:pPr>
            <a:r>
              <a:rPr lang="ja-JP" altLang="ja-JP" sz="1400" dirty="0">
                <a:latin typeface="ＭＳ Ｐゴシック" panose="020B0600070205080204" pitchFamily="50" charset="-128"/>
              </a:rPr>
              <a:t>事業紹介や開花情報</a:t>
            </a:r>
            <a:r>
              <a:rPr lang="ja-JP" altLang="en-US" sz="1400" dirty="0">
                <a:latin typeface="ＭＳ Ｐゴシック" panose="020B0600070205080204" pitchFamily="50" charset="-128"/>
              </a:rPr>
              <a:t>など</a:t>
            </a:r>
            <a:r>
              <a:rPr lang="ja-JP" altLang="ja-JP" sz="1400" dirty="0">
                <a:latin typeface="ＭＳ Ｐゴシック" panose="020B0600070205080204" pitchFamily="50" charset="-128"/>
              </a:rPr>
              <a:t>、市民利用の促進につながる情報をホームページや</a:t>
            </a:r>
            <a:r>
              <a:rPr lang="ja-JP" altLang="en-US" sz="1400" dirty="0">
                <a:latin typeface="ＭＳ Ｐゴシック" panose="020B0600070205080204" pitchFamily="50" charset="-128"/>
              </a:rPr>
              <a:t>ＳＮＳ</a:t>
            </a:r>
            <a:r>
              <a:rPr lang="ja-JP" altLang="ja-JP" sz="1400" dirty="0">
                <a:latin typeface="ＭＳ Ｐゴシック" panose="020B0600070205080204" pitchFamily="50" charset="-128"/>
              </a:rPr>
              <a:t>で発信</a:t>
            </a:r>
            <a:endParaRPr lang="en-US" altLang="ja-JP" sz="1400" dirty="0">
              <a:latin typeface="ＭＳ Ｐゴシック" panose="020B0600070205080204" pitchFamily="50" charset="-128"/>
            </a:endParaRPr>
          </a:p>
        </p:txBody>
      </p:sp>
      <p:sp>
        <p:nvSpPr>
          <p:cNvPr id="12" name="スライド番号プレースホルダ 3"/>
          <p:cNvSpPr txBox="1">
            <a:spLocks noGrp="1"/>
          </p:cNvSpPr>
          <p:nvPr/>
        </p:nvSpPr>
        <p:spPr bwMode="auto">
          <a:xfrm>
            <a:off x="7010400" y="4777247"/>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34</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0467109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descr="アイコン&#10;&#10;自動的に生成された説明">
            <a:extLst>
              <a:ext uri="{FF2B5EF4-FFF2-40B4-BE49-F238E27FC236}">
                <a16:creationId xmlns:a16="http://schemas.microsoft.com/office/drawing/2014/main" id="{42606C32-7A8D-0597-E6CB-DF016C4DAA2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71625" y="1205376"/>
            <a:ext cx="904932" cy="971612"/>
          </a:xfrm>
          <a:prstGeom prst="rect">
            <a:avLst/>
          </a:prstGeom>
        </p:spPr>
      </p:pic>
      <p:sp>
        <p:nvSpPr>
          <p:cNvPr id="9" name="Rectangle 4"/>
          <p:cNvSpPr>
            <a:spLocks noChangeArrowheads="1"/>
          </p:cNvSpPr>
          <p:nvPr/>
        </p:nvSpPr>
        <p:spPr bwMode="auto">
          <a:xfrm>
            <a:off x="-1588" y="-4763"/>
            <a:ext cx="9145588" cy="476251"/>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「ゼロカーボン おおさか」の実現</a:t>
            </a:r>
            <a:endParaRPr lang="en-US" altLang="ja-JP"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endParaRPr>
          </a:p>
        </p:txBody>
      </p:sp>
      <p:sp>
        <p:nvSpPr>
          <p:cNvPr id="25" name="Rectangle 5"/>
          <p:cNvSpPr>
            <a:spLocks noChangeArrowheads="1"/>
          </p:cNvSpPr>
          <p:nvPr/>
        </p:nvSpPr>
        <p:spPr bwMode="auto">
          <a:xfrm>
            <a:off x="155575" y="663000"/>
            <a:ext cx="6832652" cy="390172"/>
          </a:xfrm>
          <a:prstGeom prst="rect">
            <a:avLst/>
          </a:prstGeom>
          <a:noFill/>
          <a:ln w="9525">
            <a:noFill/>
            <a:miter lim="800000"/>
            <a:headEnd/>
            <a:tailEnd/>
          </a:ln>
        </p:spPr>
        <p:txBody>
          <a:bodyPr lIns="77929" tIns="38964" rIns="77929" bIns="38964"/>
          <a:lstStyle/>
          <a:p>
            <a:pPr eaLnBrk="1" hangingPunct="1">
              <a:lnSpc>
                <a:spcPts val="1700"/>
              </a:lnSpc>
              <a:spcBef>
                <a:spcPts val="170"/>
              </a:spcBef>
              <a:spcAft>
                <a:spcPts val="170"/>
              </a:spcAft>
              <a:tabLst>
                <a:tab pos="5289550" algn="l"/>
              </a:tabLst>
              <a:defRPr/>
            </a:pPr>
            <a:r>
              <a:rPr lang="ja-JP" altLang="en-US" sz="1600" b="1" dirty="0">
                <a:solidFill>
                  <a:schemeClr val="accent4"/>
                </a:solidFill>
                <a:latin typeface="ＭＳ Ｐゴシック" pitchFamily="50" charset="-128"/>
                <a:ea typeface="ＭＳ Ｐゴシック" charset="-128"/>
              </a:rPr>
              <a:t>　　　　　　　　　　　　　　　　　</a:t>
            </a:r>
            <a:endParaRPr lang="en-US" altLang="ja-JP" sz="1600" b="1" dirty="0">
              <a:solidFill>
                <a:schemeClr val="accent4"/>
              </a:solidFill>
              <a:latin typeface="ＭＳ Ｐゴシック" pitchFamily="50" charset="-128"/>
              <a:ea typeface="ＭＳ Ｐゴシック" charset="-128"/>
            </a:endParaRPr>
          </a:p>
          <a:p>
            <a:pPr eaLnBrk="1" hangingPunct="1">
              <a:lnSpc>
                <a:spcPts val="1700"/>
              </a:lnSpc>
              <a:spcBef>
                <a:spcPts val="170"/>
              </a:spcBef>
              <a:spcAft>
                <a:spcPts val="170"/>
              </a:spcAft>
              <a:tabLst>
                <a:tab pos="5289550" algn="l"/>
              </a:tabLst>
              <a:defRPr/>
            </a:pPr>
            <a:r>
              <a:rPr lang="ja-JP" altLang="en-US" sz="1600" b="1" dirty="0">
                <a:solidFill>
                  <a:schemeClr val="accent4"/>
                </a:solidFill>
                <a:latin typeface="ＭＳ Ｐゴシック" pitchFamily="50" charset="-128"/>
                <a:ea typeface="ＭＳ Ｐゴシック" charset="-128"/>
              </a:rPr>
              <a:t>　　　　　　　　　　　　　　　　　　　　　　　　　　　　　　　　　　　　　　　　　　　</a:t>
            </a:r>
            <a:endParaRPr lang="en-US" altLang="ja-JP" sz="1400" dirty="0">
              <a:solidFill>
                <a:srgbClr val="0070C0"/>
              </a:solidFill>
              <a:latin typeface="ＭＳ Ｐゴシック" pitchFamily="50" charset="-128"/>
              <a:ea typeface="ＭＳ Ｐゴシック" charset="-128"/>
            </a:endParaRPr>
          </a:p>
        </p:txBody>
      </p:sp>
      <p:sp>
        <p:nvSpPr>
          <p:cNvPr id="14" name="Rectangle 4"/>
          <p:cNvSpPr>
            <a:spLocks noChangeArrowheads="1"/>
          </p:cNvSpPr>
          <p:nvPr/>
        </p:nvSpPr>
        <p:spPr bwMode="auto">
          <a:xfrm>
            <a:off x="7486495" y="0"/>
            <a:ext cx="165750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経済成長に向けた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戦略の実行</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3" name="AutoShape 2" descr="https://1.bp.blogspot.com/-ToH0YELnPAA/Whu1-U4b-5I/AAAAAAABIeY/f-qTWRzaC2APP7vmLdBd0p3JZx5bZfj_gCLcBGAs/s800/car_bus_jr.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latin typeface="ＭＳ Ｐゴシック" panose="020B0600070205080204" pitchFamily="50" charset="-128"/>
            </a:endParaRPr>
          </a:p>
        </p:txBody>
      </p:sp>
      <p:sp>
        <p:nvSpPr>
          <p:cNvPr id="50" name="スライド番号プレースホルダ 3"/>
          <p:cNvSpPr txBox="1">
            <a:spLocks noGrp="1"/>
          </p:cNvSpPr>
          <p:nvPr/>
        </p:nvSpPr>
        <p:spPr bwMode="auto">
          <a:xfrm>
            <a:off x="7010400" y="4643135"/>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35</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
        <p:nvSpPr>
          <p:cNvPr id="4" name="Rectangle 5">
            <a:extLst>
              <a:ext uri="{FF2B5EF4-FFF2-40B4-BE49-F238E27FC236}">
                <a16:creationId xmlns:a16="http://schemas.microsoft.com/office/drawing/2014/main" id="{E8BB1D05-6FEA-4BFE-D20E-202E98B2E1EF}"/>
              </a:ext>
            </a:extLst>
          </p:cNvPr>
          <p:cNvSpPr>
            <a:spLocks noChangeArrowheads="1"/>
          </p:cNvSpPr>
          <p:nvPr/>
        </p:nvSpPr>
        <p:spPr bwMode="auto">
          <a:xfrm>
            <a:off x="-39174" y="4155701"/>
            <a:ext cx="8904288" cy="321029"/>
          </a:xfrm>
          <a:prstGeom prst="rect">
            <a:avLst/>
          </a:prstGeom>
          <a:noFill/>
          <a:ln w="9525">
            <a:noFill/>
            <a:miter lim="800000"/>
            <a:headEnd/>
            <a:tailEnd/>
          </a:ln>
        </p:spPr>
        <p:txBody>
          <a:bodyPr lIns="77929" tIns="38964" rIns="77929" bIns="38964"/>
          <a:lstStyle/>
          <a:p>
            <a:pPr marL="288000" eaLnBrk="1" hangingPunct="1">
              <a:spcBef>
                <a:spcPts val="170"/>
              </a:spcBef>
              <a:spcAft>
                <a:spcPts val="170"/>
              </a:spcAft>
              <a:tabLst>
                <a:tab pos="4838700" algn="l"/>
              </a:tabLst>
              <a:defRPr/>
            </a:pPr>
            <a:r>
              <a:rPr lang="ja-JP" altLang="en-US" sz="1600" b="1" dirty="0">
                <a:latin typeface="ＭＳ Ｐゴシック" panose="020B0600070205080204" pitchFamily="50" charset="-128"/>
              </a:rPr>
              <a:t>■　住宅省エネ改修促進事業　　　　　　　　　　　　　　　　　　　  （　１億５，５００万円）</a:t>
            </a:r>
          </a:p>
        </p:txBody>
      </p:sp>
      <p:sp>
        <p:nvSpPr>
          <p:cNvPr id="5" name="Rectangle 5">
            <a:extLst>
              <a:ext uri="{FF2B5EF4-FFF2-40B4-BE49-F238E27FC236}">
                <a16:creationId xmlns:a16="http://schemas.microsoft.com/office/drawing/2014/main" id="{1E37212D-A956-7B46-AA40-1B9C2767DAF0}"/>
              </a:ext>
            </a:extLst>
          </p:cNvPr>
          <p:cNvSpPr>
            <a:spLocks noChangeArrowheads="1"/>
          </p:cNvSpPr>
          <p:nvPr/>
        </p:nvSpPr>
        <p:spPr bwMode="auto">
          <a:xfrm>
            <a:off x="265168" y="3160810"/>
            <a:ext cx="7359491" cy="354576"/>
          </a:xfrm>
          <a:prstGeom prst="rect">
            <a:avLst/>
          </a:prstGeom>
          <a:noFill/>
          <a:ln w="9525">
            <a:noFill/>
            <a:miter lim="800000"/>
            <a:headEnd/>
            <a:tailEnd/>
          </a:ln>
        </p:spPr>
        <p:txBody>
          <a:bodyPr lIns="77929" tIns="38964" rIns="77929" bIns="38964"/>
          <a:lstStyle/>
          <a:p>
            <a:pPr eaLnBrk="1" hangingPunct="1">
              <a:lnSpc>
                <a:spcPts val="1700"/>
              </a:lnSpc>
              <a:spcBef>
                <a:spcPts val="170"/>
              </a:spcBef>
              <a:spcAft>
                <a:spcPts val="170"/>
              </a:spcAft>
              <a:tabLst>
                <a:tab pos="5289550" algn="l"/>
              </a:tabLst>
              <a:defRPr/>
            </a:pPr>
            <a:r>
              <a:rPr lang="ja-JP" altLang="en-US" sz="1600" b="1" dirty="0">
                <a:latin typeface="ＭＳ Ｐゴシック" pitchFamily="50" charset="-128"/>
                <a:ea typeface="ＭＳ Ｐゴシック" charset="-128"/>
              </a:rPr>
              <a:t>■　大阪“みなと”カーボンニュートラルポート形成事業　　　　 （　１億　　９００万円）</a:t>
            </a:r>
          </a:p>
          <a:p>
            <a:pPr eaLnBrk="1" hangingPunct="1">
              <a:lnSpc>
                <a:spcPts val="1700"/>
              </a:lnSpc>
              <a:spcBef>
                <a:spcPts val="170"/>
              </a:spcBef>
              <a:spcAft>
                <a:spcPts val="170"/>
              </a:spcAft>
              <a:tabLst>
                <a:tab pos="5289550" algn="l"/>
              </a:tabLst>
              <a:defRPr/>
            </a:pPr>
            <a:endParaRPr lang="en-US" altLang="ja-JP" sz="1400" dirty="0">
              <a:latin typeface="ＭＳ Ｐゴシック" pitchFamily="50" charset="-128"/>
              <a:ea typeface="ＭＳ Ｐゴシック" charset="-128"/>
            </a:endParaRPr>
          </a:p>
        </p:txBody>
      </p:sp>
      <p:sp>
        <p:nvSpPr>
          <p:cNvPr id="6" name="Rectangle 5">
            <a:extLst>
              <a:ext uri="{FF2B5EF4-FFF2-40B4-BE49-F238E27FC236}">
                <a16:creationId xmlns:a16="http://schemas.microsoft.com/office/drawing/2014/main" id="{E43C041A-F750-2521-9B87-74B9757E0C76}"/>
              </a:ext>
            </a:extLst>
          </p:cNvPr>
          <p:cNvSpPr>
            <a:spLocks noChangeArrowheads="1"/>
          </p:cNvSpPr>
          <p:nvPr/>
        </p:nvSpPr>
        <p:spPr bwMode="auto">
          <a:xfrm>
            <a:off x="532757" y="3533364"/>
            <a:ext cx="8294370" cy="57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500"/>
              </a:lnSpc>
              <a:spcBef>
                <a:spcPts val="200"/>
              </a:spcBef>
              <a:spcAft>
                <a:spcPts val="200"/>
              </a:spcAft>
              <a:buFont typeface="Wingdings" panose="05000000000000000000" pitchFamily="2" charset="2"/>
              <a:buChar char="Ø"/>
            </a:pPr>
            <a:r>
              <a:rPr lang="ja-JP" altLang="en-US" sz="1400" dirty="0">
                <a:latin typeface="ＭＳ Ｐゴシック" pitchFamily="50" charset="-128"/>
                <a:ea typeface="ＭＳ Ｐゴシック" charset="-128"/>
              </a:rPr>
              <a:t>大阪“みなと”での</a:t>
            </a:r>
            <a:r>
              <a:rPr lang="en-US" altLang="ja-JP" sz="1400" dirty="0">
                <a:latin typeface="ＭＳ Ｐゴシック" pitchFamily="50" charset="-128"/>
                <a:ea typeface="ＭＳ Ｐゴシック" charset="-128"/>
              </a:rPr>
              <a:t>CO</a:t>
            </a:r>
            <a:r>
              <a:rPr lang="en-US" altLang="ja-JP" sz="1400" baseline="-25000" dirty="0">
                <a:latin typeface="ＭＳ Ｐゴシック" pitchFamily="50" charset="-128"/>
                <a:ea typeface="ＭＳ Ｐゴシック" charset="-128"/>
              </a:rPr>
              <a:t>2</a:t>
            </a:r>
            <a:r>
              <a:rPr lang="ja-JP" altLang="en-US" sz="1400" dirty="0">
                <a:latin typeface="ＭＳ Ｐゴシック" pitchFamily="50" charset="-128"/>
                <a:ea typeface="ＭＳ Ｐゴシック" charset="-128"/>
              </a:rPr>
              <a:t>排出量削減に向けた戦略案の策定や支援制度の検討</a:t>
            </a:r>
            <a:endParaRPr lang="en-US" altLang="ja-JP" sz="1400" dirty="0">
              <a:latin typeface="ＭＳ Ｐゴシック" pitchFamily="50" charset="-128"/>
              <a:ea typeface="ＭＳ Ｐゴシック" charset="-128"/>
            </a:endParaRPr>
          </a:p>
          <a:p>
            <a:pPr marL="285750" indent="-285750" eaLnBrk="1" hangingPunct="1">
              <a:lnSpc>
                <a:spcPts val="1500"/>
              </a:lnSpc>
              <a:spcBef>
                <a:spcPts val="200"/>
              </a:spcBef>
              <a:spcAft>
                <a:spcPts val="200"/>
              </a:spcAft>
              <a:buFont typeface="Wingdings" panose="05000000000000000000" pitchFamily="2" charset="2"/>
              <a:buChar char="Ø"/>
            </a:pPr>
            <a:r>
              <a:rPr lang="ja-JP" altLang="en-US" sz="1400" dirty="0">
                <a:latin typeface="ＭＳ Ｐゴシック" pitchFamily="50" charset="-128"/>
                <a:ea typeface="ＭＳ Ｐゴシック" charset="-128"/>
              </a:rPr>
              <a:t>物流事業者等が実施する環境負荷の少ない輸送手段への転換に要する経費の一部を助成　など</a:t>
            </a:r>
            <a:endParaRPr lang="en-US" altLang="ja-JP" sz="1400" strike="sngStrike" dirty="0">
              <a:latin typeface="ＭＳ Ｐゴシック" pitchFamily="50" charset="-128"/>
              <a:ea typeface="ＭＳ Ｐゴシック" charset="-128"/>
            </a:endParaRPr>
          </a:p>
        </p:txBody>
      </p:sp>
      <p:sp>
        <p:nvSpPr>
          <p:cNvPr id="7" name="角丸四角形 33">
            <a:extLst>
              <a:ext uri="{FF2B5EF4-FFF2-40B4-BE49-F238E27FC236}">
                <a16:creationId xmlns:a16="http://schemas.microsoft.com/office/drawing/2014/main" id="{87FC050A-9007-C95B-6812-F1E85E0D8CA0}"/>
              </a:ext>
            </a:extLst>
          </p:cNvPr>
          <p:cNvSpPr/>
          <p:nvPr/>
        </p:nvSpPr>
        <p:spPr>
          <a:xfrm>
            <a:off x="26866" y="3153009"/>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8" name="Rectangle 5">
            <a:extLst>
              <a:ext uri="{FF2B5EF4-FFF2-40B4-BE49-F238E27FC236}">
                <a16:creationId xmlns:a16="http://schemas.microsoft.com/office/drawing/2014/main" id="{C2DDA993-A704-4294-E1F7-8B36983CED87}"/>
              </a:ext>
            </a:extLst>
          </p:cNvPr>
          <p:cNvSpPr>
            <a:spLocks noChangeArrowheads="1"/>
          </p:cNvSpPr>
          <p:nvPr/>
        </p:nvSpPr>
        <p:spPr bwMode="auto">
          <a:xfrm>
            <a:off x="5595753" y="2939209"/>
            <a:ext cx="1898084" cy="354576"/>
          </a:xfrm>
          <a:prstGeom prst="rect">
            <a:avLst/>
          </a:prstGeom>
          <a:noFill/>
          <a:ln w="9525">
            <a:noFill/>
            <a:miter lim="800000"/>
            <a:headEnd/>
            <a:tailEnd/>
          </a:ln>
        </p:spPr>
        <p:txBody>
          <a:bodyPr lIns="77929" tIns="38964" rIns="77929" bIns="38964"/>
          <a:lstStyle/>
          <a:p>
            <a:pPr algn="just" eaLnBrk="1" hangingPunct="1">
              <a:lnSpc>
                <a:spcPts val="1700"/>
              </a:lnSpc>
              <a:spcBef>
                <a:spcPts val="170"/>
              </a:spcBef>
              <a:spcAft>
                <a:spcPts val="170"/>
              </a:spcAft>
              <a:tabLst>
                <a:tab pos="1519238" algn="l"/>
                <a:tab pos="5289550" algn="l"/>
              </a:tabLst>
              <a:defRPr/>
            </a:pPr>
            <a:endParaRPr lang="en-US" altLang="ja-JP" sz="1400" dirty="0">
              <a:solidFill>
                <a:srgbClr val="FF0000"/>
              </a:solidFill>
              <a:latin typeface="ＭＳ Ｐゴシック" pitchFamily="50" charset="-128"/>
              <a:ea typeface="ＭＳ Ｐゴシック" charset="-128"/>
            </a:endParaRPr>
          </a:p>
        </p:txBody>
      </p:sp>
      <p:sp>
        <p:nvSpPr>
          <p:cNvPr id="13" name="Rectangle 5">
            <a:extLst>
              <a:ext uri="{FF2B5EF4-FFF2-40B4-BE49-F238E27FC236}">
                <a16:creationId xmlns:a16="http://schemas.microsoft.com/office/drawing/2014/main" id="{9DD44D36-AF73-DC62-B82E-06A958BE2042}"/>
              </a:ext>
            </a:extLst>
          </p:cNvPr>
          <p:cNvSpPr>
            <a:spLocks noChangeArrowheads="1"/>
          </p:cNvSpPr>
          <p:nvPr/>
        </p:nvSpPr>
        <p:spPr bwMode="auto">
          <a:xfrm>
            <a:off x="265168" y="2202385"/>
            <a:ext cx="7359491" cy="354576"/>
          </a:xfrm>
          <a:prstGeom prst="rect">
            <a:avLst/>
          </a:prstGeom>
          <a:noFill/>
          <a:ln w="9525">
            <a:noFill/>
            <a:miter lim="800000"/>
            <a:headEnd/>
            <a:tailEnd/>
          </a:ln>
        </p:spPr>
        <p:txBody>
          <a:bodyPr lIns="77929" tIns="38964" rIns="77929" bIns="38964"/>
          <a:lstStyle/>
          <a:p>
            <a:pPr eaLnBrk="1" hangingPunct="1">
              <a:lnSpc>
                <a:spcPts val="1700"/>
              </a:lnSpc>
              <a:spcBef>
                <a:spcPts val="170"/>
              </a:spcBef>
              <a:spcAft>
                <a:spcPts val="170"/>
              </a:spcAft>
              <a:tabLst>
                <a:tab pos="5289550" algn="l"/>
              </a:tabLst>
              <a:defRPr/>
            </a:pPr>
            <a:r>
              <a:rPr lang="ja-JP" altLang="en-US" sz="1600" b="1" dirty="0">
                <a:latin typeface="ＭＳ Ｐゴシック" pitchFamily="50" charset="-128"/>
                <a:ea typeface="ＭＳ Ｐゴシック" charset="-128"/>
              </a:rPr>
              <a:t>■</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万博を契機としたバス事業者の脱炭素化促進事業　　　　 （  ４億８，６００</a:t>
            </a:r>
            <a:r>
              <a:rPr lang="ja-JP" altLang="en-US" sz="1600" b="1" dirty="0">
                <a:latin typeface="+mj-ea"/>
              </a:rPr>
              <a:t>万円</a:t>
            </a:r>
            <a:r>
              <a:rPr lang="ja-JP" altLang="en-US" sz="1600" b="1" dirty="0">
                <a:latin typeface="ＭＳ Ｐゴシック" pitchFamily="50" charset="-128"/>
                <a:ea typeface="ＭＳ Ｐゴシック" charset="-128"/>
              </a:rPr>
              <a:t>）</a:t>
            </a:r>
            <a:endParaRPr lang="en-US" altLang="ja-JP" sz="1600" dirty="0">
              <a:latin typeface="ＭＳ Ｐゴシック" pitchFamily="50" charset="-128"/>
              <a:ea typeface="ＭＳ Ｐゴシック" charset="-128"/>
            </a:endParaRPr>
          </a:p>
          <a:p>
            <a:pPr eaLnBrk="1" hangingPunct="1">
              <a:lnSpc>
                <a:spcPts val="1700"/>
              </a:lnSpc>
              <a:spcBef>
                <a:spcPts val="170"/>
              </a:spcBef>
              <a:spcAft>
                <a:spcPts val="170"/>
              </a:spcAft>
              <a:tabLst>
                <a:tab pos="5289550" algn="l"/>
              </a:tabLst>
              <a:defRPr/>
            </a:pPr>
            <a:r>
              <a:rPr lang="ja-JP" altLang="en-US" sz="1600" b="1"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p:txBody>
      </p:sp>
      <p:pic>
        <p:nvPicPr>
          <p:cNvPr id="15" name="図 14">
            <a:extLst>
              <a:ext uri="{FF2B5EF4-FFF2-40B4-BE49-F238E27FC236}">
                <a16:creationId xmlns:a16="http://schemas.microsoft.com/office/drawing/2014/main" id="{517A6B81-F4EB-D5CB-FF89-AB08185937D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24660" y="2596493"/>
            <a:ext cx="1228037" cy="653930"/>
          </a:xfrm>
          <a:prstGeom prst="rect">
            <a:avLst/>
          </a:prstGeom>
        </p:spPr>
      </p:pic>
      <p:sp>
        <p:nvSpPr>
          <p:cNvPr id="16" name="Rectangle 5">
            <a:extLst>
              <a:ext uri="{FF2B5EF4-FFF2-40B4-BE49-F238E27FC236}">
                <a16:creationId xmlns:a16="http://schemas.microsoft.com/office/drawing/2014/main" id="{F0EA49B8-9515-047B-00FB-6E2D4AE9EA6F}"/>
              </a:ext>
            </a:extLst>
          </p:cNvPr>
          <p:cNvSpPr>
            <a:spLocks noChangeArrowheads="1"/>
          </p:cNvSpPr>
          <p:nvPr/>
        </p:nvSpPr>
        <p:spPr bwMode="auto">
          <a:xfrm>
            <a:off x="532757" y="2565950"/>
            <a:ext cx="6944837" cy="62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500"/>
              </a:lnSpc>
              <a:spcBef>
                <a:spcPts val="200"/>
              </a:spcBef>
              <a:spcAft>
                <a:spcPts val="200"/>
              </a:spcAft>
              <a:buFont typeface="Wingdings" panose="05000000000000000000" pitchFamily="2" charset="2"/>
              <a:buChar char="Ø"/>
            </a:pPr>
            <a:r>
              <a:rPr lang="ja-JP" altLang="en-US" sz="1400" dirty="0">
                <a:latin typeface="ＭＳ Ｐゴシック" pitchFamily="50" charset="-128"/>
                <a:ea typeface="ＭＳ Ｐゴシック" charset="-128"/>
              </a:rPr>
              <a:t>万博会場までのアクセスを担う公共交通機関（バス）の事業者等に対して</a:t>
            </a:r>
            <a:endParaRPr lang="en-US" altLang="ja-JP" sz="1400" dirty="0">
              <a:latin typeface="ＭＳ Ｐゴシック" pitchFamily="50" charset="-128"/>
              <a:ea typeface="ＭＳ Ｐゴシック" charset="-128"/>
            </a:endParaRPr>
          </a:p>
          <a:p>
            <a:pPr eaLnBrk="1" hangingPunct="1">
              <a:lnSpc>
                <a:spcPts val="1500"/>
              </a:lnSpc>
              <a:spcBef>
                <a:spcPts val="200"/>
              </a:spcBef>
              <a:spcAft>
                <a:spcPts val="200"/>
              </a:spcAft>
            </a:pPr>
            <a:r>
              <a:rPr lang="ja-JP" altLang="en-US" sz="1400" dirty="0">
                <a:latin typeface="ＭＳ Ｐゴシック" pitchFamily="50" charset="-128"/>
                <a:ea typeface="ＭＳ Ｐゴシック" charset="-128"/>
              </a:rPr>
              <a:t>　　 電気（ＥＶ）バス及び燃料電池（ＦＣ）バスの導入費用を大阪府と共同で補助</a:t>
            </a:r>
            <a:endParaRPr lang="en-US" altLang="ja-JP" sz="1400" strike="sngStrike" dirty="0">
              <a:latin typeface="ＭＳ Ｐゴシック" pitchFamily="50" charset="-128"/>
              <a:ea typeface="ＭＳ Ｐゴシック" charset="-128"/>
            </a:endParaRPr>
          </a:p>
          <a:p>
            <a:pPr eaLnBrk="1" hangingPunct="1">
              <a:lnSpc>
                <a:spcPts val="1500"/>
              </a:lnSpc>
              <a:spcBef>
                <a:spcPts val="200"/>
              </a:spcBef>
              <a:spcAft>
                <a:spcPts val="200"/>
              </a:spcAft>
            </a:pPr>
            <a:r>
              <a:rPr lang="ja-JP" altLang="en-US" sz="1400" strike="sngStrike" dirty="0">
                <a:solidFill>
                  <a:srgbClr val="FF0000"/>
                </a:solidFill>
                <a:latin typeface="ＭＳ Ｐゴシック" pitchFamily="50" charset="-128"/>
                <a:ea typeface="ＭＳ Ｐゴシック" charset="-128"/>
              </a:rPr>
              <a:t>　　</a:t>
            </a:r>
            <a:endParaRPr lang="en-US" altLang="ja-JP" sz="1400" strike="sngStrike" dirty="0">
              <a:solidFill>
                <a:srgbClr val="FF0000"/>
              </a:solidFill>
              <a:latin typeface="ＭＳ Ｐゴシック" pitchFamily="50" charset="-128"/>
              <a:ea typeface="ＭＳ Ｐゴシック" charset="-128"/>
            </a:endParaRPr>
          </a:p>
        </p:txBody>
      </p:sp>
      <p:sp>
        <p:nvSpPr>
          <p:cNvPr id="17" name="Rectangle 5">
            <a:extLst>
              <a:ext uri="{FF2B5EF4-FFF2-40B4-BE49-F238E27FC236}">
                <a16:creationId xmlns:a16="http://schemas.microsoft.com/office/drawing/2014/main" id="{4D808961-CC88-9FFC-FD3F-75A11F5F85DE}"/>
              </a:ext>
            </a:extLst>
          </p:cNvPr>
          <p:cNvSpPr>
            <a:spLocks noChangeArrowheads="1"/>
          </p:cNvSpPr>
          <p:nvPr/>
        </p:nvSpPr>
        <p:spPr bwMode="auto">
          <a:xfrm>
            <a:off x="541658" y="1563630"/>
            <a:ext cx="6944837" cy="480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500"/>
              </a:lnSpc>
              <a:spcBef>
                <a:spcPts val="200"/>
              </a:spcBef>
              <a:spcAft>
                <a:spcPts val="200"/>
              </a:spcAft>
              <a:buFont typeface="Wingdings" panose="05000000000000000000" pitchFamily="2" charset="2"/>
              <a:buChar char="Ø"/>
            </a:pPr>
            <a:r>
              <a:rPr lang="ja-JP" altLang="en-US" sz="1400" dirty="0">
                <a:latin typeface="ＭＳ Ｐゴシック" pitchFamily="50" charset="-128"/>
                <a:ea typeface="ＭＳ Ｐゴシック" charset="-128"/>
              </a:rPr>
              <a:t>ＡＲ技術等を活用した体験型環境学習</a:t>
            </a:r>
            <a:endParaRPr lang="en-US" altLang="ja-JP" sz="1400" dirty="0">
              <a:latin typeface="ＭＳ Ｐゴシック" pitchFamily="50" charset="-128"/>
              <a:ea typeface="ＭＳ Ｐゴシック" charset="-128"/>
            </a:endParaRPr>
          </a:p>
          <a:p>
            <a:pPr marL="285750" indent="-285750" eaLnBrk="1" hangingPunct="1">
              <a:lnSpc>
                <a:spcPts val="1500"/>
              </a:lnSpc>
              <a:spcBef>
                <a:spcPts val="200"/>
              </a:spcBef>
              <a:spcAft>
                <a:spcPts val="200"/>
              </a:spcAft>
              <a:buFont typeface="Wingdings" panose="05000000000000000000" pitchFamily="2" charset="2"/>
              <a:buChar char="Ø"/>
            </a:pPr>
            <a:r>
              <a:rPr lang="ja-JP" altLang="en-US" sz="1400" dirty="0">
                <a:latin typeface="ＭＳ Ｐゴシック" pitchFamily="50" charset="-128"/>
                <a:ea typeface="ＭＳ Ｐゴシック" charset="-128"/>
              </a:rPr>
              <a:t>万博を契機として観光分野における温室効果ガス排出量の可視化・脱炭素化を促進</a:t>
            </a:r>
            <a:br>
              <a:rPr lang="en-US" altLang="ja-JP" sz="1400" dirty="0">
                <a:latin typeface="ＭＳ Ｐゴシック" pitchFamily="50" charset="-128"/>
                <a:ea typeface="ＭＳ Ｐゴシック" charset="-128"/>
              </a:rPr>
            </a:br>
            <a:endParaRPr lang="en-US" altLang="ja-JP" sz="1400" dirty="0">
              <a:latin typeface="ＭＳ Ｐゴシック" pitchFamily="50" charset="-128"/>
              <a:ea typeface="ＭＳ Ｐゴシック" charset="-128"/>
            </a:endParaRPr>
          </a:p>
        </p:txBody>
      </p:sp>
      <p:sp>
        <p:nvSpPr>
          <p:cNvPr id="19" name="角丸四角形 20">
            <a:extLst>
              <a:ext uri="{FF2B5EF4-FFF2-40B4-BE49-F238E27FC236}">
                <a16:creationId xmlns:a16="http://schemas.microsoft.com/office/drawing/2014/main" id="{43A8A170-03E7-92F9-0AB9-6F14C24BA529}"/>
              </a:ext>
            </a:extLst>
          </p:cNvPr>
          <p:cNvSpPr/>
          <p:nvPr/>
        </p:nvSpPr>
        <p:spPr>
          <a:xfrm>
            <a:off x="243832" y="849662"/>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
        <p:nvSpPr>
          <p:cNvPr id="22" name="Rectangle 5">
            <a:extLst>
              <a:ext uri="{FF2B5EF4-FFF2-40B4-BE49-F238E27FC236}">
                <a16:creationId xmlns:a16="http://schemas.microsoft.com/office/drawing/2014/main" id="{11385F79-9E14-A57C-D974-65057F48DACB}"/>
              </a:ext>
            </a:extLst>
          </p:cNvPr>
          <p:cNvSpPr>
            <a:spLocks noChangeArrowheads="1"/>
          </p:cNvSpPr>
          <p:nvPr/>
        </p:nvSpPr>
        <p:spPr bwMode="auto">
          <a:xfrm>
            <a:off x="268671" y="537892"/>
            <a:ext cx="7651836" cy="354576"/>
          </a:xfrm>
          <a:prstGeom prst="rect">
            <a:avLst/>
          </a:prstGeom>
          <a:noFill/>
          <a:ln w="9525">
            <a:noFill/>
            <a:miter lim="800000"/>
            <a:headEnd/>
            <a:tailEnd/>
          </a:ln>
        </p:spPr>
        <p:txBody>
          <a:bodyPr lIns="77929" tIns="38964" rIns="77929" bIns="38964"/>
          <a:lstStyle/>
          <a:p>
            <a:pPr eaLnBrk="1" hangingPunct="1">
              <a:lnSpc>
                <a:spcPts val="1700"/>
              </a:lnSpc>
              <a:spcBef>
                <a:spcPts val="170"/>
              </a:spcBef>
              <a:spcAft>
                <a:spcPts val="170"/>
              </a:spcAft>
              <a:tabLst>
                <a:tab pos="5289550" algn="l"/>
              </a:tabLst>
              <a:defRPr/>
            </a:pPr>
            <a:r>
              <a:rPr lang="ja-JP" altLang="en-US" sz="1600" b="1" dirty="0">
                <a:latin typeface="ＭＳ Ｐゴシック" pitchFamily="50" charset="-128"/>
                <a:ea typeface="ＭＳ Ｐゴシック" charset="-128"/>
              </a:rPr>
              <a:t>■</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大阪市地域脱炭素化推進事業                                     （１２億３，４００</a:t>
            </a:r>
            <a:r>
              <a:rPr lang="ja-JP" altLang="en-US" sz="1600" b="1" dirty="0">
                <a:latin typeface="+mj-ea"/>
              </a:rPr>
              <a:t>万円</a:t>
            </a:r>
            <a:r>
              <a:rPr lang="ja-JP" altLang="en-US" sz="1600" b="1" dirty="0">
                <a:latin typeface="ＭＳ Ｐゴシック" pitchFamily="50" charset="-128"/>
                <a:ea typeface="ＭＳ Ｐゴシック" charset="-128"/>
              </a:rPr>
              <a:t>）</a:t>
            </a:r>
            <a:endParaRPr lang="en-US" altLang="ja-JP" sz="1600" dirty="0">
              <a:latin typeface="ＭＳ Ｐゴシック" pitchFamily="50" charset="-128"/>
              <a:ea typeface="ＭＳ Ｐゴシック" charset="-128"/>
            </a:endParaRPr>
          </a:p>
          <a:p>
            <a:pPr eaLnBrk="1" hangingPunct="1">
              <a:lnSpc>
                <a:spcPts val="1700"/>
              </a:lnSpc>
              <a:spcBef>
                <a:spcPts val="170"/>
              </a:spcBef>
              <a:spcAft>
                <a:spcPts val="170"/>
              </a:spcAft>
              <a:tabLst>
                <a:tab pos="5289550" algn="l"/>
              </a:tabLst>
              <a:defRPr/>
            </a:pPr>
            <a:endParaRPr lang="en-US" altLang="ja-JP" sz="1400" dirty="0">
              <a:latin typeface="ＭＳ Ｐゴシック" pitchFamily="50" charset="-128"/>
              <a:ea typeface="ＭＳ Ｐゴシック" charset="-128"/>
            </a:endParaRPr>
          </a:p>
        </p:txBody>
      </p:sp>
      <p:sp>
        <p:nvSpPr>
          <p:cNvPr id="23" name="Rectangle 5">
            <a:extLst>
              <a:ext uri="{FF2B5EF4-FFF2-40B4-BE49-F238E27FC236}">
                <a16:creationId xmlns:a16="http://schemas.microsoft.com/office/drawing/2014/main" id="{137C9357-9C76-7E17-BA85-054B3FA6ACCF}"/>
              </a:ext>
            </a:extLst>
          </p:cNvPr>
          <p:cNvSpPr>
            <a:spLocks noChangeArrowheads="1"/>
          </p:cNvSpPr>
          <p:nvPr/>
        </p:nvSpPr>
        <p:spPr bwMode="auto">
          <a:xfrm>
            <a:off x="532757" y="854863"/>
            <a:ext cx="7255011" cy="73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500"/>
              </a:lnSpc>
              <a:spcBef>
                <a:spcPts val="200"/>
              </a:spcBef>
              <a:spcAft>
                <a:spcPts val="200"/>
              </a:spcAft>
              <a:buFont typeface="Wingdings" panose="05000000000000000000" pitchFamily="2" charset="2"/>
              <a:buChar char="Ø"/>
            </a:pPr>
            <a:r>
              <a:rPr lang="ja-JP" altLang="en-US" sz="1400" dirty="0">
                <a:latin typeface="ＭＳ Ｐゴシック" pitchFamily="50" charset="-128"/>
                <a:ea typeface="ＭＳ Ｐゴシック" charset="-128"/>
              </a:rPr>
              <a:t>脱炭素先行地域に選定された御堂筋エリアにおいて、民間事業者と共同し、徹底した省エネと最大限の再エネ導入等による全国に先駆けたカーボンニュートラルなビジネス地区を形成</a:t>
            </a:r>
            <a:endParaRPr lang="en-US" altLang="ja-JP" sz="1400" dirty="0">
              <a:latin typeface="ＭＳ Ｐゴシック" pitchFamily="50" charset="-128"/>
              <a:ea typeface="ＭＳ Ｐゴシック" charset="-128"/>
            </a:endParaRPr>
          </a:p>
          <a:p>
            <a:pPr eaLnBrk="1" hangingPunct="1">
              <a:lnSpc>
                <a:spcPts val="1500"/>
              </a:lnSpc>
              <a:spcBef>
                <a:spcPts val="200"/>
              </a:spcBef>
              <a:spcAft>
                <a:spcPts val="200"/>
              </a:spcAft>
            </a:pPr>
            <a:r>
              <a:rPr lang="ja-JP" altLang="en-US" sz="1400" dirty="0">
                <a:latin typeface="ＭＳ Ｐゴシック" pitchFamily="50" charset="-128"/>
                <a:ea typeface="ＭＳ Ｐゴシック" charset="-128"/>
              </a:rPr>
              <a:t>　　　・国の交付金を活用してＺＥＢ化等に要する経費の一部を補助</a:t>
            </a:r>
          </a:p>
        </p:txBody>
      </p:sp>
      <p:sp>
        <p:nvSpPr>
          <p:cNvPr id="28" name="Rectangle 5">
            <a:extLst>
              <a:ext uri="{FF2B5EF4-FFF2-40B4-BE49-F238E27FC236}">
                <a16:creationId xmlns:a16="http://schemas.microsoft.com/office/drawing/2014/main" id="{AE0718E2-DEE1-23D6-AD31-5CDB03DA194E}"/>
              </a:ext>
            </a:extLst>
          </p:cNvPr>
          <p:cNvSpPr>
            <a:spLocks noChangeArrowheads="1"/>
          </p:cNvSpPr>
          <p:nvPr/>
        </p:nvSpPr>
        <p:spPr bwMode="auto">
          <a:xfrm>
            <a:off x="5596440" y="2266766"/>
            <a:ext cx="1898084" cy="354576"/>
          </a:xfrm>
          <a:prstGeom prst="rect">
            <a:avLst/>
          </a:prstGeom>
          <a:noFill/>
          <a:ln w="9525">
            <a:noFill/>
            <a:miter lim="800000"/>
            <a:headEnd/>
            <a:tailEnd/>
          </a:ln>
        </p:spPr>
        <p:txBody>
          <a:bodyPr lIns="77929" tIns="38964" rIns="77929" bIns="38964"/>
          <a:lstStyle/>
          <a:p>
            <a:pPr algn="just" eaLnBrk="1" hangingPunct="1">
              <a:lnSpc>
                <a:spcPts val="1700"/>
              </a:lnSpc>
              <a:spcBef>
                <a:spcPts val="170"/>
              </a:spcBef>
              <a:spcAft>
                <a:spcPts val="170"/>
              </a:spcAft>
              <a:tabLst>
                <a:tab pos="1519238" algn="l"/>
                <a:tab pos="5289550" algn="l"/>
              </a:tabLst>
              <a:defRPr/>
            </a:pPr>
            <a:endParaRPr lang="en-US" altLang="ja-JP" sz="1400" dirty="0">
              <a:latin typeface="ＭＳ Ｐゴシック" pitchFamily="50" charset="-128"/>
              <a:ea typeface="ＭＳ Ｐゴシック" charset="-128"/>
            </a:endParaRPr>
          </a:p>
        </p:txBody>
      </p:sp>
      <p:sp>
        <p:nvSpPr>
          <p:cNvPr id="2" name="Rectangle 5">
            <a:extLst>
              <a:ext uri="{FF2B5EF4-FFF2-40B4-BE49-F238E27FC236}">
                <a16:creationId xmlns:a16="http://schemas.microsoft.com/office/drawing/2014/main" id="{2763C2BE-D1F7-770B-6444-CC1D55593636}"/>
              </a:ext>
            </a:extLst>
          </p:cNvPr>
          <p:cNvSpPr>
            <a:spLocks noChangeArrowheads="1"/>
          </p:cNvSpPr>
          <p:nvPr/>
        </p:nvSpPr>
        <p:spPr bwMode="auto">
          <a:xfrm>
            <a:off x="532757" y="4552213"/>
            <a:ext cx="8024078" cy="310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500"/>
              </a:lnSpc>
              <a:spcBef>
                <a:spcPts val="200"/>
              </a:spcBef>
              <a:spcAft>
                <a:spcPts val="200"/>
              </a:spcAft>
              <a:buFont typeface="Wingdings" panose="05000000000000000000" pitchFamily="2" charset="2"/>
              <a:buChar char="Ø"/>
            </a:pPr>
            <a:r>
              <a:rPr lang="ja-JP" altLang="en-US" sz="1400" dirty="0">
                <a:latin typeface="ＭＳ Ｐゴシック" pitchFamily="50" charset="-128"/>
                <a:ea typeface="ＭＳ Ｐゴシック" charset="-128"/>
              </a:rPr>
              <a:t>既存住宅の省エネルギー性能の向上を図るため、住宅所有者等に対し省エネ改修費の一部を補助　　　　　　　　　　　　　　　　　　　　　　　　　　　　　　　　　　　　　　　　　　　　　</a:t>
            </a:r>
            <a:endParaRPr lang="en-US" altLang="ja-JP" sz="1400" strike="sngStrike" dirty="0">
              <a:latin typeface="ＭＳ Ｐゴシック" pitchFamily="50" charset="-128"/>
              <a:ea typeface="ＭＳ Ｐゴシック" charset="-128"/>
            </a:endParaRPr>
          </a:p>
        </p:txBody>
      </p:sp>
      <p:grpSp>
        <p:nvGrpSpPr>
          <p:cNvPr id="35" name="グループ化 34">
            <a:extLst>
              <a:ext uri="{FF2B5EF4-FFF2-40B4-BE49-F238E27FC236}">
                <a16:creationId xmlns:a16="http://schemas.microsoft.com/office/drawing/2014/main" id="{58AE6D47-3CF1-8656-72B1-F3A1B2190505}"/>
              </a:ext>
            </a:extLst>
          </p:cNvPr>
          <p:cNvGrpSpPr/>
          <p:nvPr/>
        </p:nvGrpSpPr>
        <p:grpSpPr>
          <a:xfrm>
            <a:off x="8191566" y="654258"/>
            <a:ext cx="805683" cy="650788"/>
            <a:chOff x="8209081" y="516362"/>
            <a:chExt cx="964011" cy="777801"/>
          </a:xfrm>
        </p:grpSpPr>
        <p:sp>
          <p:nvSpPr>
            <p:cNvPr id="26" name="矢印: 下 25">
              <a:extLst>
                <a:ext uri="{FF2B5EF4-FFF2-40B4-BE49-F238E27FC236}">
                  <a16:creationId xmlns:a16="http://schemas.microsoft.com/office/drawing/2014/main" id="{AE1769C7-5BB3-196B-C7C8-4F4E3747F9A6}"/>
                </a:ext>
              </a:extLst>
            </p:cNvPr>
            <p:cNvSpPr/>
            <p:nvPr/>
          </p:nvSpPr>
          <p:spPr>
            <a:xfrm>
              <a:off x="8916453" y="891505"/>
              <a:ext cx="197077" cy="311163"/>
            </a:xfrm>
            <a:prstGeom prst="downArrow">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下 28">
              <a:extLst>
                <a:ext uri="{FF2B5EF4-FFF2-40B4-BE49-F238E27FC236}">
                  <a16:creationId xmlns:a16="http://schemas.microsoft.com/office/drawing/2014/main" id="{0C4C5D40-3B6D-E961-475E-8BF2DAE0F5C5}"/>
                </a:ext>
              </a:extLst>
            </p:cNvPr>
            <p:cNvSpPr/>
            <p:nvPr/>
          </p:nvSpPr>
          <p:spPr>
            <a:xfrm>
              <a:off x="8613202" y="983000"/>
              <a:ext cx="197077" cy="311163"/>
            </a:xfrm>
            <a:prstGeom prst="downArrow">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雲 9">
              <a:extLst>
                <a:ext uri="{FF2B5EF4-FFF2-40B4-BE49-F238E27FC236}">
                  <a16:creationId xmlns:a16="http://schemas.microsoft.com/office/drawing/2014/main" id="{FD8923CE-EDD5-3E35-F182-DA70C0AF7856}"/>
                </a:ext>
              </a:extLst>
            </p:cNvPr>
            <p:cNvSpPr/>
            <p:nvPr/>
          </p:nvSpPr>
          <p:spPr>
            <a:xfrm>
              <a:off x="8209081" y="516362"/>
              <a:ext cx="964011" cy="537087"/>
            </a:xfrm>
            <a:prstGeom prst="cloud">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kern="0" dirty="0">
                  <a:solidFill>
                    <a:schemeClr val="bg1"/>
                  </a:solidFill>
                  <a:effectLst/>
                  <a:latin typeface="游ゴシック" panose="020B0400000000000000" pitchFamily="50" charset="-128"/>
                  <a:ea typeface="游ゴシック" panose="020B0400000000000000" pitchFamily="50" charset="-128"/>
                  <a:cs typeface="ＭＳ 明朝" panose="02020609040205080304" pitchFamily="17" charset="-128"/>
                </a:rPr>
                <a:t>CO</a:t>
              </a:r>
              <a:r>
                <a:rPr lang="en-US" altLang="ja-JP" sz="1600" b="1" kern="0" baseline="-25000" dirty="0">
                  <a:solidFill>
                    <a:schemeClr val="bg1"/>
                  </a:solidFill>
                  <a:effectLst/>
                  <a:latin typeface="游ゴシック" panose="020B0400000000000000" pitchFamily="50" charset="-128"/>
                  <a:ea typeface="游ゴシック" panose="020B0400000000000000" pitchFamily="50" charset="-128"/>
                  <a:cs typeface="ＭＳ 明朝" panose="02020609040205080304" pitchFamily="17" charset="-128"/>
                </a:rPr>
                <a:t>2</a:t>
              </a:r>
              <a:endParaRPr kumimoji="1" lang="ja-JP" altLang="en-US" sz="1600" b="1" dirty="0">
                <a:solidFill>
                  <a:schemeClr val="bg1"/>
                </a:solidFill>
                <a:latin typeface="游ゴシック" panose="020B0400000000000000" pitchFamily="50" charset="-128"/>
                <a:ea typeface="游ゴシック" panose="020B0400000000000000" pitchFamily="50" charset="-128"/>
              </a:endParaRPr>
            </a:p>
          </p:txBody>
        </p:sp>
        <p:sp>
          <p:nvSpPr>
            <p:cNvPr id="34" name="矢印: 下 33">
              <a:extLst>
                <a:ext uri="{FF2B5EF4-FFF2-40B4-BE49-F238E27FC236}">
                  <a16:creationId xmlns:a16="http://schemas.microsoft.com/office/drawing/2014/main" id="{BE280927-BDE4-D806-1BCF-0A59D2975EBE}"/>
                </a:ext>
              </a:extLst>
            </p:cNvPr>
            <p:cNvSpPr/>
            <p:nvPr/>
          </p:nvSpPr>
          <p:spPr>
            <a:xfrm>
              <a:off x="8337435" y="840058"/>
              <a:ext cx="197077" cy="311163"/>
            </a:xfrm>
            <a:prstGeom prst="downArrow">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46511641"/>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26548</TotalTime>
  <Words>1908</Words>
  <Application>Microsoft Office PowerPoint</Application>
  <PresentationFormat>画面に合わせる (16:9)</PresentationFormat>
  <Paragraphs>217</Paragraphs>
  <Slides>11</Slides>
  <Notes>11</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スライド タイトル</vt:lpstr>
      </vt:variant>
      <vt:variant>
        <vt:i4>11</vt:i4>
      </vt:variant>
      <vt:variant>
        <vt:lpstr>目的別スライド ショー</vt:lpstr>
      </vt:variant>
      <vt:variant>
        <vt:i4>1</vt:i4>
      </vt:variant>
    </vt:vector>
  </HeadingPairs>
  <TitlesOfParts>
    <vt:vector size="20" baseType="lpstr">
      <vt:lpstr>HGP創英角ｺﾞｼｯｸUB</vt:lpstr>
      <vt:lpstr>HG丸ｺﾞｼｯｸM-PRO</vt:lpstr>
      <vt:lpstr>HG創英角ｺﾞｼｯｸUB</vt:lpstr>
      <vt:lpstr>ＭＳ Ｐゴシック</vt:lpstr>
      <vt:lpstr>游ゴシック</vt:lpstr>
      <vt:lpstr>Arial</vt:lpstr>
      <vt:lpstr>Wingdings</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Ｒ３市長会見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Printed>2024-02-02T08:44:19Z</cp:lastPrinted>
  <dcterms:created xsi:type="dcterms:W3CDTF">2011-01-05T04:40:46Z</dcterms:created>
  <dcterms:modified xsi:type="dcterms:W3CDTF">2024-02-08T02:11:06Z</dcterms:modified>
</cp:coreProperties>
</file>