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3" saveSubsetFonts="1">
  <p:sldMasterIdLst>
    <p:sldMasterId id="2147483648" r:id="rId1"/>
  </p:sldMasterIdLst>
  <p:notesMasterIdLst>
    <p:notesMasterId r:id="rId4"/>
  </p:notesMasterIdLst>
  <p:handoutMasterIdLst>
    <p:handoutMasterId r:id="rId5"/>
  </p:handoutMasterIdLst>
  <p:sldIdLst>
    <p:sldId id="2145" r:id="rId2"/>
    <p:sldId id="2090" r:id="rId3"/>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84015" autoAdjust="0"/>
  </p:normalViewPr>
  <p:slideViewPr>
    <p:cSldViewPr snapToGrid="0">
      <p:cViewPr varScale="1">
        <p:scale>
          <a:sx n="75" d="100"/>
          <a:sy n="75" d="100"/>
        </p:scale>
        <p:origin x="1122" y="60"/>
      </p:cViewPr>
      <p:guideLst>
        <p:guide orient="horz" pos="1665"/>
        <p:guide pos="2880"/>
      </p:guideLst>
    </p:cSldViewPr>
  </p:slid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0"/>
            <a:ext cx="2951163" cy="496888"/>
          </a:xfrm>
          <a:prstGeom prst="rect">
            <a:avLst/>
          </a:prstGeom>
        </p:spPr>
        <p:txBody>
          <a:bodyPr vert="horz" lIns="91249" tIns="45623" rIns="91249" bIns="45623"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49" tIns="45623" rIns="91249" bIns="45623"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2024/2/8</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18" y="9440884"/>
            <a:ext cx="2951163" cy="496887"/>
          </a:xfrm>
          <a:prstGeom prst="rect">
            <a:avLst/>
          </a:prstGeom>
        </p:spPr>
        <p:txBody>
          <a:bodyPr vert="horz" lIns="91249" tIns="45623" rIns="91249" bIns="45623"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4"/>
            <a:ext cx="2949575" cy="496887"/>
          </a:xfrm>
          <a:prstGeom prst="rect">
            <a:avLst/>
          </a:prstGeom>
        </p:spPr>
        <p:txBody>
          <a:bodyPr vert="horz" wrap="square" lIns="91249" tIns="45623" rIns="91249" bIns="45623"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8" y="0"/>
            <a:ext cx="2951163"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18" y="9440884"/>
            <a:ext cx="2951163"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4"/>
            <a:ext cx="2949575"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146050" y="285750"/>
            <a:ext cx="6805613" cy="3829050"/>
          </a:xfrm>
          <a:ln/>
        </p:spPr>
      </p:sp>
      <p:sp>
        <p:nvSpPr>
          <p:cNvPr id="4099" name="ノート プレースホルダ 2"/>
          <p:cNvSpPr>
            <a:spLocks noGrp="1"/>
          </p:cNvSpPr>
          <p:nvPr>
            <p:ph type="body" idx="1"/>
          </p:nvPr>
        </p:nvSpPr>
        <p:spPr>
          <a:xfrm>
            <a:off x="707932" y="5424198"/>
            <a:ext cx="5895010" cy="284513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376">
              <a:defRPr/>
            </a:pPr>
            <a:endParaRPr lang="en-US" altLang="ja-JP" dirty="0">
              <a:ea typeface="ＭＳ Ｐゴシック" panose="020B0600070205080204" pitchFamily="50" charset="-128"/>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18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0012" indent="-283228" defTabSz="89718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37850" indent="-227572" defTabSz="89718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2991" indent="-227572" defTabSz="89718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48127" indent="-227572" defTabSz="89718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9643" indent="-227572" defTabSz="8971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91157" indent="-227572" defTabSz="8971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62665" indent="-227572" defTabSz="8971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34181" indent="-227572" defTabSz="8971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AFD168A8-42E3-4E59-A19B-9754ED260CD8}"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43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103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146050" y="285750"/>
            <a:ext cx="6824663" cy="3838575"/>
          </a:xfrm>
          <a:ln/>
        </p:spPr>
      </p:sp>
      <p:sp>
        <p:nvSpPr>
          <p:cNvPr id="4099" name="ノート プレースホルダ 2"/>
          <p:cNvSpPr>
            <a:spLocks noGrp="1"/>
          </p:cNvSpPr>
          <p:nvPr>
            <p:ph type="body" idx="1"/>
          </p:nvPr>
        </p:nvSpPr>
        <p:spPr>
          <a:xfrm>
            <a:off x="709917" y="5438090"/>
            <a:ext cx="5911542" cy="285241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70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085" indent="-284022" defTabSz="89970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1042" indent="-228208" defTabSz="8997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7460" indent="-228208" defTabSz="8997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3874" indent="-228208" defTabSz="8997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26709" indent="-228208" defTabSz="8997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99548" indent="-228208" defTabSz="8997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72380" indent="-228208" defTabSz="8997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45216" indent="-228208" defTabSz="8997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FD168A8-42E3-4E59-A19B-9754ED260CD8}" type="slidenum">
              <a:rPr lang="en-US" altLang="ja-JP" sz="1200">
                <a:latin typeface="ＭＳ Ｐゴシック" panose="020B0600070205080204" pitchFamily="50" charset="-128"/>
                <a:ea typeface="ＭＳ Ｐゴシック" panose="020B0600070205080204" pitchFamily="50" charset="-128"/>
              </a:rPr>
              <a:pPr>
                <a:spcBef>
                  <a:spcPct val="0"/>
                </a:spcBef>
              </a:pPr>
              <a:t>44</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874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防災体制の更なる充実・震災対策の推進①</a:t>
            </a:r>
          </a:p>
        </p:txBody>
      </p:sp>
      <p:sp>
        <p:nvSpPr>
          <p:cNvPr id="28" name="Rectangle 4"/>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防災力の強化</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78" name="Rectangle 5"/>
          <p:cNvSpPr>
            <a:spLocks noChangeArrowheads="1"/>
          </p:cNvSpPr>
          <p:nvPr/>
        </p:nvSpPr>
        <p:spPr bwMode="auto">
          <a:xfrm>
            <a:off x="64268" y="2397785"/>
            <a:ext cx="6359672" cy="205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緊急交通路の通行機能確保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（２３億</a:t>
            </a:r>
            <a:r>
              <a:rPr lang="ja-JP" altLang="en-US" sz="1600" b="1" dirty="0">
                <a:latin typeface="ＭＳ Ｐゴシック" panose="020B0600070205080204" pitchFamily="50" charset="-128"/>
              </a:rPr>
              <a:t>１，５００</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緊急交通路の無電柱化</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重点１４路線のうち</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、広域ネットワークの形成などの観点から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最優先する</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路線に加え、</a:t>
            </a:r>
            <a:r>
              <a:rPr lang="ja-JP" altLang="en-US" sz="1400" dirty="0">
                <a:latin typeface="ＭＳ Ｐゴシック" panose="020B0600070205080204" pitchFamily="50" charset="-128"/>
              </a:rPr>
              <a:t>密集市街地や防災拠点へのアクセスルートの確保などの　　</a:t>
            </a:r>
            <a:endParaRPr lang="en-US" altLang="ja-JP" sz="1400" dirty="0">
              <a:latin typeface="ＭＳ Ｐゴシック" panose="020B0600070205080204" pitchFamily="50" charset="-128"/>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観点から未整備路線の</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電線共同溝整備等を実施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lvl="0" indent="-284400" eaLnBrk="1" hangingPunct="1">
              <a:spcBef>
                <a:spcPts val="170"/>
              </a:spcBef>
              <a:spcAft>
                <a:spcPts val="170"/>
              </a:spcAft>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無電柱化の推進と連携した下水管渠の耐震化を実施 　　　　</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9" name="Rectangle 5"/>
          <p:cNvSpPr>
            <a:spLocks noChangeArrowheads="1"/>
          </p:cNvSpPr>
          <p:nvPr/>
        </p:nvSpPr>
        <p:spPr bwMode="auto">
          <a:xfrm>
            <a:off x="9436" y="455126"/>
            <a:ext cx="6342455" cy="19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南海トラフ巨大地震など切迫する大規模地震に対する耐震対策　　　　　　　　　　　　　　　</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4211638" algn="l"/>
                <a:tab pos="5653088" algn="l"/>
              </a:tabLst>
              <a:defRPr/>
            </a:pPr>
            <a:r>
              <a:rPr lang="ja-JP" altLang="en-US" sz="1600" b="1" dirty="0">
                <a:latin typeface="ＭＳ Ｐゴシック" panose="020B0600070205080204" pitchFamily="50" charset="-128"/>
              </a:rPr>
              <a:t>　　　　　　　　　　　　　　　　　　　　　　　　　　　 （２８億６，６００万円） </a:t>
            </a:r>
            <a:endParaRPr lang="ja-JP" altLang="en-US" sz="12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堤防・橋梁等の耐震対策　　　　　　　　　　　　　</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4483100" algn="l"/>
              </a:tabLst>
              <a:defRPr/>
            </a:pPr>
            <a:r>
              <a:rPr lang="ja-JP" altLang="en-US" sz="1400" dirty="0">
                <a:latin typeface="ＭＳ Ｐゴシック" panose="020B0600070205080204" pitchFamily="50" charset="-128"/>
              </a:rPr>
              <a:t>　・　海岸堤防・河川護岸の対策を実施</a:t>
            </a:r>
            <a:endParaRPr lang="en-US" altLang="ja-JP" sz="1400" dirty="0">
              <a:latin typeface="ＭＳ Ｐゴシック" panose="020B0600070205080204" pitchFamily="50" charset="-128"/>
              <a:cs typeface="Times New Roman" pitchFamily="18" charset="0"/>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　</a:t>
            </a:r>
            <a:r>
              <a:rPr lang="ja-JP" altLang="en-US" sz="1400" dirty="0">
                <a:latin typeface="ＭＳ Ｐゴシック" panose="020B0600070205080204" pitchFamily="50" charset="-128"/>
                <a:cs typeface="Times New Roman" pitchFamily="18" charset="0"/>
              </a:rPr>
              <a:t>災害時の緊急交通路及び避難路に架かる既存橋梁の対策を実施</a:t>
            </a:r>
            <a:endParaRPr lang="en-US" altLang="ja-JP" sz="14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鉄道における耐震対策	</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4483100" algn="l"/>
              </a:tabLst>
              <a:defRPr/>
            </a:pPr>
            <a:r>
              <a:rPr lang="ja-JP" altLang="en-US" sz="1400" dirty="0">
                <a:latin typeface="ＭＳ Ｐゴシック" panose="020B0600070205080204" pitchFamily="50" charset="-128"/>
              </a:rPr>
              <a:t>　・　民間鉄道事業者が行う高架橋及び駅の耐震補強に対して補助を実施</a:t>
            </a:r>
            <a:endParaRPr lang="en-US" altLang="ja-JP" sz="1400" dirty="0">
              <a:latin typeface="ＭＳ Ｐゴシック" panose="020B0600070205080204" pitchFamily="50" charset="-128"/>
              <a:cs typeface="Times New Roman" pitchFamily="18" charset="0"/>
            </a:endParaRPr>
          </a:p>
        </p:txBody>
      </p:sp>
      <p:grpSp>
        <p:nvGrpSpPr>
          <p:cNvPr id="184" name="グループ化 183">
            <a:extLst>
              <a:ext uri="{FF2B5EF4-FFF2-40B4-BE49-F238E27FC236}">
                <a16:creationId xmlns:a16="http://schemas.microsoft.com/office/drawing/2014/main" id="{75BE160C-82F1-EA6B-A821-64D1C619B0F0}"/>
              </a:ext>
            </a:extLst>
          </p:cNvPr>
          <p:cNvGrpSpPr/>
          <p:nvPr/>
        </p:nvGrpSpPr>
        <p:grpSpPr>
          <a:xfrm>
            <a:off x="6292686" y="2954253"/>
            <a:ext cx="2649767" cy="1968638"/>
            <a:chOff x="6292686" y="2954253"/>
            <a:chExt cx="2649767" cy="1968638"/>
          </a:xfrm>
        </p:grpSpPr>
        <p:sp>
          <p:nvSpPr>
            <p:cNvPr id="156" name="正方形/長方形 155">
              <a:extLst>
                <a:ext uri="{FF2B5EF4-FFF2-40B4-BE49-F238E27FC236}">
                  <a16:creationId xmlns:a16="http://schemas.microsoft.com/office/drawing/2014/main" id="{984281BE-9FE2-19EB-821C-CD52E0B1AADB}"/>
                </a:ext>
              </a:extLst>
            </p:cNvPr>
            <p:cNvSpPr/>
            <p:nvPr/>
          </p:nvSpPr>
          <p:spPr>
            <a:xfrm>
              <a:off x="6682290" y="4676670"/>
              <a:ext cx="2241319" cy="246221"/>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緊急交通路の無電柱化　重点１４路線</a:t>
              </a:r>
            </a:p>
          </p:txBody>
        </p:sp>
        <p:grpSp>
          <p:nvGrpSpPr>
            <p:cNvPr id="157" name="グループ化 156">
              <a:extLst>
                <a:ext uri="{FF2B5EF4-FFF2-40B4-BE49-F238E27FC236}">
                  <a16:creationId xmlns:a16="http://schemas.microsoft.com/office/drawing/2014/main" id="{F59B26FC-2526-DD51-1BE9-4066A5201C4C}"/>
                </a:ext>
              </a:extLst>
            </p:cNvPr>
            <p:cNvGrpSpPr/>
            <p:nvPr/>
          </p:nvGrpSpPr>
          <p:grpSpPr>
            <a:xfrm>
              <a:off x="6939015" y="2955441"/>
              <a:ext cx="2003438" cy="1757480"/>
              <a:chOff x="6845698" y="2758337"/>
              <a:chExt cx="2003438" cy="1757480"/>
            </a:xfrm>
          </p:grpSpPr>
          <p:pic>
            <p:nvPicPr>
              <p:cNvPr id="158" name="図 157">
                <a:extLst>
                  <a:ext uri="{FF2B5EF4-FFF2-40B4-BE49-F238E27FC236}">
                    <a16:creationId xmlns:a16="http://schemas.microsoft.com/office/drawing/2014/main" id="{8D8579CE-245D-35AD-F418-449AE2A285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122" t="2111" r="16498" b="2103"/>
              <a:stretch/>
            </p:blipFill>
            <p:spPr>
              <a:xfrm>
                <a:off x="6845698" y="2763490"/>
                <a:ext cx="1836791" cy="1752327"/>
              </a:xfrm>
              <a:prstGeom prst="rect">
                <a:avLst/>
              </a:prstGeom>
            </p:spPr>
          </p:pic>
          <p:grpSp>
            <p:nvGrpSpPr>
              <p:cNvPr id="161" name="グループ化 160">
                <a:extLst>
                  <a:ext uri="{FF2B5EF4-FFF2-40B4-BE49-F238E27FC236}">
                    <a16:creationId xmlns:a16="http://schemas.microsoft.com/office/drawing/2014/main" id="{2052E804-B2E6-D23C-1972-66CEBFBE0208}"/>
                  </a:ext>
                </a:extLst>
              </p:cNvPr>
              <p:cNvGrpSpPr/>
              <p:nvPr/>
            </p:nvGrpSpPr>
            <p:grpSpPr>
              <a:xfrm rot="20003149">
                <a:off x="7024653" y="3118127"/>
                <a:ext cx="599229" cy="284251"/>
                <a:chOff x="-10055" y="-3440"/>
                <a:chExt cx="599847" cy="284303"/>
              </a:xfrm>
            </p:grpSpPr>
            <p:sp>
              <p:nvSpPr>
                <p:cNvPr id="174" name="円/楕円 174">
                  <a:extLst>
                    <a:ext uri="{FF2B5EF4-FFF2-40B4-BE49-F238E27FC236}">
                      <a16:creationId xmlns:a16="http://schemas.microsoft.com/office/drawing/2014/main" id="{9ECA50A3-662C-AA58-648F-1FA807C999E1}"/>
                    </a:ext>
                  </a:extLst>
                </p:cNvPr>
                <p:cNvSpPr/>
                <p:nvPr/>
              </p:nvSpPr>
              <p:spPr>
                <a:xfrm>
                  <a:off x="58008" y="17229"/>
                  <a:ext cx="450387" cy="167928"/>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75" name="テキスト ボックス 1">
                  <a:extLst>
                    <a:ext uri="{FF2B5EF4-FFF2-40B4-BE49-F238E27FC236}">
                      <a16:creationId xmlns:a16="http://schemas.microsoft.com/office/drawing/2014/main" id="{B2A37670-C21C-1E17-20FB-8753AB25031A}"/>
                    </a:ext>
                  </a:extLst>
                </p:cNvPr>
                <p:cNvSpPr txBox="1"/>
                <p:nvPr/>
              </p:nvSpPr>
              <p:spPr>
                <a:xfrm>
                  <a:off x="-10055" y="-3440"/>
                  <a:ext cx="599847" cy="2843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神戸方面</a:t>
                  </a:r>
                </a:p>
              </p:txBody>
            </p:sp>
          </p:grpSp>
          <p:grpSp>
            <p:nvGrpSpPr>
              <p:cNvPr id="162" name="グループ化 161">
                <a:extLst>
                  <a:ext uri="{FF2B5EF4-FFF2-40B4-BE49-F238E27FC236}">
                    <a16:creationId xmlns:a16="http://schemas.microsoft.com/office/drawing/2014/main" id="{058829D1-4FFF-8229-81B3-66F63C96611B}"/>
                  </a:ext>
                </a:extLst>
              </p:cNvPr>
              <p:cNvGrpSpPr/>
              <p:nvPr/>
            </p:nvGrpSpPr>
            <p:grpSpPr>
              <a:xfrm>
                <a:off x="7553121" y="2758337"/>
                <a:ext cx="664950" cy="267335"/>
                <a:chOff x="-16697" y="1373"/>
                <a:chExt cx="665599" cy="267384"/>
              </a:xfrm>
            </p:grpSpPr>
            <p:sp>
              <p:nvSpPr>
                <p:cNvPr id="172" name="円/楕円 177">
                  <a:extLst>
                    <a:ext uri="{FF2B5EF4-FFF2-40B4-BE49-F238E27FC236}">
                      <a16:creationId xmlns:a16="http://schemas.microsoft.com/office/drawing/2014/main" id="{8F709D90-E705-7A62-7D0F-A4409C92331A}"/>
                    </a:ext>
                  </a:extLst>
                </p:cNvPr>
                <p:cNvSpPr/>
                <p:nvPr/>
              </p:nvSpPr>
              <p:spPr>
                <a:xfrm>
                  <a:off x="50242" y="28936"/>
                  <a:ext cx="459100" cy="156824"/>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73" name="テキスト ボックス 49">
                  <a:extLst>
                    <a:ext uri="{FF2B5EF4-FFF2-40B4-BE49-F238E27FC236}">
                      <a16:creationId xmlns:a16="http://schemas.microsoft.com/office/drawing/2014/main" id="{4CAD4A09-3955-2405-7561-9576306B53BB}"/>
                    </a:ext>
                  </a:extLst>
                </p:cNvPr>
                <p:cNvSpPr txBox="1"/>
                <p:nvPr/>
              </p:nvSpPr>
              <p:spPr>
                <a:xfrm>
                  <a:off x="-16697" y="1373"/>
                  <a:ext cx="665599"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北摂方面</a:t>
                  </a:r>
                </a:p>
              </p:txBody>
            </p:sp>
          </p:grpSp>
          <p:grpSp>
            <p:nvGrpSpPr>
              <p:cNvPr id="163" name="グループ化 162">
                <a:extLst>
                  <a:ext uri="{FF2B5EF4-FFF2-40B4-BE49-F238E27FC236}">
                    <a16:creationId xmlns:a16="http://schemas.microsoft.com/office/drawing/2014/main" id="{B37D3BC4-DB65-ACE7-DBA0-A1D4719C045B}"/>
                  </a:ext>
                </a:extLst>
              </p:cNvPr>
              <p:cNvGrpSpPr/>
              <p:nvPr/>
            </p:nvGrpSpPr>
            <p:grpSpPr>
              <a:xfrm rot="3355478">
                <a:off x="8084957" y="2944105"/>
                <a:ext cx="604627" cy="267335"/>
                <a:chOff x="10602" y="-27467"/>
                <a:chExt cx="550983" cy="267384"/>
              </a:xfrm>
            </p:grpSpPr>
            <p:sp>
              <p:nvSpPr>
                <p:cNvPr id="170" name="円/楕円 180">
                  <a:extLst>
                    <a:ext uri="{FF2B5EF4-FFF2-40B4-BE49-F238E27FC236}">
                      <a16:creationId xmlns:a16="http://schemas.microsoft.com/office/drawing/2014/main" id="{D3804631-911E-BFCF-CED7-2ABA6D706F5C}"/>
                    </a:ext>
                  </a:extLst>
                </p:cNvPr>
                <p:cNvSpPr/>
                <p:nvPr/>
              </p:nvSpPr>
              <p:spPr>
                <a:xfrm>
                  <a:off x="46820" y="1774"/>
                  <a:ext cx="471775" cy="167937"/>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71" name="テキスト ボックス 52">
                  <a:extLst>
                    <a:ext uri="{FF2B5EF4-FFF2-40B4-BE49-F238E27FC236}">
                      <a16:creationId xmlns:a16="http://schemas.microsoft.com/office/drawing/2014/main" id="{50167CF6-A6FB-8E20-0E59-E07D8DE0F1EF}"/>
                    </a:ext>
                  </a:extLst>
                </p:cNvPr>
                <p:cNvSpPr txBox="1"/>
                <p:nvPr/>
              </p:nvSpPr>
              <p:spPr>
                <a:xfrm>
                  <a:off x="10602" y="-27467"/>
                  <a:ext cx="550983"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京都方面</a:t>
                  </a:r>
                </a:p>
              </p:txBody>
            </p:sp>
          </p:grpSp>
          <p:grpSp>
            <p:nvGrpSpPr>
              <p:cNvPr id="164" name="グループ化 163">
                <a:extLst>
                  <a:ext uri="{FF2B5EF4-FFF2-40B4-BE49-F238E27FC236}">
                    <a16:creationId xmlns:a16="http://schemas.microsoft.com/office/drawing/2014/main" id="{31C73D82-34D3-E1A3-501C-8854995007EA}"/>
                  </a:ext>
                </a:extLst>
              </p:cNvPr>
              <p:cNvGrpSpPr/>
              <p:nvPr/>
            </p:nvGrpSpPr>
            <p:grpSpPr>
              <a:xfrm rot="5400000">
                <a:off x="8361959" y="3350979"/>
                <a:ext cx="616214" cy="358140"/>
                <a:chOff x="78854" y="41678"/>
                <a:chExt cx="616848" cy="358193"/>
              </a:xfrm>
            </p:grpSpPr>
            <p:sp>
              <p:nvSpPr>
                <p:cNvPr id="168" name="円/楕円 183">
                  <a:extLst>
                    <a:ext uri="{FF2B5EF4-FFF2-40B4-BE49-F238E27FC236}">
                      <a16:creationId xmlns:a16="http://schemas.microsoft.com/office/drawing/2014/main" id="{D265E8E7-6C52-3638-19D8-474A77B475FF}"/>
                    </a:ext>
                  </a:extLst>
                </p:cNvPr>
                <p:cNvSpPr/>
                <p:nvPr/>
              </p:nvSpPr>
              <p:spPr>
                <a:xfrm>
                  <a:off x="146528" y="43777"/>
                  <a:ext cx="464530" cy="228249"/>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69" name="テキスト ボックス 55">
                  <a:extLst>
                    <a:ext uri="{FF2B5EF4-FFF2-40B4-BE49-F238E27FC236}">
                      <a16:creationId xmlns:a16="http://schemas.microsoft.com/office/drawing/2014/main" id="{A1A1F7DA-6339-8BE2-C94A-09FC7BC22EFB}"/>
                    </a:ext>
                  </a:extLst>
                </p:cNvPr>
                <p:cNvSpPr txBox="1"/>
                <p:nvPr/>
              </p:nvSpPr>
              <p:spPr>
                <a:xfrm>
                  <a:off x="78854" y="41678"/>
                  <a:ext cx="616848" cy="3581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奈良生駒</a:t>
                  </a:r>
                </a:p>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方面</a:t>
                  </a:r>
                </a:p>
              </p:txBody>
            </p:sp>
          </p:grpSp>
          <p:grpSp>
            <p:nvGrpSpPr>
              <p:cNvPr id="165" name="グループ化 164">
                <a:extLst>
                  <a:ext uri="{FF2B5EF4-FFF2-40B4-BE49-F238E27FC236}">
                    <a16:creationId xmlns:a16="http://schemas.microsoft.com/office/drawing/2014/main" id="{DFD1FE55-17EA-A653-0F8F-AD93284F1242}"/>
                  </a:ext>
                </a:extLst>
              </p:cNvPr>
              <p:cNvGrpSpPr/>
              <p:nvPr/>
            </p:nvGrpSpPr>
            <p:grpSpPr>
              <a:xfrm rot="1114259">
                <a:off x="7107840" y="4227198"/>
                <a:ext cx="722834" cy="267335"/>
                <a:chOff x="-78097" y="28678"/>
                <a:chExt cx="675396" cy="267384"/>
              </a:xfrm>
            </p:grpSpPr>
            <p:sp>
              <p:nvSpPr>
                <p:cNvPr id="166" name="円/楕円 186">
                  <a:extLst>
                    <a:ext uri="{FF2B5EF4-FFF2-40B4-BE49-F238E27FC236}">
                      <a16:creationId xmlns:a16="http://schemas.microsoft.com/office/drawing/2014/main" id="{C58DBCF7-31A5-1742-5A5C-D003E0735059}"/>
                    </a:ext>
                  </a:extLst>
                </p:cNvPr>
                <p:cNvSpPr/>
                <p:nvPr/>
              </p:nvSpPr>
              <p:spPr>
                <a:xfrm>
                  <a:off x="-29481" y="50259"/>
                  <a:ext cx="555481" cy="165912"/>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67" name="テキスト ボックス 58">
                  <a:extLst>
                    <a:ext uri="{FF2B5EF4-FFF2-40B4-BE49-F238E27FC236}">
                      <a16:creationId xmlns:a16="http://schemas.microsoft.com/office/drawing/2014/main" id="{D65854E6-CCBF-09CA-DDC5-E56E549F75E5}"/>
                    </a:ext>
                  </a:extLst>
                </p:cNvPr>
                <p:cNvSpPr txBox="1"/>
                <p:nvPr/>
              </p:nvSpPr>
              <p:spPr>
                <a:xfrm>
                  <a:off x="-78097" y="28678"/>
                  <a:ext cx="675396"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南大阪方面</a:t>
                  </a:r>
                </a:p>
              </p:txBody>
            </p:sp>
          </p:grpSp>
        </p:grpSp>
        <p:grpSp>
          <p:nvGrpSpPr>
            <p:cNvPr id="176" name="グループ化 175">
              <a:extLst>
                <a:ext uri="{FF2B5EF4-FFF2-40B4-BE49-F238E27FC236}">
                  <a16:creationId xmlns:a16="http://schemas.microsoft.com/office/drawing/2014/main" id="{D44EF176-32D9-3F1F-706A-A03CC818A627}"/>
                </a:ext>
              </a:extLst>
            </p:cNvPr>
            <p:cNvGrpSpPr/>
            <p:nvPr/>
          </p:nvGrpSpPr>
          <p:grpSpPr>
            <a:xfrm>
              <a:off x="6292686" y="2954253"/>
              <a:ext cx="1051836" cy="537140"/>
              <a:chOff x="6299350" y="550098"/>
              <a:chExt cx="1051836" cy="537140"/>
            </a:xfrm>
            <a:noFill/>
          </p:grpSpPr>
          <p:grpSp>
            <p:nvGrpSpPr>
              <p:cNvPr id="177" name="グループ化 176">
                <a:extLst>
                  <a:ext uri="{FF2B5EF4-FFF2-40B4-BE49-F238E27FC236}">
                    <a16:creationId xmlns:a16="http://schemas.microsoft.com/office/drawing/2014/main" id="{808C3978-92B4-A28D-26D1-896D5B4AE5E9}"/>
                  </a:ext>
                </a:extLst>
              </p:cNvPr>
              <p:cNvGrpSpPr/>
              <p:nvPr/>
            </p:nvGrpSpPr>
            <p:grpSpPr>
              <a:xfrm>
                <a:off x="6373953" y="558864"/>
                <a:ext cx="977233" cy="528374"/>
                <a:chOff x="6251893" y="655457"/>
                <a:chExt cx="977233" cy="528374"/>
              </a:xfrm>
              <a:grpFill/>
            </p:grpSpPr>
            <p:sp>
              <p:nvSpPr>
                <p:cNvPr id="179" name="テキスト ボックス 52">
                  <a:extLst>
                    <a:ext uri="{FF2B5EF4-FFF2-40B4-BE49-F238E27FC236}">
                      <a16:creationId xmlns:a16="http://schemas.microsoft.com/office/drawing/2014/main" id="{F2645272-A9D3-5D54-0DCD-4C0128AE61E4}"/>
                    </a:ext>
                  </a:extLst>
                </p:cNvPr>
                <p:cNvSpPr txBox="1"/>
                <p:nvPr/>
              </p:nvSpPr>
              <p:spPr>
                <a:xfrm>
                  <a:off x="6411118" y="655457"/>
                  <a:ext cx="818008" cy="281534"/>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整備済区間</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（事業中含む）</a:t>
                  </a:r>
                </a:p>
              </p:txBody>
            </p:sp>
            <p:sp>
              <p:nvSpPr>
                <p:cNvPr id="180" name="テキスト ボックス 54">
                  <a:extLst>
                    <a:ext uri="{FF2B5EF4-FFF2-40B4-BE49-F238E27FC236}">
                      <a16:creationId xmlns:a16="http://schemas.microsoft.com/office/drawing/2014/main" id="{0F658118-E297-2030-A8BA-4F6A3B993D13}"/>
                    </a:ext>
                  </a:extLst>
                </p:cNvPr>
                <p:cNvSpPr txBox="1"/>
                <p:nvPr/>
              </p:nvSpPr>
              <p:spPr>
                <a:xfrm>
                  <a:off x="6411119" y="894425"/>
                  <a:ext cx="745279" cy="289406"/>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未整備区間</a:t>
                  </a:r>
                </a:p>
              </p:txBody>
            </p:sp>
            <p:cxnSp>
              <p:nvCxnSpPr>
                <p:cNvPr id="181" name="直線コネクタ 180">
                  <a:extLst>
                    <a:ext uri="{FF2B5EF4-FFF2-40B4-BE49-F238E27FC236}">
                      <a16:creationId xmlns:a16="http://schemas.microsoft.com/office/drawing/2014/main" id="{61AD5759-71FB-FD4E-8254-1E983607EF83}"/>
                    </a:ext>
                  </a:extLst>
                </p:cNvPr>
                <p:cNvCxnSpPr/>
                <p:nvPr/>
              </p:nvCxnSpPr>
              <p:spPr>
                <a:xfrm>
                  <a:off x="6251893" y="800159"/>
                  <a:ext cx="180000" cy="0"/>
                </a:xfrm>
                <a:prstGeom prst="line">
                  <a:avLst/>
                </a:prstGeom>
                <a:grpFill/>
                <a:ln w="222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E988A9F-5B73-BE8A-0B3A-B53C5BB5E6F1}"/>
                    </a:ext>
                  </a:extLst>
                </p:cNvPr>
                <p:cNvCxnSpPr/>
                <p:nvPr/>
              </p:nvCxnSpPr>
              <p:spPr>
                <a:xfrm>
                  <a:off x="6251893" y="1048652"/>
                  <a:ext cx="180000" cy="0"/>
                </a:xfrm>
                <a:prstGeom prst="line">
                  <a:avLst/>
                </a:prstGeom>
                <a:grpFill/>
                <a:ln w="22225"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178" name="角丸四角形 96">
                <a:extLst>
                  <a:ext uri="{FF2B5EF4-FFF2-40B4-BE49-F238E27FC236}">
                    <a16:creationId xmlns:a16="http://schemas.microsoft.com/office/drawing/2014/main" id="{BBCCF3A9-BC2F-8508-9F7C-8B7B4788FCE9}"/>
                  </a:ext>
                </a:extLst>
              </p:cNvPr>
              <p:cNvSpPr/>
              <p:nvPr/>
            </p:nvSpPr>
            <p:spPr>
              <a:xfrm>
                <a:off x="6299350" y="550098"/>
                <a:ext cx="948062" cy="502004"/>
              </a:xfrm>
              <a:prstGeom prst="round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183" name="Line 26">
              <a:extLst>
                <a:ext uri="{FF2B5EF4-FFF2-40B4-BE49-F238E27FC236}">
                  <a16:creationId xmlns:a16="http://schemas.microsoft.com/office/drawing/2014/main" id="{48808C56-5650-154E-0F42-35AC13854475}"/>
                </a:ext>
              </a:extLst>
            </p:cNvPr>
            <p:cNvSpPr>
              <a:spLocks noChangeShapeType="1"/>
            </p:cNvSpPr>
            <p:nvPr/>
          </p:nvSpPr>
          <p:spPr bwMode="auto">
            <a:xfrm flipV="1">
              <a:off x="8066042" y="4102510"/>
              <a:ext cx="3749" cy="34641"/>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grpSp>
      <p:grpSp>
        <p:nvGrpSpPr>
          <p:cNvPr id="2" name="グループ化 1">
            <a:extLst>
              <a:ext uri="{FF2B5EF4-FFF2-40B4-BE49-F238E27FC236}">
                <a16:creationId xmlns:a16="http://schemas.microsoft.com/office/drawing/2014/main" id="{1A92C472-6D1C-6A38-4186-C541CEAAC36E}"/>
              </a:ext>
            </a:extLst>
          </p:cNvPr>
          <p:cNvGrpSpPr/>
          <p:nvPr/>
        </p:nvGrpSpPr>
        <p:grpSpPr>
          <a:xfrm>
            <a:off x="6470764" y="569072"/>
            <a:ext cx="2540947" cy="2330764"/>
            <a:chOff x="6470764" y="569072"/>
            <a:chExt cx="2540947" cy="2330764"/>
          </a:xfrm>
        </p:grpSpPr>
        <p:grpSp>
          <p:nvGrpSpPr>
            <p:cNvPr id="6" name="グループ化 5">
              <a:extLst>
                <a:ext uri="{FF2B5EF4-FFF2-40B4-BE49-F238E27FC236}">
                  <a16:creationId xmlns:a16="http://schemas.microsoft.com/office/drawing/2014/main" id="{92EB0A22-B000-39E8-D072-D59406C90FDD}"/>
                </a:ext>
              </a:extLst>
            </p:cNvPr>
            <p:cNvGrpSpPr/>
            <p:nvPr/>
          </p:nvGrpSpPr>
          <p:grpSpPr>
            <a:xfrm>
              <a:off x="6470764" y="569072"/>
              <a:ext cx="2197019" cy="2330764"/>
              <a:chOff x="931719" y="5501146"/>
              <a:chExt cx="6591300" cy="7150100"/>
            </a:xfrm>
          </p:grpSpPr>
          <p:pic>
            <p:nvPicPr>
              <p:cNvPr id="19" name="Picture 156">
                <a:extLst>
                  <a:ext uri="{FF2B5EF4-FFF2-40B4-BE49-F238E27FC236}">
                    <a16:creationId xmlns:a16="http://schemas.microsoft.com/office/drawing/2014/main" id="{789F3337-3280-48BB-5B52-9574A5759F6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0769" y="5501146"/>
                <a:ext cx="6572250" cy="715010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155">
                <a:extLst>
                  <a:ext uri="{FF2B5EF4-FFF2-40B4-BE49-F238E27FC236}">
                    <a16:creationId xmlns:a16="http://schemas.microsoft.com/office/drawing/2014/main" id="{B905BD5A-A47F-2E78-3161-F6835830FAED}"/>
                  </a:ext>
                </a:extLst>
              </p:cNvPr>
              <p:cNvSpPr>
                <a:spLocks/>
              </p:cNvSpPr>
              <p:nvPr/>
            </p:nvSpPr>
            <p:spPr bwMode="auto">
              <a:xfrm>
                <a:off x="1867571" y="6577712"/>
                <a:ext cx="374648" cy="323934"/>
              </a:xfrm>
              <a:custGeom>
                <a:avLst/>
                <a:gdLst>
                  <a:gd name="T0" fmla="*/ 147 w 147"/>
                  <a:gd name="T1" fmla="*/ 174 h 174"/>
                  <a:gd name="T2" fmla="*/ 74 w 147"/>
                  <a:gd name="T3" fmla="*/ 0 h 174"/>
                  <a:gd name="T4" fmla="*/ 0 w 147"/>
                  <a:gd name="T5" fmla="*/ 174 h 174"/>
                  <a:gd name="T6" fmla="*/ 147 w 147"/>
                  <a:gd name="T7" fmla="*/ 174 h 174"/>
                </a:gdLst>
                <a:ahLst/>
                <a:cxnLst>
                  <a:cxn ang="0">
                    <a:pos x="T0" y="T1"/>
                  </a:cxn>
                  <a:cxn ang="0">
                    <a:pos x="T2" y="T3"/>
                  </a:cxn>
                  <a:cxn ang="0">
                    <a:pos x="T4" y="T5"/>
                  </a:cxn>
                  <a:cxn ang="0">
                    <a:pos x="T6" y="T7"/>
                  </a:cxn>
                </a:cxnLst>
                <a:rect l="0" t="0" r="r" b="b"/>
                <a:pathLst>
                  <a:path w="147" h="174">
                    <a:moveTo>
                      <a:pt x="147" y="174"/>
                    </a:moveTo>
                    <a:lnTo>
                      <a:pt x="74" y="0"/>
                    </a:lnTo>
                    <a:lnTo>
                      <a:pt x="0" y="174"/>
                    </a:lnTo>
                    <a:lnTo>
                      <a:pt x="147" y="174"/>
                    </a:lnTo>
                    <a:close/>
                  </a:path>
                </a:pathLst>
              </a:custGeom>
              <a:solidFill>
                <a:srgbClr val="000000"/>
              </a:solidFill>
              <a:ln w="26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Text Box 138">
                <a:extLst>
                  <a:ext uri="{FF2B5EF4-FFF2-40B4-BE49-F238E27FC236}">
                    <a16:creationId xmlns:a16="http://schemas.microsoft.com/office/drawing/2014/main" id="{09A61315-7F96-0E03-654A-BC50E9516F51}"/>
                  </a:ext>
                </a:extLst>
              </p:cNvPr>
              <p:cNvSpPr txBox="1">
                <a:spLocks noChangeArrowheads="1"/>
              </p:cNvSpPr>
              <p:nvPr/>
            </p:nvSpPr>
            <p:spPr bwMode="auto">
              <a:xfrm>
                <a:off x="1735792" y="5893331"/>
                <a:ext cx="398463" cy="54927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N</a:t>
                </a:r>
                <a:endParaRPr kumimoji="0" lang="en-US" altLang="ja-JP" sz="1000" b="0" i="0" u="none" strike="noStrike" cap="none" normalizeH="0" baseline="0" dirty="0">
                  <a:ln>
                    <a:noFill/>
                  </a:ln>
                  <a:solidFill>
                    <a:schemeClr val="tx1"/>
                  </a:solidFill>
                  <a:effectLst/>
                  <a:latin typeface="Arial" panose="020B0604020202020204" pitchFamily="34" charset="0"/>
                </a:endParaRPr>
              </a:p>
            </p:txBody>
          </p:sp>
          <p:sp>
            <p:nvSpPr>
              <p:cNvPr id="22" name="Freeform 130">
                <a:extLst>
                  <a:ext uri="{FF2B5EF4-FFF2-40B4-BE49-F238E27FC236}">
                    <a16:creationId xmlns:a16="http://schemas.microsoft.com/office/drawing/2014/main" id="{77D3EF6C-326D-36CB-8029-21BA997EE32E}"/>
                  </a:ext>
                </a:extLst>
              </p:cNvPr>
              <p:cNvSpPr>
                <a:spLocks/>
              </p:cNvSpPr>
              <p:nvPr/>
            </p:nvSpPr>
            <p:spPr bwMode="auto">
              <a:xfrm>
                <a:off x="2163619" y="5848808"/>
                <a:ext cx="4051300" cy="2997200"/>
              </a:xfrm>
              <a:custGeom>
                <a:avLst/>
                <a:gdLst>
                  <a:gd name="T0" fmla="*/ 136 w 2552"/>
                  <a:gd name="T1" fmla="*/ 1656 h 1888"/>
                  <a:gd name="T2" fmla="*/ 171 w 2552"/>
                  <a:gd name="T3" fmla="*/ 1653 h 1888"/>
                  <a:gd name="T4" fmla="*/ 420 w 2552"/>
                  <a:gd name="T5" fmla="*/ 1520 h 1888"/>
                  <a:gd name="T6" fmla="*/ 562 w 2552"/>
                  <a:gd name="T7" fmla="*/ 1419 h 1888"/>
                  <a:gd name="T8" fmla="*/ 882 w 2552"/>
                  <a:gd name="T9" fmla="*/ 1197 h 1888"/>
                  <a:gd name="T10" fmla="*/ 932 w 2552"/>
                  <a:gd name="T11" fmla="*/ 1164 h 1888"/>
                  <a:gd name="T12" fmla="*/ 1185 w 2552"/>
                  <a:gd name="T13" fmla="*/ 1027 h 1888"/>
                  <a:gd name="T14" fmla="*/ 1392 w 2552"/>
                  <a:gd name="T15" fmla="*/ 816 h 1888"/>
                  <a:gd name="T16" fmla="*/ 1476 w 2552"/>
                  <a:gd name="T17" fmla="*/ 780 h 1888"/>
                  <a:gd name="T18" fmla="*/ 1692 w 2552"/>
                  <a:gd name="T19" fmla="*/ 776 h 1888"/>
                  <a:gd name="T20" fmla="*/ 1735 w 2552"/>
                  <a:gd name="T21" fmla="*/ 691 h 1888"/>
                  <a:gd name="T22" fmla="*/ 1776 w 2552"/>
                  <a:gd name="T23" fmla="*/ 596 h 1888"/>
                  <a:gd name="T24" fmla="*/ 1840 w 2552"/>
                  <a:gd name="T25" fmla="*/ 500 h 1888"/>
                  <a:gd name="T26" fmla="*/ 1972 w 2552"/>
                  <a:gd name="T27" fmla="*/ 444 h 1888"/>
                  <a:gd name="T28" fmla="*/ 2092 w 2552"/>
                  <a:gd name="T29" fmla="*/ 440 h 1888"/>
                  <a:gd name="T30" fmla="*/ 2200 w 2552"/>
                  <a:gd name="T31" fmla="*/ 444 h 1888"/>
                  <a:gd name="T32" fmla="*/ 2372 w 2552"/>
                  <a:gd name="T33" fmla="*/ 380 h 1888"/>
                  <a:gd name="T34" fmla="*/ 2428 w 2552"/>
                  <a:gd name="T35" fmla="*/ 192 h 1888"/>
                  <a:gd name="T36" fmla="*/ 2452 w 2552"/>
                  <a:gd name="T37" fmla="*/ 96 h 1888"/>
                  <a:gd name="T38" fmla="*/ 2552 w 2552"/>
                  <a:gd name="T39" fmla="*/ 52 h 1888"/>
                  <a:gd name="T40" fmla="*/ 2524 w 2552"/>
                  <a:gd name="T41" fmla="*/ 212 h 1888"/>
                  <a:gd name="T42" fmla="*/ 2540 w 2552"/>
                  <a:gd name="T43" fmla="*/ 280 h 1888"/>
                  <a:gd name="T44" fmla="*/ 2512 w 2552"/>
                  <a:gd name="T45" fmla="*/ 373 h 1888"/>
                  <a:gd name="T46" fmla="*/ 2460 w 2552"/>
                  <a:gd name="T47" fmla="*/ 424 h 1888"/>
                  <a:gd name="T48" fmla="*/ 2386 w 2552"/>
                  <a:gd name="T49" fmla="*/ 456 h 1888"/>
                  <a:gd name="T50" fmla="*/ 2329 w 2552"/>
                  <a:gd name="T51" fmla="*/ 496 h 1888"/>
                  <a:gd name="T52" fmla="*/ 2257 w 2552"/>
                  <a:gd name="T53" fmla="*/ 525 h 1888"/>
                  <a:gd name="T54" fmla="*/ 2089 w 2552"/>
                  <a:gd name="T55" fmla="*/ 510 h 1888"/>
                  <a:gd name="T56" fmla="*/ 2026 w 2552"/>
                  <a:gd name="T57" fmla="*/ 505 h 1888"/>
                  <a:gd name="T58" fmla="*/ 1968 w 2552"/>
                  <a:gd name="T59" fmla="*/ 528 h 1888"/>
                  <a:gd name="T60" fmla="*/ 1909 w 2552"/>
                  <a:gd name="T61" fmla="*/ 558 h 1888"/>
                  <a:gd name="T62" fmla="*/ 1864 w 2552"/>
                  <a:gd name="T63" fmla="*/ 582 h 1888"/>
                  <a:gd name="T64" fmla="*/ 1849 w 2552"/>
                  <a:gd name="T65" fmla="*/ 687 h 1888"/>
                  <a:gd name="T66" fmla="*/ 1816 w 2552"/>
                  <a:gd name="T67" fmla="*/ 760 h 1888"/>
                  <a:gd name="T68" fmla="*/ 1736 w 2552"/>
                  <a:gd name="T69" fmla="*/ 852 h 1888"/>
                  <a:gd name="T70" fmla="*/ 1684 w 2552"/>
                  <a:gd name="T71" fmla="*/ 865 h 1888"/>
                  <a:gd name="T72" fmla="*/ 1608 w 2552"/>
                  <a:gd name="T73" fmla="*/ 868 h 1888"/>
                  <a:gd name="T74" fmla="*/ 1528 w 2552"/>
                  <a:gd name="T75" fmla="*/ 892 h 1888"/>
                  <a:gd name="T76" fmla="*/ 1392 w 2552"/>
                  <a:gd name="T77" fmla="*/ 936 h 1888"/>
                  <a:gd name="T78" fmla="*/ 1344 w 2552"/>
                  <a:gd name="T79" fmla="*/ 1008 h 1888"/>
                  <a:gd name="T80" fmla="*/ 1276 w 2552"/>
                  <a:gd name="T81" fmla="*/ 1064 h 1888"/>
                  <a:gd name="T82" fmla="*/ 1204 w 2552"/>
                  <a:gd name="T83" fmla="*/ 1117 h 1888"/>
                  <a:gd name="T84" fmla="*/ 1153 w 2552"/>
                  <a:gd name="T85" fmla="*/ 1164 h 1888"/>
                  <a:gd name="T86" fmla="*/ 1098 w 2552"/>
                  <a:gd name="T87" fmla="*/ 1195 h 1888"/>
                  <a:gd name="T88" fmla="*/ 1032 w 2552"/>
                  <a:gd name="T89" fmla="*/ 1248 h 1888"/>
                  <a:gd name="T90" fmla="*/ 882 w 2552"/>
                  <a:gd name="T91" fmla="*/ 1405 h 1888"/>
                  <a:gd name="T92" fmla="*/ 657 w 2552"/>
                  <a:gd name="T93" fmla="*/ 1560 h 1888"/>
                  <a:gd name="T94" fmla="*/ 571 w 2552"/>
                  <a:gd name="T95" fmla="*/ 1618 h 1888"/>
                  <a:gd name="T96" fmla="*/ 510 w 2552"/>
                  <a:gd name="T97" fmla="*/ 1653 h 1888"/>
                  <a:gd name="T98" fmla="*/ 180 w 2552"/>
                  <a:gd name="T99" fmla="*/ 1804 h 1888"/>
                  <a:gd name="T100" fmla="*/ 108 w 2552"/>
                  <a:gd name="T101" fmla="*/ 1672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2" h="1888">
                    <a:moveTo>
                      <a:pt x="108" y="1672"/>
                    </a:moveTo>
                    <a:lnTo>
                      <a:pt x="136" y="1656"/>
                    </a:lnTo>
                    <a:lnTo>
                      <a:pt x="153" y="1653"/>
                    </a:lnTo>
                    <a:lnTo>
                      <a:pt x="171" y="1653"/>
                    </a:lnTo>
                    <a:lnTo>
                      <a:pt x="199" y="1639"/>
                    </a:lnTo>
                    <a:lnTo>
                      <a:pt x="420" y="1520"/>
                    </a:lnTo>
                    <a:lnTo>
                      <a:pt x="444" y="1497"/>
                    </a:lnTo>
                    <a:lnTo>
                      <a:pt x="562" y="1419"/>
                    </a:lnTo>
                    <a:lnTo>
                      <a:pt x="680" y="1332"/>
                    </a:lnTo>
                    <a:lnTo>
                      <a:pt x="882" y="1197"/>
                    </a:lnTo>
                    <a:lnTo>
                      <a:pt x="892" y="1196"/>
                    </a:lnTo>
                    <a:lnTo>
                      <a:pt x="932" y="1164"/>
                    </a:lnTo>
                    <a:lnTo>
                      <a:pt x="972" y="1164"/>
                    </a:lnTo>
                    <a:lnTo>
                      <a:pt x="1185" y="1027"/>
                    </a:lnTo>
                    <a:lnTo>
                      <a:pt x="1364" y="836"/>
                    </a:lnTo>
                    <a:lnTo>
                      <a:pt x="1392" y="816"/>
                    </a:lnTo>
                    <a:lnTo>
                      <a:pt x="1420" y="812"/>
                    </a:lnTo>
                    <a:lnTo>
                      <a:pt x="1476" y="780"/>
                    </a:lnTo>
                    <a:lnTo>
                      <a:pt x="1664" y="788"/>
                    </a:lnTo>
                    <a:lnTo>
                      <a:pt x="1692" y="776"/>
                    </a:lnTo>
                    <a:lnTo>
                      <a:pt x="1708" y="732"/>
                    </a:lnTo>
                    <a:lnTo>
                      <a:pt x="1735" y="691"/>
                    </a:lnTo>
                    <a:lnTo>
                      <a:pt x="1740" y="679"/>
                    </a:lnTo>
                    <a:lnTo>
                      <a:pt x="1776" y="596"/>
                    </a:lnTo>
                    <a:lnTo>
                      <a:pt x="1808" y="528"/>
                    </a:lnTo>
                    <a:lnTo>
                      <a:pt x="1840" y="500"/>
                    </a:lnTo>
                    <a:lnTo>
                      <a:pt x="1908" y="456"/>
                    </a:lnTo>
                    <a:lnTo>
                      <a:pt x="1972" y="444"/>
                    </a:lnTo>
                    <a:lnTo>
                      <a:pt x="2032" y="436"/>
                    </a:lnTo>
                    <a:lnTo>
                      <a:pt x="2092" y="440"/>
                    </a:lnTo>
                    <a:lnTo>
                      <a:pt x="2140" y="444"/>
                    </a:lnTo>
                    <a:lnTo>
                      <a:pt x="2200" y="444"/>
                    </a:lnTo>
                    <a:lnTo>
                      <a:pt x="2284" y="412"/>
                    </a:lnTo>
                    <a:lnTo>
                      <a:pt x="2372" y="380"/>
                    </a:lnTo>
                    <a:lnTo>
                      <a:pt x="2422" y="318"/>
                    </a:lnTo>
                    <a:lnTo>
                      <a:pt x="2428" y="192"/>
                    </a:lnTo>
                    <a:lnTo>
                      <a:pt x="2440" y="148"/>
                    </a:lnTo>
                    <a:lnTo>
                      <a:pt x="2452" y="96"/>
                    </a:lnTo>
                    <a:lnTo>
                      <a:pt x="2516" y="0"/>
                    </a:lnTo>
                    <a:lnTo>
                      <a:pt x="2552" y="52"/>
                    </a:lnTo>
                    <a:lnTo>
                      <a:pt x="2508" y="156"/>
                    </a:lnTo>
                    <a:lnTo>
                      <a:pt x="2524" y="212"/>
                    </a:lnTo>
                    <a:lnTo>
                      <a:pt x="2536" y="236"/>
                    </a:lnTo>
                    <a:lnTo>
                      <a:pt x="2540" y="280"/>
                    </a:lnTo>
                    <a:lnTo>
                      <a:pt x="2536" y="320"/>
                    </a:lnTo>
                    <a:lnTo>
                      <a:pt x="2512" y="373"/>
                    </a:lnTo>
                    <a:lnTo>
                      <a:pt x="2487" y="409"/>
                    </a:lnTo>
                    <a:lnTo>
                      <a:pt x="2460" y="424"/>
                    </a:lnTo>
                    <a:lnTo>
                      <a:pt x="2420" y="444"/>
                    </a:lnTo>
                    <a:lnTo>
                      <a:pt x="2386" y="456"/>
                    </a:lnTo>
                    <a:lnTo>
                      <a:pt x="2361" y="468"/>
                    </a:lnTo>
                    <a:lnTo>
                      <a:pt x="2329" y="496"/>
                    </a:lnTo>
                    <a:lnTo>
                      <a:pt x="2293" y="516"/>
                    </a:lnTo>
                    <a:lnTo>
                      <a:pt x="2257" y="525"/>
                    </a:lnTo>
                    <a:lnTo>
                      <a:pt x="2112" y="532"/>
                    </a:lnTo>
                    <a:lnTo>
                      <a:pt x="2089" y="510"/>
                    </a:lnTo>
                    <a:lnTo>
                      <a:pt x="2061" y="502"/>
                    </a:lnTo>
                    <a:lnTo>
                      <a:pt x="2026" y="505"/>
                    </a:lnTo>
                    <a:lnTo>
                      <a:pt x="1993" y="517"/>
                    </a:lnTo>
                    <a:lnTo>
                      <a:pt x="1968" y="528"/>
                    </a:lnTo>
                    <a:lnTo>
                      <a:pt x="1936" y="543"/>
                    </a:lnTo>
                    <a:lnTo>
                      <a:pt x="1909" y="558"/>
                    </a:lnTo>
                    <a:lnTo>
                      <a:pt x="1888" y="573"/>
                    </a:lnTo>
                    <a:lnTo>
                      <a:pt x="1864" y="582"/>
                    </a:lnTo>
                    <a:lnTo>
                      <a:pt x="1861" y="616"/>
                    </a:lnTo>
                    <a:lnTo>
                      <a:pt x="1849" y="687"/>
                    </a:lnTo>
                    <a:lnTo>
                      <a:pt x="1837" y="708"/>
                    </a:lnTo>
                    <a:lnTo>
                      <a:pt x="1816" y="760"/>
                    </a:lnTo>
                    <a:lnTo>
                      <a:pt x="1806" y="793"/>
                    </a:lnTo>
                    <a:lnTo>
                      <a:pt x="1736" y="852"/>
                    </a:lnTo>
                    <a:lnTo>
                      <a:pt x="1714" y="859"/>
                    </a:lnTo>
                    <a:lnTo>
                      <a:pt x="1684" y="865"/>
                    </a:lnTo>
                    <a:lnTo>
                      <a:pt x="1644" y="864"/>
                    </a:lnTo>
                    <a:lnTo>
                      <a:pt x="1608" y="868"/>
                    </a:lnTo>
                    <a:lnTo>
                      <a:pt x="1572" y="872"/>
                    </a:lnTo>
                    <a:lnTo>
                      <a:pt x="1528" y="892"/>
                    </a:lnTo>
                    <a:lnTo>
                      <a:pt x="1480" y="900"/>
                    </a:lnTo>
                    <a:lnTo>
                      <a:pt x="1392" y="936"/>
                    </a:lnTo>
                    <a:lnTo>
                      <a:pt x="1362" y="979"/>
                    </a:lnTo>
                    <a:lnTo>
                      <a:pt x="1344" y="1008"/>
                    </a:lnTo>
                    <a:lnTo>
                      <a:pt x="1309" y="1038"/>
                    </a:lnTo>
                    <a:lnTo>
                      <a:pt x="1276" y="1064"/>
                    </a:lnTo>
                    <a:lnTo>
                      <a:pt x="1244" y="1088"/>
                    </a:lnTo>
                    <a:lnTo>
                      <a:pt x="1204" y="1117"/>
                    </a:lnTo>
                    <a:lnTo>
                      <a:pt x="1182" y="1131"/>
                    </a:lnTo>
                    <a:lnTo>
                      <a:pt x="1153" y="1164"/>
                    </a:lnTo>
                    <a:lnTo>
                      <a:pt x="1124" y="1184"/>
                    </a:lnTo>
                    <a:lnTo>
                      <a:pt x="1098" y="1195"/>
                    </a:lnTo>
                    <a:lnTo>
                      <a:pt x="1053" y="1222"/>
                    </a:lnTo>
                    <a:cubicBezTo>
                      <a:pt x="1035" y="1248"/>
                      <a:pt x="1039" y="1235"/>
                      <a:pt x="1032" y="1248"/>
                    </a:cubicBezTo>
                    <a:lnTo>
                      <a:pt x="1014" y="1287"/>
                    </a:lnTo>
                    <a:lnTo>
                      <a:pt x="882" y="1405"/>
                    </a:lnTo>
                    <a:lnTo>
                      <a:pt x="810" y="1458"/>
                    </a:lnTo>
                    <a:lnTo>
                      <a:pt x="657" y="1560"/>
                    </a:lnTo>
                    <a:lnTo>
                      <a:pt x="631" y="1579"/>
                    </a:lnTo>
                    <a:lnTo>
                      <a:pt x="571" y="1618"/>
                    </a:lnTo>
                    <a:lnTo>
                      <a:pt x="537" y="1630"/>
                    </a:lnTo>
                    <a:lnTo>
                      <a:pt x="510" y="1653"/>
                    </a:lnTo>
                    <a:lnTo>
                      <a:pt x="388" y="1716"/>
                    </a:lnTo>
                    <a:lnTo>
                      <a:pt x="180" y="1804"/>
                    </a:lnTo>
                    <a:lnTo>
                      <a:pt x="0" y="1888"/>
                    </a:lnTo>
                    <a:lnTo>
                      <a:pt x="108" y="1672"/>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3" name="Freeform 129">
                <a:extLst>
                  <a:ext uri="{FF2B5EF4-FFF2-40B4-BE49-F238E27FC236}">
                    <a16:creationId xmlns:a16="http://schemas.microsoft.com/office/drawing/2014/main" id="{977AF40E-2842-D511-F5F2-1D81D75A10D1}"/>
                  </a:ext>
                </a:extLst>
              </p:cNvPr>
              <p:cNvSpPr>
                <a:spLocks/>
              </p:cNvSpPr>
              <p:nvPr/>
            </p:nvSpPr>
            <p:spPr bwMode="auto">
              <a:xfrm>
                <a:off x="3330432" y="10998658"/>
                <a:ext cx="3749675" cy="747713"/>
              </a:xfrm>
              <a:custGeom>
                <a:avLst/>
                <a:gdLst>
                  <a:gd name="T0" fmla="*/ 232 w 2362"/>
                  <a:gd name="T1" fmla="*/ 78 h 471"/>
                  <a:gd name="T2" fmla="*/ 409 w 2362"/>
                  <a:gd name="T3" fmla="*/ 138 h 471"/>
                  <a:gd name="T4" fmla="*/ 529 w 2362"/>
                  <a:gd name="T5" fmla="*/ 177 h 471"/>
                  <a:gd name="T6" fmla="*/ 643 w 2362"/>
                  <a:gd name="T7" fmla="*/ 213 h 471"/>
                  <a:gd name="T8" fmla="*/ 733 w 2362"/>
                  <a:gd name="T9" fmla="*/ 243 h 471"/>
                  <a:gd name="T10" fmla="*/ 892 w 2362"/>
                  <a:gd name="T11" fmla="*/ 258 h 471"/>
                  <a:gd name="T12" fmla="*/ 931 w 2362"/>
                  <a:gd name="T13" fmla="*/ 324 h 471"/>
                  <a:gd name="T14" fmla="*/ 982 w 2362"/>
                  <a:gd name="T15" fmla="*/ 399 h 471"/>
                  <a:gd name="T16" fmla="*/ 1048 w 2362"/>
                  <a:gd name="T17" fmla="*/ 417 h 471"/>
                  <a:gd name="T18" fmla="*/ 1261 w 2362"/>
                  <a:gd name="T19" fmla="*/ 303 h 471"/>
                  <a:gd name="T20" fmla="*/ 1414 w 2362"/>
                  <a:gd name="T21" fmla="*/ 201 h 471"/>
                  <a:gd name="T22" fmla="*/ 1489 w 2362"/>
                  <a:gd name="T23" fmla="*/ 162 h 471"/>
                  <a:gd name="T24" fmla="*/ 1563 w 2362"/>
                  <a:gd name="T25" fmla="*/ 132 h 471"/>
                  <a:gd name="T26" fmla="*/ 1690 w 2362"/>
                  <a:gd name="T27" fmla="*/ 111 h 471"/>
                  <a:gd name="T28" fmla="*/ 1903 w 2362"/>
                  <a:gd name="T29" fmla="*/ 102 h 471"/>
                  <a:gd name="T30" fmla="*/ 2068 w 2362"/>
                  <a:gd name="T31" fmla="*/ 132 h 471"/>
                  <a:gd name="T32" fmla="*/ 2209 w 2362"/>
                  <a:gd name="T33" fmla="*/ 165 h 471"/>
                  <a:gd name="T34" fmla="*/ 2362 w 2362"/>
                  <a:gd name="T35" fmla="*/ 216 h 471"/>
                  <a:gd name="T36" fmla="*/ 2254 w 2362"/>
                  <a:gd name="T37" fmla="*/ 195 h 471"/>
                  <a:gd name="T38" fmla="*/ 2101 w 2362"/>
                  <a:gd name="T39" fmla="*/ 165 h 471"/>
                  <a:gd name="T40" fmla="*/ 2008 w 2362"/>
                  <a:gd name="T41" fmla="*/ 147 h 471"/>
                  <a:gd name="T42" fmla="*/ 1915 w 2362"/>
                  <a:gd name="T43" fmla="*/ 132 h 471"/>
                  <a:gd name="T44" fmla="*/ 1848 w 2362"/>
                  <a:gd name="T45" fmla="*/ 137 h 471"/>
                  <a:gd name="T46" fmla="*/ 1771 w 2362"/>
                  <a:gd name="T47" fmla="*/ 135 h 471"/>
                  <a:gd name="T48" fmla="*/ 1627 w 2362"/>
                  <a:gd name="T49" fmla="*/ 162 h 471"/>
                  <a:gd name="T50" fmla="*/ 1516 w 2362"/>
                  <a:gd name="T51" fmla="*/ 189 h 471"/>
                  <a:gd name="T52" fmla="*/ 1381 w 2362"/>
                  <a:gd name="T53" fmla="*/ 273 h 471"/>
                  <a:gd name="T54" fmla="*/ 1245 w 2362"/>
                  <a:gd name="T55" fmla="*/ 375 h 471"/>
                  <a:gd name="T56" fmla="*/ 1093 w 2362"/>
                  <a:gd name="T57" fmla="*/ 459 h 471"/>
                  <a:gd name="T58" fmla="*/ 1015 w 2362"/>
                  <a:gd name="T59" fmla="*/ 471 h 471"/>
                  <a:gd name="T60" fmla="*/ 919 w 2362"/>
                  <a:gd name="T61" fmla="*/ 399 h 471"/>
                  <a:gd name="T62" fmla="*/ 856 w 2362"/>
                  <a:gd name="T63" fmla="*/ 306 h 471"/>
                  <a:gd name="T64" fmla="*/ 703 w 2362"/>
                  <a:gd name="T65" fmla="*/ 300 h 471"/>
                  <a:gd name="T66" fmla="*/ 535 w 2362"/>
                  <a:gd name="T67" fmla="*/ 237 h 471"/>
                  <a:gd name="T68" fmla="*/ 424 w 2362"/>
                  <a:gd name="T69" fmla="*/ 201 h 471"/>
                  <a:gd name="T70" fmla="*/ 352 w 2362"/>
                  <a:gd name="T71" fmla="*/ 188 h 471"/>
                  <a:gd name="T72" fmla="*/ 250 w 2362"/>
                  <a:gd name="T73" fmla="*/ 171 h 471"/>
                  <a:gd name="T74" fmla="*/ 171 w 2362"/>
                  <a:gd name="T75" fmla="*/ 167 h 471"/>
                  <a:gd name="T76" fmla="*/ 115 w 2362"/>
                  <a:gd name="T77" fmla="*/ 156 h 471"/>
                  <a:gd name="T78" fmla="*/ 58 w 2362"/>
                  <a:gd name="T79" fmla="*/ 143 h 471"/>
                  <a:gd name="T80" fmla="*/ 1 w 2362"/>
                  <a:gd name="T8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471">
                    <a:moveTo>
                      <a:pt x="1" y="0"/>
                    </a:moveTo>
                    <a:lnTo>
                      <a:pt x="232" y="78"/>
                    </a:lnTo>
                    <a:lnTo>
                      <a:pt x="328" y="111"/>
                    </a:lnTo>
                    <a:lnTo>
                      <a:pt x="409" y="138"/>
                    </a:lnTo>
                    <a:lnTo>
                      <a:pt x="484" y="165"/>
                    </a:lnTo>
                    <a:lnTo>
                      <a:pt x="529" y="177"/>
                    </a:lnTo>
                    <a:lnTo>
                      <a:pt x="577" y="195"/>
                    </a:lnTo>
                    <a:lnTo>
                      <a:pt x="643" y="213"/>
                    </a:lnTo>
                    <a:lnTo>
                      <a:pt x="679" y="228"/>
                    </a:lnTo>
                    <a:lnTo>
                      <a:pt x="733" y="243"/>
                    </a:lnTo>
                    <a:lnTo>
                      <a:pt x="874" y="249"/>
                    </a:lnTo>
                    <a:lnTo>
                      <a:pt x="892" y="258"/>
                    </a:lnTo>
                    <a:lnTo>
                      <a:pt x="910" y="285"/>
                    </a:lnTo>
                    <a:lnTo>
                      <a:pt x="931" y="324"/>
                    </a:lnTo>
                    <a:lnTo>
                      <a:pt x="946" y="372"/>
                    </a:lnTo>
                    <a:lnTo>
                      <a:pt x="982" y="399"/>
                    </a:lnTo>
                    <a:lnTo>
                      <a:pt x="1009" y="420"/>
                    </a:lnTo>
                    <a:lnTo>
                      <a:pt x="1048" y="417"/>
                    </a:lnTo>
                    <a:lnTo>
                      <a:pt x="1171" y="360"/>
                    </a:lnTo>
                    <a:lnTo>
                      <a:pt x="1261" y="303"/>
                    </a:lnTo>
                    <a:lnTo>
                      <a:pt x="1321" y="264"/>
                    </a:lnTo>
                    <a:lnTo>
                      <a:pt x="1414" y="201"/>
                    </a:lnTo>
                    <a:lnTo>
                      <a:pt x="1450" y="177"/>
                    </a:lnTo>
                    <a:lnTo>
                      <a:pt x="1489" y="162"/>
                    </a:lnTo>
                    <a:lnTo>
                      <a:pt x="1552" y="138"/>
                    </a:lnTo>
                    <a:lnTo>
                      <a:pt x="1563" y="132"/>
                    </a:lnTo>
                    <a:lnTo>
                      <a:pt x="1587" y="128"/>
                    </a:lnTo>
                    <a:lnTo>
                      <a:pt x="1690" y="111"/>
                    </a:lnTo>
                    <a:lnTo>
                      <a:pt x="1741" y="99"/>
                    </a:lnTo>
                    <a:lnTo>
                      <a:pt x="1903" y="102"/>
                    </a:lnTo>
                    <a:lnTo>
                      <a:pt x="1939" y="102"/>
                    </a:lnTo>
                    <a:lnTo>
                      <a:pt x="2068" y="132"/>
                    </a:lnTo>
                    <a:lnTo>
                      <a:pt x="2125" y="147"/>
                    </a:lnTo>
                    <a:lnTo>
                      <a:pt x="2209" y="165"/>
                    </a:lnTo>
                    <a:lnTo>
                      <a:pt x="2314" y="198"/>
                    </a:lnTo>
                    <a:lnTo>
                      <a:pt x="2362" y="216"/>
                    </a:lnTo>
                    <a:lnTo>
                      <a:pt x="2308" y="216"/>
                    </a:lnTo>
                    <a:lnTo>
                      <a:pt x="2254" y="195"/>
                    </a:lnTo>
                    <a:lnTo>
                      <a:pt x="2173" y="177"/>
                    </a:lnTo>
                    <a:lnTo>
                      <a:pt x="2101" y="165"/>
                    </a:lnTo>
                    <a:lnTo>
                      <a:pt x="2044" y="156"/>
                    </a:lnTo>
                    <a:lnTo>
                      <a:pt x="2008" y="147"/>
                    </a:lnTo>
                    <a:lnTo>
                      <a:pt x="1969" y="138"/>
                    </a:lnTo>
                    <a:lnTo>
                      <a:pt x="1915" y="132"/>
                    </a:lnTo>
                    <a:lnTo>
                      <a:pt x="1870" y="135"/>
                    </a:lnTo>
                    <a:lnTo>
                      <a:pt x="1848" y="137"/>
                    </a:lnTo>
                    <a:lnTo>
                      <a:pt x="1831" y="138"/>
                    </a:lnTo>
                    <a:lnTo>
                      <a:pt x="1771" y="135"/>
                    </a:lnTo>
                    <a:lnTo>
                      <a:pt x="1693" y="150"/>
                    </a:lnTo>
                    <a:lnTo>
                      <a:pt x="1627" y="162"/>
                    </a:lnTo>
                    <a:lnTo>
                      <a:pt x="1558" y="174"/>
                    </a:lnTo>
                    <a:lnTo>
                      <a:pt x="1516" y="189"/>
                    </a:lnTo>
                    <a:lnTo>
                      <a:pt x="1453" y="219"/>
                    </a:lnTo>
                    <a:lnTo>
                      <a:pt x="1381" y="273"/>
                    </a:lnTo>
                    <a:lnTo>
                      <a:pt x="1312" y="324"/>
                    </a:lnTo>
                    <a:lnTo>
                      <a:pt x="1245" y="375"/>
                    </a:lnTo>
                    <a:lnTo>
                      <a:pt x="1150" y="431"/>
                    </a:lnTo>
                    <a:lnTo>
                      <a:pt x="1093" y="459"/>
                    </a:lnTo>
                    <a:lnTo>
                      <a:pt x="1063" y="468"/>
                    </a:lnTo>
                    <a:lnTo>
                      <a:pt x="1015" y="471"/>
                    </a:lnTo>
                    <a:lnTo>
                      <a:pt x="964" y="450"/>
                    </a:lnTo>
                    <a:lnTo>
                      <a:pt x="919" y="399"/>
                    </a:lnTo>
                    <a:lnTo>
                      <a:pt x="880" y="345"/>
                    </a:lnTo>
                    <a:lnTo>
                      <a:pt x="856" y="306"/>
                    </a:lnTo>
                    <a:lnTo>
                      <a:pt x="763" y="306"/>
                    </a:lnTo>
                    <a:lnTo>
                      <a:pt x="703" y="300"/>
                    </a:lnTo>
                    <a:lnTo>
                      <a:pt x="595" y="261"/>
                    </a:lnTo>
                    <a:lnTo>
                      <a:pt x="535" y="237"/>
                    </a:lnTo>
                    <a:lnTo>
                      <a:pt x="483" y="218"/>
                    </a:lnTo>
                    <a:lnTo>
                      <a:pt x="424" y="201"/>
                    </a:lnTo>
                    <a:lnTo>
                      <a:pt x="388" y="194"/>
                    </a:lnTo>
                    <a:lnTo>
                      <a:pt x="352" y="188"/>
                    </a:lnTo>
                    <a:lnTo>
                      <a:pt x="318" y="182"/>
                    </a:lnTo>
                    <a:lnTo>
                      <a:pt x="250" y="171"/>
                    </a:lnTo>
                    <a:lnTo>
                      <a:pt x="219" y="170"/>
                    </a:lnTo>
                    <a:cubicBezTo>
                      <a:pt x="203" y="170"/>
                      <a:pt x="185" y="168"/>
                      <a:pt x="171" y="167"/>
                    </a:cubicBezTo>
                    <a:lnTo>
                      <a:pt x="136" y="162"/>
                    </a:lnTo>
                    <a:lnTo>
                      <a:pt x="115" y="156"/>
                    </a:lnTo>
                    <a:lnTo>
                      <a:pt x="82" y="149"/>
                    </a:lnTo>
                    <a:lnTo>
                      <a:pt x="58" y="143"/>
                    </a:lnTo>
                    <a:lnTo>
                      <a:pt x="0" y="140"/>
                    </a:lnTo>
                    <a:lnTo>
                      <a:pt x="1" y="0"/>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4" name="Freeform 128">
                <a:extLst>
                  <a:ext uri="{FF2B5EF4-FFF2-40B4-BE49-F238E27FC236}">
                    <a16:creationId xmlns:a16="http://schemas.microsoft.com/office/drawing/2014/main" id="{55CC2199-7C8F-68B8-0663-70B07708851A}"/>
                  </a:ext>
                </a:extLst>
              </p:cNvPr>
              <p:cNvSpPr>
                <a:spLocks/>
              </p:cNvSpPr>
              <p:nvPr/>
            </p:nvSpPr>
            <p:spPr bwMode="auto">
              <a:xfrm>
                <a:off x="5376719" y="5588458"/>
                <a:ext cx="419100" cy="374650"/>
              </a:xfrm>
              <a:custGeom>
                <a:avLst/>
                <a:gdLst>
                  <a:gd name="T0" fmla="*/ 0 w 264"/>
                  <a:gd name="T1" fmla="*/ 236 h 236"/>
                  <a:gd name="T2" fmla="*/ 48 w 264"/>
                  <a:gd name="T3" fmla="*/ 160 h 236"/>
                  <a:gd name="T4" fmla="*/ 80 w 264"/>
                  <a:gd name="T5" fmla="*/ 124 h 236"/>
                  <a:gd name="T6" fmla="*/ 176 w 264"/>
                  <a:gd name="T7" fmla="*/ 88 h 236"/>
                  <a:gd name="T8" fmla="*/ 192 w 264"/>
                  <a:gd name="T9" fmla="*/ 56 h 236"/>
                  <a:gd name="T10" fmla="*/ 212 w 264"/>
                  <a:gd name="T11" fmla="*/ 20 h 236"/>
                  <a:gd name="T12" fmla="*/ 264 w 264"/>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64" h="236">
                    <a:moveTo>
                      <a:pt x="0" y="236"/>
                    </a:moveTo>
                    <a:lnTo>
                      <a:pt x="48" y="160"/>
                    </a:lnTo>
                    <a:lnTo>
                      <a:pt x="80" y="124"/>
                    </a:lnTo>
                    <a:lnTo>
                      <a:pt x="176" y="88"/>
                    </a:lnTo>
                    <a:lnTo>
                      <a:pt x="192" y="56"/>
                    </a:lnTo>
                    <a:lnTo>
                      <a:pt x="212" y="20"/>
                    </a:lnTo>
                    <a:lnTo>
                      <a:pt x="264" y="0"/>
                    </a:lnTo>
                  </a:path>
                </a:pathLst>
              </a:custGeom>
              <a:noFill/>
              <a:ln w="38100">
                <a:solidFill>
                  <a:srgbClr val="99CC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Freeform 127">
                <a:extLst>
                  <a:ext uri="{FF2B5EF4-FFF2-40B4-BE49-F238E27FC236}">
                    <a16:creationId xmlns:a16="http://schemas.microsoft.com/office/drawing/2014/main" id="{20F320FD-08D9-D9A8-47C8-F90607E2CF99}"/>
                  </a:ext>
                </a:extLst>
              </p:cNvPr>
              <p:cNvSpPr>
                <a:spLocks/>
              </p:cNvSpPr>
              <p:nvPr/>
            </p:nvSpPr>
            <p:spPr bwMode="auto">
              <a:xfrm>
                <a:off x="7180119" y="10712908"/>
                <a:ext cx="69850" cy="209550"/>
              </a:xfrm>
              <a:custGeom>
                <a:avLst/>
                <a:gdLst>
                  <a:gd name="T0" fmla="*/ 0 w 44"/>
                  <a:gd name="T1" fmla="*/ 0 h 132"/>
                  <a:gd name="T2" fmla="*/ 24 w 44"/>
                  <a:gd name="T3" fmla="*/ 56 h 132"/>
                  <a:gd name="T4" fmla="*/ 36 w 44"/>
                  <a:gd name="T5" fmla="*/ 88 h 132"/>
                  <a:gd name="T6" fmla="*/ 44 w 44"/>
                  <a:gd name="T7" fmla="*/ 132 h 132"/>
                </a:gdLst>
                <a:ahLst/>
                <a:cxnLst>
                  <a:cxn ang="0">
                    <a:pos x="T0" y="T1"/>
                  </a:cxn>
                  <a:cxn ang="0">
                    <a:pos x="T2" y="T3"/>
                  </a:cxn>
                  <a:cxn ang="0">
                    <a:pos x="T4" y="T5"/>
                  </a:cxn>
                  <a:cxn ang="0">
                    <a:pos x="T6" y="T7"/>
                  </a:cxn>
                </a:cxnLst>
                <a:rect l="0" t="0" r="r" b="b"/>
                <a:pathLst>
                  <a:path w="44" h="132">
                    <a:moveTo>
                      <a:pt x="0" y="0"/>
                    </a:moveTo>
                    <a:lnTo>
                      <a:pt x="24" y="56"/>
                    </a:lnTo>
                    <a:lnTo>
                      <a:pt x="36" y="88"/>
                    </a:lnTo>
                    <a:lnTo>
                      <a:pt x="44" y="132"/>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Line 126">
                <a:extLst>
                  <a:ext uri="{FF2B5EF4-FFF2-40B4-BE49-F238E27FC236}">
                    <a16:creationId xmlns:a16="http://schemas.microsoft.com/office/drawing/2014/main" id="{33C61401-DE1E-CEF1-B829-B1D50240E9D6}"/>
                  </a:ext>
                </a:extLst>
              </p:cNvPr>
              <p:cNvSpPr>
                <a:spLocks noChangeShapeType="1"/>
              </p:cNvSpPr>
              <p:nvPr/>
            </p:nvSpPr>
            <p:spPr bwMode="auto">
              <a:xfrm>
                <a:off x="6113319" y="9354008"/>
                <a:ext cx="406400" cy="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Freeform 125">
                <a:extLst>
                  <a:ext uri="{FF2B5EF4-FFF2-40B4-BE49-F238E27FC236}">
                    <a16:creationId xmlns:a16="http://schemas.microsoft.com/office/drawing/2014/main" id="{54547EF3-E7A8-95A3-92A4-17DB6D5ED603}"/>
                  </a:ext>
                </a:extLst>
              </p:cNvPr>
              <p:cNvSpPr>
                <a:spLocks/>
              </p:cNvSpPr>
              <p:nvPr/>
            </p:nvSpPr>
            <p:spPr bwMode="auto">
              <a:xfrm>
                <a:off x="4352782" y="10858958"/>
                <a:ext cx="679450" cy="74613"/>
              </a:xfrm>
              <a:custGeom>
                <a:avLst/>
                <a:gdLst>
                  <a:gd name="T0" fmla="*/ 0 w 416"/>
                  <a:gd name="T1" fmla="*/ 0 h 44"/>
                  <a:gd name="T2" fmla="*/ 140 w 416"/>
                  <a:gd name="T3" fmla="*/ 8 h 44"/>
                  <a:gd name="T4" fmla="*/ 184 w 416"/>
                  <a:gd name="T5" fmla="*/ 44 h 44"/>
                  <a:gd name="T6" fmla="*/ 240 w 416"/>
                  <a:gd name="T7" fmla="*/ 40 h 44"/>
                  <a:gd name="T8" fmla="*/ 292 w 416"/>
                  <a:gd name="T9" fmla="*/ 12 h 44"/>
                  <a:gd name="T10" fmla="*/ 360 w 416"/>
                  <a:gd name="T11" fmla="*/ 36 h 44"/>
                  <a:gd name="T12" fmla="*/ 416 w 416"/>
                  <a:gd name="T13" fmla="*/ 24 h 44"/>
                </a:gdLst>
                <a:ahLst/>
                <a:cxnLst>
                  <a:cxn ang="0">
                    <a:pos x="T0" y="T1"/>
                  </a:cxn>
                  <a:cxn ang="0">
                    <a:pos x="T2" y="T3"/>
                  </a:cxn>
                  <a:cxn ang="0">
                    <a:pos x="T4" y="T5"/>
                  </a:cxn>
                  <a:cxn ang="0">
                    <a:pos x="T6" y="T7"/>
                  </a:cxn>
                  <a:cxn ang="0">
                    <a:pos x="T8" y="T9"/>
                  </a:cxn>
                  <a:cxn ang="0">
                    <a:pos x="T10" y="T11"/>
                  </a:cxn>
                  <a:cxn ang="0">
                    <a:pos x="T12" y="T13"/>
                  </a:cxn>
                </a:cxnLst>
                <a:rect l="0" t="0" r="r" b="b"/>
                <a:pathLst>
                  <a:path w="416" h="44">
                    <a:moveTo>
                      <a:pt x="0" y="0"/>
                    </a:moveTo>
                    <a:lnTo>
                      <a:pt x="140" y="8"/>
                    </a:lnTo>
                    <a:lnTo>
                      <a:pt x="184" y="44"/>
                    </a:lnTo>
                    <a:lnTo>
                      <a:pt x="240" y="40"/>
                    </a:lnTo>
                    <a:lnTo>
                      <a:pt x="292" y="12"/>
                    </a:lnTo>
                    <a:lnTo>
                      <a:pt x="360" y="36"/>
                    </a:lnTo>
                    <a:lnTo>
                      <a:pt x="416" y="24"/>
                    </a:lnTo>
                  </a:path>
                </a:pathLst>
              </a:custGeom>
              <a:noFill/>
              <a:ln w="3175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Line 124">
                <a:extLst>
                  <a:ext uri="{FF2B5EF4-FFF2-40B4-BE49-F238E27FC236}">
                    <a16:creationId xmlns:a16="http://schemas.microsoft.com/office/drawing/2014/main" id="{ED23554E-3405-6C6D-E0CF-C781DE3C3353}"/>
                  </a:ext>
                </a:extLst>
              </p:cNvPr>
              <p:cNvSpPr>
                <a:spLocks noChangeShapeType="1"/>
              </p:cNvSpPr>
              <p:nvPr/>
            </p:nvSpPr>
            <p:spPr bwMode="auto">
              <a:xfrm flipH="1">
                <a:off x="4360719" y="10878008"/>
                <a:ext cx="6350" cy="47625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Oval 123">
                <a:extLst>
                  <a:ext uri="{FF2B5EF4-FFF2-40B4-BE49-F238E27FC236}">
                    <a16:creationId xmlns:a16="http://schemas.microsoft.com/office/drawing/2014/main" id="{BA91F666-D6A6-8204-E868-B2BF97B7A3F0}"/>
                  </a:ext>
                </a:extLst>
              </p:cNvPr>
              <p:cNvSpPr>
                <a:spLocks noChangeArrowheads="1"/>
              </p:cNvSpPr>
              <p:nvPr/>
            </p:nvSpPr>
            <p:spPr bwMode="auto">
              <a:xfrm>
                <a:off x="1779461" y="6500789"/>
                <a:ext cx="544511" cy="549159"/>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Freeform 122">
                <a:extLst>
                  <a:ext uri="{FF2B5EF4-FFF2-40B4-BE49-F238E27FC236}">
                    <a16:creationId xmlns:a16="http://schemas.microsoft.com/office/drawing/2014/main" id="{6A202E65-79E4-14C7-C02F-B5C594104252}"/>
                  </a:ext>
                </a:extLst>
              </p:cNvPr>
              <p:cNvSpPr>
                <a:spLocks/>
              </p:cNvSpPr>
              <p:nvPr/>
            </p:nvSpPr>
            <p:spPr bwMode="auto">
              <a:xfrm>
                <a:off x="974582" y="7774446"/>
                <a:ext cx="2481262" cy="2643187"/>
              </a:xfrm>
              <a:custGeom>
                <a:avLst/>
                <a:gdLst>
                  <a:gd name="T0" fmla="*/ 519 w 1563"/>
                  <a:gd name="T1" fmla="*/ 21 h 1665"/>
                  <a:gd name="T2" fmla="*/ 780 w 1563"/>
                  <a:gd name="T3" fmla="*/ 405 h 1665"/>
                  <a:gd name="T4" fmla="*/ 855 w 1563"/>
                  <a:gd name="T5" fmla="*/ 468 h 1665"/>
                  <a:gd name="T6" fmla="*/ 720 w 1563"/>
                  <a:gd name="T7" fmla="*/ 807 h 1665"/>
                  <a:gd name="T8" fmla="*/ 1074 w 1563"/>
                  <a:gd name="T9" fmla="*/ 684 h 1665"/>
                  <a:gd name="T10" fmla="*/ 879 w 1563"/>
                  <a:gd name="T11" fmla="*/ 789 h 1665"/>
                  <a:gd name="T12" fmla="*/ 843 w 1563"/>
                  <a:gd name="T13" fmla="*/ 873 h 1665"/>
                  <a:gd name="T14" fmla="*/ 621 w 1563"/>
                  <a:gd name="T15" fmla="*/ 780 h 1665"/>
                  <a:gd name="T16" fmla="*/ 333 w 1563"/>
                  <a:gd name="T17" fmla="*/ 1200 h 1665"/>
                  <a:gd name="T18" fmla="*/ 783 w 1563"/>
                  <a:gd name="T19" fmla="*/ 942 h 1665"/>
                  <a:gd name="T20" fmla="*/ 855 w 1563"/>
                  <a:gd name="T21" fmla="*/ 960 h 1665"/>
                  <a:gd name="T22" fmla="*/ 960 w 1563"/>
                  <a:gd name="T23" fmla="*/ 945 h 1665"/>
                  <a:gd name="T24" fmla="*/ 861 w 1563"/>
                  <a:gd name="T25" fmla="*/ 993 h 1665"/>
                  <a:gd name="T26" fmla="*/ 813 w 1563"/>
                  <a:gd name="T27" fmla="*/ 1233 h 1665"/>
                  <a:gd name="T28" fmla="*/ 909 w 1563"/>
                  <a:gd name="T29" fmla="*/ 1068 h 1665"/>
                  <a:gd name="T30" fmla="*/ 969 w 1563"/>
                  <a:gd name="T31" fmla="*/ 1137 h 1665"/>
                  <a:gd name="T32" fmla="*/ 1089 w 1563"/>
                  <a:gd name="T33" fmla="*/ 1059 h 1665"/>
                  <a:gd name="T34" fmla="*/ 1083 w 1563"/>
                  <a:gd name="T35" fmla="*/ 1170 h 1665"/>
                  <a:gd name="T36" fmla="*/ 1077 w 1563"/>
                  <a:gd name="T37" fmla="*/ 1233 h 1665"/>
                  <a:gd name="T38" fmla="*/ 1191 w 1563"/>
                  <a:gd name="T39" fmla="*/ 1233 h 1665"/>
                  <a:gd name="T40" fmla="*/ 1272 w 1563"/>
                  <a:gd name="T41" fmla="*/ 1191 h 1665"/>
                  <a:gd name="T42" fmla="*/ 1218 w 1563"/>
                  <a:gd name="T43" fmla="*/ 1230 h 1665"/>
                  <a:gd name="T44" fmla="*/ 1287 w 1563"/>
                  <a:gd name="T45" fmla="*/ 1263 h 1665"/>
                  <a:gd name="T46" fmla="*/ 1407 w 1563"/>
                  <a:gd name="T47" fmla="*/ 1236 h 1665"/>
                  <a:gd name="T48" fmla="*/ 1359 w 1563"/>
                  <a:gd name="T49" fmla="*/ 1269 h 1665"/>
                  <a:gd name="T50" fmla="*/ 1419 w 1563"/>
                  <a:gd name="T51" fmla="*/ 1320 h 1665"/>
                  <a:gd name="T52" fmla="*/ 1509 w 1563"/>
                  <a:gd name="T53" fmla="*/ 1275 h 1665"/>
                  <a:gd name="T54" fmla="*/ 1560 w 1563"/>
                  <a:gd name="T55" fmla="*/ 1611 h 1665"/>
                  <a:gd name="T56" fmla="*/ 1482 w 1563"/>
                  <a:gd name="T57" fmla="*/ 1650 h 1665"/>
                  <a:gd name="T58" fmla="*/ 1359 w 1563"/>
                  <a:gd name="T59" fmla="*/ 1611 h 1665"/>
                  <a:gd name="T60" fmla="*/ 1206 w 1563"/>
                  <a:gd name="T61" fmla="*/ 1341 h 1665"/>
                  <a:gd name="T62" fmla="*/ 570 w 1563"/>
                  <a:gd name="T63" fmla="*/ 1641 h 1665"/>
                  <a:gd name="T64" fmla="*/ 798 w 1563"/>
                  <a:gd name="T65" fmla="*/ 1503 h 1665"/>
                  <a:gd name="T66" fmla="*/ 744 w 1563"/>
                  <a:gd name="T67" fmla="*/ 1665 h 1665"/>
                  <a:gd name="T68" fmla="*/ 0 w 1563"/>
                  <a:gd name="T6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3" h="1665">
                    <a:moveTo>
                      <a:pt x="0" y="0"/>
                    </a:moveTo>
                    <a:lnTo>
                      <a:pt x="519" y="21"/>
                    </a:lnTo>
                    <a:lnTo>
                      <a:pt x="606" y="246"/>
                    </a:lnTo>
                    <a:lnTo>
                      <a:pt x="780" y="405"/>
                    </a:lnTo>
                    <a:lnTo>
                      <a:pt x="831" y="426"/>
                    </a:lnTo>
                    <a:lnTo>
                      <a:pt x="855" y="468"/>
                    </a:lnTo>
                    <a:lnTo>
                      <a:pt x="753" y="666"/>
                    </a:lnTo>
                    <a:lnTo>
                      <a:pt x="720" y="807"/>
                    </a:lnTo>
                    <a:lnTo>
                      <a:pt x="1080" y="642"/>
                    </a:lnTo>
                    <a:lnTo>
                      <a:pt x="1074" y="684"/>
                    </a:lnTo>
                    <a:lnTo>
                      <a:pt x="906" y="762"/>
                    </a:lnTo>
                    <a:lnTo>
                      <a:pt x="879" y="789"/>
                    </a:lnTo>
                    <a:lnTo>
                      <a:pt x="855" y="822"/>
                    </a:lnTo>
                    <a:lnTo>
                      <a:pt x="843" y="873"/>
                    </a:lnTo>
                    <a:lnTo>
                      <a:pt x="759" y="900"/>
                    </a:lnTo>
                    <a:lnTo>
                      <a:pt x="621" y="780"/>
                    </a:lnTo>
                    <a:lnTo>
                      <a:pt x="318" y="936"/>
                    </a:lnTo>
                    <a:lnTo>
                      <a:pt x="333" y="1200"/>
                    </a:lnTo>
                    <a:lnTo>
                      <a:pt x="765" y="1197"/>
                    </a:lnTo>
                    <a:lnTo>
                      <a:pt x="783" y="942"/>
                    </a:lnTo>
                    <a:lnTo>
                      <a:pt x="855" y="921"/>
                    </a:lnTo>
                    <a:lnTo>
                      <a:pt x="855" y="960"/>
                    </a:lnTo>
                    <a:lnTo>
                      <a:pt x="981" y="894"/>
                    </a:lnTo>
                    <a:lnTo>
                      <a:pt x="960" y="945"/>
                    </a:lnTo>
                    <a:lnTo>
                      <a:pt x="882" y="975"/>
                    </a:lnTo>
                    <a:lnTo>
                      <a:pt x="861" y="993"/>
                    </a:lnTo>
                    <a:lnTo>
                      <a:pt x="840" y="1029"/>
                    </a:lnTo>
                    <a:lnTo>
                      <a:pt x="813" y="1233"/>
                    </a:lnTo>
                    <a:lnTo>
                      <a:pt x="894" y="1185"/>
                    </a:lnTo>
                    <a:lnTo>
                      <a:pt x="909" y="1068"/>
                    </a:lnTo>
                    <a:lnTo>
                      <a:pt x="912" y="1167"/>
                    </a:lnTo>
                    <a:lnTo>
                      <a:pt x="969" y="1137"/>
                    </a:lnTo>
                    <a:lnTo>
                      <a:pt x="990" y="1077"/>
                    </a:lnTo>
                    <a:lnTo>
                      <a:pt x="1089" y="1059"/>
                    </a:lnTo>
                    <a:lnTo>
                      <a:pt x="1083" y="1092"/>
                    </a:lnTo>
                    <a:lnTo>
                      <a:pt x="1083" y="1170"/>
                    </a:lnTo>
                    <a:lnTo>
                      <a:pt x="1047" y="1191"/>
                    </a:lnTo>
                    <a:lnTo>
                      <a:pt x="1077" y="1233"/>
                    </a:lnTo>
                    <a:lnTo>
                      <a:pt x="1128" y="1212"/>
                    </a:lnTo>
                    <a:lnTo>
                      <a:pt x="1191" y="1233"/>
                    </a:lnTo>
                    <a:lnTo>
                      <a:pt x="1272" y="1167"/>
                    </a:lnTo>
                    <a:lnTo>
                      <a:pt x="1272" y="1191"/>
                    </a:lnTo>
                    <a:lnTo>
                      <a:pt x="1296" y="1206"/>
                    </a:lnTo>
                    <a:lnTo>
                      <a:pt x="1218" y="1230"/>
                    </a:lnTo>
                    <a:lnTo>
                      <a:pt x="1257" y="1263"/>
                    </a:lnTo>
                    <a:lnTo>
                      <a:pt x="1287" y="1263"/>
                    </a:lnTo>
                    <a:lnTo>
                      <a:pt x="1317" y="1290"/>
                    </a:lnTo>
                    <a:lnTo>
                      <a:pt x="1407" y="1236"/>
                    </a:lnTo>
                    <a:lnTo>
                      <a:pt x="1407" y="1254"/>
                    </a:lnTo>
                    <a:lnTo>
                      <a:pt x="1359" y="1269"/>
                    </a:lnTo>
                    <a:lnTo>
                      <a:pt x="1344" y="1311"/>
                    </a:lnTo>
                    <a:lnTo>
                      <a:pt x="1419" y="1320"/>
                    </a:lnTo>
                    <a:lnTo>
                      <a:pt x="1452" y="1275"/>
                    </a:lnTo>
                    <a:lnTo>
                      <a:pt x="1509" y="1275"/>
                    </a:lnTo>
                    <a:lnTo>
                      <a:pt x="1563" y="1548"/>
                    </a:lnTo>
                    <a:lnTo>
                      <a:pt x="1560" y="1611"/>
                    </a:lnTo>
                    <a:lnTo>
                      <a:pt x="1482" y="1590"/>
                    </a:lnTo>
                    <a:lnTo>
                      <a:pt x="1482" y="1650"/>
                    </a:lnTo>
                    <a:lnTo>
                      <a:pt x="1353" y="1644"/>
                    </a:lnTo>
                    <a:lnTo>
                      <a:pt x="1359" y="1611"/>
                    </a:lnTo>
                    <a:lnTo>
                      <a:pt x="1284" y="1365"/>
                    </a:lnTo>
                    <a:lnTo>
                      <a:pt x="1206" y="1341"/>
                    </a:lnTo>
                    <a:lnTo>
                      <a:pt x="564" y="1500"/>
                    </a:lnTo>
                    <a:lnTo>
                      <a:pt x="570" y="1641"/>
                    </a:lnTo>
                    <a:lnTo>
                      <a:pt x="684" y="1641"/>
                    </a:lnTo>
                    <a:lnTo>
                      <a:pt x="798" y="1503"/>
                    </a:lnTo>
                    <a:lnTo>
                      <a:pt x="846" y="1560"/>
                    </a:lnTo>
                    <a:lnTo>
                      <a:pt x="744" y="1665"/>
                    </a:lnTo>
                    <a:lnTo>
                      <a:pt x="0" y="16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2" name="Freeform 121">
                <a:extLst>
                  <a:ext uri="{FF2B5EF4-FFF2-40B4-BE49-F238E27FC236}">
                    <a16:creationId xmlns:a16="http://schemas.microsoft.com/office/drawing/2014/main" id="{F857FAD6-4AF9-45AD-08C9-3B0D3E030741}"/>
                  </a:ext>
                </a:extLst>
              </p:cNvPr>
              <p:cNvSpPr>
                <a:spLocks/>
              </p:cNvSpPr>
              <p:nvPr/>
            </p:nvSpPr>
            <p:spPr bwMode="auto">
              <a:xfrm>
                <a:off x="979344" y="10414458"/>
                <a:ext cx="2933700" cy="2219325"/>
              </a:xfrm>
              <a:custGeom>
                <a:avLst/>
                <a:gdLst>
                  <a:gd name="T0" fmla="*/ 0 w 1848"/>
                  <a:gd name="T1" fmla="*/ 0 h 1398"/>
                  <a:gd name="T2" fmla="*/ 0 w 1848"/>
                  <a:gd name="T3" fmla="*/ 1398 h 1398"/>
                  <a:gd name="T4" fmla="*/ 894 w 1848"/>
                  <a:gd name="T5" fmla="*/ 1398 h 1398"/>
                  <a:gd name="T6" fmla="*/ 702 w 1848"/>
                  <a:gd name="T7" fmla="*/ 813 h 1398"/>
                  <a:gd name="T8" fmla="*/ 921 w 1848"/>
                  <a:gd name="T9" fmla="*/ 849 h 1398"/>
                  <a:gd name="T10" fmla="*/ 1056 w 1848"/>
                  <a:gd name="T11" fmla="*/ 1305 h 1398"/>
                  <a:gd name="T12" fmla="*/ 1254 w 1848"/>
                  <a:gd name="T13" fmla="*/ 1272 h 1398"/>
                  <a:gd name="T14" fmla="*/ 1608 w 1848"/>
                  <a:gd name="T15" fmla="*/ 1329 h 1398"/>
                  <a:gd name="T16" fmla="*/ 1635 w 1848"/>
                  <a:gd name="T17" fmla="*/ 969 h 1398"/>
                  <a:gd name="T18" fmla="*/ 1848 w 1848"/>
                  <a:gd name="T19" fmla="*/ 873 h 1398"/>
                  <a:gd name="T20" fmla="*/ 1524 w 1848"/>
                  <a:gd name="T21" fmla="*/ 678 h 1398"/>
                  <a:gd name="T22" fmla="*/ 1476 w 1848"/>
                  <a:gd name="T23" fmla="*/ 510 h 1398"/>
                  <a:gd name="T24" fmla="*/ 1479 w 1848"/>
                  <a:gd name="T25" fmla="*/ 375 h 1398"/>
                  <a:gd name="T26" fmla="*/ 972 w 1848"/>
                  <a:gd name="T27" fmla="*/ 408 h 1398"/>
                  <a:gd name="T28" fmla="*/ 948 w 1848"/>
                  <a:gd name="T29" fmla="*/ 387 h 1398"/>
                  <a:gd name="T30" fmla="*/ 699 w 1848"/>
                  <a:gd name="T31" fmla="*/ 408 h 1398"/>
                  <a:gd name="T32" fmla="*/ 606 w 1848"/>
                  <a:gd name="T33" fmla="*/ 222 h 1398"/>
                  <a:gd name="T34" fmla="*/ 690 w 1848"/>
                  <a:gd name="T35" fmla="*/ 216 h 1398"/>
                  <a:gd name="T36" fmla="*/ 705 w 1848"/>
                  <a:gd name="T37" fmla="*/ 237 h 1398"/>
                  <a:gd name="T38" fmla="*/ 939 w 1848"/>
                  <a:gd name="T39" fmla="*/ 219 h 1398"/>
                  <a:gd name="T40" fmla="*/ 999 w 1848"/>
                  <a:gd name="T41" fmla="*/ 360 h 1398"/>
                  <a:gd name="T42" fmla="*/ 1038 w 1848"/>
                  <a:gd name="T43" fmla="*/ 360 h 1398"/>
                  <a:gd name="T44" fmla="*/ 1041 w 1848"/>
                  <a:gd name="T45" fmla="*/ 225 h 1398"/>
                  <a:gd name="T46" fmla="*/ 1107 w 1848"/>
                  <a:gd name="T47" fmla="*/ 231 h 1398"/>
                  <a:gd name="T48" fmla="*/ 1116 w 1848"/>
                  <a:gd name="T49" fmla="*/ 324 h 1398"/>
                  <a:gd name="T50" fmla="*/ 1143 w 1848"/>
                  <a:gd name="T51" fmla="*/ 324 h 1398"/>
                  <a:gd name="T52" fmla="*/ 1167 w 1848"/>
                  <a:gd name="T53" fmla="*/ 324 h 1398"/>
                  <a:gd name="T54" fmla="*/ 1206 w 1848"/>
                  <a:gd name="T55" fmla="*/ 321 h 1398"/>
                  <a:gd name="T56" fmla="*/ 1206 w 1848"/>
                  <a:gd name="T57" fmla="*/ 300 h 1398"/>
                  <a:gd name="T58" fmla="*/ 1161 w 1848"/>
                  <a:gd name="T59" fmla="*/ 252 h 1398"/>
                  <a:gd name="T60" fmla="*/ 1188 w 1848"/>
                  <a:gd name="T61" fmla="*/ 234 h 1398"/>
                  <a:gd name="T62" fmla="*/ 1170 w 1848"/>
                  <a:gd name="T63" fmla="*/ 150 h 1398"/>
                  <a:gd name="T64" fmla="*/ 1185 w 1848"/>
                  <a:gd name="T65" fmla="*/ 135 h 1398"/>
                  <a:gd name="T66" fmla="*/ 1179 w 1848"/>
                  <a:gd name="T67" fmla="*/ 111 h 1398"/>
                  <a:gd name="T68" fmla="*/ 1008 w 1848"/>
                  <a:gd name="T69" fmla="*/ 153 h 1398"/>
                  <a:gd name="T70" fmla="*/ 984 w 1848"/>
                  <a:gd name="T71" fmla="*/ 105 h 1398"/>
                  <a:gd name="T72" fmla="*/ 795 w 1848"/>
                  <a:gd name="T73" fmla="*/ 126 h 1398"/>
                  <a:gd name="T74" fmla="*/ 735 w 1848"/>
                  <a:gd name="T75" fmla="*/ 3 h 1398"/>
                  <a:gd name="T76" fmla="*/ 0 w 1848"/>
                  <a:gd name="T77"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8" h="1398">
                    <a:moveTo>
                      <a:pt x="0" y="0"/>
                    </a:moveTo>
                    <a:lnTo>
                      <a:pt x="0" y="1398"/>
                    </a:lnTo>
                    <a:lnTo>
                      <a:pt x="894" y="1398"/>
                    </a:lnTo>
                    <a:lnTo>
                      <a:pt x="702" y="813"/>
                    </a:lnTo>
                    <a:lnTo>
                      <a:pt x="921" y="849"/>
                    </a:lnTo>
                    <a:lnTo>
                      <a:pt x="1056" y="1305"/>
                    </a:lnTo>
                    <a:lnTo>
                      <a:pt x="1254" y="1272"/>
                    </a:lnTo>
                    <a:lnTo>
                      <a:pt x="1608" y="1329"/>
                    </a:lnTo>
                    <a:lnTo>
                      <a:pt x="1635" y="969"/>
                    </a:lnTo>
                    <a:lnTo>
                      <a:pt x="1848" y="873"/>
                    </a:lnTo>
                    <a:lnTo>
                      <a:pt x="1524" y="678"/>
                    </a:lnTo>
                    <a:lnTo>
                      <a:pt x="1476" y="510"/>
                    </a:lnTo>
                    <a:lnTo>
                      <a:pt x="1479" y="375"/>
                    </a:lnTo>
                    <a:lnTo>
                      <a:pt x="972" y="408"/>
                    </a:lnTo>
                    <a:lnTo>
                      <a:pt x="948" y="387"/>
                    </a:lnTo>
                    <a:lnTo>
                      <a:pt x="699" y="408"/>
                    </a:lnTo>
                    <a:lnTo>
                      <a:pt x="606" y="222"/>
                    </a:lnTo>
                    <a:lnTo>
                      <a:pt x="690" y="216"/>
                    </a:lnTo>
                    <a:lnTo>
                      <a:pt x="705" y="237"/>
                    </a:lnTo>
                    <a:lnTo>
                      <a:pt x="939" y="219"/>
                    </a:lnTo>
                    <a:lnTo>
                      <a:pt x="999" y="360"/>
                    </a:lnTo>
                    <a:lnTo>
                      <a:pt x="1038" y="360"/>
                    </a:lnTo>
                    <a:lnTo>
                      <a:pt x="1041" y="225"/>
                    </a:lnTo>
                    <a:lnTo>
                      <a:pt x="1107" y="231"/>
                    </a:lnTo>
                    <a:lnTo>
                      <a:pt x="1116" y="324"/>
                    </a:lnTo>
                    <a:lnTo>
                      <a:pt x="1143" y="324"/>
                    </a:lnTo>
                    <a:lnTo>
                      <a:pt x="1167" y="324"/>
                    </a:lnTo>
                    <a:lnTo>
                      <a:pt x="1206" y="321"/>
                    </a:lnTo>
                    <a:lnTo>
                      <a:pt x="1206" y="300"/>
                    </a:lnTo>
                    <a:lnTo>
                      <a:pt x="1161" y="252"/>
                    </a:lnTo>
                    <a:lnTo>
                      <a:pt x="1188" y="234"/>
                    </a:lnTo>
                    <a:lnTo>
                      <a:pt x="1170" y="150"/>
                    </a:lnTo>
                    <a:lnTo>
                      <a:pt x="1185" y="135"/>
                    </a:lnTo>
                    <a:lnTo>
                      <a:pt x="1179" y="111"/>
                    </a:lnTo>
                    <a:lnTo>
                      <a:pt x="1008" y="153"/>
                    </a:lnTo>
                    <a:lnTo>
                      <a:pt x="984" y="105"/>
                    </a:lnTo>
                    <a:lnTo>
                      <a:pt x="795" y="126"/>
                    </a:lnTo>
                    <a:lnTo>
                      <a:pt x="735"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Freeform 120">
                <a:extLst>
                  <a:ext uri="{FF2B5EF4-FFF2-40B4-BE49-F238E27FC236}">
                    <a16:creationId xmlns:a16="http://schemas.microsoft.com/office/drawing/2014/main" id="{CB7B93C4-8436-A07B-BE31-E8AE757B1F51}"/>
                  </a:ext>
                </a:extLst>
              </p:cNvPr>
              <p:cNvSpPr>
                <a:spLocks/>
              </p:cNvSpPr>
              <p:nvPr/>
            </p:nvSpPr>
            <p:spPr bwMode="auto">
              <a:xfrm>
                <a:off x="2898632" y="10379533"/>
                <a:ext cx="428625" cy="466725"/>
              </a:xfrm>
              <a:custGeom>
                <a:avLst/>
                <a:gdLst>
                  <a:gd name="T0" fmla="*/ 264 w 270"/>
                  <a:gd name="T1" fmla="*/ 12 h 294"/>
                  <a:gd name="T2" fmla="*/ 261 w 270"/>
                  <a:gd name="T3" fmla="*/ 114 h 294"/>
                  <a:gd name="T4" fmla="*/ 270 w 270"/>
                  <a:gd name="T5" fmla="*/ 201 h 294"/>
                  <a:gd name="T6" fmla="*/ 270 w 270"/>
                  <a:gd name="T7" fmla="*/ 246 h 294"/>
                  <a:gd name="T8" fmla="*/ 267 w 270"/>
                  <a:gd name="T9" fmla="*/ 288 h 294"/>
                  <a:gd name="T10" fmla="*/ 249 w 270"/>
                  <a:gd name="T11" fmla="*/ 294 h 294"/>
                  <a:gd name="T12" fmla="*/ 189 w 270"/>
                  <a:gd name="T13" fmla="*/ 234 h 294"/>
                  <a:gd name="T14" fmla="*/ 156 w 270"/>
                  <a:gd name="T15" fmla="*/ 66 h 294"/>
                  <a:gd name="T16" fmla="*/ 72 w 270"/>
                  <a:gd name="T17" fmla="*/ 129 h 294"/>
                  <a:gd name="T18" fmla="*/ 15 w 270"/>
                  <a:gd name="T19" fmla="*/ 144 h 294"/>
                  <a:gd name="T20" fmla="*/ 0 w 270"/>
                  <a:gd name="T21" fmla="*/ 123 h 294"/>
                  <a:gd name="T22" fmla="*/ 132 w 270"/>
                  <a:gd name="T23" fmla="*/ 45 h 294"/>
                  <a:gd name="T24" fmla="*/ 141 w 270"/>
                  <a:gd name="T25" fmla="*/ 0 h 294"/>
                  <a:gd name="T26" fmla="*/ 264 w 270"/>
                  <a:gd name="T27" fmla="*/ 1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294">
                    <a:moveTo>
                      <a:pt x="264" y="12"/>
                    </a:moveTo>
                    <a:lnTo>
                      <a:pt x="261" y="114"/>
                    </a:lnTo>
                    <a:lnTo>
                      <a:pt x="270" y="201"/>
                    </a:lnTo>
                    <a:lnTo>
                      <a:pt x="270" y="246"/>
                    </a:lnTo>
                    <a:lnTo>
                      <a:pt x="267" y="288"/>
                    </a:lnTo>
                    <a:lnTo>
                      <a:pt x="249" y="294"/>
                    </a:lnTo>
                    <a:lnTo>
                      <a:pt x="189" y="234"/>
                    </a:lnTo>
                    <a:lnTo>
                      <a:pt x="156" y="66"/>
                    </a:lnTo>
                    <a:lnTo>
                      <a:pt x="72" y="129"/>
                    </a:lnTo>
                    <a:lnTo>
                      <a:pt x="15" y="144"/>
                    </a:lnTo>
                    <a:lnTo>
                      <a:pt x="0" y="123"/>
                    </a:lnTo>
                    <a:lnTo>
                      <a:pt x="132" y="45"/>
                    </a:lnTo>
                    <a:lnTo>
                      <a:pt x="141" y="0"/>
                    </a:lnTo>
                    <a:lnTo>
                      <a:pt x="26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4" name="Freeform 119">
                <a:extLst>
                  <a:ext uri="{FF2B5EF4-FFF2-40B4-BE49-F238E27FC236}">
                    <a16:creationId xmlns:a16="http://schemas.microsoft.com/office/drawing/2014/main" id="{8B4D5DF3-FF59-5E3D-D8E2-73EEAE34E97F}"/>
                  </a:ext>
                </a:extLst>
              </p:cNvPr>
              <p:cNvSpPr>
                <a:spLocks/>
              </p:cNvSpPr>
              <p:nvPr/>
            </p:nvSpPr>
            <p:spPr bwMode="auto">
              <a:xfrm>
                <a:off x="1889699" y="9862330"/>
                <a:ext cx="1448669" cy="1187126"/>
              </a:xfrm>
              <a:custGeom>
                <a:avLst/>
                <a:gdLst>
                  <a:gd name="T0" fmla="*/ 920 w 920"/>
                  <a:gd name="T1" fmla="*/ 600 h 796"/>
                  <a:gd name="T2" fmla="*/ 920 w 920"/>
                  <a:gd name="T3" fmla="*/ 656 h 796"/>
                  <a:gd name="T4" fmla="*/ 896 w 920"/>
                  <a:gd name="T5" fmla="*/ 664 h 796"/>
                  <a:gd name="T6" fmla="*/ 824 w 920"/>
                  <a:gd name="T7" fmla="*/ 568 h 796"/>
                  <a:gd name="T8" fmla="*/ 796 w 920"/>
                  <a:gd name="T9" fmla="*/ 408 h 796"/>
                  <a:gd name="T10" fmla="*/ 720 w 920"/>
                  <a:gd name="T11" fmla="*/ 476 h 796"/>
                  <a:gd name="T12" fmla="*/ 648 w 920"/>
                  <a:gd name="T13" fmla="*/ 496 h 796"/>
                  <a:gd name="T14" fmla="*/ 640 w 920"/>
                  <a:gd name="T15" fmla="*/ 460 h 796"/>
                  <a:gd name="T16" fmla="*/ 768 w 920"/>
                  <a:gd name="T17" fmla="*/ 372 h 796"/>
                  <a:gd name="T18" fmla="*/ 780 w 920"/>
                  <a:gd name="T19" fmla="*/ 296 h 796"/>
                  <a:gd name="T20" fmla="*/ 708 w 920"/>
                  <a:gd name="T21" fmla="*/ 28 h 796"/>
                  <a:gd name="T22" fmla="*/ 636 w 920"/>
                  <a:gd name="T23" fmla="*/ 0 h 796"/>
                  <a:gd name="T24" fmla="*/ 0 w 920"/>
                  <a:gd name="T25" fmla="*/ 176 h 796"/>
                  <a:gd name="T26" fmla="*/ 8 w 920"/>
                  <a:gd name="T27" fmla="*/ 316 h 796"/>
                  <a:gd name="T28" fmla="*/ 108 w 920"/>
                  <a:gd name="T29" fmla="*/ 320 h 796"/>
                  <a:gd name="T30" fmla="*/ 228 w 920"/>
                  <a:gd name="T31" fmla="*/ 164 h 796"/>
                  <a:gd name="T32" fmla="*/ 284 w 920"/>
                  <a:gd name="T33" fmla="*/ 236 h 796"/>
                  <a:gd name="T34" fmla="*/ 180 w 920"/>
                  <a:gd name="T35" fmla="*/ 356 h 796"/>
                  <a:gd name="T36" fmla="*/ 236 w 920"/>
                  <a:gd name="T37" fmla="*/ 480 h 796"/>
                  <a:gd name="T38" fmla="*/ 428 w 920"/>
                  <a:gd name="T39" fmla="*/ 456 h 796"/>
                  <a:gd name="T40" fmla="*/ 452 w 920"/>
                  <a:gd name="T41" fmla="*/ 516 h 796"/>
                  <a:gd name="T42" fmla="*/ 620 w 920"/>
                  <a:gd name="T43" fmla="*/ 468 h 796"/>
                  <a:gd name="T44" fmla="*/ 632 w 920"/>
                  <a:gd name="T45" fmla="*/ 500 h 796"/>
                  <a:gd name="T46" fmla="*/ 612 w 920"/>
                  <a:gd name="T47" fmla="*/ 516 h 796"/>
                  <a:gd name="T48" fmla="*/ 632 w 920"/>
                  <a:gd name="T49" fmla="*/ 612 h 796"/>
                  <a:gd name="T50" fmla="*/ 608 w 920"/>
                  <a:gd name="T51" fmla="*/ 636 h 796"/>
                  <a:gd name="T52" fmla="*/ 648 w 920"/>
                  <a:gd name="T53" fmla="*/ 684 h 796"/>
                  <a:gd name="T54" fmla="*/ 648 w 920"/>
                  <a:gd name="T55" fmla="*/ 708 h 796"/>
                  <a:gd name="T56" fmla="*/ 588 w 920"/>
                  <a:gd name="T57" fmla="*/ 720 h 796"/>
                  <a:gd name="T58" fmla="*/ 544 w 920"/>
                  <a:gd name="T59" fmla="*/ 716 h 796"/>
                  <a:gd name="T60" fmla="*/ 532 w 920"/>
                  <a:gd name="T61" fmla="*/ 612 h 796"/>
                  <a:gd name="T62" fmla="*/ 480 w 920"/>
                  <a:gd name="T63" fmla="*/ 608 h 796"/>
                  <a:gd name="T64" fmla="*/ 480 w 920"/>
                  <a:gd name="T65" fmla="*/ 756 h 796"/>
                  <a:gd name="T66" fmla="*/ 428 w 920"/>
                  <a:gd name="T67" fmla="*/ 756 h 796"/>
                  <a:gd name="T68" fmla="*/ 364 w 920"/>
                  <a:gd name="T69" fmla="*/ 600 h 796"/>
                  <a:gd name="T70" fmla="*/ 140 w 920"/>
                  <a:gd name="T71" fmla="*/ 620 h 796"/>
                  <a:gd name="T72" fmla="*/ 112 w 920"/>
                  <a:gd name="T73" fmla="*/ 596 h 796"/>
                  <a:gd name="T74" fmla="*/ 48 w 920"/>
                  <a:gd name="T75" fmla="*/ 604 h 796"/>
                  <a:gd name="T76" fmla="*/ 140 w 920"/>
                  <a:gd name="T77" fmla="*/ 796 h 796"/>
                  <a:gd name="T78" fmla="*/ 388 w 920"/>
                  <a:gd name="T79" fmla="*/ 772 h 796"/>
                  <a:gd name="T80" fmla="*/ 408 w 920"/>
                  <a:gd name="T81" fmla="*/ 796 h 796"/>
                  <a:gd name="T82" fmla="*/ 920 w 920"/>
                  <a:gd name="T83" fmla="*/ 764 h 796"/>
                  <a:gd name="connsiteX0" fmla="*/ 10000 w 10000"/>
                  <a:gd name="connsiteY0" fmla="*/ 7538 h 10000"/>
                  <a:gd name="connsiteX1" fmla="*/ 10000 w 10000"/>
                  <a:gd name="connsiteY1" fmla="*/ 8241 h 10000"/>
                  <a:gd name="connsiteX2" fmla="*/ 9739 w 10000"/>
                  <a:gd name="connsiteY2" fmla="*/ 8342 h 10000"/>
                  <a:gd name="connsiteX3" fmla="*/ 8957 w 10000"/>
                  <a:gd name="connsiteY3" fmla="*/ 7136 h 10000"/>
                  <a:gd name="connsiteX4" fmla="*/ 8652 w 10000"/>
                  <a:gd name="connsiteY4" fmla="*/ 5126 h 10000"/>
                  <a:gd name="connsiteX5" fmla="*/ 7826 w 10000"/>
                  <a:gd name="connsiteY5" fmla="*/ 5980 h 10000"/>
                  <a:gd name="connsiteX6" fmla="*/ 7043 w 10000"/>
                  <a:gd name="connsiteY6" fmla="*/ 6231 h 10000"/>
                  <a:gd name="connsiteX7" fmla="*/ 6957 w 10000"/>
                  <a:gd name="connsiteY7" fmla="*/ 5779 h 10000"/>
                  <a:gd name="connsiteX8" fmla="*/ 8348 w 10000"/>
                  <a:gd name="connsiteY8" fmla="*/ 4673 h 10000"/>
                  <a:gd name="connsiteX9" fmla="*/ 8478 w 10000"/>
                  <a:gd name="connsiteY9" fmla="*/ 3719 h 10000"/>
                  <a:gd name="connsiteX10" fmla="*/ 7696 w 10000"/>
                  <a:gd name="connsiteY10" fmla="*/ 352 h 10000"/>
                  <a:gd name="connsiteX11" fmla="*/ 6913 w 10000"/>
                  <a:gd name="connsiteY11" fmla="*/ 0 h 10000"/>
                  <a:gd name="connsiteX12" fmla="*/ 5194 w 10000"/>
                  <a:gd name="connsiteY12" fmla="*/ 303 h 10000"/>
                  <a:gd name="connsiteX13" fmla="*/ 0 w 10000"/>
                  <a:gd name="connsiteY13" fmla="*/ 2211 h 10000"/>
                  <a:gd name="connsiteX14" fmla="*/ 87 w 10000"/>
                  <a:gd name="connsiteY14" fmla="*/ 3970 h 10000"/>
                  <a:gd name="connsiteX15" fmla="*/ 1174 w 10000"/>
                  <a:gd name="connsiteY15" fmla="*/ 4020 h 10000"/>
                  <a:gd name="connsiteX16" fmla="*/ 2478 w 10000"/>
                  <a:gd name="connsiteY16" fmla="*/ 2060 h 10000"/>
                  <a:gd name="connsiteX17" fmla="*/ 3087 w 10000"/>
                  <a:gd name="connsiteY17" fmla="*/ 2965 h 10000"/>
                  <a:gd name="connsiteX18" fmla="*/ 1957 w 10000"/>
                  <a:gd name="connsiteY18" fmla="*/ 4472 h 10000"/>
                  <a:gd name="connsiteX19" fmla="*/ 2565 w 10000"/>
                  <a:gd name="connsiteY19" fmla="*/ 6030 h 10000"/>
                  <a:gd name="connsiteX20" fmla="*/ 4652 w 10000"/>
                  <a:gd name="connsiteY20" fmla="*/ 5729 h 10000"/>
                  <a:gd name="connsiteX21" fmla="*/ 4913 w 10000"/>
                  <a:gd name="connsiteY21" fmla="*/ 6482 h 10000"/>
                  <a:gd name="connsiteX22" fmla="*/ 6739 w 10000"/>
                  <a:gd name="connsiteY22" fmla="*/ 5879 h 10000"/>
                  <a:gd name="connsiteX23" fmla="*/ 6870 w 10000"/>
                  <a:gd name="connsiteY23" fmla="*/ 6281 h 10000"/>
                  <a:gd name="connsiteX24" fmla="*/ 6652 w 10000"/>
                  <a:gd name="connsiteY24" fmla="*/ 6482 h 10000"/>
                  <a:gd name="connsiteX25" fmla="*/ 6870 w 10000"/>
                  <a:gd name="connsiteY25" fmla="*/ 7688 h 10000"/>
                  <a:gd name="connsiteX26" fmla="*/ 6609 w 10000"/>
                  <a:gd name="connsiteY26" fmla="*/ 7990 h 10000"/>
                  <a:gd name="connsiteX27" fmla="*/ 7043 w 10000"/>
                  <a:gd name="connsiteY27" fmla="*/ 8593 h 10000"/>
                  <a:gd name="connsiteX28" fmla="*/ 7043 w 10000"/>
                  <a:gd name="connsiteY28" fmla="*/ 8894 h 10000"/>
                  <a:gd name="connsiteX29" fmla="*/ 6391 w 10000"/>
                  <a:gd name="connsiteY29" fmla="*/ 9045 h 10000"/>
                  <a:gd name="connsiteX30" fmla="*/ 5913 w 10000"/>
                  <a:gd name="connsiteY30" fmla="*/ 8995 h 10000"/>
                  <a:gd name="connsiteX31" fmla="*/ 5783 w 10000"/>
                  <a:gd name="connsiteY31" fmla="*/ 7688 h 10000"/>
                  <a:gd name="connsiteX32" fmla="*/ 5217 w 10000"/>
                  <a:gd name="connsiteY32" fmla="*/ 7638 h 10000"/>
                  <a:gd name="connsiteX33" fmla="*/ 5217 w 10000"/>
                  <a:gd name="connsiteY33" fmla="*/ 9497 h 10000"/>
                  <a:gd name="connsiteX34" fmla="*/ 4652 w 10000"/>
                  <a:gd name="connsiteY34" fmla="*/ 9497 h 10000"/>
                  <a:gd name="connsiteX35" fmla="*/ 3957 w 10000"/>
                  <a:gd name="connsiteY35" fmla="*/ 7538 h 10000"/>
                  <a:gd name="connsiteX36" fmla="*/ 1522 w 10000"/>
                  <a:gd name="connsiteY36" fmla="*/ 7789 h 10000"/>
                  <a:gd name="connsiteX37" fmla="*/ 1217 w 10000"/>
                  <a:gd name="connsiteY37" fmla="*/ 7487 h 10000"/>
                  <a:gd name="connsiteX38" fmla="*/ 522 w 10000"/>
                  <a:gd name="connsiteY38" fmla="*/ 7588 h 10000"/>
                  <a:gd name="connsiteX39" fmla="*/ 1522 w 10000"/>
                  <a:gd name="connsiteY39" fmla="*/ 10000 h 10000"/>
                  <a:gd name="connsiteX40" fmla="*/ 4217 w 10000"/>
                  <a:gd name="connsiteY40" fmla="*/ 9698 h 10000"/>
                  <a:gd name="connsiteX41" fmla="*/ 4435 w 10000"/>
                  <a:gd name="connsiteY41" fmla="*/ 10000 h 10000"/>
                  <a:gd name="connsiteX42" fmla="*/ 10000 w 10000"/>
                  <a:gd name="connsiteY42" fmla="*/ 9598 h 10000"/>
                  <a:gd name="connsiteX0" fmla="*/ 10000 w 10000"/>
                  <a:gd name="connsiteY0" fmla="*/ 7999 h 10461"/>
                  <a:gd name="connsiteX1" fmla="*/ 10000 w 10000"/>
                  <a:gd name="connsiteY1" fmla="*/ 8702 h 10461"/>
                  <a:gd name="connsiteX2" fmla="*/ 9739 w 10000"/>
                  <a:gd name="connsiteY2" fmla="*/ 8803 h 10461"/>
                  <a:gd name="connsiteX3" fmla="*/ 8957 w 10000"/>
                  <a:gd name="connsiteY3" fmla="*/ 7597 h 10461"/>
                  <a:gd name="connsiteX4" fmla="*/ 8652 w 10000"/>
                  <a:gd name="connsiteY4" fmla="*/ 5587 h 10461"/>
                  <a:gd name="connsiteX5" fmla="*/ 7826 w 10000"/>
                  <a:gd name="connsiteY5" fmla="*/ 6441 h 10461"/>
                  <a:gd name="connsiteX6" fmla="*/ 7043 w 10000"/>
                  <a:gd name="connsiteY6" fmla="*/ 6692 h 10461"/>
                  <a:gd name="connsiteX7" fmla="*/ 6957 w 10000"/>
                  <a:gd name="connsiteY7" fmla="*/ 6240 h 10461"/>
                  <a:gd name="connsiteX8" fmla="*/ 8348 w 10000"/>
                  <a:gd name="connsiteY8" fmla="*/ 5134 h 10461"/>
                  <a:gd name="connsiteX9" fmla="*/ 8478 w 10000"/>
                  <a:gd name="connsiteY9" fmla="*/ 4180 h 10461"/>
                  <a:gd name="connsiteX10" fmla="*/ 7696 w 10000"/>
                  <a:gd name="connsiteY10" fmla="*/ 813 h 10461"/>
                  <a:gd name="connsiteX11" fmla="*/ 6913 w 10000"/>
                  <a:gd name="connsiteY11" fmla="*/ 461 h 10461"/>
                  <a:gd name="connsiteX12" fmla="*/ 5194 w 10000"/>
                  <a:gd name="connsiteY12" fmla="*/ 764 h 10461"/>
                  <a:gd name="connsiteX13" fmla="*/ 3472 w 10000"/>
                  <a:gd name="connsiteY13" fmla="*/ 46 h 10461"/>
                  <a:gd name="connsiteX14" fmla="*/ 0 w 10000"/>
                  <a:gd name="connsiteY14" fmla="*/ 2672 h 10461"/>
                  <a:gd name="connsiteX15" fmla="*/ 87 w 10000"/>
                  <a:gd name="connsiteY15" fmla="*/ 4431 h 10461"/>
                  <a:gd name="connsiteX16" fmla="*/ 1174 w 10000"/>
                  <a:gd name="connsiteY16" fmla="*/ 4481 h 10461"/>
                  <a:gd name="connsiteX17" fmla="*/ 2478 w 10000"/>
                  <a:gd name="connsiteY17" fmla="*/ 2521 h 10461"/>
                  <a:gd name="connsiteX18" fmla="*/ 3087 w 10000"/>
                  <a:gd name="connsiteY18" fmla="*/ 3426 h 10461"/>
                  <a:gd name="connsiteX19" fmla="*/ 1957 w 10000"/>
                  <a:gd name="connsiteY19" fmla="*/ 4933 h 10461"/>
                  <a:gd name="connsiteX20" fmla="*/ 2565 w 10000"/>
                  <a:gd name="connsiteY20" fmla="*/ 6491 h 10461"/>
                  <a:gd name="connsiteX21" fmla="*/ 4652 w 10000"/>
                  <a:gd name="connsiteY21" fmla="*/ 6190 h 10461"/>
                  <a:gd name="connsiteX22" fmla="*/ 4913 w 10000"/>
                  <a:gd name="connsiteY22" fmla="*/ 6943 h 10461"/>
                  <a:gd name="connsiteX23" fmla="*/ 6739 w 10000"/>
                  <a:gd name="connsiteY23" fmla="*/ 6340 h 10461"/>
                  <a:gd name="connsiteX24" fmla="*/ 6870 w 10000"/>
                  <a:gd name="connsiteY24" fmla="*/ 6742 h 10461"/>
                  <a:gd name="connsiteX25" fmla="*/ 6652 w 10000"/>
                  <a:gd name="connsiteY25" fmla="*/ 6943 h 10461"/>
                  <a:gd name="connsiteX26" fmla="*/ 6870 w 10000"/>
                  <a:gd name="connsiteY26" fmla="*/ 8149 h 10461"/>
                  <a:gd name="connsiteX27" fmla="*/ 6609 w 10000"/>
                  <a:gd name="connsiteY27" fmla="*/ 8451 h 10461"/>
                  <a:gd name="connsiteX28" fmla="*/ 7043 w 10000"/>
                  <a:gd name="connsiteY28" fmla="*/ 9054 h 10461"/>
                  <a:gd name="connsiteX29" fmla="*/ 7043 w 10000"/>
                  <a:gd name="connsiteY29" fmla="*/ 9355 h 10461"/>
                  <a:gd name="connsiteX30" fmla="*/ 6391 w 10000"/>
                  <a:gd name="connsiteY30" fmla="*/ 9506 h 10461"/>
                  <a:gd name="connsiteX31" fmla="*/ 5913 w 10000"/>
                  <a:gd name="connsiteY31" fmla="*/ 9456 h 10461"/>
                  <a:gd name="connsiteX32" fmla="*/ 5783 w 10000"/>
                  <a:gd name="connsiteY32" fmla="*/ 8149 h 10461"/>
                  <a:gd name="connsiteX33" fmla="*/ 5217 w 10000"/>
                  <a:gd name="connsiteY33" fmla="*/ 8099 h 10461"/>
                  <a:gd name="connsiteX34" fmla="*/ 5217 w 10000"/>
                  <a:gd name="connsiteY34" fmla="*/ 9958 h 10461"/>
                  <a:gd name="connsiteX35" fmla="*/ 4652 w 10000"/>
                  <a:gd name="connsiteY35" fmla="*/ 9958 h 10461"/>
                  <a:gd name="connsiteX36" fmla="*/ 3957 w 10000"/>
                  <a:gd name="connsiteY36" fmla="*/ 7999 h 10461"/>
                  <a:gd name="connsiteX37" fmla="*/ 1522 w 10000"/>
                  <a:gd name="connsiteY37" fmla="*/ 8250 h 10461"/>
                  <a:gd name="connsiteX38" fmla="*/ 1217 w 10000"/>
                  <a:gd name="connsiteY38" fmla="*/ 7948 h 10461"/>
                  <a:gd name="connsiteX39" fmla="*/ 522 w 10000"/>
                  <a:gd name="connsiteY39" fmla="*/ 8049 h 10461"/>
                  <a:gd name="connsiteX40" fmla="*/ 1522 w 10000"/>
                  <a:gd name="connsiteY40" fmla="*/ 10461 h 10461"/>
                  <a:gd name="connsiteX41" fmla="*/ 4217 w 10000"/>
                  <a:gd name="connsiteY41" fmla="*/ 10159 h 10461"/>
                  <a:gd name="connsiteX42" fmla="*/ 4435 w 10000"/>
                  <a:gd name="connsiteY42" fmla="*/ 10461 h 10461"/>
                  <a:gd name="connsiteX43" fmla="*/ 10000 w 10000"/>
                  <a:gd name="connsiteY43" fmla="*/ 10059 h 10461"/>
                  <a:gd name="connsiteX0" fmla="*/ 9919 w 9919"/>
                  <a:gd name="connsiteY0" fmla="*/ 7999 h 10461"/>
                  <a:gd name="connsiteX1" fmla="*/ 9919 w 9919"/>
                  <a:gd name="connsiteY1" fmla="*/ 8702 h 10461"/>
                  <a:gd name="connsiteX2" fmla="*/ 9658 w 9919"/>
                  <a:gd name="connsiteY2" fmla="*/ 8803 h 10461"/>
                  <a:gd name="connsiteX3" fmla="*/ 8876 w 9919"/>
                  <a:gd name="connsiteY3" fmla="*/ 7597 h 10461"/>
                  <a:gd name="connsiteX4" fmla="*/ 8571 w 9919"/>
                  <a:gd name="connsiteY4" fmla="*/ 5587 h 10461"/>
                  <a:gd name="connsiteX5" fmla="*/ 7745 w 9919"/>
                  <a:gd name="connsiteY5" fmla="*/ 6441 h 10461"/>
                  <a:gd name="connsiteX6" fmla="*/ 6962 w 9919"/>
                  <a:gd name="connsiteY6" fmla="*/ 6692 h 10461"/>
                  <a:gd name="connsiteX7" fmla="*/ 6876 w 9919"/>
                  <a:gd name="connsiteY7" fmla="*/ 6240 h 10461"/>
                  <a:gd name="connsiteX8" fmla="*/ 8267 w 9919"/>
                  <a:gd name="connsiteY8" fmla="*/ 5134 h 10461"/>
                  <a:gd name="connsiteX9" fmla="*/ 8397 w 9919"/>
                  <a:gd name="connsiteY9" fmla="*/ 4180 h 10461"/>
                  <a:gd name="connsiteX10" fmla="*/ 7615 w 9919"/>
                  <a:gd name="connsiteY10" fmla="*/ 813 h 10461"/>
                  <a:gd name="connsiteX11" fmla="*/ 6832 w 9919"/>
                  <a:gd name="connsiteY11" fmla="*/ 461 h 10461"/>
                  <a:gd name="connsiteX12" fmla="*/ 5113 w 9919"/>
                  <a:gd name="connsiteY12" fmla="*/ 764 h 10461"/>
                  <a:gd name="connsiteX13" fmla="*/ 3391 w 9919"/>
                  <a:gd name="connsiteY13" fmla="*/ 46 h 10461"/>
                  <a:gd name="connsiteX14" fmla="*/ 36 w 9919"/>
                  <a:gd name="connsiteY14" fmla="*/ 2416 h 10461"/>
                  <a:gd name="connsiteX15" fmla="*/ 6 w 9919"/>
                  <a:gd name="connsiteY15" fmla="*/ 4431 h 10461"/>
                  <a:gd name="connsiteX16" fmla="*/ 1093 w 9919"/>
                  <a:gd name="connsiteY16" fmla="*/ 4481 h 10461"/>
                  <a:gd name="connsiteX17" fmla="*/ 2397 w 9919"/>
                  <a:gd name="connsiteY17" fmla="*/ 2521 h 10461"/>
                  <a:gd name="connsiteX18" fmla="*/ 3006 w 9919"/>
                  <a:gd name="connsiteY18" fmla="*/ 3426 h 10461"/>
                  <a:gd name="connsiteX19" fmla="*/ 1876 w 9919"/>
                  <a:gd name="connsiteY19" fmla="*/ 4933 h 10461"/>
                  <a:gd name="connsiteX20" fmla="*/ 2484 w 9919"/>
                  <a:gd name="connsiteY20" fmla="*/ 6491 h 10461"/>
                  <a:gd name="connsiteX21" fmla="*/ 4571 w 9919"/>
                  <a:gd name="connsiteY21" fmla="*/ 6190 h 10461"/>
                  <a:gd name="connsiteX22" fmla="*/ 4832 w 9919"/>
                  <a:gd name="connsiteY22" fmla="*/ 6943 h 10461"/>
                  <a:gd name="connsiteX23" fmla="*/ 6658 w 9919"/>
                  <a:gd name="connsiteY23" fmla="*/ 6340 h 10461"/>
                  <a:gd name="connsiteX24" fmla="*/ 6789 w 9919"/>
                  <a:gd name="connsiteY24" fmla="*/ 6742 h 10461"/>
                  <a:gd name="connsiteX25" fmla="*/ 6571 w 9919"/>
                  <a:gd name="connsiteY25" fmla="*/ 6943 h 10461"/>
                  <a:gd name="connsiteX26" fmla="*/ 6789 w 9919"/>
                  <a:gd name="connsiteY26" fmla="*/ 8149 h 10461"/>
                  <a:gd name="connsiteX27" fmla="*/ 6528 w 9919"/>
                  <a:gd name="connsiteY27" fmla="*/ 8451 h 10461"/>
                  <a:gd name="connsiteX28" fmla="*/ 6962 w 9919"/>
                  <a:gd name="connsiteY28" fmla="*/ 9054 h 10461"/>
                  <a:gd name="connsiteX29" fmla="*/ 6962 w 9919"/>
                  <a:gd name="connsiteY29" fmla="*/ 9355 h 10461"/>
                  <a:gd name="connsiteX30" fmla="*/ 6310 w 9919"/>
                  <a:gd name="connsiteY30" fmla="*/ 9506 h 10461"/>
                  <a:gd name="connsiteX31" fmla="*/ 5832 w 9919"/>
                  <a:gd name="connsiteY31" fmla="*/ 9456 h 10461"/>
                  <a:gd name="connsiteX32" fmla="*/ 5702 w 9919"/>
                  <a:gd name="connsiteY32" fmla="*/ 8149 h 10461"/>
                  <a:gd name="connsiteX33" fmla="*/ 5136 w 9919"/>
                  <a:gd name="connsiteY33" fmla="*/ 8099 h 10461"/>
                  <a:gd name="connsiteX34" fmla="*/ 5136 w 9919"/>
                  <a:gd name="connsiteY34" fmla="*/ 9958 h 10461"/>
                  <a:gd name="connsiteX35" fmla="*/ 4571 w 9919"/>
                  <a:gd name="connsiteY35" fmla="*/ 9958 h 10461"/>
                  <a:gd name="connsiteX36" fmla="*/ 3876 w 9919"/>
                  <a:gd name="connsiteY36" fmla="*/ 7999 h 10461"/>
                  <a:gd name="connsiteX37" fmla="*/ 1441 w 9919"/>
                  <a:gd name="connsiteY37" fmla="*/ 8250 h 10461"/>
                  <a:gd name="connsiteX38" fmla="*/ 1136 w 9919"/>
                  <a:gd name="connsiteY38" fmla="*/ 7948 h 10461"/>
                  <a:gd name="connsiteX39" fmla="*/ 441 w 9919"/>
                  <a:gd name="connsiteY39" fmla="*/ 8049 h 10461"/>
                  <a:gd name="connsiteX40" fmla="*/ 1441 w 9919"/>
                  <a:gd name="connsiteY40" fmla="*/ 10461 h 10461"/>
                  <a:gd name="connsiteX41" fmla="*/ 4136 w 9919"/>
                  <a:gd name="connsiteY41" fmla="*/ 10159 h 10461"/>
                  <a:gd name="connsiteX42" fmla="*/ 4354 w 9919"/>
                  <a:gd name="connsiteY42" fmla="*/ 10461 h 10461"/>
                  <a:gd name="connsiteX43" fmla="*/ 9919 w 9919"/>
                  <a:gd name="connsiteY43" fmla="*/ 10059 h 10461"/>
                  <a:gd name="connsiteX0" fmla="*/ 10000 w 10000"/>
                  <a:gd name="connsiteY0" fmla="*/ 7602 h 9956"/>
                  <a:gd name="connsiteX1" fmla="*/ 10000 w 10000"/>
                  <a:gd name="connsiteY1" fmla="*/ 8275 h 9956"/>
                  <a:gd name="connsiteX2" fmla="*/ 9737 w 10000"/>
                  <a:gd name="connsiteY2" fmla="*/ 8371 h 9956"/>
                  <a:gd name="connsiteX3" fmla="*/ 8948 w 10000"/>
                  <a:gd name="connsiteY3" fmla="*/ 7218 h 9956"/>
                  <a:gd name="connsiteX4" fmla="*/ 8641 w 10000"/>
                  <a:gd name="connsiteY4" fmla="*/ 5297 h 9956"/>
                  <a:gd name="connsiteX5" fmla="*/ 7808 w 10000"/>
                  <a:gd name="connsiteY5" fmla="*/ 6113 h 9956"/>
                  <a:gd name="connsiteX6" fmla="*/ 7019 w 10000"/>
                  <a:gd name="connsiteY6" fmla="*/ 6353 h 9956"/>
                  <a:gd name="connsiteX7" fmla="*/ 6932 w 10000"/>
                  <a:gd name="connsiteY7" fmla="*/ 5921 h 9956"/>
                  <a:gd name="connsiteX8" fmla="*/ 8335 w 10000"/>
                  <a:gd name="connsiteY8" fmla="*/ 4864 h 9956"/>
                  <a:gd name="connsiteX9" fmla="*/ 8466 w 10000"/>
                  <a:gd name="connsiteY9" fmla="*/ 3952 h 9956"/>
                  <a:gd name="connsiteX10" fmla="*/ 7677 w 10000"/>
                  <a:gd name="connsiteY10" fmla="*/ 733 h 9956"/>
                  <a:gd name="connsiteX11" fmla="*/ 6888 w 10000"/>
                  <a:gd name="connsiteY11" fmla="*/ 397 h 9956"/>
                  <a:gd name="connsiteX12" fmla="*/ 5155 w 10000"/>
                  <a:gd name="connsiteY12" fmla="*/ 686 h 9956"/>
                  <a:gd name="connsiteX13" fmla="*/ 3419 w 10000"/>
                  <a:gd name="connsiteY13" fmla="*/ 0 h 9956"/>
                  <a:gd name="connsiteX14" fmla="*/ 36 w 10000"/>
                  <a:gd name="connsiteY14" fmla="*/ 2266 h 9956"/>
                  <a:gd name="connsiteX15" fmla="*/ 6 w 10000"/>
                  <a:gd name="connsiteY15" fmla="*/ 4192 h 9956"/>
                  <a:gd name="connsiteX16" fmla="*/ 1102 w 10000"/>
                  <a:gd name="connsiteY16" fmla="*/ 4240 h 9956"/>
                  <a:gd name="connsiteX17" fmla="*/ 2417 w 10000"/>
                  <a:gd name="connsiteY17" fmla="*/ 2366 h 9956"/>
                  <a:gd name="connsiteX18" fmla="*/ 3031 w 10000"/>
                  <a:gd name="connsiteY18" fmla="*/ 3231 h 9956"/>
                  <a:gd name="connsiteX19" fmla="*/ 1891 w 10000"/>
                  <a:gd name="connsiteY19" fmla="*/ 4672 h 9956"/>
                  <a:gd name="connsiteX20" fmla="*/ 2504 w 10000"/>
                  <a:gd name="connsiteY20" fmla="*/ 6161 h 9956"/>
                  <a:gd name="connsiteX21" fmla="*/ 4608 w 10000"/>
                  <a:gd name="connsiteY21" fmla="*/ 5873 h 9956"/>
                  <a:gd name="connsiteX22" fmla="*/ 4871 w 10000"/>
                  <a:gd name="connsiteY22" fmla="*/ 6593 h 9956"/>
                  <a:gd name="connsiteX23" fmla="*/ 6712 w 10000"/>
                  <a:gd name="connsiteY23" fmla="*/ 6017 h 9956"/>
                  <a:gd name="connsiteX24" fmla="*/ 6844 w 10000"/>
                  <a:gd name="connsiteY24" fmla="*/ 6401 h 9956"/>
                  <a:gd name="connsiteX25" fmla="*/ 6625 w 10000"/>
                  <a:gd name="connsiteY25" fmla="*/ 6593 h 9956"/>
                  <a:gd name="connsiteX26" fmla="*/ 6844 w 10000"/>
                  <a:gd name="connsiteY26" fmla="*/ 7746 h 9956"/>
                  <a:gd name="connsiteX27" fmla="*/ 6581 w 10000"/>
                  <a:gd name="connsiteY27" fmla="*/ 8035 h 9956"/>
                  <a:gd name="connsiteX28" fmla="*/ 7019 w 10000"/>
                  <a:gd name="connsiteY28" fmla="*/ 8611 h 9956"/>
                  <a:gd name="connsiteX29" fmla="*/ 7019 w 10000"/>
                  <a:gd name="connsiteY29" fmla="*/ 8899 h 9956"/>
                  <a:gd name="connsiteX30" fmla="*/ 6362 w 10000"/>
                  <a:gd name="connsiteY30" fmla="*/ 9043 h 9956"/>
                  <a:gd name="connsiteX31" fmla="*/ 5880 w 10000"/>
                  <a:gd name="connsiteY31" fmla="*/ 8995 h 9956"/>
                  <a:gd name="connsiteX32" fmla="*/ 5749 w 10000"/>
                  <a:gd name="connsiteY32" fmla="*/ 7746 h 9956"/>
                  <a:gd name="connsiteX33" fmla="*/ 5178 w 10000"/>
                  <a:gd name="connsiteY33" fmla="*/ 7698 h 9956"/>
                  <a:gd name="connsiteX34" fmla="*/ 5178 w 10000"/>
                  <a:gd name="connsiteY34" fmla="*/ 9475 h 9956"/>
                  <a:gd name="connsiteX35" fmla="*/ 4608 w 10000"/>
                  <a:gd name="connsiteY35" fmla="*/ 9475 h 9956"/>
                  <a:gd name="connsiteX36" fmla="*/ 3908 w 10000"/>
                  <a:gd name="connsiteY36" fmla="*/ 7602 h 9956"/>
                  <a:gd name="connsiteX37" fmla="*/ 1453 w 10000"/>
                  <a:gd name="connsiteY37" fmla="*/ 7842 h 9956"/>
                  <a:gd name="connsiteX38" fmla="*/ 1145 w 10000"/>
                  <a:gd name="connsiteY38" fmla="*/ 7554 h 9956"/>
                  <a:gd name="connsiteX39" fmla="*/ 445 w 10000"/>
                  <a:gd name="connsiteY39" fmla="*/ 7650 h 9956"/>
                  <a:gd name="connsiteX40" fmla="*/ 1453 w 10000"/>
                  <a:gd name="connsiteY40" fmla="*/ 9956 h 9956"/>
                  <a:gd name="connsiteX41" fmla="*/ 4170 w 10000"/>
                  <a:gd name="connsiteY41" fmla="*/ 9667 h 9956"/>
                  <a:gd name="connsiteX42" fmla="*/ 4390 w 10000"/>
                  <a:gd name="connsiteY42" fmla="*/ 9956 h 9956"/>
                  <a:gd name="connsiteX43" fmla="*/ 10000 w 10000"/>
                  <a:gd name="connsiteY43" fmla="*/ 9572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9956">
                    <a:moveTo>
                      <a:pt x="10000" y="7602"/>
                    </a:moveTo>
                    <a:lnTo>
                      <a:pt x="10000" y="8275"/>
                    </a:lnTo>
                    <a:lnTo>
                      <a:pt x="9737" y="8371"/>
                    </a:lnTo>
                    <a:cubicBezTo>
                      <a:pt x="8937" y="7254"/>
                      <a:pt x="8948" y="7734"/>
                      <a:pt x="8948" y="7218"/>
                    </a:cubicBezTo>
                    <a:cubicBezTo>
                      <a:pt x="8846" y="6578"/>
                      <a:pt x="8744" y="5937"/>
                      <a:pt x="8641" y="5297"/>
                    </a:cubicBezTo>
                    <a:lnTo>
                      <a:pt x="7808" y="6113"/>
                    </a:lnTo>
                    <a:lnTo>
                      <a:pt x="7019" y="6353"/>
                    </a:lnTo>
                    <a:lnTo>
                      <a:pt x="6932" y="5921"/>
                    </a:lnTo>
                    <a:lnTo>
                      <a:pt x="8335" y="4864"/>
                    </a:lnTo>
                    <a:cubicBezTo>
                      <a:pt x="8378" y="4560"/>
                      <a:pt x="8422" y="4256"/>
                      <a:pt x="8466" y="3952"/>
                    </a:cubicBezTo>
                    <a:lnTo>
                      <a:pt x="7677" y="733"/>
                    </a:lnTo>
                    <a:lnTo>
                      <a:pt x="6888" y="397"/>
                    </a:lnTo>
                    <a:cubicBezTo>
                      <a:pt x="6245" y="574"/>
                      <a:pt x="5798" y="509"/>
                      <a:pt x="5155" y="686"/>
                    </a:cubicBezTo>
                    <a:lnTo>
                      <a:pt x="3419" y="0"/>
                    </a:lnTo>
                    <a:lnTo>
                      <a:pt x="36" y="2266"/>
                    </a:lnTo>
                    <a:cubicBezTo>
                      <a:pt x="66" y="2826"/>
                      <a:pt x="-23" y="3632"/>
                      <a:pt x="6" y="4192"/>
                    </a:cubicBezTo>
                    <a:lnTo>
                      <a:pt x="1102" y="4240"/>
                    </a:lnTo>
                    <a:lnTo>
                      <a:pt x="2417" y="2366"/>
                    </a:lnTo>
                    <a:lnTo>
                      <a:pt x="3031" y="3231"/>
                    </a:lnTo>
                    <a:lnTo>
                      <a:pt x="1891" y="4672"/>
                    </a:lnTo>
                    <a:lnTo>
                      <a:pt x="2504" y="6161"/>
                    </a:lnTo>
                    <a:lnTo>
                      <a:pt x="4608" y="5873"/>
                    </a:lnTo>
                    <a:cubicBezTo>
                      <a:pt x="4696" y="6113"/>
                      <a:pt x="4783" y="6353"/>
                      <a:pt x="4871" y="6593"/>
                    </a:cubicBezTo>
                    <a:lnTo>
                      <a:pt x="6712" y="6017"/>
                    </a:lnTo>
                    <a:cubicBezTo>
                      <a:pt x="6757" y="6145"/>
                      <a:pt x="6800" y="6273"/>
                      <a:pt x="6844" y="6401"/>
                    </a:cubicBezTo>
                    <a:lnTo>
                      <a:pt x="6625" y="6593"/>
                    </a:lnTo>
                    <a:lnTo>
                      <a:pt x="6844" y="7746"/>
                    </a:lnTo>
                    <a:lnTo>
                      <a:pt x="6581" y="8035"/>
                    </a:lnTo>
                    <a:lnTo>
                      <a:pt x="7019" y="8611"/>
                    </a:lnTo>
                    <a:lnTo>
                      <a:pt x="7019" y="8899"/>
                    </a:lnTo>
                    <a:lnTo>
                      <a:pt x="6362" y="9043"/>
                    </a:lnTo>
                    <a:lnTo>
                      <a:pt x="5880" y="8995"/>
                    </a:lnTo>
                    <a:cubicBezTo>
                      <a:pt x="5836" y="8579"/>
                      <a:pt x="5792" y="8163"/>
                      <a:pt x="5749" y="7746"/>
                    </a:cubicBezTo>
                    <a:lnTo>
                      <a:pt x="5178" y="7698"/>
                    </a:lnTo>
                    <a:lnTo>
                      <a:pt x="5178" y="9475"/>
                    </a:lnTo>
                    <a:lnTo>
                      <a:pt x="4608" y="9475"/>
                    </a:lnTo>
                    <a:lnTo>
                      <a:pt x="3908" y="7602"/>
                    </a:lnTo>
                    <a:lnTo>
                      <a:pt x="1453" y="7842"/>
                    </a:lnTo>
                    <a:lnTo>
                      <a:pt x="1145" y="7554"/>
                    </a:lnTo>
                    <a:lnTo>
                      <a:pt x="445" y="7650"/>
                    </a:lnTo>
                    <a:lnTo>
                      <a:pt x="1453" y="9956"/>
                    </a:lnTo>
                    <a:lnTo>
                      <a:pt x="4170" y="9667"/>
                    </a:lnTo>
                    <a:lnTo>
                      <a:pt x="4390" y="9956"/>
                    </a:lnTo>
                    <a:lnTo>
                      <a:pt x="10000" y="9572"/>
                    </a:lnTo>
                  </a:path>
                </a:pathLst>
              </a:custGeom>
              <a:solidFill>
                <a:schemeClr val="bg1"/>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5" name="Freeform 118">
                <a:extLst>
                  <a:ext uri="{FF2B5EF4-FFF2-40B4-BE49-F238E27FC236}">
                    <a16:creationId xmlns:a16="http://schemas.microsoft.com/office/drawing/2014/main" id="{AE1744D5-FAA8-63F8-81C5-B3EFF607601E}"/>
                  </a:ext>
                </a:extLst>
              </p:cNvPr>
              <p:cNvSpPr>
                <a:spLocks/>
              </p:cNvSpPr>
              <p:nvPr/>
            </p:nvSpPr>
            <p:spPr bwMode="auto">
              <a:xfrm>
                <a:off x="3333607" y="10227133"/>
                <a:ext cx="139700" cy="166688"/>
              </a:xfrm>
              <a:custGeom>
                <a:avLst/>
                <a:gdLst>
                  <a:gd name="T0" fmla="*/ 88 w 88"/>
                  <a:gd name="T1" fmla="*/ 0 h 116"/>
                  <a:gd name="T2" fmla="*/ 80 w 88"/>
                  <a:gd name="T3" fmla="*/ 76 h 116"/>
                  <a:gd name="T4" fmla="*/ 0 w 88"/>
                  <a:gd name="T5" fmla="*/ 56 h 116"/>
                  <a:gd name="T6" fmla="*/ 4 w 88"/>
                  <a:gd name="T7" fmla="*/ 116 h 116"/>
                </a:gdLst>
                <a:ahLst/>
                <a:cxnLst>
                  <a:cxn ang="0">
                    <a:pos x="T0" y="T1"/>
                  </a:cxn>
                  <a:cxn ang="0">
                    <a:pos x="T2" y="T3"/>
                  </a:cxn>
                  <a:cxn ang="0">
                    <a:pos x="T4" y="T5"/>
                  </a:cxn>
                  <a:cxn ang="0">
                    <a:pos x="T6" y="T7"/>
                  </a:cxn>
                </a:cxnLst>
                <a:rect l="0" t="0" r="r" b="b"/>
                <a:pathLst>
                  <a:path w="88" h="116">
                    <a:moveTo>
                      <a:pt x="88" y="0"/>
                    </a:moveTo>
                    <a:lnTo>
                      <a:pt x="80" y="76"/>
                    </a:lnTo>
                    <a:lnTo>
                      <a:pt x="0" y="56"/>
                    </a:lnTo>
                    <a:lnTo>
                      <a:pt x="4" y="116"/>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Freeform 117">
                <a:extLst>
                  <a:ext uri="{FF2B5EF4-FFF2-40B4-BE49-F238E27FC236}">
                    <a16:creationId xmlns:a16="http://schemas.microsoft.com/office/drawing/2014/main" id="{1259A60F-7B98-3D9A-C727-5B7C976C228B}"/>
                  </a:ext>
                </a:extLst>
              </p:cNvPr>
              <p:cNvSpPr>
                <a:spLocks/>
              </p:cNvSpPr>
              <p:nvPr/>
            </p:nvSpPr>
            <p:spPr bwMode="auto">
              <a:xfrm>
                <a:off x="1496869" y="8868233"/>
                <a:ext cx="1193800" cy="847725"/>
              </a:xfrm>
              <a:custGeom>
                <a:avLst/>
                <a:gdLst>
                  <a:gd name="T0" fmla="*/ 748 w 752"/>
                  <a:gd name="T1" fmla="*/ 0 h 592"/>
                  <a:gd name="T2" fmla="*/ 580 w 752"/>
                  <a:gd name="T3" fmla="*/ 88 h 592"/>
                  <a:gd name="T4" fmla="*/ 564 w 752"/>
                  <a:gd name="T5" fmla="*/ 108 h 592"/>
                  <a:gd name="T6" fmla="*/ 540 w 752"/>
                  <a:gd name="T7" fmla="*/ 136 h 592"/>
                  <a:gd name="T8" fmla="*/ 528 w 752"/>
                  <a:gd name="T9" fmla="*/ 160 h 592"/>
                  <a:gd name="T10" fmla="*/ 520 w 752"/>
                  <a:gd name="T11" fmla="*/ 212 h 592"/>
                  <a:gd name="T12" fmla="*/ 428 w 752"/>
                  <a:gd name="T13" fmla="*/ 244 h 592"/>
                  <a:gd name="T14" fmla="*/ 292 w 752"/>
                  <a:gd name="T15" fmla="*/ 108 h 592"/>
                  <a:gd name="T16" fmla="*/ 0 w 752"/>
                  <a:gd name="T17" fmla="*/ 276 h 592"/>
                  <a:gd name="T18" fmla="*/ 12 w 752"/>
                  <a:gd name="T19" fmla="*/ 556 h 592"/>
                  <a:gd name="T20" fmla="*/ 428 w 752"/>
                  <a:gd name="T21" fmla="*/ 556 h 592"/>
                  <a:gd name="T22" fmla="*/ 444 w 752"/>
                  <a:gd name="T23" fmla="*/ 272 h 592"/>
                  <a:gd name="T24" fmla="*/ 532 w 752"/>
                  <a:gd name="T25" fmla="*/ 244 h 592"/>
                  <a:gd name="T26" fmla="*/ 532 w 752"/>
                  <a:gd name="T27" fmla="*/ 292 h 592"/>
                  <a:gd name="T28" fmla="*/ 652 w 752"/>
                  <a:gd name="T29" fmla="*/ 220 h 592"/>
                  <a:gd name="T30" fmla="*/ 684 w 752"/>
                  <a:gd name="T31" fmla="*/ 160 h 592"/>
                  <a:gd name="T32" fmla="*/ 640 w 752"/>
                  <a:gd name="T33" fmla="*/ 288 h 592"/>
                  <a:gd name="T34" fmla="*/ 580 w 752"/>
                  <a:gd name="T35" fmla="*/ 312 h 592"/>
                  <a:gd name="T36" fmla="*/ 548 w 752"/>
                  <a:gd name="T37" fmla="*/ 328 h 592"/>
                  <a:gd name="T38" fmla="*/ 524 w 752"/>
                  <a:gd name="T39" fmla="*/ 368 h 592"/>
                  <a:gd name="T40" fmla="*/ 516 w 752"/>
                  <a:gd name="T41" fmla="*/ 396 h 592"/>
                  <a:gd name="T42" fmla="*/ 492 w 752"/>
                  <a:gd name="T43" fmla="*/ 592 h 592"/>
                  <a:gd name="T44" fmla="*/ 556 w 752"/>
                  <a:gd name="T45" fmla="*/ 548 h 592"/>
                  <a:gd name="T46" fmla="*/ 580 w 752"/>
                  <a:gd name="T47" fmla="*/ 376 h 592"/>
                  <a:gd name="T48" fmla="*/ 588 w 752"/>
                  <a:gd name="T49" fmla="*/ 516 h 592"/>
                  <a:gd name="T50" fmla="*/ 628 w 752"/>
                  <a:gd name="T51" fmla="*/ 496 h 592"/>
                  <a:gd name="T52" fmla="*/ 656 w 752"/>
                  <a:gd name="T53" fmla="*/ 428 h 592"/>
                  <a:gd name="T54" fmla="*/ 752 w 752"/>
                  <a:gd name="T55" fmla="*/ 40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2" h="592">
                    <a:moveTo>
                      <a:pt x="748" y="0"/>
                    </a:moveTo>
                    <a:lnTo>
                      <a:pt x="580" y="88"/>
                    </a:lnTo>
                    <a:lnTo>
                      <a:pt x="564" y="108"/>
                    </a:lnTo>
                    <a:lnTo>
                      <a:pt x="540" y="136"/>
                    </a:lnTo>
                    <a:lnTo>
                      <a:pt x="528" y="160"/>
                    </a:lnTo>
                    <a:lnTo>
                      <a:pt x="520" y="212"/>
                    </a:lnTo>
                    <a:lnTo>
                      <a:pt x="428" y="244"/>
                    </a:lnTo>
                    <a:lnTo>
                      <a:pt x="292" y="108"/>
                    </a:lnTo>
                    <a:lnTo>
                      <a:pt x="0" y="276"/>
                    </a:lnTo>
                    <a:lnTo>
                      <a:pt x="12" y="556"/>
                    </a:lnTo>
                    <a:lnTo>
                      <a:pt x="428" y="556"/>
                    </a:lnTo>
                    <a:lnTo>
                      <a:pt x="444" y="272"/>
                    </a:lnTo>
                    <a:lnTo>
                      <a:pt x="532" y="244"/>
                    </a:lnTo>
                    <a:lnTo>
                      <a:pt x="532" y="292"/>
                    </a:lnTo>
                    <a:lnTo>
                      <a:pt x="652" y="220"/>
                    </a:lnTo>
                    <a:lnTo>
                      <a:pt x="684" y="160"/>
                    </a:lnTo>
                    <a:lnTo>
                      <a:pt x="640" y="288"/>
                    </a:lnTo>
                    <a:lnTo>
                      <a:pt x="580" y="312"/>
                    </a:lnTo>
                    <a:lnTo>
                      <a:pt x="548" y="328"/>
                    </a:lnTo>
                    <a:lnTo>
                      <a:pt x="524" y="368"/>
                    </a:lnTo>
                    <a:lnTo>
                      <a:pt x="516" y="396"/>
                    </a:lnTo>
                    <a:lnTo>
                      <a:pt x="492" y="592"/>
                    </a:lnTo>
                    <a:lnTo>
                      <a:pt x="556" y="548"/>
                    </a:lnTo>
                    <a:lnTo>
                      <a:pt x="580" y="376"/>
                    </a:lnTo>
                    <a:lnTo>
                      <a:pt x="588" y="516"/>
                    </a:lnTo>
                    <a:lnTo>
                      <a:pt x="628" y="496"/>
                    </a:lnTo>
                    <a:lnTo>
                      <a:pt x="656" y="428"/>
                    </a:lnTo>
                    <a:lnTo>
                      <a:pt x="752" y="40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Freeform 116">
                <a:extLst>
                  <a:ext uri="{FF2B5EF4-FFF2-40B4-BE49-F238E27FC236}">
                    <a16:creationId xmlns:a16="http://schemas.microsoft.com/office/drawing/2014/main" id="{F77DD54A-379A-C79B-4816-B578FA4629E5}"/>
                  </a:ext>
                </a:extLst>
              </p:cNvPr>
              <p:cNvSpPr>
                <a:spLocks/>
              </p:cNvSpPr>
              <p:nvPr/>
            </p:nvSpPr>
            <p:spPr bwMode="auto">
              <a:xfrm>
                <a:off x="2131869" y="8782508"/>
                <a:ext cx="552450" cy="263525"/>
              </a:xfrm>
              <a:custGeom>
                <a:avLst/>
                <a:gdLst>
                  <a:gd name="T0" fmla="*/ 32 w 348"/>
                  <a:gd name="T1" fmla="*/ 36 h 184"/>
                  <a:gd name="T2" fmla="*/ 0 w 348"/>
                  <a:gd name="T3" fmla="*/ 184 h 184"/>
                  <a:gd name="T4" fmla="*/ 348 w 348"/>
                  <a:gd name="T5" fmla="*/ 0 h 184"/>
                </a:gdLst>
                <a:ahLst/>
                <a:cxnLst>
                  <a:cxn ang="0">
                    <a:pos x="T0" y="T1"/>
                  </a:cxn>
                  <a:cxn ang="0">
                    <a:pos x="T2" y="T3"/>
                  </a:cxn>
                  <a:cxn ang="0">
                    <a:pos x="T4" y="T5"/>
                  </a:cxn>
                </a:cxnLst>
                <a:rect l="0" t="0" r="r" b="b"/>
                <a:pathLst>
                  <a:path w="348" h="184">
                    <a:moveTo>
                      <a:pt x="32" y="36"/>
                    </a:moveTo>
                    <a:lnTo>
                      <a:pt x="0" y="184"/>
                    </a:lnTo>
                    <a:lnTo>
                      <a:pt x="348" y="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Line 115">
                <a:extLst>
                  <a:ext uri="{FF2B5EF4-FFF2-40B4-BE49-F238E27FC236}">
                    <a16:creationId xmlns:a16="http://schemas.microsoft.com/office/drawing/2014/main" id="{70C3197B-33BA-3A96-B172-81CD3B5275E1}"/>
                  </a:ext>
                </a:extLst>
              </p:cNvPr>
              <p:cNvSpPr>
                <a:spLocks noChangeShapeType="1"/>
              </p:cNvSpPr>
              <p:nvPr/>
            </p:nvSpPr>
            <p:spPr bwMode="auto">
              <a:xfrm>
                <a:off x="2296969" y="8444371"/>
                <a:ext cx="38100" cy="57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Freeform 114">
                <a:extLst>
                  <a:ext uri="{FF2B5EF4-FFF2-40B4-BE49-F238E27FC236}">
                    <a16:creationId xmlns:a16="http://schemas.microsoft.com/office/drawing/2014/main" id="{7B60BF75-0081-676E-B15E-436E274BC60E}"/>
                  </a:ext>
                </a:extLst>
              </p:cNvPr>
              <p:cNvSpPr>
                <a:spLocks/>
              </p:cNvSpPr>
              <p:nvPr/>
            </p:nvSpPr>
            <p:spPr bwMode="auto">
              <a:xfrm>
                <a:off x="2652569" y="9504821"/>
                <a:ext cx="704850" cy="354012"/>
              </a:xfrm>
              <a:custGeom>
                <a:avLst/>
                <a:gdLst>
                  <a:gd name="T0" fmla="*/ 32 w 444"/>
                  <a:gd name="T1" fmla="*/ 0 h 248"/>
                  <a:gd name="T2" fmla="*/ 36 w 444"/>
                  <a:gd name="T3" fmla="*/ 56 h 248"/>
                  <a:gd name="T4" fmla="*/ 32 w 444"/>
                  <a:gd name="T5" fmla="*/ 92 h 248"/>
                  <a:gd name="T6" fmla="*/ 0 w 444"/>
                  <a:gd name="T7" fmla="*/ 116 h 248"/>
                  <a:gd name="T8" fmla="*/ 20 w 444"/>
                  <a:gd name="T9" fmla="*/ 152 h 248"/>
                  <a:gd name="T10" fmla="*/ 68 w 444"/>
                  <a:gd name="T11" fmla="*/ 128 h 248"/>
                  <a:gd name="T12" fmla="*/ 132 w 444"/>
                  <a:gd name="T13" fmla="*/ 148 h 248"/>
                  <a:gd name="T14" fmla="*/ 224 w 444"/>
                  <a:gd name="T15" fmla="*/ 72 h 248"/>
                  <a:gd name="T16" fmla="*/ 220 w 444"/>
                  <a:gd name="T17" fmla="*/ 108 h 248"/>
                  <a:gd name="T18" fmla="*/ 256 w 444"/>
                  <a:gd name="T19" fmla="*/ 132 h 248"/>
                  <a:gd name="T20" fmla="*/ 232 w 444"/>
                  <a:gd name="T21" fmla="*/ 140 h 248"/>
                  <a:gd name="T22" fmla="*/ 176 w 444"/>
                  <a:gd name="T23" fmla="*/ 156 h 248"/>
                  <a:gd name="T24" fmla="*/ 196 w 444"/>
                  <a:gd name="T25" fmla="*/ 184 h 248"/>
                  <a:gd name="T26" fmla="*/ 232 w 444"/>
                  <a:gd name="T27" fmla="*/ 180 h 248"/>
                  <a:gd name="T28" fmla="*/ 260 w 444"/>
                  <a:gd name="T29" fmla="*/ 220 h 248"/>
                  <a:gd name="T30" fmla="*/ 352 w 444"/>
                  <a:gd name="T31" fmla="*/ 148 h 248"/>
                  <a:gd name="T32" fmla="*/ 356 w 444"/>
                  <a:gd name="T33" fmla="*/ 180 h 248"/>
                  <a:gd name="T34" fmla="*/ 308 w 444"/>
                  <a:gd name="T35" fmla="*/ 208 h 248"/>
                  <a:gd name="T36" fmla="*/ 296 w 444"/>
                  <a:gd name="T37" fmla="*/ 240 h 248"/>
                  <a:gd name="T38" fmla="*/ 360 w 444"/>
                  <a:gd name="T39" fmla="*/ 248 h 248"/>
                  <a:gd name="T40" fmla="*/ 388 w 444"/>
                  <a:gd name="T41" fmla="*/ 204 h 248"/>
                  <a:gd name="T42" fmla="*/ 444 w 444"/>
                  <a:gd name="T43"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248">
                    <a:moveTo>
                      <a:pt x="32" y="0"/>
                    </a:moveTo>
                    <a:lnTo>
                      <a:pt x="36" y="56"/>
                    </a:lnTo>
                    <a:lnTo>
                      <a:pt x="32" y="92"/>
                    </a:lnTo>
                    <a:lnTo>
                      <a:pt x="0" y="116"/>
                    </a:lnTo>
                    <a:lnTo>
                      <a:pt x="20" y="152"/>
                    </a:lnTo>
                    <a:lnTo>
                      <a:pt x="68" y="128"/>
                    </a:lnTo>
                    <a:lnTo>
                      <a:pt x="132" y="148"/>
                    </a:lnTo>
                    <a:lnTo>
                      <a:pt x="224" y="72"/>
                    </a:lnTo>
                    <a:lnTo>
                      <a:pt x="220" y="108"/>
                    </a:lnTo>
                    <a:lnTo>
                      <a:pt x="256" y="132"/>
                    </a:lnTo>
                    <a:lnTo>
                      <a:pt x="232" y="140"/>
                    </a:lnTo>
                    <a:lnTo>
                      <a:pt x="176" y="156"/>
                    </a:lnTo>
                    <a:lnTo>
                      <a:pt x="196" y="184"/>
                    </a:lnTo>
                    <a:lnTo>
                      <a:pt x="232" y="180"/>
                    </a:lnTo>
                    <a:lnTo>
                      <a:pt x="260" y="220"/>
                    </a:lnTo>
                    <a:lnTo>
                      <a:pt x="352" y="148"/>
                    </a:lnTo>
                    <a:lnTo>
                      <a:pt x="356" y="180"/>
                    </a:lnTo>
                    <a:lnTo>
                      <a:pt x="308" y="208"/>
                    </a:lnTo>
                    <a:lnTo>
                      <a:pt x="296" y="240"/>
                    </a:lnTo>
                    <a:lnTo>
                      <a:pt x="360" y="248"/>
                    </a:lnTo>
                    <a:lnTo>
                      <a:pt x="388" y="204"/>
                    </a:lnTo>
                    <a:lnTo>
                      <a:pt x="444" y="192"/>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 name="Rectangle 113">
                <a:extLst>
                  <a:ext uri="{FF2B5EF4-FFF2-40B4-BE49-F238E27FC236}">
                    <a16:creationId xmlns:a16="http://schemas.microsoft.com/office/drawing/2014/main" id="{14C3734A-45C1-D9C6-26D8-DD3BBE180F70}"/>
                  </a:ext>
                </a:extLst>
              </p:cNvPr>
              <p:cNvSpPr>
                <a:spLocks noChangeArrowheads="1"/>
              </p:cNvSpPr>
              <p:nvPr/>
            </p:nvSpPr>
            <p:spPr bwMode="auto">
              <a:xfrm>
                <a:off x="3189144" y="10246183"/>
                <a:ext cx="1143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Freeform 112">
                <a:extLst>
                  <a:ext uri="{FF2B5EF4-FFF2-40B4-BE49-F238E27FC236}">
                    <a16:creationId xmlns:a16="http://schemas.microsoft.com/office/drawing/2014/main" id="{BE136DDE-7D45-7465-B2E6-10384180FCC1}"/>
                  </a:ext>
                </a:extLst>
              </p:cNvPr>
              <p:cNvSpPr>
                <a:spLocks/>
              </p:cNvSpPr>
              <p:nvPr/>
            </p:nvSpPr>
            <p:spPr bwMode="auto">
              <a:xfrm>
                <a:off x="3312969" y="8215771"/>
                <a:ext cx="4006850" cy="3494087"/>
              </a:xfrm>
              <a:custGeom>
                <a:avLst/>
                <a:gdLst>
                  <a:gd name="T0" fmla="*/ 100 w 2524"/>
                  <a:gd name="T1" fmla="*/ 2028 h 2440"/>
                  <a:gd name="T2" fmla="*/ 888 w 2524"/>
                  <a:gd name="T3" fmla="*/ 2256 h 2440"/>
                  <a:gd name="T4" fmla="*/ 1040 w 2524"/>
                  <a:gd name="T5" fmla="*/ 2440 h 2440"/>
                  <a:gd name="T6" fmla="*/ 1236 w 2524"/>
                  <a:gd name="T7" fmla="*/ 2340 h 2440"/>
                  <a:gd name="T8" fmla="*/ 1516 w 2524"/>
                  <a:gd name="T9" fmla="*/ 2188 h 2440"/>
                  <a:gd name="T10" fmla="*/ 1588 w 2524"/>
                  <a:gd name="T11" fmla="*/ 2112 h 2440"/>
                  <a:gd name="T12" fmla="*/ 1780 w 2524"/>
                  <a:gd name="T13" fmla="*/ 2124 h 2440"/>
                  <a:gd name="T14" fmla="*/ 1872 w 2524"/>
                  <a:gd name="T15" fmla="*/ 2160 h 2440"/>
                  <a:gd name="T16" fmla="*/ 1956 w 2524"/>
                  <a:gd name="T17" fmla="*/ 2168 h 2440"/>
                  <a:gd name="T18" fmla="*/ 2120 w 2524"/>
                  <a:gd name="T19" fmla="*/ 2160 h 2440"/>
                  <a:gd name="T20" fmla="*/ 2144 w 2524"/>
                  <a:gd name="T21" fmla="*/ 2116 h 2440"/>
                  <a:gd name="T22" fmla="*/ 2208 w 2524"/>
                  <a:gd name="T23" fmla="*/ 2176 h 2440"/>
                  <a:gd name="T24" fmla="*/ 2232 w 2524"/>
                  <a:gd name="T25" fmla="*/ 2244 h 2440"/>
                  <a:gd name="T26" fmla="*/ 2268 w 2524"/>
                  <a:gd name="T27" fmla="*/ 2216 h 2440"/>
                  <a:gd name="T28" fmla="*/ 2304 w 2524"/>
                  <a:gd name="T29" fmla="*/ 2168 h 2440"/>
                  <a:gd name="T30" fmla="*/ 2368 w 2524"/>
                  <a:gd name="T31" fmla="*/ 2168 h 2440"/>
                  <a:gd name="T32" fmla="*/ 2400 w 2524"/>
                  <a:gd name="T33" fmla="*/ 1980 h 2440"/>
                  <a:gd name="T34" fmla="*/ 2464 w 2524"/>
                  <a:gd name="T35" fmla="*/ 1940 h 2440"/>
                  <a:gd name="T36" fmla="*/ 2524 w 2524"/>
                  <a:gd name="T37" fmla="*/ 1848 h 2440"/>
                  <a:gd name="T38" fmla="*/ 2464 w 2524"/>
                  <a:gd name="T39" fmla="*/ 1772 h 2440"/>
                  <a:gd name="T40" fmla="*/ 2380 w 2524"/>
                  <a:gd name="T41" fmla="*/ 1724 h 2440"/>
                  <a:gd name="T42" fmla="*/ 2348 w 2524"/>
                  <a:gd name="T43" fmla="*/ 1664 h 2440"/>
                  <a:gd name="T44" fmla="*/ 2280 w 2524"/>
                  <a:gd name="T45" fmla="*/ 1616 h 2440"/>
                  <a:gd name="T46" fmla="*/ 2248 w 2524"/>
                  <a:gd name="T47" fmla="*/ 1696 h 2440"/>
                  <a:gd name="T48" fmla="*/ 2180 w 2524"/>
                  <a:gd name="T49" fmla="*/ 1656 h 2440"/>
                  <a:gd name="T50" fmla="*/ 2080 w 2524"/>
                  <a:gd name="T51" fmla="*/ 1576 h 2440"/>
                  <a:gd name="T52" fmla="*/ 2084 w 2524"/>
                  <a:gd name="T53" fmla="*/ 1488 h 2440"/>
                  <a:gd name="T54" fmla="*/ 2308 w 2524"/>
                  <a:gd name="T55" fmla="*/ 1380 h 2440"/>
                  <a:gd name="T56" fmla="*/ 2176 w 2524"/>
                  <a:gd name="T57" fmla="*/ 1200 h 2440"/>
                  <a:gd name="T58" fmla="*/ 2116 w 2524"/>
                  <a:gd name="T59" fmla="*/ 1104 h 2440"/>
                  <a:gd name="T60" fmla="*/ 2016 w 2524"/>
                  <a:gd name="T61" fmla="*/ 1040 h 2440"/>
                  <a:gd name="T62" fmla="*/ 2024 w 2524"/>
                  <a:gd name="T63" fmla="*/ 800 h 2440"/>
                  <a:gd name="T64" fmla="*/ 1968 w 2524"/>
                  <a:gd name="T65" fmla="*/ 696 h 2440"/>
                  <a:gd name="T66" fmla="*/ 2040 w 2524"/>
                  <a:gd name="T67" fmla="*/ 652 h 2440"/>
                  <a:gd name="T68" fmla="*/ 1984 w 2524"/>
                  <a:gd name="T69" fmla="*/ 576 h 2440"/>
                  <a:gd name="T70" fmla="*/ 1924 w 2524"/>
                  <a:gd name="T71" fmla="*/ 548 h 2440"/>
                  <a:gd name="T72" fmla="*/ 1912 w 2524"/>
                  <a:gd name="T73" fmla="*/ 428 h 2440"/>
                  <a:gd name="T74" fmla="*/ 2012 w 2524"/>
                  <a:gd name="T75" fmla="*/ 13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4" h="2440">
                    <a:moveTo>
                      <a:pt x="0" y="2040"/>
                    </a:moveTo>
                    <a:lnTo>
                      <a:pt x="100" y="2028"/>
                    </a:lnTo>
                    <a:lnTo>
                      <a:pt x="740" y="2240"/>
                    </a:lnTo>
                    <a:lnTo>
                      <a:pt x="888" y="2256"/>
                    </a:lnTo>
                    <a:lnTo>
                      <a:pt x="996" y="2436"/>
                    </a:lnTo>
                    <a:lnTo>
                      <a:pt x="1040" y="2440"/>
                    </a:lnTo>
                    <a:lnTo>
                      <a:pt x="1140" y="2392"/>
                    </a:lnTo>
                    <a:lnTo>
                      <a:pt x="1236" y="2340"/>
                    </a:lnTo>
                    <a:lnTo>
                      <a:pt x="1452" y="2176"/>
                    </a:lnTo>
                    <a:lnTo>
                      <a:pt x="1516" y="2188"/>
                    </a:lnTo>
                    <a:lnTo>
                      <a:pt x="1548" y="2180"/>
                    </a:lnTo>
                    <a:lnTo>
                      <a:pt x="1588" y="2112"/>
                    </a:lnTo>
                    <a:lnTo>
                      <a:pt x="1772" y="2068"/>
                    </a:lnTo>
                    <a:lnTo>
                      <a:pt x="1780" y="2124"/>
                    </a:lnTo>
                    <a:lnTo>
                      <a:pt x="1804" y="2160"/>
                    </a:lnTo>
                    <a:lnTo>
                      <a:pt x="1872" y="2160"/>
                    </a:lnTo>
                    <a:lnTo>
                      <a:pt x="1900" y="2152"/>
                    </a:lnTo>
                    <a:lnTo>
                      <a:pt x="1956" y="2168"/>
                    </a:lnTo>
                    <a:lnTo>
                      <a:pt x="2096" y="2156"/>
                    </a:lnTo>
                    <a:lnTo>
                      <a:pt x="2120" y="2160"/>
                    </a:lnTo>
                    <a:lnTo>
                      <a:pt x="2144" y="2152"/>
                    </a:lnTo>
                    <a:lnTo>
                      <a:pt x="2144" y="2116"/>
                    </a:lnTo>
                    <a:lnTo>
                      <a:pt x="2196" y="2136"/>
                    </a:lnTo>
                    <a:lnTo>
                      <a:pt x="2208" y="2176"/>
                    </a:lnTo>
                    <a:lnTo>
                      <a:pt x="2208" y="2204"/>
                    </a:lnTo>
                    <a:lnTo>
                      <a:pt x="2232" y="2244"/>
                    </a:lnTo>
                    <a:lnTo>
                      <a:pt x="2260" y="2332"/>
                    </a:lnTo>
                    <a:lnTo>
                      <a:pt x="2268" y="2216"/>
                    </a:lnTo>
                    <a:lnTo>
                      <a:pt x="2272" y="2192"/>
                    </a:lnTo>
                    <a:lnTo>
                      <a:pt x="2304" y="2168"/>
                    </a:lnTo>
                    <a:lnTo>
                      <a:pt x="2336" y="2168"/>
                    </a:lnTo>
                    <a:lnTo>
                      <a:pt x="2368" y="2168"/>
                    </a:lnTo>
                    <a:lnTo>
                      <a:pt x="2416" y="2128"/>
                    </a:lnTo>
                    <a:lnTo>
                      <a:pt x="2400" y="1980"/>
                    </a:lnTo>
                    <a:lnTo>
                      <a:pt x="2428" y="1940"/>
                    </a:lnTo>
                    <a:lnTo>
                      <a:pt x="2464" y="1940"/>
                    </a:lnTo>
                    <a:lnTo>
                      <a:pt x="2480" y="1896"/>
                    </a:lnTo>
                    <a:lnTo>
                      <a:pt x="2524" y="1848"/>
                    </a:lnTo>
                    <a:lnTo>
                      <a:pt x="2516" y="1776"/>
                    </a:lnTo>
                    <a:lnTo>
                      <a:pt x="2464" y="1772"/>
                    </a:lnTo>
                    <a:lnTo>
                      <a:pt x="2400" y="1692"/>
                    </a:lnTo>
                    <a:lnTo>
                      <a:pt x="2380" y="1724"/>
                    </a:lnTo>
                    <a:lnTo>
                      <a:pt x="2344" y="1716"/>
                    </a:lnTo>
                    <a:lnTo>
                      <a:pt x="2348" y="1664"/>
                    </a:lnTo>
                    <a:lnTo>
                      <a:pt x="2304" y="1644"/>
                    </a:lnTo>
                    <a:lnTo>
                      <a:pt x="2280" y="1616"/>
                    </a:lnTo>
                    <a:lnTo>
                      <a:pt x="2280" y="1684"/>
                    </a:lnTo>
                    <a:lnTo>
                      <a:pt x="2248" y="1696"/>
                    </a:lnTo>
                    <a:lnTo>
                      <a:pt x="2208" y="1684"/>
                    </a:lnTo>
                    <a:lnTo>
                      <a:pt x="2180" y="1656"/>
                    </a:lnTo>
                    <a:lnTo>
                      <a:pt x="2104" y="1636"/>
                    </a:lnTo>
                    <a:lnTo>
                      <a:pt x="2080" y="1576"/>
                    </a:lnTo>
                    <a:lnTo>
                      <a:pt x="2060" y="1532"/>
                    </a:lnTo>
                    <a:lnTo>
                      <a:pt x="2084" y="1488"/>
                    </a:lnTo>
                    <a:lnTo>
                      <a:pt x="2276" y="1568"/>
                    </a:lnTo>
                    <a:lnTo>
                      <a:pt x="2308" y="1380"/>
                    </a:lnTo>
                    <a:lnTo>
                      <a:pt x="2260" y="1220"/>
                    </a:lnTo>
                    <a:lnTo>
                      <a:pt x="2176" y="1200"/>
                    </a:lnTo>
                    <a:lnTo>
                      <a:pt x="2152" y="1116"/>
                    </a:lnTo>
                    <a:lnTo>
                      <a:pt x="2116" y="1104"/>
                    </a:lnTo>
                    <a:lnTo>
                      <a:pt x="2092" y="1052"/>
                    </a:lnTo>
                    <a:cubicBezTo>
                      <a:pt x="2013" y="1048"/>
                      <a:pt x="2016" y="1073"/>
                      <a:pt x="2016" y="1040"/>
                    </a:cubicBezTo>
                    <a:lnTo>
                      <a:pt x="1996" y="864"/>
                    </a:lnTo>
                    <a:lnTo>
                      <a:pt x="2024" y="800"/>
                    </a:lnTo>
                    <a:lnTo>
                      <a:pt x="1948" y="720"/>
                    </a:lnTo>
                    <a:lnTo>
                      <a:pt x="1968" y="696"/>
                    </a:lnTo>
                    <a:lnTo>
                      <a:pt x="2020" y="684"/>
                    </a:lnTo>
                    <a:lnTo>
                      <a:pt x="2040" y="652"/>
                    </a:lnTo>
                    <a:lnTo>
                      <a:pt x="1988" y="616"/>
                    </a:lnTo>
                    <a:lnTo>
                      <a:pt x="1984" y="576"/>
                    </a:lnTo>
                    <a:lnTo>
                      <a:pt x="1972" y="548"/>
                    </a:lnTo>
                    <a:lnTo>
                      <a:pt x="1924" y="548"/>
                    </a:lnTo>
                    <a:lnTo>
                      <a:pt x="1904" y="488"/>
                    </a:lnTo>
                    <a:lnTo>
                      <a:pt x="1912" y="428"/>
                    </a:lnTo>
                    <a:lnTo>
                      <a:pt x="1984" y="408"/>
                    </a:lnTo>
                    <a:lnTo>
                      <a:pt x="2012" y="132"/>
                    </a:lnTo>
                    <a:lnTo>
                      <a:pt x="1992" y="0"/>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2" name="Freeform 111">
                <a:extLst>
                  <a:ext uri="{FF2B5EF4-FFF2-40B4-BE49-F238E27FC236}">
                    <a16:creationId xmlns:a16="http://schemas.microsoft.com/office/drawing/2014/main" id="{203EE59D-486C-54F2-CD3C-E94FC995909F}"/>
                  </a:ext>
                </a:extLst>
              </p:cNvPr>
              <p:cNvSpPr>
                <a:spLocks/>
              </p:cNvSpPr>
              <p:nvPr/>
            </p:nvSpPr>
            <p:spPr bwMode="auto">
              <a:xfrm>
                <a:off x="3322494" y="10684333"/>
                <a:ext cx="509588" cy="366713"/>
              </a:xfrm>
              <a:custGeom>
                <a:avLst/>
                <a:gdLst>
                  <a:gd name="T0" fmla="*/ 0 w 321"/>
                  <a:gd name="T1" fmla="*/ 0 h 231"/>
                  <a:gd name="T2" fmla="*/ 228 w 321"/>
                  <a:gd name="T3" fmla="*/ 42 h 231"/>
                  <a:gd name="T4" fmla="*/ 237 w 321"/>
                  <a:gd name="T5" fmla="*/ 87 h 231"/>
                  <a:gd name="T6" fmla="*/ 276 w 321"/>
                  <a:gd name="T7" fmla="*/ 87 h 231"/>
                  <a:gd name="T8" fmla="*/ 321 w 321"/>
                  <a:gd name="T9" fmla="*/ 168 h 231"/>
                  <a:gd name="T10" fmla="*/ 258 w 321"/>
                  <a:gd name="T11" fmla="*/ 231 h 231"/>
                  <a:gd name="T12" fmla="*/ 165 w 321"/>
                  <a:gd name="T13" fmla="*/ 183 h 231"/>
                  <a:gd name="T14" fmla="*/ 3 w 321"/>
                  <a:gd name="T15" fmla="*/ 51 h 231"/>
                  <a:gd name="T16" fmla="*/ 0 w 321"/>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231">
                    <a:moveTo>
                      <a:pt x="0" y="0"/>
                    </a:moveTo>
                    <a:lnTo>
                      <a:pt x="228" y="42"/>
                    </a:lnTo>
                    <a:lnTo>
                      <a:pt x="237" y="87"/>
                    </a:lnTo>
                    <a:lnTo>
                      <a:pt x="276" y="87"/>
                    </a:lnTo>
                    <a:lnTo>
                      <a:pt x="321" y="168"/>
                    </a:lnTo>
                    <a:lnTo>
                      <a:pt x="258" y="231"/>
                    </a:lnTo>
                    <a:lnTo>
                      <a:pt x="165" y="183"/>
                    </a:lnTo>
                    <a:lnTo>
                      <a:pt x="3"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Freeform 110">
                <a:extLst>
                  <a:ext uri="{FF2B5EF4-FFF2-40B4-BE49-F238E27FC236}">
                    <a16:creationId xmlns:a16="http://schemas.microsoft.com/office/drawing/2014/main" id="{08D09765-63C9-649B-45E1-0BFE0F908BD8}"/>
                  </a:ext>
                </a:extLst>
              </p:cNvPr>
              <p:cNvSpPr>
                <a:spLocks/>
              </p:cNvSpPr>
              <p:nvPr/>
            </p:nvSpPr>
            <p:spPr bwMode="auto">
              <a:xfrm>
                <a:off x="2679557" y="8774571"/>
                <a:ext cx="276225" cy="457200"/>
              </a:xfrm>
              <a:custGeom>
                <a:avLst/>
                <a:gdLst>
                  <a:gd name="T0" fmla="*/ 84 w 174"/>
                  <a:gd name="T1" fmla="*/ 6 h 288"/>
                  <a:gd name="T2" fmla="*/ 174 w 174"/>
                  <a:gd name="T3" fmla="*/ 240 h 288"/>
                  <a:gd name="T4" fmla="*/ 162 w 174"/>
                  <a:gd name="T5" fmla="*/ 288 h 288"/>
                  <a:gd name="T6" fmla="*/ 0 w 174"/>
                  <a:gd name="T7" fmla="*/ 261 h 288"/>
                  <a:gd name="T8" fmla="*/ 0 w 174"/>
                  <a:gd name="T9" fmla="*/ 15 h 288"/>
                  <a:gd name="T10" fmla="*/ 39 w 174"/>
                  <a:gd name="T11" fmla="*/ 0 h 288"/>
                  <a:gd name="T12" fmla="*/ 84 w 174"/>
                  <a:gd name="T13" fmla="*/ 6 h 288"/>
                </a:gdLst>
                <a:ahLst/>
                <a:cxnLst>
                  <a:cxn ang="0">
                    <a:pos x="T0" y="T1"/>
                  </a:cxn>
                  <a:cxn ang="0">
                    <a:pos x="T2" y="T3"/>
                  </a:cxn>
                  <a:cxn ang="0">
                    <a:pos x="T4" y="T5"/>
                  </a:cxn>
                  <a:cxn ang="0">
                    <a:pos x="T6" y="T7"/>
                  </a:cxn>
                  <a:cxn ang="0">
                    <a:pos x="T8" y="T9"/>
                  </a:cxn>
                  <a:cxn ang="0">
                    <a:pos x="T10" y="T11"/>
                  </a:cxn>
                  <a:cxn ang="0">
                    <a:pos x="T12" y="T13"/>
                  </a:cxn>
                </a:cxnLst>
                <a:rect l="0" t="0" r="r" b="b"/>
                <a:pathLst>
                  <a:path w="174" h="288">
                    <a:moveTo>
                      <a:pt x="84" y="6"/>
                    </a:moveTo>
                    <a:lnTo>
                      <a:pt x="174" y="240"/>
                    </a:lnTo>
                    <a:lnTo>
                      <a:pt x="162" y="288"/>
                    </a:lnTo>
                    <a:lnTo>
                      <a:pt x="0" y="261"/>
                    </a:lnTo>
                    <a:lnTo>
                      <a:pt x="0" y="15"/>
                    </a:lnTo>
                    <a:lnTo>
                      <a:pt x="39" y="0"/>
                    </a:lnTo>
                    <a:lnTo>
                      <a:pt x="8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Freeform 109">
                <a:extLst>
                  <a:ext uri="{FF2B5EF4-FFF2-40B4-BE49-F238E27FC236}">
                    <a16:creationId xmlns:a16="http://schemas.microsoft.com/office/drawing/2014/main" id="{9FDC4CAB-3EF1-9DB5-586A-B061C952F208}"/>
                  </a:ext>
                </a:extLst>
              </p:cNvPr>
              <p:cNvSpPr>
                <a:spLocks/>
              </p:cNvSpPr>
              <p:nvPr/>
            </p:nvSpPr>
            <p:spPr bwMode="auto">
              <a:xfrm>
                <a:off x="3328844" y="10541458"/>
                <a:ext cx="3175" cy="234950"/>
              </a:xfrm>
              <a:custGeom>
                <a:avLst/>
                <a:gdLst>
                  <a:gd name="T0" fmla="*/ 0 w 2"/>
                  <a:gd name="T1" fmla="*/ 0 h 148"/>
                  <a:gd name="T2" fmla="*/ 2 w 2"/>
                  <a:gd name="T3" fmla="*/ 148 h 148"/>
                </a:gdLst>
                <a:ahLst/>
                <a:cxnLst>
                  <a:cxn ang="0">
                    <a:pos x="T0" y="T1"/>
                  </a:cxn>
                  <a:cxn ang="0">
                    <a:pos x="T2" y="T3"/>
                  </a:cxn>
                </a:cxnLst>
                <a:rect l="0" t="0" r="r" b="b"/>
                <a:pathLst>
                  <a:path w="2" h="148">
                    <a:moveTo>
                      <a:pt x="0" y="0"/>
                    </a:moveTo>
                    <a:lnTo>
                      <a:pt x="2" y="1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Freeform 108">
                <a:extLst>
                  <a:ext uri="{FF2B5EF4-FFF2-40B4-BE49-F238E27FC236}">
                    <a16:creationId xmlns:a16="http://schemas.microsoft.com/office/drawing/2014/main" id="{6298ECB0-81FB-5974-9C17-9E7244740792}"/>
                  </a:ext>
                </a:extLst>
              </p:cNvPr>
              <p:cNvSpPr>
                <a:spLocks/>
              </p:cNvSpPr>
              <p:nvPr/>
            </p:nvSpPr>
            <p:spPr bwMode="auto">
              <a:xfrm>
                <a:off x="3271694" y="9808033"/>
                <a:ext cx="188913" cy="428625"/>
              </a:xfrm>
              <a:custGeom>
                <a:avLst/>
                <a:gdLst>
                  <a:gd name="T0" fmla="*/ 175 w 297"/>
                  <a:gd name="T1" fmla="*/ 0 h 675"/>
                  <a:gd name="T2" fmla="*/ 187 w 297"/>
                  <a:gd name="T3" fmla="*/ 148 h 675"/>
                  <a:gd name="T4" fmla="*/ 0 w 297"/>
                  <a:gd name="T5" fmla="*/ 185 h 675"/>
                  <a:gd name="T6" fmla="*/ 82 w 297"/>
                  <a:gd name="T7" fmla="*/ 583 h 675"/>
                  <a:gd name="T8" fmla="*/ 277 w 297"/>
                  <a:gd name="T9" fmla="*/ 590 h 675"/>
                  <a:gd name="T10" fmla="*/ 297 w 297"/>
                  <a:gd name="T11" fmla="*/ 675 h 675"/>
                </a:gdLst>
                <a:ahLst/>
                <a:cxnLst>
                  <a:cxn ang="0">
                    <a:pos x="T0" y="T1"/>
                  </a:cxn>
                  <a:cxn ang="0">
                    <a:pos x="T2" y="T3"/>
                  </a:cxn>
                  <a:cxn ang="0">
                    <a:pos x="T4" y="T5"/>
                  </a:cxn>
                  <a:cxn ang="0">
                    <a:pos x="T6" y="T7"/>
                  </a:cxn>
                  <a:cxn ang="0">
                    <a:pos x="T8" y="T9"/>
                  </a:cxn>
                  <a:cxn ang="0">
                    <a:pos x="T10" y="T11"/>
                  </a:cxn>
                </a:cxnLst>
                <a:rect l="0" t="0" r="r" b="b"/>
                <a:pathLst>
                  <a:path w="297" h="675">
                    <a:moveTo>
                      <a:pt x="175" y="0"/>
                    </a:moveTo>
                    <a:lnTo>
                      <a:pt x="187" y="148"/>
                    </a:lnTo>
                    <a:lnTo>
                      <a:pt x="0" y="185"/>
                    </a:lnTo>
                    <a:lnTo>
                      <a:pt x="82" y="583"/>
                    </a:lnTo>
                    <a:lnTo>
                      <a:pt x="277" y="590"/>
                    </a:lnTo>
                    <a:lnTo>
                      <a:pt x="297" y="675"/>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Rectangle 107">
                <a:extLst>
                  <a:ext uri="{FF2B5EF4-FFF2-40B4-BE49-F238E27FC236}">
                    <a16:creationId xmlns:a16="http://schemas.microsoft.com/office/drawing/2014/main" id="{6609B6AC-540C-CB07-B3AF-88F5154BE437}"/>
                  </a:ext>
                </a:extLst>
              </p:cNvPr>
              <p:cNvSpPr>
                <a:spLocks noChangeArrowheads="1"/>
              </p:cNvSpPr>
              <p:nvPr/>
            </p:nvSpPr>
            <p:spPr bwMode="auto">
              <a:xfrm>
                <a:off x="931719" y="10312858"/>
                <a:ext cx="723900"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Freeform 106">
                <a:extLst>
                  <a:ext uri="{FF2B5EF4-FFF2-40B4-BE49-F238E27FC236}">
                    <a16:creationId xmlns:a16="http://schemas.microsoft.com/office/drawing/2014/main" id="{8A2247A8-E588-D616-1A2F-A09E50CDED7D}"/>
                  </a:ext>
                </a:extLst>
              </p:cNvPr>
              <p:cNvSpPr>
                <a:spLocks/>
              </p:cNvSpPr>
              <p:nvPr/>
            </p:nvSpPr>
            <p:spPr bwMode="auto">
              <a:xfrm>
                <a:off x="2674794" y="8668208"/>
                <a:ext cx="244475" cy="212725"/>
              </a:xfrm>
              <a:custGeom>
                <a:avLst/>
                <a:gdLst>
                  <a:gd name="T0" fmla="*/ 8 w 386"/>
                  <a:gd name="T1" fmla="*/ 200 h 335"/>
                  <a:gd name="T2" fmla="*/ 0 w 386"/>
                  <a:gd name="T3" fmla="*/ 335 h 335"/>
                  <a:gd name="T4" fmla="*/ 255 w 386"/>
                  <a:gd name="T5" fmla="*/ 155 h 335"/>
                  <a:gd name="T6" fmla="*/ 386 w 386"/>
                  <a:gd name="T7" fmla="*/ 0 h 335"/>
                  <a:gd name="T8" fmla="*/ 8 w 386"/>
                  <a:gd name="T9" fmla="*/ 200 h 335"/>
                </a:gdLst>
                <a:ahLst/>
                <a:cxnLst>
                  <a:cxn ang="0">
                    <a:pos x="T0" y="T1"/>
                  </a:cxn>
                  <a:cxn ang="0">
                    <a:pos x="T2" y="T3"/>
                  </a:cxn>
                  <a:cxn ang="0">
                    <a:pos x="T4" y="T5"/>
                  </a:cxn>
                  <a:cxn ang="0">
                    <a:pos x="T6" y="T7"/>
                  </a:cxn>
                  <a:cxn ang="0">
                    <a:pos x="T8" y="T9"/>
                  </a:cxn>
                </a:cxnLst>
                <a:rect l="0" t="0" r="r" b="b"/>
                <a:pathLst>
                  <a:path w="386" h="335">
                    <a:moveTo>
                      <a:pt x="8" y="200"/>
                    </a:moveTo>
                    <a:lnTo>
                      <a:pt x="0" y="335"/>
                    </a:lnTo>
                    <a:lnTo>
                      <a:pt x="255" y="155"/>
                    </a:lnTo>
                    <a:lnTo>
                      <a:pt x="386" y="0"/>
                    </a:lnTo>
                    <a:lnTo>
                      <a:pt x="8" y="20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Freeform 105">
                <a:extLst>
                  <a:ext uri="{FF2B5EF4-FFF2-40B4-BE49-F238E27FC236}">
                    <a16:creationId xmlns:a16="http://schemas.microsoft.com/office/drawing/2014/main" id="{166B0EA3-1271-5EB1-5698-610FBA7E90A6}"/>
                  </a:ext>
                </a:extLst>
              </p:cNvPr>
              <p:cNvSpPr>
                <a:spLocks/>
              </p:cNvSpPr>
              <p:nvPr/>
            </p:nvSpPr>
            <p:spPr bwMode="auto">
              <a:xfrm>
                <a:off x="6764194" y="7312483"/>
                <a:ext cx="444500" cy="508000"/>
              </a:xfrm>
              <a:custGeom>
                <a:avLst/>
                <a:gdLst>
                  <a:gd name="T0" fmla="*/ 144 w 280"/>
                  <a:gd name="T1" fmla="*/ 0 h 320"/>
                  <a:gd name="T2" fmla="*/ 280 w 280"/>
                  <a:gd name="T3" fmla="*/ 12 h 320"/>
                  <a:gd name="T4" fmla="*/ 112 w 280"/>
                  <a:gd name="T5" fmla="*/ 320 h 320"/>
                  <a:gd name="T6" fmla="*/ 0 w 280"/>
                  <a:gd name="T7" fmla="*/ 320 h 320"/>
                  <a:gd name="T8" fmla="*/ 144 w 280"/>
                  <a:gd name="T9" fmla="*/ 0 h 320"/>
                </a:gdLst>
                <a:ahLst/>
                <a:cxnLst>
                  <a:cxn ang="0">
                    <a:pos x="T0" y="T1"/>
                  </a:cxn>
                  <a:cxn ang="0">
                    <a:pos x="T2" y="T3"/>
                  </a:cxn>
                  <a:cxn ang="0">
                    <a:pos x="T4" y="T5"/>
                  </a:cxn>
                  <a:cxn ang="0">
                    <a:pos x="T6" y="T7"/>
                  </a:cxn>
                  <a:cxn ang="0">
                    <a:pos x="T8" y="T9"/>
                  </a:cxn>
                </a:cxnLst>
                <a:rect l="0" t="0" r="r" b="b"/>
                <a:pathLst>
                  <a:path w="280" h="320">
                    <a:moveTo>
                      <a:pt x="144" y="0"/>
                    </a:moveTo>
                    <a:lnTo>
                      <a:pt x="280" y="12"/>
                    </a:lnTo>
                    <a:lnTo>
                      <a:pt x="112" y="320"/>
                    </a:lnTo>
                    <a:lnTo>
                      <a:pt x="0" y="320"/>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Freeform 102">
                <a:extLst>
                  <a:ext uri="{FF2B5EF4-FFF2-40B4-BE49-F238E27FC236}">
                    <a16:creationId xmlns:a16="http://schemas.microsoft.com/office/drawing/2014/main" id="{53A8E03F-5609-65B5-D0BB-7E3DB99B333C}"/>
                  </a:ext>
                </a:extLst>
              </p:cNvPr>
              <p:cNvSpPr>
                <a:spLocks/>
              </p:cNvSpPr>
              <p:nvPr/>
            </p:nvSpPr>
            <p:spPr bwMode="auto">
              <a:xfrm>
                <a:off x="973310" y="9776918"/>
                <a:ext cx="893499" cy="627978"/>
              </a:xfrm>
              <a:custGeom>
                <a:avLst/>
                <a:gdLst>
                  <a:gd name="T0" fmla="*/ 114 w 588"/>
                  <a:gd name="T1" fmla="*/ 0 h 480"/>
                  <a:gd name="T2" fmla="*/ 474 w 588"/>
                  <a:gd name="T3" fmla="*/ 18 h 480"/>
                  <a:gd name="T4" fmla="*/ 588 w 588"/>
                  <a:gd name="T5" fmla="*/ 84 h 480"/>
                  <a:gd name="T6" fmla="*/ 456 w 588"/>
                  <a:gd name="T7" fmla="*/ 414 h 480"/>
                  <a:gd name="T8" fmla="*/ 114 w 588"/>
                  <a:gd name="T9" fmla="*/ 480 h 480"/>
                  <a:gd name="T10" fmla="*/ 0 w 588"/>
                  <a:gd name="T11" fmla="*/ 300 h 480"/>
                  <a:gd name="T12" fmla="*/ 114 w 588"/>
                  <a:gd name="T13" fmla="*/ 0 h 480"/>
                  <a:gd name="connsiteX0" fmla="*/ 1327 w 9388"/>
                  <a:gd name="connsiteY0" fmla="*/ 0 h 10000"/>
                  <a:gd name="connsiteX1" fmla="*/ 7449 w 9388"/>
                  <a:gd name="connsiteY1" fmla="*/ 375 h 10000"/>
                  <a:gd name="connsiteX2" fmla="*/ 9388 w 9388"/>
                  <a:gd name="connsiteY2" fmla="*/ 1750 h 10000"/>
                  <a:gd name="connsiteX3" fmla="*/ 7143 w 9388"/>
                  <a:gd name="connsiteY3" fmla="*/ 8625 h 10000"/>
                  <a:gd name="connsiteX4" fmla="*/ 1327 w 9388"/>
                  <a:gd name="connsiteY4" fmla="*/ 10000 h 10000"/>
                  <a:gd name="connsiteX5" fmla="*/ 0 w 9388"/>
                  <a:gd name="connsiteY5" fmla="*/ 3029 h 10000"/>
                  <a:gd name="connsiteX6" fmla="*/ 1327 w 9388"/>
                  <a:gd name="connsiteY6" fmla="*/ 0 h 10000"/>
                  <a:gd name="connsiteX0" fmla="*/ 1414 w 10000"/>
                  <a:gd name="connsiteY0" fmla="*/ 0 h 8625"/>
                  <a:gd name="connsiteX1" fmla="*/ 7935 w 10000"/>
                  <a:gd name="connsiteY1" fmla="*/ 375 h 8625"/>
                  <a:gd name="connsiteX2" fmla="*/ 10000 w 10000"/>
                  <a:gd name="connsiteY2" fmla="*/ 1750 h 8625"/>
                  <a:gd name="connsiteX3" fmla="*/ 7609 w 10000"/>
                  <a:gd name="connsiteY3" fmla="*/ 8625 h 8625"/>
                  <a:gd name="connsiteX4" fmla="*/ 1936 w 10000"/>
                  <a:gd name="connsiteY4" fmla="*/ 7853 h 8625"/>
                  <a:gd name="connsiteX5" fmla="*/ 0 w 10000"/>
                  <a:gd name="connsiteY5" fmla="*/ 3029 h 8625"/>
                  <a:gd name="connsiteX6" fmla="*/ 1414 w 10000"/>
                  <a:gd name="connsiteY6" fmla="*/ 0 h 8625"/>
                  <a:gd name="connsiteX0" fmla="*/ 1414 w 10000"/>
                  <a:gd name="connsiteY0" fmla="*/ 0 h 9555"/>
                  <a:gd name="connsiteX1" fmla="*/ 7935 w 10000"/>
                  <a:gd name="connsiteY1" fmla="*/ 435 h 9555"/>
                  <a:gd name="connsiteX2" fmla="*/ 10000 w 10000"/>
                  <a:gd name="connsiteY2" fmla="*/ 2029 h 9555"/>
                  <a:gd name="connsiteX3" fmla="*/ 7674 w 10000"/>
                  <a:gd name="connsiteY3" fmla="*/ 9555 h 9555"/>
                  <a:gd name="connsiteX4" fmla="*/ 1936 w 10000"/>
                  <a:gd name="connsiteY4" fmla="*/ 9105 h 9555"/>
                  <a:gd name="connsiteX5" fmla="*/ 0 w 10000"/>
                  <a:gd name="connsiteY5" fmla="*/ 3512 h 9555"/>
                  <a:gd name="connsiteX6" fmla="*/ 1414 w 10000"/>
                  <a:gd name="connsiteY6" fmla="*/ 0 h 9555"/>
                  <a:gd name="connsiteX0" fmla="*/ 1414 w 10000"/>
                  <a:gd name="connsiteY0" fmla="*/ 0 h 10000"/>
                  <a:gd name="connsiteX1" fmla="*/ 7544 w 10000"/>
                  <a:gd name="connsiteY1" fmla="*/ 548 h 10000"/>
                  <a:gd name="connsiteX2" fmla="*/ 10000 w 10000"/>
                  <a:gd name="connsiteY2" fmla="*/ 2123 h 10000"/>
                  <a:gd name="connsiteX3" fmla="*/ 7674 w 10000"/>
                  <a:gd name="connsiteY3" fmla="*/ 10000 h 10000"/>
                  <a:gd name="connsiteX4" fmla="*/ 1936 w 10000"/>
                  <a:gd name="connsiteY4" fmla="*/ 9529 h 10000"/>
                  <a:gd name="connsiteX5" fmla="*/ 0 w 10000"/>
                  <a:gd name="connsiteY5" fmla="*/ 3676 h 10000"/>
                  <a:gd name="connsiteX6" fmla="*/ 1414 w 10000"/>
                  <a:gd name="connsiteY6" fmla="*/ 0 h 10000"/>
                  <a:gd name="connsiteX0" fmla="*/ 1414 w 10196"/>
                  <a:gd name="connsiteY0" fmla="*/ 0 h 10000"/>
                  <a:gd name="connsiteX1" fmla="*/ 7544 w 10196"/>
                  <a:gd name="connsiteY1" fmla="*/ 548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 name="connsiteX0" fmla="*/ 1414 w 10196"/>
                  <a:gd name="connsiteY0" fmla="*/ 0 h 10000"/>
                  <a:gd name="connsiteX1" fmla="*/ 8261 w 10196"/>
                  <a:gd name="connsiteY1" fmla="*/ 734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0000">
                    <a:moveTo>
                      <a:pt x="1414" y="0"/>
                    </a:moveTo>
                    <a:lnTo>
                      <a:pt x="8261" y="734"/>
                    </a:lnTo>
                    <a:lnTo>
                      <a:pt x="10196" y="2961"/>
                    </a:lnTo>
                    <a:lnTo>
                      <a:pt x="7674" y="10000"/>
                    </a:lnTo>
                    <a:lnTo>
                      <a:pt x="1936" y="9529"/>
                    </a:lnTo>
                    <a:lnTo>
                      <a:pt x="0" y="3676"/>
                    </a:lnTo>
                    <a:lnTo>
                      <a:pt x="1414" y="0"/>
                    </a:lnTo>
                    <a:close/>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Freeform 101">
                <a:extLst>
                  <a:ext uri="{FF2B5EF4-FFF2-40B4-BE49-F238E27FC236}">
                    <a16:creationId xmlns:a16="http://schemas.microsoft.com/office/drawing/2014/main" id="{91E0A892-750E-AEFC-DFFC-A7DDAE90FD53}"/>
                  </a:ext>
                </a:extLst>
              </p:cNvPr>
              <p:cNvSpPr>
                <a:spLocks/>
              </p:cNvSpPr>
              <p:nvPr/>
            </p:nvSpPr>
            <p:spPr bwMode="auto">
              <a:xfrm>
                <a:off x="2466832" y="7725233"/>
                <a:ext cx="304800" cy="61913"/>
              </a:xfrm>
              <a:custGeom>
                <a:avLst/>
                <a:gdLst>
                  <a:gd name="T0" fmla="*/ 0 w 480"/>
                  <a:gd name="T1" fmla="*/ 98 h 98"/>
                  <a:gd name="T2" fmla="*/ 283 w 480"/>
                  <a:gd name="T3" fmla="*/ 50 h 98"/>
                  <a:gd name="T4" fmla="*/ 480 w 480"/>
                  <a:gd name="T5" fmla="*/ 0 h 98"/>
                </a:gdLst>
                <a:ahLst/>
                <a:cxnLst>
                  <a:cxn ang="0">
                    <a:pos x="T0" y="T1"/>
                  </a:cxn>
                  <a:cxn ang="0">
                    <a:pos x="T2" y="T3"/>
                  </a:cxn>
                  <a:cxn ang="0">
                    <a:pos x="T4" y="T5"/>
                  </a:cxn>
                </a:cxnLst>
                <a:rect l="0" t="0" r="r" b="b"/>
                <a:pathLst>
                  <a:path w="480" h="98">
                    <a:moveTo>
                      <a:pt x="0" y="98"/>
                    </a:moveTo>
                    <a:lnTo>
                      <a:pt x="283" y="50"/>
                    </a:lnTo>
                    <a:lnTo>
                      <a:pt x="48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Freeform 100">
                <a:extLst>
                  <a:ext uri="{FF2B5EF4-FFF2-40B4-BE49-F238E27FC236}">
                    <a16:creationId xmlns:a16="http://schemas.microsoft.com/office/drawing/2014/main" id="{CAE78ED5-0849-338E-5DD0-76DDAE590C24}"/>
                  </a:ext>
                </a:extLst>
              </p:cNvPr>
              <p:cNvSpPr>
                <a:spLocks/>
              </p:cNvSpPr>
              <p:nvPr/>
            </p:nvSpPr>
            <p:spPr bwMode="auto">
              <a:xfrm>
                <a:off x="2192194" y="8099883"/>
                <a:ext cx="369888" cy="361950"/>
              </a:xfrm>
              <a:custGeom>
                <a:avLst/>
                <a:gdLst>
                  <a:gd name="T0" fmla="*/ 517 w 583"/>
                  <a:gd name="T1" fmla="*/ 0 h 569"/>
                  <a:gd name="T2" fmla="*/ 0 w 583"/>
                  <a:gd name="T3" fmla="*/ 509 h 569"/>
                  <a:gd name="T4" fmla="*/ 172 w 583"/>
                  <a:gd name="T5" fmla="*/ 569 h 569"/>
                  <a:gd name="T6" fmla="*/ 547 w 583"/>
                  <a:gd name="T7" fmla="*/ 180 h 569"/>
                  <a:gd name="T8" fmla="*/ 583 w 583"/>
                  <a:gd name="T9" fmla="*/ 78 h 569"/>
                  <a:gd name="T10" fmla="*/ 583 w 583"/>
                  <a:gd name="T11" fmla="*/ 18 h 569"/>
                  <a:gd name="T12" fmla="*/ 517 w 583"/>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583" h="569">
                    <a:moveTo>
                      <a:pt x="517" y="0"/>
                    </a:moveTo>
                    <a:lnTo>
                      <a:pt x="0" y="509"/>
                    </a:lnTo>
                    <a:lnTo>
                      <a:pt x="172" y="569"/>
                    </a:lnTo>
                    <a:lnTo>
                      <a:pt x="547" y="180"/>
                    </a:lnTo>
                    <a:lnTo>
                      <a:pt x="583" y="78"/>
                    </a:lnTo>
                    <a:lnTo>
                      <a:pt x="583" y="18"/>
                    </a:lnTo>
                    <a:lnTo>
                      <a:pt x="517" y="0"/>
                    </a:lnTo>
                    <a:close/>
                  </a:path>
                </a:pathLst>
              </a:custGeom>
              <a:solidFill>
                <a:srgbClr val="00FFFF"/>
              </a:solidFill>
              <a:ln w="9525">
                <a:solidFill>
                  <a:srgbClr val="00FFFF"/>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52" name="Freeform 99">
                <a:extLst>
                  <a:ext uri="{FF2B5EF4-FFF2-40B4-BE49-F238E27FC236}">
                    <a16:creationId xmlns:a16="http://schemas.microsoft.com/office/drawing/2014/main" id="{5476AE7F-6938-6C8A-D525-55B2F63E0D16}"/>
                  </a:ext>
                </a:extLst>
              </p:cNvPr>
              <p:cNvSpPr>
                <a:spLocks/>
              </p:cNvSpPr>
              <p:nvPr/>
            </p:nvSpPr>
            <p:spPr bwMode="auto">
              <a:xfrm>
                <a:off x="5371957" y="8120521"/>
                <a:ext cx="923925" cy="47625"/>
              </a:xfrm>
              <a:custGeom>
                <a:avLst/>
                <a:gdLst>
                  <a:gd name="T0" fmla="*/ 0 w 1455"/>
                  <a:gd name="T1" fmla="*/ 0 h 75"/>
                  <a:gd name="T2" fmla="*/ 665 w 1455"/>
                  <a:gd name="T3" fmla="*/ 43 h 75"/>
                  <a:gd name="T4" fmla="*/ 1455 w 1455"/>
                  <a:gd name="T5" fmla="*/ 75 h 75"/>
                </a:gdLst>
                <a:ahLst/>
                <a:cxnLst>
                  <a:cxn ang="0">
                    <a:pos x="T0" y="T1"/>
                  </a:cxn>
                  <a:cxn ang="0">
                    <a:pos x="T2" y="T3"/>
                  </a:cxn>
                  <a:cxn ang="0">
                    <a:pos x="T4" y="T5"/>
                  </a:cxn>
                </a:cxnLst>
                <a:rect l="0" t="0" r="r" b="b"/>
                <a:pathLst>
                  <a:path w="1455" h="75">
                    <a:moveTo>
                      <a:pt x="0" y="0"/>
                    </a:moveTo>
                    <a:lnTo>
                      <a:pt x="665" y="43"/>
                    </a:lnTo>
                    <a:lnTo>
                      <a:pt x="1455" y="75"/>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Freeform 98">
                <a:extLst>
                  <a:ext uri="{FF2B5EF4-FFF2-40B4-BE49-F238E27FC236}">
                    <a16:creationId xmlns:a16="http://schemas.microsoft.com/office/drawing/2014/main" id="{B558FAB2-F007-C603-0660-AC39638F1602}"/>
                  </a:ext>
                </a:extLst>
              </p:cNvPr>
              <p:cNvSpPr>
                <a:spLocks/>
              </p:cNvSpPr>
              <p:nvPr/>
            </p:nvSpPr>
            <p:spPr bwMode="auto">
              <a:xfrm>
                <a:off x="6586394" y="7431546"/>
                <a:ext cx="84138" cy="417512"/>
              </a:xfrm>
              <a:custGeom>
                <a:avLst/>
                <a:gdLst>
                  <a:gd name="T0" fmla="*/ 0 w 131"/>
                  <a:gd name="T1" fmla="*/ 656 h 656"/>
                  <a:gd name="T2" fmla="*/ 131 w 131"/>
                  <a:gd name="T3" fmla="*/ 187 h 656"/>
                  <a:gd name="T4" fmla="*/ 131 w 131"/>
                  <a:gd name="T5" fmla="*/ 0 h 656"/>
                </a:gdLst>
                <a:ahLst/>
                <a:cxnLst>
                  <a:cxn ang="0">
                    <a:pos x="T0" y="T1"/>
                  </a:cxn>
                  <a:cxn ang="0">
                    <a:pos x="T2" y="T3"/>
                  </a:cxn>
                  <a:cxn ang="0">
                    <a:pos x="T4" y="T5"/>
                  </a:cxn>
                </a:cxnLst>
                <a:rect l="0" t="0" r="r" b="b"/>
                <a:pathLst>
                  <a:path w="131" h="656">
                    <a:moveTo>
                      <a:pt x="0" y="656"/>
                    </a:moveTo>
                    <a:lnTo>
                      <a:pt x="131" y="187"/>
                    </a:lnTo>
                    <a:lnTo>
                      <a:pt x="131"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Freeform 96">
                <a:extLst>
                  <a:ext uri="{FF2B5EF4-FFF2-40B4-BE49-F238E27FC236}">
                    <a16:creationId xmlns:a16="http://schemas.microsoft.com/office/drawing/2014/main" id="{32A11276-08B7-0EF9-7B71-54E35F446016}"/>
                  </a:ext>
                </a:extLst>
              </p:cNvPr>
              <p:cNvSpPr>
                <a:spLocks/>
              </p:cNvSpPr>
              <p:nvPr/>
            </p:nvSpPr>
            <p:spPr bwMode="auto">
              <a:xfrm>
                <a:off x="6116494" y="7901446"/>
                <a:ext cx="85725" cy="2014537"/>
              </a:xfrm>
              <a:custGeom>
                <a:avLst/>
                <a:gdLst>
                  <a:gd name="T0" fmla="*/ 90 w 136"/>
                  <a:gd name="T1" fmla="*/ 0 h 3172"/>
                  <a:gd name="T2" fmla="*/ 135 w 136"/>
                  <a:gd name="T3" fmla="*/ 390 h 3172"/>
                  <a:gd name="T4" fmla="*/ 98 w 136"/>
                  <a:gd name="T5" fmla="*/ 1537 h 3172"/>
                  <a:gd name="T6" fmla="*/ 0 w 136"/>
                  <a:gd name="T7" fmla="*/ 2190 h 3172"/>
                  <a:gd name="T8" fmla="*/ 98 w 136"/>
                  <a:gd name="T9" fmla="*/ 2670 h 3172"/>
                  <a:gd name="T10" fmla="*/ 128 w 136"/>
                  <a:gd name="T11" fmla="*/ 3172 h 3172"/>
                </a:gdLst>
                <a:ahLst/>
                <a:cxnLst>
                  <a:cxn ang="0">
                    <a:pos x="T0" y="T1"/>
                  </a:cxn>
                  <a:cxn ang="0">
                    <a:pos x="T2" y="T3"/>
                  </a:cxn>
                  <a:cxn ang="0">
                    <a:pos x="T4" y="T5"/>
                  </a:cxn>
                  <a:cxn ang="0">
                    <a:pos x="T6" y="T7"/>
                  </a:cxn>
                  <a:cxn ang="0">
                    <a:pos x="T8" y="T9"/>
                  </a:cxn>
                  <a:cxn ang="0">
                    <a:pos x="T10" y="T11"/>
                  </a:cxn>
                </a:cxnLst>
                <a:rect l="0" t="0" r="r" b="b"/>
                <a:pathLst>
                  <a:path w="136" h="3172">
                    <a:moveTo>
                      <a:pt x="90" y="0"/>
                    </a:moveTo>
                    <a:lnTo>
                      <a:pt x="135" y="390"/>
                    </a:lnTo>
                    <a:cubicBezTo>
                      <a:pt x="136" y="646"/>
                      <a:pt x="120" y="1237"/>
                      <a:pt x="98" y="1537"/>
                    </a:cubicBezTo>
                    <a:cubicBezTo>
                      <a:pt x="76" y="1837"/>
                      <a:pt x="0" y="2001"/>
                      <a:pt x="0" y="2190"/>
                    </a:cubicBezTo>
                    <a:cubicBezTo>
                      <a:pt x="0" y="2379"/>
                      <a:pt x="77" y="2506"/>
                      <a:pt x="98" y="2670"/>
                    </a:cubicBezTo>
                    <a:cubicBezTo>
                      <a:pt x="119" y="2834"/>
                      <a:pt x="122" y="3068"/>
                      <a:pt x="128" y="31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95">
                <a:extLst>
                  <a:ext uri="{FF2B5EF4-FFF2-40B4-BE49-F238E27FC236}">
                    <a16:creationId xmlns:a16="http://schemas.microsoft.com/office/drawing/2014/main" id="{20807457-F95A-0F09-1C86-C969FF7B31A4}"/>
                  </a:ext>
                </a:extLst>
              </p:cNvPr>
              <p:cNvSpPr>
                <a:spLocks/>
              </p:cNvSpPr>
              <p:nvPr/>
            </p:nvSpPr>
            <p:spPr bwMode="auto">
              <a:xfrm>
                <a:off x="5792644" y="8149096"/>
                <a:ext cx="817563" cy="2214562"/>
              </a:xfrm>
              <a:custGeom>
                <a:avLst/>
                <a:gdLst>
                  <a:gd name="T0" fmla="*/ 111 w 1288"/>
                  <a:gd name="T1" fmla="*/ 0 h 3487"/>
                  <a:gd name="T2" fmla="*/ 66 w 1288"/>
                  <a:gd name="T3" fmla="*/ 157 h 3487"/>
                  <a:gd name="T4" fmla="*/ 66 w 1288"/>
                  <a:gd name="T5" fmla="*/ 502 h 3487"/>
                  <a:gd name="T6" fmla="*/ 13 w 1288"/>
                  <a:gd name="T7" fmla="*/ 592 h 3487"/>
                  <a:gd name="T8" fmla="*/ 6 w 1288"/>
                  <a:gd name="T9" fmla="*/ 682 h 3487"/>
                  <a:gd name="T10" fmla="*/ 51 w 1288"/>
                  <a:gd name="T11" fmla="*/ 870 h 3487"/>
                  <a:gd name="T12" fmla="*/ 156 w 1288"/>
                  <a:gd name="T13" fmla="*/ 1717 h 3487"/>
                  <a:gd name="T14" fmla="*/ 96 w 1288"/>
                  <a:gd name="T15" fmla="*/ 2115 h 3487"/>
                  <a:gd name="T16" fmla="*/ 126 w 1288"/>
                  <a:gd name="T17" fmla="*/ 2527 h 3487"/>
                  <a:gd name="T18" fmla="*/ 403 w 1288"/>
                  <a:gd name="T19" fmla="*/ 2580 h 3487"/>
                  <a:gd name="T20" fmla="*/ 448 w 1288"/>
                  <a:gd name="T21" fmla="*/ 2685 h 3487"/>
                  <a:gd name="T22" fmla="*/ 493 w 1288"/>
                  <a:gd name="T23" fmla="*/ 2752 h 3487"/>
                  <a:gd name="T24" fmla="*/ 651 w 1288"/>
                  <a:gd name="T25" fmla="*/ 2812 h 3487"/>
                  <a:gd name="T26" fmla="*/ 906 w 1288"/>
                  <a:gd name="T27" fmla="*/ 2985 h 3487"/>
                  <a:gd name="T28" fmla="*/ 913 w 1288"/>
                  <a:gd name="T29" fmla="*/ 3165 h 3487"/>
                  <a:gd name="T30" fmla="*/ 1288 w 1288"/>
                  <a:gd name="T31" fmla="*/ 3487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3487">
                    <a:moveTo>
                      <a:pt x="111" y="0"/>
                    </a:moveTo>
                    <a:cubicBezTo>
                      <a:pt x="104" y="26"/>
                      <a:pt x="73" y="73"/>
                      <a:pt x="66" y="157"/>
                    </a:cubicBezTo>
                    <a:cubicBezTo>
                      <a:pt x="59" y="241"/>
                      <a:pt x="75" y="430"/>
                      <a:pt x="66" y="502"/>
                    </a:cubicBezTo>
                    <a:cubicBezTo>
                      <a:pt x="57" y="574"/>
                      <a:pt x="23" y="562"/>
                      <a:pt x="13" y="592"/>
                    </a:cubicBezTo>
                    <a:cubicBezTo>
                      <a:pt x="3" y="622"/>
                      <a:pt x="0" y="636"/>
                      <a:pt x="6" y="682"/>
                    </a:cubicBezTo>
                    <a:cubicBezTo>
                      <a:pt x="12" y="728"/>
                      <a:pt x="26" y="697"/>
                      <a:pt x="51" y="870"/>
                    </a:cubicBezTo>
                    <a:cubicBezTo>
                      <a:pt x="76" y="1043"/>
                      <a:pt x="149" y="1509"/>
                      <a:pt x="156" y="1717"/>
                    </a:cubicBezTo>
                    <a:cubicBezTo>
                      <a:pt x="163" y="1925"/>
                      <a:pt x="101" y="1980"/>
                      <a:pt x="96" y="2115"/>
                    </a:cubicBezTo>
                    <a:cubicBezTo>
                      <a:pt x="91" y="2250"/>
                      <a:pt x="75" y="2450"/>
                      <a:pt x="126" y="2527"/>
                    </a:cubicBezTo>
                    <a:lnTo>
                      <a:pt x="403" y="2580"/>
                    </a:lnTo>
                    <a:cubicBezTo>
                      <a:pt x="457" y="2606"/>
                      <a:pt x="433" y="2656"/>
                      <a:pt x="448" y="2685"/>
                    </a:cubicBezTo>
                    <a:cubicBezTo>
                      <a:pt x="463" y="2714"/>
                      <a:pt x="459" y="2731"/>
                      <a:pt x="493" y="2752"/>
                    </a:cubicBezTo>
                    <a:cubicBezTo>
                      <a:pt x="527" y="2773"/>
                      <a:pt x="582" y="2773"/>
                      <a:pt x="651" y="2812"/>
                    </a:cubicBezTo>
                    <a:cubicBezTo>
                      <a:pt x="720" y="2851"/>
                      <a:pt x="862" y="2926"/>
                      <a:pt x="906" y="2985"/>
                    </a:cubicBezTo>
                    <a:lnTo>
                      <a:pt x="913" y="3165"/>
                    </a:lnTo>
                    <a:cubicBezTo>
                      <a:pt x="977" y="3249"/>
                      <a:pt x="1210" y="3420"/>
                      <a:pt x="1288" y="348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94">
                <a:extLst>
                  <a:ext uri="{FF2B5EF4-FFF2-40B4-BE49-F238E27FC236}">
                    <a16:creationId xmlns:a16="http://schemas.microsoft.com/office/drawing/2014/main" id="{BFA27DC2-4985-2B56-AAB1-1A8F8EC1C8EF}"/>
                  </a:ext>
                </a:extLst>
              </p:cNvPr>
              <p:cNvSpPr>
                <a:spLocks/>
              </p:cNvSpPr>
              <p:nvPr/>
            </p:nvSpPr>
            <p:spPr bwMode="auto">
              <a:xfrm>
                <a:off x="5754544" y="9744533"/>
                <a:ext cx="250825" cy="1095375"/>
              </a:xfrm>
              <a:custGeom>
                <a:avLst/>
                <a:gdLst>
                  <a:gd name="T0" fmla="*/ 396 w 396"/>
                  <a:gd name="T1" fmla="*/ 1725 h 1725"/>
                  <a:gd name="T2" fmla="*/ 381 w 396"/>
                  <a:gd name="T3" fmla="*/ 1448 h 1725"/>
                  <a:gd name="T4" fmla="*/ 276 w 396"/>
                  <a:gd name="T5" fmla="*/ 1335 h 1725"/>
                  <a:gd name="T6" fmla="*/ 201 w 396"/>
                  <a:gd name="T7" fmla="*/ 1208 h 1725"/>
                  <a:gd name="T8" fmla="*/ 171 w 396"/>
                  <a:gd name="T9" fmla="*/ 1103 h 1725"/>
                  <a:gd name="T10" fmla="*/ 28 w 396"/>
                  <a:gd name="T11" fmla="*/ 983 h 1725"/>
                  <a:gd name="T12" fmla="*/ 6 w 396"/>
                  <a:gd name="T13" fmla="*/ 848 h 1725"/>
                  <a:gd name="T14" fmla="*/ 66 w 396"/>
                  <a:gd name="T15" fmla="*/ 653 h 1725"/>
                  <a:gd name="T16" fmla="*/ 66 w 396"/>
                  <a:gd name="T17" fmla="*/ 83 h 1725"/>
                  <a:gd name="T18" fmla="*/ 163 w 396"/>
                  <a:gd name="T1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725">
                    <a:moveTo>
                      <a:pt x="396" y="1725"/>
                    </a:moveTo>
                    <a:lnTo>
                      <a:pt x="381" y="1448"/>
                    </a:lnTo>
                    <a:cubicBezTo>
                      <a:pt x="361" y="1383"/>
                      <a:pt x="306" y="1375"/>
                      <a:pt x="276" y="1335"/>
                    </a:cubicBezTo>
                    <a:cubicBezTo>
                      <a:pt x="246" y="1295"/>
                      <a:pt x="219" y="1247"/>
                      <a:pt x="201" y="1208"/>
                    </a:cubicBezTo>
                    <a:cubicBezTo>
                      <a:pt x="183" y="1169"/>
                      <a:pt x="200" y="1141"/>
                      <a:pt x="171" y="1103"/>
                    </a:cubicBezTo>
                    <a:cubicBezTo>
                      <a:pt x="142" y="1065"/>
                      <a:pt x="55" y="1025"/>
                      <a:pt x="28" y="983"/>
                    </a:cubicBezTo>
                    <a:cubicBezTo>
                      <a:pt x="1" y="941"/>
                      <a:pt x="0" y="903"/>
                      <a:pt x="6" y="848"/>
                    </a:cubicBezTo>
                    <a:cubicBezTo>
                      <a:pt x="12" y="793"/>
                      <a:pt x="56" y="780"/>
                      <a:pt x="66" y="653"/>
                    </a:cubicBezTo>
                    <a:lnTo>
                      <a:pt x="66" y="83"/>
                    </a:lnTo>
                    <a:lnTo>
                      <a:pt x="163"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93">
                <a:extLst>
                  <a:ext uri="{FF2B5EF4-FFF2-40B4-BE49-F238E27FC236}">
                    <a16:creationId xmlns:a16="http://schemas.microsoft.com/office/drawing/2014/main" id="{89183CB4-B220-1039-BD11-9BB89FB7D0EE}"/>
                  </a:ext>
                </a:extLst>
              </p:cNvPr>
              <p:cNvSpPr>
                <a:spLocks/>
              </p:cNvSpPr>
              <p:nvPr/>
            </p:nvSpPr>
            <p:spPr bwMode="auto">
              <a:xfrm>
                <a:off x="5791057" y="10195383"/>
                <a:ext cx="57150" cy="223838"/>
              </a:xfrm>
              <a:custGeom>
                <a:avLst/>
                <a:gdLst>
                  <a:gd name="T0" fmla="*/ 90 w 90"/>
                  <a:gd name="T1" fmla="*/ 352 h 352"/>
                  <a:gd name="T2" fmla="*/ 23 w 90"/>
                  <a:gd name="T3" fmla="*/ 150 h 352"/>
                  <a:gd name="T4" fmla="*/ 0 w 90"/>
                  <a:gd name="T5" fmla="*/ 0 h 352"/>
                </a:gdLst>
                <a:ahLst/>
                <a:cxnLst>
                  <a:cxn ang="0">
                    <a:pos x="T0" y="T1"/>
                  </a:cxn>
                  <a:cxn ang="0">
                    <a:pos x="T2" y="T3"/>
                  </a:cxn>
                  <a:cxn ang="0">
                    <a:pos x="T4" y="T5"/>
                  </a:cxn>
                </a:cxnLst>
                <a:rect l="0" t="0" r="r" b="b"/>
                <a:pathLst>
                  <a:path w="90" h="352">
                    <a:moveTo>
                      <a:pt x="90" y="352"/>
                    </a:moveTo>
                    <a:cubicBezTo>
                      <a:pt x="79" y="318"/>
                      <a:pt x="38" y="209"/>
                      <a:pt x="23" y="150"/>
                    </a:cubicBezTo>
                    <a:cubicBezTo>
                      <a:pt x="8" y="91"/>
                      <a:pt x="5" y="31"/>
                      <a:pt x="0"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92">
                <a:extLst>
                  <a:ext uri="{FF2B5EF4-FFF2-40B4-BE49-F238E27FC236}">
                    <a16:creationId xmlns:a16="http://schemas.microsoft.com/office/drawing/2014/main" id="{1DAAFF2B-7D9B-820E-08CE-CBB426400B2A}"/>
                  </a:ext>
                </a:extLst>
              </p:cNvPr>
              <p:cNvSpPr>
                <a:spLocks/>
              </p:cNvSpPr>
              <p:nvPr/>
            </p:nvSpPr>
            <p:spPr bwMode="auto">
              <a:xfrm>
                <a:off x="5681519" y="9782633"/>
                <a:ext cx="119063" cy="1062038"/>
              </a:xfrm>
              <a:custGeom>
                <a:avLst/>
                <a:gdLst>
                  <a:gd name="T0" fmla="*/ 1 w 188"/>
                  <a:gd name="T1" fmla="*/ 1673 h 1673"/>
                  <a:gd name="T2" fmla="*/ 31 w 188"/>
                  <a:gd name="T3" fmla="*/ 300 h 1673"/>
                  <a:gd name="T4" fmla="*/ 188 w 188"/>
                  <a:gd name="T5" fmla="*/ 0 h 1673"/>
                </a:gdLst>
                <a:ahLst/>
                <a:cxnLst>
                  <a:cxn ang="0">
                    <a:pos x="T0" y="T1"/>
                  </a:cxn>
                  <a:cxn ang="0">
                    <a:pos x="T2" y="T3"/>
                  </a:cxn>
                  <a:cxn ang="0">
                    <a:pos x="T4" y="T5"/>
                  </a:cxn>
                </a:cxnLst>
                <a:rect l="0" t="0" r="r" b="b"/>
                <a:pathLst>
                  <a:path w="188" h="1673">
                    <a:moveTo>
                      <a:pt x="1" y="1673"/>
                    </a:moveTo>
                    <a:cubicBezTo>
                      <a:pt x="6" y="1444"/>
                      <a:pt x="0" y="579"/>
                      <a:pt x="31" y="300"/>
                    </a:cubicBezTo>
                    <a:cubicBezTo>
                      <a:pt x="62" y="21"/>
                      <a:pt x="155" y="62"/>
                      <a:pt x="188"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91">
                <a:extLst>
                  <a:ext uri="{FF2B5EF4-FFF2-40B4-BE49-F238E27FC236}">
                    <a16:creationId xmlns:a16="http://schemas.microsoft.com/office/drawing/2014/main" id="{C98B5864-0DEB-E41B-9D71-02CF26E658E8}"/>
                  </a:ext>
                </a:extLst>
              </p:cNvPr>
              <p:cNvSpPr>
                <a:spLocks/>
              </p:cNvSpPr>
              <p:nvPr/>
            </p:nvSpPr>
            <p:spPr bwMode="auto">
              <a:xfrm>
                <a:off x="4171807" y="8018921"/>
                <a:ext cx="919162" cy="368300"/>
              </a:xfrm>
              <a:custGeom>
                <a:avLst/>
                <a:gdLst>
                  <a:gd name="T0" fmla="*/ 1448 w 1448"/>
                  <a:gd name="T1" fmla="*/ 166 h 579"/>
                  <a:gd name="T2" fmla="*/ 1283 w 1448"/>
                  <a:gd name="T3" fmla="*/ 121 h 579"/>
                  <a:gd name="T4" fmla="*/ 1080 w 1448"/>
                  <a:gd name="T5" fmla="*/ 31 h 579"/>
                  <a:gd name="T6" fmla="*/ 675 w 1448"/>
                  <a:gd name="T7" fmla="*/ 24 h 579"/>
                  <a:gd name="T8" fmla="*/ 270 w 1448"/>
                  <a:gd name="T9" fmla="*/ 174 h 579"/>
                  <a:gd name="T10" fmla="*/ 0 w 1448"/>
                  <a:gd name="T11" fmla="*/ 474 h 579"/>
                  <a:gd name="T12" fmla="*/ 15 w 1448"/>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1448" h="579">
                    <a:moveTo>
                      <a:pt x="1448" y="166"/>
                    </a:moveTo>
                    <a:cubicBezTo>
                      <a:pt x="1421" y="159"/>
                      <a:pt x="1344" y="143"/>
                      <a:pt x="1283" y="121"/>
                    </a:cubicBezTo>
                    <a:cubicBezTo>
                      <a:pt x="1222" y="99"/>
                      <a:pt x="1181" y="47"/>
                      <a:pt x="1080" y="31"/>
                    </a:cubicBezTo>
                    <a:cubicBezTo>
                      <a:pt x="979" y="15"/>
                      <a:pt x="810" y="0"/>
                      <a:pt x="675" y="24"/>
                    </a:cubicBezTo>
                    <a:cubicBezTo>
                      <a:pt x="540" y="48"/>
                      <a:pt x="383" y="99"/>
                      <a:pt x="270" y="174"/>
                    </a:cubicBezTo>
                    <a:cubicBezTo>
                      <a:pt x="157" y="249"/>
                      <a:pt x="42" y="407"/>
                      <a:pt x="0" y="474"/>
                    </a:cubicBezTo>
                    <a:lnTo>
                      <a:pt x="15" y="5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90">
                <a:extLst>
                  <a:ext uri="{FF2B5EF4-FFF2-40B4-BE49-F238E27FC236}">
                    <a16:creationId xmlns:a16="http://schemas.microsoft.com/office/drawing/2014/main" id="{F3FFEC45-2C10-6333-3F6D-92E4D71C6E34}"/>
                  </a:ext>
                </a:extLst>
              </p:cNvPr>
              <p:cNvSpPr>
                <a:spLocks/>
              </p:cNvSpPr>
              <p:nvPr/>
            </p:nvSpPr>
            <p:spPr bwMode="auto">
              <a:xfrm>
                <a:off x="3676507" y="8996821"/>
                <a:ext cx="471487" cy="419100"/>
              </a:xfrm>
              <a:custGeom>
                <a:avLst/>
                <a:gdLst>
                  <a:gd name="T0" fmla="*/ 743 w 743"/>
                  <a:gd name="T1" fmla="*/ 0 h 660"/>
                  <a:gd name="T2" fmla="*/ 435 w 743"/>
                  <a:gd name="T3" fmla="*/ 67 h 660"/>
                  <a:gd name="T4" fmla="*/ 180 w 743"/>
                  <a:gd name="T5" fmla="*/ 367 h 660"/>
                  <a:gd name="T6" fmla="*/ 0 w 743"/>
                  <a:gd name="T7" fmla="*/ 660 h 660"/>
                </a:gdLst>
                <a:ahLst/>
                <a:cxnLst>
                  <a:cxn ang="0">
                    <a:pos x="T0" y="T1"/>
                  </a:cxn>
                  <a:cxn ang="0">
                    <a:pos x="T2" y="T3"/>
                  </a:cxn>
                  <a:cxn ang="0">
                    <a:pos x="T4" y="T5"/>
                  </a:cxn>
                  <a:cxn ang="0">
                    <a:pos x="T6" y="T7"/>
                  </a:cxn>
                </a:cxnLst>
                <a:rect l="0" t="0" r="r" b="b"/>
                <a:pathLst>
                  <a:path w="743" h="660">
                    <a:moveTo>
                      <a:pt x="743" y="0"/>
                    </a:moveTo>
                    <a:lnTo>
                      <a:pt x="435" y="67"/>
                    </a:lnTo>
                    <a:cubicBezTo>
                      <a:pt x="341" y="128"/>
                      <a:pt x="253" y="268"/>
                      <a:pt x="180" y="367"/>
                    </a:cubicBezTo>
                    <a:cubicBezTo>
                      <a:pt x="107" y="466"/>
                      <a:pt x="37" y="599"/>
                      <a:pt x="0" y="66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89">
                <a:extLst>
                  <a:ext uri="{FF2B5EF4-FFF2-40B4-BE49-F238E27FC236}">
                    <a16:creationId xmlns:a16="http://schemas.microsoft.com/office/drawing/2014/main" id="{653AE265-8224-44B9-C684-DDDADF3CB655}"/>
                  </a:ext>
                </a:extLst>
              </p:cNvPr>
              <p:cNvSpPr>
                <a:spLocks/>
              </p:cNvSpPr>
              <p:nvPr/>
            </p:nvSpPr>
            <p:spPr bwMode="auto">
              <a:xfrm>
                <a:off x="3352657" y="9396871"/>
                <a:ext cx="352425" cy="411162"/>
              </a:xfrm>
              <a:custGeom>
                <a:avLst/>
                <a:gdLst>
                  <a:gd name="T0" fmla="*/ 0 w 555"/>
                  <a:gd name="T1" fmla="*/ 558 h 648"/>
                  <a:gd name="T2" fmla="*/ 105 w 555"/>
                  <a:gd name="T3" fmla="*/ 468 h 648"/>
                  <a:gd name="T4" fmla="*/ 240 w 555"/>
                  <a:gd name="T5" fmla="*/ 378 h 648"/>
                  <a:gd name="T6" fmla="*/ 405 w 555"/>
                  <a:gd name="T7" fmla="*/ 93 h 648"/>
                  <a:gd name="T8" fmla="*/ 503 w 555"/>
                  <a:gd name="T9" fmla="*/ 0 h 648"/>
                  <a:gd name="T10" fmla="*/ 533 w 555"/>
                  <a:gd name="T11" fmla="*/ 33 h 648"/>
                  <a:gd name="T12" fmla="*/ 555 w 555"/>
                  <a:gd name="T13" fmla="*/ 160 h 648"/>
                  <a:gd name="T14" fmla="*/ 405 w 555"/>
                  <a:gd name="T15" fmla="*/ 460 h 648"/>
                  <a:gd name="T16" fmla="*/ 38 w 555"/>
                  <a:gd name="T17" fmla="*/ 648 h 648"/>
                  <a:gd name="T18" fmla="*/ 0 w 555"/>
                  <a:gd name="T19" fmla="*/ 55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648">
                    <a:moveTo>
                      <a:pt x="0" y="558"/>
                    </a:moveTo>
                    <a:cubicBezTo>
                      <a:pt x="11" y="528"/>
                      <a:pt x="65" y="498"/>
                      <a:pt x="105" y="468"/>
                    </a:cubicBezTo>
                    <a:cubicBezTo>
                      <a:pt x="145" y="438"/>
                      <a:pt x="190" y="440"/>
                      <a:pt x="240" y="378"/>
                    </a:cubicBezTo>
                    <a:cubicBezTo>
                      <a:pt x="290" y="316"/>
                      <a:pt x="361" y="156"/>
                      <a:pt x="405" y="93"/>
                    </a:cubicBezTo>
                    <a:cubicBezTo>
                      <a:pt x="449" y="30"/>
                      <a:pt x="482" y="10"/>
                      <a:pt x="503" y="0"/>
                    </a:cubicBezTo>
                    <a:lnTo>
                      <a:pt x="533" y="33"/>
                    </a:lnTo>
                    <a:lnTo>
                      <a:pt x="555" y="160"/>
                    </a:lnTo>
                    <a:lnTo>
                      <a:pt x="405" y="460"/>
                    </a:lnTo>
                    <a:lnTo>
                      <a:pt x="38" y="648"/>
                    </a:lnTo>
                    <a:lnTo>
                      <a:pt x="0" y="55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88">
                <a:extLst>
                  <a:ext uri="{FF2B5EF4-FFF2-40B4-BE49-F238E27FC236}">
                    <a16:creationId xmlns:a16="http://schemas.microsoft.com/office/drawing/2014/main" id="{B1207072-34ED-393B-CB8F-001FAA31FF62}"/>
                  </a:ext>
                </a:extLst>
              </p:cNvPr>
              <p:cNvSpPr>
                <a:spLocks/>
              </p:cNvSpPr>
              <p:nvPr/>
            </p:nvSpPr>
            <p:spPr bwMode="auto">
              <a:xfrm>
                <a:off x="1962007" y="7129921"/>
                <a:ext cx="1090612" cy="1017587"/>
              </a:xfrm>
              <a:custGeom>
                <a:avLst/>
                <a:gdLst>
                  <a:gd name="T0" fmla="*/ 1718 w 1718"/>
                  <a:gd name="T1" fmla="*/ 0 h 1604"/>
                  <a:gd name="T2" fmla="*/ 1680 w 1718"/>
                  <a:gd name="T3" fmla="*/ 263 h 1604"/>
                  <a:gd name="T4" fmla="*/ 1620 w 1718"/>
                  <a:gd name="T5" fmla="*/ 333 h 1604"/>
                  <a:gd name="T6" fmla="*/ 1530 w 1718"/>
                  <a:gd name="T7" fmla="*/ 383 h 1604"/>
                  <a:gd name="T8" fmla="*/ 1410 w 1718"/>
                  <a:gd name="T9" fmla="*/ 463 h 1604"/>
                  <a:gd name="T10" fmla="*/ 1060 w 1718"/>
                  <a:gd name="T11" fmla="*/ 603 h 1604"/>
                  <a:gd name="T12" fmla="*/ 1020 w 1718"/>
                  <a:gd name="T13" fmla="*/ 693 h 1604"/>
                  <a:gd name="T14" fmla="*/ 770 w 1718"/>
                  <a:gd name="T15" fmla="*/ 1063 h 1604"/>
                  <a:gd name="T16" fmla="*/ 710 w 1718"/>
                  <a:gd name="T17" fmla="*/ 1144 h 1604"/>
                  <a:gd name="T18" fmla="*/ 610 w 1718"/>
                  <a:gd name="T19" fmla="*/ 1194 h 1604"/>
                  <a:gd name="T20" fmla="*/ 270 w 1718"/>
                  <a:gd name="T21" fmla="*/ 1304 h 1604"/>
                  <a:gd name="T22" fmla="*/ 140 w 1718"/>
                  <a:gd name="T23" fmla="*/ 1394 h 1604"/>
                  <a:gd name="T24" fmla="*/ 0 w 1718"/>
                  <a:gd name="T25" fmla="*/ 1604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8" h="1604">
                    <a:moveTo>
                      <a:pt x="1718" y="0"/>
                    </a:moveTo>
                    <a:lnTo>
                      <a:pt x="1680" y="263"/>
                    </a:lnTo>
                    <a:lnTo>
                      <a:pt x="1620" y="333"/>
                    </a:lnTo>
                    <a:lnTo>
                      <a:pt x="1530" y="383"/>
                    </a:lnTo>
                    <a:lnTo>
                      <a:pt x="1410" y="463"/>
                    </a:lnTo>
                    <a:lnTo>
                      <a:pt x="1060" y="603"/>
                    </a:lnTo>
                    <a:lnTo>
                      <a:pt x="1020" y="693"/>
                    </a:lnTo>
                    <a:lnTo>
                      <a:pt x="770" y="1063"/>
                    </a:lnTo>
                    <a:lnTo>
                      <a:pt x="710" y="1144"/>
                    </a:lnTo>
                    <a:lnTo>
                      <a:pt x="610" y="1194"/>
                    </a:lnTo>
                    <a:lnTo>
                      <a:pt x="270" y="1304"/>
                    </a:lnTo>
                    <a:lnTo>
                      <a:pt x="140" y="1394"/>
                    </a:lnTo>
                    <a:lnTo>
                      <a:pt x="0" y="1604"/>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4" name="Freeform 87">
                <a:extLst>
                  <a:ext uri="{FF2B5EF4-FFF2-40B4-BE49-F238E27FC236}">
                    <a16:creationId xmlns:a16="http://schemas.microsoft.com/office/drawing/2014/main" id="{F16DF1BF-A347-74DA-348C-7659B59CF723}"/>
                  </a:ext>
                </a:extLst>
              </p:cNvPr>
              <p:cNvSpPr>
                <a:spLocks/>
              </p:cNvSpPr>
              <p:nvPr/>
            </p:nvSpPr>
            <p:spPr bwMode="auto">
              <a:xfrm>
                <a:off x="2544619" y="5817058"/>
                <a:ext cx="3467100" cy="2286000"/>
              </a:xfrm>
              <a:custGeom>
                <a:avLst/>
                <a:gdLst>
                  <a:gd name="T0" fmla="*/ 2184 w 2184"/>
                  <a:gd name="T1" fmla="*/ 0 h 1440"/>
                  <a:gd name="T2" fmla="*/ 2020 w 2184"/>
                  <a:gd name="T3" fmla="*/ 16 h 1440"/>
                  <a:gd name="T4" fmla="*/ 1876 w 2184"/>
                  <a:gd name="T5" fmla="*/ 48 h 1440"/>
                  <a:gd name="T6" fmla="*/ 1796 w 2184"/>
                  <a:gd name="T7" fmla="*/ 96 h 1440"/>
                  <a:gd name="T8" fmla="*/ 1808 w 2184"/>
                  <a:gd name="T9" fmla="*/ 132 h 1440"/>
                  <a:gd name="T10" fmla="*/ 1796 w 2184"/>
                  <a:gd name="T11" fmla="*/ 180 h 1440"/>
                  <a:gd name="T12" fmla="*/ 1752 w 2184"/>
                  <a:gd name="T13" fmla="*/ 216 h 1440"/>
                  <a:gd name="T14" fmla="*/ 1544 w 2184"/>
                  <a:gd name="T15" fmla="*/ 220 h 1440"/>
                  <a:gd name="T16" fmla="*/ 1404 w 2184"/>
                  <a:gd name="T17" fmla="*/ 336 h 1440"/>
                  <a:gd name="T18" fmla="*/ 1376 w 2184"/>
                  <a:gd name="T19" fmla="*/ 340 h 1440"/>
                  <a:gd name="T20" fmla="*/ 1340 w 2184"/>
                  <a:gd name="T21" fmla="*/ 324 h 1440"/>
                  <a:gd name="T22" fmla="*/ 1128 w 2184"/>
                  <a:gd name="T23" fmla="*/ 176 h 1440"/>
                  <a:gd name="T24" fmla="*/ 1080 w 2184"/>
                  <a:gd name="T25" fmla="*/ 180 h 1440"/>
                  <a:gd name="T26" fmla="*/ 976 w 2184"/>
                  <a:gd name="T27" fmla="*/ 252 h 1440"/>
                  <a:gd name="T28" fmla="*/ 976 w 2184"/>
                  <a:gd name="T29" fmla="*/ 280 h 1440"/>
                  <a:gd name="T30" fmla="*/ 972 w 2184"/>
                  <a:gd name="T31" fmla="*/ 344 h 1440"/>
                  <a:gd name="T32" fmla="*/ 916 w 2184"/>
                  <a:gd name="T33" fmla="*/ 504 h 1440"/>
                  <a:gd name="T34" fmla="*/ 884 w 2184"/>
                  <a:gd name="T35" fmla="*/ 520 h 1440"/>
                  <a:gd name="T36" fmla="*/ 820 w 2184"/>
                  <a:gd name="T37" fmla="*/ 516 h 1440"/>
                  <a:gd name="T38" fmla="*/ 764 w 2184"/>
                  <a:gd name="T39" fmla="*/ 600 h 1440"/>
                  <a:gd name="T40" fmla="*/ 716 w 2184"/>
                  <a:gd name="T41" fmla="*/ 624 h 1440"/>
                  <a:gd name="T42" fmla="*/ 692 w 2184"/>
                  <a:gd name="T43" fmla="*/ 624 h 1440"/>
                  <a:gd name="T44" fmla="*/ 664 w 2184"/>
                  <a:gd name="T45" fmla="*/ 624 h 1440"/>
                  <a:gd name="T46" fmla="*/ 588 w 2184"/>
                  <a:gd name="T47" fmla="*/ 620 h 1440"/>
                  <a:gd name="T48" fmla="*/ 424 w 2184"/>
                  <a:gd name="T49" fmla="*/ 584 h 1440"/>
                  <a:gd name="T50" fmla="*/ 400 w 2184"/>
                  <a:gd name="T51" fmla="*/ 576 h 1440"/>
                  <a:gd name="T52" fmla="*/ 308 w 2184"/>
                  <a:gd name="T53" fmla="*/ 640 h 1440"/>
                  <a:gd name="T54" fmla="*/ 292 w 2184"/>
                  <a:gd name="T55" fmla="*/ 676 h 1440"/>
                  <a:gd name="T56" fmla="*/ 296 w 2184"/>
                  <a:gd name="T57" fmla="*/ 704 h 1440"/>
                  <a:gd name="T58" fmla="*/ 296 w 2184"/>
                  <a:gd name="T59" fmla="*/ 780 h 1440"/>
                  <a:gd name="T60" fmla="*/ 308 w 2184"/>
                  <a:gd name="T61" fmla="*/ 808 h 1440"/>
                  <a:gd name="T62" fmla="*/ 348 w 2184"/>
                  <a:gd name="T63" fmla="*/ 848 h 1440"/>
                  <a:gd name="T64" fmla="*/ 392 w 2184"/>
                  <a:gd name="T65" fmla="*/ 912 h 1440"/>
                  <a:gd name="T66" fmla="*/ 408 w 2184"/>
                  <a:gd name="T67" fmla="*/ 964 h 1440"/>
                  <a:gd name="T68" fmla="*/ 400 w 2184"/>
                  <a:gd name="T69" fmla="*/ 1016 h 1440"/>
                  <a:gd name="T70" fmla="*/ 368 w 2184"/>
                  <a:gd name="T71" fmla="*/ 1072 h 1440"/>
                  <a:gd name="T72" fmla="*/ 352 w 2184"/>
                  <a:gd name="T73" fmla="*/ 1100 h 1440"/>
                  <a:gd name="T74" fmla="*/ 296 w 2184"/>
                  <a:gd name="T75" fmla="*/ 1132 h 1440"/>
                  <a:gd name="T76" fmla="*/ 252 w 2184"/>
                  <a:gd name="T77" fmla="*/ 1132 h 1440"/>
                  <a:gd name="T78" fmla="*/ 228 w 2184"/>
                  <a:gd name="T79" fmla="*/ 1136 h 1440"/>
                  <a:gd name="T80" fmla="*/ 164 w 2184"/>
                  <a:gd name="T81" fmla="*/ 1184 h 1440"/>
                  <a:gd name="T82" fmla="*/ 140 w 2184"/>
                  <a:gd name="T83" fmla="*/ 1208 h 1440"/>
                  <a:gd name="T84" fmla="*/ 96 w 2184"/>
                  <a:gd name="T85" fmla="*/ 1276 h 1440"/>
                  <a:gd name="T86" fmla="*/ 36 w 2184"/>
                  <a:gd name="T87" fmla="*/ 1352 h 1440"/>
                  <a:gd name="T88" fmla="*/ 16 w 2184"/>
                  <a:gd name="T89" fmla="*/ 1372 h 1440"/>
                  <a:gd name="T90" fmla="*/ 0 w 2184"/>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4" h="1440">
                    <a:moveTo>
                      <a:pt x="2184" y="0"/>
                    </a:moveTo>
                    <a:lnTo>
                      <a:pt x="2020" y="16"/>
                    </a:lnTo>
                    <a:lnTo>
                      <a:pt x="1876" y="48"/>
                    </a:lnTo>
                    <a:lnTo>
                      <a:pt x="1796" y="96"/>
                    </a:lnTo>
                    <a:lnTo>
                      <a:pt x="1808" y="132"/>
                    </a:lnTo>
                    <a:lnTo>
                      <a:pt x="1796" y="180"/>
                    </a:lnTo>
                    <a:lnTo>
                      <a:pt x="1752" y="216"/>
                    </a:lnTo>
                    <a:lnTo>
                      <a:pt x="1544" y="220"/>
                    </a:lnTo>
                    <a:lnTo>
                      <a:pt x="1404" y="336"/>
                    </a:lnTo>
                    <a:lnTo>
                      <a:pt x="1376" y="340"/>
                    </a:lnTo>
                    <a:lnTo>
                      <a:pt x="1340" y="324"/>
                    </a:lnTo>
                    <a:lnTo>
                      <a:pt x="1128" y="176"/>
                    </a:lnTo>
                    <a:lnTo>
                      <a:pt x="1080" y="180"/>
                    </a:lnTo>
                    <a:lnTo>
                      <a:pt x="976" y="252"/>
                    </a:lnTo>
                    <a:lnTo>
                      <a:pt x="976" y="280"/>
                    </a:lnTo>
                    <a:lnTo>
                      <a:pt x="972" y="344"/>
                    </a:lnTo>
                    <a:lnTo>
                      <a:pt x="916" y="504"/>
                    </a:lnTo>
                    <a:lnTo>
                      <a:pt x="884" y="520"/>
                    </a:lnTo>
                    <a:lnTo>
                      <a:pt x="820" y="516"/>
                    </a:lnTo>
                    <a:lnTo>
                      <a:pt x="764" y="600"/>
                    </a:lnTo>
                    <a:lnTo>
                      <a:pt x="716" y="624"/>
                    </a:lnTo>
                    <a:lnTo>
                      <a:pt x="692" y="624"/>
                    </a:lnTo>
                    <a:lnTo>
                      <a:pt x="664" y="624"/>
                    </a:lnTo>
                    <a:lnTo>
                      <a:pt x="588" y="620"/>
                    </a:lnTo>
                    <a:lnTo>
                      <a:pt x="424" y="584"/>
                    </a:lnTo>
                    <a:lnTo>
                      <a:pt x="400" y="576"/>
                    </a:lnTo>
                    <a:lnTo>
                      <a:pt x="308" y="640"/>
                    </a:lnTo>
                    <a:lnTo>
                      <a:pt x="292" y="676"/>
                    </a:lnTo>
                    <a:lnTo>
                      <a:pt x="296" y="704"/>
                    </a:lnTo>
                    <a:cubicBezTo>
                      <a:pt x="293" y="743"/>
                      <a:pt x="295" y="757"/>
                      <a:pt x="296" y="780"/>
                    </a:cubicBezTo>
                    <a:lnTo>
                      <a:pt x="308" y="808"/>
                    </a:lnTo>
                    <a:lnTo>
                      <a:pt x="348" y="848"/>
                    </a:lnTo>
                    <a:lnTo>
                      <a:pt x="392" y="912"/>
                    </a:lnTo>
                    <a:lnTo>
                      <a:pt x="408" y="964"/>
                    </a:lnTo>
                    <a:lnTo>
                      <a:pt x="400" y="1016"/>
                    </a:lnTo>
                    <a:lnTo>
                      <a:pt x="368" y="1072"/>
                    </a:lnTo>
                    <a:lnTo>
                      <a:pt x="352" y="1100"/>
                    </a:lnTo>
                    <a:lnTo>
                      <a:pt x="296" y="1132"/>
                    </a:lnTo>
                    <a:lnTo>
                      <a:pt x="252" y="1132"/>
                    </a:lnTo>
                    <a:lnTo>
                      <a:pt x="228" y="1136"/>
                    </a:lnTo>
                    <a:lnTo>
                      <a:pt x="164" y="1184"/>
                    </a:lnTo>
                    <a:lnTo>
                      <a:pt x="140" y="1208"/>
                    </a:lnTo>
                    <a:lnTo>
                      <a:pt x="96" y="1276"/>
                    </a:lnTo>
                    <a:lnTo>
                      <a:pt x="36" y="1352"/>
                    </a:lnTo>
                    <a:lnTo>
                      <a:pt x="16" y="1372"/>
                    </a:lnTo>
                    <a:lnTo>
                      <a:pt x="0" y="1440"/>
                    </a:lnTo>
                  </a:path>
                </a:pathLst>
              </a:custGeom>
              <a:noFill/>
              <a:ln w="53975">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5" name="Freeform 86">
                <a:extLst>
                  <a:ext uri="{FF2B5EF4-FFF2-40B4-BE49-F238E27FC236}">
                    <a16:creationId xmlns:a16="http://schemas.microsoft.com/office/drawing/2014/main" id="{65404654-6C63-D73E-BA8C-A6621C53ADA1}"/>
                  </a:ext>
                </a:extLst>
              </p:cNvPr>
              <p:cNvSpPr>
                <a:spLocks/>
              </p:cNvSpPr>
              <p:nvPr/>
            </p:nvSpPr>
            <p:spPr bwMode="auto">
              <a:xfrm>
                <a:off x="5389419" y="5582108"/>
                <a:ext cx="414338" cy="390525"/>
              </a:xfrm>
              <a:custGeom>
                <a:avLst/>
                <a:gdLst>
                  <a:gd name="T0" fmla="*/ 0 w 653"/>
                  <a:gd name="T1" fmla="*/ 615 h 615"/>
                  <a:gd name="T2" fmla="*/ 135 w 653"/>
                  <a:gd name="T3" fmla="*/ 353 h 615"/>
                  <a:gd name="T4" fmla="*/ 405 w 653"/>
                  <a:gd name="T5" fmla="*/ 233 h 615"/>
                  <a:gd name="T6" fmla="*/ 518 w 653"/>
                  <a:gd name="T7" fmla="*/ 53 h 615"/>
                  <a:gd name="T8" fmla="*/ 653 w 653"/>
                  <a:gd name="T9" fmla="*/ 0 h 615"/>
                </a:gdLst>
                <a:ahLst/>
                <a:cxnLst>
                  <a:cxn ang="0">
                    <a:pos x="T0" y="T1"/>
                  </a:cxn>
                  <a:cxn ang="0">
                    <a:pos x="T2" y="T3"/>
                  </a:cxn>
                  <a:cxn ang="0">
                    <a:pos x="T4" y="T5"/>
                  </a:cxn>
                  <a:cxn ang="0">
                    <a:pos x="T6" y="T7"/>
                  </a:cxn>
                  <a:cxn ang="0">
                    <a:pos x="T8" y="T9"/>
                  </a:cxn>
                </a:cxnLst>
                <a:rect l="0" t="0" r="r" b="b"/>
                <a:pathLst>
                  <a:path w="653" h="615">
                    <a:moveTo>
                      <a:pt x="0" y="615"/>
                    </a:moveTo>
                    <a:cubicBezTo>
                      <a:pt x="21" y="571"/>
                      <a:pt x="67" y="417"/>
                      <a:pt x="135" y="353"/>
                    </a:cubicBezTo>
                    <a:cubicBezTo>
                      <a:pt x="203" y="289"/>
                      <a:pt x="341" y="283"/>
                      <a:pt x="405" y="233"/>
                    </a:cubicBezTo>
                    <a:cubicBezTo>
                      <a:pt x="469" y="183"/>
                      <a:pt x="477" y="92"/>
                      <a:pt x="518" y="53"/>
                    </a:cubicBezTo>
                    <a:lnTo>
                      <a:pt x="653"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85">
                <a:extLst>
                  <a:ext uri="{FF2B5EF4-FFF2-40B4-BE49-F238E27FC236}">
                    <a16:creationId xmlns:a16="http://schemas.microsoft.com/office/drawing/2014/main" id="{AC252162-2973-A559-FA58-3A32456D14F1}"/>
                  </a:ext>
                </a:extLst>
              </p:cNvPr>
              <p:cNvSpPr>
                <a:spLocks/>
              </p:cNvSpPr>
              <p:nvPr/>
            </p:nvSpPr>
            <p:spPr bwMode="auto">
              <a:xfrm>
                <a:off x="2693844" y="7872871"/>
                <a:ext cx="60325" cy="423862"/>
              </a:xfrm>
              <a:custGeom>
                <a:avLst/>
                <a:gdLst>
                  <a:gd name="T0" fmla="*/ 0 w 94"/>
                  <a:gd name="T1" fmla="*/ 0 h 667"/>
                  <a:gd name="T2" fmla="*/ 37 w 94"/>
                  <a:gd name="T3" fmla="*/ 510 h 667"/>
                  <a:gd name="T4" fmla="*/ 94 w 94"/>
                  <a:gd name="T5" fmla="*/ 667 h 667"/>
                </a:gdLst>
                <a:ahLst/>
                <a:cxnLst>
                  <a:cxn ang="0">
                    <a:pos x="T0" y="T1"/>
                  </a:cxn>
                  <a:cxn ang="0">
                    <a:pos x="T2" y="T3"/>
                  </a:cxn>
                  <a:cxn ang="0">
                    <a:pos x="T4" y="T5"/>
                  </a:cxn>
                </a:cxnLst>
                <a:rect l="0" t="0" r="r" b="b"/>
                <a:pathLst>
                  <a:path w="94" h="667">
                    <a:moveTo>
                      <a:pt x="0" y="0"/>
                    </a:moveTo>
                    <a:cubicBezTo>
                      <a:pt x="6" y="85"/>
                      <a:pt x="21" y="399"/>
                      <a:pt x="37" y="510"/>
                    </a:cubicBezTo>
                    <a:cubicBezTo>
                      <a:pt x="53" y="621"/>
                      <a:pt x="82" y="634"/>
                      <a:pt x="94" y="66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84">
                <a:extLst>
                  <a:ext uri="{FF2B5EF4-FFF2-40B4-BE49-F238E27FC236}">
                    <a16:creationId xmlns:a16="http://schemas.microsoft.com/office/drawing/2014/main" id="{01A01220-9637-D713-E215-2404A97466BB}"/>
                  </a:ext>
                </a:extLst>
              </p:cNvPr>
              <p:cNvSpPr>
                <a:spLocks/>
              </p:cNvSpPr>
              <p:nvPr/>
            </p:nvSpPr>
            <p:spPr bwMode="auto">
              <a:xfrm>
                <a:off x="2914507" y="8372933"/>
                <a:ext cx="738187" cy="395288"/>
              </a:xfrm>
              <a:custGeom>
                <a:avLst/>
                <a:gdLst>
                  <a:gd name="T0" fmla="*/ 0 w 1163"/>
                  <a:gd name="T1" fmla="*/ 450 h 623"/>
                  <a:gd name="T2" fmla="*/ 563 w 1163"/>
                  <a:gd name="T3" fmla="*/ 135 h 623"/>
                  <a:gd name="T4" fmla="*/ 833 w 1163"/>
                  <a:gd name="T5" fmla="*/ 105 h 623"/>
                  <a:gd name="T6" fmla="*/ 1133 w 1163"/>
                  <a:gd name="T7" fmla="*/ 0 h 623"/>
                  <a:gd name="T8" fmla="*/ 1013 w 1163"/>
                  <a:gd name="T9" fmla="*/ 338 h 623"/>
                  <a:gd name="T10" fmla="*/ 743 w 1163"/>
                  <a:gd name="T11" fmla="*/ 623 h 623"/>
                </a:gdLst>
                <a:ahLst/>
                <a:cxnLst>
                  <a:cxn ang="0">
                    <a:pos x="T0" y="T1"/>
                  </a:cxn>
                  <a:cxn ang="0">
                    <a:pos x="T2" y="T3"/>
                  </a:cxn>
                  <a:cxn ang="0">
                    <a:pos x="T4" y="T5"/>
                  </a:cxn>
                  <a:cxn ang="0">
                    <a:pos x="T6" y="T7"/>
                  </a:cxn>
                  <a:cxn ang="0">
                    <a:pos x="T8" y="T9"/>
                  </a:cxn>
                  <a:cxn ang="0">
                    <a:pos x="T10" y="T11"/>
                  </a:cxn>
                </a:cxnLst>
                <a:rect l="0" t="0" r="r" b="b"/>
                <a:pathLst>
                  <a:path w="1163" h="623">
                    <a:moveTo>
                      <a:pt x="0" y="450"/>
                    </a:moveTo>
                    <a:cubicBezTo>
                      <a:pt x="94" y="397"/>
                      <a:pt x="424" y="193"/>
                      <a:pt x="563" y="135"/>
                    </a:cubicBezTo>
                    <a:cubicBezTo>
                      <a:pt x="702" y="77"/>
                      <a:pt x="738" y="127"/>
                      <a:pt x="833" y="105"/>
                    </a:cubicBezTo>
                    <a:lnTo>
                      <a:pt x="1133" y="0"/>
                    </a:lnTo>
                    <a:cubicBezTo>
                      <a:pt x="1163" y="39"/>
                      <a:pt x="1078" y="234"/>
                      <a:pt x="1013" y="338"/>
                    </a:cubicBezTo>
                    <a:cubicBezTo>
                      <a:pt x="948" y="442"/>
                      <a:pt x="799" y="564"/>
                      <a:pt x="743" y="623"/>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83">
                <a:extLst>
                  <a:ext uri="{FF2B5EF4-FFF2-40B4-BE49-F238E27FC236}">
                    <a16:creationId xmlns:a16="http://schemas.microsoft.com/office/drawing/2014/main" id="{8D56B0BF-49DB-EADF-16E6-E79CAF537E32}"/>
                  </a:ext>
                </a:extLst>
              </p:cNvPr>
              <p:cNvSpPr>
                <a:spLocks/>
              </p:cNvSpPr>
              <p:nvPr/>
            </p:nvSpPr>
            <p:spPr bwMode="auto">
              <a:xfrm>
                <a:off x="2371582" y="8639633"/>
                <a:ext cx="547687" cy="361950"/>
              </a:xfrm>
              <a:custGeom>
                <a:avLst/>
                <a:gdLst>
                  <a:gd name="T0" fmla="*/ 488 w 863"/>
                  <a:gd name="T1" fmla="*/ 218 h 570"/>
                  <a:gd name="T2" fmla="*/ 855 w 863"/>
                  <a:gd name="T3" fmla="*/ 0 h 570"/>
                  <a:gd name="T4" fmla="*/ 863 w 863"/>
                  <a:gd name="T5" fmla="*/ 53 h 570"/>
                  <a:gd name="T6" fmla="*/ 825 w 863"/>
                  <a:gd name="T7" fmla="*/ 90 h 570"/>
                  <a:gd name="T8" fmla="*/ 743 w 863"/>
                  <a:gd name="T9" fmla="*/ 195 h 570"/>
                  <a:gd name="T10" fmla="*/ 458 w 863"/>
                  <a:gd name="T11" fmla="*/ 360 h 570"/>
                  <a:gd name="T12" fmla="*/ 53 w 863"/>
                  <a:gd name="T13" fmla="*/ 570 h 570"/>
                  <a:gd name="T14" fmla="*/ 0 w 863"/>
                  <a:gd name="T15" fmla="*/ 458 h 570"/>
                  <a:gd name="T16" fmla="*/ 488 w 863"/>
                  <a:gd name="T17" fmla="*/ 21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570">
                    <a:moveTo>
                      <a:pt x="488" y="218"/>
                    </a:moveTo>
                    <a:lnTo>
                      <a:pt x="855" y="0"/>
                    </a:lnTo>
                    <a:lnTo>
                      <a:pt x="863" y="53"/>
                    </a:lnTo>
                    <a:lnTo>
                      <a:pt x="825" y="90"/>
                    </a:lnTo>
                    <a:lnTo>
                      <a:pt x="743" y="195"/>
                    </a:lnTo>
                    <a:lnTo>
                      <a:pt x="458" y="360"/>
                    </a:lnTo>
                    <a:lnTo>
                      <a:pt x="53" y="570"/>
                    </a:lnTo>
                    <a:lnTo>
                      <a:pt x="0" y="458"/>
                    </a:lnTo>
                    <a:lnTo>
                      <a:pt x="488" y="21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81">
                <a:extLst>
                  <a:ext uri="{FF2B5EF4-FFF2-40B4-BE49-F238E27FC236}">
                    <a16:creationId xmlns:a16="http://schemas.microsoft.com/office/drawing/2014/main" id="{140F556A-4264-8181-E4DB-9A1A7B7B95F9}"/>
                  </a:ext>
                </a:extLst>
              </p:cNvPr>
              <p:cNvSpPr>
                <a:spLocks/>
              </p:cNvSpPr>
              <p:nvPr/>
            </p:nvSpPr>
            <p:spPr bwMode="auto">
              <a:xfrm>
                <a:off x="2687494" y="8720596"/>
                <a:ext cx="782638" cy="779462"/>
              </a:xfrm>
              <a:custGeom>
                <a:avLst/>
                <a:gdLst>
                  <a:gd name="T0" fmla="*/ 0 w 1233"/>
                  <a:gd name="T1" fmla="*/ 1117 h 1228"/>
                  <a:gd name="T2" fmla="*/ 126 w 1233"/>
                  <a:gd name="T3" fmla="*/ 1012 h 1228"/>
                  <a:gd name="T4" fmla="*/ 207 w 1233"/>
                  <a:gd name="T5" fmla="*/ 1000 h 1228"/>
                  <a:gd name="T6" fmla="*/ 387 w 1233"/>
                  <a:gd name="T7" fmla="*/ 817 h 1228"/>
                  <a:gd name="T8" fmla="*/ 426 w 1233"/>
                  <a:gd name="T9" fmla="*/ 667 h 1228"/>
                  <a:gd name="T10" fmla="*/ 492 w 1233"/>
                  <a:gd name="T11" fmla="*/ 634 h 1228"/>
                  <a:gd name="T12" fmla="*/ 537 w 1233"/>
                  <a:gd name="T13" fmla="*/ 547 h 1228"/>
                  <a:gd name="T14" fmla="*/ 696 w 1233"/>
                  <a:gd name="T15" fmla="*/ 262 h 1228"/>
                  <a:gd name="T16" fmla="*/ 957 w 1233"/>
                  <a:gd name="T17" fmla="*/ 127 h 1228"/>
                  <a:gd name="T18" fmla="*/ 1160 w 1233"/>
                  <a:gd name="T19" fmla="*/ 0 h 1228"/>
                  <a:gd name="T20" fmla="*/ 1233 w 1233"/>
                  <a:gd name="T21" fmla="*/ 94 h 1228"/>
                  <a:gd name="T22" fmla="*/ 1077 w 1233"/>
                  <a:gd name="T23" fmla="*/ 178 h 1228"/>
                  <a:gd name="T24" fmla="*/ 864 w 1233"/>
                  <a:gd name="T25" fmla="*/ 358 h 1228"/>
                  <a:gd name="T26" fmla="*/ 858 w 1233"/>
                  <a:gd name="T27" fmla="*/ 403 h 1228"/>
                  <a:gd name="T28" fmla="*/ 873 w 1233"/>
                  <a:gd name="T29" fmla="*/ 433 h 1228"/>
                  <a:gd name="T30" fmla="*/ 930 w 1233"/>
                  <a:gd name="T31" fmla="*/ 421 h 1228"/>
                  <a:gd name="T32" fmla="*/ 1008 w 1233"/>
                  <a:gd name="T33" fmla="*/ 325 h 1228"/>
                  <a:gd name="T34" fmla="*/ 1044 w 1233"/>
                  <a:gd name="T35" fmla="*/ 391 h 1228"/>
                  <a:gd name="T36" fmla="*/ 855 w 1233"/>
                  <a:gd name="T37" fmla="*/ 658 h 1228"/>
                  <a:gd name="T38" fmla="*/ 771 w 1233"/>
                  <a:gd name="T39" fmla="*/ 691 h 1228"/>
                  <a:gd name="T40" fmla="*/ 768 w 1233"/>
                  <a:gd name="T41" fmla="*/ 790 h 1228"/>
                  <a:gd name="T42" fmla="*/ 606 w 1233"/>
                  <a:gd name="T43" fmla="*/ 922 h 1228"/>
                  <a:gd name="T44" fmla="*/ 543 w 1233"/>
                  <a:gd name="T45" fmla="*/ 922 h 1228"/>
                  <a:gd name="T46" fmla="*/ 492 w 1233"/>
                  <a:gd name="T47" fmla="*/ 1060 h 1228"/>
                  <a:gd name="T48" fmla="*/ 480 w 1233"/>
                  <a:gd name="T49" fmla="*/ 1141 h 1228"/>
                  <a:gd name="T50" fmla="*/ 414 w 1233"/>
                  <a:gd name="T51" fmla="*/ 1228 h 1228"/>
                  <a:gd name="T52" fmla="*/ 366 w 1233"/>
                  <a:gd name="T53" fmla="*/ 1225 h 1228"/>
                  <a:gd name="T54" fmla="*/ 240 w 1233"/>
                  <a:gd name="T55" fmla="*/ 1078 h 1228"/>
                  <a:gd name="T56" fmla="*/ 18 w 1233"/>
                  <a:gd name="T57" fmla="*/ 1225 h 1228"/>
                  <a:gd name="T58" fmla="*/ 0 w 1233"/>
                  <a:gd name="T59" fmla="*/ 111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1228">
                    <a:moveTo>
                      <a:pt x="0" y="1117"/>
                    </a:moveTo>
                    <a:lnTo>
                      <a:pt x="126" y="1012"/>
                    </a:lnTo>
                    <a:lnTo>
                      <a:pt x="207" y="1000"/>
                    </a:lnTo>
                    <a:lnTo>
                      <a:pt x="387" y="817"/>
                    </a:lnTo>
                    <a:lnTo>
                      <a:pt x="426" y="667"/>
                    </a:lnTo>
                    <a:lnTo>
                      <a:pt x="492" y="634"/>
                    </a:lnTo>
                    <a:cubicBezTo>
                      <a:pt x="510" y="614"/>
                      <a:pt x="503" y="609"/>
                      <a:pt x="537" y="547"/>
                    </a:cubicBezTo>
                    <a:lnTo>
                      <a:pt x="696" y="262"/>
                    </a:lnTo>
                    <a:lnTo>
                      <a:pt x="957" y="127"/>
                    </a:lnTo>
                    <a:cubicBezTo>
                      <a:pt x="1034" y="83"/>
                      <a:pt x="1114" y="5"/>
                      <a:pt x="1160" y="0"/>
                    </a:cubicBezTo>
                    <a:lnTo>
                      <a:pt x="1233" y="94"/>
                    </a:lnTo>
                    <a:lnTo>
                      <a:pt x="1077" y="178"/>
                    </a:lnTo>
                    <a:lnTo>
                      <a:pt x="864" y="358"/>
                    </a:lnTo>
                    <a:lnTo>
                      <a:pt x="858" y="403"/>
                    </a:lnTo>
                    <a:lnTo>
                      <a:pt x="873" y="433"/>
                    </a:lnTo>
                    <a:lnTo>
                      <a:pt x="930" y="421"/>
                    </a:lnTo>
                    <a:lnTo>
                      <a:pt x="1008" y="325"/>
                    </a:lnTo>
                    <a:lnTo>
                      <a:pt x="1044" y="391"/>
                    </a:lnTo>
                    <a:lnTo>
                      <a:pt x="855" y="658"/>
                    </a:lnTo>
                    <a:lnTo>
                      <a:pt x="771" y="691"/>
                    </a:lnTo>
                    <a:lnTo>
                      <a:pt x="768" y="790"/>
                    </a:lnTo>
                    <a:lnTo>
                      <a:pt x="606" y="922"/>
                    </a:lnTo>
                    <a:lnTo>
                      <a:pt x="543" y="922"/>
                    </a:lnTo>
                    <a:lnTo>
                      <a:pt x="492" y="1060"/>
                    </a:lnTo>
                    <a:lnTo>
                      <a:pt x="480" y="1141"/>
                    </a:lnTo>
                    <a:lnTo>
                      <a:pt x="414" y="1228"/>
                    </a:lnTo>
                    <a:lnTo>
                      <a:pt x="366" y="1225"/>
                    </a:lnTo>
                    <a:lnTo>
                      <a:pt x="240" y="1078"/>
                    </a:lnTo>
                    <a:lnTo>
                      <a:pt x="18" y="1225"/>
                    </a:lnTo>
                    <a:lnTo>
                      <a:pt x="0" y="1117"/>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80">
                <a:extLst>
                  <a:ext uri="{FF2B5EF4-FFF2-40B4-BE49-F238E27FC236}">
                    <a16:creationId xmlns:a16="http://schemas.microsoft.com/office/drawing/2014/main" id="{31C56037-4F77-D1AB-2A71-423C56C91528}"/>
                  </a:ext>
                </a:extLst>
              </p:cNvPr>
              <p:cNvSpPr>
                <a:spLocks/>
              </p:cNvSpPr>
              <p:nvPr/>
            </p:nvSpPr>
            <p:spPr bwMode="auto">
              <a:xfrm>
                <a:off x="5176694" y="7044196"/>
                <a:ext cx="1000125" cy="862012"/>
              </a:xfrm>
              <a:custGeom>
                <a:avLst/>
                <a:gdLst>
                  <a:gd name="T0" fmla="*/ 0 w 1575"/>
                  <a:gd name="T1" fmla="*/ 277 h 1357"/>
                  <a:gd name="T2" fmla="*/ 278 w 1575"/>
                  <a:gd name="T3" fmla="*/ 67 h 1357"/>
                  <a:gd name="T4" fmla="*/ 1140 w 1575"/>
                  <a:gd name="T5" fmla="*/ 0 h 1357"/>
                  <a:gd name="T6" fmla="*/ 1485 w 1575"/>
                  <a:gd name="T7" fmla="*/ 240 h 1357"/>
                  <a:gd name="T8" fmla="*/ 1575 w 1575"/>
                  <a:gd name="T9" fmla="*/ 1357 h 1357"/>
                </a:gdLst>
                <a:ahLst/>
                <a:cxnLst>
                  <a:cxn ang="0">
                    <a:pos x="T0" y="T1"/>
                  </a:cxn>
                  <a:cxn ang="0">
                    <a:pos x="T2" y="T3"/>
                  </a:cxn>
                  <a:cxn ang="0">
                    <a:pos x="T4" y="T5"/>
                  </a:cxn>
                  <a:cxn ang="0">
                    <a:pos x="T6" y="T7"/>
                  </a:cxn>
                  <a:cxn ang="0">
                    <a:pos x="T8" y="T9"/>
                  </a:cxn>
                </a:cxnLst>
                <a:rect l="0" t="0" r="r" b="b"/>
                <a:pathLst>
                  <a:path w="1575" h="1357">
                    <a:moveTo>
                      <a:pt x="0" y="277"/>
                    </a:moveTo>
                    <a:lnTo>
                      <a:pt x="278" y="67"/>
                    </a:lnTo>
                    <a:lnTo>
                      <a:pt x="1140" y="0"/>
                    </a:lnTo>
                    <a:lnTo>
                      <a:pt x="1485" y="240"/>
                    </a:lnTo>
                    <a:lnTo>
                      <a:pt x="1575" y="1357"/>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79">
                <a:extLst>
                  <a:ext uri="{FF2B5EF4-FFF2-40B4-BE49-F238E27FC236}">
                    <a16:creationId xmlns:a16="http://schemas.microsoft.com/office/drawing/2014/main" id="{89EC9803-B080-86B5-F64B-6059D3F71DBE}"/>
                  </a:ext>
                </a:extLst>
              </p:cNvPr>
              <p:cNvSpPr>
                <a:spLocks/>
              </p:cNvSpPr>
              <p:nvPr/>
            </p:nvSpPr>
            <p:spPr bwMode="auto">
              <a:xfrm>
                <a:off x="5024294" y="7072771"/>
                <a:ext cx="317500" cy="1082675"/>
              </a:xfrm>
              <a:custGeom>
                <a:avLst/>
                <a:gdLst>
                  <a:gd name="T0" fmla="*/ 30 w 499"/>
                  <a:gd name="T1" fmla="*/ 0 h 1706"/>
                  <a:gd name="T2" fmla="*/ 255 w 499"/>
                  <a:gd name="T3" fmla="*/ 187 h 1706"/>
                  <a:gd name="T4" fmla="*/ 337 w 499"/>
                  <a:gd name="T5" fmla="*/ 390 h 1706"/>
                  <a:gd name="T6" fmla="*/ 337 w 499"/>
                  <a:gd name="T7" fmla="*/ 525 h 1706"/>
                  <a:gd name="T8" fmla="*/ 202 w 499"/>
                  <a:gd name="T9" fmla="*/ 795 h 1706"/>
                  <a:gd name="T10" fmla="*/ 315 w 499"/>
                  <a:gd name="T11" fmla="*/ 982 h 1706"/>
                  <a:gd name="T12" fmla="*/ 495 w 499"/>
                  <a:gd name="T13" fmla="*/ 1417 h 1706"/>
                  <a:gd name="T14" fmla="*/ 337 w 499"/>
                  <a:gd name="T15" fmla="*/ 1657 h 1706"/>
                  <a:gd name="T16" fmla="*/ 97 w 499"/>
                  <a:gd name="T17" fmla="*/ 1702 h 1706"/>
                  <a:gd name="T18" fmla="*/ 97 w 499"/>
                  <a:gd name="T19" fmla="*/ 1635 h 1706"/>
                  <a:gd name="T20" fmla="*/ 187 w 499"/>
                  <a:gd name="T21" fmla="*/ 1627 h 1706"/>
                  <a:gd name="T22" fmla="*/ 375 w 499"/>
                  <a:gd name="T23" fmla="*/ 1500 h 1706"/>
                  <a:gd name="T24" fmla="*/ 390 w 499"/>
                  <a:gd name="T25" fmla="*/ 1395 h 1706"/>
                  <a:gd name="T26" fmla="*/ 322 w 499"/>
                  <a:gd name="T27" fmla="*/ 1215 h 1706"/>
                  <a:gd name="T28" fmla="*/ 262 w 499"/>
                  <a:gd name="T29" fmla="*/ 1065 h 1706"/>
                  <a:gd name="T30" fmla="*/ 120 w 499"/>
                  <a:gd name="T31" fmla="*/ 930 h 1706"/>
                  <a:gd name="T32" fmla="*/ 105 w 499"/>
                  <a:gd name="T33" fmla="*/ 765 h 1706"/>
                  <a:gd name="T34" fmla="*/ 232 w 499"/>
                  <a:gd name="T35" fmla="*/ 495 h 1706"/>
                  <a:gd name="T36" fmla="*/ 202 w 499"/>
                  <a:gd name="T37" fmla="*/ 270 h 1706"/>
                  <a:gd name="T38" fmla="*/ 0 w 499"/>
                  <a:gd name="T39" fmla="*/ 82 h 1706"/>
                  <a:gd name="T40" fmla="*/ 30 w 499"/>
                  <a:gd name="T41"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1706">
                    <a:moveTo>
                      <a:pt x="30" y="0"/>
                    </a:moveTo>
                    <a:cubicBezTo>
                      <a:pt x="72" y="17"/>
                      <a:pt x="204" y="122"/>
                      <a:pt x="255" y="187"/>
                    </a:cubicBezTo>
                    <a:cubicBezTo>
                      <a:pt x="306" y="252"/>
                      <a:pt x="323" y="334"/>
                      <a:pt x="337" y="390"/>
                    </a:cubicBezTo>
                    <a:cubicBezTo>
                      <a:pt x="351" y="446"/>
                      <a:pt x="360" y="458"/>
                      <a:pt x="337" y="525"/>
                    </a:cubicBezTo>
                    <a:cubicBezTo>
                      <a:pt x="314" y="592"/>
                      <a:pt x="206" y="719"/>
                      <a:pt x="202" y="795"/>
                    </a:cubicBezTo>
                    <a:cubicBezTo>
                      <a:pt x="198" y="871"/>
                      <a:pt x="266" y="878"/>
                      <a:pt x="315" y="982"/>
                    </a:cubicBezTo>
                    <a:cubicBezTo>
                      <a:pt x="364" y="1086"/>
                      <a:pt x="491" y="1305"/>
                      <a:pt x="495" y="1417"/>
                    </a:cubicBezTo>
                    <a:cubicBezTo>
                      <a:pt x="499" y="1529"/>
                      <a:pt x="403" y="1610"/>
                      <a:pt x="337" y="1657"/>
                    </a:cubicBezTo>
                    <a:cubicBezTo>
                      <a:pt x="271" y="1704"/>
                      <a:pt x="137" y="1706"/>
                      <a:pt x="97" y="1702"/>
                    </a:cubicBezTo>
                    <a:lnTo>
                      <a:pt x="97" y="1635"/>
                    </a:lnTo>
                    <a:cubicBezTo>
                      <a:pt x="112" y="1623"/>
                      <a:pt x="141" y="1649"/>
                      <a:pt x="187" y="1627"/>
                    </a:cubicBezTo>
                    <a:cubicBezTo>
                      <a:pt x="233" y="1605"/>
                      <a:pt x="341" y="1539"/>
                      <a:pt x="375" y="1500"/>
                    </a:cubicBezTo>
                    <a:lnTo>
                      <a:pt x="390" y="1395"/>
                    </a:lnTo>
                    <a:cubicBezTo>
                      <a:pt x="381" y="1348"/>
                      <a:pt x="343" y="1270"/>
                      <a:pt x="322" y="1215"/>
                    </a:cubicBezTo>
                    <a:cubicBezTo>
                      <a:pt x="301" y="1160"/>
                      <a:pt x="296" y="1112"/>
                      <a:pt x="262" y="1065"/>
                    </a:cubicBezTo>
                    <a:cubicBezTo>
                      <a:pt x="228" y="1018"/>
                      <a:pt x="146" y="980"/>
                      <a:pt x="120" y="930"/>
                    </a:cubicBezTo>
                    <a:cubicBezTo>
                      <a:pt x="94" y="880"/>
                      <a:pt x="86" y="837"/>
                      <a:pt x="105" y="765"/>
                    </a:cubicBezTo>
                    <a:cubicBezTo>
                      <a:pt x="124" y="693"/>
                      <a:pt x="216" y="577"/>
                      <a:pt x="232" y="495"/>
                    </a:cubicBezTo>
                    <a:cubicBezTo>
                      <a:pt x="248" y="413"/>
                      <a:pt x="241" y="339"/>
                      <a:pt x="202" y="270"/>
                    </a:cubicBezTo>
                    <a:cubicBezTo>
                      <a:pt x="163" y="201"/>
                      <a:pt x="29" y="127"/>
                      <a:pt x="0" y="82"/>
                    </a:cubicBezTo>
                    <a:lnTo>
                      <a:pt x="30" y="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78">
                <a:extLst>
                  <a:ext uri="{FF2B5EF4-FFF2-40B4-BE49-F238E27FC236}">
                    <a16:creationId xmlns:a16="http://schemas.microsoft.com/office/drawing/2014/main" id="{CE9B27E8-12F6-E1E9-0377-AC3E7AD7D55C}"/>
                  </a:ext>
                </a:extLst>
              </p:cNvPr>
              <p:cNvSpPr>
                <a:spLocks/>
              </p:cNvSpPr>
              <p:nvPr/>
            </p:nvSpPr>
            <p:spPr bwMode="auto">
              <a:xfrm>
                <a:off x="5190982" y="7810958"/>
                <a:ext cx="1790700" cy="319088"/>
              </a:xfrm>
              <a:custGeom>
                <a:avLst/>
                <a:gdLst>
                  <a:gd name="T0" fmla="*/ 0 w 2820"/>
                  <a:gd name="T1" fmla="*/ 503 h 503"/>
                  <a:gd name="T2" fmla="*/ 305 w 2820"/>
                  <a:gd name="T3" fmla="*/ 490 h 503"/>
                  <a:gd name="T4" fmla="*/ 365 w 2820"/>
                  <a:gd name="T5" fmla="*/ 400 h 503"/>
                  <a:gd name="T6" fmla="*/ 703 w 2820"/>
                  <a:gd name="T7" fmla="*/ 275 h 503"/>
                  <a:gd name="T8" fmla="*/ 1108 w 2820"/>
                  <a:gd name="T9" fmla="*/ 140 h 503"/>
                  <a:gd name="T10" fmla="*/ 1558 w 2820"/>
                  <a:gd name="T11" fmla="*/ 155 h 503"/>
                  <a:gd name="T12" fmla="*/ 2820 w 2820"/>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2820" h="503">
                    <a:moveTo>
                      <a:pt x="0" y="503"/>
                    </a:moveTo>
                    <a:lnTo>
                      <a:pt x="305" y="490"/>
                    </a:lnTo>
                    <a:lnTo>
                      <a:pt x="365" y="400"/>
                    </a:lnTo>
                    <a:lnTo>
                      <a:pt x="703" y="275"/>
                    </a:lnTo>
                    <a:lnTo>
                      <a:pt x="1108" y="140"/>
                    </a:lnTo>
                    <a:lnTo>
                      <a:pt x="1558" y="155"/>
                    </a:lnTo>
                    <a:lnTo>
                      <a:pt x="282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5" name="Freeform 77">
                <a:extLst>
                  <a:ext uri="{FF2B5EF4-FFF2-40B4-BE49-F238E27FC236}">
                    <a16:creationId xmlns:a16="http://schemas.microsoft.com/office/drawing/2014/main" id="{3C326335-6EB9-5CB5-1B82-6CA4D60DC600}"/>
                  </a:ext>
                </a:extLst>
              </p:cNvPr>
              <p:cNvSpPr>
                <a:spLocks/>
              </p:cNvSpPr>
              <p:nvPr/>
            </p:nvSpPr>
            <p:spPr bwMode="auto">
              <a:xfrm>
                <a:off x="4171807" y="8153858"/>
                <a:ext cx="838200" cy="819150"/>
              </a:xfrm>
              <a:custGeom>
                <a:avLst/>
                <a:gdLst>
                  <a:gd name="T0" fmla="*/ 1215 w 1320"/>
                  <a:gd name="T1" fmla="*/ 0 h 1290"/>
                  <a:gd name="T2" fmla="*/ 1208 w 1320"/>
                  <a:gd name="T3" fmla="*/ 285 h 1290"/>
                  <a:gd name="T4" fmla="*/ 1290 w 1320"/>
                  <a:gd name="T5" fmla="*/ 533 h 1290"/>
                  <a:gd name="T6" fmla="*/ 1320 w 1320"/>
                  <a:gd name="T7" fmla="*/ 1155 h 1290"/>
                  <a:gd name="T8" fmla="*/ 405 w 1320"/>
                  <a:gd name="T9" fmla="*/ 1163 h 1290"/>
                  <a:gd name="T10" fmla="*/ 0 w 1320"/>
                  <a:gd name="T11" fmla="*/ 1290 h 1290"/>
                </a:gdLst>
                <a:ahLst/>
                <a:cxnLst>
                  <a:cxn ang="0">
                    <a:pos x="T0" y="T1"/>
                  </a:cxn>
                  <a:cxn ang="0">
                    <a:pos x="T2" y="T3"/>
                  </a:cxn>
                  <a:cxn ang="0">
                    <a:pos x="T4" y="T5"/>
                  </a:cxn>
                  <a:cxn ang="0">
                    <a:pos x="T6" y="T7"/>
                  </a:cxn>
                  <a:cxn ang="0">
                    <a:pos x="T8" y="T9"/>
                  </a:cxn>
                  <a:cxn ang="0">
                    <a:pos x="T10" y="T11"/>
                  </a:cxn>
                </a:cxnLst>
                <a:rect l="0" t="0" r="r" b="b"/>
                <a:pathLst>
                  <a:path w="1320" h="1290">
                    <a:moveTo>
                      <a:pt x="1215" y="0"/>
                    </a:moveTo>
                    <a:lnTo>
                      <a:pt x="1208" y="285"/>
                    </a:lnTo>
                    <a:lnTo>
                      <a:pt x="1290" y="533"/>
                    </a:lnTo>
                    <a:lnTo>
                      <a:pt x="1320" y="1155"/>
                    </a:lnTo>
                    <a:lnTo>
                      <a:pt x="405" y="1163"/>
                    </a:lnTo>
                    <a:cubicBezTo>
                      <a:pt x="185" y="1185"/>
                      <a:pt x="84" y="1264"/>
                      <a:pt x="0" y="129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76">
                <a:extLst>
                  <a:ext uri="{FF2B5EF4-FFF2-40B4-BE49-F238E27FC236}">
                    <a16:creationId xmlns:a16="http://schemas.microsoft.com/office/drawing/2014/main" id="{EEC8E895-6247-F02D-BF96-F84CE334D10B}"/>
                  </a:ext>
                </a:extLst>
              </p:cNvPr>
              <p:cNvSpPr>
                <a:spLocks/>
              </p:cNvSpPr>
              <p:nvPr/>
            </p:nvSpPr>
            <p:spPr bwMode="auto">
              <a:xfrm>
                <a:off x="3457432" y="8099883"/>
                <a:ext cx="1647825" cy="671513"/>
              </a:xfrm>
              <a:custGeom>
                <a:avLst/>
                <a:gdLst>
                  <a:gd name="T0" fmla="*/ 2595 w 2595"/>
                  <a:gd name="T1" fmla="*/ 61 h 1058"/>
                  <a:gd name="T2" fmla="*/ 2325 w 2595"/>
                  <a:gd name="T3" fmla="*/ 68 h 1058"/>
                  <a:gd name="T4" fmla="*/ 1973 w 2595"/>
                  <a:gd name="T5" fmla="*/ 1 h 1058"/>
                  <a:gd name="T6" fmla="*/ 1665 w 2595"/>
                  <a:gd name="T7" fmla="*/ 76 h 1058"/>
                  <a:gd name="T8" fmla="*/ 1358 w 2595"/>
                  <a:gd name="T9" fmla="*/ 331 h 1058"/>
                  <a:gd name="T10" fmla="*/ 1125 w 2595"/>
                  <a:gd name="T11" fmla="*/ 466 h 1058"/>
                  <a:gd name="T12" fmla="*/ 488 w 2595"/>
                  <a:gd name="T13" fmla="*/ 848 h 1058"/>
                  <a:gd name="T14" fmla="*/ 0 w 2595"/>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1058">
                    <a:moveTo>
                      <a:pt x="2595" y="61"/>
                    </a:moveTo>
                    <a:cubicBezTo>
                      <a:pt x="2551" y="62"/>
                      <a:pt x="2429" y="78"/>
                      <a:pt x="2325" y="68"/>
                    </a:cubicBezTo>
                    <a:cubicBezTo>
                      <a:pt x="2221" y="58"/>
                      <a:pt x="2083" y="0"/>
                      <a:pt x="1973" y="1"/>
                    </a:cubicBezTo>
                    <a:cubicBezTo>
                      <a:pt x="1863" y="2"/>
                      <a:pt x="1767" y="21"/>
                      <a:pt x="1665" y="76"/>
                    </a:cubicBezTo>
                    <a:lnTo>
                      <a:pt x="1358" y="331"/>
                    </a:lnTo>
                    <a:lnTo>
                      <a:pt x="1125" y="466"/>
                    </a:lnTo>
                    <a:cubicBezTo>
                      <a:pt x="980" y="552"/>
                      <a:pt x="676" y="749"/>
                      <a:pt x="488" y="848"/>
                    </a:cubicBezTo>
                    <a:cubicBezTo>
                      <a:pt x="300" y="947"/>
                      <a:pt x="102" y="1014"/>
                      <a:pt x="0" y="105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75">
                <a:extLst>
                  <a:ext uri="{FF2B5EF4-FFF2-40B4-BE49-F238E27FC236}">
                    <a16:creationId xmlns:a16="http://schemas.microsoft.com/office/drawing/2014/main" id="{2638A2C9-1796-3CB8-FEEB-C2E79C7F7E18}"/>
                  </a:ext>
                </a:extLst>
              </p:cNvPr>
              <p:cNvSpPr>
                <a:spLocks/>
              </p:cNvSpPr>
              <p:nvPr/>
            </p:nvSpPr>
            <p:spPr bwMode="auto">
              <a:xfrm>
                <a:off x="3719369" y="10801808"/>
                <a:ext cx="638175" cy="61913"/>
              </a:xfrm>
              <a:custGeom>
                <a:avLst/>
                <a:gdLst>
                  <a:gd name="T0" fmla="*/ 0 w 1005"/>
                  <a:gd name="T1" fmla="*/ 0 h 98"/>
                  <a:gd name="T2" fmla="*/ 1005 w 1005"/>
                  <a:gd name="T3" fmla="*/ 98 h 98"/>
                </a:gdLst>
                <a:ahLst/>
                <a:cxnLst>
                  <a:cxn ang="0">
                    <a:pos x="T0" y="T1"/>
                  </a:cxn>
                  <a:cxn ang="0">
                    <a:pos x="T2" y="T3"/>
                  </a:cxn>
                </a:cxnLst>
                <a:rect l="0" t="0" r="r" b="b"/>
                <a:pathLst>
                  <a:path w="1005" h="98">
                    <a:moveTo>
                      <a:pt x="0" y="0"/>
                    </a:moveTo>
                    <a:cubicBezTo>
                      <a:pt x="167" y="16"/>
                      <a:pt x="796" y="78"/>
                      <a:pt x="1005" y="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74">
                <a:extLst>
                  <a:ext uri="{FF2B5EF4-FFF2-40B4-BE49-F238E27FC236}">
                    <a16:creationId xmlns:a16="http://schemas.microsoft.com/office/drawing/2014/main" id="{2E215BBB-9B88-7209-080C-CF420AAFF2E6}"/>
                  </a:ext>
                </a:extLst>
              </p:cNvPr>
              <p:cNvSpPr>
                <a:spLocks/>
              </p:cNvSpPr>
              <p:nvPr/>
            </p:nvSpPr>
            <p:spPr bwMode="auto">
              <a:xfrm>
                <a:off x="3714607" y="10511296"/>
                <a:ext cx="19050" cy="309562"/>
              </a:xfrm>
              <a:custGeom>
                <a:avLst/>
                <a:gdLst>
                  <a:gd name="T0" fmla="*/ 0 w 30"/>
                  <a:gd name="T1" fmla="*/ 487 h 487"/>
                  <a:gd name="T2" fmla="*/ 30 w 30"/>
                  <a:gd name="T3" fmla="*/ 0 h 487"/>
                </a:gdLst>
                <a:ahLst/>
                <a:cxnLst>
                  <a:cxn ang="0">
                    <a:pos x="T0" y="T1"/>
                  </a:cxn>
                  <a:cxn ang="0">
                    <a:pos x="T2" y="T3"/>
                  </a:cxn>
                </a:cxnLst>
                <a:rect l="0" t="0" r="r" b="b"/>
                <a:pathLst>
                  <a:path w="30" h="487">
                    <a:moveTo>
                      <a:pt x="0" y="487"/>
                    </a:moveTo>
                    <a:cubicBezTo>
                      <a:pt x="6" y="406"/>
                      <a:pt x="24" y="101"/>
                      <a:pt x="30" y="0"/>
                    </a:cubicBez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73">
                <a:extLst>
                  <a:ext uri="{FF2B5EF4-FFF2-40B4-BE49-F238E27FC236}">
                    <a16:creationId xmlns:a16="http://schemas.microsoft.com/office/drawing/2014/main" id="{E9955A8F-5D6A-1E1C-4048-940319B26040}"/>
                  </a:ext>
                </a:extLst>
              </p:cNvPr>
              <p:cNvSpPr>
                <a:spLocks/>
              </p:cNvSpPr>
              <p:nvPr/>
            </p:nvSpPr>
            <p:spPr bwMode="auto">
              <a:xfrm>
                <a:off x="3322494" y="9785808"/>
                <a:ext cx="877888" cy="769938"/>
              </a:xfrm>
              <a:custGeom>
                <a:avLst/>
                <a:gdLst>
                  <a:gd name="T0" fmla="*/ 0 w 1382"/>
                  <a:gd name="T1" fmla="*/ 960 h 1212"/>
                  <a:gd name="T2" fmla="*/ 495 w 1382"/>
                  <a:gd name="T3" fmla="*/ 1068 h 1212"/>
                  <a:gd name="T4" fmla="*/ 573 w 1382"/>
                  <a:gd name="T5" fmla="*/ 1050 h 1212"/>
                  <a:gd name="T6" fmla="*/ 687 w 1382"/>
                  <a:gd name="T7" fmla="*/ 996 h 1212"/>
                  <a:gd name="T8" fmla="*/ 765 w 1382"/>
                  <a:gd name="T9" fmla="*/ 975 h 1212"/>
                  <a:gd name="T10" fmla="*/ 879 w 1382"/>
                  <a:gd name="T11" fmla="*/ 918 h 1212"/>
                  <a:gd name="T12" fmla="*/ 1026 w 1382"/>
                  <a:gd name="T13" fmla="*/ 831 h 1212"/>
                  <a:gd name="T14" fmla="*/ 1119 w 1382"/>
                  <a:gd name="T15" fmla="*/ 684 h 1212"/>
                  <a:gd name="T16" fmla="*/ 1200 w 1382"/>
                  <a:gd name="T17" fmla="*/ 585 h 1212"/>
                  <a:gd name="T18" fmla="*/ 1257 w 1382"/>
                  <a:gd name="T19" fmla="*/ 504 h 1212"/>
                  <a:gd name="T20" fmla="*/ 1272 w 1382"/>
                  <a:gd name="T21" fmla="*/ 354 h 1212"/>
                  <a:gd name="T22" fmla="*/ 1296 w 1382"/>
                  <a:gd name="T23" fmla="*/ 159 h 1212"/>
                  <a:gd name="T24" fmla="*/ 1329 w 1382"/>
                  <a:gd name="T25" fmla="*/ 0 h 1212"/>
                  <a:gd name="T26" fmla="*/ 1377 w 1382"/>
                  <a:gd name="T27" fmla="*/ 3 h 1212"/>
                  <a:gd name="T28" fmla="*/ 1359 w 1382"/>
                  <a:gd name="T29" fmla="*/ 507 h 1212"/>
                  <a:gd name="T30" fmla="*/ 1344 w 1382"/>
                  <a:gd name="T31" fmla="*/ 681 h 1212"/>
                  <a:gd name="T32" fmla="*/ 1314 w 1382"/>
                  <a:gd name="T33" fmla="*/ 798 h 1212"/>
                  <a:gd name="T34" fmla="*/ 1080 w 1382"/>
                  <a:gd name="T35" fmla="*/ 972 h 1212"/>
                  <a:gd name="T36" fmla="*/ 651 w 1382"/>
                  <a:gd name="T37" fmla="*/ 1140 h 1212"/>
                  <a:gd name="T38" fmla="*/ 534 w 1382"/>
                  <a:gd name="T39" fmla="*/ 1158 h 1212"/>
                  <a:gd name="T40" fmla="*/ 315 w 1382"/>
                  <a:gd name="T41" fmla="*/ 1212 h 1212"/>
                  <a:gd name="T42" fmla="*/ 0 w 1382"/>
                  <a:gd name="T43" fmla="*/ 1185 h 1212"/>
                  <a:gd name="T44" fmla="*/ 0 w 1382"/>
                  <a:gd name="T45" fmla="*/ 96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2" h="1212">
                    <a:moveTo>
                      <a:pt x="0" y="960"/>
                    </a:moveTo>
                    <a:lnTo>
                      <a:pt x="495" y="1068"/>
                    </a:lnTo>
                    <a:lnTo>
                      <a:pt x="573" y="1050"/>
                    </a:lnTo>
                    <a:lnTo>
                      <a:pt x="687" y="996"/>
                    </a:lnTo>
                    <a:cubicBezTo>
                      <a:pt x="719" y="984"/>
                      <a:pt x="733" y="988"/>
                      <a:pt x="765" y="975"/>
                    </a:cubicBezTo>
                    <a:cubicBezTo>
                      <a:pt x="797" y="962"/>
                      <a:pt x="836" y="942"/>
                      <a:pt x="879" y="918"/>
                    </a:cubicBezTo>
                    <a:cubicBezTo>
                      <a:pt x="922" y="894"/>
                      <a:pt x="986" y="870"/>
                      <a:pt x="1026" y="831"/>
                    </a:cubicBezTo>
                    <a:lnTo>
                      <a:pt x="1119" y="684"/>
                    </a:lnTo>
                    <a:cubicBezTo>
                      <a:pt x="1148" y="643"/>
                      <a:pt x="1177" y="615"/>
                      <a:pt x="1200" y="585"/>
                    </a:cubicBezTo>
                    <a:cubicBezTo>
                      <a:pt x="1223" y="555"/>
                      <a:pt x="1245" y="542"/>
                      <a:pt x="1257" y="504"/>
                    </a:cubicBezTo>
                    <a:lnTo>
                      <a:pt x="1272" y="354"/>
                    </a:lnTo>
                    <a:cubicBezTo>
                      <a:pt x="1278" y="297"/>
                      <a:pt x="1287" y="218"/>
                      <a:pt x="1296" y="159"/>
                    </a:cubicBezTo>
                    <a:cubicBezTo>
                      <a:pt x="1305" y="100"/>
                      <a:pt x="1316" y="26"/>
                      <a:pt x="1329" y="0"/>
                    </a:cubicBezTo>
                    <a:lnTo>
                      <a:pt x="1377" y="3"/>
                    </a:lnTo>
                    <a:cubicBezTo>
                      <a:pt x="1382" y="87"/>
                      <a:pt x="1365" y="394"/>
                      <a:pt x="1359" y="507"/>
                    </a:cubicBezTo>
                    <a:lnTo>
                      <a:pt x="1344" y="681"/>
                    </a:lnTo>
                    <a:lnTo>
                      <a:pt x="1314" y="798"/>
                    </a:lnTo>
                    <a:cubicBezTo>
                      <a:pt x="1270" y="847"/>
                      <a:pt x="1191" y="915"/>
                      <a:pt x="1080" y="972"/>
                    </a:cubicBezTo>
                    <a:cubicBezTo>
                      <a:pt x="969" y="1029"/>
                      <a:pt x="742" y="1109"/>
                      <a:pt x="651" y="1140"/>
                    </a:cubicBezTo>
                    <a:lnTo>
                      <a:pt x="534" y="1158"/>
                    </a:lnTo>
                    <a:cubicBezTo>
                      <a:pt x="478" y="1170"/>
                      <a:pt x="404" y="1207"/>
                      <a:pt x="315" y="1212"/>
                    </a:cubicBezTo>
                    <a:lnTo>
                      <a:pt x="0" y="1185"/>
                    </a:lnTo>
                    <a:lnTo>
                      <a:pt x="0" y="96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70">
                <a:extLst>
                  <a:ext uri="{FF2B5EF4-FFF2-40B4-BE49-F238E27FC236}">
                    <a16:creationId xmlns:a16="http://schemas.microsoft.com/office/drawing/2014/main" id="{72A4F82B-CA38-7E64-1618-8F54C9A728A8}"/>
                  </a:ext>
                </a:extLst>
              </p:cNvPr>
              <p:cNvSpPr>
                <a:spLocks/>
              </p:cNvSpPr>
              <p:nvPr/>
            </p:nvSpPr>
            <p:spPr bwMode="auto">
              <a:xfrm>
                <a:off x="6343507" y="8193546"/>
                <a:ext cx="138112" cy="80962"/>
              </a:xfrm>
              <a:custGeom>
                <a:avLst/>
                <a:gdLst>
                  <a:gd name="T0" fmla="*/ 0 w 218"/>
                  <a:gd name="T1" fmla="*/ 0 h 128"/>
                  <a:gd name="T2" fmla="*/ 218 w 218"/>
                  <a:gd name="T3" fmla="*/ 128 h 128"/>
                </a:gdLst>
                <a:ahLst/>
                <a:cxnLst>
                  <a:cxn ang="0">
                    <a:pos x="T0" y="T1"/>
                  </a:cxn>
                  <a:cxn ang="0">
                    <a:pos x="T2" y="T3"/>
                  </a:cxn>
                </a:cxnLst>
                <a:rect l="0" t="0" r="r" b="b"/>
                <a:pathLst>
                  <a:path w="218" h="128">
                    <a:moveTo>
                      <a:pt x="0" y="0"/>
                    </a:moveTo>
                    <a:cubicBezTo>
                      <a:pt x="36" y="21"/>
                      <a:pt x="173" y="101"/>
                      <a:pt x="218" y="128"/>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69">
                <a:extLst>
                  <a:ext uri="{FF2B5EF4-FFF2-40B4-BE49-F238E27FC236}">
                    <a16:creationId xmlns:a16="http://schemas.microsoft.com/office/drawing/2014/main" id="{9A189437-9998-BDCC-70B8-D19663669FD6}"/>
                  </a:ext>
                </a:extLst>
              </p:cNvPr>
              <p:cNvSpPr>
                <a:spLocks/>
              </p:cNvSpPr>
              <p:nvPr/>
            </p:nvSpPr>
            <p:spPr bwMode="auto">
              <a:xfrm>
                <a:off x="4128944" y="9334958"/>
                <a:ext cx="42863" cy="266700"/>
              </a:xfrm>
              <a:custGeom>
                <a:avLst/>
                <a:gdLst>
                  <a:gd name="T0" fmla="*/ 67 w 67"/>
                  <a:gd name="T1" fmla="*/ 420 h 420"/>
                  <a:gd name="T2" fmla="*/ 0 w 67"/>
                  <a:gd name="T3" fmla="*/ 233 h 420"/>
                  <a:gd name="T4" fmla="*/ 15 w 67"/>
                  <a:gd name="T5" fmla="*/ 0 h 420"/>
                </a:gdLst>
                <a:ahLst/>
                <a:cxnLst>
                  <a:cxn ang="0">
                    <a:pos x="T0" y="T1"/>
                  </a:cxn>
                  <a:cxn ang="0">
                    <a:pos x="T2" y="T3"/>
                  </a:cxn>
                  <a:cxn ang="0">
                    <a:pos x="T4" y="T5"/>
                  </a:cxn>
                </a:cxnLst>
                <a:rect l="0" t="0" r="r" b="b"/>
                <a:pathLst>
                  <a:path w="67" h="420">
                    <a:moveTo>
                      <a:pt x="67" y="420"/>
                    </a:moveTo>
                    <a:lnTo>
                      <a:pt x="0" y="233"/>
                    </a:lnTo>
                    <a:lnTo>
                      <a:pt x="15"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68">
                <a:extLst>
                  <a:ext uri="{FF2B5EF4-FFF2-40B4-BE49-F238E27FC236}">
                    <a16:creationId xmlns:a16="http://schemas.microsoft.com/office/drawing/2014/main" id="{BD2B70F7-54AD-DAFA-EC16-6E2DA33A9456}"/>
                  </a:ext>
                </a:extLst>
              </p:cNvPr>
              <p:cNvSpPr>
                <a:spLocks/>
              </p:cNvSpPr>
              <p:nvPr/>
            </p:nvSpPr>
            <p:spPr bwMode="auto">
              <a:xfrm>
                <a:off x="4128944" y="8391983"/>
                <a:ext cx="77788" cy="1395413"/>
              </a:xfrm>
              <a:custGeom>
                <a:avLst/>
                <a:gdLst>
                  <a:gd name="T0" fmla="*/ 97 w 122"/>
                  <a:gd name="T1" fmla="*/ 0 h 2198"/>
                  <a:gd name="T2" fmla="*/ 82 w 122"/>
                  <a:gd name="T3" fmla="*/ 405 h 2198"/>
                  <a:gd name="T4" fmla="*/ 7 w 122"/>
                  <a:gd name="T5" fmla="*/ 690 h 2198"/>
                  <a:gd name="T6" fmla="*/ 37 w 122"/>
                  <a:gd name="T7" fmla="*/ 930 h 2198"/>
                  <a:gd name="T8" fmla="*/ 112 w 122"/>
                  <a:gd name="T9" fmla="*/ 1155 h 2198"/>
                  <a:gd name="T10" fmla="*/ 97 w 122"/>
                  <a:gd name="T11" fmla="*/ 1800 h 2198"/>
                  <a:gd name="T12" fmla="*/ 82 w 122"/>
                  <a:gd name="T13" fmla="*/ 2198 h 2198"/>
                </a:gdLst>
                <a:ahLst/>
                <a:cxnLst>
                  <a:cxn ang="0">
                    <a:pos x="T0" y="T1"/>
                  </a:cxn>
                  <a:cxn ang="0">
                    <a:pos x="T2" y="T3"/>
                  </a:cxn>
                  <a:cxn ang="0">
                    <a:pos x="T4" y="T5"/>
                  </a:cxn>
                  <a:cxn ang="0">
                    <a:pos x="T6" y="T7"/>
                  </a:cxn>
                  <a:cxn ang="0">
                    <a:pos x="T8" y="T9"/>
                  </a:cxn>
                  <a:cxn ang="0">
                    <a:pos x="T10" y="T11"/>
                  </a:cxn>
                  <a:cxn ang="0">
                    <a:pos x="T12" y="T13"/>
                  </a:cxn>
                </a:cxnLst>
                <a:rect l="0" t="0" r="r" b="b"/>
                <a:pathLst>
                  <a:path w="122" h="2198">
                    <a:moveTo>
                      <a:pt x="97" y="0"/>
                    </a:moveTo>
                    <a:cubicBezTo>
                      <a:pt x="95" y="67"/>
                      <a:pt x="97" y="290"/>
                      <a:pt x="82" y="405"/>
                    </a:cubicBezTo>
                    <a:cubicBezTo>
                      <a:pt x="67" y="520"/>
                      <a:pt x="14" y="603"/>
                      <a:pt x="7" y="690"/>
                    </a:cubicBezTo>
                    <a:cubicBezTo>
                      <a:pt x="0" y="777"/>
                      <a:pt x="20" y="853"/>
                      <a:pt x="37" y="930"/>
                    </a:cubicBezTo>
                    <a:cubicBezTo>
                      <a:pt x="54" y="1007"/>
                      <a:pt x="102" y="1010"/>
                      <a:pt x="112" y="1155"/>
                    </a:cubicBezTo>
                    <a:cubicBezTo>
                      <a:pt x="122" y="1300"/>
                      <a:pt x="102" y="1626"/>
                      <a:pt x="97" y="1800"/>
                    </a:cubicBezTo>
                    <a:cubicBezTo>
                      <a:pt x="92" y="1974"/>
                      <a:pt x="85" y="2115"/>
                      <a:pt x="82" y="21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65">
                <a:extLst>
                  <a:ext uri="{FF2B5EF4-FFF2-40B4-BE49-F238E27FC236}">
                    <a16:creationId xmlns:a16="http://schemas.microsoft.com/office/drawing/2014/main" id="{B510C5A2-BBAA-2C08-B0A6-D02F70DBB29E}"/>
                  </a:ext>
                </a:extLst>
              </p:cNvPr>
              <p:cNvSpPr>
                <a:spLocks/>
              </p:cNvSpPr>
              <p:nvPr/>
            </p:nvSpPr>
            <p:spPr bwMode="auto">
              <a:xfrm>
                <a:off x="2747819" y="8182433"/>
                <a:ext cx="104775" cy="71438"/>
              </a:xfrm>
              <a:custGeom>
                <a:avLst/>
                <a:gdLst>
                  <a:gd name="T0" fmla="*/ 0 w 165"/>
                  <a:gd name="T1" fmla="*/ 113 h 113"/>
                  <a:gd name="T2" fmla="*/ 165 w 165"/>
                  <a:gd name="T3" fmla="*/ 0 h 113"/>
                </a:gdLst>
                <a:ahLst/>
                <a:cxnLst>
                  <a:cxn ang="0">
                    <a:pos x="T0" y="T1"/>
                  </a:cxn>
                  <a:cxn ang="0">
                    <a:pos x="T2" y="T3"/>
                  </a:cxn>
                </a:cxnLst>
                <a:rect l="0" t="0" r="r" b="b"/>
                <a:pathLst>
                  <a:path w="165" h="113">
                    <a:moveTo>
                      <a:pt x="0" y="113"/>
                    </a:moveTo>
                    <a:cubicBezTo>
                      <a:pt x="27" y="94"/>
                      <a:pt x="131" y="24"/>
                      <a:pt x="165"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63">
                <a:extLst>
                  <a:ext uri="{FF2B5EF4-FFF2-40B4-BE49-F238E27FC236}">
                    <a16:creationId xmlns:a16="http://schemas.microsoft.com/office/drawing/2014/main" id="{F3A41DE0-1E0B-DB93-D5B5-0A235AA615F3}"/>
                  </a:ext>
                </a:extLst>
              </p:cNvPr>
              <p:cNvSpPr>
                <a:spLocks/>
              </p:cNvSpPr>
              <p:nvPr/>
            </p:nvSpPr>
            <p:spPr bwMode="auto">
              <a:xfrm>
                <a:off x="1952482" y="8139571"/>
                <a:ext cx="247650" cy="266700"/>
              </a:xfrm>
              <a:custGeom>
                <a:avLst/>
                <a:gdLst>
                  <a:gd name="T0" fmla="*/ 0 w 390"/>
                  <a:gd name="T1" fmla="*/ 0 h 420"/>
                  <a:gd name="T2" fmla="*/ 390 w 390"/>
                  <a:gd name="T3" fmla="*/ 420 h 420"/>
                </a:gdLst>
                <a:ahLst/>
                <a:cxnLst>
                  <a:cxn ang="0">
                    <a:pos x="T0" y="T1"/>
                  </a:cxn>
                  <a:cxn ang="0">
                    <a:pos x="T2" y="T3"/>
                  </a:cxn>
                </a:cxnLst>
                <a:rect l="0" t="0" r="r" b="b"/>
                <a:pathLst>
                  <a:path w="390" h="420">
                    <a:moveTo>
                      <a:pt x="0" y="0"/>
                    </a:moveTo>
                    <a:cubicBezTo>
                      <a:pt x="65" y="71"/>
                      <a:pt x="309" y="332"/>
                      <a:pt x="390" y="4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6">
                <a:extLst>
                  <a:ext uri="{FF2B5EF4-FFF2-40B4-BE49-F238E27FC236}">
                    <a16:creationId xmlns:a16="http://schemas.microsoft.com/office/drawing/2014/main" id="{CF522854-B297-3757-1E05-08AA3B61B39A}"/>
                  </a:ext>
                </a:extLst>
              </p:cNvPr>
              <p:cNvSpPr>
                <a:spLocks/>
              </p:cNvSpPr>
              <p:nvPr/>
            </p:nvSpPr>
            <p:spPr bwMode="auto">
              <a:xfrm>
                <a:off x="3341544" y="10760533"/>
                <a:ext cx="354013" cy="30163"/>
              </a:xfrm>
              <a:custGeom>
                <a:avLst/>
                <a:gdLst>
                  <a:gd name="T0" fmla="*/ 558 w 558"/>
                  <a:gd name="T1" fmla="*/ 48 h 48"/>
                  <a:gd name="T2" fmla="*/ 0 w 558"/>
                  <a:gd name="T3" fmla="*/ 0 h 48"/>
                </a:gdLst>
                <a:ahLst/>
                <a:cxnLst>
                  <a:cxn ang="0">
                    <a:pos x="T0" y="T1"/>
                  </a:cxn>
                  <a:cxn ang="0">
                    <a:pos x="T2" y="T3"/>
                  </a:cxn>
                </a:cxnLst>
                <a:rect l="0" t="0" r="r" b="b"/>
                <a:pathLst>
                  <a:path w="558" h="48">
                    <a:moveTo>
                      <a:pt x="558" y="48"/>
                    </a:moveTo>
                    <a:cubicBezTo>
                      <a:pt x="464" y="40"/>
                      <a:pt x="116" y="10"/>
                      <a:pt x="0" y="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5">
                <a:extLst>
                  <a:ext uri="{FF2B5EF4-FFF2-40B4-BE49-F238E27FC236}">
                    <a16:creationId xmlns:a16="http://schemas.microsoft.com/office/drawing/2014/main" id="{99856150-C3DC-21F4-F0F6-34F55F8E03EF}"/>
                  </a:ext>
                </a:extLst>
              </p:cNvPr>
              <p:cNvSpPr>
                <a:spLocks/>
              </p:cNvSpPr>
              <p:nvPr/>
            </p:nvSpPr>
            <p:spPr bwMode="auto">
              <a:xfrm>
                <a:off x="3452669" y="9625471"/>
                <a:ext cx="561975" cy="666750"/>
              </a:xfrm>
              <a:custGeom>
                <a:avLst/>
                <a:gdLst>
                  <a:gd name="T0" fmla="*/ 840 w 885"/>
                  <a:gd name="T1" fmla="*/ 1050 h 1050"/>
                  <a:gd name="T2" fmla="*/ 15 w 885"/>
                  <a:gd name="T3" fmla="*/ 967 h 1050"/>
                  <a:gd name="T4" fmla="*/ 0 w 885"/>
                  <a:gd name="T5" fmla="*/ 885 h 1050"/>
                  <a:gd name="T6" fmla="*/ 435 w 885"/>
                  <a:gd name="T7" fmla="*/ 930 h 1050"/>
                  <a:gd name="T8" fmla="*/ 315 w 885"/>
                  <a:gd name="T9" fmla="*/ 712 h 1050"/>
                  <a:gd name="T10" fmla="*/ 240 w 885"/>
                  <a:gd name="T11" fmla="*/ 720 h 1050"/>
                  <a:gd name="T12" fmla="*/ 165 w 885"/>
                  <a:gd name="T13" fmla="*/ 547 h 1050"/>
                  <a:gd name="T14" fmla="*/ 135 w 885"/>
                  <a:gd name="T15" fmla="*/ 382 h 1050"/>
                  <a:gd name="T16" fmla="*/ 187 w 885"/>
                  <a:gd name="T17" fmla="*/ 322 h 1050"/>
                  <a:gd name="T18" fmla="*/ 37 w 885"/>
                  <a:gd name="T19" fmla="*/ 217 h 1050"/>
                  <a:gd name="T20" fmla="*/ 247 w 885"/>
                  <a:gd name="T21" fmla="*/ 105 h 1050"/>
                  <a:gd name="T22" fmla="*/ 577 w 885"/>
                  <a:gd name="T23" fmla="*/ 0 h 1050"/>
                  <a:gd name="T24" fmla="*/ 592 w 885"/>
                  <a:gd name="T25" fmla="*/ 67 h 1050"/>
                  <a:gd name="T26" fmla="*/ 442 w 885"/>
                  <a:gd name="T27" fmla="*/ 135 h 1050"/>
                  <a:gd name="T28" fmla="*/ 367 w 885"/>
                  <a:gd name="T29" fmla="*/ 225 h 1050"/>
                  <a:gd name="T30" fmla="*/ 405 w 885"/>
                  <a:gd name="T31" fmla="*/ 322 h 1050"/>
                  <a:gd name="T32" fmla="*/ 547 w 885"/>
                  <a:gd name="T33" fmla="*/ 277 h 1050"/>
                  <a:gd name="T34" fmla="*/ 570 w 885"/>
                  <a:gd name="T35" fmla="*/ 352 h 1050"/>
                  <a:gd name="T36" fmla="*/ 450 w 885"/>
                  <a:gd name="T37" fmla="*/ 390 h 1050"/>
                  <a:gd name="T38" fmla="*/ 472 w 885"/>
                  <a:gd name="T39" fmla="*/ 457 h 1050"/>
                  <a:gd name="T40" fmla="*/ 555 w 885"/>
                  <a:gd name="T41" fmla="*/ 442 h 1050"/>
                  <a:gd name="T42" fmla="*/ 562 w 885"/>
                  <a:gd name="T43" fmla="*/ 525 h 1050"/>
                  <a:gd name="T44" fmla="*/ 472 w 885"/>
                  <a:gd name="T45" fmla="*/ 547 h 1050"/>
                  <a:gd name="T46" fmla="*/ 427 w 885"/>
                  <a:gd name="T47" fmla="*/ 757 h 1050"/>
                  <a:gd name="T48" fmla="*/ 517 w 885"/>
                  <a:gd name="T49" fmla="*/ 937 h 1050"/>
                  <a:gd name="T50" fmla="*/ 885 w 885"/>
                  <a:gd name="T51" fmla="*/ 967 h 1050"/>
                  <a:gd name="T52" fmla="*/ 840 w 885"/>
                  <a:gd name="T53"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1050">
                    <a:moveTo>
                      <a:pt x="840" y="1050"/>
                    </a:moveTo>
                    <a:lnTo>
                      <a:pt x="15" y="967"/>
                    </a:lnTo>
                    <a:lnTo>
                      <a:pt x="0" y="885"/>
                    </a:lnTo>
                    <a:lnTo>
                      <a:pt x="435" y="930"/>
                    </a:lnTo>
                    <a:lnTo>
                      <a:pt x="315" y="712"/>
                    </a:lnTo>
                    <a:lnTo>
                      <a:pt x="240" y="720"/>
                    </a:lnTo>
                    <a:lnTo>
                      <a:pt x="165" y="547"/>
                    </a:lnTo>
                    <a:lnTo>
                      <a:pt x="135" y="382"/>
                    </a:lnTo>
                    <a:lnTo>
                      <a:pt x="187" y="322"/>
                    </a:lnTo>
                    <a:lnTo>
                      <a:pt x="37" y="217"/>
                    </a:lnTo>
                    <a:lnTo>
                      <a:pt x="247" y="105"/>
                    </a:lnTo>
                    <a:lnTo>
                      <a:pt x="577" y="0"/>
                    </a:lnTo>
                    <a:lnTo>
                      <a:pt x="592" y="67"/>
                    </a:lnTo>
                    <a:lnTo>
                      <a:pt x="442" y="135"/>
                    </a:lnTo>
                    <a:lnTo>
                      <a:pt x="367" y="225"/>
                    </a:lnTo>
                    <a:lnTo>
                      <a:pt x="405" y="322"/>
                    </a:lnTo>
                    <a:lnTo>
                      <a:pt x="547" y="277"/>
                    </a:lnTo>
                    <a:lnTo>
                      <a:pt x="570" y="352"/>
                    </a:lnTo>
                    <a:lnTo>
                      <a:pt x="450" y="390"/>
                    </a:lnTo>
                    <a:lnTo>
                      <a:pt x="472" y="457"/>
                    </a:lnTo>
                    <a:lnTo>
                      <a:pt x="555" y="442"/>
                    </a:lnTo>
                    <a:lnTo>
                      <a:pt x="562" y="525"/>
                    </a:lnTo>
                    <a:lnTo>
                      <a:pt x="472" y="547"/>
                    </a:lnTo>
                    <a:lnTo>
                      <a:pt x="427" y="757"/>
                    </a:lnTo>
                    <a:lnTo>
                      <a:pt x="517" y="937"/>
                    </a:lnTo>
                    <a:lnTo>
                      <a:pt x="885" y="967"/>
                    </a:lnTo>
                    <a:lnTo>
                      <a:pt x="840" y="1050"/>
                    </a:lnTo>
                    <a:close/>
                  </a:path>
                </a:pathLst>
              </a:custGeom>
              <a:pattFill prst="zigZ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34">
                <a:extLst>
                  <a:ext uri="{FF2B5EF4-FFF2-40B4-BE49-F238E27FC236}">
                    <a16:creationId xmlns:a16="http://schemas.microsoft.com/office/drawing/2014/main" id="{E9B5BF50-2599-8FDD-EF95-DAB813438516}"/>
                  </a:ext>
                </a:extLst>
              </p:cNvPr>
              <p:cNvSpPr>
                <a:spLocks/>
              </p:cNvSpPr>
              <p:nvPr/>
            </p:nvSpPr>
            <p:spPr bwMode="auto">
              <a:xfrm>
                <a:off x="3566969" y="9858833"/>
                <a:ext cx="104775" cy="195263"/>
              </a:xfrm>
              <a:custGeom>
                <a:avLst/>
                <a:gdLst>
                  <a:gd name="T0" fmla="*/ 0 w 165"/>
                  <a:gd name="T1" fmla="*/ 30 h 308"/>
                  <a:gd name="T2" fmla="*/ 30 w 165"/>
                  <a:gd name="T3" fmla="*/ 180 h 308"/>
                  <a:gd name="T4" fmla="*/ 90 w 165"/>
                  <a:gd name="T5" fmla="*/ 308 h 308"/>
                  <a:gd name="T6" fmla="*/ 142 w 165"/>
                  <a:gd name="T7" fmla="*/ 300 h 308"/>
                  <a:gd name="T8" fmla="*/ 165 w 165"/>
                  <a:gd name="T9" fmla="*/ 150 h 308"/>
                  <a:gd name="T10" fmla="*/ 37 w 165"/>
                  <a:gd name="T11" fmla="*/ 0 h 308"/>
                  <a:gd name="T12" fmla="*/ 0 w 165"/>
                  <a:gd name="T13" fmla="*/ 30 h 308"/>
                </a:gdLst>
                <a:ahLst/>
                <a:cxnLst>
                  <a:cxn ang="0">
                    <a:pos x="T0" y="T1"/>
                  </a:cxn>
                  <a:cxn ang="0">
                    <a:pos x="T2" y="T3"/>
                  </a:cxn>
                  <a:cxn ang="0">
                    <a:pos x="T4" y="T5"/>
                  </a:cxn>
                  <a:cxn ang="0">
                    <a:pos x="T6" y="T7"/>
                  </a:cxn>
                  <a:cxn ang="0">
                    <a:pos x="T8" y="T9"/>
                  </a:cxn>
                  <a:cxn ang="0">
                    <a:pos x="T10" y="T11"/>
                  </a:cxn>
                  <a:cxn ang="0">
                    <a:pos x="T12" y="T13"/>
                  </a:cxn>
                </a:cxnLst>
                <a:rect l="0" t="0" r="r" b="b"/>
                <a:pathLst>
                  <a:path w="165" h="308">
                    <a:moveTo>
                      <a:pt x="0" y="30"/>
                    </a:moveTo>
                    <a:lnTo>
                      <a:pt x="30" y="180"/>
                    </a:lnTo>
                    <a:lnTo>
                      <a:pt x="90" y="308"/>
                    </a:lnTo>
                    <a:lnTo>
                      <a:pt x="142" y="300"/>
                    </a:lnTo>
                    <a:lnTo>
                      <a:pt x="165" y="150"/>
                    </a:lnTo>
                    <a:lnTo>
                      <a:pt x="37" y="0"/>
                    </a:lnTo>
                    <a:lnTo>
                      <a:pt x="0" y="3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a:extLst>
                  <a:ext uri="{FF2B5EF4-FFF2-40B4-BE49-F238E27FC236}">
                    <a16:creationId xmlns:a16="http://schemas.microsoft.com/office/drawing/2014/main" id="{1A6B7134-E9DC-CB2D-CD7F-BDA947DB8448}"/>
                  </a:ext>
                </a:extLst>
              </p:cNvPr>
              <p:cNvSpPr>
                <a:spLocks/>
              </p:cNvSpPr>
              <p:nvPr/>
            </p:nvSpPr>
            <p:spPr bwMode="auto">
              <a:xfrm>
                <a:off x="2973244" y="9477833"/>
                <a:ext cx="395288" cy="247650"/>
              </a:xfrm>
              <a:custGeom>
                <a:avLst/>
                <a:gdLst>
                  <a:gd name="T0" fmla="*/ 0 w 623"/>
                  <a:gd name="T1" fmla="*/ 0 h 390"/>
                  <a:gd name="T2" fmla="*/ 623 w 623"/>
                  <a:gd name="T3" fmla="*/ 390 h 390"/>
                </a:gdLst>
                <a:ahLst/>
                <a:cxnLst>
                  <a:cxn ang="0">
                    <a:pos x="T0" y="T1"/>
                  </a:cxn>
                  <a:cxn ang="0">
                    <a:pos x="T2" y="T3"/>
                  </a:cxn>
                </a:cxnLst>
                <a:rect l="0" t="0" r="r" b="b"/>
                <a:pathLst>
                  <a:path w="623" h="390">
                    <a:moveTo>
                      <a:pt x="0" y="0"/>
                    </a:moveTo>
                    <a:cubicBezTo>
                      <a:pt x="104" y="65"/>
                      <a:pt x="493" y="309"/>
                      <a:pt x="623" y="39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2">
                <a:extLst>
                  <a:ext uri="{FF2B5EF4-FFF2-40B4-BE49-F238E27FC236}">
                    <a16:creationId xmlns:a16="http://schemas.microsoft.com/office/drawing/2014/main" id="{E2B73A13-3B23-8316-DC35-9A036CBA3ACE}"/>
                  </a:ext>
                </a:extLst>
              </p:cNvPr>
              <p:cNvSpPr>
                <a:spLocks/>
              </p:cNvSpPr>
              <p:nvPr/>
            </p:nvSpPr>
            <p:spPr bwMode="auto">
              <a:xfrm>
                <a:off x="3252644" y="9382583"/>
                <a:ext cx="342900" cy="242888"/>
              </a:xfrm>
              <a:custGeom>
                <a:avLst/>
                <a:gdLst>
                  <a:gd name="T0" fmla="*/ 0 w 540"/>
                  <a:gd name="T1" fmla="*/ 383 h 383"/>
                  <a:gd name="T2" fmla="*/ 330 w 540"/>
                  <a:gd name="T3" fmla="*/ 0 h 383"/>
                  <a:gd name="T4" fmla="*/ 540 w 540"/>
                  <a:gd name="T5" fmla="*/ 128 h 383"/>
                </a:gdLst>
                <a:ahLst/>
                <a:cxnLst>
                  <a:cxn ang="0">
                    <a:pos x="T0" y="T1"/>
                  </a:cxn>
                  <a:cxn ang="0">
                    <a:pos x="T2" y="T3"/>
                  </a:cxn>
                  <a:cxn ang="0">
                    <a:pos x="T4" y="T5"/>
                  </a:cxn>
                </a:cxnLst>
                <a:rect l="0" t="0" r="r" b="b"/>
                <a:pathLst>
                  <a:path w="540" h="383">
                    <a:moveTo>
                      <a:pt x="0" y="383"/>
                    </a:moveTo>
                    <a:lnTo>
                      <a:pt x="330" y="0"/>
                    </a:lnTo>
                    <a:lnTo>
                      <a:pt x="540" y="128"/>
                    </a:ln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26">
                <a:extLst>
                  <a:ext uri="{FF2B5EF4-FFF2-40B4-BE49-F238E27FC236}">
                    <a16:creationId xmlns:a16="http://schemas.microsoft.com/office/drawing/2014/main" id="{B0A09C5B-AC2A-6AC4-1683-0091EB5735B7}"/>
                  </a:ext>
                </a:extLst>
              </p:cNvPr>
              <p:cNvSpPr>
                <a:spLocks/>
              </p:cNvSpPr>
              <p:nvPr/>
            </p:nvSpPr>
            <p:spPr bwMode="auto">
              <a:xfrm>
                <a:off x="2995469" y="9354008"/>
                <a:ext cx="614363" cy="247650"/>
              </a:xfrm>
              <a:custGeom>
                <a:avLst/>
                <a:gdLst>
                  <a:gd name="T0" fmla="*/ 0 w 967"/>
                  <a:gd name="T1" fmla="*/ 165 h 390"/>
                  <a:gd name="T2" fmla="*/ 367 w 967"/>
                  <a:gd name="T3" fmla="*/ 390 h 390"/>
                  <a:gd name="T4" fmla="*/ 735 w 967"/>
                  <a:gd name="T5" fmla="*/ 0 h 390"/>
                  <a:gd name="T6" fmla="*/ 967 w 967"/>
                  <a:gd name="T7" fmla="*/ 143 h 390"/>
                </a:gdLst>
                <a:ahLst/>
                <a:cxnLst>
                  <a:cxn ang="0">
                    <a:pos x="T0" y="T1"/>
                  </a:cxn>
                  <a:cxn ang="0">
                    <a:pos x="T2" y="T3"/>
                  </a:cxn>
                  <a:cxn ang="0">
                    <a:pos x="T4" y="T5"/>
                  </a:cxn>
                  <a:cxn ang="0">
                    <a:pos x="T6" y="T7"/>
                  </a:cxn>
                </a:cxnLst>
                <a:rect l="0" t="0" r="r" b="b"/>
                <a:pathLst>
                  <a:path w="967" h="390">
                    <a:moveTo>
                      <a:pt x="0" y="165"/>
                    </a:moveTo>
                    <a:lnTo>
                      <a:pt x="367" y="390"/>
                    </a:lnTo>
                    <a:lnTo>
                      <a:pt x="735" y="0"/>
                    </a:lnTo>
                    <a:lnTo>
                      <a:pt x="967" y="1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5">
                <a:extLst>
                  <a:ext uri="{FF2B5EF4-FFF2-40B4-BE49-F238E27FC236}">
                    <a16:creationId xmlns:a16="http://schemas.microsoft.com/office/drawing/2014/main" id="{586819BD-BB87-9787-AFBD-71854167BCC6}"/>
                  </a:ext>
                </a:extLst>
              </p:cNvPr>
              <p:cNvSpPr>
                <a:spLocks/>
              </p:cNvSpPr>
              <p:nvPr/>
            </p:nvSpPr>
            <p:spPr bwMode="auto">
              <a:xfrm>
                <a:off x="2962132" y="9501646"/>
                <a:ext cx="414337" cy="257175"/>
              </a:xfrm>
              <a:custGeom>
                <a:avLst/>
                <a:gdLst>
                  <a:gd name="T0" fmla="*/ 0 w 653"/>
                  <a:gd name="T1" fmla="*/ 0 h 405"/>
                  <a:gd name="T2" fmla="*/ 653 w 653"/>
                  <a:gd name="T3" fmla="*/ 405 h 405"/>
                </a:gdLst>
                <a:ahLst/>
                <a:cxnLst>
                  <a:cxn ang="0">
                    <a:pos x="T0" y="T1"/>
                  </a:cxn>
                  <a:cxn ang="0">
                    <a:pos x="T2" y="T3"/>
                  </a:cxn>
                </a:cxnLst>
                <a:rect l="0" t="0" r="r" b="b"/>
                <a:pathLst>
                  <a:path w="653" h="405">
                    <a:moveTo>
                      <a:pt x="0" y="0"/>
                    </a:moveTo>
                    <a:cubicBezTo>
                      <a:pt x="109" y="67"/>
                      <a:pt x="517" y="321"/>
                      <a:pt x="653"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24">
                <a:extLst>
                  <a:ext uri="{FF2B5EF4-FFF2-40B4-BE49-F238E27FC236}">
                    <a16:creationId xmlns:a16="http://schemas.microsoft.com/office/drawing/2014/main" id="{30B511F1-B3CB-404D-8F1A-2039016D6326}"/>
                  </a:ext>
                </a:extLst>
              </p:cNvPr>
              <p:cNvSpPr>
                <a:spLocks/>
              </p:cNvSpPr>
              <p:nvPr/>
            </p:nvSpPr>
            <p:spPr bwMode="auto">
              <a:xfrm>
                <a:off x="3276457" y="9420683"/>
                <a:ext cx="323850" cy="285750"/>
              </a:xfrm>
              <a:custGeom>
                <a:avLst/>
                <a:gdLst>
                  <a:gd name="T0" fmla="*/ 173 w 510"/>
                  <a:gd name="T1" fmla="*/ 450 h 450"/>
                  <a:gd name="T2" fmla="*/ 0 w 510"/>
                  <a:gd name="T3" fmla="*/ 338 h 450"/>
                  <a:gd name="T4" fmla="*/ 300 w 510"/>
                  <a:gd name="T5" fmla="*/ 0 h 450"/>
                  <a:gd name="T6" fmla="*/ 510 w 510"/>
                  <a:gd name="T7" fmla="*/ 135 h 450"/>
                </a:gdLst>
                <a:ahLst/>
                <a:cxnLst>
                  <a:cxn ang="0">
                    <a:pos x="T0" y="T1"/>
                  </a:cxn>
                  <a:cxn ang="0">
                    <a:pos x="T2" y="T3"/>
                  </a:cxn>
                  <a:cxn ang="0">
                    <a:pos x="T4" y="T5"/>
                  </a:cxn>
                  <a:cxn ang="0">
                    <a:pos x="T6" y="T7"/>
                  </a:cxn>
                </a:cxnLst>
                <a:rect l="0" t="0" r="r" b="b"/>
                <a:pathLst>
                  <a:path w="510" h="450">
                    <a:moveTo>
                      <a:pt x="173" y="450"/>
                    </a:moveTo>
                    <a:lnTo>
                      <a:pt x="0" y="338"/>
                    </a:lnTo>
                    <a:lnTo>
                      <a:pt x="300" y="0"/>
                    </a:lnTo>
                    <a:lnTo>
                      <a:pt x="510" y="1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23">
                <a:extLst>
                  <a:ext uri="{FF2B5EF4-FFF2-40B4-BE49-F238E27FC236}">
                    <a16:creationId xmlns:a16="http://schemas.microsoft.com/office/drawing/2014/main" id="{68C369F7-7AAE-D98E-1F36-FD2E45C68BBB}"/>
                  </a:ext>
                </a:extLst>
              </p:cNvPr>
              <p:cNvSpPr>
                <a:spLocks/>
              </p:cNvSpPr>
              <p:nvPr/>
            </p:nvSpPr>
            <p:spPr bwMode="auto">
              <a:xfrm>
                <a:off x="3328844" y="10735133"/>
                <a:ext cx="357188" cy="33338"/>
              </a:xfrm>
              <a:custGeom>
                <a:avLst/>
                <a:gdLst>
                  <a:gd name="T0" fmla="*/ 0 w 562"/>
                  <a:gd name="T1" fmla="*/ 0 h 53"/>
                  <a:gd name="T2" fmla="*/ 562 w 562"/>
                  <a:gd name="T3" fmla="*/ 53 h 53"/>
                </a:gdLst>
                <a:ahLst/>
                <a:cxnLst>
                  <a:cxn ang="0">
                    <a:pos x="T0" y="T1"/>
                  </a:cxn>
                  <a:cxn ang="0">
                    <a:pos x="T2" y="T3"/>
                  </a:cxn>
                </a:cxnLst>
                <a:rect l="0" t="0" r="r" b="b"/>
                <a:pathLst>
                  <a:path w="562" h="53">
                    <a:moveTo>
                      <a:pt x="0" y="0"/>
                    </a:moveTo>
                    <a:cubicBezTo>
                      <a:pt x="94" y="9"/>
                      <a:pt x="445" y="42"/>
                      <a:pt x="562" y="5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22">
                <a:extLst>
                  <a:ext uri="{FF2B5EF4-FFF2-40B4-BE49-F238E27FC236}">
                    <a16:creationId xmlns:a16="http://schemas.microsoft.com/office/drawing/2014/main" id="{B2D21B30-461C-C299-7130-7CE2E36BC616}"/>
                  </a:ext>
                </a:extLst>
              </p:cNvPr>
              <p:cNvSpPr>
                <a:spLocks/>
              </p:cNvSpPr>
              <p:nvPr/>
            </p:nvSpPr>
            <p:spPr bwMode="auto">
              <a:xfrm>
                <a:off x="3338369" y="10787521"/>
                <a:ext cx="352425" cy="33337"/>
              </a:xfrm>
              <a:custGeom>
                <a:avLst/>
                <a:gdLst>
                  <a:gd name="T0" fmla="*/ 0 w 555"/>
                  <a:gd name="T1" fmla="*/ 0 h 52"/>
                  <a:gd name="T2" fmla="*/ 555 w 555"/>
                  <a:gd name="T3" fmla="*/ 52 h 52"/>
                </a:gdLst>
                <a:ahLst/>
                <a:cxnLst>
                  <a:cxn ang="0">
                    <a:pos x="T0" y="T1"/>
                  </a:cxn>
                  <a:cxn ang="0">
                    <a:pos x="T2" y="T3"/>
                  </a:cxn>
                </a:cxnLst>
                <a:rect l="0" t="0" r="r" b="b"/>
                <a:pathLst>
                  <a:path w="555" h="52">
                    <a:moveTo>
                      <a:pt x="0" y="0"/>
                    </a:moveTo>
                    <a:lnTo>
                      <a:pt x="555" y="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17">
                <a:extLst>
                  <a:ext uri="{FF2B5EF4-FFF2-40B4-BE49-F238E27FC236}">
                    <a16:creationId xmlns:a16="http://schemas.microsoft.com/office/drawing/2014/main" id="{D8740ACC-6A41-948E-AC9E-5C889B21E133}"/>
                  </a:ext>
                </a:extLst>
              </p:cNvPr>
              <p:cNvSpPr>
                <a:spLocks/>
              </p:cNvSpPr>
              <p:nvPr/>
            </p:nvSpPr>
            <p:spPr bwMode="auto">
              <a:xfrm>
                <a:off x="4838557" y="10882771"/>
                <a:ext cx="204787" cy="34925"/>
              </a:xfrm>
              <a:custGeom>
                <a:avLst/>
                <a:gdLst>
                  <a:gd name="T0" fmla="*/ 0 w 323"/>
                  <a:gd name="T1" fmla="*/ 0 h 54"/>
                  <a:gd name="T2" fmla="*/ 150 w 323"/>
                  <a:gd name="T3" fmla="*/ 52 h 54"/>
                  <a:gd name="T4" fmla="*/ 323 w 323"/>
                  <a:gd name="T5" fmla="*/ 15 h 54"/>
                </a:gdLst>
                <a:ahLst/>
                <a:cxnLst>
                  <a:cxn ang="0">
                    <a:pos x="T0" y="T1"/>
                  </a:cxn>
                  <a:cxn ang="0">
                    <a:pos x="T2" y="T3"/>
                  </a:cxn>
                  <a:cxn ang="0">
                    <a:pos x="T4" y="T5"/>
                  </a:cxn>
                </a:cxnLst>
                <a:rect l="0" t="0" r="r" b="b"/>
                <a:pathLst>
                  <a:path w="323" h="54">
                    <a:moveTo>
                      <a:pt x="0" y="0"/>
                    </a:moveTo>
                    <a:cubicBezTo>
                      <a:pt x="25" y="9"/>
                      <a:pt x="96" y="50"/>
                      <a:pt x="150" y="52"/>
                    </a:cubicBezTo>
                    <a:cubicBezTo>
                      <a:pt x="204" y="54"/>
                      <a:pt x="287" y="23"/>
                      <a:pt x="323" y="15"/>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16">
                <a:extLst>
                  <a:ext uri="{FF2B5EF4-FFF2-40B4-BE49-F238E27FC236}">
                    <a16:creationId xmlns:a16="http://schemas.microsoft.com/office/drawing/2014/main" id="{3B7BAC9B-D6CB-EE20-F4BD-5837B76CBBB9}"/>
                  </a:ext>
                </a:extLst>
              </p:cNvPr>
              <p:cNvSpPr>
                <a:spLocks/>
              </p:cNvSpPr>
              <p:nvPr/>
            </p:nvSpPr>
            <p:spPr bwMode="auto">
              <a:xfrm>
                <a:off x="1954069" y="5585283"/>
                <a:ext cx="5511800" cy="2630488"/>
              </a:xfrm>
              <a:custGeom>
                <a:avLst/>
                <a:gdLst>
                  <a:gd name="T0" fmla="*/ 7190 w 8680"/>
                  <a:gd name="T1" fmla="*/ 4105 h 4143"/>
                  <a:gd name="T2" fmla="*/ 6960 w 8680"/>
                  <a:gd name="T3" fmla="*/ 4015 h 4143"/>
                  <a:gd name="T4" fmla="*/ 7230 w 8680"/>
                  <a:gd name="T5" fmla="*/ 4025 h 4143"/>
                  <a:gd name="T6" fmla="*/ 7540 w 8680"/>
                  <a:gd name="T7" fmla="*/ 3935 h 4143"/>
                  <a:gd name="T8" fmla="*/ 7820 w 8680"/>
                  <a:gd name="T9" fmla="*/ 3880 h 4143"/>
                  <a:gd name="T10" fmla="*/ 8500 w 8680"/>
                  <a:gd name="T11" fmla="*/ 3050 h 4143"/>
                  <a:gd name="T12" fmla="*/ 8520 w 8680"/>
                  <a:gd name="T13" fmla="*/ 2860 h 4143"/>
                  <a:gd name="T14" fmla="*/ 8680 w 8680"/>
                  <a:gd name="T15" fmla="*/ 2510 h 4143"/>
                  <a:gd name="T16" fmla="*/ 8530 w 8680"/>
                  <a:gd name="T17" fmla="*/ 2473 h 4143"/>
                  <a:gd name="T18" fmla="*/ 8230 w 8680"/>
                  <a:gd name="T19" fmla="*/ 2490 h 4143"/>
                  <a:gd name="T20" fmla="*/ 8040 w 8680"/>
                  <a:gd name="T21" fmla="*/ 2653 h 4143"/>
                  <a:gd name="T22" fmla="*/ 8070 w 8680"/>
                  <a:gd name="T23" fmla="*/ 2300 h 4143"/>
                  <a:gd name="T24" fmla="*/ 7950 w 8680"/>
                  <a:gd name="T25" fmla="*/ 2093 h 4143"/>
                  <a:gd name="T26" fmla="*/ 7870 w 8680"/>
                  <a:gd name="T27" fmla="*/ 2348 h 4143"/>
                  <a:gd name="T28" fmla="*/ 7630 w 8680"/>
                  <a:gd name="T29" fmla="*/ 2573 h 4143"/>
                  <a:gd name="T30" fmla="*/ 7550 w 8680"/>
                  <a:gd name="T31" fmla="*/ 2853 h 4143"/>
                  <a:gd name="T32" fmla="*/ 7320 w 8680"/>
                  <a:gd name="T33" fmla="*/ 2763 h 4143"/>
                  <a:gd name="T34" fmla="*/ 7200 w 8680"/>
                  <a:gd name="T35" fmla="*/ 2438 h 4143"/>
                  <a:gd name="T36" fmla="*/ 7070 w 8680"/>
                  <a:gd name="T37" fmla="*/ 2193 h 4143"/>
                  <a:gd name="T38" fmla="*/ 6940 w 8680"/>
                  <a:gd name="T39" fmla="*/ 2013 h 4143"/>
                  <a:gd name="T40" fmla="*/ 6720 w 8680"/>
                  <a:gd name="T41" fmla="*/ 2058 h 4143"/>
                  <a:gd name="T42" fmla="*/ 6570 w 8680"/>
                  <a:gd name="T43" fmla="*/ 2023 h 4143"/>
                  <a:gd name="T44" fmla="*/ 6610 w 8680"/>
                  <a:gd name="T45" fmla="*/ 1470 h 4143"/>
                  <a:gd name="T46" fmla="*/ 6790 w 8680"/>
                  <a:gd name="T47" fmla="*/ 1453 h 4143"/>
                  <a:gd name="T48" fmla="*/ 6830 w 8680"/>
                  <a:gd name="T49" fmla="*/ 1255 h 4143"/>
                  <a:gd name="T50" fmla="*/ 6670 w 8680"/>
                  <a:gd name="T51" fmla="*/ 913 h 4143"/>
                  <a:gd name="T52" fmla="*/ 6750 w 8680"/>
                  <a:gd name="T53" fmla="*/ 533 h 4143"/>
                  <a:gd name="T54" fmla="*/ 6570 w 8680"/>
                  <a:gd name="T55" fmla="*/ 380 h 4143"/>
                  <a:gd name="T56" fmla="*/ 6350 w 8680"/>
                  <a:gd name="T57" fmla="*/ 308 h 4143"/>
                  <a:gd name="T58" fmla="*/ 6230 w 8680"/>
                  <a:gd name="T59" fmla="*/ 45 h 4143"/>
                  <a:gd name="T60" fmla="*/ 5930 w 8680"/>
                  <a:gd name="T61" fmla="*/ 35 h 4143"/>
                  <a:gd name="T62" fmla="*/ 5810 w 8680"/>
                  <a:gd name="T63" fmla="*/ 218 h 4143"/>
                  <a:gd name="T64" fmla="*/ 5560 w 8680"/>
                  <a:gd name="T65" fmla="*/ 353 h 4143"/>
                  <a:gd name="T66" fmla="*/ 5410 w 8680"/>
                  <a:gd name="T67" fmla="*/ 803 h 4143"/>
                  <a:gd name="T68" fmla="*/ 5160 w 8680"/>
                  <a:gd name="T69" fmla="*/ 913 h 4143"/>
                  <a:gd name="T70" fmla="*/ 4710 w 8680"/>
                  <a:gd name="T71" fmla="*/ 948 h 4143"/>
                  <a:gd name="T72" fmla="*/ 4330 w 8680"/>
                  <a:gd name="T73" fmla="*/ 1210 h 4143"/>
                  <a:gd name="T74" fmla="*/ 3650 w 8680"/>
                  <a:gd name="T75" fmla="*/ 820 h 4143"/>
                  <a:gd name="T76" fmla="*/ 3370 w 8680"/>
                  <a:gd name="T77" fmla="*/ 1010 h 4143"/>
                  <a:gd name="T78" fmla="*/ 3220 w 8680"/>
                  <a:gd name="T79" fmla="*/ 1643 h 4143"/>
                  <a:gd name="T80" fmla="*/ 2840 w 8680"/>
                  <a:gd name="T81" fmla="*/ 1878 h 4143"/>
                  <a:gd name="T82" fmla="*/ 2560 w 8680"/>
                  <a:gd name="T83" fmla="*/ 1950 h 4143"/>
                  <a:gd name="T84" fmla="*/ 1680 w 8680"/>
                  <a:gd name="T85" fmla="*/ 1985 h 4143"/>
                  <a:gd name="T86" fmla="*/ 1680 w 8680"/>
                  <a:gd name="T87" fmla="*/ 2425 h 4143"/>
                  <a:gd name="T88" fmla="*/ 1640 w 8680"/>
                  <a:gd name="T89" fmla="*/ 2645 h 4143"/>
                  <a:gd name="T90" fmla="*/ 1520 w 8680"/>
                  <a:gd name="T91" fmla="*/ 2825 h 4143"/>
                  <a:gd name="T92" fmla="*/ 1000 w 8680"/>
                  <a:gd name="T93" fmla="*/ 3140 h 4143"/>
                  <a:gd name="T94" fmla="*/ 840 w 8680"/>
                  <a:gd name="T95" fmla="*/ 3448 h 4143"/>
                  <a:gd name="T96" fmla="*/ 460 w 8680"/>
                  <a:gd name="T97" fmla="*/ 3683 h 4143"/>
                  <a:gd name="T98" fmla="*/ 170 w 8680"/>
                  <a:gd name="T99" fmla="*/ 383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80" h="4143">
                    <a:moveTo>
                      <a:pt x="7130" y="4143"/>
                    </a:moveTo>
                    <a:lnTo>
                      <a:pt x="7190" y="4105"/>
                    </a:lnTo>
                    <a:lnTo>
                      <a:pt x="6840" y="4080"/>
                    </a:lnTo>
                    <a:lnTo>
                      <a:pt x="6960" y="4015"/>
                    </a:lnTo>
                    <a:lnTo>
                      <a:pt x="7060" y="3998"/>
                    </a:lnTo>
                    <a:lnTo>
                      <a:pt x="7230" y="4025"/>
                    </a:lnTo>
                    <a:lnTo>
                      <a:pt x="7460" y="3943"/>
                    </a:lnTo>
                    <a:lnTo>
                      <a:pt x="7540" y="3935"/>
                    </a:lnTo>
                    <a:lnTo>
                      <a:pt x="7750" y="3935"/>
                    </a:lnTo>
                    <a:lnTo>
                      <a:pt x="7820" y="3880"/>
                    </a:lnTo>
                    <a:lnTo>
                      <a:pt x="7980" y="3375"/>
                    </a:lnTo>
                    <a:lnTo>
                      <a:pt x="8500" y="3050"/>
                    </a:lnTo>
                    <a:lnTo>
                      <a:pt x="8380" y="2843"/>
                    </a:lnTo>
                    <a:lnTo>
                      <a:pt x="8520" y="2860"/>
                    </a:lnTo>
                    <a:lnTo>
                      <a:pt x="8560" y="2788"/>
                    </a:lnTo>
                    <a:lnTo>
                      <a:pt x="8680" y="2510"/>
                    </a:lnTo>
                    <a:lnTo>
                      <a:pt x="8620" y="2463"/>
                    </a:lnTo>
                    <a:lnTo>
                      <a:pt x="8530" y="2473"/>
                    </a:lnTo>
                    <a:lnTo>
                      <a:pt x="8410" y="2535"/>
                    </a:lnTo>
                    <a:lnTo>
                      <a:pt x="8230" y="2490"/>
                    </a:lnTo>
                    <a:lnTo>
                      <a:pt x="8130" y="2653"/>
                    </a:lnTo>
                    <a:lnTo>
                      <a:pt x="8040" y="2653"/>
                    </a:lnTo>
                    <a:lnTo>
                      <a:pt x="8000" y="2580"/>
                    </a:lnTo>
                    <a:lnTo>
                      <a:pt x="8070" y="2300"/>
                    </a:lnTo>
                    <a:lnTo>
                      <a:pt x="8080" y="2193"/>
                    </a:lnTo>
                    <a:lnTo>
                      <a:pt x="7950" y="2093"/>
                    </a:lnTo>
                    <a:lnTo>
                      <a:pt x="7860" y="2175"/>
                    </a:lnTo>
                    <a:lnTo>
                      <a:pt x="7870" y="2348"/>
                    </a:lnTo>
                    <a:lnTo>
                      <a:pt x="7600" y="2393"/>
                    </a:lnTo>
                    <a:lnTo>
                      <a:pt x="7630" y="2573"/>
                    </a:lnTo>
                    <a:lnTo>
                      <a:pt x="7580" y="2690"/>
                    </a:lnTo>
                    <a:lnTo>
                      <a:pt x="7550" y="2853"/>
                    </a:lnTo>
                    <a:lnTo>
                      <a:pt x="7450" y="2860"/>
                    </a:lnTo>
                    <a:lnTo>
                      <a:pt x="7320" y="2763"/>
                    </a:lnTo>
                    <a:lnTo>
                      <a:pt x="7270" y="2580"/>
                    </a:lnTo>
                    <a:cubicBezTo>
                      <a:pt x="7208" y="2440"/>
                      <a:pt x="7248" y="2480"/>
                      <a:pt x="7200" y="2438"/>
                    </a:cubicBezTo>
                    <a:lnTo>
                      <a:pt x="7150" y="2293"/>
                    </a:lnTo>
                    <a:lnTo>
                      <a:pt x="7070" y="2193"/>
                    </a:lnTo>
                    <a:lnTo>
                      <a:pt x="7030" y="2048"/>
                    </a:lnTo>
                    <a:lnTo>
                      <a:pt x="6940" y="2013"/>
                    </a:lnTo>
                    <a:lnTo>
                      <a:pt x="6830" y="2013"/>
                    </a:lnTo>
                    <a:lnTo>
                      <a:pt x="6720" y="2058"/>
                    </a:lnTo>
                    <a:lnTo>
                      <a:pt x="6640" y="2068"/>
                    </a:lnTo>
                    <a:lnTo>
                      <a:pt x="6570" y="2023"/>
                    </a:lnTo>
                    <a:lnTo>
                      <a:pt x="6560" y="1543"/>
                    </a:lnTo>
                    <a:lnTo>
                      <a:pt x="6610" y="1470"/>
                    </a:lnTo>
                    <a:lnTo>
                      <a:pt x="6720" y="1453"/>
                    </a:lnTo>
                    <a:lnTo>
                      <a:pt x="6790" y="1453"/>
                    </a:lnTo>
                    <a:lnTo>
                      <a:pt x="6830" y="1345"/>
                    </a:lnTo>
                    <a:lnTo>
                      <a:pt x="6830" y="1255"/>
                    </a:lnTo>
                    <a:lnTo>
                      <a:pt x="6770" y="1093"/>
                    </a:lnTo>
                    <a:lnTo>
                      <a:pt x="6670" y="913"/>
                    </a:lnTo>
                    <a:lnTo>
                      <a:pt x="6630" y="820"/>
                    </a:lnTo>
                    <a:lnTo>
                      <a:pt x="6750" y="533"/>
                    </a:lnTo>
                    <a:lnTo>
                      <a:pt x="6650" y="415"/>
                    </a:lnTo>
                    <a:lnTo>
                      <a:pt x="6570" y="380"/>
                    </a:lnTo>
                    <a:lnTo>
                      <a:pt x="6440" y="353"/>
                    </a:lnTo>
                    <a:lnTo>
                      <a:pt x="6350" y="308"/>
                    </a:lnTo>
                    <a:lnTo>
                      <a:pt x="6240" y="208"/>
                    </a:lnTo>
                    <a:lnTo>
                      <a:pt x="6230" y="45"/>
                    </a:lnTo>
                    <a:lnTo>
                      <a:pt x="6080" y="0"/>
                    </a:lnTo>
                    <a:lnTo>
                      <a:pt x="5930" y="35"/>
                    </a:lnTo>
                    <a:lnTo>
                      <a:pt x="5870" y="145"/>
                    </a:lnTo>
                    <a:lnTo>
                      <a:pt x="5810" y="218"/>
                    </a:lnTo>
                    <a:lnTo>
                      <a:pt x="5650" y="298"/>
                    </a:lnTo>
                    <a:lnTo>
                      <a:pt x="5560" y="353"/>
                    </a:lnTo>
                    <a:lnTo>
                      <a:pt x="5400" y="588"/>
                    </a:lnTo>
                    <a:lnTo>
                      <a:pt x="5410" y="803"/>
                    </a:lnTo>
                    <a:lnTo>
                      <a:pt x="5320" y="903"/>
                    </a:lnTo>
                    <a:lnTo>
                      <a:pt x="5160" y="913"/>
                    </a:lnTo>
                    <a:lnTo>
                      <a:pt x="4800" y="913"/>
                    </a:lnTo>
                    <a:lnTo>
                      <a:pt x="4710" y="948"/>
                    </a:lnTo>
                    <a:lnTo>
                      <a:pt x="4400" y="1228"/>
                    </a:lnTo>
                    <a:lnTo>
                      <a:pt x="4330" y="1210"/>
                    </a:lnTo>
                    <a:lnTo>
                      <a:pt x="3710" y="775"/>
                    </a:lnTo>
                    <a:lnTo>
                      <a:pt x="3650" y="820"/>
                    </a:lnTo>
                    <a:lnTo>
                      <a:pt x="3590" y="840"/>
                    </a:lnTo>
                    <a:lnTo>
                      <a:pt x="3370" y="1010"/>
                    </a:lnTo>
                    <a:lnTo>
                      <a:pt x="3370" y="1200"/>
                    </a:lnTo>
                    <a:lnTo>
                      <a:pt x="3220" y="1643"/>
                    </a:lnTo>
                    <a:lnTo>
                      <a:pt x="2970" y="1653"/>
                    </a:lnTo>
                    <a:lnTo>
                      <a:pt x="2840" y="1878"/>
                    </a:lnTo>
                    <a:lnTo>
                      <a:pt x="2730" y="1905"/>
                    </a:lnTo>
                    <a:lnTo>
                      <a:pt x="2560" y="1950"/>
                    </a:lnTo>
                    <a:lnTo>
                      <a:pt x="1940" y="1805"/>
                    </a:lnTo>
                    <a:lnTo>
                      <a:pt x="1680" y="1985"/>
                    </a:lnTo>
                    <a:lnTo>
                      <a:pt x="1650" y="2165"/>
                    </a:lnTo>
                    <a:lnTo>
                      <a:pt x="1680" y="2425"/>
                    </a:lnTo>
                    <a:lnTo>
                      <a:pt x="1740" y="2565"/>
                    </a:lnTo>
                    <a:lnTo>
                      <a:pt x="1640" y="2645"/>
                    </a:lnTo>
                    <a:lnTo>
                      <a:pt x="1540" y="2765"/>
                    </a:lnTo>
                    <a:lnTo>
                      <a:pt x="1520" y="2825"/>
                    </a:lnTo>
                    <a:lnTo>
                      <a:pt x="1110" y="3023"/>
                    </a:lnTo>
                    <a:lnTo>
                      <a:pt x="1000" y="3140"/>
                    </a:lnTo>
                    <a:lnTo>
                      <a:pt x="920" y="3295"/>
                    </a:lnTo>
                    <a:lnTo>
                      <a:pt x="840" y="3448"/>
                    </a:lnTo>
                    <a:lnTo>
                      <a:pt x="660" y="3600"/>
                    </a:lnTo>
                    <a:lnTo>
                      <a:pt x="460" y="3683"/>
                    </a:lnTo>
                    <a:lnTo>
                      <a:pt x="310" y="3735"/>
                    </a:lnTo>
                    <a:lnTo>
                      <a:pt x="170" y="3835"/>
                    </a:lnTo>
                    <a:lnTo>
                      <a:pt x="0" y="4025"/>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9" name="直線コネクタ 2">
                <a:extLst>
                  <a:ext uri="{FF2B5EF4-FFF2-40B4-BE49-F238E27FC236}">
                    <a16:creationId xmlns:a16="http://schemas.microsoft.com/office/drawing/2014/main" id="{3C983A07-67DC-FAAD-C8BE-3F3DBFB50303}"/>
                  </a:ext>
                </a:extLst>
              </p:cNvPr>
              <p:cNvSpPr>
                <a:spLocks/>
              </p:cNvSpPr>
              <p:nvPr/>
            </p:nvSpPr>
            <p:spPr bwMode="auto">
              <a:xfrm>
                <a:off x="2301732" y="7926846"/>
                <a:ext cx="211137" cy="182562"/>
              </a:xfrm>
              <a:custGeom>
                <a:avLst/>
                <a:gdLst>
                  <a:gd name="T0" fmla="*/ 0 w 332"/>
                  <a:gd name="T1" fmla="*/ 0 h 287"/>
                  <a:gd name="T2" fmla="*/ 267 w 332"/>
                  <a:gd name="T3" fmla="*/ 147 h 287"/>
                  <a:gd name="T4" fmla="*/ 332 w 332"/>
                  <a:gd name="T5" fmla="*/ 287 h 287"/>
                </a:gdLst>
                <a:ahLst/>
                <a:cxnLst>
                  <a:cxn ang="0">
                    <a:pos x="T0" y="T1"/>
                  </a:cxn>
                  <a:cxn ang="0">
                    <a:pos x="T2" y="T3"/>
                  </a:cxn>
                  <a:cxn ang="0">
                    <a:pos x="T4" y="T5"/>
                  </a:cxn>
                </a:cxnLst>
                <a:rect l="0" t="0" r="r" b="b"/>
                <a:pathLst>
                  <a:path w="332" h="287">
                    <a:moveTo>
                      <a:pt x="0" y="0"/>
                    </a:moveTo>
                    <a:lnTo>
                      <a:pt x="267" y="147"/>
                    </a:lnTo>
                    <a:lnTo>
                      <a:pt x="332" y="28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直線コネクタ 346">
                <a:extLst>
                  <a:ext uri="{FF2B5EF4-FFF2-40B4-BE49-F238E27FC236}">
                    <a16:creationId xmlns:a16="http://schemas.microsoft.com/office/drawing/2014/main" id="{CAA719BB-CA00-5079-7E1E-5222CD03FE89}"/>
                  </a:ext>
                </a:extLst>
              </p:cNvPr>
              <p:cNvSpPr>
                <a:spLocks noChangeShapeType="1"/>
              </p:cNvSpPr>
              <p:nvPr/>
            </p:nvSpPr>
            <p:spPr bwMode="auto">
              <a:xfrm>
                <a:off x="2503344" y="8693608"/>
                <a:ext cx="58738" cy="13970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直線コネクタ 343">
                <a:extLst>
                  <a:ext uri="{FF2B5EF4-FFF2-40B4-BE49-F238E27FC236}">
                    <a16:creationId xmlns:a16="http://schemas.microsoft.com/office/drawing/2014/main" id="{CBB63F1B-42E1-1D89-A22F-45D45F92D1CE}"/>
                  </a:ext>
                </a:extLst>
              </p:cNvPr>
              <p:cNvSpPr>
                <a:spLocks/>
              </p:cNvSpPr>
              <p:nvPr/>
            </p:nvSpPr>
            <p:spPr bwMode="auto">
              <a:xfrm>
                <a:off x="2554144" y="8155446"/>
                <a:ext cx="104775" cy="185737"/>
              </a:xfrm>
              <a:custGeom>
                <a:avLst/>
                <a:gdLst>
                  <a:gd name="T0" fmla="*/ 0 w 167"/>
                  <a:gd name="T1" fmla="*/ 0 h 292"/>
                  <a:gd name="T2" fmla="*/ 73 w 167"/>
                  <a:gd name="T3" fmla="*/ 77 h 292"/>
                  <a:gd name="T4" fmla="*/ 139 w 167"/>
                  <a:gd name="T5" fmla="*/ 190 h 292"/>
                  <a:gd name="T6" fmla="*/ 167 w 167"/>
                  <a:gd name="T7" fmla="*/ 292 h 292"/>
                </a:gdLst>
                <a:ahLst/>
                <a:cxnLst>
                  <a:cxn ang="0">
                    <a:pos x="T0" y="T1"/>
                  </a:cxn>
                  <a:cxn ang="0">
                    <a:pos x="T2" y="T3"/>
                  </a:cxn>
                  <a:cxn ang="0">
                    <a:pos x="T4" y="T5"/>
                  </a:cxn>
                  <a:cxn ang="0">
                    <a:pos x="T6" y="T7"/>
                  </a:cxn>
                </a:cxnLst>
                <a:rect l="0" t="0" r="r" b="b"/>
                <a:pathLst>
                  <a:path w="167" h="292">
                    <a:moveTo>
                      <a:pt x="0" y="0"/>
                    </a:moveTo>
                    <a:lnTo>
                      <a:pt x="73" y="77"/>
                    </a:lnTo>
                    <a:lnTo>
                      <a:pt x="139" y="190"/>
                    </a:lnTo>
                    <a:lnTo>
                      <a:pt x="167" y="292"/>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4">
                <a:extLst>
                  <a:ext uri="{FF2B5EF4-FFF2-40B4-BE49-F238E27FC236}">
                    <a16:creationId xmlns:a16="http://schemas.microsoft.com/office/drawing/2014/main" id="{517EF3F0-003D-59E3-6701-2A276637196B}"/>
                  </a:ext>
                </a:extLst>
              </p:cNvPr>
              <p:cNvSpPr>
                <a:spLocks/>
              </p:cNvSpPr>
              <p:nvPr/>
            </p:nvSpPr>
            <p:spPr bwMode="auto">
              <a:xfrm>
                <a:off x="4022582" y="9165096"/>
                <a:ext cx="152400" cy="501650"/>
              </a:xfrm>
              <a:custGeom>
                <a:avLst/>
                <a:gdLst>
                  <a:gd name="T0" fmla="*/ 240 w 240"/>
                  <a:gd name="T1" fmla="*/ 0 h 790"/>
                  <a:gd name="T2" fmla="*/ 150 w 240"/>
                  <a:gd name="T3" fmla="*/ 0 h 790"/>
                  <a:gd name="T4" fmla="*/ 150 w 240"/>
                  <a:gd name="T5" fmla="*/ 190 h 790"/>
                  <a:gd name="T6" fmla="*/ 50 w 240"/>
                  <a:gd name="T7" fmla="*/ 150 h 790"/>
                  <a:gd name="T8" fmla="*/ 0 w 240"/>
                  <a:gd name="T9" fmla="*/ 390 h 790"/>
                  <a:gd name="T10" fmla="*/ 75 w 240"/>
                  <a:gd name="T11" fmla="*/ 668 h 790"/>
                  <a:gd name="T12" fmla="*/ 140 w 240"/>
                  <a:gd name="T13" fmla="*/ 778 h 790"/>
                  <a:gd name="T14" fmla="*/ 220 w 240"/>
                  <a:gd name="T15" fmla="*/ 790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790">
                    <a:moveTo>
                      <a:pt x="240" y="0"/>
                    </a:moveTo>
                    <a:lnTo>
                      <a:pt x="150" y="0"/>
                    </a:lnTo>
                    <a:lnTo>
                      <a:pt x="150" y="190"/>
                    </a:lnTo>
                    <a:lnTo>
                      <a:pt x="50" y="150"/>
                    </a:lnTo>
                    <a:lnTo>
                      <a:pt x="0" y="390"/>
                    </a:lnTo>
                    <a:lnTo>
                      <a:pt x="75" y="668"/>
                    </a:lnTo>
                    <a:lnTo>
                      <a:pt x="140" y="778"/>
                    </a:lnTo>
                    <a:lnTo>
                      <a:pt x="220" y="790"/>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 name="正方形/長方形 6">
              <a:extLst>
                <a:ext uri="{FF2B5EF4-FFF2-40B4-BE49-F238E27FC236}">
                  <a16:creationId xmlns:a16="http://schemas.microsoft.com/office/drawing/2014/main" id="{00C684C0-92D0-5BC5-2EEC-179AD9AADBA0}"/>
                </a:ext>
              </a:extLst>
            </p:cNvPr>
            <p:cNvSpPr/>
            <p:nvPr/>
          </p:nvSpPr>
          <p:spPr>
            <a:xfrm>
              <a:off x="6492480" y="2628952"/>
              <a:ext cx="2334020" cy="246221"/>
            </a:xfrm>
            <a:prstGeom prst="rect">
              <a:avLst/>
            </a:prstGeom>
            <a:noFill/>
          </p:spPr>
          <p:txBody>
            <a:bodyPr wrap="square">
              <a:spAutoFit/>
            </a:bodyPr>
            <a:lstStyle/>
            <a:p>
              <a:r>
                <a:rPr lang="ja-JP" altLang="en-US" sz="1000" b="1" dirty="0">
                  <a:latin typeface="ＭＳ Ｐゴシック" panose="020B0600070205080204" pitchFamily="50" charset="-128"/>
                  <a:ea typeface="ＭＳ Ｐゴシック" panose="020B0600070205080204" pitchFamily="50" charset="-128"/>
                </a:rPr>
                <a:t>切迫する大規模地震に対する耐震対策  　　　　　　　　　　　　　　　</a:t>
              </a:r>
            </a:p>
          </p:txBody>
        </p:sp>
        <p:grpSp>
          <p:nvGrpSpPr>
            <p:cNvPr id="8" name="グループ化 5">
              <a:extLst>
                <a:ext uri="{FF2B5EF4-FFF2-40B4-BE49-F238E27FC236}">
                  <a16:creationId xmlns:a16="http://schemas.microsoft.com/office/drawing/2014/main" id="{F723F130-F3A3-A437-793A-29083D7B1DA0}"/>
                </a:ext>
              </a:extLst>
            </p:cNvPr>
            <p:cNvGrpSpPr>
              <a:grpSpLocks/>
            </p:cNvGrpSpPr>
            <p:nvPr/>
          </p:nvGrpSpPr>
          <p:grpSpPr bwMode="auto">
            <a:xfrm>
              <a:off x="8041291" y="2112738"/>
              <a:ext cx="970420" cy="442036"/>
              <a:chOff x="9900266" y="3732365"/>
              <a:chExt cx="1013707" cy="482869"/>
            </a:xfrm>
          </p:grpSpPr>
          <p:grpSp>
            <p:nvGrpSpPr>
              <p:cNvPr id="15" name="グループ化 38">
                <a:extLst>
                  <a:ext uri="{FF2B5EF4-FFF2-40B4-BE49-F238E27FC236}">
                    <a16:creationId xmlns:a16="http://schemas.microsoft.com/office/drawing/2014/main" id="{81B30E70-7884-EB48-88B6-2A3C9239F41D}"/>
                  </a:ext>
                </a:extLst>
              </p:cNvPr>
              <p:cNvGrpSpPr>
                <a:grpSpLocks/>
              </p:cNvGrpSpPr>
              <p:nvPr/>
            </p:nvGrpSpPr>
            <p:grpSpPr bwMode="auto">
              <a:xfrm>
                <a:off x="9900266" y="3732365"/>
                <a:ext cx="1013707" cy="482869"/>
                <a:chOff x="8280582" y="2733169"/>
                <a:chExt cx="1106464" cy="482869"/>
              </a:xfrm>
            </p:grpSpPr>
            <p:sp>
              <p:nvSpPr>
                <p:cNvPr id="17" name="テキスト ボックス 16">
                  <a:extLst>
                    <a:ext uri="{FF2B5EF4-FFF2-40B4-BE49-F238E27FC236}">
                      <a16:creationId xmlns:a16="http://schemas.microsoft.com/office/drawing/2014/main" id="{2B1F8819-5D16-BAF6-A7D7-F8F26BBE0B07}"/>
                    </a:ext>
                  </a:extLst>
                </p:cNvPr>
                <p:cNvSpPr txBox="1"/>
                <p:nvPr/>
              </p:nvSpPr>
              <p:spPr>
                <a:xfrm>
                  <a:off x="8280582" y="2733169"/>
                  <a:ext cx="1106464" cy="482869"/>
                </a:xfrm>
                <a:prstGeom prst="rect">
                  <a:avLst/>
                </a:prstGeom>
                <a:solidFill>
                  <a:schemeClr val="bg1"/>
                </a:solidFill>
                <a:ln w="3175">
                  <a:solidFill>
                    <a:schemeClr val="tx1"/>
                  </a:solidFill>
                </a:ln>
              </p:spPr>
              <p:txBody>
                <a:bodyPr wrap="square" lIns="36000" tIns="36000" rIns="36000" bIns="36000">
                  <a:spAutoFit/>
                </a:bodyPr>
                <a:lstStyle/>
                <a:p>
                  <a:pPr algn="ctr">
                    <a:defRPr/>
                  </a:pPr>
                  <a:r>
                    <a:rPr lang="ja-JP" altLang="en-US" sz="800" dirty="0">
                      <a:latin typeface="+mj-ea"/>
                    </a:rPr>
                    <a:t>Ｒ６工事実施箇所</a:t>
                  </a:r>
                  <a:endParaRPr lang="en-US" altLang="ja-JP" sz="800" dirty="0">
                    <a:latin typeface="+mj-ea"/>
                  </a:endParaRPr>
                </a:p>
                <a:p>
                  <a:pPr algn="ctr">
                    <a:defRPr/>
                  </a:pPr>
                  <a:r>
                    <a:rPr lang="ja-JP" altLang="en-US" sz="800" dirty="0">
                      <a:latin typeface="+mj-ea"/>
                      <a:ea typeface="+mj-ea"/>
                    </a:rPr>
                    <a:t>　　　堤防・護岸</a:t>
                  </a:r>
                  <a:endParaRPr lang="en-US" altLang="ja-JP" sz="800" dirty="0">
                    <a:latin typeface="+mj-ea"/>
                    <a:ea typeface="+mj-ea"/>
                  </a:endParaRPr>
                </a:p>
                <a:p>
                  <a:pPr algn="ctr">
                    <a:defRPr/>
                  </a:pPr>
                  <a:r>
                    <a:rPr lang="ja-JP" altLang="en-US" sz="800" dirty="0">
                      <a:latin typeface="+mj-ea"/>
                      <a:ea typeface="+mj-ea"/>
                    </a:rPr>
                    <a:t>橋　梁</a:t>
                  </a:r>
                  <a:endParaRPr lang="en-US" altLang="ja-JP" sz="800" dirty="0">
                    <a:latin typeface="+mj-ea"/>
                    <a:ea typeface="+mj-ea"/>
                  </a:endParaRPr>
                </a:p>
              </p:txBody>
            </p:sp>
            <p:sp>
              <p:nvSpPr>
                <p:cNvPr id="18" name="円/楕円 116">
                  <a:extLst>
                    <a:ext uri="{FF2B5EF4-FFF2-40B4-BE49-F238E27FC236}">
                      <a16:creationId xmlns:a16="http://schemas.microsoft.com/office/drawing/2014/main" id="{EC44CA42-E93F-B725-D5ED-3DF6C6A35FBF}"/>
                    </a:ext>
                  </a:extLst>
                </p:cNvPr>
                <p:cNvSpPr/>
                <p:nvPr/>
              </p:nvSpPr>
              <p:spPr>
                <a:xfrm>
                  <a:off x="8386808" y="2922984"/>
                  <a:ext cx="198707" cy="1041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16" name="正方形/長方形 15">
                <a:extLst>
                  <a:ext uri="{FF2B5EF4-FFF2-40B4-BE49-F238E27FC236}">
                    <a16:creationId xmlns:a16="http://schemas.microsoft.com/office/drawing/2014/main" id="{E2EABA50-B67B-871E-DA52-6D2B40C4846F}"/>
                  </a:ext>
                </a:extLst>
              </p:cNvPr>
              <p:cNvSpPr/>
              <p:nvPr/>
            </p:nvSpPr>
            <p:spPr>
              <a:xfrm>
                <a:off x="10053234" y="4078955"/>
                <a:ext cx="67092" cy="67308"/>
              </a:xfrm>
              <a:prstGeom prst="rect">
                <a:avLst/>
              </a:prstGeom>
              <a:solidFill>
                <a:srgbClr val="FF0000"/>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11" name="正方形/長方形 10">
              <a:extLst>
                <a:ext uri="{FF2B5EF4-FFF2-40B4-BE49-F238E27FC236}">
                  <a16:creationId xmlns:a16="http://schemas.microsoft.com/office/drawing/2014/main" id="{D732108C-4CAE-FFC8-E50C-FE54418A8F26}"/>
                </a:ext>
              </a:extLst>
            </p:cNvPr>
            <p:cNvSpPr/>
            <p:nvPr/>
          </p:nvSpPr>
          <p:spPr bwMode="auto">
            <a:xfrm>
              <a:off x="7370459" y="2160581"/>
              <a:ext cx="64227" cy="61616"/>
            </a:xfrm>
            <a:prstGeom prst="rect">
              <a:avLst/>
            </a:prstGeom>
            <a:solidFill>
              <a:srgbClr val="FF0000"/>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12" name="円/楕円 116">
              <a:extLst>
                <a:ext uri="{FF2B5EF4-FFF2-40B4-BE49-F238E27FC236}">
                  <a16:creationId xmlns:a16="http://schemas.microsoft.com/office/drawing/2014/main" id="{692A851F-61C4-5540-D3CB-509EB4345C18}"/>
                </a:ext>
              </a:extLst>
            </p:cNvPr>
            <p:cNvSpPr/>
            <p:nvPr/>
          </p:nvSpPr>
          <p:spPr bwMode="auto">
            <a:xfrm rot="3348890">
              <a:off x="6931948" y="1772940"/>
              <a:ext cx="97442" cy="105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13" name="円/楕円 116">
              <a:extLst>
                <a:ext uri="{FF2B5EF4-FFF2-40B4-BE49-F238E27FC236}">
                  <a16:creationId xmlns:a16="http://schemas.microsoft.com/office/drawing/2014/main" id="{40B5986A-66C8-DD50-1C28-1A395452C37E}"/>
                </a:ext>
              </a:extLst>
            </p:cNvPr>
            <p:cNvSpPr/>
            <p:nvPr/>
          </p:nvSpPr>
          <p:spPr bwMode="auto">
            <a:xfrm>
              <a:off x="7771592" y="1466394"/>
              <a:ext cx="98053" cy="12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212" name="テキスト ボックス 211">
            <a:extLst>
              <a:ext uri="{FF2B5EF4-FFF2-40B4-BE49-F238E27FC236}">
                <a16:creationId xmlns:a16="http://schemas.microsoft.com/office/drawing/2014/main" id="{2BB2FEF2-AAD6-6287-6953-AB7D1EBF03DD}"/>
              </a:ext>
            </a:extLst>
          </p:cNvPr>
          <p:cNvSpPr txBox="1"/>
          <p:nvPr/>
        </p:nvSpPr>
        <p:spPr bwMode="auto">
          <a:xfrm>
            <a:off x="6610364" y="2111754"/>
            <a:ext cx="706230"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rPr>
              <a:t>新木津川大橋</a:t>
            </a:r>
            <a:endParaRPr lang="en-US" altLang="ja-JP" sz="800" dirty="0">
              <a:latin typeface="+mj-ea"/>
              <a:ea typeface="+mj-ea"/>
            </a:endParaRPr>
          </a:p>
        </p:txBody>
      </p:sp>
      <p:sp>
        <p:nvSpPr>
          <p:cNvPr id="213" name="テキスト ボックス 212">
            <a:extLst>
              <a:ext uri="{FF2B5EF4-FFF2-40B4-BE49-F238E27FC236}">
                <a16:creationId xmlns:a16="http://schemas.microsoft.com/office/drawing/2014/main" id="{A87412B7-AE02-61D9-F90D-BA7A8F9CB59F}"/>
              </a:ext>
            </a:extLst>
          </p:cNvPr>
          <p:cNvSpPr txBox="1"/>
          <p:nvPr/>
        </p:nvSpPr>
        <p:spPr bwMode="auto">
          <a:xfrm>
            <a:off x="7888879" y="1460657"/>
            <a:ext cx="474115"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東横堀川</a:t>
            </a:r>
            <a:endParaRPr lang="en-US" altLang="ja-JP" sz="800" dirty="0">
              <a:latin typeface="+mj-ea"/>
              <a:ea typeface="+mj-ea"/>
            </a:endParaRPr>
          </a:p>
        </p:txBody>
      </p:sp>
      <p:sp>
        <p:nvSpPr>
          <p:cNvPr id="214" name="テキスト ボックス 213">
            <a:extLst>
              <a:ext uri="{FF2B5EF4-FFF2-40B4-BE49-F238E27FC236}">
                <a16:creationId xmlns:a16="http://schemas.microsoft.com/office/drawing/2014/main" id="{8AEA7C86-BD95-AACD-D8EF-DE9857A31D8D}"/>
              </a:ext>
            </a:extLst>
          </p:cNvPr>
          <p:cNvSpPr txBox="1"/>
          <p:nvPr/>
        </p:nvSpPr>
        <p:spPr bwMode="auto">
          <a:xfrm>
            <a:off x="6339149" y="1757248"/>
            <a:ext cx="557782"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此花区堤防</a:t>
            </a:r>
            <a:endParaRPr lang="en-US" altLang="ja-JP" sz="800" dirty="0">
              <a:latin typeface="+mj-ea"/>
              <a:ea typeface="+mj-ea"/>
            </a:endParaRPr>
          </a:p>
        </p:txBody>
      </p:sp>
      <p:grpSp>
        <p:nvGrpSpPr>
          <p:cNvPr id="71" name="グループ化 70">
            <a:extLst>
              <a:ext uri="{FF2B5EF4-FFF2-40B4-BE49-F238E27FC236}">
                <a16:creationId xmlns:a16="http://schemas.microsoft.com/office/drawing/2014/main" id="{6D4BE92B-803A-5F92-08BD-5276B06F23CD}"/>
              </a:ext>
            </a:extLst>
          </p:cNvPr>
          <p:cNvGrpSpPr/>
          <p:nvPr/>
        </p:nvGrpSpPr>
        <p:grpSpPr>
          <a:xfrm>
            <a:off x="6292686" y="3615438"/>
            <a:ext cx="1074589" cy="179991"/>
            <a:chOff x="8041290" y="4507178"/>
            <a:chExt cx="1074589" cy="179991"/>
          </a:xfrm>
        </p:grpSpPr>
        <p:grpSp>
          <p:nvGrpSpPr>
            <p:cNvPr id="4" name="グループ化 3">
              <a:extLst>
                <a:ext uri="{FF2B5EF4-FFF2-40B4-BE49-F238E27FC236}">
                  <a16:creationId xmlns:a16="http://schemas.microsoft.com/office/drawing/2014/main" id="{26BE0048-88C1-3A9B-6F12-6F47181C2854}"/>
                </a:ext>
              </a:extLst>
            </p:cNvPr>
            <p:cNvGrpSpPr/>
            <p:nvPr/>
          </p:nvGrpSpPr>
          <p:grpSpPr>
            <a:xfrm>
              <a:off x="8041290" y="4507178"/>
              <a:ext cx="1074589" cy="179991"/>
              <a:chOff x="4797315" y="4181902"/>
              <a:chExt cx="895596" cy="139279"/>
            </a:xfrm>
          </p:grpSpPr>
          <p:sp>
            <p:nvSpPr>
              <p:cNvPr id="9" name="正方形/長方形 8">
                <a:extLst>
                  <a:ext uri="{FF2B5EF4-FFF2-40B4-BE49-F238E27FC236}">
                    <a16:creationId xmlns:a16="http://schemas.microsoft.com/office/drawing/2014/main" id="{88E8EC98-DF41-DD49-E1DC-F163A19BEC82}"/>
                  </a:ext>
                </a:extLst>
              </p:cNvPr>
              <p:cNvSpPr/>
              <p:nvPr/>
            </p:nvSpPr>
            <p:spPr bwMode="gray">
              <a:xfrm>
                <a:off x="4797315" y="4183772"/>
                <a:ext cx="895596" cy="12903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a typeface="ＭＳ Ｐゴシック" panose="020B0600070205080204" pitchFamily="50" charset="-128"/>
                </a:endParaRPr>
              </a:p>
            </p:txBody>
          </p:sp>
          <p:sp>
            <p:nvSpPr>
              <p:cNvPr id="10" name="タイトル 1">
                <a:extLst>
                  <a:ext uri="{FF2B5EF4-FFF2-40B4-BE49-F238E27FC236}">
                    <a16:creationId xmlns:a16="http://schemas.microsoft.com/office/drawing/2014/main" id="{796A455D-90D0-217C-9AB8-1E04105007B5}"/>
                  </a:ext>
                </a:extLst>
              </p:cNvPr>
              <p:cNvSpPr txBox="1">
                <a:spLocks/>
              </p:cNvSpPr>
              <p:nvPr/>
            </p:nvSpPr>
            <p:spPr bwMode="gray">
              <a:xfrm>
                <a:off x="4959973" y="4181902"/>
                <a:ext cx="732936" cy="139279"/>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800" dirty="0">
                    <a:latin typeface="ＭＳ Ｐゴシック" panose="020B0600070205080204" pitchFamily="50" charset="-128"/>
                    <a:ea typeface="ＭＳ Ｐゴシック" panose="020B0600070205080204" pitchFamily="50" charset="-128"/>
                  </a:rPr>
                  <a:t>Ｒ６事業実施箇所</a:t>
                </a:r>
              </a:p>
            </p:txBody>
          </p:sp>
        </p:grpSp>
        <p:sp>
          <p:nvSpPr>
            <p:cNvPr id="5" name="円/楕円 58">
              <a:extLst>
                <a:ext uri="{FF2B5EF4-FFF2-40B4-BE49-F238E27FC236}">
                  <a16:creationId xmlns:a16="http://schemas.microsoft.com/office/drawing/2014/main" id="{851EA6A3-BFBC-6E69-E8CF-5C770F96D6B6}"/>
                </a:ext>
              </a:extLst>
            </p:cNvPr>
            <p:cNvSpPr/>
            <p:nvPr/>
          </p:nvSpPr>
          <p:spPr>
            <a:xfrm>
              <a:off x="8090484" y="4556459"/>
              <a:ext cx="174466"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
        <p:nvSpPr>
          <p:cNvPr id="69" name="円/楕円 58">
            <a:extLst>
              <a:ext uri="{FF2B5EF4-FFF2-40B4-BE49-F238E27FC236}">
                <a16:creationId xmlns:a16="http://schemas.microsoft.com/office/drawing/2014/main" id="{9F94DFCA-AB3D-B977-D928-FBCA4F58AF1F}"/>
              </a:ext>
            </a:extLst>
          </p:cNvPr>
          <p:cNvSpPr/>
          <p:nvPr/>
        </p:nvSpPr>
        <p:spPr>
          <a:xfrm rot="6562831">
            <a:off x="7674270" y="4275139"/>
            <a:ext cx="624498" cy="13601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2" name="円/楕円 58">
            <a:extLst>
              <a:ext uri="{FF2B5EF4-FFF2-40B4-BE49-F238E27FC236}">
                <a16:creationId xmlns:a16="http://schemas.microsoft.com/office/drawing/2014/main" id="{69884DF6-1D62-BF01-BDBD-E6A931E42588}"/>
              </a:ext>
            </a:extLst>
          </p:cNvPr>
          <p:cNvSpPr/>
          <p:nvPr/>
        </p:nvSpPr>
        <p:spPr>
          <a:xfrm rot="5400000">
            <a:off x="8322357" y="4393816"/>
            <a:ext cx="453246" cy="91732"/>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3" name="円/楕円 58">
            <a:extLst>
              <a:ext uri="{FF2B5EF4-FFF2-40B4-BE49-F238E27FC236}">
                <a16:creationId xmlns:a16="http://schemas.microsoft.com/office/drawing/2014/main" id="{DD24B868-1D31-B4D1-08DF-A59335896B74}"/>
              </a:ext>
            </a:extLst>
          </p:cNvPr>
          <p:cNvSpPr/>
          <p:nvPr/>
        </p:nvSpPr>
        <p:spPr>
          <a:xfrm rot="5400000">
            <a:off x="8567623" y="3484834"/>
            <a:ext cx="217126" cy="8554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4" name="円/楕円 58">
            <a:extLst>
              <a:ext uri="{FF2B5EF4-FFF2-40B4-BE49-F238E27FC236}">
                <a16:creationId xmlns:a16="http://schemas.microsoft.com/office/drawing/2014/main" id="{064F7A3D-3FC0-5D68-D3CA-8A8FB912A3FB}"/>
              </a:ext>
            </a:extLst>
          </p:cNvPr>
          <p:cNvSpPr/>
          <p:nvPr/>
        </p:nvSpPr>
        <p:spPr>
          <a:xfrm rot="21145084">
            <a:off x="8294455" y="3560215"/>
            <a:ext cx="217126" cy="8554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 name="円/楕円 58">
            <a:extLst>
              <a:ext uri="{FF2B5EF4-FFF2-40B4-BE49-F238E27FC236}">
                <a16:creationId xmlns:a16="http://schemas.microsoft.com/office/drawing/2014/main" id="{ECF76D50-E849-5D59-E929-CF5DE9482079}"/>
              </a:ext>
            </a:extLst>
          </p:cNvPr>
          <p:cNvSpPr/>
          <p:nvPr/>
        </p:nvSpPr>
        <p:spPr>
          <a:xfrm rot="3622451">
            <a:off x="7878061" y="3906656"/>
            <a:ext cx="140190" cy="6396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6" name="円/楕円 58">
            <a:extLst>
              <a:ext uri="{FF2B5EF4-FFF2-40B4-BE49-F238E27FC236}">
                <a16:creationId xmlns:a16="http://schemas.microsoft.com/office/drawing/2014/main" id="{EEC1842C-32F2-7A53-C79F-EE799DFBD95C}"/>
              </a:ext>
            </a:extLst>
          </p:cNvPr>
          <p:cNvSpPr/>
          <p:nvPr/>
        </p:nvSpPr>
        <p:spPr>
          <a:xfrm rot="6892221">
            <a:off x="7923105" y="3264309"/>
            <a:ext cx="381104" cy="124496"/>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7" name="円/楕円 58">
            <a:extLst>
              <a:ext uri="{FF2B5EF4-FFF2-40B4-BE49-F238E27FC236}">
                <a16:creationId xmlns:a16="http://schemas.microsoft.com/office/drawing/2014/main" id="{F0B32F38-AA29-C435-FFA4-4C174EB2195D}"/>
              </a:ext>
            </a:extLst>
          </p:cNvPr>
          <p:cNvSpPr/>
          <p:nvPr/>
        </p:nvSpPr>
        <p:spPr>
          <a:xfrm rot="4185067">
            <a:off x="7689714" y="3349453"/>
            <a:ext cx="357222" cy="11922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9" name="円/楕円 58">
            <a:extLst>
              <a:ext uri="{FF2B5EF4-FFF2-40B4-BE49-F238E27FC236}">
                <a16:creationId xmlns:a16="http://schemas.microsoft.com/office/drawing/2014/main" id="{94B2C880-233E-2679-6873-8851E054DD0B}"/>
              </a:ext>
            </a:extLst>
          </p:cNvPr>
          <p:cNvSpPr/>
          <p:nvPr/>
        </p:nvSpPr>
        <p:spPr>
          <a:xfrm rot="5822408">
            <a:off x="7496145" y="3376917"/>
            <a:ext cx="287849" cy="8164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80" name="円/楕円 58">
            <a:extLst>
              <a:ext uri="{FF2B5EF4-FFF2-40B4-BE49-F238E27FC236}">
                <a16:creationId xmlns:a16="http://schemas.microsoft.com/office/drawing/2014/main" id="{E235C6A0-AE9C-A1CD-36E9-60D7A6BCEF94}"/>
              </a:ext>
            </a:extLst>
          </p:cNvPr>
          <p:cNvSpPr/>
          <p:nvPr/>
        </p:nvSpPr>
        <p:spPr>
          <a:xfrm rot="20272186">
            <a:off x="7569457" y="3738355"/>
            <a:ext cx="134699" cy="54801"/>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82" name="Rectangle 5">
            <a:extLst>
              <a:ext uri="{FF2B5EF4-FFF2-40B4-BE49-F238E27FC236}">
                <a16:creationId xmlns:a16="http://schemas.microsoft.com/office/drawing/2014/main" id="{2D0D7938-C6BD-D4D8-CFB4-DB346C3EC16D}"/>
              </a:ext>
            </a:extLst>
          </p:cNvPr>
          <p:cNvSpPr>
            <a:spLocks noChangeArrowheads="1"/>
          </p:cNvSpPr>
          <p:nvPr/>
        </p:nvSpPr>
        <p:spPr bwMode="auto">
          <a:xfrm>
            <a:off x="90790" y="4021033"/>
            <a:ext cx="6951189" cy="82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solidFill>
                  <a:srgbClr val="000000"/>
                </a:solidFill>
                <a:latin typeface="ＭＳ Ｐゴシック" panose="020B0600070205080204" pitchFamily="50" charset="-128"/>
              </a:rPr>
              <a:t>小学校の体育館等への空調機</a:t>
            </a:r>
            <a:r>
              <a:rPr lang="ja-JP" altLang="en-US" sz="1600" b="1" dirty="0">
                <a:latin typeface="ＭＳ Ｐゴシック" panose="020B0600070205080204" pitchFamily="50" charset="-128"/>
              </a:rPr>
              <a:t>整備</a:t>
            </a:r>
            <a:endParaRPr lang="en-US" altLang="ja-JP" sz="1600" b="1" dirty="0">
              <a:solidFill>
                <a:srgbClr val="000000"/>
              </a:solidFill>
              <a:latin typeface="ＭＳ Ｐゴシック" panose="020B0600070205080204" pitchFamily="50" charset="-128"/>
            </a:endParaRPr>
          </a:p>
          <a:p>
            <a:pPr marL="288000" eaLnBrk="1" hangingPunct="1">
              <a:spcBef>
                <a:spcPts val="170"/>
              </a:spcBef>
              <a:spcAft>
                <a:spcPts val="170"/>
              </a:spcAft>
              <a:buNone/>
              <a:tabLst>
                <a:tab pos="4257675" algn="l"/>
              </a:tabLst>
              <a:defRPr/>
            </a:pPr>
            <a:r>
              <a:rPr lang="ja-JP" altLang="en-US" sz="1600" b="1" dirty="0">
                <a:solidFill>
                  <a:srgbClr val="000000"/>
                </a:solidFill>
                <a:latin typeface="ＭＳ Ｐゴシック" panose="020B0600070205080204" pitchFamily="50" charset="-128"/>
              </a:rPr>
              <a:t> </a:t>
            </a:r>
            <a:r>
              <a:rPr lang="ja-JP" altLang="en-US" sz="1600" b="1" dirty="0">
                <a:latin typeface="ＭＳ Ｐゴシック" panose="020B0600070205080204" pitchFamily="50" charset="-128"/>
              </a:rPr>
              <a:t>　　　　　　　　　　　　　　　　　　　　　　　　　　　（      ４，０００万円） </a:t>
            </a:r>
            <a:r>
              <a:rPr lang="ja-JP" altLang="en-US" sz="1600" b="1" dirty="0">
                <a:solidFill>
                  <a:srgbClr val="000000"/>
                </a:solidFill>
                <a:highlight>
                  <a:srgbClr val="FFFF00"/>
                </a:highlight>
                <a:latin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endParaRPr lang="ja-JP" altLang="en-US" sz="1200" dirty="0">
              <a:latin typeface="ＭＳ Ｐゴシック" panose="020B0600070205080204" pitchFamily="50" charset="-128"/>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lang="ja-JP" altLang="en-US" sz="1400" dirty="0">
                <a:solidFill>
                  <a:srgbClr val="000000"/>
                </a:solidFill>
                <a:latin typeface="ＭＳ Ｐゴシック" panose="020B0600070205080204" pitchFamily="50" charset="-128"/>
              </a:rPr>
              <a:t>令和６年元日の能登半島地震をふまえ、避難所ともなる小学校の体育館等</a:t>
            </a:r>
            <a:endParaRPr lang="en-US" altLang="ja-JP" sz="1400" dirty="0">
              <a:solidFill>
                <a:srgbClr val="000000"/>
              </a:solidFill>
              <a:latin typeface="ＭＳ Ｐゴシック" panose="020B0600070205080204" pitchFamily="50" charset="-128"/>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solidFill>
                  <a:srgbClr val="000000"/>
                </a:solidFill>
                <a:latin typeface="ＭＳ Ｐゴシック" panose="020B0600070205080204" pitchFamily="50" charset="-128"/>
              </a:rPr>
              <a:t>　　 への</a:t>
            </a:r>
            <a:r>
              <a:rPr lang="ja-JP" altLang="en-US" sz="1400" dirty="0">
                <a:latin typeface="ＭＳ Ｐゴシック" panose="020B0600070205080204" pitchFamily="50" charset="-128"/>
              </a:rPr>
              <a:t>空調機整備に向けた調査を実施</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83" name="Rectangle 5">
            <a:extLst>
              <a:ext uri="{FF2B5EF4-FFF2-40B4-BE49-F238E27FC236}">
                <a16:creationId xmlns:a16="http://schemas.microsoft.com/office/drawing/2014/main" id="{E099B337-1963-C7FF-24CF-47C21AF3D933}"/>
              </a:ext>
            </a:extLst>
          </p:cNvPr>
          <p:cNvSpPr>
            <a:spLocks noChangeArrowheads="1"/>
          </p:cNvSpPr>
          <p:nvPr/>
        </p:nvSpPr>
        <p:spPr bwMode="auto">
          <a:xfrm>
            <a:off x="3826817" y="1035127"/>
            <a:ext cx="2394719" cy="53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a:t>
            </a:r>
            <a:endParaRPr lang="en-US" altLang="ja-JP" sz="1200" dirty="0">
              <a:latin typeface="ＭＳ Ｐゴシック" panose="020B0600070205080204" pitchFamily="50" charset="-128"/>
            </a:endParaRPr>
          </a:p>
          <a:p>
            <a:pPr marL="288000" eaLnBrk="1" hangingPunct="1">
              <a:lnSpc>
                <a:spcPts val="1400"/>
              </a:lnSpc>
              <a:spcBef>
                <a:spcPts val="170"/>
              </a:spcBef>
              <a:spcAft>
                <a:spcPts val="170"/>
              </a:spcAft>
              <a:buNone/>
              <a:tabLst>
                <a:tab pos="4238625" algn="l"/>
              </a:tabLst>
              <a:defRPr/>
            </a:pPr>
            <a:r>
              <a:rPr lang="ja-JP" altLang="en-US" sz="1200" dirty="0">
                <a:latin typeface="ＭＳ Ｐゴシック" panose="020B0600070205080204" pitchFamily="50" charset="-128"/>
              </a:rPr>
              <a:t>繰越分（ ８，０００万円）を含む</a:t>
            </a:r>
            <a:endParaRPr lang="en-US" altLang="ja-JP" sz="1200" b="1" dirty="0">
              <a:latin typeface="ＭＳ Ｐゴシック" panose="020B0600070205080204" pitchFamily="50" charset="-128"/>
            </a:endParaRPr>
          </a:p>
        </p:txBody>
      </p:sp>
      <p:sp>
        <p:nvSpPr>
          <p:cNvPr id="85" name="角丸四角形 82">
            <a:extLst>
              <a:ext uri="{FF2B5EF4-FFF2-40B4-BE49-F238E27FC236}">
                <a16:creationId xmlns:a16="http://schemas.microsoft.com/office/drawing/2014/main" id="{A429D9A8-3072-3022-32A5-202DB98FCE40}"/>
              </a:ext>
            </a:extLst>
          </p:cNvPr>
          <p:cNvSpPr/>
          <p:nvPr/>
        </p:nvSpPr>
        <p:spPr>
          <a:xfrm>
            <a:off x="79269" y="4039425"/>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 name="Rectangle 5">
            <a:extLst>
              <a:ext uri="{FF2B5EF4-FFF2-40B4-BE49-F238E27FC236}">
                <a16:creationId xmlns:a16="http://schemas.microsoft.com/office/drawing/2014/main" id="{5243DE22-1133-6203-79F0-706BD237B5CB}"/>
              </a:ext>
            </a:extLst>
          </p:cNvPr>
          <p:cNvSpPr>
            <a:spLocks noChangeArrowheads="1"/>
          </p:cNvSpPr>
          <p:nvPr/>
        </p:nvSpPr>
        <p:spPr bwMode="auto">
          <a:xfrm>
            <a:off x="3636123" y="2640398"/>
            <a:ext cx="2731166" cy="25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うち、一般会計：１３億　 ９００万円）</a:t>
            </a:r>
            <a:endParaRPr lang="en-US" altLang="ja-JP" sz="1200" b="1" dirty="0">
              <a:latin typeface="ＭＳ Ｐゴシック" panose="020B0600070205080204" pitchFamily="50" charset="-128"/>
            </a:endParaRPr>
          </a:p>
        </p:txBody>
      </p:sp>
      <p:sp>
        <p:nvSpPr>
          <p:cNvPr id="70" name="スライド番号プレースホルダ 3">
            <a:extLst>
              <a:ext uri="{FF2B5EF4-FFF2-40B4-BE49-F238E27FC236}">
                <a16:creationId xmlns:a16="http://schemas.microsoft.com/office/drawing/2014/main" id="{2B3D8ABF-5361-F834-0AE2-01D1E3540368}"/>
              </a:ext>
            </a:extLst>
          </p:cNvPr>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43</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678248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防災体制の更なる充実・震災対策の推進②</a:t>
            </a:r>
          </a:p>
        </p:txBody>
      </p:sp>
      <p:sp>
        <p:nvSpPr>
          <p:cNvPr id="28" name="Rectangle 4"/>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防災力の強化</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76" name="スライド番号プレースホルダ 3"/>
          <p:cNvSpPr txBox="1">
            <a:spLocks noGrp="1"/>
          </p:cNvSpPr>
          <p:nvPr/>
        </p:nvSpPr>
        <p:spPr bwMode="auto">
          <a:xfrm>
            <a:off x="6969622" y="475680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7" name="Rectangle 5"/>
          <p:cNvSpPr>
            <a:spLocks noChangeArrowheads="1"/>
          </p:cNvSpPr>
          <p:nvPr/>
        </p:nvSpPr>
        <p:spPr bwMode="auto">
          <a:xfrm>
            <a:off x="100984" y="2121140"/>
            <a:ext cx="6833170" cy="13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密集住宅市街地整備の推進　　　　　　　 　　　　  （</a:t>
            </a:r>
            <a:r>
              <a:rPr lang="zh-TW" altLang="en-US" sz="1600" b="1" dirty="0">
                <a:latin typeface="ＭＳ Ｐゴシック" panose="020B0600070205080204" pitchFamily="50" charset="-128"/>
              </a:rPr>
              <a:t>３７億１，４００万円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4238625" algn="l"/>
              </a:tabLst>
              <a:defRPr/>
            </a:pPr>
            <a:endParaRPr lang="en-US" altLang="ja-JP" sz="105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「密集住宅市街地整備プログラム」に基づき、老朽木造住宅の除却・建替え等への支援により市街地の不燃化を促進するとともに、防災骨格の形成等に資する都市計画道路を整備</a:t>
            </a:r>
            <a:endParaRPr lang="en-US" altLang="ja-JP" sz="1400" dirty="0">
              <a:latin typeface="ＭＳ Ｐゴシック" panose="020B0600070205080204" pitchFamily="50" charset="-128"/>
              <a:cs typeface="Times New Roman" pitchFamily="18" charset="0"/>
            </a:endParaRPr>
          </a:p>
        </p:txBody>
      </p:sp>
      <p:sp>
        <p:nvSpPr>
          <p:cNvPr id="93" name="Rectangle 5"/>
          <p:cNvSpPr>
            <a:spLocks noChangeArrowheads="1"/>
          </p:cNvSpPr>
          <p:nvPr/>
        </p:nvSpPr>
        <p:spPr bwMode="auto">
          <a:xfrm>
            <a:off x="58777" y="450297"/>
            <a:ext cx="6879192" cy="169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0"/>
              </a:spcAft>
              <a:buNone/>
              <a:tabLst>
                <a:tab pos="4303713" algn="l"/>
              </a:tabLst>
              <a:defRPr/>
            </a:pPr>
            <a:r>
              <a:rPr lang="ja-JP" altLang="en-US" sz="1600" b="1" dirty="0">
                <a:latin typeface="ＭＳ Ｐゴシック" panose="020B0600070205080204" pitchFamily="50" charset="-128"/>
              </a:rPr>
              <a:t>■　高潮・大雨に対する浸水対策</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a:t>
            </a:r>
            <a:r>
              <a:rPr lang="ja-JP" altLang="en-US" sz="1600" b="1" dirty="0">
                <a:latin typeface="ＭＳ Ｐゴシック" pitchFamily="50" charset="-128"/>
                <a:ea typeface="ＭＳ Ｐゴシック" charset="-128"/>
              </a:rPr>
              <a:t>５５億６，１００万円</a:t>
            </a:r>
            <a:r>
              <a:rPr lang="ja-JP" altLang="en-US" sz="1600" b="1" dirty="0">
                <a:latin typeface="ＭＳ Ｐゴシック" panose="020B0600070205080204" pitchFamily="50" charset="-128"/>
              </a:rPr>
              <a:t>）</a:t>
            </a:r>
            <a:endParaRPr lang="en-US" altLang="ja-JP" sz="1400" dirty="0">
              <a:latin typeface="ＭＳ Ｐゴシック" panose="020B0600070205080204" pitchFamily="50" charset="-128"/>
            </a:endParaRPr>
          </a:p>
          <a:p>
            <a:pPr marL="471600" eaLnBrk="1" hangingPunct="1">
              <a:spcBef>
                <a:spcPts val="0"/>
              </a:spcBef>
              <a:spcAft>
                <a:spcPts val="170"/>
              </a:spcAft>
              <a:buNone/>
              <a:tabLst>
                <a:tab pos="5740400" algn="l"/>
              </a:tabLst>
              <a:defRPr/>
            </a:pPr>
            <a:r>
              <a:rPr lang="ja-JP" altLang="en-US" sz="1400" dirty="0">
                <a:latin typeface="ＭＳ Ｐゴシック" panose="020B0600070205080204" pitchFamily="50" charset="-128"/>
              </a:rPr>
              <a:t>　　　　　　　　　　　　　　　　　　　　　　　      　　　（うち、一般会計：３１億７，９００万円）</a:t>
            </a:r>
            <a:endParaRPr lang="en-US" altLang="ja-JP" sz="1400" dirty="0">
              <a:latin typeface="ＭＳ Ｐゴシック" panose="020B0600070205080204" pitchFamily="50" charset="-128"/>
            </a:endParaRPr>
          </a:p>
          <a:p>
            <a:pPr marL="756000" indent="-28440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台風の高波等による浸水被害の最小化を図るため、過去最大規模の</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台風（伊勢湾台風級）を想定した埋立地の浸水対策</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大規模な雨水対策施設及び公園事業と連携したグリーンインフラ</a:t>
            </a:r>
            <a:endParaRPr lang="en-US" altLang="ja-JP" sz="1400" dirty="0">
              <a:latin typeface="ＭＳ Ｐゴシック" panose="020B0600070205080204" pitchFamily="50" charset="-128"/>
            </a:endParaRPr>
          </a:p>
          <a:p>
            <a:pPr marL="471600" eaLnBrk="1" hangingPunct="1">
              <a:spcBef>
                <a:spcPts val="0"/>
              </a:spcBef>
              <a:spcAft>
                <a:spcPts val="170"/>
              </a:spcAft>
              <a:buNone/>
              <a:tabLst>
                <a:tab pos="5740400" algn="l"/>
              </a:tabLst>
              <a:defRPr/>
            </a:pPr>
            <a:r>
              <a:rPr lang="ja-JP" altLang="en-US" sz="1400" dirty="0">
                <a:latin typeface="ＭＳ Ｐゴシック" panose="020B0600070205080204" pitchFamily="50" charset="-128"/>
              </a:rPr>
              <a:t>　　（雨水貯留浸透施設）の整備</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気候変動の影響をふまえた浸水対策計画の策定</a:t>
            </a:r>
          </a:p>
        </p:txBody>
      </p:sp>
      <p:sp>
        <p:nvSpPr>
          <p:cNvPr id="59" name="Rectangle 5"/>
          <p:cNvSpPr>
            <a:spLocks noChangeArrowheads="1"/>
          </p:cNvSpPr>
          <p:nvPr/>
        </p:nvSpPr>
        <p:spPr bwMode="auto">
          <a:xfrm>
            <a:off x="2338121" y="2368944"/>
            <a:ext cx="4638240" cy="28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200"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令和５年度補正予算の繰越分（５億１，６００万円）を含む</a:t>
            </a:r>
          </a:p>
        </p:txBody>
      </p:sp>
      <p:grpSp>
        <p:nvGrpSpPr>
          <p:cNvPr id="18" name="グループ化 17">
            <a:extLst>
              <a:ext uri="{FF2B5EF4-FFF2-40B4-BE49-F238E27FC236}">
                <a16:creationId xmlns:a16="http://schemas.microsoft.com/office/drawing/2014/main" id="{E5816239-014C-7F22-07F0-378A61CDD5B1}"/>
              </a:ext>
            </a:extLst>
          </p:cNvPr>
          <p:cNvGrpSpPr/>
          <p:nvPr/>
        </p:nvGrpSpPr>
        <p:grpSpPr>
          <a:xfrm>
            <a:off x="102177" y="4317809"/>
            <a:ext cx="7105710" cy="837098"/>
            <a:chOff x="84092" y="4252486"/>
            <a:chExt cx="7105710" cy="837098"/>
          </a:xfrm>
        </p:grpSpPr>
        <p:sp>
          <p:nvSpPr>
            <p:cNvPr id="48" name="Rectangle 5"/>
            <p:cNvSpPr>
              <a:spLocks noChangeArrowheads="1"/>
            </p:cNvSpPr>
            <p:nvPr/>
          </p:nvSpPr>
          <p:spPr bwMode="auto">
            <a:xfrm>
              <a:off x="84092" y="4252486"/>
              <a:ext cx="7105710" cy="83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a:t>
              </a:r>
              <a:r>
                <a:rPr lang="zh-TW" altLang="en-US" sz="1600" b="1" dirty="0">
                  <a:latin typeface="ＭＳ Ｐゴシック" panose="020B0600070205080204" pitchFamily="50" charset="-128"/>
                </a:rPr>
                <a:t>個別避難計画作成推進事業</a:t>
              </a:r>
              <a:r>
                <a:rPr lang="ja-JP" altLang="en-US" sz="1600" b="1" dirty="0">
                  <a:latin typeface="ＭＳ Ｐゴシック" panose="020B0600070205080204" pitchFamily="50" charset="-128"/>
                </a:rPr>
                <a:t>　　　　　　　　　　　    （ 　　９，２００万円）</a:t>
              </a:r>
              <a:endParaRPr lang="en-US" altLang="ja-JP" sz="1600" b="1" dirty="0">
                <a:latin typeface="ＭＳ Ｐゴシック" panose="020B0600070205080204" pitchFamily="50" charset="-128"/>
              </a:endParaRPr>
            </a:p>
            <a:p>
              <a:pPr marL="756000" indent="-28440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避難行動要支援者のうち、特に優先度の高い方の個別避難計画を</a:t>
              </a:r>
              <a:endParaRPr lang="en-US" altLang="ja-JP" sz="1400" dirty="0">
                <a:latin typeface="ＭＳ Ｐゴシック" panose="020B0600070205080204" pitchFamily="50" charset="-128"/>
              </a:endParaRPr>
            </a:p>
            <a:p>
              <a:pPr marL="471600" eaLnBrk="1" hangingPunct="1">
                <a:lnSpc>
                  <a:spcPts val="1400"/>
                </a:lnSpc>
                <a:spcBef>
                  <a:spcPts val="170"/>
                </a:spcBef>
                <a:spcAft>
                  <a:spcPts val="170"/>
                </a:spcAft>
                <a:buNone/>
                <a:tabLst>
                  <a:tab pos="5740400" algn="l"/>
                </a:tabLst>
                <a:defRPr/>
              </a:pPr>
              <a:r>
                <a:rPr lang="ja-JP" altLang="en-US" sz="1400" dirty="0">
                  <a:latin typeface="ＭＳ Ｐゴシック" panose="020B0600070205080204" pitchFamily="50" charset="-128"/>
                </a:rPr>
                <a:t>　　 令和８年度末までに作成するため、区役所の業務執行体制を強化</a:t>
              </a:r>
              <a:endParaRPr lang="en-US" altLang="ja-JP" sz="1400" dirty="0">
                <a:latin typeface="ＭＳ Ｐゴシック" panose="020B0600070205080204" pitchFamily="50" charset="-128"/>
              </a:endParaRPr>
            </a:p>
          </p:txBody>
        </p:sp>
        <p:sp>
          <p:nvSpPr>
            <p:cNvPr id="2" name="角丸四角形 82">
              <a:extLst>
                <a:ext uri="{FF2B5EF4-FFF2-40B4-BE49-F238E27FC236}">
                  <a16:creationId xmlns:a16="http://schemas.microsoft.com/office/drawing/2014/main" id="{FC8B9544-D7A6-2791-2E4A-1CA9E34EC083}"/>
                </a:ext>
              </a:extLst>
            </p:cNvPr>
            <p:cNvSpPr/>
            <p:nvPr/>
          </p:nvSpPr>
          <p:spPr>
            <a:xfrm>
              <a:off x="125773" y="426470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grpSp>
      <p:sp>
        <p:nvSpPr>
          <p:cNvPr id="3" name="Rectangle 5">
            <a:extLst>
              <a:ext uri="{FF2B5EF4-FFF2-40B4-BE49-F238E27FC236}">
                <a16:creationId xmlns:a16="http://schemas.microsoft.com/office/drawing/2014/main" id="{9A4E7C16-1DAF-AB1C-AD1F-78B8A50337DF}"/>
              </a:ext>
            </a:extLst>
          </p:cNvPr>
          <p:cNvSpPr>
            <a:spLocks noChangeArrowheads="1"/>
          </p:cNvSpPr>
          <p:nvPr/>
        </p:nvSpPr>
        <p:spPr bwMode="auto">
          <a:xfrm>
            <a:off x="100984" y="3311794"/>
            <a:ext cx="7108097" cy="104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北区ビル火災をふまえた火災安全対策の推進 　（ ３億２，１００万円）</a:t>
            </a:r>
            <a:endParaRPr lang="en-US" altLang="ja-JP" sz="1400" dirty="0">
              <a:latin typeface="ＭＳ Ｐゴシック" panose="020B0600070205080204" pitchFamily="50" charset="-128"/>
            </a:endParaRPr>
          </a:p>
          <a:p>
            <a:pPr marL="757350" indent="-28575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特定一階段等防火対象物の関係者等に対し、自身や利用者の命を守る</a:t>
            </a:r>
            <a:endParaRPr lang="en-US" altLang="ja-JP" sz="1400" dirty="0">
              <a:latin typeface="ＭＳ Ｐゴシック" panose="020B0600070205080204" pitchFamily="50" charset="-128"/>
            </a:endParaRPr>
          </a:p>
          <a:p>
            <a:pPr marL="471600" eaLnBrk="1" hangingPunct="1">
              <a:lnSpc>
                <a:spcPts val="1400"/>
              </a:lnSpc>
              <a:spcBef>
                <a:spcPts val="170"/>
              </a:spcBef>
              <a:spcAft>
                <a:spcPts val="170"/>
              </a:spcAft>
              <a:buNone/>
              <a:tabLst>
                <a:tab pos="5740400" algn="l"/>
              </a:tabLst>
              <a:defRPr/>
            </a:pPr>
            <a:r>
              <a:rPr lang="ja-JP" altLang="en-US" sz="1400" dirty="0">
                <a:latin typeface="ＭＳ Ｐゴシック" panose="020B0600070205080204" pitchFamily="50" charset="-128"/>
              </a:rPr>
              <a:t>     セルフレスキューの知識や方策についてコーチングを実施　</a:t>
            </a:r>
            <a:endParaRPr lang="en-US" altLang="ja-JP" sz="1400" strike="sngStrike" dirty="0">
              <a:solidFill>
                <a:srgbClr val="FF0000"/>
              </a:solidFill>
              <a:latin typeface="ＭＳ Ｐゴシック" panose="020B0600070205080204" pitchFamily="50" charset="-128"/>
            </a:endParaRPr>
          </a:p>
          <a:p>
            <a:pPr marL="757350" indent="-28575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既存建築物における火災安全対策改修への補助を実施</a:t>
            </a:r>
            <a:endParaRPr lang="ja-JP" altLang="en-US" sz="1400" strike="sngStrike" dirty="0">
              <a:solidFill>
                <a:srgbClr val="FF0000"/>
              </a:solidFill>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62164E71-BDBF-576E-9481-5ECA6F3F99B3}"/>
              </a:ext>
            </a:extLst>
          </p:cNvPr>
          <p:cNvGrpSpPr/>
          <p:nvPr/>
        </p:nvGrpSpPr>
        <p:grpSpPr>
          <a:xfrm>
            <a:off x="6865085" y="614776"/>
            <a:ext cx="2031271" cy="1617817"/>
            <a:chOff x="6235401" y="511824"/>
            <a:chExt cx="2670786" cy="2127163"/>
          </a:xfrm>
        </p:grpSpPr>
        <p:grpSp>
          <p:nvGrpSpPr>
            <p:cNvPr id="7" name="グループ化 6">
              <a:extLst>
                <a:ext uri="{FF2B5EF4-FFF2-40B4-BE49-F238E27FC236}">
                  <a16:creationId xmlns:a16="http://schemas.microsoft.com/office/drawing/2014/main" id="{3AEFCAAF-5A7A-E5C6-94C4-7F46B25D363F}"/>
                </a:ext>
              </a:extLst>
            </p:cNvPr>
            <p:cNvGrpSpPr/>
            <p:nvPr/>
          </p:nvGrpSpPr>
          <p:grpSpPr>
            <a:xfrm>
              <a:off x="6235401" y="523002"/>
              <a:ext cx="2623099" cy="2115985"/>
              <a:chOff x="5920097" y="677274"/>
              <a:chExt cx="2992995" cy="2380757"/>
            </a:xfrm>
          </p:grpSpPr>
          <p:pic>
            <p:nvPicPr>
              <p:cNvPr id="15" name="図 8">
                <a:extLst>
                  <a:ext uri="{FF2B5EF4-FFF2-40B4-BE49-F238E27FC236}">
                    <a16:creationId xmlns:a16="http://schemas.microsoft.com/office/drawing/2014/main" id="{AA2D4A97-9A1E-E281-64E7-A37C7B4581E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503632" y="677274"/>
                <a:ext cx="2398979" cy="2123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39AC5476-9BE3-71EB-BCDC-E960550ABD54}"/>
                  </a:ext>
                </a:extLst>
              </p:cNvPr>
              <p:cNvGrpSpPr/>
              <p:nvPr/>
            </p:nvGrpSpPr>
            <p:grpSpPr>
              <a:xfrm>
                <a:off x="7557274" y="716151"/>
                <a:ext cx="1355818" cy="1841322"/>
                <a:chOff x="7320427" y="3210128"/>
                <a:chExt cx="1355818" cy="1841322"/>
              </a:xfrm>
            </p:grpSpPr>
            <p:pic>
              <p:nvPicPr>
                <p:cNvPr id="35" name="図 34">
                  <a:extLst>
                    <a:ext uri="{FF2B5EF4-FFF2-40B4-BE49-F238E27FC236}">
                      <a16:creationId xmlns:a16="http://schemas.microsoft.com/office/drawing/2014/main" id="{B8B12B3D-7C64-68CD-5ADC-DC963E2CA07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1763"/>
                <a:stretch/>
              </p:blipFill>
              <p:spPr>
                <a:xfrm>
                  <a:off x="7320427" y="3210128"/>
                  <a:ext cx="1355818" cy="1841322"/>
                </a:xfrm>
                <a:prstGeom prst="rect">
                  <a:avLst/>
                </a:prstGeom>
              </p:spPr>
            </p:pic>
            <p:sp>
              <p:nvSpPr>
                <p:cNvPr id="36" name="フリーフォーム 73">
                  <a:extLst>
                    <a:ext uri="{FF2B5EF4-FFF2-40B4-BE49-F238E27FC236}">
                      <a16:creationId xmlns:a16="http://schemas.microsoft.com/office/drawing/2014/main" id="{241A1B6F-5ADC-86E8-04C7-EF8FABFF8993}"/>
                    </a:ext>
                  </a:extLst>
                </p:cNvPr>
                <p:cNvSpPr/>
                <p:nvPr/>
              </p:nvSpPr>
              <p:spPr>
                <a:xfrm>
                  <a:off x="8278018" y="3752099"/>
                  <a:ext cx="316707" cy="223837"/>
                </a:xfrm>
                <a:custGeom>
                  <a:avLst/>
                  <a:gdLst>
                    <a:gd name="connsiteX0" fmla="*/ 0 w 304800"/>
                    <a:gd name="connsiteY0" fmla="*/ 223837 h 223837"/>
                    <a:gd name="connsiteX1" fmla="*/ 66675 w 304800"/>
                    <a:gd name="connsiteY1" fmla="*/ 161925 h 223837"/>
                    <a:gd name="connsiteX2" fmla="*/ 138113 w 304800"/>
                    <a:gd name="connsiteY2" fmla="*/ 38100 h 223837"/>
                    <a:gd name="connsiteX3" fmla="*/ 173831 w 304800"/>
                    <a:gd name="connsiteY3" fmla="*/ 0 h 223837"/>
                    <a:gd name="connsiteX4" fmla="*/ 304800 w 304800"/>
                    <a:gd name="connsiteY4" fmla="*/ 83343 h 223837"/>
                    <a:gd name="connsiteX0" fmla="*/ 0 w 319088"/>
                    <a:gd name="connsiteY0" fmla="*/ 223837 h 223837"/>
                    <a:gd name="connsiteX1" fmla="*/ 66675 w 319088"/>
                    <a:gd name="connsiteY1" fmla="*/ 161925 h 223837"/>
                    <a:gd name="connsiteX2" fmla="*/ 138113 w 319088"/>
                    <a:gd name="connsiteY2" fmla="*/ 38100 h 223837"/>
                    <a:gd name="connsiteX3" fmla="*/ 173831 w 319088"/>
                    <a:gd name="connsiteY3" fmla="*/ 0 h 223837"/>
                    <a:gd name="connsiteX4" fmla="*/ 319088 w 319088"/>
                    <a:gd name="connsiteY4" fmla="*/ 95249 h 223837"/>
                    <a:gd name="connsiteX0" fmla="*/ 0 w 319088"/>
                    <a:gd name="connsiteY0" fmla="*/ 223837 h 223837"/>
                    <a:gd name="connsiteX1" fmla="*/ 66675 w 319088"/>
                    <a:gd name="connsiteY1" fmla="*/ 161925 h 223837"/>
                    <a:gd name="connsiteX2" fmla="*/ 138113 w 319088"/>
                    <a:gd name="connsiteY2" fmla="*/ 38100 h 223837"/>
                    <a:gd name="connsiteX3" fmla="*/ 173831 w 319088"/>
                    <a:gd name="connsiteY3" fmla="*/ 0 h 223837"/>
                    <a:gd name="connsiteX4" fmla="*/ 319088 w 319088"/>
                    <a:gd name="connsiteY4" fmla="*/ 90487 h 223837"/>
                    <a:gd name="connsiteX0" fmla="*/ 0 w 316707"/>
                    <a:gd name="connsiteY0" fmla="*/ 223837 h 223837"/>
                    <a:gd name="connsiteX1" fmla="*/ 66675 w 316707"/>
                    <a:gd name="connsiteY1" fmla="*/ 161925 h 223837"/>
                    <a:gd name="connsiteX2" fmla="*/ 138113 w 316707"/>
                    <a:gd name="connsiteY2" fmla="*/ 38100 h 223837"/>
                    <a:gd name="connsiteX3" fmla="*/ 173831 w 316707"/>
                    <a:gd name="connsiteY3" fmla="*/ 0 h 223837"/>
                    <a:gd name="connsiteX4" fmla="*/ 316707 w 316707"/>
                    <a:gd name="connsiteY4" fmla="*/ 95250 h 223837"/>
                    <a:gd name="connsiteX0" fmla="*/ 0 w 319089"/>
                    <a:gd name="connsiteY0" fmla="*/ 223837 h 223837"/>
                    <a:gd name="connsiteX1" fmla="*/ 66675 w 319089"/>
                    <a:gd name="connsiteY1" fmla="*/ 161925 h 223837"/>
                    <a:gd name="connsiteX2" fmla="*/ 138113 w 319089"/>
                    <a:gd name="connsiteY2" fmla="*/ 38100 h 223837"/>
                    <a:gd name="connsiteX3" fmla="*/ 173831 w 319089"/>
                    <a:gd name="connsiteY3" fmla="*/ 0 h 223837"/>
                    <a:gd name="connsiteX4" fmla="*/ 319089 w 319089"/>
                    <a:gd name="connsiteY4" fmla="*/ 88106 h 223837"/>
                    <a:gd name="connsiteX0" fmla="*/ 0 w 316707"/>
                    <a:gd name="connsiteY0" fmla="*/ 223837 h 223837"/>
                    <a:gd name="connsiteX1" fmla="*/ 66675 w 316707"/>
                    <a:gd name="connsiteY1" fmla="*/ 161925 h 223837"/>
                    <a:gd name="connsiteX2" fmla="*/ 138113 w 316707"/>
                    <a:gd name="connsiteY2" fmla="*/ 38100 h 223837"/>
                    <a:gd name="connsiteX3" fmla="*/ 173831 w 316707"/>
                    <a:gd name="connsiteY3" fmla="*/ 0 h 223837"/>
                    <a:gd name="connsiteX4" fmla="*/ 316707 w 316707"/>
                    <a:gd name="connsiteY4" fmla="*/ 90488 h 22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07" h="223837">
                      <a:moveTo>
                        <a:pt x="0" y="223837"/>
                      </a:moveTo>
                      <a:lnTo>
                        <a:pt x="66675" y="161925"/>
                      </a:lnTo>
                      <a:lnTo>
                        <a:pt x="138113" y="38100"/>
                      </a:lnTo>
                      <a:lnTo>
                        <a:pt x="173831" y="0"/>
                      </a:lnTo>
                      <a:lnTo>
                        <a:pt x="316707" y="90488"/>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37" name="フリーフォーム 74">
                  <a:extLst>
                    <a:ext uri="{FF2B5EF4-FFF2-40B4-BE49-F238E27FC236}">
                      <a16:creationId xmlns:a16="http://schemas.microsoft.com/office/drawing/2014/main" id="{12AD78EC-1F8D-81C3-ACC1-3C3E30466419}"/>
                    </a:ext>
                  </a:extLst>
                </p:cNvPr>
                <p:cNvSpPr/>
                <p:nvPr/>
              </p:nvSpPr>
              <p:spPr>
                <a:xfrm>
                  <a:off x="8256588" y="3737811"/>
                  <a:ext cx="340519" cy="230981"/>
                </a:xfrm>
                <a:custGeom>
                  <a:avLst/>
                  <a:gdLst>
                    <a:gd name="connsiteX0" fmla="*/ 0 w 333375"/>
                    <a:gd name="connsiteY0" fmla="*/ 230981 h 230981"/>
                    <a:gd name="connsiteX1" fmla="*/ 57150 w 333375"/>
                    <a:gd name="connsiteY1" fmla="*/ 173831 h 230981"/>
                    <a:gd name="connsiteX2" fmla="*/ 90487 w 333375"/>
                    <a:gd name="connsiteY2" fmla="*/ 123825 h 230981"/>
                    <a:gd name="connsiteX3" fmla="*/ 135731 w 333375"/>
                    <a:gd name="connsiteY3" fmla="*/ 50006 h 230981"/>
                    <a:gd name="connsiteX4" fmla="*/ 150019 w 333375"/>
                    <a:gd name="connsiteY4" fmla="*/ 45244 h 230981"/>
                    <a:gd name="connsiteX5" fmla="*/ 188119 w 333375"/>
                    <a:gd name="connsiteY5" fmla="*/ 0 h 230981"/>
                    <a:gd name="connsiteX6" fmla="*/ 333375 w 333375"/>
                    <a:gd name="connsiteY6" fmla="*/ 92869 h 230981"/>
                    <a:gd name="connsiteX0" fmla="*/ 0 w 340519"/>
                    <a:gd name="connsiteY0" fmla="*/ 230981 h 230981"/>
                    <a:gd name="connsiteX1" fmla="*/ 57150 w 340519"/>
                    <a:gd name="connsiteY1" fmla="*/ 173831 h 230981"/>
                    <a:gd name="connsiteX2" fmla="*/ 90487 w 340519"/>
                    <a:gd name="connsiteY2" fmla="*/ 123825 h 230981"/>
                    <a:gd name="connsiteX3" fmla="*/ 135731 w 340519"/>
                    <a:gd name="connsiteY3" fmla="*/ 50006 h 230981"/>
                    <a:gd name="connsiteX4" fmla="*/ 150019 w 340519"/>
                    <a:gd name="connsiteY4" fmla="*/ 45244 h 230981"/>
                    <a:gd name="connsiteX5" fmla="*/ 188119 w 340519"/>
                    <a:gd name="connsiteY5" fmla="*/ 0 h 230981"/>
                    <a:gd name="connsiteX6" fmla="*/ 340519 w 340519"/>
                    <a:gd name="connsiteY6" fmla="*/ 97632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19" h="230981">
                      <a:moveTo>
                        <a:pt x="0" y="230981"/>
                      </a:moveTo>
                      <a:lnTo>
                        <a:pt x="57150" y="173831"/>
                      </a:lnTo>
                      <a:lnTo>
                        <a:pt x="90487" y="123825"/>
                      </a:lnTo>
                      <a:lnTo>
                        <a:pt x="135731" y="50006"/>
                      </a:lnTo>
                      <a:lnTo>
                        <a:pt x="150019" y="45244"/>
                      </a:lnTo>
                      <a:lnTo>
                        <a:pt x="188119" y="0"/>
                      </a:lnTo>
                      <a:lnTo>
                        <a:pt x="340519" y="9763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19" name="円/楕円 85">
                <a:extLst>
                  <a:ext uri="{FF2B5EF4-FFF2-40B4-BE49-F238E27FC236}">
                    <a16:creationId xmlns:a16="http://schemas.microsoft.com/office/drawing/2014/main" id="{42A142D5-056B-8470-A167-14EA35B1CB3D}"/>
                  </a:ext>
                </a:extLst>
              </p:cNvPr>
              <p:cNvSpPr/>
              <p:nvPr/>
            </p:nvSpPr>
            <p:spPr>
              <a:xfrm>
                <a:off x="7456340" y="2391342"/>
                <a:ext cx="355440" cy="51440"/>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20" name="タイトル 1">
                <a:extLst>
                  <a:ext uri="{FF2B5EF4-FFF2-40B4-BE49-F238E27FC236}">
                    <a16:creationId xmlns:a16="http://schemas.microsoft.com/office/drawing/2014/main" id="{7EADF8B6-366D-F891-4A2B-C090F3484408}"/>
                  </a:ext>
                </a:extLst>
              </p:cNvPr>
              <p:cNvSpPr txBox="1">
                <a:spLocks/>
              </p:cNvSpPr>
              <p:nvPr/>
            </p:nvSpPr>
            <p:spPr>
              <a:xfrm>
                <a:off x="6765271" y="1365205"/>
                <a:ext cx="589066" cy="266094"/>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夢洲　</a:t>
                </a:r>
              </a:p>
            </p:txBody>
          </p:sp>
          <p:sp>
            <p:nvSpPr>
              <p:cNvPr id="21" name="タイトル 1">
                <a:extLst>
                  <a:ext uri="{FF2B5EF4-FFF2-40B4-BE49-F238E27FC236}">
                    <a16:creationId xmlns:a16="http://schemas.microsoft.com/office/drawing/2014/main" id="{FA36D5A1-EAAE-7C76-3B9A-12346FAB068A}"/>
                  </a:ext>
                </a:extLst>
              </p:cNvPr>
              <p:cNvSpPr txBox="1">
                <a:spLocks/>
              </p:cNvSpPr>
              <p:nvPr/>
            </p:nvSpPr>
            <p:spPr>
              <a:xfrm>
                <a:off x="6991985" y="926620"/>
                <a:ext cx="611659" cy="266094"/>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舞洲　</a:t>
                </a:r>
              </a:p>
            </p:txBody>
          </p:sp>
          <p:sp>
            <p:nvSpPr>
              <p:cNvPr id="22" name="タイトル 1">
                <a:extLst>
                  <a:ext uri="{FF2B5EF4-FFF2-40B4-BE49-F238E27FC236}">
                    <a16:creationId xmlns:a16="http://schemas.microsoft.com/office/drawing/2014/main" id="{6FFE71A6-B1CE-9895-8FC7-A3A3B3157741}"/>
                  </a:ext>
                </a:extLst>
              </p:cNvPr>
              <p:cNvSpPr txBox="1">
                <a:spLocks/>
              </p:cNvSpPr>
              <p:nvPr/>
            </p:nvSpPr>
            <p:spPr>
              <a:xfrm>
                <a:off x="7488556" y="1723922"/>
                <a:ext cx="590215" cy="214778"/>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咲洲　</a:t>
                </a:r>
              </a:p>
            </p:txBody>
          </p:sp>
          <p:sp>
            <p:nvSpPr>
              <p:cNvPr id="23" name="正方形/長方形 22">
                <a:extLst>
                  <a:ext uri="{FF2B5EF4-FFF2-40B4-BE49-F238E27FC236}">
                    <a16:creationId xmlns:a16="http://schemas.microsoft.com/office/drawing/2014/main" id="{54BD5CEE-F1ED-1AC4-ECEE-16D582BD5B5E}"/>
                  </a:ext>
                </a:extLst>
              </p:cNvPr>
              <p:cNvSpPr/>
              <p:nvPr/>
            </p:nvSpPr>
            <p:spPr>
              <a:xfrm>
                <a:off x="5920097" y="2611498"/>
                <a:ext cx="2143229" cy="295953"/>
              </a:xfrm>
              <a:prstGeom prst="rect">
                <a:avLst/>
              </a:prstGeom>
            </p:spPr>
            <p:txBody>
              <a:bodyPr wrap="square">
                <a:spAutoFit/>
              </a:bodyPr>
              <a:lstStyle/>
              <a:p>
                <a:pPr algn="ctr"/>
                <a:r>
                  <a:rPr lang="ja-JP" altLang="en-US" sz="700" dirty="0">
                    <a:latin typeface="ＭＳ Ｐゴシック" panose="020B0600070205080204" pitchFamily="50" charset="-128"/>
                  </a:rPr>
                  <a:t>（浸水シミュレーション結果）</a:t>
                </a:r>
              </a:p>
            </p:txBody>
          </p:sp>
          <p:sp>
            <p:nvSpPr>
              <p:cNvPr id="24" name="タイトル 1">
                <a:extLst>
                  <a:ext uri="{FF2B5EF4-FFF2-40B4-BE49-F238E27FC236}">
                    <a16:creationId xmlns:a16="http://schemas.microsoft.com/office/drawing/2014/main" id="{625F4F0F-7978-F25F-AFD9-AB22B09D9BA6}"/>
                  </a:ext>
                </a:extLst>
              </p:cNvPr>
              <p:cNvSpPr txBox="1">
                <a:spLocks/>
              </p:cNvSpPr>
              <p:nvPr/>
            </p:nvSpPr>
            <p:spPr>
              <a:xfrm>
                <a:off x="6476460" y="2322121"/>
                <a:ext cx="777843" cy="173616"/>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600" dirty="0">
                    <a:latin typeface="+mj-ea"/>
                  </a:rPr>
                  <a:t>（浸水深）　</a:t>
                </a:r>
              </a:p>
            </p:txBody>
          </p:sp>
          <p:pic>
            <p:nvPicPr>
              <p:cNvPr id="25" name="Picture 2">
                <a:extLst>
                  <a:ext uri="{FF2B5EF4-FFF2-40B4-BE49-F238E27FC236}">
                    <a16:creationId xmlns:a16="http://schemas.microsoft.com/office/drawing/2014/main" id="{5BA27DDC-96DB-7339-3343-88B1887F737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54952" y="2539694"/>
                <a:ext cx="877777" cy="11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タイトル 1">
                <a:extLst>
                  <a:ext uri="{FF2B5EF4-FFF2-40B4-BE49-F238E27FC236}">
                    <a16:creationId xmlns:a16="http://schemas.microsoft.com/office/drawing/2014/main" id="{A9F2058F-ACD0-6AD4-0BD0-D43434D56AC4}"/>
                  </a:ext>
                </a:extLst>
              </p:cNvPr>
              <p:cNvSpPr txBox="1">
                <a:spLocks/>
              </p:cNvSpPr>
              <p:nvPr/>
            </p:nvSpPr>
            <p:spPr bwMode="white">
              <a:xfrm>
                <a:off x="6345250" y="2513899"/>
                <a:ext cx="1038199" cy="67635"/>
              </a:xfrm>
              <a:prstGeom prst="rect">
                <a:avLst/>
              </a:prstGeom>
              <a:solidFill>
                <a:schemeClr val="bg1"/>
              </a:solidFill>
              <a:ln>
                <a:noFill/>
              </a:ln>
            </p:spPr>
            <p:txBody>
              <a:bodyPr vert="horz" lIns="0" tIns="0" rIns="0" bIns="0"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en-US" altLang="ja-JP" sz="400" dirty="0">
                    <a:latin typeface="+mj-ea"/>
                  </a:rPr>
                  <a:t>0.0    1.0    2.0    3.0    4.0m</a:t>
                </a:r>
                <a:r>
                  <a:rPr lang="ja-JP" altLang="en-US" sz="400" dirty="0">
                    <a:latin typeface="+mj-ea"/>
                  </a:rPr>
                  <a:t>　</a:t>
                </a:r>
              </a:p>
            </p:txBody>
          </p:sp>
          <p:sp>
            <p:nvSpPr>
              <p:cNvPr id="27" name="円/楕円 85">
                <a:extLst>
                  <a:ext uri="{FF2B5EF4-FFF2-40B4-BE49-F238E27FC236}">
                    <a16:creationId xmlns:a16="http://schemas.microsoft.com/office/drawing/2014/main" id="{4FE1AC9A-5248-E8F5-5BA8-01D0C7569F88}"/>
                  </a:ext>
                </a:extLst>
              </p:cNvPr>
              <p:cNvSpPr/>
              <p:nvPr/>
            </p:nvSpPr>
            <p:spPr>
              <a:xfrm rot="19896187">
                <a:off x="8103666" y="2227164"/>
                <a:ext cx="274197" cy="7172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29" name="円/楕円 85">
                <a:extLst>
                  <a:ext uri="{FF2B5EF4-FFF2-40B4-BE49-F238E27FC236}">
                    <a16:creationId xmlns:a16="http://schemas.microsoft.com/office/drawing/2014/main" id="{D7BE2972-D7A6-F25A-0C5C-B4E8F099F83B}"/>
                  </a:ext>
                </a:extLst>
              </p:cNvPr>
              <p:cNvSpPr/>
              <p:nvPr/>
            </p:nvSpPr>
            <p:spPr>
              <a:xfrm rot="3496945">
                <a:off x="7315968" y="2554339"/>
                <a:ext cx="151841" cy="6412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30" name="正方形/長方形 29">
                <a:extLst>
                  <a:ext uri="{FF2B5EF4-FFF2-40B4-BE49-F238E27FC236}">
                    <a16:creationId xmlns:a16="http://schemas.microsoft.com/office/drawing/2014/main" id="{F7CD7588-5FA2-C1CD-9E24-EE6E0B5F152E}"/>
                  </a:ext>
                </a:extLst>
              </p:cNvPr>
              <p:cNvSpPr/>
              <p:nvPr/>
            </p:nvSpPr>
            <p:spPr>
              <a:xfrm>
                <a:off x="6902764" y="2795823"/>
                <a:ext cx="1683055" cy="262208"/>
              </a:xfrm>
              <a:prstGeom prst="rect">
                <a:avLst/>
              </a:prstGeom>
            </p:spPr>
            <p:txBody>
              <a:bodyPr wrap="none">
                <a:spAutoFit/>
              </a:bodyPr>
              <a:lstStyle/>
              <a:p>
                <a:pPr algn="ctr"/>
                <a:r>
                  <a:rPr lang="ja-JP" altLang="en-US" sz="1000" b="1" dirty="0">
                    <a:latin typeface="ＭＳ Ｐゴシック" panose="020B0600070205080204" pitchFamily="50" charset="-128"/>
                  </a:rPr>
                  <a:t>埋立地における浸水対策</a:t>
                </a:r>
                <a:endParaRPr lang="en-US" altLang="ja-JP" sz="1000" b="1" dirty="0">
                  <a:latin typeface="ＭＳ Ｐゴシック" panose="020B0600070205080204" pitchFamily="50" charset="-128"/>
                </a:endParaRPr>
              </a:p>
            </p:txBody>
          </p:sp>
          <p:sp>
            <p:nvSpPr>
              <p:cNvPr id="31" name="円/楕円 85">
                <a:extLst>
                  <a:ext uri="{FF2B5EF4-FFF2-40B4-BE49-F238E27FC236}">
                    <a16:creationId xmlns:a16="http://schemas.microsoft.com/office/drawing/2014/main" id="{B025D01A-8BFF-EF49-CAF3-74C74F615BEC}"/>
                  </a:ext>
                </a:extLst>
              </p:cNvPr>
              <p:cNvSpPr/>
              <p:nvPr/>
            </p:nvSpPr>
            <p:spPr>
              <a:xfrm rot="5400000">
                <a:off x="8047213" y="2385475"/>
                <a:ext cx="175295" cy="68590"/>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32" name="円/楕円 85">
                <a:extLst>
                  <a:ext uri="{FF2B5EF4-FFF2-40B4-BE49-F238E27FC236}">
                    <a16:creationId xmlns:a16="http://schemas.microsoft.com/office/drawing/2014/main" id="{6E0E4077-3EAF-4D66-AF54-BAD1467AA7A3}"/>
                  </a:ext>
                </a:extLst>
              </p:cNvPr>
              <p:cNvSpPr/>
              <p:nvPr/>
            </p:nvSpPr>
            <p:spPr>
              <a:xfrm rot="5400000">
                <a:off x="7894548" y="2622649"/>
                <a:ext cx="71611" cy="9081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33" name="円/楕円 85">
                <a:extLst>
                  <a:ext uri="{FF2B5EF4-FFF2-40B4-BE49-F238E27FC236}">
                    <a16:creationId xmlns:a16="http://schemas.microsoft.com/office/drawing/2014/main" id="{4FCD4D89-2141-7454-9348-5BEA8E3CF6C8}"/>
                  </a:ext>
                </a:extLst>
              </p:cNvPr>
              <p:cNvSpPr/>
              <p:nvPr/>
            </p:nvSpPr>
            <p:spPr>
              <a:xfrm rot="5400000">
                <a:off x="7727353" y="2612833"/>
                <a:ext cx="80095" cy="92783"/>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34" name="円/楕円 85">
                <a:extLst>
                  <a:ext uri="{FF2B5EF4-FFF2-40B4-BE49-F238E27FC236}">
                    <a16:creationId xmlns:a16="http://schemas.microsoft.com/office/drawing/2014/main" id="{D8A194B9-066D-D943-882B-6748668FB5A9}"/>
                  </a:ext>
                </a:extLst>
              </p:cNvPr>
              <p:cNvSpPr/>
              <p:nvPr/>
            </p:nvSpPr>
            <p:spPr>
              <a:xfrm rot="19380171">
                <a:off x="7520787" y="2026106"/>
                <a:ext cx="267962" cy="204154"/>
              </a:xfrm>
              <a:custGeom>
                <a:avLst/>
                <a:gdLst>
                  <a:gd name="connsiteX0" fmla="*/ 0 w 182768"/>
                  <a:gd name="connsiteY0" fmla="*/ 24243 h 48485"/>
                  <a:gd name="connsiteX1" fmla="*/ 91384 w 182768"/>
                  <a:gd name="connsiteY1" fmla="*/ 0 h 48485"/>
                  <a:gd name="connsiteX2" fmla="*/ 182768 w 182768"/>
                  <a:gd name="connsiteY2" fmla="*/ 24243 h 48485"/>
                  <a:gd name="connsiteX3" fmla="*/ 91384 w 182768"/>
                  <a:gd name="connsiteY3" fmla="*/ 48486 h 48485"/>
                  <a:gd name="connsiteX4" fmla="*/ 0 w 182768"/>
                  <a:gd name="connsiteY4" fmla="*/ 24243 h 48485"/>
                  <a:gd name="connsiteX0" fmla="*/ 557 w 183325"/>
                  <a:gd name="connsiteY0" fmla="*/ 24372 h 165888"/>
                  <a:gd name="connsiteX1" fmla="*/ 91941 w 183325"/>
                  <a:gd name="connsiteY1" fmla="*/ 129 h 165888"/>
                  <a:gd name="connsiteX2" fmla="*/ 183325 w 183325"/>
                  <a:gd name="connsiteY2" fmla="*/ 24372 h 165888"/>
                  <a:gd name="connsiteX3" fmla="*/ 91941 w 183325"/>
                  <a:gd name="connsiteY3" fmla="*/ 48615 h 165888"/>
                  <a:gd name="connsiteX4" fmla="*/ 55343 w 183325"/>
                  <a:gd name="connsiteY4" fmla="*/ 165767 h 165888"/>
                  <a:gd name="connsiteX5" fmla="*/ 557 w 183325"/>
                  <a:gd name="connsiteY5" fmla="*/ 24372 h 165888"/>
                  <a:gd name="connsiteX0" fmla="*/ 7932 w 190700"/>
                  <a:gd name="connsiteY0" fmla="*/ 24243 h 166660"/>
                  <a:gd name="connsiteX1" fmla="*/ 99316 w 190700"/>
                  <a:gd name="connsiteY1" fmla="*/ 0 h 166660"/>
                  <a:gd name="connsiteX2" fmla="*/ 190700 w 190700"/>
                  <a:gd name="connsiteY2" fmla="*/ 24243 h 166660"/>
                  <a:gd name="connsiteX3" fmla="*/ 99316 w 190700"/>
                  <a:gd name="connsiteY3" fmla="*/ 48486 h 166660"/>
                  <a:gd name="connsiteX4" fmla="*/ 62718 w 190700"/>
                  <a:gd name="connsiteY4" fmla="*/ 165638 h 166660"/>
                  <a:gd name="connsiteX5" fmla="*/ 10954 w 190700"/>
                  <a:gd name="connsiteY5" fmla="*/ 99800 h 166660"/>
                  <a:gd name="connsiteX6" fmla="*/ 7932 w 190700"/>
                  <a:gd name="connsiteY6" fmla="*/ 24243 h 166660"/>
                  <a:gd name="connsiteX0" fmla="*/ 7932 w 190700"/>
                  <a:gd name="connsiteY0" fmla="*/ 24243 h 165656"/>
                  <a:gd name="connsiteX1" fmla="*/ 99316 w 190700"/>
                  <a:gd name="connsiteY1" fmla="*/ 0 h 165656"/>
                  <a:gd name="connsiteX2" fmla="*/ 190700 w 190700"/>
                  <a:gd name="connsiteY2" fmla="*/ 24243 h 165656"/>
                  <a:gd name="connsiteX3" fmla="*/ 99316 w 190700"/>
                  <a:gd name="connsiteY3" fmla="*/ 48486 h 165656"/>
                  <a:gd name="connsiteX4" fmla="*/ 48680 w 190700"/>
                  <a:gd name="connsiteY4" fmla="*/ 53687 h 165656"/>
                  <a:gd name="connsiteX5" fmla="*/ 62718 w 190700"/>
                  <a:gd name="connsiteY5" fmla="*/ 165638 h 165656"/>
                  <a:gd name="connsiteX6" fmla="*/ 10954 w 190700"/>
                  <a:gd name="connsiteY6" fmla="*/ 99800 h 165656"/>
                  <a:gd name="connsiteX7" fmla="*/ 7932 w 190700"/>
                  <a:gd name="connsiteY7" fmla="*/ 24243 h 165656"/>
                  <a:gd name="connsiteX0" fmla="*/ 7932 w 190700"/>
                  <a:gd name="connsiteY0" fmla="*/ 24243 h 166867"/>
                  <a:gd name="connsiteX1" fmla="*/ 99316 w 190700"/>
                  <a:gd name="connsiteY1" fmla="*/ 0 h 166867"/>
                  <a:gd name="connsiteX2" fmla="*/ 190700 w 190700"/>
                  <a:gd name="connsiteY2" fmla="*/ 24243 h 166867"/>
                  <a:gd name="connsiteX3" fmla="*/ 99316 w 190700"/>
                  <a:gd name="connsiteY3" fmla="*/ 48486 h 166867"/>
                  <a:gd name="connsiteX4" fmla="*/ 48680 w 190700"/>
                  <a:gd name="connsiteY4" fmla="*/ 53687 h 166867"/>
                  <a:gd name="connsiteX5" fmla="*/ 84213 w 190700"/>
                  <a:gd name="connsiteY5" fmla="*/ 137110 h 166867"/>
                  <a:gd name="connsiteX6" fmla="*/ 62718 w 190700"/>
                  <a:gd name="connsiteY6" fmla="*/ 165638 h 166867"/>
                  <a:gd name="connsiteX7" fmla="*/ 10954 w 190700"/>
                  <a:gd name="connsiteY7" fmla="*/ 99800 h 166867"/>
                  <a:gd name="connsiteX8" fmla="*/ 7932 w 190700"/>
                  <a:gd name="connsiteY8" fmla="*/ 24243 h 166867"/>
                  <a:gd name="connsiteX0" fmla="*/ 7932 w 190700"/>
                  <a:gd name="connsiteY0" fmla="*/ 24243 h 158236"/>
                  <a:gd name="connsiteX1" fmla="*/ 99316 w 190700"/>
                  <a:gd name="connsiteY1" fmla="*/ 0 h 158236"/>
                  <a:gd name="connsiteX2" fmla="*/ 190700 w 190700"/>
                  <a:gd name="connsiteY2" fmla="*/ 24243 h 158236"/>
                  <a:gd name="connsiteX3" fmla="*/ 99316 w 190700"/>
                  <a:gd name="connsiteY3" fmla="*/ 48486 h 158236"/>
                  <a:gd name="connsiteX4" fmla="*/ 48680 w 190700"/>
                  <a:gd name="connsiteY4" fmla="*/ 53687 h 158236"/>
                  <a:gd name="connsiteX5" fmla="*/ 84213 w 190700"/>
                  <a:gd name="connsiteY5" fmla="*/ 137110 h 158236"/>
                  <a:gd name="connsiteX6" fmla="*/ 69883 w 190700"/>
                  <a:gd name="connsiteY6" fmla="*/ 156129 h 158236"/>
                  <a:gd name="connsiteX7" fmla="*/ 10954 w 190700"/>
                  <a:gd name="connsiteY7" fmla="*/ 99800 h 158236"/>
                  <a:gd name="connsiteX8" fmla="*/ 7932 w 190700"/>
                  <a:gd name="connsiteY8" fmla="*/ 24243 h 158236"/>
                  <a:gd name="connsiteX0" fmla="*/ 18695 w 183329"/>
                  <a:gd name="connsiteY0" fmla="*/ 11316 h 161462"/>
                  <a:gd name="connsiteX1" fmla="*/ 91945 w 183329"/>
                  <a:gd name="connsiteY1" fmla="*/ 3226 h 161462"/>
                  <a:gd name="connsiteX2" fmla="*/ 183329 w 183329"/>
                  <a:gd name="connsiteY2" fmla="*/ 27469 h 161462"/>
                  <a:gd name="connsiteX3" fmla="*/ 91945 w 183329"/>
                  <a:gd name="connsiteY3" fmla="*/ 51712 h 161462"/>
                  <a:gd name="connsiteX4" fmla="*/ 41309 w 183329"/>
                  <a:gd name="connsiteY4" fmla="*/ 56913 h 161462"/>
                  <a:gd name="connsiteX5" fmla="*/ 76842 w 183329"/>
                  <a:gd name="connsiteY5" fmla="*/ 140336 h 161462"/>
                  <a:gd name="connsiteX6" fmla="*/ 62512 w 183329"/>
                  <a:gd name="connsiteY6" fmla="*/ 159355 h 161462"/>
                  <a:gd name="connsiteX7" fmla="*/ 3583 w 183329"/>
                  <a:gd name="connsiteY7" fmla="*/ 103026 h 161462"/>
                  <a:gd name="connsiteX8" fmla="*/ 18695 w 183329"/>
                  <a:gd name="connsiteY8" fmla="*/ 11316 h 161462"/>
                  <a:gd name="connsiteX0" fmla="*/ 18695 w 183329"/>
                  <a:gd name="connsiteY0" fmla="*/ 11316 h 160026"/>
                  <a:gd name="connsiteX1" fmla="*/ 91945 w 183329"/>
                  <a:gd name="connsiteY1" fmla="*/ 3226 h 160026"/>
                  <a:gd name="connsiteX2" fmla="*/ 183329 w 183329"/>
                  <a:gd name="connsiteY2" fmla="*/ 27469 h 160026"/>
                  <a:gd name="connsiteX3" fmla="*/ 91945 w 183329"/>
                  <a:gd name="connsiteY3" fmla="*/ 51712 h 160026"/>
                  <a:gd name="connsiteX4" fmla="*/ 41309 w 183329"/>
                  <a:gd name="connsiteY4" fmla="*/ 56913 h 160026"/>
                  <a:gd name="connsiteX5" fmla="*/ 64519 w 183329"/>
                  <a:gd name="connsiteY5" fmla="*/ 113162 h 160026"/>
                  <a:gd name="connsiteX6" fmla="*/ 62512 w 183329"/>
                  <a:gd name="connsiteY6" fmla="*/ 159355 h 160026"/>
                  <a:gd name="connsiteX7" fmla="*/ 3583 w 183329"/>
                  <a:gd name="connsiteY7" fmla="*/ 103026 h 160026"/>
                  <a:gd name="connsiteX8" fmla="*/ 18695 w 183329"/>
                  <a:gd name="connsiteY8" fmla="*/ 11316 h 160026"/>
                  <a:gd name="connsiteX0" fmla="*/ 18695 w 183329"/>
                  <a:gd name="connsiteY0" fmla="*/ 11316 h 148393"/>
                  <a:gd name="connsiteX1" fmla="*/ 91945 w 183329"/>
                  <a:gd name="connsiteY1" fmla="*/ 3226 h 148393"/>
                  <a:gd name="connsiteX2" fmla="*/ 183329 w 183329"/>
                  <a:gd name="connsiteY2" fmla="*/ 27469 h 148393"/>
                  <a:gd name="connsiteX3" fmla="*/ 91945 w 183329"/>
                  <a:gd name="connsiteY3" fmla="*/ 51712 h 148393"/>
                  <a:gd name="connsiteX4" fmla="*/ 41309 w 183329"/>
                  <a:gd name="connsiteY4" fmla="*/ 56913 h 148393"/>
                  <a:gd name="connsiteX5" fmla="*/ 64519 w 183329"/>
                  <a:gd name="connsiteY5" fmla="*/ 113162 h 148393"/>
                  <a:gd name="connsiteX6" fmla="*/ 50631 w 183329"/>
                  <a:gd name="connsiteY6" fmla="*/ 147422 h 148393"/>
                  <a:gd name="connsiteX7" fmla="*/ 3583 w 183329"/>
                  <a:gd name="connsiteY7" fmla="*/ 103026 h 148393"/>
                  <a:gd name="connsiteX8" fmla="*/ 18695 w 183329"/>
                  <a:gd name="connsiteY8" fmla="*/ 11316 h 148393"/>
                  <a:gd name="connsiteX0" fmla="*/ 18695 w 167646"/>
                  <a:gd name="connsiteY0" fmla="*/ 10368 h 147445"/>
                  <a:gd name="connsiteX1" fmla="*/ 91945 w 167646"/>
                  <a:gd name="connsiteY1" fmla="*/ 2278 h 147445"/>
                  <a:gd name="connsiteX2" fmla="*/ 167646 w 167646"/>
                  <a:gd name="connsiteY2" fmla="*/ 11722 h 147445"/>
                  <a:gd name="connsiteX3" fmla="*/ 91945 w 167646"/>
                  <a:gd name="connsiteY3" fmla="*/ 50764 h 147445"/>
                  <a:gd name="connsiteX4" fmla="*/ 41309 w 167646"/>
                  <a:gd name="connsiteY4" fmla="*/ 55965 h 147445"/>
                  <a:gd name="connsiteX5" fmla="*/ 64519 w 167646"/>
                  <a:gd name="connsiteY5" fmla="*/ 112214 h 147445"/>
                  <a:gd name="connsiteX6" fmla="*/ 50631 w 167646"/>
                  <a:gd name="connsiteY6" fmla="*/ 146474 h 147445"/>
                  <a:gd name="connsiteX7" fmla="*/ 3583 w 167646"/>
                  <a:gd name="connsiteY7" fmla="*/ 102078 h 147445"/>
                  <a:gd name="connsiteX8" fmla="*/ 18695 w 167646"/>
                  <a:gd name="connsiteY8" fmla="*/ 10368 h 147445"/>
                  <a:gd name="connsiteX0" fmla="*/ 18695 w 177841"/>
                  <a:gd name="connsiteY0" fmla="*/ 10368 h 147445"/>
                  <a:gd name="connsiteX1" fmla="*/ 91945 w 177841"/>
                  <a:gd name="connsiteY1" fmla="*/ 2278 h 147445"/>
                  <a:gd name="connsiteX2" fmla="*/ 167646 w 177841"/>
                  <a:gd name="connsiteY2" fmla="*/ 11722 h 147445"/>
                  <a:gd name="connsiteX3" fmla="*/ 171836 w 177841"/>
                  <a:gd name="connsiteY3" fmla="*/ 41015 h 147445"/>
                  <a:gd name="connsiteX4" fmla="*/ 91945 w 177841"/>
                  <a:gd name="connsiteY4" fmla="*/ 50764 h 147445"/>
                  <a:gd name="connsiteX5" fmla="*/ 41309 w 177841"/>
                  <a:gd name="connsiteY5" fmla="*/ 55965 h 147445"/>
                  <a:gd name="connsiteX6" fmla="*/ 64519 w 177841"/>
                  <a:gd name="connsiteY6" fmla="*/ 112214 h 147445"/>
                  <a:gd name="connsiteX7" fmla="*/ 50631 w 177841"/>
                  <a:gd name="connsiteY7" fmla="*/ 146474 h 147445"/>
                  <a:gd name="connsiteX8" fmla="*/ 3583 w 177841"/>
                  <a:gd name="connsiteY8" fmla="*/ 102078 h 147445"/>
                  <a:gd name="connsiteX9" fmla="*/ 18695 w 177841"/>
                  <a:gd name="connsiteY9" fmla="*/ 10368 h 147445"/>
                  <a:gd name="connsiteX0" fmla="*/ 10782 w 181392"/>
                  <a:gd name="connsiteY0" fmla="*/ 23793 h 145656"/>
                  <a:gd name="connsiteX1" fmla="*/ 95496 w 181392"/>
                  <a:gd name="connsiteY1" fmla="*/ 489 h 145656"/>
                  <a:gd name="connsiteX2" fmla="*/ 171197 w 181392"/>
                  <a:gd name="connsiteY2" fmla="*/ 9933 h 145656"/>
                  <a:gd name="connsiteX3" fmla="*/ 175387 w 181392"/>
                  <a:gd name="connsiteY3" fmla="*/ 39226 h 145656"/>
                  <a:gd name="connsiteX4" fmla="*/ 95496 w 181392"/>
                  <a:gd name="connsiteY4" fmla="*/ 48975 h 145656"/>
                  <a:gd name="connsiteX5" fmla="*/ 44860 w 181392"/>
                  <a:gd name="connsiteY5" fmla="*/ 54176 h 145656"/>
                  <a:gd name="connsiteX6" fmla="*/ 68070 w 181392"/>
                  <a:gd name="connsiteY6" fmla="*/ 110425 h 145656"/>
                  <a:gd name="connsiteX7" fmla="*/ 54182 w 181392"/>
                  <a:gd name="connsiteY7" fmla="*/ 144685 h 145656"/>
                  <a:gd name="connsiteX8" fmla="*/ 7134 w 181392"/>
                  <a:gd name="connsiteY8" fmla="*/ 100289 h 145656"/>
                  <a:gd name="connsiteX9" fmla="*/ 10782 w 181392"/>
                  <a:gd name="connsiteY9" fmla="*/ 23793 h 145656"/>
                  <a:gd name="connsiteX0" fmla="*/ 3648 w 174258"/>
                  <a:gd name="connsiteY0" fmla="*/ 23793 h 145656"/>
                  <a:gd name="connsiteX1" fmla="*/ 88362 w 174258"/>
                  <a:gd name="connsiteY1" fmla="*/ 489 h 145656"/>
                  <a:gd name="connsiteX2" fmla="*/ 164063 w 174258"/>
                  <a:gd name="connsiteY2" fmla="*/ 9933 h 145656"/>
                  <a:gd name="connsiteX3" fmla="*/ 168253 w 174258"/>
                  <a:gd name="connsiteY3" fmla="*/ 39226 h 145656"/>
                  <a:gd name="connsiteX4" fmla="*/ 88362 w 174258"/>
                  <a:gd name="connsiteY4" fmla="*/ 48975 h 145656"/>
                  <a:gd name="connsiteX5" fmla="*/ 37726 w 174258"/>
                  <a:gd name="connsiteY5" fmla="*/ 54176 h 145656"/>
                  <a:gd name="connsiteX6" fmla="*/ 60936 w 174258"/>
                  <a:gd name="connsiteY6" fmla="*/ 110425 h 145656"/>
                  <a:gd name="connsiteX7" fmla="*/ 47048 w 174258"/>
                  <a:gd name="connsiteY7" fmla="*/ 144685 h 145656"/>
                  <a:gd name="connsiteX8" fmla="*/ 0 w 174258"/>
                  <a:gd name="connsiteY8" fmla="*/ 100289 h 145656"/>
                  <a:gd name="connsiteX9" fmla="*/ 3648 w 174258"/>
                  <a:gd name="connsiteY9" fmla="*/ 23793 h 145656"/>
                  <a:gd name="connsiteX0" fmla="*/ 3648 w 174258"/>
                  <a:gd name="connsiteY0" fmla="*/ 23304 h 145167"/>
                  <a:gd name="connsiteX1" fmla="*/ 88362 w 174258"/>
                  <a:gd name="connsiteY1" fmla="*/ 0 h 145167"/>
                  <a:gd name="connsiteX2" fmla="*/ 164063 w 174258"/>
                  <a:gd name="connsiteY2" fmla="*/ 9444 h 145167"/>
                  <a:gd name="connsiteX3" fmla="*/ 168253 w 174258"/>
                  <a:gd name="connsiteY3" fmla="*/ 38737 h 145167"/>
                  <a:gd name="connsiteX4" fmla="*/ 88362 w 174258"/>
                  <a:gd name="connsiteY4" fmla="*/ 48486 h 145167"/>
                  <a:gd name="connsiteX5" fmla="*/ 37726 w 174258"/>
                  <a:gd name="connsiteY5" fmla="*/ 53687 h 145167"/>
                  <a:gd name="connsiteX6" fmla="*/ 60936 w 174258"/>
                  <a:gd name="connsiteY6" fmla="*/ 109936 h 145167"/>
                  <a:gd name="connsiteX7" fmla="*/ 47048 w 174258"/>
                  <a:gd name="connsiteY7" fmla="*/ 144196 h 145167"/>
                  <a:gd name="connsiteX8" fmla="*/ 0 w 174258"/>
                  <a:gd name="connsiteY8" fmla="*/ 99800 h 145167"/>
                  <a:gd name="connsiteX9" fmla="*/ 3648 w 174258"/>
                  <a:gd name="connsiteY9" fmla="*/ 23304 h 145167"/>
                  <a:gd name="connsiteX0" fmla="*/ 3648 w 174258"/>
                  <a:gd name="connsiteY0" fmla="*/ 23304 h 145167"/>
                  <a:gd name="connsiteX1" fmla="*/ 88362 w 174258"/>
                  <a:gd name="connsiteY1" fmla="*/ 0 h 145167"/>
                  <a:gd name="connsiteX2" fmla="*/ 164063 w 174258"/>
                  <a:gd name="connsiteY2" fmla="*/ 9444 h 145167"/>
                  <a:gd name="connsiteX3" fmla="*/ 168253 w 174258"/>
                  <a:gd name="connsiteY3" fmla="*/ 38737 h 145167"/>
                  <a:gd name="connsiteX4" fmla="*/ 88362 w 174258"/>
                  <a:gd name="connsiteY4" fmla="*/ 48486 h 145167"/>
                  <a:gd name="connsiteX5" fmla="*/ 37726 w 174258"/>
                  <a:gd name="connsiteY5" fmla="*/ 53687 h 145167"/>
                  <a:gd name="connsiteX6" fmla="*/ 60936 w 174258"/>
                  <a:gd name="connsiteY6" fmla="*/ 109936 h 145167"/>
                  <a:gd name="connsiteX7" fmla="*/ 47048 w 174258"/>
                  <a:gd name="connsiteY7" fmla="*/ 144196 h 145167"/>
                  <a:gd name="connsiteX8" fmla="*/ 0 w 174258"/>
                  <a:gd name="connsiteY8" fmla="*/ 99800 h 145167"/>
                  <a:gd name="connsiteX9" fmla="*/ 3648 w 174258"/>
                  <a:gd name="connsiteY9" fmla="*/ 23304 h 145167"/>
                  <a:gd name="connsiteX0" fmla="*/ 8002 w 178612"/>
                  <a:gd name="connsiteY0" fmla="*/ 16139 h 138002"/>
                  <a:gd name="connsiteX1" fmla="*/ 102225 w 178612"/>
                  <a:gd name="connsiteY1" fmla="*/ 0 h 138002"/>
                  <a:gd name="connsiteX2" fmla="*/ 168417 w 178612"/>
                  <a:gd name="connsiteY2" fmla="*/ 2279 h 138002"/>
                  <a:gd name="connsiteX3" fmla="*/ 172607 w 178612"/>
                  <a:gd name="connsiteY3" fmla="*/ 31572 h 138002"/>
                  <a:gd name="connsiteX4" fmla="*/ 92716 w 178612"/>
                  <a:gd name="connsiteY4" fmla="*/ 41321 h 138002"/>
                  <a:gd name="connsiteX5" fmla="*/ 42080 w 178612"/>
                  <a:gd name="connsiteY5" fmla="*/ 46522 h 138002"/>
                  <a:gd name="connsiteX6" fmla="*/ 65290 w 178612"/>
                  <a:gd name="connsiteY6" fmla="*/ 102771 h 138002"/>
                  <a:gd name="connsiteX7" fmla="*/ 51402 w 178612"/>
                  <a:gd name="connsiteY7" fmla="*/ 137031 h 138002"/>
                  <a:gd name="connsiteX8" fmla="*/ 4354 w 178612"/>
                  <a:gd name="connsiteY8" fmla="*/ 92635 h 138002"/>
                  <a:gd name="connsiteX9" fmla="*/ 8002 w 178612"/>
                  <a:gd name="connsiteY9" fmla="*/ 16139 h 13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612" h="138002">
                    <a:moveTo>
                      <a:pt x="8002" y="16139"/>
                    </a:moveTo>
                    <a:cubicBezTo>
                      <a:pt x="24314" y="700"/>
                      <a:pt x="70817" y="5380"/>
                      <a:pt x="102225" y="0"/>
                    </a:cubicBezTo>
                    <a:lnTo>
                      <a:pt x="168417" y="2279"/>
                    </a:lnTo>
                    <a:cubicBezTo>
                      <a:pt x="175067" y="7688"/>
                      <a:pt x="185224" y="25065"/>
                      <a:pt x="172607" y="31572"/>
                    </a:cubicBezTo>
                    <a:cubicBezTo>
                      <a:pt x="159990" y="38079"/>
                      <a:pt x="114471" y="38829"/>
                      <a:pt x="92716" y="41321"/>
                    </a:cubicBezTo>
                    <a:cubicBezTo>
                      <a:pt x="70962" y="43813"/>
                      <a:pt x="47771" y="32155"/>
                      <a:pt x="42080" y="46522"/>
                    </a:cubicBezTo>
                    <a:cubicBezTo>
                      <a:pt x="36389" y="60889"/>
                      <a:pt x="62950" y="84113"/>
                      <a:pt x="65290" y="102771"/>
                    </a:cubicBezTo>
                    <a:cubicBezTo>
                      <a:pt x="67630" y="121429"/>
                      <a:pt x="60438" y="142845"/>
                      <a:pt x="51402" y="137031"/>
                    </a:cubicBezTo>
                    <a:cubicBezTo>
                      <a:pt x="42366" y="131217"/>
                      <a:pt x="13485" y="116201"/>
                      <a:pt x="4354" y="92635"/>
                    </a:cubicBezTo>
                    <a:cubicBezTo>
                      <a:pt x="5570" y="67136"/>
                      <a:pt x="-8310" y="31578"/>
                      <a:pt x="8002" y="16139"/>
                    </a:cubicBezTo>
                    <a:close/>
                  </a:path>
                </a:pathLst>
              </a:cu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grpSp>
          <p:nvGrpSpPr>
            <p:cNvPr id="8" name="グループ化 7">
              <a:extLst>
                <a:ext uri="{FF2B5EF4-FFF2-40B4-BE49-F238E27FC236}">
                  <a16:creationId xmlns:a16="http://schemas.microsoft.com/office/drawing/2014/main" id="{F54B1F6B-3D25-2DED-9A77-449F74B904AD}"/>
                </a:ext>
              </a:extLst>
            </p:cNvPr>
            <p:cNvGrpSpPr/>
            <p:nvPr/>
          </p:nvGrpSpPr>
          <p:grpSpPr>
            <a:xfrm>
              <a:off x="6568893" y="511824"/>
              <a:ext cx="2337294" cy="246176"/>
              <a:chOff x="6643163" y="2707230"/>
              <a:chExt cx="2337294" cy="246176"/>
            </a:xfrm>
          </p:grpSpPr>
          <p:grpSp>
            <p:nvGrpSpPr>
              <p:cNvPr id="10" name="グループ化 9">
                <a:extLst>
                  <a:ext uri="{FF2B5EF4-FFF2-40B4-BE49-F238E27FC236}">
                    <a16:creationId xmlns:a16="http://schemas.microsoft.com/office/drawing/2014/main" id="{CAC8798A-7CD7-32D1-68C4-AF2677A230B0}"/>
                  </a:ext>
                </a:extLst>
              </p:cNvPr>
              <p:cNvGrpSpPr/>
              <p:nvPr/>
            </p:nvGrpSpPr>
            <p:grpSpPr>
              <a:xfrm>
                <a:off x="6643163" y="2707230"/>
                <a:ext cx="2337294" cy="246176"/>
                <a:chOff x="3929087" y="4183773"/>
                <a:chExt cx="1744210" cy="190494"/>
              </a:xfrm>
            </p:grpSpPr>
            <p:sp>
              <p:nvSpPr>
                <p:cNvPr id="12" name="正方形/長方形 11">
                  <a:extLst>
                    <a:ext uri="{FF2B5EF4-FFF2-40B4-BE49-F238E27FC236}">
                      <a16:creationId xmlns:a16="http://schemas.microsoft.com/office/drawing/2014/main" id="{C9E5C045-433B-AB6F-0FAD-D0890D2B8168}"/>
                    </a:ext>
                  </a:extLst>
                </p:cNvPr>
                <p:cNvSpPr/>
                <p:nvPr/>
              </p:nvSpPr>
              <p:spPr bwMode="gray">
                <a:xfrm>
                  <a:off x="3929087" y="4183773"/>
                  <a:ext cx="1744210" cy="174460"/>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ndParaRPr>
                </a:p>
              </p:txBody>
            </p:sp>
            <p:sp>
              <p:nvSpPr>
                <p:cNvPr id="13" name="タイトル 1">
                  <a:extLst>
                    <a:ext uri="{FF2B5EF4-FFF2-40B4-BE49-F238E27FC236}">
                      <a16:creationId xmlns:a16="http://schemas.microsoft.com/office/drawing/2014/main" id="{AFE87EF3-E1B9-A86E-2FBD-9A3251005D85}"/>
                    </a:ext>
                  </a:extLst>
                </p:cNvPr>
                <p:cNvSpPr txBox="1">
                  <a:spLocks/>
                </p:cNvSpPr>
                <p:nvPr/>
              </p:nvSpPr>
              <p:spPr bwMode="gray">
                <a:xfrm>
                  <a:off x="4232983" y="4192727"/>
                  <a:ext cx="1336687" cy="181540"/>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900" dirty="0">
                      <a:latin typeface="+mn-ea"/>
                      <a:ea typeface="+mn-ea"/>
                    </a:rPr>
                    <a:t>令和６年度工事実施箇所</a:t>
                  </a:r>
                </a:p>
              </p:txBody>
            </p:sp>
          </p:grpSp>
          <p:sp>
            <p:nvSpPr>
              <p:cNvPr id="11" name="円/楕円 116">
                <a:extLst>
                  <a:ext uri="{FF2B5EF4-FFF2-40B4-BE49-F238E27FC236}">
                    <a16:creationId xmlns:a16="http://schemas.microsoft.com/office/drawing/2014/main" id="{311D68B7-B926-DCF1-CFE9-4B434CAD05AB}"/>
                  </a:ext>
                </a:extLst>
              </p:cNvPr>
              <p:cNvSpPr/>
              <p:nvPr/>
            </p:nvSpPr>
            <p:spPr>
              <a:xfrm>
                <a:off x="6798029" y="2798554"/>
                <a:ext cx="194848"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sp>
          <p:nvSpPr>
            <p:cNvPr id="9" name="円/楕円 85">
              <a:extLst>
                <a:ext uri="{FF2B5EF4-FFF2-40B4-BE49-F238E27FC236}">
                  <a16:creationId xmlns:a16="http://schemas.microsoft.com/office/drawing/2014/main" id="{E30CDD92-36C1-BC3E-3FC6-B83CCBD25FAE}"/>
                </a:ext>
              </a:extLst>
            </p:cNvPr>
            <p:cNvSpPr/>
            <p:nvPr/>
          </p:nvSpPr>
          <p:spPr>
            <a:xfrm rot="4780560">
              <a:off x="7832719" y="2153034"/>
              <a:ext cx="142159" cy="5675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sp>
        <p:nvSpPr>
          <p:cNvPr id="39" name="角丸四角形 82">
            <a:extLst>
              <a:ext uri="{FF2B5EF4-FFF2-40B4-BE49-F238E27FC236}">
                <a16:creationId xmlns:a16="http://schemas.microsoft.com/office/drawing/2014/main" id="{4017BF07-674F-58BA-E76A-15C7E6862F19}"/>
              </a:ext>
            </a:extLst>
          </p:cNvPr>
          <p:cNvSpPr/>
          <p:nvPr/>
        </p:nvSpPr>
        <p:spPr>
          <a:xfrm>
            <a:off x="228147" y="187036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nvGrpSpPr>
          <p:cNvPr id="52" name="グループ化 51">
            <a:extLst>
              <a:ext uri="{FF2B5EF4-FFF2-40B4-BE49-F238E27FC236}">
                <a16:creationId xmlns:a16="http://schemas.microsoft.com/office/drawing/2014/main" id="{DE321E7E-D798-E54D-6C7E-0AAAE54751A8}"/>
              </a:ext>
            </a:extLst>
          </p:cNvPr>
          <p:cNvGrpSpPr/>
          <p:nvPr/>
        </p:nvGrpSpPr>
        <p:grpSpPr>
          <a:xfrm>
            <a:off x="6736169" y="3729320"/>
            <a:ext cx="1131465" cy="1333993"/>
            <a:chOff x="7464644" y="2385284"/>
            <a:chExt cx="1131465" cy="1290463"/>
          </a:xfrm>
        </p:grpSpPr>
        <p:pic>
          <p:nvPicPr>
            <p:cNvPr id="38" name="図 37">
              <a:extLst>
                <a:ext uri="{FF2B5EF4-FFF2-40B4-BE49-F238E27FC236}">
                  <a16:creationId xmlns:a16="http://schemas.microsoft.com/office/drawing/2014/main" id="{6AEF7A19-E996-7E57-E30C-734D5433F207}"/>
                </a:ext>
              </a:extLst>
            </p:cNvPr>
            <p:cNvPicPr preferRelativeResize="0">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a:off x="7514268" y="2385284"/>
              <a:ext cx="949148" cy="938038"/>
            </a:xfrm>
            <a:prstGeom prst="rect">
              <a:avLst/>
            </a:prstGeom>
            <a:ln w="9525">
              <a:noFill/>
            </a:ln>
          </p:spPr>
        </p:pic>
        <p:sp>
          <p:nvSpPr>
            <p:cNvPr id="40" name="テキスト ボックス 39">
              <a:extLst>
                <a:ext uri="{FF2B5EF4-FFF2-40B4-BE49-F238E27FC236}">
                  <a16:creationId xmlns:a16="http://schemas.microsoft.com/office/drawing/2014/main" id="{E299D9DF-2E1C-F800-458E-290861BCAF35}"/>
                </a:ext>
              </a:extLst>
            </p:cNvPr>
            <p:cNvSpPr txBox="1"/>
            <p:nvPr/>
          </p:nvSpPr>
          <p:spPr>
            <a:xfrm>
              <a:off x="7464644" y="3275637"/>
              <a:ext cx="1131465"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セルフレスキューのイメージ</a:t>
              </a:r>
              <a:endParaRPr kumimoji="1" lang="en-US" altLang="ja-JP" sz="100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grpSp>
        <p:nvGrpSpPr>
          <p:cNvPr id="53" name="グループ化 52">
            <a:extLst>
              <a:ext uri="{FF2B5EF4-FFF2-40B4-BE49-F238E27FC236}">
                <a16:creationId xmlns:a16="http://schemas.microsoft.com/office/drawing/2014/main" id="{FF12AC7E-7BCF-E4E2-1420-BBA5862C53F0}"/>
              </a:ext>
            </a:extLst>
          </p:cNvPr>
          <p:cNvGrpSpPr/>
          <p:nvPr/>
        </p:nvGrpSpPr>
        <p:grpSpPr>
          <a:xfrm>
            <a:off x="7766108" y="3721875"/>
            <a:ext cx="1337684" cy="1341445"/>
            <a:chOff x="7386911" y="3583568"/>
            <a:chExt cx="1351114" cy="1458385"/>
          </a:xfrm>
        </p:grpSpPr>
        <p:sp>
          <p:nvSpPr>
            <p:cNvPr id="41" name="テキスト ボックス 40">
              <a:extLst>
                <a:ext uri="{FF2B5EF4-FFF2-40B4-BE49-F238E27FC236}">
                  <a16:creationId xmlns:a16="http://schemas.microsoft.com/office/drawing/2014/main" id="{16C098DF-DFF3-A468-702B-A3914FC4A835}"/>
                </a:ext>
              </a:extLst>
            </p:cNvPr>
            <p:cNvSpPr txBox="1"/>
            <p:nvPr/>
          </p:nvSpPr>
          <p:spPr>
            <a:xfrm>
              <a:off x="7397211" y="4606963"/>
              <a:ext cx="1229024" cy="43499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火災安全対策改修のイメージ</a:t>
              </a:r>
              <a:endParaRPr kumimoji="1" lang="en-US" altLang="ja-JP" sz="100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2" name="テキスト ボックス 41">
              <a:extLst>
                <a:ext uri="{FF2B5EF4-FFF2-40B4-BE49-F238E27FC236}">
                  <a16:creationId xmlns:a16="http://schemas.microsoft.com/office/drawing/2014/main" id="{DC7716D1-CF9E-1DF7-D144-A6CC8F2D595C}"/>
                </a:ext>
              </a:extLst>
            </p:cNvPr>
            <p:cNvSpPr txBox="1"/>
            <p:nvPr/>
          </p:nvSpPr>
          <p:spPr>
            <a:xfrm>
              <a:off x="7386911" y="3583568"/>
              <a:ext cx="1351114" cy="1065820"/>
            </a:xfrm>
            <a:prstGeom prst="rect">
              <a:avLst/>
            </a:prstGeom>
            <a:noFill/>
            <a:ln w="9525">
              <a:noFill/>
            </a:ln>
          </p:spPr>
          <p:txBody>
            <a:bodyPr wrap="square" rtlCol="0">
              <a:noAutofit/>
            </a:bodyPr>
            <a:lstStyle/>
            <a:p>
              <a:endParaRPr kumimoji="1" lang="ja-JP" altLang="en-US" dirty="0"/>
            </a:p>
          </p:txBody>
        </p:sp>
        <p:pic>
          <p:nvPicPr>
            <p:cNvPr id="43" name="図 42" descr="ダイアグラム&#10;&#10;自動的に生成された説明">
              <a:extLst>
                <a:ext uri="{FF2B5EF4-FFF2-40B4-BE49-F238E27FC236}">
                  <a16:creationId xmlns:a16="http://schemas.microsoft.com/office/drawing/2014/main" id="{B3145E69-F214-349C-FC64-61D857E3587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68717" y="3662741"/>
              <a:ext cx="1229024" cy="659132"/>
            </a:xfrm>
            <a:prstGeom prst="rect">
              <a:avLst/>
            </a:prstGeom>
          </p:spPr>
        </p:pic>
        <p:sp>
          <p:nvSpPr>
            <p:cNvPr id="44" name="正方形/長方形 43">
              <a:extLst>
                <a:ext uri="{FF2B5EF4-FFF2-40B4-BE49-F238E27FC236}">
                  <a16:creationId xmlns:a16="http://schemas.microsoft.com/office/drawing/2014/main" id="{044D8435-3841-CBD4-7A7B-2B115C095845}"/>
                </a:ext>
              </a:extLst>
            </p:cNvPr>
            <p:cNvSpPr/>
            <p:nvPr/>
          </p:nvSpPr>
          <p:spPr>
            <a:xfrm>
              <a:off x="7468717" y="3640016"/>
              <a:ext cx="740170" cy="10366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700" dirty="0">
                  <a:solidFill>
                    <a:sysClr val="windowText" lastClr="000000"/>
                  </a:solidFill>
                </a:rPr>
                <a:t>直通階段の増設等</a:t>
              </a:r>
            </a:p>
          </p:txBody>
        </p:sp>
        <p:sp>
          <p:nvSpPr>
            <p:cNvPr id="45" name="正方形/長方形 44">
              <a:extLst>
                <a:ext uri="{FF2B5EF4-FFF2-40B4-BE49-F238E27FC236}">
                  <a16:creationId xmlns:a16="http://schemas.microsoft.com/office/drawing/2014/main" id="{76645D79-3922-3821-A479-AEE65D48CE90}"/>
                </a:ext>
              </a:extLst>
            </p:cNvPr>
            <p:cNvSpPr/>
            <p:nvPr/>
          </p:nvSpPr>
          <p:spPr>
            <a:xfrm>
              <a:off x="7424585" y="4401005"/>
              <a:ext cx="803229" cy="19438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kumimoji="1" lang="ja-JP" altLang="en-US" sz="700" dirty="0">
                  <a:solidFill>
                    <a:sysClr val="windowText" lastClr="000000"/>
                  </a:solidFill>
                </a:rPr>
                <a:t>直通階段の</a:t>
              </a:r>
              <a:endParaRPr kumimoji="1" lang="en-US" altLang="ja-JP" sz="700" dirty="0">
                <a:solidFill>
                  <a:sysClr val="windowText" lastClr="000000"/>
                </a:solidFill>
              </a:endParaRPr>
            </a:p>
            <a:p>
              <a:r>
                <a:rPr lang="ja-JP" altLang="en-US" sz="700" dirty="0">
                  <a:solidFill>
                    <a:sysClr val="windowText" lastClr="000000"/>
                  </a:solidFill>
                </a:rPr>
                <a:t>防火・防煙区画化</a:t>
              </a:r>
              <a:endParaRPr kumimoji="1" lang="ja-JP" altLang="en-US" sz="700" dirty="0">
                <a:solidFill>
                  <a:sysClr val="windowText" lastClr="000000"/>
                </a:solidFill>
              </a:endParaRPr>
            </a:p>
          </p:txBody>
        </p:sp>
        <p:sp>
          <p:nvSpPr>
            <p:cNvPr id="46" name="正方形/長方形 45">
              <a:extLst>
                <a:ext uri="{FF2B5EF4-FFF2-40B4-BE49-F238E27FC236}">
                  <a16:creationId xmlns:a16="http://schemas.microsoft.com/office/drawing/2014/main" id="{E4701535-0F87-5C69-FEF8-BB7DAC65A79A}"/>
                </a:ext>
              </a:extLst>
            </p:cNvPr>
            <p:cNvSpPr/>
            <p:nvPr/>
          </p:nvSpPr>
          <p:spPr>
            <a:xfrm>
              <a:off x="8263788" y="4400516"/>
              <a:ext cx="424115" cy="216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kumimoji="1" lang="ja-JP" altLang="en-US" sz="700" dirty="0">
                  <a:solidFill>
                    <a:sysClr val="windowText" lastClr="000000"/>
                  </a:solidFill>
                </a:rPr>
                <a:t>退避区画</a:t>
              </a:r>
              <a:endParaRPr kumimoji="1" lang="en-US" altLang="ja-JP" sz="700" dirty="0">
                <a:solidFill>
                  <a:sysClr val="windowText" lastClr="000000"/>
                </a:solidFill>
              </a:endParaRPr>
            </a:p>
            <a:p>
              <a:r>
                <a:rPr lang="ja-JP" altLang="en-US" sz="700" dirty="0">
                  <a:solidFill>
                    <a:sysClr val="windowText" lastClr="000000"/>
                  </a:solidFill>
                </a:rPr>
                <a:t>の確保</a:t>
              </a:r>
              <a:endParaRPr kumimoji="1" lang="ja-JP" altLang="en-US" sz="700" dirty="0">
                <a:solidFill>
                  <a:sysClr val="windowText" lastClr="000000"/>
                </a:solidFill>
              </a:endParaRPr>
            </a:p>
          </p:txBody>
        </p:sp>
        <p:cxnSp>
          <p:nvCxnSpPr>
            <p:cNvPr id="47" name="直線矢印コネクタ 46">
              <a:extLst>
                <a:ext uri="{FF2B5EF4-FFF2-40B4-BE49-F238E27FC236}">
                  <a16:creationId xmlns:a16="http://schemas.microsoft.com/office/drawing/2014/main" id="{366C2989-A32A-BDBA-27C8-EB60B191A5F3}"/>
                </a:ext>
              </a:extLst>
            </p:cNvPr>
            <p:cNvCxnSpPr/>
            <p:nvPr/>
          </p:nvCxnSpPr>
          <p:spPr>
            <a:xfrm>
              <a:off x="8208887" y="3691846"/>
              <a:ext cx="134487" cy="10642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0A1B0A2E-1EA7-63FE-8F75-844B7265D67B}"/>
                </a:ext>
              </a:extLst>
            </p:cNvPr>
            <p:cNvCxnSpPr>
              <a:cxnSpLocks/>
            </p:cNvCxnSpPr>
            <p:nvPr/>
          </p:nvCxnSpPr>
          <p:spPr>
            <a:xfrm flipV="1">
              <a:off x="7991224" y="3907839"/>
              <a:ext cx="73983" cy="141945"/>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67C2A64E-96AC-5954-3D92-1C1C8B23E99E}"/>
                </a:ext>
              </a:extLst>
            </p:cNvPr>
            <p:cNvCxnSpPr>
              <a:cxnSpLocks/>
            </p:cNvCxnSpPr>
            <p:nvPr/>
          </p:nvCxnSpPr>
          <p:spPr>
            <a:xfrm flipH="1" flipV="1">
              <a:off x="8394241" y="4246429"/>
              <a:ext cx="117293" cy="1471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グループ化 60">
            <a:extLst>
              <a:ext uri="{FF2B5EF4-FFF2-40B4-BE49-F238E27FC236}">
                <a16:creationId xmlns:a16="http://schemas.microsoft.com/office/drawing/2014/main" id="{D1F08697-128B-FEFE-C783-27295600F3B8}"/>
              </a:ext>
            </a:extLst>
          </p:cNvPr>
          <p:cNvGrpSpPr/>
          <p:nvPr/>
        </p:nvGrpSpPr>
        <p:grpSpPr>
          <a:xfrm>
            <a:off x="6656196" y="2472855"/>
            <a:ext cx="2600322" cy="1136705"/>
            <a:chOff x="6218697" y="3010148"/>
            <a:chExt cx="2600322" cy="1136705"/>
          </a:xfrm>
        </p:grpSpPr>
        <p:pic>
          <p:nvPicPr>
            <p:cNvPr id="54" name="図 53">
              <a:extLst>
                <a:ext uri="{FF2B5EF4-FFF2-40B4-BE49-F238E27FC236}">
                  <a16:creationId xmlns:a16="http://schemas.microsoft.com/office/drawing/2014/main" id="{3F43D6CB-F993-DFD9-A8F1-4CB619C8E892}"/>
                </a:ext>
              </a:extLst>
            </p:cNvPr>
            <p:cNvPicPr/>
            <p:nvPr/>
          </p:nvPicPr>
          <p:blipFill rotWithShape="1">
            <a:blip r:embed="rId9" cstate="print">
              <a:extLst>
                <a:ext uri="{28A0092B-C50C-407E-A947-70E740481C1C}">
                  <a14:useLocalDpi xmlns:a14="http://schemas.microsoft.com/office/drawing/2010/main"/>
                </a:ext>
              </a:extLst>
            </a:blip>
            <a:srcRect/>
            <a:stretch/>
          </p:blipFill>
          <p:spPr bwMode="auto">
            <a:xfrm>
              <a:off x="6467549" y="3010148"/>
              <a:ext cx="917575" cy="919733"/>
            </a:xfrm>
            <a:prstGeom prst="rect">
              <a:avLst/>
            </a:prstGeom>
            <a:ln>
              <a:noFill/>
            </a:ln>
            <a:extLst>
              <a:ext uri="{53640926-AAD7-44D8-BBD7-CCE9431645EC}">
                <a14:shadowObscured xmlns:a14="http://schemas.microsoft.com/office/drawing/2010/main"/>
              </a:ext>
            </a:extLst>
          </p:spPr>
        </p:pic>
        <p:pic>
          <p:nvPicPr>
            <p:cNvPr id="55" name="図 54">
              <a:extLst>
                <a:ext uri="{FF2B5EF4-FFF2-40B4-BE49-F238E27FC236}">
                  <a16:creationId xmlns:a16="http://schemas.microsoft.com/office/drawing/2014/main" id="{DFF16740-9B75-E9B7-82C4-B53150226720}"/>
                </a:ext>
              </a:extLst>
            </p:cNvPr>
            <p:cNvPicPr/>
            <p:nvPr/>
          </p:nvPicPr>
          <p:blipFill rotWithShape="1">
            <a:blip r:embed="rId10" cstate="print">
              <a:extLst>
                <a:ext uri="{28A0092B-C50C-407E-A947-70E740481C1C}">
                  <a14:useLocalDpi xmlns:a14="http://schemas.microsoft.com/office/drawing/2010/main"/>
                </a:ext>
              </a:extLst>
            </a:blip>
            <a:srcRect/>
            <a:stretch/>
          </p:blipFill>
          <p:spPr bwMode="auto">
            <a:xfrm>
              <a:off x="7571432" y="3043499"/>
              <a:ext cx="1053538" cy="899710"/>
            </a:xfrm>
            <a:prstGeom prst="rect">
              <a:avLst/>
            </a:prstGeom>
            <a:ln>
              <a:noFill/>
            </a:ln>
            <a:extLst>
              <a:ext uri="{53640926-AAD7-44D8-BBD7-CCE9431645EC}">
                <a14:shadowObscured xmlns:a14="http://schemas.microsoft.com/office/drawing/2010/main"/>
              </a:ext>
            </a:extLst>
          </p:spPr>
        </p:pic>
        <p:sp>
          <p:nvSpPr>
            <p:cNvPr id="56" name="AutoShape 500">
              <a:extLst>
                <a:ext uri="{FF2B5EF4-FFF2-40B4-BE49-F238E27FC236}">
                  <a16:creationId xmlns:a16="http://schemas.microsoft.com/office/drawing/2014/main" id="{7EF80C21-ABF3-F2DF-5AA7-508CCE6FD5A6}"/>
                </a:ext>
              </a:extLst>
            </p:cNvPr>
            <p:cNvSpPr>
              <a:spLocks noChangeArrowheads="1"/>
            </p:cNvSpPr>
            <p:nvPr/>
          </p:nvSpPr>
          <p:spPr bwMode="auto">
            <a:xfrm rot="5400000">
              <a:off x="7291798" y="3462031"/>
              <a:ext cx="398264" cy="102241"/>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ja-JP" altLang="en-US" dirty="0">
                <a:latin typeface="ＭＳ Ｐゴシック" panose="020B0600070205080204" pitchFamily="50" charset="-128"/>
              </a:endParaRPr>
            </a:p>
          </p:txBody>
        </p:sp>
        <p:sp>
          <p:nvSpPr>
            <p:cNvPr id="57" name="Rectangle 516">
              <a:extLst>
                <a:ext uri="{FF2B5EF4-FFF2-40B4-BE49-F238E27FC236}">
                  <a16:creationId xmlns:a16="http://schemas.microsoft.com/office/drawing/2014/main" id="{B5C0536D-CAB7-382C-7A6C-06D6B7C0E01B}"/>
                </a:ext>
              </a:extLst>
            </p:cNvPr>
            <p:cNvSpPr>
              <a:spLocks noChangeArrowheads="1"/>
            </p:cNvSpPr>
            <p:nvPr/>
          </p:nvSpPr>
          <p:spPr bwMode="auto">
            <a:xfrm>
              <a:off x="6466958" y="3771774"/>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indent="-614363" algn="ctr">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建替え前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Rectangle 516">
              <a:extLst>
                <a:ext uri="{FF2B5EF4-FFF2-40B4-BE49-F238E27FC236}">
                  <a16:creationId xmlns:a16="http://schemas.microsoft.com/office/drawing/2014/main" id="{7B1C26A8-4F2E-71AC-4874-F5FBA919F084}"/>
                </a:ext>
              </a:extLst>
            </p:cNvPr>
            <p:cNvSpPr>
              <a:spLocks noChangeArrowheads="1"/>
            </p:cNvSpPr>
            <p:nvPr/>
          </p:nvSpPr>
          <p:spPr bwMode="auto">
            <a:xfrm>
              <a:off x="7758053" y="3771774"/>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indent="-614363" algn="ctr">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建替え</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後</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正方形/長方形 59">
              <a:extLst>
                <a:ext uri="{FF2B5EF4-FFF2-40B4-BE49-F238E27FC236}">
                  <a16:creationId xmlns:a16="http://schemas.microsoft.com/office/drawing/2014/main" id="{62286E8F-79F0-9D4D-EF0C-F7A648ACC3A3}"/>
                </a:ext>
              </a:extLst>
            </p:cNvPr>
            <p:cNvSpPr/>
            <p:nvPr/>
          </p:nvSpPr>
          <p:spPr>
            <a:xfrm>
              <a:off x="6218697" y="3900632"/>
              <a:ext cx="2600322" cy="246221"/>
            </a:xfrm>
            <a:prstGeom prst="rect">
              <a:avLst/>
            </a:prstGeom>
          </p:spPr>
          <p:txBody>
            <a:bodyPr wrap="square">
              <a:spAutoFit/>
            </a:bodyPr>
            <a:lstStyle/>
            <a:p>
              <a:pPr algn="ctr"/>
              <a:r>
                <a:rPr lang="ja-JP" altLang="en-US" sz="1000" dirty="0">
                  <a:latin typeface="ＭＳ Ｐゴシック" panose="020B0600070205080204" pitchFamily="50" charset="-128"/>
                </a:rPr>
                <a:t>市街地の不燃化促進の事例</a:t>
              </a:r>
              <a:endParaRPr lang="ja-JP" altLang="en-US" sz="100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97259991"/>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26547</TotalTime>
  <Words>627</Words>
  <Application>Microsoft Office PowerPoint</Application>
  <PresentationFormat>画面に合わせる (16:9)</PresentationFormat>
  <Paragraphs>85</Paragraphs>
  <Slides>2</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ariant>
        <vt:lpstr>目的別スライド ショー</vt:lpstr>
      </vt:variant>
      <vt:variant>
        <vt:i4>1</vt:i4>
      </vt:variant>
    </vt:vector>
  </HeadingPairs>
  <TitlesOfParts>
    <vt:vector size="10" baseType="lpstr">
      <vt:lpstr>HG丸ｺﾞｼｯｸM-PRO</vt:lpstr>
      <vt:lpstr>Meiryo UI</vt:lpstr>
      <vt:lpstr>ＭＳ Ｐゴシック</vt:lpstr>
      <vt:lpstr>Arial</vt:lpstr>
      <vt:lpstr>Century</vt:lpstr>
      <vt:lpstr>Wingdings</vt:lpstr>
      <vt:lpstr>標準デザイン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Printed>2024-02-02T08:44:19Z</cp:lastPrinted>
  <dcterms:created xsi:type="dcterms:W3CDTF">2011-01-05T04:40:46Z</dcterms:created>
  <dcterms:modified xsi:type="dcterms:W3CDTF">2024-02-08T02:13:35Z</dcterms:modified>
</cp:coreProperties>
</file>