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767" r:id="rId2"/>
    <p:sldId id="1949" r:id="rId3"/>
  </p:sldIdLst>
  <p:sldSz cx="9144000" cy="5143500" type="screen16x9"/>
  <p:notesSz cx="6807200" cy="9939338"/>
  <p:custShowLst>
    <p:custShow name="Ｒ３市長会見" id="0">
      <p:sldLst/>
    </p:custShow>
  </p:custShow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82588" indent="-412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773113" indent="-904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162050" indent="-1381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552575" indent="-18732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DE4D8-396D-7996-DE15-D690AE790CAC}" name="川辺　俊輔" initials="川辺　俊輔" userId="S::s-kawabe@city.osaka.lg.jp::b307fc37-a635-49d2-83b0-2b89ca1a86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66"/>
    <a:srgbClr val="3366CC"/>
    <a:srgbClr val="DEE8F2"/>
    <a:srgbClr val="F9907B"/>
    <a:srgbClr val="99CCFF"/>
    <a:srgbClr val="87A9CF"/>
    <a:srgbClr val="6B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4" autoAdjust="0"/>
    <p:restoredTop sz="84015" autoAdjust="0"/>
  </p:normalViewPr>
  <p:slideViewPr>
    <p:cSldViewPr snapToGrid="0">
      <p:cViewPr varScale="1">
        <p:scale>
          <a:sx n="75" d="100"/>
          <a:sy n="75" d="100"/>
        </p:scale>
        <p:origin x="1122" y="60"/>
      </p:cViewPr>
      <p:guideLst>
        <p:guide orient="horz" pos="16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-2784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0"/>
            <a:ext cx="2951163" cy="496888"/>
          </a:xfrm>
          <a:prstGeom prst="rect">
            <a:avLst/>
          </a:prstGeom>
        </p:spPr>
        <p:txBody>
          <a:bodyPr vert="horz" lIns="91249" tIns="45623" rIns="91249" bIns="45623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1" y="0"/>
            <a:ext cx="2949575" cy="496888"/>
          </a:xfrm>
          <a:prstGeom prst="rect">
            <a:avLst/>
          </a:prstGeom>
        </p:spPr>
        <p:txBody>
          <a:bodyPr vert="horz" lIns="91249" tIns="45623" rIns="91249" bIns="45623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2EC90AB-8C9B-4810-B2A6-BE0F6846678D}" type="datetimeFigureOut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2024/2/8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8" y="9440884"/>
            <a:ext cx="2951163" cy="496887"/>
          </a:xfrm>
          <a:prstGeom prst="rect">
            <a:avLst/>
          </a:prstGeom>
        </p:spPr>
        <p:txBody>
          <a:bodyPr vert="horz" lIns="91249" tIns="45623" rIns="91249" bIns="45623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1" y="9440884"/>
            <a:ext cx="2949575" cy="496887"/>
          </a:xfrm>
          <a:prstGeom prst="rect">
            <a:avLst/>
          </a:prstGeom>
        </p:spPr>
        <p:txBody>
          <a:bodyPr vert="horz" wrap="square" lIns="91249" tIns="45623" rIns="91249" bIns="456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60A5CC-5D47-46FF-A804-BA4E424BCDE3}" type="slidenum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614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51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7"/>
            <a:ext cx="54483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" y="944088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51" y="944088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72" tIns="45588" rIns="91172" bIns="455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82046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1pPr>
    <a:lvl2pPr marL="382588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2pPr>
    <a:lvl3pPr marL="773113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3pPr>
    <a:lvl4pPr marL="116205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4pPr>
    <a:lvl5pPr marL="1552575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5pPr>
    <a:lvl6pPr marL="1947285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336740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726198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115656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569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4000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3175" y="263525"/>
            <a:ext cx="6275388" cy="3530600"/>
          </a:xfrm>
          <a:ln/>
        </p:spPr>
      </p:sp>
      <p:sp>
        <p:nvSpPr>
          <p:cNvPr id="8195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29658" y="5001453"/>
            <a:ext cx="5236465" cy="2621726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880232">
              <a:defRPr/>
            </a:pPr>
            <a:endParaRPr lang="en-US" altLang="ja-JP" dirty="0"/>
          </a:p>
        </p:txBody>
      </p:sp>
      <p:sp>
        <p:nvSpPr>
          <p:cNvPr id="819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1184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696714" indent="-267171" defTabSz="81184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71641" indent="-214036" defTabSz="81184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499705" indent="-214036" defTabSz="81184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29249" indent="-214036" defTabSz="811848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354362" indent="-214036" defTabSz="81184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779478" indent="-214036" defTabSz="81184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204591" indent="-214036" defTabSz="81184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629704" indent="-214036" defTabSz="811848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014EF6A-5DEE-4C73-A0FF-B66EDD81647A}" type="slidenum"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52</a:t>
            </a:fld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29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3" y="1597820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3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456" indent="0" algn="ctr">
              <a:buNone/>
              <a:defRPr/>
            </a:lvl2pPr>
            <a:lvl3pPr marL="778913" indent="0" algn="ctr">
              <a:buNone/>
              <a:defRPr/>
            </a:lvl3pPr>
            <a:lvl4pPr marL="1168371" indent="0" algn="ctr">
              <a:buNone/>
              <a:defRPr/>
            </a:lvl4pPr>
            <a:lvl5pPr marL="1557827" indent="0" algn="ctr">
              <a:buNone/>
              <a:defRPr/>
            </a:lvl5pPr>
            <a:lvl6pPr marL="1947285" indent="0" algn="ctr">
              <a:buNone/>
              <a:defRPr/>
            </a:lvl6pPr>
            <a:lvl7pPr marL="2336740" indent="0" algn="ctr">
              <a:buNone/>
              <a:defRPr/>
            </a:lvl7pPr>
            <a:lvl8pPr marL="2726198" indent="0" algn="ctr">
              <a:buNone/>
              <a:defRPr/>
            </a:lvl8pPr>
            <a:lvl9pPr marL="3115656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A7679-89D8-4093-BDFB-D9D6987A66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247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586B3-01B7-4A80-AE52-7936C89DC6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789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FBE15-69C8-49BD-8060-A3D6AB06BB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093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EDE1-20D2-4FE2-A720-8EC76CD24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527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456" indent="0">
              <a:buNone/>
              <a:defRPr sz="1600"/>
            </a:lvl2pPr>
            <a:lvl3pPr marL="778913" indent="0">
              <a:buNone/>
              <a:defRPr sz="1300"/>
            </a:lvl3pPr>
            <a:lvl4pPr marL="1168371" indent="0">
              <a:buNone/>
              <a:defRPr sz="1200"/>
            </a:lvl4pPr>
            <a:lvl5pPr marL="1557827" indent="0">
              <a:buNone/>
              <a:defRPr sz="1200"/>
            </a:lvl5pPr>
            <a:lvl6pPr marL="1947285" indent="0">
              <a:buNone/>
              <a:defRPr sz="1200"/>
            </a:lvl6pPr>
            <a:lvl7pPr marL="2336740" indent="0">
              <a:buNone/>
              <a:defRPr sz="1200"/>
            </a:lvl7pPr>
            <a:lvl8pPr marL="2726198" indent="0">
              <a:buNone/>
              <a:defRPr sz="1200"/>
            </a:lvl8pPr>
            <a:lvl9pPr marL="3115656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696C6-680E-4455-9AB7-56E6F3DECC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20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9E38-4744-40F8-9E19-E27EEB80ED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270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151334"/>
            <a:ext cx="4040187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7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151334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10559-35D9-486F-BFAA-6CD500E32A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946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5DDF-DF75-44C1-9926-12A2B7E907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75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DCCE-2328-4EE7-B47C-8DACD135FF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0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9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5" y="204793"/>
            <a:ext cx="5111750" cy="4389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8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7237-26AF-4C83-9B05-38B7261C5D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21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7" y="3600449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7" y="459581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89456" indent="0">
              <a:buNone/>
              <a:defRPr sz="2400"/>
            </a:lvl2pPr>
            <a:lvl3pPr marL="778913" indent="0">
              <a:buNone/>
              <a:defRPr sz="2000"/>
            </a:lvl3pPr>
            <a:lvl4pPr marL="1168371" indent="0">
              <a:buNone/>
              <a:defRPr sz="1700"/>
            </a:lvl4pPr>
            <a:lvl5pPr marL="1557827" indent="0">
              <a:buNone/>
              <a:defRPr sz="1700"/>
            </a:lvl5pPr>
            <a:lvl6pPr marL="1947285" indent="0">
              <a:buNone/>
              <a:defRPr sz="1700"/>
            </a:lvl6pPr>
            <a:lvl7pPr marL="2336740" indent="0">
              <a:buNone/>
              <a:defRPr sz="1700"/>
            </a:lvl7pPr>
            <a:lvl8pPr marL="2726198" indent="0">
              <a:buNone/>
              <a:defRPr sz="1700"/>
            </a:lvl8pPr>
            <a:lvl9pPr marL="3115656" indent="0">
              <a:buNone/>
              <a:defRPr sz="17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7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8B69-BEAE-4B59-911D-15A415D4DD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1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BD0814-9702-45D6-91BE-7A9ABF1780D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ＭＳ Ｐゴシック" panose="020B0600070205080204" pitchFamily="50" charset="-128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89456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78913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68371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557827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ＭＳ Ｐゴシック" panose="020B0600070205080204" pitchFamily="50" charset="-128"/>
          <a:ea typeface="+mn-ea"/>
          <a:cs typeface="+mn-cs"/>
        </a:defRPr>
      </a:lvl1pPr>
      <a:lvl2pPr marL="627063" indent="-236538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ＭＳ Ｐゴシック" panose="020B0600070205080204" pitchFamily="50" charset="-128"/>
          <a:ea typeface="+mn-ea"/>
        </a:defRPr>
      </a:lvl2pPr>
      <a:lvl3pPr marL="968375" indent="-188913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ＭＳ Ｐゴシック" panose="020B0600070205080204" pitchFamily="50" charset="-128"/>
          <a:ea typeface="+mn-ea"/>
        </a:defRPr>
      </a:lvl3pPr>
      <a:lvl4pPr marL="1357313" indent="-188913" algn="l" rtl="0" eaLnBrk="0" fontAlgn="base" hangingPunct="0">
        <a:spcBef>
          <a:spcPct val="20000"/>
        </a:spcBef>
        <a:spcAft>
          <a:spcPct val="0"/>
        </a:spcAft>
        <a:buChar char="–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4pPr>
      <a:lvl5pPr marL="1747838" indent="-188913" algn="l" rtl="0" eaLnBrk="0" fontAlgn="base" hangingPunct="0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5pPr>
      <a:lvl6pPr marL="2142013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6pPr>
      <a:lvl7pPr marL="2531469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7pPr>
      <a:lvl8pPr marL="2920928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8pPr>
      <a:lvl9pPr marL="3310386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94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8913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371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7827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285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674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198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156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1531938"/>
            <a:ext cx="9144000" cy="118903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ＭＳ Ｐゴシック" panose="020B0600070205080204" pitchFamily="50" charset="-128"/>
                <a:ea typeface="HG創英角ｺﾞｼｯｸUB" pitchFamily="49" charset="-128"/>
                <a:cs typeface="+mn-cs"/>
              </a:rPr>
              <a:t>７．未来へつなぐ市政改革</a:t>
            </a:r>
          </a:p>
        </p:txBody>
      </p:sp>
    </p:spTree>
    <p:extLst>
      <p:ext uri="{BB962C8B-B14F-4D97-AF65-F5344CB8AC3E}">
        <p14:creationId xmlns:p14="http://schemas.microsoft.com/office/powerpoint/2010/main" val="355809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-1588" y="-4763"/>
            <a:ext cx="9145588" cy="476251"/>
          </a:xfrm>
          <a:prstGeom prst="rect">
            <a:avLst/>
          </a:prstGeom>
          <a:gradFill flip="none" rotWithShape="1">
            <a:gsLst>
              <a:gs pos="40000">
                <a:srgbClr val="000099"/>
              </a:gs>
              <a:gs pos="90000">
                <a:schemeClr val="bg1"/>
              </a:gs>
            </a:gsLst>
            <a:lin ang="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9" tIns="38964" rIns="77929" bIns="38964" anchor="ctr"/>
          <a:lstStyle/>
          <a:p>
            <a:pPr eaLnBrk="1" hangingPunct="1">
              <a:defRPr/>
            </a:pPr>
            <a:r>
              <a:rPr lang="ja-JP" alt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市政改革プラン</a:t>
            </a:r>
            <a:endParaRPr lang="en-US" altLang="ja-JP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31" name="二等辺三角形 30"/>
          <p:cNvSpPr/>
          <p:nvPr/>
        </p:nvSpPr>
        <p:spPr>
          <a:xfrm rot="10800000" flipV="1">
            <a:off x="2614669" y="1676771"/>
            <a:ext cx="3796263" cy="187618"/>
          </a:xfrm>
          <a:prstGeom prst="triangle">
            <a:avLst>
              <a:gd name="adj" fmla="val 49293"/>
            </a:avLst>
          </a:prstGeom>
          <a:solidFill>
            <a:srgbClr val="6666FF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69" dirty="0">
              <a:latin typeface="ＭＳ Ｐゴシック" panose="020B0600070205080204" pitchFamily="50" charset="-128"/>
            </a:endParaRPr>
          </a:p>
        </p:txBody>
      </p:sp>
      <p:sp>
        <p:nvSpPr>
          <p:cNvPr id="30" name="スライド番号プレースホルダー 1"/>
          <p:cNvSpPr txBox="1">
            <a:spLocks/>
          </p:cNvSpPr>
          <p:nvPr/>
        </p:nvSpPr>
        <p:spPr bwMode="auto">
          <a:xfrm>
            <a:off x="6921338" y="4679713"/>
            <a:ext cx="2133600" cy="35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382588" indent="-41275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773113" indent="-90488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162050" indent="-138113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552575" indent="-187325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fld id="{DF02A8D5-4445-42C3-AD70-D9CC07E8251C}" type="slidenum">
              <a:rPr lang="en-US" altLang="ja-JP" sz="2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</a:rPr>
              <a:pPr>
                <a:defRPr/>
              </a:pPr>
              <a:t>52</a:t>
            </a:fld>
            <a:endParaRPr lang="en-US" altLang="ja-JP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409036" y="2039815"/>
            <a:ext cx="8209119" cy="2141977"/>
          </a:xfrm>
          <a:prstGeom prst="roundRect">
            <a:avLst>
              <a:gd name="adj" fmla="val 7373"/>
            </a:avLst>
          </a:prstGeom>
          <a:solidFill>
            <a:srgbClr val="6666FF"/>
          </a:solidFill>
          <a:ln w="222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77929" tIns="38964" rIns="77929" bIns="38964" anchor="ctr"/>
          <a:lstStyle/>
          <a:p>
            <a:pPr algn="ctr" eaLnBrk="1" hangingPunct="1">
              <a:defRPr/>
            </a:pPr>
            <a:endParaRPr lang="ja-JP" altLang="en-US" b="1" dirty="0">
              <a:solidFill>
                <a:srgbClr val="000099"/>
              </a:solidFill>
              <a:effectLst>
                <a:outerShdw blurRad="38100" dist="38100" dir="2700000" algn="tl">
                  <a:srgbClr val="99CCFF">
                    <a:alpha val="43000"/>
                  </a:srgbClr>
                </a:outerShdw>
              </a:effectLst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4" name="角丸四角形 52">
            <a:extLst>
              <a:ext uri="{FF2B5EF4-FFF2-40B4-BE49-F238E27FC236}">
                <a16:creationId xmlns:a16="http://schemas.microsoft.com/office/drawing/2014/main" id="{8039E624-ECFE-C690-0803-AB803653C1F0}"/>
              </a:ext>
            </a:extLst>
          </p:cNvPr>
          <p:cNvSpPr>
            <a:spLocks/>
          </p:cNvSpPr>
          <p:nvPr/>
        </p:nvSpPr>
        <p:spPr>
          <a:xfrm>
            <a:off x="591175" y="2494309"/>
            <a:ext cx="3780000" cy="415178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ＤＸの推進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52">
            <a:extLst>
              <a:ext uri="{FF2B5EF4-FFF2-40B4-BE49-F238E27FC236}">
                <a16:creationId xmlns:a16="http://schemas.microsoft.com/office/drawing/2014/main" id="{C319C579-CDA5-8536-D6D4-964D558EA92C}"/>
              </a:ext>
            </a:extLst>
          </p:cNvPr>
          <p:cNvSpPr>
            <a:spLocks/>
          </p:cNvSpPr>
          <p:nvPr/>
        </p:nvSpPr>
        <p:spPr>
          <a:xfrm>
            <a:off x="4693933" y="2491940"/>
            <a:ext cx="3780000" cy="415178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働き方改革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2">
            <a:extLst>
              <a:ext uri="{FF2B5EF4-FFF2-40B4-BE49-F238E27FC236}">
                <a16:creationId xmlns:a16="http://schemas.microsoft.com/office/drawing/2014/main" id="{FCC57ABF-4F15-0669-910A-CE639896F7C2}"/>
              </a:ext>
            </a:extLst>
          </p:cNvPr>
          <p:cNvSpPr>
            <a:spLocks/>
          </p:cNvSpPr>
          <p:nvPr/>
        </p:nvSpPr>
        <p:spPr>
          <a:xfrm>
            <a:off x="4693933" y="3019682"/>
            <a:ext cx="3780000" cy="415178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ニア・イズ・ベターの徹底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52">
            <a:extLst>
              <a:ext uri="{FF2B5EF4-FFF2-40B4-BE49-F238E27FC236}">
                <a16:creationId xmlns:a16="http://schemas.microsoft.com/office/drawing/2014/main" id="{8F2ABFE2-EECD-13CF-3652-FB7FDF79FBA6}"/>
              </a:ext>
            </a:extLst>
          </p:cNvPr>
          <p:cNvSpPr>
            <a:spLocks/>
          </p:cNvSpPr>
          <p:nvPr/>
        </p:nvSpPr>
        <p:spPr>
          <a:xfrm>
            <a:off x="591175" y="3029215"/>
            <a:ext cx="3780000" cy="414000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官民連携の推進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角丸四角形 52">
            <a:extLst>
              <a:ext uri="{FF2B5EF4-FFF2-40B4-BE49-F238E27FC236}">
                <a16:creationId xmlns:a16="http://schemas.microsoft.com/office/drawing/2014/main" id="{9130E9D6-EBDE-3126-1F2D-E6439AACD4AD}"/>
              </a:ext>
            </a:extLst>
          </p:cNvPr>
          <p:cNvSpPr>
            <a:spLocks/>
          </p:cNvSpPr>
          <p:nvPr/>
        </p:nvSpPr>
        <p:spPr>
          <a:xfrm>
            <a:off x="591175" y="3550411"/>
            <a:ext cx="3780000" cy="414000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業務改革の推進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角丸四角形 52">
            <a:extLst>
              <a:ext uri="{FF2B5EF4-FFF2-40B4-BE49-F238E27FC236}">
                <a16:creationId xmlns:a16="http://schemas.microsoft.com/office/drawing/2014/main" id="{5021F168-B7A1-3155-F98E-27D82A811C3C}"/>
              </a:ext>
            </a:extLst>
          </p:cNvPr>
          <p:cNvSpPr>
            <a:spLocks/>
          </p:cNvSpPr>
          <p:nvPr/>
        </p:nvSpPr>
        <p:spPr>
          <a:xfrm>
            <a:off x="4693933" y="3547424"/>
            <a:ext cx="3780000" cy="414000"/>
          </a:xfrm>
          <a:prstGeom prst="roundRect">
            <a:avLst>
              <a:gd name="adj" fmla="val 13855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86400" rIns="0" bIns="48000" anchor="ctr" anchorCtr="0">
            <a:spAutoFit/>
          </a:bodyPr>
          <a:lstStyle/>
          <a:p>
            <a:pPr marL="1553594" indent="-1553594">
              <a:lnSpc>
                <a:spcPts val="2000"/>
              </a:lnSpc>
            </a:pP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取組方針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持続可能な行財政基盤の構築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46C12632-52F4-B0E7-0333-71946360DDD6}"/>
              </a:ext>
            </a:extLst>
          </p:cNvPr>
          <p:cNvSpPr/>
          <p:nvPr/>
        </p:nvSpPr>
        <p:spPr>
          <a:xfrm>
            <a:off x="3385042" y="2110458"/>
            <a:ext cx="2255520" cy="3380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</a:p>
        </p:txBody>
      </p:sp>
      <p:sp>
        <p:nvSpPr>
          <p:cNvPr id="3" name="角丸四角形 40">
            <a:extLst>
              <a:ext uri="{FF2B5EF4-FFF2-40B4-BE49-F238E27FC236}">
                <a16:creationId xmlns:a16="http://schemas.microsoft.com/office/drawing/2014/main" id="{293DF595-29A4-4B87-E131-9B0250E6F79D}"/>
              </a:ext>
            </a:extLst>
          </p:cNvPr>
          <p:cNvSpPr/>
          <p:nvPr/>
        </p:nvSpPr>
        <p:spPr>
          <a:xfrm>
            <a:off x="1977376" y="1251459"/>
            <a:ext cx="5132832" cy="308628"/>
          </a:xfrm>
          <a:prstGeom prst="roundRect">
            <a:avLst/>
          </a:prstGeom>
          <a:solidFill>
            <a:srgbClr val="FFFF99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36000" anchor="ctr" anchorCtr="0"/>
          <a:lstStyle/>
          <a:p>
            <a:pPr algn="ctr">
              <a:lnSpc>
                <a:spcPts val="1700"/>
              </a:lnSpc>
              <a:spcBef>
                <a:spcPts val="0"/>
              </a:spcBef>
              <a:defRPr/>
            </a:pPr>
            <a:r>
              <a:rPr lang="ja-JP" altLang="en-US" sz="18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「未来へつなぐ市政改革」の実現　</a:t>
            </a:r>
            <a:r>
              <a:rPr lang="ja-JP" altLang="en-US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46EB9DB-8956-4ABB-2F3C-1E42BD6E46BC}"/>
              </a:ext>
            </a:extLst>
          </p:cNvPr>
          <p:cNvSpPr/>
          <p:nvPr/>
        </p:nvSpPr>
        <p:spPr>
          <a:xfrm>
            <a:off x="488086" y="518557"/>
            <a:ext cx="8130069" cy="53006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社会状況の変化による行政課題に的確に対応し、未来へつなぐ市政改革を実現するため</a:t>
            </a:r>
            <a:endParaRPr lang="en-US" altLang="ja-JP" sz="15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「新・市政改革プラン」（取組期間：令和６年度～９年度）を令和６年３月に策定</a:t>
            </a:r>
          </a:p>
        </p:txBody>
      </p:sp>
      <p:sp>
        <p:nvSpPr>
          <p:cNvPr id="13" name="角丸四角形 26">
            <a:extLst>
              <a:ext uri="{FF2B5EF4-FFF2-40B4-BE49-F238E27FC236}">
                <a16:creationId xmlns:a16="http://schemas.microsoft.com/office/drawing/2014/main" id="{9A08302B-C4BD-6221-B953-5FE9EA249B70}"/>
              </a:ext>
            </a:extLst>
          </p:cNvPr>
          <p:cNvSpPr/>
          <p:nvPr/>
        </p:nvSpPr>
        <p:spPr bwMode="gray">
          <a:xfrm>
            <a:off x="448560" y="4341115"/>
            <a:ext cx="8209119" cy="6174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rgbClr val="000000"/>
                </a:solidFill>
                <a:latin typeface="+mj-ea"/>
                <a:ea typeface="+mj-ea"/>
              </a:rPr>
              <a:t>■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　市政改革の取組の推進　　　　　　　　　（　　１</a:t>
            </a:r>
            <a:r>
              <a:rPr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,</a:t>
            </a:r>
            <a:r>
              <a:rPr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３００万円）</a:t>
            </a:r>
            <a:endParaRPr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66725" indent="-285750">
              <a:buFont typeface="Wingdings" panose="05000000000000000000" pitchFamily="2" charset="2"/>
              <a:buChar char="Ø"/>
            </a:pPr>
            <a:r>
              <a:rPr lang="ja-JP" altLang="en-US" sz="1400" kern="1100" spc="-4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「新・市政改革プラン」に基づき、官民連携の推進など改革の取組を着実に推進</a:t>
            </a:r>
            <a:r>
              <a:rPr lang="ja-JP" altLang="en-US" sz="1400" kern="1100" spc="-4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400" kern="1100" spc="-4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47701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26547</TotalTime>
  <Words>155</Words>
  <Application>Microsoft Office PowerPoint</Application>
  <PresentationFormat>画面に合わせる (16:9)</PresentationFormat>
  <Paragraphs>17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  <vt:variant>
        <vt:lpstr>目的別スライド ショー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Wingdings</vt:lpstr>
      <vt:lpstr>標準デザイン</vt:lpstr>
      <vt:lpstr>PowerPoint プレゼンテーション</vt:lpstr>
      <vt:lpstr>PowerPoint プレゼンテーション</vt:lpstr>
      <vt:lpstr>Ｒ３市長会見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Printed>2024-02-02T08:44:19Z</cp:lastPrinted>
  <dcterms:created xsi:type="dcterms:W3CDTF">2011-01-05T04:40:46Z</dcterms:created>
  <dcterms:modified xsi:type="dcterms:W3CDTF">2024-02-08T02:18:45Z</dcterms:modified>
</cp:coreProperties>
</file>