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6" r:id="rId1"/>
  </p:sldMasterIdLst>
  <p:notesMasterIdLst>
    <p:notesMasterId r:id="rId8"/>
  </p:notesMasterIdLst>
  <p:handoutMasterIdLst>
    <p:handoutMasterId r:id="rId9"/>
  </p:handoutMasterIdLst>
  <p:sldIdLst>
    <p:sldId id="271" r:id="rId2"/>
    <p:sldId id="276" r:id="rId3"/>
    <p:sldId id="277" r:id="rId4"/>
    <p:sldId id="272" r:id="rId5"/>
    <p:sldId id="274" r:id="rId6"/>
    <p:sldId id="273"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0000"/>
    <a:srgbClr val="1D1D1D"/>
    <a:srgbClr val="EA0022"/>
    <a:srgbClr val="FF0066"/>
    <a:srgbClr val="EAEAEA"/>
    <a:srgbClr val="6AFA71"/>
    <a:srgbClr val="79FF99"/>
    <a:srgbClr val="D8FF15"/>
    <a:srgbClr val="0585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94584" autoAdjust="0"/>
  </p:normalViewPr>
  <p:slideViewPr>
    <p:cSldViewPr>
      <p:cViewPr varScale="1">
        <p:scale>
          <a:sx n="80" d="100"/>
          <a:sy n="80" d="100"/>
        </p:scale>
        <p:origin x="76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08" y="1656"/>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10" tIns="45706" rIns="91410" bIns="457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10" tIns="45706" rIns="91410" bIns="45706" rtlCol="0"/>
          <a:lstStyle>
            <a:lvl1pPr algn="r">
              <a:defRPr sz="1200"/>
            </a:lvl1pPr>
          </a:lstStyle>
          <a:p>
            <a:fld id="{1E7321E2-5DC9-47D6-9E7F-FBF5DA623B1B}" type="datetimeFigureOut">
              <a:rPr kumimoji="1" lang="ja-JP" altLang="en-US" smtClean="0"/>
              <a:t>2025/8/22</a:t>
            </a:fld>
            <a:endParaRPr kumimoji="1" lang="ja-JP" altLang="en-US"/>
          </a:p>
        </p:txBody>
      </p:sp>
      <p:sp>
        <p:nvSpPr>
          <p:cNvPr id="4" name="フッター プレースホルダー 3"/>
          <p:cNvSpPr>
            <a:spLocks noGrp="1"/>
          </p:cNvSpPr>
          <p:nvPr>
            <p:ph type="ftr" sz="quarter" idx="2"/>
          </p:nvPr>
        </p:nvSpPr>
        <p:spPr>
          <a:xfrm>
            <a:off x="3" y="9440863"/>
            <a:ext cx="2949575" cy="496887"/>
          </a:xfrm>
          <a:prstGeom prst="rect">
            <a:avLst/>
          </a:prstGeom>
        </p:spPr>
        <p:txBody>
          <a:bodyPr vert="horz" lIns="91410" tIns="45706" rIns="91410" bIns="457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10" tIns="45706" rIns="91410" bIns="45706" rtlCol="0" anchor="b"/>
          <a:lstStyle>
            <a:lvl1pPr algn="r">
              <a:defRPr sz="1200"/>
            </a:lvl1pPr>
          </a:lstStyle>
          <a:p>
            <a:fld id="{1D6E94AE-5692-4860-8FF0-17611134B713}" type="slidenum">
              <a:rPr kumimoji="1" lang="ja-JP" altLang="en-US" smtClean="0"/>
              <a:t>‹#›</a:t>
            </a:fld>
            <a:endParaRPr kumimoji="1" lang="ja-JP" altLang="en-US"/>
          </a:p>
        </p:txBody>
      </p:sp>
    </p:spTree>
    <p:extLst>
      <p:ext uri="{BB962C8B-B14F-4D97-AF65-F5344CB8AC3E}">
        <p14:creationId xmlns:p14="http://schemas.microsoft.com/office/powerpoint/2010/main" val="1516005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9" y="9"/>
            <a:ext cx="2950375" cy="497367"/>
          </a:xfrm>
          <a:prstGeom prst="rect">
            <a:avLst/>
          </a:prstGeom>
        </p:spPr>
        <p:txBody>
          <a:bodyPr vert="horz" lIns="92171" tIns="46088" rIns="92171" bIns="46088"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5221" y="9"/>
            <a:ext cx="2950374" cy="497367"/>
          </a:xfrm>
          <a:prstGeom prst="rect">
            <a:avLst/>
          </a:prstGeom>
        </p:spPr>
        <p:txBody>
          <a:bodyPr vert="horz" lIns="92171" tIns="46088" rIns="92171" bIns="46088" rtlCol="0"/>
          <a:lstStyle>
            <a:lvl1pPr algn="r">
              <a:defRPr sz="1200"/>
            </a:lvl1pPr>
          </a:lstStyle>
          <a:p>
            <a:fld id="{B62BE784-B924-4343-B054-86723045A0F2}" type="datetimeFigureOut">
              <a:rPr kumimoji="1" lang="ja-JP" altLang="en-US" smtClean="0"/>
              <a:pPr/>
              <a:t>2025/8/22</a:t>
            </a:fld>
            <a:endParaRPr kumimoji="1" lang="ja-JP" altLang="en-US" dirty="0"/>
          </a:p>
        </p:txBody>
      </p:sp>
      <p:sp>
        <p:nvSpPr>
          <p:cNvPr id="4" name="スライド イメージ プレースホルダ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92171" tIns="46088" rIns="92171" bIns="46088" rtlCol="0" anchor="ctr"/>
          <a:lstStyle/>
          <a:p>
            <a:endParaRPr lang="ja-JP" altLang="en-US" dirty="0"/>
          </a:p>
        </p:txBody>
      </p:sp>
      <p:sp>
        <p:nvSpPr>
          <p:cNvPr id="5" name="ノート プレースホルダ 4"/>
          <p:cNvSpPr>
            <a:spLocks noGrp="1"/>
          </p:cNvSpPr>
          <p:nvPr>
            <p:ph type="body" sz="quarter" idx="3"/>
          </p:nvPr>
        </p:nvSpPr>
        <p:spPr>
          <a:xfrm>
            <a:off x="680247" y="4720985"/>
            <a:ext cx="5446723" cy="4473102"/>
          </a:xfrm>
          <a:prstGeom prst="rect">
            <a:avLst/>
          </a:prstGeom>
        </p:spPr>
        <p:txBody>
          <a:bodyPr vert="horz" lIns="92171" tIns="46088" rIns="92171" bIns="4608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9" y="9440372"/>
            <a:ext cx="2950375" cy="497366"/>
          </a:xfrm>
          <a:prstGeom prst="rect">
            <a:avLst/>
          </a:prstGeom>
        </p:spPr>
        <p:txBody>
          <a:bodyPr vert="horz" lIns="92171" tIns="46088" rIns="92171" bIns="46088"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5221" y="9440372"/>
            <a:ext cx="2950374" cy="497366"/>
          </a:xfrm>
          <a:prstGeom prst="rect">
            <a:avLst/>
          </a:prstGeom>
        </p:spPr>
        <p:txBody>
          <a:bodyPr vert="horz" lIns="92171" tIns="46088" rIns="92171" bIns="46088" rtlCol="0" anchor="b"/>
          <a:lstStyle>
            <a:lvl1pPr algn="r">
              <a:defRPr sz="1200"/>
            </a:lvl1pPr>
          </a:lstStyle>
          <a:p>
            <a:fld id="{24C32C3F-DEB7-45FB-8384-4B55F0C1F050}" type="slidenum">
              <a:rPr kumimoji="1" lang="ja-JP" altLang="en-US" smtClean="0"/>
              <a:pPr/>
              <a:t>‹#›</a:t>
            </a:fld>
            <a:endParaRPr kumimoji="1" lang="ja-JP" altLang="en-US" dirty="0"/>
          </a:p>
        </p:txBody>
      </p:sp>
    </p:spTree>
    <p:extLst>
      <p:ext uri="{BB962C8B-B14F-4D97-AF65-F5344CB8AC3E}">
        <p14:creationId xmlns:p14="http://schemas.microsoft.com/office/powerpoint/2010/main" val="37312065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0</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4118739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1</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2026860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2</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1970517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3</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2691349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4</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2632665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49A8D38E-3E29-4EEF-8EDA-2BFF88B4992A}" type="slidenum">
              <a:rPr lang="en-US" altLang="ja-JP" smtClean="0"/>
              <a:pPr/>
              <a:t>5</a:t>
            </a:fld>
            <a:endParaRPr lang="en-US" altLang="ja-JP"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2468097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BF0041-6DFF-4CFC-BF15-4CAEF902B0E2}"/>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C0B733C-4490-4DAD-B5C1-3C05766141E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3D0B5F4-EA82-4A8D-B603-2A15CB2C5D7A}"/>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5" name="フッター プレースホルダー 4">
            <a:extLst>
              <a:ext uri="{FF2B5EF4-FFF2-40B4-BE49-F238E27FC236}">
                <a16:creationId xmlns:a16="http://schemas.microsoft.com/office/drawing/2014/main" id="{A14A97E7-40A3-43C5-B1E6-D53F1FBB310B}"/>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58228C24-72DB-4F17-AA86-2BAA19355D48}"/>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407327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27E2D3-E21D-4912-90F7-CAF4DDBA221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B310875-474F-4381-88B9-3CFB2011801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D6BAFD-4DF0-4069-B740-F6005E05523C}"/>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5" name="フッター プレースホルダー 4">
            <a:extLst>
              <a:ext uri="{FF2B5EF4-FFF2-40B4-BE49-F238E27FC236}">
                <a16:creationId xmlns:a16="http://schemas.microsoft.com/office/drawing/2014/main" id="{21662D8B-A20E-4D69-88B3-41D895BC6454}"/>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153B26B6-1A87-4B87-B8A1-673FA59F1D6C}"/>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437151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66D4BBD-2882-48C6-B3B2-83B2C0845E6F}"/>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2BF9F6D-5425-4E1F-B576-F858647F75D0}"/>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9FAD35-480D-4C39-AD2D-259C78371A86}"/>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5" name="フッター プレースホルダー 4">
            <a:extLst>
              <a:ext uri="{FF2B5EF4-FFF2-40B4-BE49-F238E27FC236}">
                <a16:creationId xmlns:a16="http://schemas.microsoft.com/office/drawing/2014/main" id="{DC56AB8E-4C51-48FE-9891-E21DEC498356}"/>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AF6C5475-DC7B-4607-A409-05DE389DA1A6}"/>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363420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0A5482-F79F-464A-A1CA-D85F5F9D5B1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1E8495E-9B91-4E92-AE02-0122044DE31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D800B7-E583-4D42-AD99-8A407608ADFA}"/>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5" name="フッター プレースホルダー 4">
            <a:extLst>
              <a:ext uri="{FF2B5EF4-FFF2-40B4-BE49-F238E27FC236}">
                <a16:creationId xmlns:a16="http://schemas.microsoft.com/office/drawing/2014/main" id="{6C1D8760-5427-48F0-8AA0-5FE733AA220C}"/>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25130840-D86D-4AE1-B0E7-3814E917C794}"/>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50449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526060-5FDC-474B-A42B-C84C50EEA6A6}"/>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1342A0D-0061-4AE2-B767-AC1FAFFBDDA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DE97BC9-70D5-49EC-9CEA-EA32B45A565E}"/>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5" name="フッター プレースホルダー 4">
            <a:extLst>
              <a:ext uri="{FF2B5EF4-FFF2-40B4-BE49-F238E27FC236}">
                <a16:creationId xmlns:a16="http://schemas.microsoft.com/office/drawing/2014/main" id="{D183230D-F3C6-49BE-BDD5-004364104837}"/>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DAEA1021-5C4E-47F4-9631-314E0C6FD30A}"/>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1021041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AE27E2-B5E0-47A7-81EB-88F03315C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7259604-C5C3-4C96-AEB3-19C659671404}"/>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F7171AB-2A14-488E-AEE5-384DF97448D0}"/>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290F35-277A-40CB-9C6B-748B05A026B6}"/>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6" name="フッター プレースホルダー 5">
            <a:extLst>
              <a:ext uri="{FF2B5EF4-FFF2-40B4-BE49-F238E27FC236}">
                <a16:creationId xmlns:a16="http://schemas.microsoft.com/office/drawing/2014/main" id="{2BE61608-252F-4B51-AA85-BB9486F5945D}"/>
              </a:ext>
            </a:extLst>
          </p:cNvPr>
          <p:cNvSpPr>
            <a:spLocks noGrp="1"/>
          </p:cNvSpPr>
          <p:nvPr>
            <p:ph type="ftr" sz="quarter" idx="11"/>
          </p:nvPr>
        </p:nvSpPr>
        <p:spPr/>
        <p:txBody>
          <a:bodyPr/>
          <a:lstStyle/>
          <a:p>
            <a:endParaRPr kumimoji="1" lang="ja-JP" altLang="en-US" dirty="0"/>
          </a:p>
        </p:txBody>
      </p:sp>
      <p:sp>
        <p:nvSpPr>
          <p:cNvPr id="7" name="スライド番号プレースホルダー 6">
            <a:extLst>
              <a:ext uri="{FF2B5EF4-FFF2-40B4-BE49-F238E27FC236}">
                <a16:creationId xmlns:a16="http://schemas.microsoft.com/office/drawing/2014/main" id="{6681BA61-FA23-41FC-BE2D-9AE92E7383D8}"/>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1700726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C0E03A-C7CF-4F18-931E-2C567E67AF40}"/>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B401131-1D20-4645-ACBE-6EAA74E3B66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8060C5B-4093-4ADF-A3A6-E71F361DD285}"/>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BEC4556-069D-4EA1-9A74-9AA8F616631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A541D07-5FB1-482F-A04F-6E7F5449BE47}"/>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67C9CAD-0174-4268-A406-660255545AC2}"/>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8" name="フッター プレースホルダー 7">
            <a:extLst>
              <a:ext uri="{FF2B5EF4-FFF2-40B4-BE49-F238E27FC236}">
                <a16:creationId xmlns:a16="http://schemas.microsoft.com/office/drawing/2014/main" id="{CA9C0056-99E3-4B8B-90F0-603ABABB1EDC}"/>
              </a:ext>
            </a:extLst>
          </p:cNvPr>
          <p:cNvSpPr>
            <a:spLocks noGrp="1"/>
          </p:cNvSpPr>
          <p:nvPr>
            <p:ph type="ftr" sz="quarter" idx="11"/>
          </p:nvPr>
        </p:nvSpPr>
        <p:spPr/>
        <p:txBody>
          <a:bodyPr/>
          <a:lstStyle/>
          <a:p>
            <a:endParaRPr kumimoji="1" lang="ja-JP" altLang="en-US" dirty="0"/>
          </a:p>
        </p:txBody>
      </p:sp>
      <p:sp>
        <p:nvSpPr>
          <p:cNvPr id="9" name="スライド番号プレースホルダー 8">
            <a:extLst>
              <a:ext uri="{FF2B5EF4-FFF2-40B4-BE49-F238E27FC236}">
                <a16:creationId xmlns:a16="http://schemas.microsoft.com/office/drawing/2014/main" id="{FFCDA812-8D03-49BD-8AA9-FF065EE0460A}"/>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3423790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8B4741-6856-4885-8425-23632273D66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AA8F216-00CF-450C-AAAF-8D7C9359A1B0}"/>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4" name="フッター プレースホルダー 3">
            <a:extLst>
              <a:ext uri="{FF2B5EF4-FFF2-40B4-BE49-F238E27FC236}">
                <a16:creationId xmlns:a16="http://schemas.microsoft.com/office/drawing/2014/main" id="{B6726C91-2A56-4121-A533-C9783F8672DB}"/>
              </a:ext>
            </a:extLst>
          </p:cNvPr>
          <p:cNvSpPr>
            <a:spLocks noGrp="1"/>
          </p:cNvSpPr>
          <p:nvPr>
            <p:ph type="ftr" sz="quarter" idx="1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DE28B8EA-4AF4-4001-969E-6D20B2AC3B9B}"/>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1222637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B9DD9FB-5B11-452B-9F9D-DF3E75F14CAF}"/>
              </a:ext>
            </a:extLst>
          </p:cNvPr>
          <p:cNvSpPr>
            <a:spLocks noGrp="1"/>
          </p:cNvSpPr>
          <p:nvPr>
            <p:ph type="dt" sz="half" idx="10"/>
          </p:nvPr>
        </p:nvSpPr>
        <p:spPr/>
        <p:txBody>
          <a:bodyPr/>
          <a:lstStyle/>
          <a:p>
            <a:pPr>
              <a:defRPr/>
            </a:pPr>
            <a:fld id="{EB9CA163-3D0B-444A-98E0-0E86E6C15AD0}" type="datetime1">
              <a:rPr lang="ja-JP" altLang="en-US" smtClean="0"/>
              <a:pPr>
                <a:defRPr/>
              </a:pPr>
              <a:t>2025/8/22</a:t>
            </a:fld>
            <a:endParaRPr lang="en-US" altLang="ja-JP" dirty="0"/>
          </a:p>
        </p:txBody>
      </p:sp>
      <p:sp>
        <p:nvSpPr>
          <p:cNvPr id="3" name="フッター プレースホルダー 2">
            <a:extLst>
              <a:ext uri="{FF2B5EF4-FFF2-40B4-BE49-F238E27FC236}">
                <a16:creationId xmlns:a16="http://schemas.microsoft.com/office/drawing/2014/main" id="{3ACCB0EF-BB8B-42CE-863E-D3B08C6817CE}"/>
              </a:ext>
            </a:extLst>
          </p:cNvPr>
          <p:cNvSpPr>
            <a:spLocks noGrp="1"/>
          </p:cNvSpPr>
          <p:nvPr>
            <p:ph type="ftr" sz="quarter" idx="11"/>
          </p:nvPr>
        </p:nvSpPr>
        <p:spPr/>
        <p:txBody>
          <a:bodyPr/>
          <a:lstStyle/>
          <a:p>
            <a:pPr>
              <a:defRPr/>
            </a:pPr>
            <a:endParaRPr lang="en-US" altLang="ja-JP" dirty="0"/>
          </a:p>
        </p:txBody>
      </p:sp>
      <p:sp>
        <p:nvSpPr>
          <p:cNvPr id="4" name="スライド番号プレースホルダー 3">
            <a:extLst>
              <a:ext uri="{FF2B5EF4-FFF2-40B4-BE49-F238E27FC236}">
                <a16:creationId xmlns:a16="http://schemas.microsoft.com/office/drawing/2014/main" id="{DCC0BA0D-B1DA-4056-9D65-3EBDF50CC75C}"/>
              </a:ext>
            </a:extLst>
          </p:cNvPr>
          <p:cNvSpPr>
            <a:spLocks noGrp="1"/>
          </p:cNvSpPr>
          <p:nvPr>
            <p:ph type="sldNum" sz="quarter" idx="12"/>
          </p:nvPr>
        </p:nvSpPr>
        <p:spPr/>
        <p:txBody>
          <a:bodyPr/>
          <a:lstStyle/>
          <a:p>
            <a:pPr>
              <a:defRPr/>
            </a:pPr>
            <a:fld id="{925FD64B-9C10-4DE2-952D-1DEDA0E9EFBB}" type="slidenum">
              <a:rPr lang="en-US" altLang="ja-JP" smtClean="0"/>
              <a:pPr>
                <a:defRPr/>
              </a:pPr>
              <a:t>‹#›</a:t>
            </a:fld>
            <a:endParaRPr lang="en-US" altLang="ja-JP" dirty="0"/>
          </a:p>
        </p:txBody>
      </p:sp>
    </p:spTree>
    <p:extLst>
      <p:ext uri="{BB962C8B-B14F-4D97-AF65-F5344CB8AC3E}">
        <p14:creationId xmlns:p14="http://schemas.microsoft.com/office/powerpoint/2010/main" val="260209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D0B445-D7D2-4E17-84BF-DF239C5390A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AB14AB-3DBE-454A-83BA-8AAD45227C1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08CD380-8625-4D37-81AD-E7A8B256593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28FD44C-FC3A-47EF-8F8A-D768BED813DC}"/>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6" name="フッター プレースホルダー 5">
            <a:extLst>
              <a:ext uri="{FF2B5EF4-FFF2-40B4-BE49-F238E27FC236}">
                <a16:creationId xmlns:a16="http://schemas.microsoft.com/office/drawing/2014/main" id="{814A2711-C5C3-4629-9E5C-E4DEBF129843}"/>
              </a:ext>
            </a:extLst>
          </p:cNvPr>
          <p:cNvSpPr>
            <a:spLocks noGrp="1"/>
          </p:cNvSpPr>
          <p:nvPr>
            <p:ph type="ftr" sz="quarter" idx="11"/>
          </p:nvPr>
        </p:nvSpPr>
        <p:spPr/>
        <p:txBody>
          <a:bodyPr/>
          <a:lstStyle/>
          <a:p>
            <a:endParaRPr kumimoji="1" lang="ja-JP" altLang="en-US" dirty="0"/>
          </a:p>
        </p:txBody>
      </p:sp>
      <p:sp>
        <p:nvSpPr>
          <p:cNvPr id="7" name="スライド番号プレースホルダー 6">
            <a:extLst>
              <a:ext uri="{FF2B5EF4-FFF2-40B4-BE49-F238E27FC236}">
                <a16:creationId xmlns:a16="http://schemas.microsoft.com/office/drawing/2014/main" id="{332669BC-2373-4340-92C3-04D593476898}"/>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4232205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3186CC-27E6-4A3F-902E-3D76759B8F1D}"/>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EDF6232-6E50-4589-A118-C3F98D2FEDF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711F8835-4D00-4DB9-8813-060C7D05FC1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01A181-57AE-4A28-9AB2-DD1AEEB69ADD}"/>
              </a:ext>
            </a:extLst>
          </p:cNvPr>
          <p:cNvSpPr>
            <a:spLocks noGrp="1"/>
          </p:cNvSpPr>
          <p:nvPr>
            <p:ph type="dt" sz="half" idx="10"/>
          </p:nvPr>
        </p:nvSpPr>
        <p:spPr/>
        <p:txBody>
          <a:bodyPr/>
          <a:lstStyle/>
          <a:p>
            <a:fld id="{E90ED720-0104-4369-84BC-D37694168613}" type="datetimeFigureOut">
              <a:rPr kumimoji="1" lang="ja-JP" altLang="en-US" smtClean="0"/>
              <a:pPr/>
              <a:t>2025/8/22</a:t>
            </a:fld>
            <a:endParaRPr kumimoji="1" lang="ja-JP" altLang="en-US" dirty="0"/>
          </a:p>
        </p:txBody>
      </p:sp>
      <p:sp>
        <p:nvSpPr>
          <p:cNvPr id="6" name="フッター プレースホルダー 5">
            <a:extLst>
              <a:ext uri="{FF2B5EF4-FFF2-40B4-BE49-F238E27FC236}">
                <a16:creationId xmlns:a16="http://schemas.microsoft.com/office/drawing/2014/main" id="{90043B4D-1795-4428-83A7-23CD2B6619A6}"/>
              </a:ext>
            </a:extLst>
          </p:cNvPr>
          <p:cNvSpPr>
            <a:spLocks noGrp="1"/>
          </p:cNvSpPr>
          <p:nvPr>
            <p:ph type="ftr" sz="quarter" idx="11"/>
          </p:nvPr>
        </p:nvSpPr>
        <p:spPr/>
        <p:txBody>
          <a:bodyPr/>
          <a:lstStyle/>
          <a:p>
            <a:endParaRPr kumimoji="1" lang="ja-JP" altLang="en-US" dirty="0"/>
          </a:p>
        </p:txBody>
      </p:sp>
      <p:sp>
        <p:nvSpPr>
          <p:cNvPr id="7" name="スライド番号プレースホルダー 6">
            <a:extLst>
              <a:ext uri="{FF2B5EF4-FFF2-40B4-BE49-F238E27FC236}">
                <a16:creationId xmlns:a16="http://schemas.microsoft.com/office/drawing/2014/main" id="{B9C8BDBA-BA5B-4753-AAF5-CD46CADBFBE5}"/>
              </a:ext>
            </a:extLst>
          </p:cNvPr>
          <p:cNvSpPr>
            <a:spLocks noGrp="1"/>
          </p:cNvSpPr>
          <p:nvPr>
            <p:ph type="sldNum" sz="quarter" idx="12"/>
          </p:nvPr>
        </p:nvSpPr>
        <p:spPr/>
        <p:txBody>
          <a:body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2520938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59F1D9-7817-481B-9F1D-9C687977784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4BA8198-C0AF-4BFD-B41B-B43C6E28DEA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534DD3A-85E0-47A8-8061-A0714F2E142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90ED720-0104-4369-84BC-D37694168613}" type="datetimeFigureOut">
              <a:rPr kumimoji="1" lang="ja-JP" altLang="en-US" smtClean="0"/>
              <a:pPr/>
              <a:t>2025/8/22</a:t>
            </a:fld>
            <a:endParaRPr kumimoji="1" lang="ja-JP" altLang="en-US" dirty="0"/>
          </a:p>
        </p:txBody>
      </p:sp>
      <p:sp>
        <p:nvSpPr>
          <p:cNvPr id="5" name="フッター プレースホルダー 4">
            <a:extLst>
              <a:ext uri="{FF2B5EF4-FFF2-40B4-BE49-F238E27FC236}">
                <a16:creationId xmlns:a16="http://schemas.microsoft.com/office/drawing/2014/main" id="{AFC8DF13-65DE-49A3-8D50-ADE34118FD6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dirty="0"/>
          </a:p>
        </p:txBody>
      </p:sp>
      <p:sp>
        <p:nvSpPr>
          <p:cNvPr id="6" name="スライド番号プレースホルダー 5">
            <a:extLst>
              <a:ext uri="{FF2B5EF4-FFF2-40B4-BE49-F238E27FC236}">
                <a16:creationId xmlns:a16="http://schemas.microsoft.com/office/drawing/2014/main" id="{07545BD3-7011-4B2C-A4C1-178B271776A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pPr/>
              <a:t>‹#›</a:t>
            </a:fld>
            <a:endParaRPr kumimoji="1" lang="ja-JP" altLang="en-US" dirty="0"/>
          </a:p>
        </p:txBody>
      </p:sp>
    </p:spTree>
    <p:extLst>
      <p:ext uri="{BB962C8B-B14F-4D97-AF65-F5344CB8AC3E}">
        <p14:creationId xmlns:p14="http://schemas.microsoft.com/office/powerpoint/2010/main" val="162194154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7">
            <a:extLst>
              <a:ext uri="{FF2B5EF4-FFF2-40B4-BE49-F238E27FC236}">
                <a16:creationId xmlns:a16="http://schemas.microsoft.com/office/drawing/2014/main" id="{9550167C-4629-4204-A471-8EEFB6272C39}"/>
              </a:ext>
            </a:extLst>
          </p:cNvPr>
          <p:cNvSpPr>
            <a:spLocks noChangeArrowheads="1"/>
          </p:cNvSpPr>
          <p:nvPr/>
        </p:nvSpPr>
        <p:spPr bwMode="auto">
          <a:xfrm>
            <a:off x="238951" y="4725144"/>
            <a:ext cx="8640000" cy="1950294"/>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14" name="正方形/長方形 7"/>
          <p:cNvSpPr>
            <a:spLocks noChangeArrowheads="1"/>
          </p:cNvSpPr>
          <p:nvPr/>
        </p:nvSpPr>
        <p:spPr bwMode="auto">
          <a:xfrm>
            <a:off x="252000" y="1268760"/>
            <a:ext cx="8640000" cy="2950295"/>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4" name="スライド番号プレースホルダ 5"/>
          <p:cNvSpPr>
            <a:spLocks noGrp="1"/>
          </p:cNvSpPr>
          <p:nvPr>
            <p:ph type="sldNum" sz="quarter" idx="12"/>
          </p:nvPr>
        </p:nvSpPr>
        <p:spPr bwMode="gray">
          <a:xfrm>
            <a:off x="6804248" y="6492875"/>
            <a:ext cx="2133600" cy="365125"/>
          </a:xfrm>
        </p:spPr>
        <p:txBody>
          <a:bodyPr/>
          <a:lstStyle/>
          <a:p>
            <a:pPr>
              <a:defRPr/>
            </a:pPr>
            <a:r>
              <a:rPr lang="en-US" altLang="ja-JP" sz="2400" dirty="0"/>
              <a:t>1</a:t>
            </a:r>
          </a:p>
        </p:txBody>
      </p:sp>
      <p:sp>
        <p:nvSpPr>
          <p:cNvPr id="13" name="正方形/長方形 12"/>
          <p:cNvSpPr/>
          <p:nvPr/>
        </p:nvSpPr>
        <p:spPr>
          <a:xfrm>
            <a:off x="396000" y="1586364"/>
            <a:ext cx="8496000" cy="5010988"/>
          </a:xfrm>
          <a:prstGeom prst="rect">
            <a:avLst/>
          </a:prstGeom>
          <a:noFill/>
          <a:ln>
            <a:noFill/>
          </a:ln>
        </p:spPr>
        <p:txBody>
          <a:bodyPr/>
          <a:lstStyle/>
          <a:p>
            <a:pPr>
              <a:lnSpc>
                <a:spcPct val="90000"/>
              </a:lnSpc>
              <a:spcAft>
                <a:spcPts val="600"/>
              </a:spcAft>
            </a:pPr>
            <a:r>
              <a:rPr lang="ja-JP" altLang="en-US" sz="1600" b="1" dirty="0">
                <a:latin typeface="メイリオ" panose="020B0604030504040204" pitchFamily="50" charset="-128"/>
                <a:ea typeface="メイリオ" panose="020B0604030504040204" pitchFamily="50" charset="-128"/>
              </a:rPr>
              <a:t>予算編成に向けて、市税等の一般財源や、人件費・公債費・非裁量経費・重点施策推進　経費等の所要一般財源にかかる令和８年度概算額を見込み、財源配分を行うもの</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①</a:t>
            </a:r>
            <a:r>
              <a:rPr lang="ja-JP" altLang="en-US" sz="1600" dirty="0">
                <a:latin typeface="メイリオ" panose="020B0604030504040204" pitchFamily="50" charset="-128"/>
                <a:ea typeface="メイリオ" panose="020B0604030504040204" pitchFamily="50" charset="-128"/>
              </a:rPr>
              <a:t>市税等の一般財源見込を算出</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rPr>
              <a:t>②</a:t>
            </a:r>
            <a:r>
              <a:rPr lang="ja-JP" altLang="en-US" sz="1600" dirty="0">
                <a:latin typeface="メイリオ" panose="020B0604030504040204" pitchFamily="50" charset="-128"/>
                <a:ea typeface="メイリオ" panose="020B0604030504040204" pitchFamily="50" charset="-128"/>
              </a:rPr>
              <a:t>人件費・公債費・非裁量経費といった義務的な経費等に、優先的に一般財源を</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　　配分するとともに、収支の状況も勘案しながら、各所属が活用できる、</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　　裁量経費の所要一般財源の上限額を設定</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r>
              <a:rPr lang="en-US" altLang="ja-JP" sz="1600" dirty="0">
                <a:latin typeface="メイリオ" panose="020B0604030504040204" pitchFamily="50" charset="-128"/>
                <a:ea typeface="メイリオ" panose="020B0604030504040204" pitchFamily="50" charset="-128"/>
              </a:rPr>
              <a:t>○</a:t>
            </a:r>
            <a:r>
              <a:rPr lang="ja-JP" altLang="en-US" sz="1600" spc="-40" dirty="0">
                <a:latin typeface="メイリオ" panose="020B0604030504040204" pitchFamily="50" charset="-128"/>
                <a:ea typeface="メイリオ" panose="020B0604030504040204" pitchFamily="50" charset="-128"/>
              </a:rPr>
              <a:t>各所属は、裁量経費について、活用可能な一般財源の範囲内で、区長・局長マネジメント </a:t>
            </a:r>
            <a:endParaRPr lang="en-US" altLang="ja-JP" sz="1600" spc="-4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spc="-4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により、施策の選択と集中を進めながら、予算算定を行う</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各所属の予算算定を踏まえ、経費及び一般財源の精査等を行い、予算案を策定する</a:t>
            </a:r>
            <a:endParaRPr lang="en-US" altLang="ja-JP" sz="1600" dirty="0">
              <a:latin typeface="メイリオ" panose="020B0604030504040204" pitchFamily="50" charset="-128"/>
              <a:ea typeface="メイリオ" panose="020B0604030504040204" pitchFamily="50" charset="-128"/>
            </a:endParaRPr>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dirty="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6" name="テキスト ボックス 16"/>
          <p:cNvSpPr txBox="1">
            <a:spLocks noChangeArrowheads="1"/>
          </p:cNvSpPr>
          <p:nvPr/>
        </p:nvSpPr>
        <p:spPr bwMode="gray">
          <a:xfrm>
            <a:off x="-23206" y="4859868"/>
            <a:ext cx="1948329" cy="369332"/>
          </a:xfrm>
          <a:prstGeom prst="rect">
            <a:avLst/>
          </a:prstGeom>
          <a:noFill/>
          <a:ln w="12700">
            <a:noFill/>
            <a:miter lim="800000"/>
            <a:headEnd/>
            <a:tailEnd/>
          </a:ln>
        </p:spPr>
        <p:txBody>
          <a:bodyPr lIns="0" rIns="0" anchor="ctr">
            <a:spAutoFit/>
          </a:bodyPr>
          <a:lstStyle/>
          <a:p>
            <a:pPr algn="ctr"/>
            <a:r>
              <a:rPr lang="en-US" altLang="ja-JP" b="1" dirty="0">
                <a:latin typeface="メイリオ" pitchFamily="50" charset="-128"/>
                <a:ea typeface="メイリオ" pitchFamily="50" charset="-128"/>
              </a:rPr>
              <a:t>【</a:t>
            </a:r>
            <a:r>
              <a:rPr lang="ja-JP" altLang="en-US" b="1" dirty="0">
                <a:latin typeface="メイリオ" pitchFamily="50" charset="-128"/>
                <a:ea typeface="メイリオ" pitchFamily="50" charset="-128"/>
              </a:rPr>
              <a:t>今　後</a:t>
            </a:r>
            <a:r>
              <a:rPr lang="en-US" altLang="ja-JP" b="1" dirty="0">
                <a:latin typeface="メイリオ" pitchFamily="50" charset="-128"/>
                <a:ea typeface="メイリオ" pitchFamily="50" charset="-128"/>
              </a:rPr>
              <a:t>】</a:t>
            </a:r>
            <a:endParaRPr lang="ja-JP" altLang="en-US" b="1" dirty="0">
              <a:latin typeface="メイリオ" pitchFamily="50" charset="-128"/>
              <a:ea typeface="メイリオ" pitchFamily="50" charset="-128"/>
            </a:endParaRPr>
          </a:p>
        </p:txBody>
      </p:sp>
      <p:sp>
        <p:nvSpPr>
          <p:cNvPr id="2" name="正方形/長方形 1">
            <a:extLst>
              <a:ext uri="{FF2B5EF4-FFF2-40B4-BE49-F238E27FC236}">
                <a16:creationId xmlns:a16="http://schemas.microsoft.com/office/drawing/2014/main" id="{E3734E76-BE7E-4DFE-B621-04E3D693A996}"/>
              </a:ext>
            </a:extLst>
          </p:cNvPr>
          <p:cNvSpPr/>
          <p:nvPr/>
        </p:nvSpPr>
        <p:spPr>
          <a:xfrm>
            <a:off x="107504" y="112581"/>
            <a:ext cx="8928992" cy="1158212"/>
          </a:xfrm>
          <a:prstGeom prst="rect">
            <a:avLst/>
          </a:prstGeom>
          <a:gradFill flip="none" rotWithShape="1">
            <a:gsLst>
              <a:gs pos="26000">
                <a:schemeClr val="accent1">
                  <a:alpha val="53000"/>
                  <a:lumMod val="0"/>
                </a:schemeClr>
              </a:gs>
              <a:gs pos="23000">
                <a:schemeClr val="accent1">
                  <a:lumMod val="89000"/>
                </a:schemeClr>
              </a:gs>
              <a:gs pos="69000">
                <a:schemeClr val="accent1">
                  <a:lumMod val="75000"/>
                </a:schemeClr>
              </a:gs>
              <a:gs pos="97000">
                <a:schemeClr val="accent1">
                  <a:lumMod val="70000"/>
                </a:schemeClr>
              </a:gs>
            </a:gsLst>
            <a:lin ang="12000000" scaled="0"/>
            <a:tileRect/>
          </a:gradFill>
          <a:ln w="63500"/>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000" b="1" dirty="0">
                <a:latin typeface="メイリオ" panose="020B0604030504040204" pitchFamily="50" charset="-128"/>
                <a:ea typeface="メイリオ" panose="020B0604030504040204" pitchFamily="50" charset="-128"/>
              </a:rPr>
              <a:t>令和８年度概算見込及び財源配分について</a:t>
            </a:r>
            <a:endParaRPr kumimoji="1" lang="en-US" altLang="ja-JP" sz="3000" b="1"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6A98E82C-BC6A-40F4-937B-3D8BEBD07D65}"/>
              </a:ext>
            </a:extLst>
          </p:cNvPr>
          <p:cNvSpPr/>
          <p:nvPr/>
        </p:nvSpPr>
        <p:spPr>
          <a:xfrm>
            <a:off x="7596336" y="116632"/>
            <a:ext cx="1440160" cy="79208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令和</a:t>
            </a:r>
            <a:r>
              <a:rPr kumimoji="1" lang="en-US" altLang="ja-JP" sz="1400" dirty="0">
                <a:latin typeface="メイリオ" panose="020B0604030504040204" pitchFamily="50" charset="-128"/>
                <a:ea typeface="メイリオ" panose="020B0604030504040204" pitchFamily="50" charset="-128"/>
              </a:rPr>
              <a:t>7</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9</a:t>
            </a:r>
            <a:r>
              <a:rPr kumimoji="1" lang="ja-JP" altLang="en-US" sz="1400" dirty="0">
                <a:latin typeface="メイリオ" panose="020B0604030504040204" pitchFamily="50" charset="-128"/>
                <a:ea typeface="メイリオ" panose="020B0604030504040204" pitchFamily="50" charset="-128"/>
              </a:rPr>
              <a:t>月</a:t>
            </a:r>
            <a:r>
              <a:rPr lang="en-US" altLang="ja-JP" sz="1400" dirty="0">
                <a:latin typeface="メイリオ" panose="020B0604030504040204" pitchFamily="50" charset="-128"/>
                <a:ea typeface="メイリオ" panose="020B0604030504040204" pitchFamily="50" charset="-128"/>
              </a:rPr>
              <a:t>9</a:t>
            </a:r>
            <a:r>
              <a:rPr kumimoji="1" lang="ja-JP" altLang="en-US" sz="1400" dirty="0">
                <a:latin typeface="メイリオ" panose="020B0604030504040204" pitchFamily="50" charset="-128"/>
                <a:ea typeface="メイリオ" panose="020B0604030504040204" pitchFamily="50" charset="-128"/>
              </a:rPr>
              <a:t>日</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戦略会議資料</a:t>
            </a: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dirty="0">
                <a:latin typeface="メイリオ" panose="020B0604030504040204" pitchFamily="50" charset="-128"/>
                <a:ea typeface="メイリオ" panose="020B0604030504040204" pitchFamily="50" charset="-128"/>
              </a:rPr>
              <a:t>財政局</a:t>
            </a:r>
          </a:p>
        </p:txBody>
      </p:sp>
    </p:spTree>
    <p:extLst>
      <p:ext uri="{BB962C8B-B14F-4D97-AF65-F5344CB8AC3E}">
        <p14:creationId xmlns:p14="http://schemas.microsoft.com/office/powerpoint/2010/main" val="119566162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5D6E12D2-A2B4-63B7-0C1D-F9F010D7AF0F}"/>
              </a:ext>
            </a:extLst>
          </p:cNvPr>
          <p:cNvPicPr>
            <a:picLocks/>
          </p:cNvPicPr>
          <p:nvPr/>
        </p:nvPicPr>
        <p:blipFill>
          <a:blip r:embed="rId3"/>
          <a:stretch>
            <a:fillRect/>
          </a:stretch>
        </p:blipFill>
        <p:spPr>
          <a:xfrm>
            <a:off x="101160" y="805277"/>
            <a:ext cx="8866800" cy="6012000"/>
          </a:xfrm>
          <a:prstGeom prst="rect">
            <a:avLst/>
          </a:prstGeom>
        </p:spPr>
      </p:pic>
      <p:sp>
        <p:nvSpPr>
          <p:cNvPr id="4" name="スライド番号プレースホルダ 5"/>
          <p:cNvSpPr>
            <a:spLocks noGrp="1"/>
          </p:cNvSpPr>
          <p:nvPr>
            <p:ph type="sldNum" sz="quarter" idx="12"/>
          </p:nvPr>
        </p:nvSpPr>
        <p:spPr bwMode="gray">
          <a:xfrm>
            <a:off x="6804248" y="6492875"/>
            <a:ext cx="2133600" cy="365125"/>
          </a:xfrm>
        </p:spPr>
        <p:txBody>
          <a:bodyPr/>
          <a:lstStyle/>
          <a:p>
            <a:pPr>
              <a:defRPr/>
            </a:pPr>
            <a:r>
              <a:rPr lang="en-US" altLang="ja-JP" sz="2400"/>
              <a:t>2</a:t>
            </a:r>
            <a:endParaRPr lang="en-US" altLang="ja-JP" sz="2400" dirty="0"/>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6" name="正方形/長方形 5">
            <a:extLst>
              <a:ext uri="{FF2B5EF4-FFF2-40B4-BE49-F238E27FC236}">
                <a16:creationId xmlns:a16="http://schemas.microsoft.com/office/drawing/2014/main" id="{07B0A0F7-4912-42BF-8C1C-ABC7B39B6405}"/>
              </a:ext>
            </a:extLst>
          </p:cNvPr>
          <p:cNvSpPr/>
          <p:nvPr/>
        </p:nvSpPr>
        <p:spPr>
          <a:xfrm>
            <a:off x="107504" y="112581"/>
            <a:ext cx="8928992" cy="580115"/>
          </a:xfrm>
          <a:prstGeom prst="rect">
            <a:avLst/>
          </a:prstGeom>
          <a:gradFill flip="none" rotWithShape="1">
            <a:gsLst>
              <a:gs pos="26000">
                <a:schemeClr val="accent1">
                  <a:alpha val="53000"/>
                  <a:lumMod val="0"/>
                </a:schemeClr>
              </a:gs>
              <a:gs pos="23000">
                <a:schemeClr val="accent1">
                  <a:lumMod val="89000"/>
                </a:schemeClr>
              </a:gs>
              <a:gs pos="69000">
                <a:schemeClr val="accent1">
                  <a:lumMod val="75000"/>
                </a:schemeClr>
              </a:gs>
              <a:gs pos="97000">
                <a:schemeClr val="accent1">
                  <a:lumMod val="70000"/>
                </a:schemeClr>
              </a:gs>
            </a:gsLst>
            <a:lin ang="12000000" scaled="0"/>
            <a:tileRect/>
          </a:gradFill>
          <a:ln w="63500"/>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令和８年度概算見込と財源配分の方針</a:t>
            </a:r>
            <a:endParaRPr kumimoji="1" lang="en-US" altLang="ja-JP" sz="24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7211179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7">
            <a:extLst>
              <a:ext uri="{FF2B5EF4-FFF2-40B4-BE49-F238E27FC236}">
                <a16:creationId xmlns:a16="http://schemas.microsoft.com/office/drawing/2014/main" id="{D3C3ADDF-8C0D-47E2-BF2E-258260A4615D}"/>
              </a:ext>
            </a:extLst>
          </p:cNvPr>
          <p:cNvSpPr>
            <a:spLocks noChangeArrowheads="1"/>
          </p:cNvSpPr>
          <p:nvPr/>
        </p:nvSpPr>
        <p:spPr bwMode="auto">
          <a:xfrm>
            <a:off x="288348" y="1134036"/>
            <a:ext cx="8640000" cy="3581816"/>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10" name="正方形/長方形 7">
            <a:extLst>
              <a:ext uri="{FF2B5EF4-FFF2-40B4-BE49-F238E27FC236}">
                <a16:creationId xmlns:a16="http://schemas.microsoft.com/office/drawing/2014/main" id="{7C5886EC-B6A0-4B15-B0CF-6DCEEAD1D986}"/>
              </a:ext>
            </a:extLst>
          </p:cNvPr>
          <p:cNvSpPr>
            <a:spLocks noChangeArrowheads="1"/>
          </p:cNvSpPr>
          <p:nvPr/>
        </p:nvSpPr>
        <p:spPr bwMode="auto">
          <a:xfrm>
            <a:off x="271704" y="5445224"/>
            <a:ext cx="8640000" cy="1044000"/>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4" name="スライド番号プレースホルダ 5"/>
          <p:cNvSpPr>
            <a:spLocks noGrp="1"/>
          </p:cNvSpPr>
          <p:nvPr>
            <p:ph type="sldNum" sz="quarter" idx="12"/>
          </p:nvPr>
        </p:nvSpPr>
        <p:spPr bwMode="gray">
          <a:xfrm>
            <a:off x="6804248" y="6492875"/>
            <a:ext cx="2133600" cy="365125"/>
          </a:xfrm>
        </p:spPr>
        <p:txBody>
          <a:bodyPr/>
          <a:lstStyle/>
          <a:p>
            <a:pPr>
              <a:defRPr/>
            </a:pPr>
            <a:r>
              <a:rPr lang="en-US" altLang="ja-JP" sz="2400" dirty="0"/>
              <a:t>3</a:t>
            </a:r>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dirty="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6" name="正方形/長方形 5">
            <a:extLst>
              <a:ext uri="{FF2B5EF4-FFF2-40B4-BE49-F238E27FC236}">
                <a16:creationId xmlns:a16="http://schemas.microsoft.com/office/drawing/2014/main" id="{07B0A0F7-4912-42BF-8C1C-ABC7B39B6405}"/>
              </a:ext>
            </a:extLst>
          </p:cNvPr>
          <p:cNvSpPr/>
          <p:nvPr/>
        </p:nvSpPr>
        <p:spPr>
          <a:xfrm>
            <a:off x="107504" y="112581"/>
            <a:ext cx="8928992" cy="580115"/>
          </a:xfrm>
          <a:prstGeom prst="rect">
            <a:avLst/>
          </a:prstGeom>
          <a:gradFill flip="none" rotWithShape="1">
            <a:gsLst>
              <a:gs pos="26000">
                <a:schemeClr val="accent1">
                  <a:alpha val="53000"/>
                  <a:lumMod val="0"/>
                </a:schemeClr>
              </a:gs>
              <a:gs pos="23000">
                <a:schemeClr val="accent1">
                  <a:lumMod val="89000"/>
                </a:schemeClr>
              </a:gs>
              <a:gs pos="69000">
                <a:schemeClr val="accent1">
                  <a:lumMod val="75000"/>
                </a:schemeClr>
              </a:gs>
              <a:gs pos="97000">
                <a:schemeClr val="accent1">
                  <a:lumMod val="70000"/>
                </a:schemeClr>
              </a:gs>
            </a:gsLst>
            <a:lin ang="12000000" scaled="0"/>
            <a:tileRect/>
          </a:gradFill>
          <a:ln w="63500"/>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メイリオ" panose="020B0604030504040204" pitchFamily="50" charset="-128"/>
                <a:ea typeface="メイリオ" panose="020B0604030504040204" pitchFamily="50" charset="-128"/>
              </a:rPr>
              <a:t>令和８年度概算見込と財源配分の方針</a:t>
            </a:r>
            <a:endParaRPr kumimoji="1" lang="en-US" altLang="ja-JP" sz="2400" b="1" dirty="0">
              <a:latin typeface="メイリオ" panose="020B0604030504040204" pitchFamily="50" charset="-128"/>
              <a:ea typeface="メイリオ" panose="020B0604030504040204" pitchFamily="50" charset="-128"/>
            </a:endParaRPr>
          </a:p>
        </p:txBody>
      </p:sp>
      <p:sp>
        <p:nvSpPr>
          <p:cNvPr id="5" name="テキスト ボックス 16">
            <a:extLst>
              <a:ext uri="{FF2B5EF4-FFF2-40B4-BE49-F238E27FC236}">
                <a16:creationId xmlns:a16="http://schemas.microsoft.com/office/drawing/2014/main" id="{B69EFAAB-904E-40D9-9E14-15F176D4A043}"/>
              </a:ext>
            </a:extLst>
          </p:cNvPr>
          <p:cNvSpPr txBox="1">
            <a:spLocks noChangeArrowheads="1"/>
          </p:cNvSpPr>
          <p:nvPr/>
        </p:nvSpPr>
        <p:spPr bwMode="gray">
          <a:xfrm>
            <a:off x="107504" y="827420"/>
            <a:ext cx="1948329" cy="369332"/>
          </a:xfrm>
          <a:prstGeom prst="rect">
            <a:avLst/>
          </a:prstGeom>
          <a:noFill/>
          <a:ln w="12700">
            <a:noFill/>
            <a:miter lim="800000"/>
            <a:headEnd/>
            <a:tailEnd/>
          </a:ln>
        </p:spPr>
        <p:txBody>
          <a:bodyPr lIns="0" rIns="0" anchor="ctr">
            <a:spAutoFit/>
          </a:bodyPr>
          <a:lstStyle/>
          <a:p>
            <a:r>
              <a:rPr lang="en-US" altLang="ja-JP" b="1" dirty="0">
                <a:latin typeface="メイリオ" pitchFamily="50" charset="-128"/>
                <a:ea typeface="メイリオ" pitchFamily="50" charset="-128"/>
              </a:rPr>
              <a:t>【</a:t>
            </a:r>
            <a:r>
              <a:rPr lang="ja-JP" altLang="en-US" b="1" dirty="0">
                <a:latin typeface="メイリオ" pitchFamily="50" charset="-128"/>
                <a:ea typeface="メイリオ" pitchFamily="50" charset="-128"/>
              </a:rPr>
              <a:t>主なポイント</a:t>
            </a:r>
            <a:r>
              <a:rPr lang="en-US" altLang="ja-JP" b="1" dirty="0">
                <a:latin typeface="メイリオ" pitchFamily="50" charset="-128"/>
                <a:ea typeface="メイリオ" pitchFamily="50" charset="-128"/>
              </a:rPr>
              <a:t>】</a:t>
            </a:r>
            <a:endParaRPr lang="ja-JP" altLang="en-US" b="1" dirty="0">
              <a:latin typeface="メイリオ" pitchFamily="50" charset="-128"/>
              <a:ea typeface="メイリオ" pitchFamily="50" charset="-128"/>
            </a:endParaRPr>
          </a:p>
        </p:txBody>
      </p:sp>
      <p:sp>
        <p:nvSpPr>
          <p:cNvPr id="7" name="正方形/長方形 6">
            <a:extLst>
              <a:ext uri="{FF2B5EF4-FFF2-40B4-BE49-F238E27FC236}">
                <a16:creationId xmlns:a16="http://schemas.microsoft.com/office/drawing/2014/main" id="{411098F2-02BD-4EB9-96A7-4ED3C9080D2A}"/>
              </a:ext>
            </a:extLst>
          </p:cNvPr>
          <p:cNvSpPr/>
          <p:nvPr/>
        </p:nvSpPr>
        <p:spPr>
          <a:xfrm>
            <a:off x="324000" y="1268760"/>
            <a:ext cx="8496000" cy="4166780"/>
          </a:xfrm>
          <a:prstGeom prst="rect">
            <a:avLst/>
          </a:prstGeom>
          <a:noFill/>
          <a:ln>
            <a:noFill/>
          </a:ln>
        </p:spPr>
        <p:txBody>
          <a:bodyPr/>
          <a:lstStyle/>
          <a:p>
            <a:pPr>
              <a:lnSpc>
                <a:spcPct val="90000"/>
              </a:lnSpc>
              <a:spcAft>
                <a:spcPts val="600"/>
              </a:spcAft>
            </a:pPr>
            <a:r>
              <a:rPr lang="ja-JP" altLang="en-US" sz="1600" b="1"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歳入は、納税義務者数の増等による個人市民税の増や企業収益の増等による法人市民税の増等により、市税収入の増が見込まれ、地方交付税が減少するものの、一般財源等は前年度から</a:t>
            </a:r>
            <a:r>
              <a:rPr lang="en-US" altLang="ja-JP" sz="1600" dirty="0">
                <a:latin typeface="メイリオ" panose="020B0604030504040204" pitchFamily="50" charset="-128"/>
                <a:ea typeface="メイリオ" panose="020B0604030504040204" pitchFamily="50" charset="-128"/>
              </a:rPr>
              <a:t>375</a:t>
            </a:r>
            <a:r>
              <a:rPr lang="ja-JP" altLang="en-US" sz="1600" dirty="0">
                <a:latin typeface="メイリオ" panose="020B0604030504040204" pitchFamily="50" charset="-128"/>
                <a:ea typeface="メイリオ" panose="020B0604030504040204" pitchFamily="50" charset="-128"/>
              </a:rPr>
              <a:t>億円の増の見込み</a:t>
            </a:r>
            <a:endParaRPr lang="en-US" altLang="ja-JP" sz="12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8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・歳出は、万博関連事業の減による重点施策推進経費の減が見込まれるものの、社会保障関係経費等の増による非裁量経費の増や、定年退職者数の増に伴う退職手当の増による人件費の増により、前年度から</a:t>
            </a:r>
            <a:r>
              <a:rPr lang="en-US" altLang="ja-JP" sz="1600" dirty="0">
                <a:latin typeface="メイリオ" panose="020B0604030504040204" pitchFamily="50" charset="-128"/>
                <a:ea typeface="メイリオ" panose="020B0604030504040204" pitchFamily="50" charset="-128"/>
              </a:rPr>
              <a:t>340</a:t>
            </a:r>
            <a:r>
              <a:rPr lang="ja-JP" altLang="en-US" sz="1600" dirty="0">
                <a:latin typeface="メイリオ" panose="020B0604030504040204" pitchFamily="50" charset="-128"/>
                <a:ea typeface="メイリオ" panose="020B0604030504040204" pitchFamily="50" charset="-128"/>
              </a:rPr>
              <a:t>億円の増の見込み</a:t>
            </a:r>
            <a:endParaRPr lang="en-US" altLang="ja-JP" sz="12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8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・これらの結果、現時点では、▲</a:t>
            </a:r>
            <a:r>
              <a:rPr lang="en-US" altLang="ja-JP" sz="1600" dirty="0">
                <a:latin typeface="メイリオ" panose="020B0604030504040204" pitchFamily="50" charset="-128"/>
                <a:ea typeface="メイリオ" panose="020B0604030504040204" pitchFamily="50" charset="-128"/>
              </a:rPr>
              <a:t>115</a:t>
            </a:r>
            <a:r>
              <a:rPr lang="ja-JP" altLang="en-US" sz="1600" dirty="0">
                <a:latin typeface="メイリオ" panose="020B0604030504040204" pitchFamily="50" charset="-128"/>
                <a:ea typeface="メイリオ" panose="020B0604030504040204" pitchFamily="50" charset="-128"/>
              </a:rPr>
              <a:t>億円の収支不足が見込まれているが、これについては財政調整基金の活用も含めて予算編成過程で精査していく</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8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・なお、物価高騰等の影響を踏まえ、裁量経費は前年度と同額（シーリング</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０％）とするが、区長・局長マネジメントをより一層発揮し、施策の選択と集中・スクラップアンドビルドを進められたい</a:t>
            </a:r>
            <a:endParaRPr lang="en-US" altLang="ja-JP" sz="1600" dirty="0">
              <a:latin typeface="メイリオ" panose="020B0604030504040204" pitchFamily="50" charset="-128"/>
              <a:ea typeface="メイリオ" panose="020B0604030504040204" pitchFamily="50" charset="-128"/>
            </a:endParaRPr>
          </a:p>
        </p:txBody>
      </p:sp>
      <p:sp>
        <p:nvSpPr>
          <p:cNvPr id="8" name="テキスト ボックス 16">
            <a:extLst>
              <a:ext uri="{FF2B5EF4-FFF2-40B4-BE49-F238E27FC236}">
                <a16:creationId xmlns:a16="http://schemas.microsoft.com/office/drawing/2014/main" id="{1BDBF669-EF37-42DC-92B3-0519DDABFA63}"/>
              </a:ext>
            </a:extLst>
          </p:cNvPr>
          <p:cNvSpPr txBox="1">
            <a:spLocks noChangeArrowheads="1"/>
          </p:cNvSpPr>
          <p:nvPr/>
        </p:nvSpPr>
        <p:spPr bwMode="gray">
          <a:xfrm>
            <a:off x="118509" y="5013176"/>
            <a:ext cx="3384376" cy="369332"/>
          </a:xfrm>
          <a:prstGeom prst="rect">
            <a:avLst/>
          </a:prstGeom>
          <a:noFill/>
          <a:ln w="12700">
            <a:noFill/>
            <a:miter lim="800000"/>
            <a:headEnd/>
            <a:tailEnd/>
          </a:ln>
        </p:spPr>
        <p:txBody>
          <a:bodyPr wrap="square" lIns="0" rIns="0" anchor="ctr">
            <a:spAutoFit/>
          </a:bodyPr>
          <a:lstStyle/>
          <a:p>
            <a:r>
              <a:rPr lang="en-US" altLang="ja-JP" b="1" dirty="0">
                <a:latin typeface="メイリオ" pitchFamily="50" charset="-128"/>
                <a:ea typeface="メイリオ" pitchFamily="50" charset="-128"/>
              </a:rPr>
              <a:t>【</a:t>
            </a:r>
            <a:r>
              <a:rPr lang="ja-JP" altLang="en-US" b="1" dirty="0">
                <a:latin typeface="メイリオ" pitchFamily="50" charset="-128"/>
                <a:ea typeface="メイリオ" pitchFamily="50" charset="-128"/>
              </a:rPr>
              <a:t>今後の主な変動要素</a:t>
            </a:r>
            <a:r>
              <a:rPr lang="en-US" altLang="ja-JP" b="1" dirty="0">
                <a:latin typeface="メイリオ" pitchFamily="50" charset="-128"/>
                <a:ea typeface="メイリオ" pitchFamily="50" charset="-128"/>
              </a:rPr>
              <a:t>】</a:t>
            </a:r>
            <a:endParaRPr lang="ja-JP" altLang="en-US" b="1" dirty="0">
              <a:latin typeface="メイリオ" pitchFamily="50" charset="-128"/>
              <a:ea typeface="メイリオ" pitchFamily="50" charset="-128"/>
            </a:endParaRPr>
          </a:p>
        </p:txBody>
      </p:sp>
      <p:sp>
        <p:nvSpPr>
          <p:cNvPr id="9" name="正方形/長方形 8">
            <a:extLst>
              <a:ext uri="{FF2B5EF4-FFF2-40B4-BE49-F238E27FC236}">
                <a16:creationId xmlns:a16="http://schemas.microsoft.com/office/drawing/2014/main" id="{B1D27DA2-C33F-4A0B-AFBA-0D5D0096BF89}"/>
              </a:ext>
            </a:extLst>
          </p:cNvPr>
          <p:cNvSpPr/>
          <p:nvPr/>
        </p:nvSpPr>
        <p:spPr>
          <a:xfrm>
            <a:off x="324000" y="5589240"/>
            <a:ext cx="8712496" cy="1296144"/>
          </a:xfrm>
          <a:prstGeom prst="rect">
            <a:avLst/>
          </a:prstGeom>
          <a:noFill/>
          <a:ln>
            <a:noFill/>
          </a:ln>
        </p:spPr>
        <p:txBody>
          <a:bodyPr/>
          <a:lstStyle/>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・市税収入の動向、令和８年度地方財政計画及び税制改正</a:t>
            </a:r>
            <a:endParaRPr lang="en-US" altLang="ja-JP" sz="1600" dirty="0">
              <a:latin typeface="メイリオ" panose="020B0604030504040204" pitchFamily="50" charset="-128"/>
              <a:ea typeface="メイリオ" panose="020B0604030504040204" pitchFamily="50" charset="-128"/>
            </a:endParaRPr>
          </a:p>
          <a:p>
            <a:pPr>
              <a:lnSpc>
                <a:spcPct val="90000"/>
              </a:lnSpc>
              <a:spcAft>
                <a:spcPts val="600"/>
              </a:spcAft>
            </a:pPr>
            <a:endParaRPr lang="en-US" altLang="ja-JP" sz="800" dirty="0">
              <a:latin typeface="メイリオ" panose="020B0604030504040204" pitchFamily="50" charset="-128"/>
              <a:ea typeface="メイリオ" panose="020B0604030504040204" pitchFamily="50" charset="-128"/>
            </a:endParaRPr>
          </a:p>
          <a:p>
            <a:pPr>
              <a:lnSpc>
                <a:spcPct val="90000"/>
              </a:lnSpc>
              <a:spcAft>
                <a:spcPts val="600"/>
              </a:spcAft>
            </a:pPr>
            <a:r>
              <a:rPr lang="ja-JP" altLang="en-US" sz="1600" dirty="0">
                <a:latin typeface="メイリオ" panose="020B0604030504040204" pitchFamily="50" charset="-128"/>
                <a:ea typeface="メイリオ" panose="020B0604030504040204" pitchFamily="50" charset="-128"/>
              </a:rPr>
              <a:t>・今年度の本市人事委員会勧告の内容により収支が変動する可能性</a:t>
            </a:r>
            <a:endParaRPr lang="en-US" altLang="ja-JP"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6712260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5"/>
          <p:cNvSpPr>
            <a:spLocks noGrp="1"/>
          </p:cNvSpPr>
          <p:nvPr>
            <p:ph type="sldNum" sz="quarter" idx="12"/>
          </p:nvPr>
        </p:nvSpPr>
        <p:spPr bwMode="gray">
          <a:xfrm>
            <a:off x="6804248" y="6492875"/>
            <a:ext cx="2133600" cy="365125"/>
          </a:xfrm>
        </p:spPr>
        <p:txBody>
          <a:bodyPr/>
          <a:lstStyle/>
          <a:p>
            <a:pPr>
              <a:defRPr/>
            </a:pPr>
            <a:r>
              <a:rPr lang="ja-JP" altLang="en-US" sz="2400" dirty="0"/>
              <a:t>４</a:t>
            </a:r>
            <a:endParaRPr lang="en-US" altLang="ja-JP" sz="2400" dirty="0"/>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dirty="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5" name="テキスト ボックス 16"/>
          <p:cNvSpPr txBox="1">
            <a:spLocks noChangeArrowheads="1"/>
          </p:cNvSpPr>
          <p:nvPr/>
        </p:nvSpPr>
        <p:spPr bwMode="gray">
          <a:xfrm>
            <a:off x="179512" y="25692"/>
            <a:ext cx="8663332" cy="369332"/>
          </a:xfrm>
          <a:prstGeom prst="rect">
            <a:avLst/>
          </a:prstGeom>
          <a:gradFill>
            <a:gsLst>
              <a:gs pos="0">
                <a:srgbClr val="FFFF00"/>
              </a:gs>
              <a:gs pos="48000">
                <a:schemeClr val="accent4">
                  <a:lumMod val="97000"/>
                  <a:lumOff val="3000"/>
                </a:schemeClr>
              </a:gs>
              <a:gs pos="100000">
                <a:schemeClr val="accent4">
                  <a:lumMod val="60000"/>
                  <a:lumOff val="40000"/>
                </a:schemeClr>
              </a:gs>
            </a:gsLst>
            <a:lin ang="16200000" scaled="1"/>
          </a:gradFill>
          <a:ln w="12700">
            <a:noFill/>
            <a:miter lim="800000"/>
            <a:headEnd/>
            <a:tailEnd/>
          </a:ln>
        </p:spPr>
        <p:txBody>
          <a:bodyPr wrap="square" lIns="0" rIns="0" anchor="ctr">
            <a:spAutoFit/>
          </a:bodyPr>
          <a:lstStyle/>
          <a:p>
            <a:r>
              <a:rPr lang="ja-JP" altLang="en-US" b="1" dirty="0">
                <a:latin typeface="メイリオ" pitchFamily="50" charset="-128"/>
                <a:ea typeface="メイリオ" pitchFamily="50" charset="-128"/>
              </a:rPr>
              <a:t>　財源配分の考え方（歳入：一般財源等概算見込）</a:t>
            </a:r>
          </a:p>
        </p:txBody>
      </p:sp>
      <p:sp>
        <p:nvSpPr>
          <p:cNvPr id="7" name="正方形/長方形 6">
            <a:extLst>
              <a:ext uri="{FF2B5EF4-FFF2-40B4-BE49-F238E27FC236}">
                <a16:creationId xmlns:a16="http://schemas.microsoft.com/office/drawing/2014/main" id="{6A98E82C-BC6A-40F4-937B-3D8BEBD07D65}"/>
              </a:ext>
            </a:extLst>
          </p:cNvPr>
          <p:cNvSpPr/>
          <p:nvPr/>
        </p:nvSpPr>
        <p:spPr>
          <a:xfrm>
            <a:off x="7884367" y="28907"/>
            <a:ext cx="1078041" cy="44776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latin typeface="メイリオ" panose="020B0604030504040204" pitchFamily="50" charset="-128"/>
                <a:ea typeface="メイリオ" panose="020B0604030504040204" pitchFamily="50" charset="-128"/>
              </a:rPr>
              <a:t>参考</a:t>
            </a:r>
          </a:p>
        </p:txBody>
      </p:sp>
      <p:pic>
        <p:nvPicPr>
          <p:cNvPr id="2" name="図 1">
            <a:extLst>
              <a:ext uri="{FF2B5EF4-FFF2-40B4-BE49-F238E27FC236}">
                <a16:creationId xmlns:a16="http://schemas.microsoft.com/office/drawing/2014/main" id="{DD75EC80-E260-DE60-7467-A6A1E4AB35DF}"/>
              </a:ext>
            </a:extLst>
          </p:cNvPr>
          <p:cNvPicPr>
            <a:picLocks/>
          </p:cNvPicPr>
          <p:nvPr/>
        </p:nvPicPr>
        <p:blipFill>
          <a:blip r:embed="rId3"/>
          <a:stretch>
            <a:fillRect/>
          </a:stretch>
        </p:blipFill>
        <p:spPr>
          <a:xfrm>
            <a:off x="201684" y="476672"/>
            <a:ext cx="8931600" cy="6012000"/>
          </a:xfrm>
          <a:prstGeom prst="rect">
            <a:avLst/>
          </a:prstGeom>
        </p:spPr>
      </p:pic>
    </p:spTree>
    <p:extLst>
      <p:ext uri="{BB962C8B-B14F-4D97-AF65-F5344CB8AC3E}">
        <p14:creationId xmlns:p14="http://schemas.microsoft.com/office/powerpoint/2010/main" val="350123487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7796B84-B1F0-EDA7-BF32-6A35ED2521DE}"/>
              </a:ext>
            </a:extLst>
          </p:cNvPr>
          <p:cNvPicPr>
            <a:picLocks/>
          </p:cNvPicPr>
          <p:nvPr/>
        </p:nvPicPr>
        <p:blipFill>
          <a:blip r:embed="rId3"/>
          <a:stretch>
            <a:fillRect/>
          </a:stretch>
        </p:blipFill>
        <p:spPr>
          <a:xfrm>
            <a:off x="179512" y="404664"/>
            <a:ext cx="8931600" cy="6033600"/>
          </a:xfrm>
          <a:prstGeom prst="rect">
            <a:avLst/>
          </a:prstGeom>
        </p:spPr>
      </p:pic>
      <p:sp>
        <p:nvSpPr>
          <p:cNvPr id="4" name="スライド番号プレースホルダ 5"/>
          <p:cNvSpPr>
            <a:spLocks noGrp="1"/>
          </p:cNvSpPr>
          <p:nvPr>
            <p:ph type="sldNum" sz="quarter" idx="12"/>
          </p:nvPr>
        </p:nvSpPr>
        <p:spPr bwMode="gray">
          <a:xfrm>
            <a:off x="6804248" y="6492875"/>
            <a:ext cx="2133600" cy="365125"/>
          </a:xfrm>
        </p:spPr>
        <p:txBody>
          <a:bodyPr/>
          <a:lstStyle/>
          <a:p>
            <a:pPr>
              <a:defRPr/>
            </a:pPr>
            <a:r>
              <a:rPr lang="ja-JP" altLang="en-US" sz="2400" dirty="0"/>
              <a:t>５</a:t>
            </a:r>
            <a:endParaRPr lang="en-US" altLang="ja-JP" sz="2400" dirty="0"/>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dirty="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5" name="テキスト ボックス 16"/>
          <p:cNvSpPr txBox="1">
            <a:spLocks noChangeArrowheads="1"/>
          </p:cNvSpPr>
          <p:nvPr/>
        </p:nvSpPr>
        <p:spPr bwMode="gray">
          <a:xfrm>
            <a:off x="179512" y="25692"/>
            <a:ext cx="8663332" cy="369332"/>
          </a:xfrm>
          <a:prstGeom prst="rect">
            <a:avLst/>
          </a:prstGeom>
          <a:gradFill>
            <a:gsLst>
              <a:gs pos="0">
                <a:srgbClr val="FFFF00"/>
              </a:gs>
              <a:gs pos="48000">
                <a:schemeClr val="accent4">
                  <a:lumMod val="97000"/>
                  <a:lumOff val="3000"/>
                </a:schemeClr>
              </a:gs>
              <a:gs pos="100000">
                <a:schemeClr val="accent4">
                  <a:lumMod val="60000"/>
                  <a:lumOff val="40000"/>
                </a:schemeClr>
              </a:gs>
            </a:gsLst>
            <a:lin ang="16200000" scaled="1"/>
          </a:gradFill>
          <a:ln w="12700">
            <a:noFill/>
            <a:miter lim="800000"/>
            <a:headEnd/>
            <a:tailEnd/>
          </a:ln>
        </p:spPr>
        <p:txBody>
          <a:bodyPr wrap="square" lIns="0" rIns="0" anchor="ctr">
            <a:spAutoFit/>
          </a:bodyPr>
          <a:lstStyle/>
          <a:p>
            <a:r>
              <a:rPr lang="ja-JP" altLang="en-US" b="1" dirty="0">
                <a:latin typeface="メイリオ" pitchFamily="50" charset="-128"/>
                <a:ea typeface="メイリオ" pitchFamily="50" charset="-128"/>
              </a:rPr>
              <a:t>　財源配分の考え方（歳出：所要一般財源ベース）</a:t>
            </a:r>
          </a:p>
        </p:txBody>
      </p:sp>
      <p:sp>
        <p:nvSpPr>
          <p:cNvPr id="7" name="正方形/長方形 6">
            <a:extLst>
              <a:ext uri="{FF2B5EF4-FFF2-40B4-BE49-F238E27FC236}">
                <a16:creationId xmlns:a16="http://schemas.microsoft.com/office/drawing/2014/main" id="{6A98E82C-BC6A-40F4-937B-3D8BEBD07D65}"/>
              </a:ext>
            </a:extLst>
          </p:cNvPr>
          <p:cNvSpPr/>
          <p:nvPr/>
        </p:nvSpPr>
        <p:spPr>
          <a:xfrm>
            <a:off x="7884367" y="28907"/>
            <a:ext cx="1078041" cy="44776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latin typeface="メイリオ" panose="020B0604030504040204" pitchFamily="50" charset="-128"/>
                <a:ea typeface="メイリオ" panose="020B0604030504040204" pitchFamily="50" charset="-128"/>
              </a:rPr>
              <a:t>参考</a:t>
            </a:r>
          </a:p>
        </p:txBody>
      </p:sp>
    </p:spTree>
    <p:extLst>
      <p:ext uri="{BB962C8B-B14F-4D97-AF65-F5344CB8AC3E}">
        <p14:creationId xmlns:p14="http://schemas.microsoft.com/office/powerpoint/2010/main" val="54595453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5"/>
          <p:cNvSpPr>
            <a:spLocks noGrp="1"/>
          </p:cNvSpPr>
          <p:nvPr>
            <p:ph type="sldNum" sz="quarter" idx="12"/>
          </p:nvPr>
        </p:nvSpPr>
        <p:spPr bwMode="gray">
          <a:xfrm>
            <a:off x="6804248" y="6492875"/>
            <a:ext cx="2133600" cy="365125"/>
          </a:xfrm>
        </p:spPr>
        <p:txBody>
          <a:bodyPr/>
          <a:lstStyle/>
          <a:p>
            <a:pPr>
              <a:defRPr/>
            </a:pPr>
            <a:r>
              <a:rPr lang="ja-JP" altLang="en-US" sz="2400" dirty="0"/>
              <a:t>６</a:t>
            </a:r>
            <a:endParaRPr lang="en-US" altLang="ja-JP" sz="2400" dirty="0"/>
          </a:p>
        </p:txBody>
      </p:sp>
      <p:sp>
        <p:nvSpPr>
          <p:cNvPr id="13" name="正方形/長方形 12"/>
          <p:cNvSpPr/>
          <p:nvPr/>
        </p:nvSpPr>
        <p:spPr>
          <a:xfrm>
            <a:off x="418532" y="770933"/>
            <a:ext cx="8496000" cy="365919"/>
          </a:xfrm>
          <a:prstGeom prst="rect">
            <a:avLst/>
          </a:prstGeom>
          <a:noFill/>
          <a:ln>
            <a:noFill/>
          </a:ln>
        </p:spPr>
        <p:txBody>
          <a:bodyPr/>
          <a:lstStyle/>
          <a:p>
            <a:pPr>
              <a:lnSpc>
                <a:spcPts val="1900"/>
              </a:lnSpc>
              <a:spcBef>
                <a:spcPts val="1200"/>
              </a:spcBef>
            </a:pPr>
            <a:r>
              <a:rPr lang="ja-JP" altLang="en-US" sz="1200" spc="-80" dirty="0">
                <a:latin typeface="メイリオ" pitchFamily="50" charset="-128"/>
                <a:ea typeface="メイリオ" pitchFamily="50" charset="-128"/>
                <a:cs typeface="メイリオ" pitchFamily="50" charset="-128"/>
              </a:rPr>
              <a:t>○  人員マネジメントに基づく職員数の削減など人件費削減の取組を</a:t>
            </a:r>
            <a:r>
              <a:rPr lang="ja-JP" altLang="en-US" sz="1200" spc="-80">
                <a:latin typeface="メイリオ" pitchFamily="50" charset="-128"/>
                <a:ea typeface="メイリオ" pitchFamily="50" charset="-128"/>
                <a:cs typeface="メイリオ" pitchFamily="50" charset="-128"/>
              </a:rPr>
              <a:t>継続実施</a:t>
            </a:r>
            <a:endParaRPr lang="en-US" altLang="ja-JP" sz="1200" spc="-80" dirty="0">
              <a:latin typeface="メイリオ" pitchFamily="50" charset="-128"/>
              <a:ea typeface="メイリオ" pitchFamily="50" charset="-128"/>
              <a:cs typeface="メイリオ" pitchFamily="50" charset="-128"/>
            </a:endParaRPr>
          </a:p>
        </p:txBody>
      </p:sp>
      <p:sp>
        <p:nvSpPr>
          <p:cNvPr id="12" name="タイトル プレースホルダ 1"/>
          <p:cNvSpPr txBox="1">
            <a:spLocks/>
          </p:cNvSpPr>
          <p:nvPr/>
        </p:nvSpPr>
        <p:spPr bwMode="white">
          <a:xfrm>
            <a:off x="251520" y="0"/>
            <a:ext cx="7463680" cy="764704"/>
          </a:xfrm>
          <a:prstGeom prst="rect">
            <a:avLst/>
          </a:prstGeom>
        </p:spPr>
        <p:txBody>
          <a:bodyPr vert="horz" lIns="91440" tIns="45720" rIns="91440" bIns="45720" rtlCol="0" anchor="ctr">
            <a:noAutofit/>
          </a:bodyPr>
          <a:lstStyle/>
          <a:p>
            <a:pPr lvl="0">
              <a:spcBef>
                <a:spcPct val="0"/>
              </a:spcBef>
            </a:pPr>
            <a:r>
              <a:rPr lang="ja-JP" altLang="en-US" sz="3200" noProof="0" dirty="0">
                <a:solidFill>
                  <a:schemeClr val="bg1"/>
                </a:solidFill>
                <a:latin typeface="メイリオ" pitchFamily="50" charset="-128"/>
                <a:ea typeface="メイリオ" pitchFamily="50" charset="-128"/>
              </a:rPr>
              <a:t>まとめ</a:t>
            </a:r>
            <a:endParaRPr kumimoji="1" lang="ja-JP" altLang="en-US" sz="3200" i="0" u="none" strike="noStrike" kern="1200" cap="none" spc="0" normalizeH="0" baseline="0" noProof="0" dirty="0">
              <a:ln>
                <a:noFill/>
              </a:ln>
              <a:solidFill>
                <a:schemeClr val="bg1"/>
              </a:solidFill>
              <a:effectLst/>
              <a:uLnTx/>
              <a:uFillTx/>
              <a:latin typeface="+mj-lt"/>
              <a:ea typeface="明朝" pitchFamily="17" charset="-128"/>
              <a:cs typeface="+mj-cs"/>
            </a:endParaRPr>
          </a:p>
        </p:txBody>
      </p:sp>
      <p:sp>
        <p:nvSpPr>
          <p:cNvPr id="15" name="テキスト ボックス 16"/>
          <p:cNvSpPr txBox="1">
            <a:spLocks noChangeArrowheads="1"/>
          </p:cNvSpPr>
          <p:nvPr/>
        </p:nvSpPr>
        <p:spPr bwMode="gray">
          <a:xfrm>
            <a:off x="179512" y="25692"/>
            <a:ext cx="8663332" cy="369332"/>
          </a:xfrm>
          <a:prstGeom prst="rect">
            <a:avLst/>
          </a:prstGeom>
          <a:gradFill>
            <a:gsLst>
              <a:gs pos="0">
                <a:srgbClr val="FFFF00"/>
              </a:gs>
              <a:gs pos="48000">
                <a:schemeClr val="accent4">
                  <a:lumMod val="97000"/>
                  <a:lumOff val="3000"/>
                </a:schemeClr>
              </a:gs>
              <a:gs pos="100000">
                <a:schemeClr val="accent4">
                  <a:lumMod val="60000"/>
                  <a:lumOff val="40000"/>
                </a:schemeClr>
              </a:gs>
            </a:gsLst>
            <a:lin ang="16200000" scaled="1"/>
          </a:gradFill>
          <a:ln w="12700">
            <a:noFill/>
            <a:miter lim="800000"/>
            <a:headEnd/>
            <a:tailEnd/>
          </a:ln>
        </p:spPr>
        <p:txBody>
          <a:bodyPr wrap="square" lIns="0" rIns="0" anchor="ctr">
            <a:spAutoFit/>
          </a:bodyPr>
          <a:lstStyle/>
          <a:p>
            <a:r>
              <a:rPr lang="ja-JP" altLang="en-US" b="1" dirty="0">
                <a:latin typeface="メイリオ" pitchFamily="50" charset="-128"/>
                <a:ea typeface="メイリオ" pitchFamily="50" charset="-128"/>
              </a:rPr>
              <a:t>　財源配分の考え方（歳出：所要一般財源ベース）</a:t>
            </a:r>
          </a:p>
        </p:txBody>
      </p:sp>
      <p:sp>
        <p:nvSpPr>
          <p:cNvPr id="19" name="テキスト ボックス 16">
            <a:extLst>
              <a:ext uri="{FF2B5EF4-FFF2-40B4-BE49-F238E27FC236}">
                <a16:creationId xmlns:a16="http://schemas.microsoft.com/office/drawing/2014/main" id="{0F44FAD8-6A5A-4BC1-88C7-F0829F29EE7E}"/>
              </a:ext>
            </a:extLst>
          </p:cNvPr>
          <p:cNvSpPr txBox="1">
            <a:spLocks noChangeArrowheads="1"/>
          </p:cNvSpPr>
          <p:nvPr/>
        </p:nvSpPr>
        <p:spPr bwMode="gray">
          <a:xfrm>
            <a:off x="323528" y="490884"/>
            <a:ext cx="8527076" cy="307777"/>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8900000" scaled="1"/>
            <a:tileRect/>
          </a:gradFill>
          <a:ln w="12700">
            <a:noFill/>
            <a:miter lim="800000"/>
            <a:headEnd/>
            <a:tailEnd/>
          </a:ln>
        </p:spPr>
        <p:txBody>
          <a:bodyPr wrap="square" lIns="0" rIns="0" anchor="ctr">
            <a:spAutoFit/>
          </a:bodyPr>
          <a:lstStyle/>
          <a:p>
            <a:r>
              <a:rPr lang="ja-JP" altLang="en-US" sz="1400" b="1" dirty="0">
                <a:latin typeface="メイリオ" pitchFamily="50" charset="-128"/>
                <a:ea typeface="メイリオ" pitchFamily="50" charset="-128"/>
              </a:rPr>
              <a:t>１．人件費</a:t>
            </a:r>
          </a:p>
        </p:txBody>
      </p:sp>
      <p:sp>
        <p:nvSpPr>
          <p:cNvPr id="20" name="正方形/長方形 19">
            <a:extLst>
              <a:ext uri="{FF2B5EF4-FFF2-40B4-BE49-F238E27FC236}">
                <a16:creationId xmlns:a16="http://schemas.microsoft.com/office/drawing/2014/main" id="{A75CE49D-F971-4D00-9CFC-36E769C5D9A9}"/>
              </a:ext>
            </a:extLst>
          </p:cNvPr>
          <p:cNvSpPr/>
          <p:nvPr/>
        </p:nvSpPr>
        <p:spPr>
          <a:xfrm>
            <a:off x="417292" y="1529490"/>
            <a:ext cx="8496000" cy="315334"/>
          </a:xfrm>
          <a:prstGeom prst="rect">
            <a:avLst/>
          </a:prstGeom>
          <a:noFill/>
          <a:ln>
            <a:noFill/>
          </a:ln>
        </p:spPr>
        <p:txBody>
          <a:bodyPr/>
          <a:lstStyle/>
          <a:p>
            <a:pPr>
              <a:lnSpc>
                <a:spcPts val="1900"/>
              </a:lnSpc>
              <a:spcBef>
                <a:spcPts val="1200"/>
              </a:spcBef>
            </a:pPr>
            <a:r>
              <a:rPr lang="ja-JP" altLang="en-US" sz="1200" spc="-80" dirty="0">
                <a:latin typeface="メイリオ" pitchFamily="50" charset="-128"/>
                <a:ea typeface="メイリオ" pitchFamily="50" charset="-128"/>
                <a:cs typeface="メイリオ" pitchFamily="50" charset="-128"/>
              </a:rPr>
              <a:t>○  いずれの経費も現段階での見込であり、今後精査</a:t>
            </a:r>
            <a:endParaRPr lang="en-US" altLang="ja-JP" sz="1200" spc="-80" dirty="0">
              <a:latin typeface="メイリオ" pitchFamily="50" charset="-128"/>
              <a:ea typeface="メイリオ" pitchFamily="50" charset="-128"/>
              <a:cs typeface="メイリオ" pitchFamily="50" charset="-128"/>
            </a:endParaRPr>
          </a:p>
        </p:txBody>
      </p:sp>
      <p:sp>
        <p:nvSpPr>
          <p:cNvPr id="21" name="テキスト ボックス 16">
            <a:extLst>
              <a:ext uri="{FF2B5EF4-FFF2-40B4-BE49-F238E27FC236}">
                <a16:creationId xmlns:a16="http://schemas.microsoft.com/office/drawing/2014/main" id="{31CD7BC0-CC1A-46EE-B167-EC688D75B08E}"/>
              </a:ext>
            </a:extLst>
          </p:cNvPr>
          <p:cNvSpPr txBox="1">
            <a:spLocks noChangeArrowheads="1"/>
          </p:cNvSpPr>
          <p:nvPr/>
        </p:nvSpPr>
        <p:spPr bwMode="gray">
          <a:xfrm>
            <a:off x="324000" y="1249015"/>
            <a:ext cx="8526604" cy="307777"/>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8900000" scaled="1"/>
          </a:gradFill>
          <a:ln w="12700">
            <a:noFill/>
            <a:miter lim="800000"/>
            <a:headEnd/>
            <a:tailEnd/>
          </a:ln>
        </p:spPr>
        <p:txBody>
          <a:bodyPr wrap="square" lIns="0" rIns="0" anchor="ctr">
            <a:spAutoFit/>
          </a:bodyPr>
          <a:lstStyle/>
          <a:p>
            <a:r>
              <a:rPr lang="ja-JP" altLang="en-US" sz="1400" b="1" dirty="0">
                <a:latin typeface="メイリオ" pitchFamily="50" charset="-128"/>
                <a:ea typeface="メイリオ" pitchFamily="50" charset="-128"/>
              </a:rPr>
              <a:t>２．非裁量経費</a:t>
            </a:r>
          </a:p>
        </p:txBody>
      </p:sp>
      <p:sp>
        <p:nvSpPr>
          <p:cNvPr id="22" name="正方形/長方形 7">
            <a:extLst>
              <a:ext uri="{FF2B5EF4-FFF2-40B4-BE49-F238E27FC236}">
                <a16:creationId xmlns:a16="http://schemas.microsoft.com/office/drawing/2014/main" id="{1CA3EDCC-32FC-4640-ABFD-D5B218652D85}"/>
              </a:ext>
            </a:extLst>
          </p:cNvPr>
          <p:cNvSpPr>
            <a:spLocks noChangeArrowheads="1"/>
          </p:cNvSpPr>
          <p:nvPr/>
        </p:nvSpPr>
        <p:spPr bwMode="auto">
          <a:xfrm>
            <a:off x="468000" y="1578578"/>
            <a:ext cx="8388488" cy="266246"/>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23" name="正方形/長方形 22">
            <a:extLst>
              <a:ext uri="{FF2B5EF4-FFF2-40B4-BE49-F238E27FC236}">
                <a16:creationId xmlns:a16="http://schemas.microsoft.com/office/drawing/2014/main" id="{D64421F1-BAE0-4E2A-8251-F025659B2BAD}"/>
              </a:ext>
            </a:extLst>
          </p:cNvPr>
          <p:cNvSpPr/>
          <p:nvPr/>
        </p:nvSpPr>
        <p:spPr>
          <a:xfrm>
            <a:off x="416424" y="2413141"/>
            <a:ext cx="8496000" cy="1087867"/>
          </a:xfrm>
          <a:prstGeom prst="rect">
            <a:avLst/>
          </a:prstGeom>
          <a:noFill/>
          <a:ln>
            <a:noFill/>
          </a:ln>
        </p:spPr>
        <p:txBody>
          <a:bodyPr/>
          <a:lstStyle/>
          <a:p>
            <a:pPr>
              <a:lnSpc>
                <a:spcPts val="1900"/>
              </a:lnSpc>
              <a:spcBef>
                <a:spcPts val="1200"/>
              </a:spcBef>
            </a:pPr>
            <a:r>
              <a:rPr lang="ja-JP" altLang="en-US" sz="1200" spc="-80" dirty="0">
                <a:latin typeface="メイリオ" pitchFamily="50" charset="-128"/>
                <a:ea typeface="メイリオ" pitchFamily="50" charset="-128"/>
                <a:cs typeface="メイリオ" pitchFamily="50" charset="-128"/>
              </a:rPr>
              <a:t>○  区長・局長マネジメントのもと、ＰＤＣＡサイクルを徹底し、選択と集中・スクラップアンドビルドを進め、歳出・歳入両面にわたって更なる自律的改革に取り組むこととして、シーリングを設定（＊）</a:t>
            </a:r>
            <a:endParaRPr lang="en-US" altLang="ja-JP" sz="1200" spc="-80" dirty="0">
              <a:latin typeface="メイリオ" pitchFamily="50" charset="-128"/>
              <a:ea typeface="メイリオ" pitchFamily="50" charset="-128"/>
              <a:cs typeface="メイリオ" pitchFamily="50" charset="-128"/>
            </a:endParaRPr>
          </a:p>
          <a:p>
            <a:pPr>
              <a:lnSpc>
                <a:spcPts val="1900"/>
              </a:lnSpc>
              <a:spcBef>
                <a:spcPts val="600"/>
              </a:spcBef>
            </a:pPr>
            <a:r>
              <a:rPr lang="ja-JP" altLang="en-US" sz="1200" spc="-80" dirty="0">
                <a:latin typeface="メイリオ" pitchFamily="50" charset="-128"/>
                <a:ea typeface="メイリオ" pitchFamily="50" charset="-128"/>
                <a:cs typeface="メイリオ" pitchFamily="50" charset="-128"/>
              </a:rPr>
              <a:t>（＊）全所属：ゼロシーリング（</a:t>
            </a:r>
            <a:r>
              <a:rPr lang="en-US" altLang="ja-JP" sz="1200" spc="-80" dirty="0">
                <a:latin typeface="メイリオ" pitchFamily="50" charset="-128"/>
                <a:ea typeface="メイリオ" pitchFamily="50" charset="-128"/>
                <a:cs typeface="メイリオ" pitchFamily="50" charset="-128"/>
              </a:rPr>
              <a:t>±</a:t>
            </a:r>
            <a:r>
              <a:rPr lang="ja-JP" altLang="en-US" sz="1200" spc="-80" dirty="0">
                <a:latin typeface="メイリオ" pitchFamily="50" charset="-128"/>
                <a:ea typeface="メイリオ" pitchFamily="50" charset="-128"/>
                <a:cs typeface="メイリオ" pitchFamily="50" charset="-128"/>
              </a:rPr>
              <a:t>０％）</a:t>
            </a:r>
            <a:endParaRPr lang="en-US" altLang="ja-JP" sz="1200" spc="-80" dirty="0">
              <a:latin typeface="メイリオ" pitchFamily="50" charset="-128"/>
              <a:ea typeface="メイリオ" pitchFamily="50" charset="-128"/>
              <a:cs typeface="メイリオ" pitchFamily="50" charset="-128"/>
            </a:endParaRPr>
          </a:p>
        </p:txBody>
      </p:sp>
      <p:sp>
        <p:nvSpPr>
          <p:cNvPr id="24" name="テキスト ボックス 16">
            <a:extLst>
              <a:ext uri="{FF2B5EF4-FFF2-40B4-BE49-F238E27FC236}">
                <a16:creationId xmlns:a16="http://schemas.microsoft.com/office/drawing/2014/main" id="{70669E13-4775-4315-93D9-AA14C9BA2808}"/>
              </a:ext>
            </a:extLst>
          </p:cNvPr>
          <p:cNvSpPr txBox="1">
            <a:spLocks noChangeArrowheads="1"/>
          </p:cNvSpPr>
          <p:nvPr/>
        </p:nvSpPr>
        <p:spPr bwMode="gray">
          <a:xfrm>
            <a:off x="324000" y="2113111"/>
            <a:ext cx="8526604" cy="307777"/>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8900000" scaled="1"/>
          </a:gradFill>
          <a:ln w="12700">
            <a:noFill/>
            <a:miter lim="800000"/>
            <a:headEnd/>
            <a:tailEnd/>
          </a:ln>
        </p:spPr>
        <p:txBody>
          <a:bodyPr wrap="square" lIns="0" rIns="0" anchor="ctr">
            <a:spAutoFit/>
          </a:bodyPr>
          <a:lstStyle/>
          <a:p>
            <a:r>
              <a:rPr lang="ja-JP" altLang="en-US" sz="1400" b="1" dirty="0">
                <a:latin typeface="メイリオ" pitchFamily="50" charset="-128"/>
                <a:ea typeface="メイリオ" pitchFamily="50" charset="-128"/>
              </a:rPr>
              <a:t>３．裁量経費</a:t>
            </a:r>
          </a:p>
        </p:txBody>
      </p:sp>
      <p:sp>
        <p:nvSpPr>
          <p:cNvPr id="25" name="正方形/長方形 7">
            <a:extLst>
              <a:ext uri="{FF2B5EF4-FFF2-40B4-BE49-F238E27FC236}">
                <a16:creationId xmlns:a16="http://schemas.microsoft.com/office/drawing/2014/main" id="{A697EC34-0629-4295-AD96-ADFE48EE5907}"/>
              </a:ext>
            </a:extLst>
          </p:cNvPr>
          <p:cNvSpPr>
            <a:spLocks noChangeArrowheads="1"/>
          </p:cNvSpPr>
          <p:nvPr/>
        </p:nvSpPr>
        <p:spPr bwMode="auto">
          <a:xfrm>
            <a:off x="468000" y="2450273"/>
            <a:ext cx="8388488" cy="834711"/>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27" name="正方形/長方形 26">
            <a:extLst>
              <a:ext uri="{FF2B5EF4-FFF2-40B4-BE49-F238E27FC236}">
                <a16:creationId xmlns:a16="http://schemas.microsoft.com/office/drawing/2014/main" id="{8E2E1C33-9CBA-4062-B196-565E530D2B4A}"/>
              </a:ext>
            </a:extLst>
          </p:cNvPr>
          <p:cNvSpPr/>
          <p:nvPr/>
        </p:nvSpPr>
        <p:spPr>
          <a:xfrm>
            <a:off x="441952" y="1771906"/>
            <a:ext cx="8496000" cy="360950"/>
          </a:xfrm>
          <a:prstGeom prst="rect">
            <a:avLst/>
          </a:prstGeom>
          <a:noFill/>
          <a:ln>
            <a:noFill/>
          </a:ln>
        </p:spPr>
        <p:txBody>
          <a:bodyPr/>
          <a:lstStyle/>
          <a:p>
            <a:pPr>
              <a:lnSpc>
                <a:spcPts val="1900"/>
              </a:lnSpc>
              <a:spcBef>
                <a:spcPts val="1200"/>
              </a:spcBef>
            </a:pPr>
            <a:r>
              <a:rPr lang="en-US" altLang="ja-JP" sz="1100" spc="-100" dirty="0">
                <a:latin typeface="メイリオ" pitchFamily="50" charset="-128"/>
                <a:ea typeface="メイリオ" pitchFamily="50" charset="-128"/>
                <a:cs typeface="メイリオ" pitchFamily="50" charset="-128"/>
              </a:rPr>
              <a:t>※</a:t>
            </a:r>
            <a:r>
              <a:rPr lang="ja-JP" altLang="en-US" sz="1100" spc="-100" dirty="0">
                <a:latin typeface="メイリオ" pitchFamily="50" charset="-128"/>
                <a:ea typeface="メイリオ" pitchFamily="50" charset="-128"/>
                <a:cs typeface="メイリオ" pitchFamily="50" charset="-128"/>
              </a:rPr>
              <a:t>非裁量経費とは、法内扶助費など国制度に定められており、事業実施の可否や事業手法・事業量について、一義的には選択の余地が無いもの</a:t>
            </a:r>
            <a:endParaRPr lang="en-US" altLang="ja-JP" sz="1100" spc="-100" dirty="0">
              <a:latin typeface="メイリオ" pitchFamily="50" charset="-128"/>
              <a:ea typeface="メイリオ" pitchFamily="50" charset="-128"/>
              <a:cs typeface="メイリオ" pitchFamily="50" charset="-128"/>
            </a:endParaRPr>
          </a:p>
        </p:txBody>
      </p:sp>
      <p:sp>
        <p:nvSpPr>
          <p:cNvPr id="28" name="正方形/長方形 7">
            <a:extLst>
              <a:ext uri="{FF2B5EF4-FFF2-40B4-BE49-F238E27FC236}">
                <a16:creationId xmlns:a16="http://schemas.microsoft.com/office/drawing/2014/main" id="{7BCEF751-D7FF-4880-BC3F-A76D033E95A7}"/>
              </a:ext>
            </a:extLst>
          </p:cNvPr>
          <p:cNvSpPr>
            <a:spLocks noChangeArrowheads="1"/>
          </p:cNvSpPr>
          <p:nvPr/>
        </p:nvSpPr>
        <p:spPr bwMode="auto">
          <a:xfrm>
            <a:off x="468000" y="780959"/>
            <a:ext cx="8388488" cy="311964"/>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30" name="正方形/長方形 29">
            <a:extLst>
              <a:ext uri="{FF2B5EF4-FFF2-40B4-BE49-F238E27FC236}">
                <a16:creationId xmlns:a16="http://schemas.microsoft.com/office/drawing/2014/main" id="{DE56F3EE-B9BC-4FBF-A57E-F7EE7E1762E8}"/>
              </a:ext>
            </a:extLst>
          </p:cNvPr>
          <p:cNvSpPr/>
          <p:nvPr/>
        </p:nvSpPr>
        <p:spPr>
          <a:xfrm>
            <a:off x="539552" y="3215733"/>
            <a:ext cx="8496000" cy="357283"/>
          </a:xfrm>
          <a:prstGeom prst="rect">
            <a:avLst/>
          </a:prstGeom>
          <a:noFill/>
          <a:ln>
            <a:noFill/>
          </a:ln>
        </p:spPr>
        <p:txBody>
          <a:bodyPr/>
          <a:lstStyle/>
          <a:p>
            <a:pPr>
              <a:lnSpc>
                <a:spcPts val="1900"/>
              </a:lnSpc>
              <a:spcBef>
                <a:spcPts val="1200"/>
              </a:spcBef>
            </a:pPr>
            <a:r>
              <a:rPr lang="en-US" altLang="ja-JP" sz="1100" spc="-100" dirty="0">
                <a:latin typeface="メイリオ" pitchFamily="50" charset="-128"/>
                <a:ea typeface="メイリオ" pitchFamily="50" charset="-128"/>
                <a:cs typeface="メイリオ" pitchFamily="50" charset="-128"/>
              </a:rPr>
              <a:t>※</a:t>
            </a:r>
            <a:r>
              <a:rPr lang="ja-JP" altLang="en-US" sz="1100" spc="-100" dirty="0">
                <a:latin typeface="メイリオ" pitchFamily="50" charset="-128"/>
                <a:ea typeface="メイリオ" pitchFamily="50" charset="-128"/>
                <a:cs typeface="メイリオ" pitchFamily="50" charset="-128"/>
              </a:rPr>
              <a:t>裁量経費とは、各所属に包括的に財源配分を行い、区長・局長マネジメントのもと選択と集中を経て実施する事業に係る経費</a:t>
            </a:r>
            <a:endParaRPr lang="en-US" altLang="ja-JP" sz="1100" spc="-100" dirty="0">
              <a:latin typeface="メイリオ" pitchFamily="50" charset="-128"/>
              <a:ea typeface="メイリオ" pitchFamily="50" charset="-128"/>
              <a:cs typeface="メイリオ" pitchFamily="50" charset="-128"/>
            </a:endParaRPr>
          </a:p>
        </p:txBody>
      </p:sp>
      <p:sp>
        <p:nvSpPr>
          <p:cNvPr id="31" name="テキスト ボックス 16">
            <a:extLst>
              <a:ext uri="{FF2B5EF4-FFF2-40B4-BE49-F238E27FC236}">
                <a16:creationId xmlns:a16="http://schemas.microsoft.com/office/drawing/2014/main" id="{77F45C11-9FDC-4AD7-9481-E8522AF11390}"/>
              </a:ext>
            </a:extLst>
          </p:cNvPr>
          <p:cNvSpPr txBox="1">
            <a:spLocks noChangeArrowheads="1"/>
          </p:cNvSpPr>
          <p:nvPr/>
        </p:nvSpPr>
        <p:spPr bwMode="gray">
          <a:xfrm>
            <a:off x="324000" y="3553271"/>
            <a:ext cx="8526604" cy="307777"/>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8900000" scaled="1"/>
          </a:gradFill>
          <a:ln w="12700">
            <a:noFill/>
            <a:miter lim="800000"/>
            <a:headEnd/>
            <a:tailEnd/>
          </a:ln>
        </p:spPr>
        <p:txBody>
          <a:bodyPr wrap="square" lIns="0" rIns="0" anchor="ctr">
            <a:spAutoFit/>
          </a:bodyPr>
          <a:lstStyle/>
          <a:p>
            <a:r>
              <a:rPr lang="ja-JP" altLang="en-US" sz="1400" b="1" dirty="0">
                <a:latin typeface="メイリオ" pitchFamily="50" charset="-128"/>
                <a:ea typeface="メイリオ" pitchFamily="50" charset="-128"/>
              </a:rPr>
              <a:t>４．重点施策推進経費</a:t>
            </a:r>
          </a:p>
        </p:txBody>
      </p:sp>
      <p:sp>
        <p:nvSpPr>
          <p:cNvPr id="32" name="正方形/長方形 7">
            <a:extLst>
              <a:ext uri="{FF2B5EF4-FFF2-40B4-BE49-F238E27FC236}">
                <a16:creationId xmlns:a16="http://schemas.microsoft.com/office/drawing/2014/main" id="{47FC2DCB-B4B1-4079-9F4F-870A5E728FD8}"/>
              </a:ext>
            </a:extLst>
          </p:cNvPr>
          <p:cNvSpPr>
            <a:spLocks noChangeArrowheads="1"/>
          </p:cNvSpPr>
          <p:nvPr/>
        </p:nvSpPr>
        <p:spPr bwMode="auto">
          <a:xfrm>
            <a:off x="467544" y="3848081"/>
            <a:ext cx="8388488" cy="805055"/>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33" name="正方形/長方形 32">
            <a:extLst>
              <a:ext uri="{FF2B5EF4-FFF2-40B4-BE49-F238E27FC236}">
                <a16:creationId xmlns:a16="http://schemas.microsoft.com/office/drawing/2014/main" id="{9894A937-4BFA-4EDE-9713-9A219AE930EA}"/>
              </a:ext>
            </a:extLst>
          </p:cNvPr>
          <p:cNvSpPr/>
          <p:nvPr/>
        </p:nvSpPr>
        <p:spPr>
          <a:xfrm>
            <a:off x="417600" y="3851697"/>
            <a:ext cx="8496000" cy="729431"/>
          </a:xfrm>
          <a:prstGeom prst="rect">
            <a:avLst/>
          </a:prstGeom>
          <a:noFill/>
          <a:ln>
            <a:noFill/>
          </a:ln>
        </p:spPr>
        <p:txBody>
          <a:bodyPr/>
          <a:lstStyle/>
          <a:p>
            <a:pPr>
              <a:lnSpc>
                <a:spcPts val="1900"/>
              </a:lnSpc>
              <a:spcBef>
                <a:spcPts val="1200"/>
              </a:spcBef>
            </a:pPr>
            <a:r>
              <a:rPr lang="ja-JP" altLang="en-US" sz="1200" spc="-80" dirty="0">
                <a:latin typeface="メイリオ" pitchFamily="50" charset="-128"/>
                <a:ea typeface="メイリオ" pitchFamily="50" charset="-128"/>
                <a:cs typeface="メイリオ" pitchFamily="50" charset="-128"/>
              </a:rPr>
              <a:t>○「市政運営の基本的な考え方」に基づき、全市的な取組として重点的に政策推進する経費で、</a:t>
            </a:r>
            <a:r>
              <a:rPr lang="en-US" altLang="ja-JP" sz="1200" spc="-80" dirty="0">
                <a:latin typeface="メイリオ" pitchFamily="50" charset="-128"/>
                <a:ea typeface="メイリオ" pitchFamily="50" charset="-128"/>
                <a:cs typeface="メイリオ" pitchFamily="50" charset="-128"/>
              </a:rPr>
              <a:t>0</a:t>
            </a:r>
            <a:r>
              <a:rPr lang="ja-JP" altLang="en-US" sz="1200" spc="-80" dirty="0">
                <a:latin typeface="メイリオ" pitchFamily="50" charset="-128"/>
                <a:ea typeface="メイリオ" pitchFamily="50" charset="-128"/>
                <a:cs typeface="メイリオ" pitchFamily="50" charset="-128"/>
              </a:rPr>
              <a:t>～</a:t>
            </a:r>
            <a:r>
              <a:rPr lang="en-US" altLang="ja-JP" sz="1200" spc="-80" dirty="0">
                <a:latin typeface="メイリオ" pitchFamily="50" charset="-128"/>
                <a:ea typeface="メイリオ" pitchFamily="50" charset="-128"/>
                <a:cs typeface="メイリオ" pitchFamily="50" charset="-128"/>
              </a:rPr>
              <a:t>2</a:t>
            </a:r>
            <a:r>
              <a:rPr lang="ja-JP" altLang="en-US" sz="1200" spc="-80" dirty="0">
                <a:latin typeface="メイリオ" pitchFamily="50" charset="-128"/>
                <a:ea typeface="メイリオ" pitchFamily="50" charset="-128"/>
                <a:cs typeface="メイリオ" pitchFamily="50" charset="-128"/>
              </a:rPr>
              <a:t>歳児の保育料無償化、保育人材確保対策事業、習い事・塾代助成事業など重点的に取り組んでいる事業の継続・拡充や、新たに取り組む事業などを見込んでいる</a:t>
            </a:r>
            <a:endParaRPr lang="en-US" altLang="ja-JP" sz="1200" spc="-80" dirty="0">
              <a:latin typeface="メイリオ" pitchFamily="50" charset="-128"/>
              <a:ea typeface="メイリオ" pitchFamily="50" charset="-128"/>
              <a:cs typeface="メイリオ" pitchFamily="50" charset="-128"/>
            </a:endParaRPr>
          </a:p>
        </p:txBody>
      </p:sp>
      <p:sp>
        <p:nvSpPr>
          <p:cNvPr id="34" name="テキスト ボックス 16">
            <a:extLst>
              <a:ext uri="{FF2B5EF4-FFF2-40B4-BE49-F238E27FC236}">
                <a16:creationId xmlns:a16="http://schemas.microsoft.com/office/drawing/2014/main" id="{33C774E6-E7E1-48F8-8599-F00AC826305B}"/>
              </a:ext>
            </a:extLst>
          </p:cNvPr>
          <p:cNvSpPr txBox="1">
            <a:spLocks noChangeArrowheads="1"/>
          </p:cNvSpPr>
          <p:nvPr/>
        </p:nvSpPr>
        <p:spPr bwMode="gray">
          <a:xfrm>
            <a:off x="323999" y="5857527"/>
            <a:ext cx="8531075" cy="307777"/>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8900000" scaled="1"/>
          </a:gradFill>
          <a:ln w="12700">
            <a:noFill/>
            <a:miter lim="800000"/>
            <a:headEnd/>
            <a:tailEnd/>
          </a:ln>
        </p:spPr>
        <p:txBody>
          <a:bodyPr wrap="square" lIns="0" rIns="0" anchor="ctr">
            <a:spAutoFit/>
          </a:bodyPr>
          <a:lstStyle/>
          <a:p>
            <a:r>
              <a:rPr lang="ja-JP" altLang="en-US" sz="1400" b="1" dirty="0">
                <a:latin typeface="メイリオ" pitchFamily="50" charset="-128"/>
                <a:ea typeface="メイリオ" pitchFamily="50" charset="-128"/>
              </a:rPr>
              <a:t>６．物価高騰対応</a:t>
            </a:r>
          </a:p>
        </p:txBody>
      </p:sp>
      <p:sp>
        <p:nvSpPr>
          <p:cNvPr id="35" name="正方形/長方形 34">
            <a:extLst>
              <a:ext uri="{FF2B5EF4-FFF2-40B4-BE49-F238E27FC236}">
                <a16:creationId xmlns:a16="http://schemas.microsoft.com/office/drawing/2014/main" id="{9AD8E717-B7E5-4493-B500-FAD26A215C7C}"/>
              </a:ext>
            </a:extLst>
          </p:cNvPr>
          <p:cNvSpPr/>
          <p:nvPr/>
        </p:nvSpPr>
        <p:spPr>
          <a:xfrm>
            <a:off x="417600" y="6163700"/>
            <a:ext cx="8496000" cy="433652"/>
          </a:xfrm>
          <a:prstGeom prst="rect">
            <a:avLst/>
          </a:prstGeom>
          <a:noFill/>
          <a:ln>
            <a:noFill/>
          </a:ln>
        </p:spPr>
        <p:txBody>
          <a:bodyPr/>
          <a:lstStyle/>
          <a:p>
            <a:pPr>
              <a:lnSpc>
                <a:spcPts val="1900"/>
              </a:lnSpc>
              <a:spcBef>
                <a:spcPts val="1200"/>
              </a:spcBef>
            </a:pPr>
            <a:r>
              <a:rPr lang="ja-JP" altLang="en-US" sz="1200" spc="-80" dirty="0">
                <a:latin typeface="メイリオ" pitchFamily="50" charset="-128"/>
                <a:ea typeface="メイリオ" pitchFamily="50" charset="-128"/>
                <a:cs typeface="メイリオ" pitchFamily="50" charset="-128"/>
              </a:rPr>
              <a:t>○  </a:t>
            </a:r>
            <a:r>
              <a:rPr lang="ja-JP" altLang="en-US" sz="1200" dirty="0">
                <a:latin typeface="メイリオ" panose="020B0604030504040204" pitchFamily="50" charset="-128"/>
                <a:ea typeface="メイリオ" panose="020B0604030504040204" pitchFamily="50" charset="-128"/>
              </a:rPr>
              <a:t>物価高騰への対応に必要となる経費を見込んでいるが、仮置きであり、今後精査</a:t>
            </a:r>
            <a:endParaRPr lang="en-US" altLang="ja-JP" sz="1200" spc="-80" dirty="0">
              <a:latin typeface="メイリオ" pitchFamily="50" charset="-128"/>
              <a:ea typeface="メイリオ" pitchFamily="50" charset="-128"/>
              <a:cs typeface="メイリオ" pitchFamily="50" charset="-128"/>
            </a:endParaRPr>
          </a:p>
        </p:txBody>
      </p:sp>
      <p:sp>
        <p:nvSpPr>
          <p:cNvPr id="36" name="正方形/長方形 7">
            <a:extLst>
              <a:ext uri="{FF2B5EF4-FFF2-40B4-BE49-F238E27FC236}">
                <a16:creationId xmlns:a16="http://schemas.microsoft.com/office/drawing/2014/main" id="{C14924CC-5DA8-4291-AD7A-D3F681A2727D}"/>
              </a:ext>
            </a:extLst>
          </p:cNvPr>
          <p:cNvSpPr>
            <a:spLocks noChangeArrowheads="1"/>
          </p:cNvSpPr>
          <p:nvPr/>
        </p:nvSpPr>
        <p:spPr bwMode="auto">
          <a:xfrm>
            <a:off x="468000" y="6165304"/>
            <a:ext cx="8388488" cy="320550"/>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
        <p:nvSpPr>
          <p:cNvPr id="26" name="正方形/長方形 25">
            <a:extLst>
              <a:ext uri="{FF2B5EF4-FFF2-40B4-BE49-F238E27FC236}">
                <a16:creationId xmlns:a16="http://schemas.microsoft.com/office/drawing/2014/main" id="{6A98E82C-BC6A-40F4-937B-3D8BEBD07D65}"/>
              </a:ext>
            </a:extLst>
          </p:cNvPr>
          <p:cNvSpPr/>
          <p:nvPr/>
        </p:nvSpPr>
        <p:spPr>
          <a:xfrm>
            <a:off x="7884367" y="28907"/>
            <a:ext cx="1078041" cy="44776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latin typeface="メイリオ" panose="020B0604030504040204" pitchFamily="50" charset="-128"/>
                <a:ea typeface="メイリオ" panose="020B0604030504040204" pitchFamily="50" charset="-128"/>
              </a:rPr>
              <a:t>参考</a:t>
            </a:r>
          </a:p>
        </p:txBody>
      </p:sp>
      <p:sp>
        <p:nvSpPr>
          <p:cNvPr id="29" name="テキスト ボックス 16">
            <a:extLst>
              <a:ext uri="{FF2B5EF4-FFF2-40B4-BE49-F238E27FC236}">
                <a16:creationId xmlns:a16="http://schemas.microsoft.com/office/drawing/2014/main" id="{33C774E6-E7E1-48F8-8599-F00AC826305B}"/>
              </a:ext>
            </a:extLst>
          </p:cNvPr>
          <p:cNvSpPr txBox="1">
            <a:spLocks noChangeArrowheads="1"/>
          </p:cNvSpPr>
          <p:nvPr/>
        </p:nvSpPr>
        <p:spPr bwMode="gray">
          <a:xfrm>
            <a:off x="323528" y="4849415"/>
            <a:ext cx="8531075" cy="307777"/>
          </a:xfrm>
          <a:prstGeom prst="rect">
            <a:avLst/>
          </a:prstGeo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8900000" scaled="1"/>
          </a:gradFill>
          <a:ln w="12700">
            <a:noFill/>
            <a:miter lim="800000"/>
            <a:headEnd/>
            <a:tailEnd/>
          </a:ln>
        </p:spPr>
        <p:txBody>
          <a:bodyPr wrap="square" lIns="0" rIns="0" anchor="ctr">
            <a:spAutoFit/>
          </a:bodyPr>
          <a:lstStyle/>
          <a:p>
            <a:r>
              <a:rPr lang="ja-JP" altLang="en-US" sz="1400" b="1" dirty="0">
                <a:latin typeface="メイリオ" pitchFamily="50" charset="-128"/>
                <a:ea typeface="メイリオ" pitchFamily="50" charset="-128"/>
              </a:rPr>
              <a:t>５．</a:t>
            </a:r>
            <a:r>
              <a:rPr lang="en-US" altLang="ja-JP" sz="1400" b="1" dirty="0">
                <a:latin typeface="メイリオ" pitchFamily="50" charset="-128"/>
                <a:ea typeface="メイリオ" pitchFamily="50" charset="-128"/>
              </a:rPr>
              <a:t>DX</a:t>
            </a:r>
            <a:r>
              <a:rPr lang="ja-JP" altLang="en-US" sz="1400" b="1" dirty="0">
                <a:latin typeface="メイリオ" pitchFamily="50" charset="-128"/>
                <a:ea typeface="メイリオ" pitchFamily="50" charset="-128"/>
              </a:rPr>
              <a:t>推進経費　</a:t>
            </a:r>
          </a:p>
        </p:txBody>
      </p:sp>
      <p:sp>
        <p:nvSpPr>
          <p:cNvPr id="37" name="正方形/長方形 36">
            <a:extLst>
              <a:ext uri="{FF2B5EF4-FFF2-40B4-BE49-F238E27FC236}">
                <a16:creationId xmlns:a16="http://schemas.microsoft.com/office/drawing/2014/main" id="{A75CE49D-F971-4D00-9CFC-36E769C5D9A9}"/>
              </a:ext>
            </a:extLst>
          </p:cNvPr>
          <p:cNvSpPr/>
          <p:nvPr/>
        </p:nvSpPr>
        <p:spPr>
          <a:xfrm>
            <a:off x="416424" y="5129890"/>
            <a:ext cx="8496000" cy="315334"/>
          </a:xfrm>
          <a:prstGeom prst="rect">
            <a:avLst/>
          </a:prstGeom>
          <a:noFill/>
          <a:ln>
            <a:noFill/>
          </a:ln>
        </p:spPr>
        <p:txBody>
          <a:bodyPr/>
          <a:lstStyle/>
          <a:p>
            <a:pPr>
              <a:lnSpc>
                <a:spcPts val="1900"/>
              </a:lnSpc>
              <a:spcBef>
                <a:spcPts val="1200"/>
              </a:spcBef>
            </a:pPr>
            <a:r>
              <a:rPr lang="ja-JP" altLang="en-US" sz="1200" spc="-80" dirty="0">
                <a:latin typeface="メイリオ" pitchFamily="50" charset="-128"/>
                <a:ea typeface="メイリオ" pitchFamily="50" charset="-128"/>
                <a:cs typeface="メイリオ" pitchFamily="50" charset="-128"/>
              </a:rPr>
              <a:t>○ 大阪市</a:t>
            </a:r>
            <a:r>
              <a:rPr lang="en-US" altLang="ja-JP" sz="1200" spc="-80" dirty="0">
                <a:latin typeface="メイリオ" pitchFamily="50" charset="-128"/>
                <a:ea typeface="メイリオ" pitchFamily="50" charset="-128"/>
                <a:cs typeface="メイリオ" pitchFamily="50" charset="-128"/>
              </a:rPr>
              <a:t>DX</a:t>
            </a:r>
            <a:r>
              <a:rPr lang="ja-JP" altLang="en-US" sz="1200" spc="-80" dirty="0">
                <a:latin typeface="メイリオ" pitchFamily="50" charset="-128"/>
                <a:ea typeface="メイリオ" pitchFamily="50" charset="-128"/>
                <a:cs typeface="メイリオ" pitchFamily="50" charset="-128"/>
              </a:rPr>
              <a:t>戦略に基づき、全市的に</a:t>
            </a:r>
            <a:r>
              <a:rPr lang="en-US" altLang="ja-JP" sz="1200" spc="-80" dirty="0">
                <a:latin typeface="メイリオ" pitchFamily="50" charset="-128"/>
                <a:ea typeface="メイリオ" pitchFamily="50" charset="-128"/>
                <a:cs typeface="メイリオ" pitchFamily="50" charset="-128"/>
              </a:rPr>
              <a:t>DX</a:t>
            </a:r>
            <a:r>
              <a:rPr lang="ja-JP" altLang="en-US" sz="1200" spc="-80" dirty="0">
                <a:latin typeface="メイリオ" pitchFamily="50" charset="-128"/>
                <a:ea typeface="メイリオ" pitchFamily="50" charset="-128"/>
                <a:cs typeface="メイリオ" pitchFamily="50" charset="-128"/>
              </a:rPr>
              <a:t>の取組を推進する経費で、デジタル行政手続きの拡大（サービス</a:t>
            </a:r>
            <a:r>
              <a:rPr lang="en-US" altLang="ja-JP" sz="1200" spc="-80" dirty="0">
                <a:latin typeface="メイリオ" pitchFamily="50" charset="-128"/>
                <a:ea typeface="メイリオ" pitchFamily="50" charset="-128"/>
                <a:cs typeface="メイリオ" pitchFamily="50" charset="-128"/>
              </a:rPr>
              <a:t>DX</a:t>
            </a:r>
            <a:r>
              <a:rPr lang="ja-JP" altLang="en-US" sz="1200" spc="-80" dirty="0">
                <a:latin typeface="メイリオ" pitchFamily="50" charset="-128"/>
                <a:ea typeface="メイリオ" pitchFamily="50" charset="-128"/>
                <a:cs typeface="メイリオ" pitchFamily="50" charset="-128"/>
              </a:rPr>
              <a:t>）やデジタル技術を 活用した都市整備（都市・まち</a:t>
            </a:r>
            <a:r>
              <a:rPr lang="en-US" altLang="ja-JP" sz="1200" spc="-80" dirty="0">
                <a:latin typeface="メイリオ" pitchFamily="50" charset="-128"/>
                <a:ea typeface="メイリオ" pitchFamily="50" charset="-128"/>
                <a:cs typeface="メイリオ" pitchFamily="50" charset="-128"/>
              </a:rPr>
              <a:t>DX</a:t>
            </a:r>
            <a:r>
              <a:rPr lang="ja-JP" altLang="en-US" sz="1200" spc="-80" dirty="0">
                <a:latin typeface="メイリオ" pitchFamily="50" charset="-128"/>
                <a:ea typeface="メイリオ" pitchFamily="50" charset="-128"/>
                <a:cs typeface="メイリオ" pitchFamily="50" charset="-128"/>
              </a:rPr>
              <a:t>）、バックオフィス（内部管理業務）の全体最適化（行政</a:t>
            </a:r>
            <a:r>
              <a:rPr lang="en-US" altLang="ja-JP" sz="1200" spc="-80" dirty="0">
                <a:latin typeface="メイリオ" pitchFamily="50" charset="-128"/>
                <a:ea typeface="メイリオ" pitchFamily="50" charset="-128"/>
                <a:cs typeface="メイリオ" pitchFamily="50" charset="-128"/>
              </a:rPr>
              <a:t>DX</a:t>
            </a:r>
            <a:r>
              <a:rPr lang="ja-JP" altLang="en-US" sz="1200" spc="-80" dirty="0">
                <a:latin typeface="メイリオ" pitchFamily="50" charset="-128"/>
                <a:ea typeface="メイリオ" pitchFamily="50" charset="-128"/>
                <a:cs typeface="メイリオ" pitchFamily="50" charset="-128"/>
              </a:rPr>
              <a:t>）などの経費を見込んでいる</a:t>
            </a:r>
          </a:p>
        </p:txBody>
      </p:sp>
      <p:sp>
        <p:nvSpPr>
          <p:cNvPr id="39" name="正方形/長方形 7">
            <a:extLst>
              <a:ext uri="{FF2B5EF4-FFF2-40B4-BE49-F238E27FC236}">
                <a16:creationId xmlns:a16="http://schemas.microsoft.com/office/drawing/2014/main" id="{1CA3EDCC-32FC-4640-ABFD-D5B218652D85}"/>
              </a:ext>
            </a:extLst>
          </p:cNvPr>
          <p:cNvSpPr>
            <a:spLocks noChangeArrowheads="1"/>
          </p:cNvSpPr>
          <p:nvPr/>
        </p:nvSpPr>
        <p:spPr bwMode="auto">
          <a:xfrm>
            <a:off x="469050" y="5124674"/>
            <a:ext cx="8388488" cy="536574"/>
          </a:xfrm>
          <a:prstGeom prst="rect">
            <a:avLst/>
          </a:prstGeom>
          <a:noFill/>
          <a:ln w="9525">
            <a:solidFill>
              <a:schemeClr val="tx1"/>
            </a:solidFill>
            <a:miter lim="800000"/>
            <a:headEnd/>
            <a:tailEnd/>
          </a:ln>
        </p:spPr>
        <p:txBody>
          <a:bodyPr tIns="288000"/>
          <a:lstStyle/>
          <a:p>
            <a:pPr>
              <a:lnSpc>
                <a:spcPts val="3300"/>
              </a:lnSpc>
              <a:spcBef>
                <a:spcPts val="2400"/>
              </a:spcBef>
            </a:pPr>
            <a:r>
              <a:rPr lang="ja-JP" altLang="en-US" dirty="0">
                <a:latin typeface="メイリオ" pitchFamily="50" charset="-128"/>
                <a:ea typeface="メイリオ" pitchFamily="50" charset="-128"/>
              </a:rPr>
              <a:t>　</a:t>
            </a:r>
            <a:endParaRPr lang="en-US" altLang="ja-JP" sz="2200" dirty="0">
              <a:latin typeface="メイリオ" pitchFamily="50" charset="-128"/>
              <a:ea typeface="メイリオ" pitchFamily="50" charset="-128"/>
            </a:endParaRPr>
          </a:p>
          <a:p>
            <a:pPr>
              <a:lnSpc>
                <a:spcPts val="2800"/>
              </a:lnSpc>
            </a:pPr>
            <a:r>
              <a:rPr lang="ja-JP" altLang="en-US" b="1" dirty="0">
                <a:latin typeface="メイリオ" pitchFamily="50" charset="-128"/>
                <a:ea typeface="メイリオ" pitchFamily="50" charset="-128"/>
              </a:rPr>
              <a:t>　</a:t>
            </a:r>
            <a:endParaRPr lang="en-US" altLang="ja-JP" b="1" dirty="0">
              <a:latin typeface="メイリオ" pitchFamily="50" charset="-128"/>
              <a:ea typeface="メイリオ" pitchFamily="50" charset="-128"/>
            </a:endParaRPr>
          </a:p>
        </p:txBody>
      </p:sp>
    </p:spTree>
    <p:extLst>
      <p:ext uri="{BB962C8B-B14F-4D97-AF65-F5344CB8AC3E}">
        <p14:creationId xmlns:p14="http://schemas.microsoft.com/office/powerpoint/2010/main" val="3580067485"/>
      </p:ext>
    </p:extLst>
  </p:cSld>
  <p:clrMapOvr>
    <a:masterClrMapping/>
  </p:clrMapOvr>
  <p:transition>
    <p:fade/>
  </p:transition>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866</Words>
  <PresentationFormat>画面に合わせる (4:3)</PresentationFormat>
  <Paragraphs>94</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ＭＳ Ｐ明朝</vt:lpstr>
      <vt:lpstr>メイリオ</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2021-02-09T04:00:59Z</dcterms:created>
  <dcterms:modified xsi:type="dcterms:W3CDTF">2025-08-22T09:44:49Z</dcterms:modified>
</cp:coreProperties>
</file>