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6" r:id="rId1"/>
  </p:sldMasterIdLst>
  <p:notesMasterIdLst>
    <p:notesMasterId r:id="rId9"/>
  </p:notesMasterIdLst>
  <p:handoutMasterIdLst>
    <p:handoutMasterId r:id="rId10"/>
  </p:handoutMasterIdLst>
  <p:sldIdLst>
    <p:sldId id="271" r:id="rId2"/>
    <p:sldId id="276" r:id="rId3"/>
    <p:sldId id="280" r:id="rId4"/>
    <p:sldId id="278" r:id="rId5"/>
    <p:sldId id="272" r:id="rId6"/>
    <p:sldId id="274" r:id="rId7"/>
    <p:sldId id="281" r:id="rId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0" userDrawn="1">
          <p15:clr>
            <a:srgbClr val="A4A3A4"/>
          </p15:clr>
        </p15:guide>
        <p15:guide id="2" pos="214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0000"/>
    <a:srgbClr val="1D1D1D"/>
    <a:srgbClr val="EA0022"/>
    <a:srgbClr val="FF0066"/>
    <a:srgbClr val="EAEAEA"/>
    <a:srgbClr val="6AFA71"/>
    <a:srgbClr val="79FF99"/>
    <a:srgbClr val="D8FF15"/>
    <a:srgbClr val="0585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62" autoAdjust="0"/>
    <p:restoredTop sz="95026" autoAdjust="0"/>
  </p:normalViewPr>
  <p:slideViewPr>
    <p:cSldViewPr>
      <p:cViewPr varScale="1">
        <p:scale>
          <a:sx n="79" d="100"/>
          <a:sy n="79" d="100"/>
        </p:scale>
        <p:origin x="1454" y="43"/>
      </p:cViewPr>
      <p:guideLst>
        <p:guide orient="horz" pos="2160"/>
        <p:guide pos="2880"/>
      </p:guideLst>
    </p:cSldViewPr>
  </p:slideViewPr>
  <p:outlineViewPr>
    <p:cViewPr>
      <p:scale>
        <a:sx n="33" d="100"/>
        <a:sy n="33" d="100"/>
      </p:scale>
      <p:origin x="0" y="0"/>
    </p:cViewPr>
  </p:outlineViewPr>
  <p:notesTextViewPr>
    <p:cViewPr>
      <p:scale>
        <a:sx n="200" d="100"/>
        <a:sy n="200" d="100"/>
      </p:scale>
      <p:origin x="0" y="0"/>
    </p:cViewPr>
  </p:notesTextViewPr>
  <p:sorterViewPr>
    <p:cViewPr>
      <p:scale>
        <a:sx n="66" d="100"/>
        <a:sy n="66" d="100"/>
      </p:scale>
      <p:origin x="0" y="0"/>
    </p:cViewPr>
  </p:sorterViewPr>
  <p:notesViewPr>
    <p:cSldViewPr>
      <p:cViewPr>
        <p:scale>
          <a:sx n="100" d="100"/>
          <a:sy n="100" d="100"/>
        </p:scale>
        <p:origin x="-1908" y="1656"/>
      </p:cViewPr>
      <p:guideLst>
        <p:guide orient="horz" pos="3130"/>
        <p:guide pos="214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0"/>
            <a:ext cx="2949575" cy="496888"/>
          </a:xfrm>
          <a:prstGeom prst="rect">
            <a:avLst/>
          </a:prstGeom>
        </p:spPr>
        <p:txBody>
          <a:bodyPr vert="horz" lIns="91410" tIns="45706" rIns="91410" bIns="4570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38" y="0"/>
            <a:ext cx="2949575" cy="496888"/>
          </a:xfrm>
          <a:prstGeom prst="rect">
            <a:avLst/>
          </a:prstGeom>
        </p:spPr>
        <p:txBody>
          <a:bodyPr vert="horz" lIns="91410" tIns="45706" rIns="91410" bIns="45706" rtlCol="0"/>
          <a:lstStyle>
            <a:lvl1pPr algn="r">
              <a:defRPr sz="1200"/>
            </a:lvl1pPr>
          </a:lstStyle>
          <a:p>
            <a:fld id="{1E7321E2-5DC9-47D6-9E7F-FBF5DA623B1B}" type="datetimeFigureOut">
              <a:rPr kumimoji="1" lang="ja-JP" altLang="en-US" smtClean="0"/>
              <a:t>2026/8/25</a:t>
            </a:fld>
            <a:endParaRPr kumimoji="1" lang="ja-JP" altLang="en-US"/>
          </a:p>
        </p:txBody>
      </p:sp>
      <p:sp>
        <p:nvSpPr>
          <p:cNvPr id="4" name="フッター プレースホルダー 3"/>
          <p:cNvSpPr>
            <a:spLocks noGrp="1"/>
          </p:cNvSpPr>
          <p:nvPr>
            <p:ph type="ftr" sz="quarter" idx="2"/>
          </p:nvPr>
        </p:nvSpPr>
        <p:spPr>
          <a:xfrm>
            <a:off x="3" y="9440863"/>
            <a:ext cx="2949575" cy="496887"/>
          </a:xfrm>
          <a:prstGeom prst="rect">
            <a:avLst/>
          </a:prstGeom>
        </p:spPr>
        <p:txBody>
          <a:bodyPr vert="horz" lIns="91410" tIns="45706" rIns="91410" bIns="4570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38" y="9440863"/>
            <a:ext cx="2949575" cy="496887"/>
          </a:xfrm>
          <a:prstGeom prst="rect">
            <a:avLst/>
          </a:prstGeom>
        </p:spPr>
        <p:txBody>
          <a:bodyPr vert="horz" lIns="91410" tIns="45706" rIns="91410" bIns="45706" rtlCol="0" anchor="b"/>
          <a:lstStyle>
            <a:lvl1pPr algn="r">
              <a:defRPr sz="1200"/>
            </a:lvl1pPr>
          </a:lstStyle>
          <a:p>
            <a:fld id="{1D6E94AE-5692-4860-8FF0-17611134B713}" type="slidenum">
              <a:rPr kumimoji="1" lang="ja-JP" altLang="en-US" smtClean="0"/>
              <a:t>‹#›</a:t>
            </a:fld>
            <a:endParaRPr kumimoji="1" lang="ja-JP" altLang="en-US"/>
          </a:p>
        </p:txBody>
      </p:sp>
    </p:spTree>
    <p:extLst>
      <p:ext uri="{BB962C8B-B14F-4D97-AF65-F5344CB8AC3E}">
        <p14:creationId xmlns:p14="http://schemas.microsoft.com/office/powerpoint/2010/main" val="1516005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9" y="9"/>
            <a:ext cx="2950375" cy="497367"/>
          </a:xfrm>
          <a:prstGeom prst="rect">
            <a:avLst/>
          </a:prstGeom>
        </p:spPr>
        <p:txBody>
          <a:bodyPr vert="horz" lIns="92171" tIns="46088" rIns="92171" bIns="46088" rtlCol="0"/>
          <a:lstStyle>
            <a:lvl1pPr algn="l">
              <a:defRPr sz="1200"/>
            </a:lvl1pPr>
          </a:lstStyle>
          <a:p>
            <a:endParaRPr kumimoji="1" lang="ja-JP" altLang="en-US" dirty="0"/>
          </a:p>
        </p:txBody>
      </p:sp>
      <p:sp>
        <p:nvSpPr>
          <p:cNvPr id="3" name="日付プレースホルダ 2"/>
          <p:cNvSpPr>
            <a:spLocks noGrp="1"/>
          </p:cNvSpPr>
          <p:nvPr>
            <p:ph type="dt" idx="1"/>
          </p:nvPr>
        </p:nvSpPr>
        <p:spPr>
          <a:xfrm>
            <a:off x="3855221" y="9"/>
            <a:ext cx="2950374" cy="497367"/>
          </a:xfrm>
          <a:prstGeom prst="rect">
            <a:avLst/>
          </a:prstGeom>
        </p:spPr>
        <p:txBody>
          <a:bodyPr vert="horz" lIns="92171" tIns="46088" rIns="92171" bIns="46088" rtlCol="0"/>
          <a:lstStyle>
            <a:lvl1pPr algn="r">
              <a:defRPr sz="1200"/>
            </a:lvl1pPr>
          </a:lstStyle>
          <a:p>
            <a:fld id="{B62BE784-B924-4343-B054-86723045A0F2}" type="datetimeFigureOut">
              <a:rPr kumimoji="1" lang="ja-JP" altLang="en-US" smtClean="0"/>
              <a:pPr/>
              <a:t>2026/8/25</a:t>
            </a:fld>
            <a:endParaRPr kumimoji="1" lang="ja-JP" altLang="en-US" dirty="0"/>
          </a:p>
        </p:txBody>
      </p:sp>
      <p:sp>
        <p:nvSpPr>
          <p:cNvPr id="4" name="スライド イメージ プレースホルダ 3"/>
          <p:cNvSpPr>
            <a:spLocks noGrp="1" noRot="1" noChangeAspect="1"/>
          </p:cNvSpPr>
          <p:nvPr>
            <p:ph type="sldImg" idx="2"/>
          </p:nvPr>
        </p:nvSpPr>
        <p:spPr>
          <a:xfrm>
            <a:off x="917575" y="744538"/>
            <a:ext cx="4972050" cy="3729037"/>
          </a:xfrm>
          <a:prstGeom prst="rect">
            <a:avLst/>
          </a:prstGeom>
          <a:noFill/>
          <a:ln w="12700">
            <a:solidFill>
              <a:prstClr val="black"/>
            </a:solidFill>
          </a:ln>
        </p:spPr>
        <p:txBody>
          <a:bodyPr vert="horz" lIns="92171" tIns="46088" rIns="92171" bIns="46088" rtlCol="0" anchor="ctr"/>
          <a:lstStyle/>
          <a:p>
            <a:endParaRPr lang="ja-JP" altLang="en-US" dirty="0"/>
          </a:p>
        </p:txBody>
      </p:sp>
      <p:sp>
        <p:nvSpPr>
          <p:cNvPr id="5" name="ノート プレースホルダ 4"/>
          <p:cNvSpPr>
            <a:spLocks noGrp="1"/>
          </p:cNvSpPr>
          <p:nvPr>
            <p:ph type="body" sz="quarter" idx="3"/>
          </p:nvPr>
        </p:nvSpPr>
        <p:spPr>
          <a:xfrm>
            <a:off x="680247" y="4720985"/>
            <a:ext cx="5446723" cy="4473102"/>
          </a:xfrm>
          <a:prstGeom prst="rect">
            <a:avLst/>
          </a:prstGeom>
        </p:spPr>
        <p:txBody>
          <a:bodyPr vert="horz" lIns="92171" tIns="46088" rIns="92171" bIns="46088"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9" y="9440372"/>
            <a:ext cx="2950375" cy="497366"/>
          </a:xfrm>
          <a:prstGeom prst="rect">
            <a:avLst/>
          </a:prstGeom>
        </p:spPr>
        <p:txBody>
          <a:bodyPr vert="horz" lIns="92171" tIns="46088" rIns="92171" bIns="46088" rtlCol="0" anchor="b"/>
          <a:lstStyle>
            <a:lvl1pPr algn="l">
              <a:defRPr sz="1200"/>
            </a:lvl1pPr>
          </a:lstStyle>
          <a:p>
            <a:endParaRPr kumimoji="1" lang="ja-JP" altLang="en-US" dirty="0"/>
          </a:p>
        </p:txBody>
      </p:sp>
      <p:sp>
        <p:nvSpPr>
          <p:cNvPr id="7" name="スライド番号プレースホルダ 6"/>
          <p:cNvSpPr>
            <a:spLocks noGrp="1"/>
          </p:cNvSpPr>
          <p:nvPr>
            <p:ph type="sldNum" sz="quarter" idx="5"/>
          </p:nvPr>
        </p:nvSpPr>
        <p:spPr>
          <a:xfrm>
            <a:off x="3855221" y="9440372"/>
            <a:ext cx="2950374" cy="497366"/>
          </a:xfrm>
          <a:prstGeom prst="rect">
            <a:avLst/>
          </a:prstGeom>
        </p:spPr>
        <p:txBody>
          <a:bodyPr vert="horz" lIns="92171" tIns="46088" rIns="92171" bIns="46088" rtlCol="0" anchor="b"/>
          <a:lstStyle>
            <a:lvl1pPr algn="r">
              <a:defRPr sz="1200"/>
            </a:lvl1pPr>
          </a:lstStyle>
          <a:p>
            <a:fld id="{24C32C3F-DEB7-45FB-8384-4B55F0C1F050}" type="slidenum">
              <a:rPr kumimoji="1" lang="ja-JP" altLang="en-US" smtClean="0"/>
              <a:pPr/>
              <a:t>‹#›</a:t>
            </a:fld>
            <a:endParaRPr kumimoji="1" lang="ja-JP" altLang="en-US" dirty="0"/>
          </a:p>
        </p:txBody>
      </p:sp>
    </p:spTree>
    <p:extLst>
      <p:ext uri="{BB962C8B-B14F-4D97-AF65-F5344CB8AC3E}">
        <p14:creationId xmlns:p14="http://schemas.microsoft.com/office/powerpoint/2010/main" val="373120654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0</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4118739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1</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2026860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2</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1970517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3</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312665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4</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269134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5</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2632665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49A8D38E-3E29-4EEF-8EDA-2BFF88B4992A}" type="slidenum">
              <a:rPr lang="en-US" altLang="ja-JP" smtClean="0"/>
              <a:pPr/>
              <a:t>6</a:t>
            </a:fld>
            <a:endParaRPr lang="en-US" altLang="ja-JP"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ja-JP" altLang="ja-JP" dirty="0">
              <a:ea typeface="ＭＳ Ｐ明朝" pitchFamily="18" charset="-128"/>
            </a:endParaRPr>
          </a:p>
        </p:txBody>
      </p:sp>
    </p:spTree>
    <p:extLst>
      <p:ext uri="{BB962C8B-B14F-4D97-AF65-F5344CB8AC3E}">
        <p14:creationId xmlns:p14="http://schemas.microsoft.com/office/powerpoint/2010/main" val="2468097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BF0041-6DFF-4CFC-BF15-4CAEF902B0E2}"/>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C0B733C-4490-4DAD-B5C1-3C05766141E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C3D0B5F4-EA82-4A8D-B603-2A15CB2C5D7A}"/>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A14A97E7-40A3-43C5-B1E6-D53F1FBB310B}"/>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58228C24-72DB-4F17-AA86-2BAA19355D48}"/>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407327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0A5482-F79F-464A-A1CA-D85F5F9D5B1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1E8495E-9B91-4E92-AE02-0122044DE31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4D800B7-E583-4D42-AD99-8A407608ADFA}"/>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6C1D8760-5427-48F0-8AA0-5FE733AA220C}"/>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25130840-D86D-4AE1-B0E7-3814E917C794}"/>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504490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526060-5FDC-474B-A42B-C84C50EEA6A6}"/>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1342A0D-0061-4AE2-B767-AC1FAFFBDDA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CDE97BC9-70D5-49EC-9CEA-EA32B45A565E}"/>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D183230D-F3C6-49BE-BDD5-004364104837}"/>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DAEA1021-5C4E-47F4-9631-314E0C6FD30A}"/>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021041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2AE27E2-B5E0-47A7-81EB-88F03315CF7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7259604-C5C3-4C96-AEB3-19C659671404}"/>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F7171AB-2A14-488E-AEE5-384DF97448D0}"/>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C290F35-277A-40CB-9C6B-748B05A026B6}"/>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6" name="フッター プレースホルダー 5">
            <a:extLst>
              <a:ext uri="{FF2B5EF4-FFF2-40B4-BE49-F238E27FC236}">
                <a16:creationId xmlns:a16="http://schemas.microsoft.com/office/drawing/2014/main" id="{2BE61608-252F-4B51-AA85-BB9486F5945D}"/>
              </a:ext>
            </a:extLst>
          </p:cNvPr>
          <p:cNvSpPr>
            <a:spLocks noGrp="1"/>
          </p:cNvSpPr>
          <p:nvPr>
            <p:ph type="ftr" sz="quarter" idx="11"/>
          </p:nvPr>
        </p:nvSpPr>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6681BA61-FA23-41FC-BE2D-9AE92E7383D8}"/>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70072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C0E03A-C7CF-4F18-931E-2C567E67AF40}"/>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B401131-1D20-4645-ACBE-6EAA74E3B66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8060C5B-4093-4ADF-A3A6-E71F361DD285}"/>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BEC4556-069D-4EA1-9A74-9AA8F616631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A541D07-5FB1-482F-A04F-6E7F5449BE47}"/>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267C9CAD-0174-4268-A406-660255545AC2}"/>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8" name="フッター プレースホルダー 7">
            <a:extLst>
              <a:ext uri="{FF2B5EF4-FFF2-40B4-BE49-F238E27FC236}">
                <a16:creationId xmlns:a16="http://schemas.microsoft.com/office/drawing/2014/main" id="{CA9C0056-99E3-4B8B-90F0-603ABABB1EDC}"/>
              </a:ext>
            </a:extLst>
          </p:cNvPr>
          <p:cNvSpPr>
            <a:spLocks noGrp="1"/>
          </p:cNvSpPr>
          <p:nvPr>
            <p:ph type="ftr" sz="quarter" idx="11"/>
          </p:nvPr>
        </p:nvSpPr>
        <p:spPr/>
        <p:txBody>
          <a:bodyPr/>
          <a:lstStyle/>
          <a:p>
            <a:endParaRPr kumimoji="1" lang="ja-JP" altLang="en-US" dirty="0"/>
          </a:p>
        </p:txBody>
      </p:sp>
      <p:sp>
        <p:nvSpPr>
          <p:cNvPr id="9" name="スライド番号プレースホルダー 8">
            <a:extLst>
              <a:ext uri="{FF2B5EF4-FFF2-40B4-BE49-F238E27FC236}">
                <a16:creationId xmlns:a16="http://schemas.microsoft.com/office/drawing/2014/main" id="{FFCDA812-8D03-49BD-8AA9-FF065EE0460A}"/>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3423790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8B4741-6856-4885-8425-23632273D66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AA8F216-00CF-450C-AAAF-8D7C9359A1B0}"/>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4" name="フッター プレースホルダー 3">
            <a:extLst>
              <a:ext uri="{FF2B5EF4-FFF2-40B4-BE49-F238E27FC236}">
                <a16:creationId xmlns:a16="http://schemas.microsoft.com/office/drawing/2014/main" id="{B6726C91-2A56-4121-A533-C9783F8672DB}"/>
              </a:ext>
            </a:extLst>
          </p:cNvPr>
          <p:cNvSpPr>
            <a:spLocks noGrp="1"/>
          </p:cNvSpPr>
          <p:nvPr>
            <p:ph type="ftr" sz="quarter" idx="11"/>
          </p:nvPr>
        </p:nvSpPr>
        <p:spPr/>
        <p:txBody>
          <a:bodyPr/>
          <a:lstStyle/>
          <a:p>
            <a:endParaRPr kumimoji="1" lang="ja-JP" altLang="en-US" dirty="0"/>
          </a:p>
        </p:txBody>
      </p:sp>
      <p:sp>
        <p:nvSpPr>
          <p:cNvPr id="5" name="スライド番号プレースホルダー 4">
            <a:extLst>
              <a:ext uri="{FF2B5EF4-FFF2-40B4-BE49-F238E27FC236}">
                <a16:creationId xmlns:a16="http://schemas.microsoft.com/office/drawing/2014/main" id="{DE28B8EA-4AF4-4001-969E-6D20B2AC3B9B}"/>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22263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B9DD9FB-5B11-452B-9F9D-DF3E75F14CAF}"/>
              </a:ext>
            </a:extLst>
          </p:cNvPr>
          <p:cNvSpPr>
            <a:spLocks noGrp="1"/>
          </p:cNvSpPr>
          <p:nvPr>
            <p:ph type="dt" sz="half" idx="10"/>
          </p:nvPr>
        </p:nvSpPr>
        <p:spPr/>
        <p:txBody>
          <a:bodyPr/>
          <a:lstStyle/>
          <a:p>
            <a:pPr>
              <a:defRPr/>
            </a:pPr>
            <a:fld id="{EB9CA163-3D0B-444A-98E0-0E86E6C15AD0}" type="datetime1">
              <a:rPr lang="ja-JP" altLang="en-US" smtClean="0"/>
              <a:pPr>
                <a:defRPr/>
              </a:pPr>
              <a:t>2026/8/25</a:t>
            </a:fld>
            <a:endParaRPr lang="en-US" altLang="ja-JP" dirty="0"/>
          </a:p>
        </p:txBody>
      </p:sp>
      <p:sp>
        <p:nvSpPr>
          <p:cNvPr id="3" name="フッター プレースホルダー 2">
            <a:extLst>
              <a:ext uri="{FF2B5EF4-FFF2-40B4-BE49-F238E27FC236}">
                <a16:creationId xmlns:a16="http://schemas.microsoft.com/office/drawing/2014/main" id="{3ACCB0EF-BB8B-42CE-863E-D3B08C6817CE}"/>
              </a:ext>
            </a:extLst>
          </p:cNvPr>
          <p:cNvSpPr>
            <a:spLocks noGrp="1"/>
          </p:cNvSpPr>
          <p:nvPr>
            <p:ph type="ftr" sz="quarter" idx="11"/>
          </p:nvPr>
        </p:nvSpPr>
        <p:spPr/>
        <p:txBody>
          <a:bodyPr/>
          <a:lstStyle/>
          <a:p>
            <a:pPr>
              <a:defRPr/>
            </a:pPr>
            <a:endParaRPr lang="en-US" altLang="ja-JP" dirty="0"/>
          </a:p>
        </p:txBody>
      </p:sp>
      <p:sp>
        <p:nvSpPr>
          <p:cNvPr id="4" name="スライド番号プレースホルダー 3">
            <a:extLst>
              <a:ext uri="{FF2B5EF4-FFF2-40B4-BE49-F238E27FC236}">
                <a16:creationId xmlns:a16="http://schemas.microsoft.com/office/drawing/2014/main" id="{DCC0BA0D-B1DA-4056-9D65-3EBDF50CC75C}"/>
              </a:ext>
            </a:extLst>
          </p:cNvPr>
          <p:cNvSpPr>
            <a:spLocks noGrp="1"/>
          </p:cNvSpPr>
          <p:nvPr>
            <p:ph type="sldNum" sz="quarter" idx="12"/>
          </p:nvPr>
        </p:nvSpPr>
        <p:spPr/>
        <p:txBody>
          <a:bodyPr/>
          <a:lstStyle/>
          <a:p>
            <a:pPr>
              <a:defRPr/>
            </a:pPr>
            <a:fld id="{925FD64B-9C10-4DE2-952D-1DEDA0E9EFBB}" type="slidenum">
              <a:rPr lang="en-US" altLang="ja-JP" smtClean="0"/>
              <a:pPr>
                <a:defRPr/>
              </a:pPr>
              <a:t>‹#›</a:t>
            </a:fld>
            <a:endParaRPr lang="en-US" altLang="ja-JP" dirty="0"/>
          </a:p>
        </p:txBody>
      </p:sp>
    </p:spTree>
    <p:extLst>
      <p:ext uri="{BB962C8B-B14F-4D97-AF65-F5344CB8AC3E}">
        <p14:creationId xmlns:p14="http://schemas.microsoft.com/office/powerpoint/2010/main" val="26020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D0B445-D7D2-4E17-84BF-DF239C5390A4}"/>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DAB14AB-3DBE-454A-83BA-8AAD45227C1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08CD380-8625-4D37-81AD-E7A8B256593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528FD44C-FC3A-47EF-8F8A-D768BED813DC}"/>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6" name="フッター プレースホルダー 5">
            <a:extLst>
              <a:ext uri="{FF2B5EF4-FFF2-40B4-BE49-F238E27FC236}">
                <a16:creationId xmlns:a16="http://schemas.microsoft.com/office/drawing/2014/main" id="{814A2711-C5C3-4629-9E5C-E4DEBF129843}"/>
              </a:ext>
            </a:extLst>
          </p:cNvPr>
          <p:cNvSpPr>
            <a:spLocks noGrp="1"/>
          </p:cNvSpPr>
          <p:nvPr>
            <p:ph type="ftr" sz="quarter" idx="11"/>
          </p:nvPr>
        </p:nvSpPr>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332669BC-2373-4340-92C3-04D593476898}"/>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4232205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3186CC-27E6-4A3F-902E-3D76759B8F1D}"/>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2EDF6232-6E50-4589-A118-C3F98D2FEDF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711F8835-4D00-4DB9-8813-060C7D05FC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B401A181-57AE-4A28-9AB2-DD1AEEB69ADD}"/>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6" name="フッター プレースホルダー 5">
            <a:extLst>
              <a:ext uri="{FF2B5EF4-FFF2-40B4-BE49-F238E27FC236}">
                <a16:creationId xmlns:a16="http://schemas.microsoft.com/office/drawing/2014/main" id="{90043B4D-1795-4428-83A7-23CD2B6619A6}"/>
              </a:ext>
            </a:extLst>
          </p:cNvPr>
          <p:cNvSpPr>
            <a:spLocks noGrp="1"/>
          </p:cNvSpPr>
          <p:nvPr>
            <p:ph type="ftr" sz="quarter" idx="11"/>
          </p:nvPr>
        </p:nvSpPr>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B9C8BDBA-BA5B-4753-AAF5-CD46CADBFBE5}"/>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2520938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27E2D3-E21D-4912-90F7-CAF4DDBA2215}"/>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B310875-474F-4381-88B9-3CFB2011801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5D6BAFD-4DF0-4069-B740-F6005E05523C}"/>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21662D8B-A20E-4D69-88B3-41D895BC6454}"/>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153B26B6-1A87-4B87-B8A1-673FA59F1D6C}"/>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437151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66D4BBD-2882-48C6-B3B2-83B2C0845E6F}"/>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2BF9F6D-5425-4E1F-B576-F858647F75D0}"/>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9FAD35-480D-4C39-AD2D-259C78371A86}"/>
              </a:ext>
            </a:extLst>
          </p:cNvPr>
          <p:cNvSpPr>
            <a:spLocks noGrp="1"/>
          </p:cNvSpPr>
          <p:nvPr>
            <p:ph type="dt" sz="half" idx="10"/>
          </p:nvPr>
        </p:nvSpPr>
        <p:spPr/>
        <p:txBody>
          <a:body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DC56AB8E-4C51-48FE-9891-E21DEC498356}"/>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AF6C5475-DC7B-4607-A409-05DE389DA1A6}"/>
              </a:ext>
            </a:extLst>
          </p:cNvPr>
          <p:cNvSpPr>
            <a:spLocks noGrp="1"/>
          </p:cNvSpPr>
          <p:nvPr>
            <p:ph type="sldNum" sz="quarter" idx="12"/>
          </p:nvPr>
        </p:nvSpPr>
        <p:spPr/>
        <p:txBody>
          <a:body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363420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5C59F1D9-7817-481B-9F1D-9C687977784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BA8198-C0AF-4BFD-B41B-B43C6E28DEA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34DD3A-85E0-47A8-8061-A0714F2E142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90ED720-0104-4369-84BC-D37694168613}" type="datetimeFigureOut">
              <a:rPr kumimoji="1" lang="ja-JP" altLang="en-US" smtClean="0"/>
              <a:pPr/>
              <a:t>2026/8/25</a:t>
            </a:fld>
            <a:endParaRPr kumimoji="1" lang="ja-JP" altLang="en-US" dirty="0"/>
          </a:p>
        </p:txBody>
      </p:sp>
      <p:sp>
        <p:nvSpPr>
          <p:cNvPr id="5" name="フッター プレースホルダー 4">
            <a:extLst>
              <a:ext uri="{FF2B5EF4-FFF2-40B4-BE49-F238E27FC236}">
                <a16:creationId xmlns:a16="http://schemas.microsoft.com/office/drawing/2014/main" id="{AFC8DF13-65DE-49A3-8D50-ADE34118FD6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dirty="0"/>
          </a:p>
        </p:txBody>
      </p:sp>
      <p:sp>
        <p:nvSpPr>
          <p:cNvPr id="6" name="スライド番号プレースホルダー 5">
            <a:extLst>
              <a:ext uri="{FF2B5EF4-FFF2-40B4-BE49-F238E27FC236}">
                <a16:creationId xmlns:a16="http://schemas.microsoft.com/office/drawing/2014/main" id="{07545BD3-7011-4B2C-A4C1-178B271776A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D8002D-B5B0-4BAC-B1F6-782DDCCE6D9C}" type="slidenum">
              <a:rPr kumimoji="1" lang="ja-JP" altLang="en-US" smtClean="0"/>
              <a:pPr/>
              <a:t>‹#›</a:t>
            </a:fld>
            <a:endParaRPr kumimoji="1" lang="ja-JP" altLang="en-US" dirty="0"/>
          </a:p>
        </p:txBody>
      </p:sp>
    </p:spTree>
    <p:extLst>
      <p:ext uri="{BB962C8B-B14F-4D97-AF65-F5344CB8AC3E}">
        <p14:creationId xmlns:p14="http://schemas.microsoft.com/office/powerpoint/2010/main" val="162194154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7">
            <a:extLst>
              <a:ext uri="{FF2B5EF4-FFF2-40B4-BE49-F238E27FC236}">
                <a16:creationId xmlns:a16="http://schemas.microsoft.com/office/drawing/2014/main" id="{9550167C-4629-4204-A471-8EEFB6272C39}"/>
              </a:ext>
            </a:extLst>
          </p:cNvPr>
          <p:cNvSpPr>
            <a:spLocks noChangeArrowheads="1"/>
          </p:cNvSpPr>
          <p:nvPr/>
        </p:nvSpPr>
        <p:spPr bwMode="auto">
          <a:xfrm>
            <a:off x="252000" y="4005064"/>
            <a:ext cx="8640000" cy="2487811"/>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14" name="正方形/長方形 7"/>
          <p:cNvSpPr>
            <a:spLocks noChangeArrowheads="1"/>
          </p:cNvSpPr>
          <p:nvPr/>
        </p:nvSpPr>
        <p:spPr bwMode="auto">
          <a:xfrm>
            <a:off x="252000" y="1153208"/>
            <a:ext cx="8640000" cy="2636756"/>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en-US" altLang="ja-JP" sz="2400" dirty="0"/>
              <a:t>1</a:t>
            </a:r>
          </a:p>
        </p:txBody>
      </p:sp>
      <p:sp>
        <p:nvSpPr>
          <p:cNvPr id="13" name="正方形/長方形 12"/>
          <p:cNvSpPr/>
          <p:nvPr/>
        </p:nvSpPr>
        <p:spPr>
          <a:xfrm>
            <a:off x="396000" y="1470811"/>
            <a:ext cx="8496000" cy="5443036"/>
          </a:xfrm>
          <a:prstGeom prst="rect">
            <a:avLst/>
          </a:prstGeom>
          <a:noFill/>
          <a:ln>
            <a:noFill/>
          </a:ln>
        </p:spPr>
        <p:txBody>
          <a:bodyPr/>
          <a:lstStyle/>
          <a:p>
            <a:pPr>
              <a:lnSpc>
                <a:spcPct val="90000"/>
              </a:lnSpc>
              <a:spcAft>
                <a:spcPts val="600"/>
              </a:spcAft>
            </a:pPr>
            <a:r>
              <a:rPr lang="ja-JP" altLang="en-US" sz="1600" b="1" dirty="0">
                <a:latin typeface="メイリオ" panose="020B0604030504040204" pitchFamily="50" charset="-128"/>
                <a:ea typeface="メイリオ" panose="020B0604030504040204" pitchFamily="50" charset="-128"/>
              </a:rPr>
              <a:t>予算編成に向けて、市税等の一般財源や、人件費・公債費・非裁量経費・重点施策推進　経費等の所要一般財源にかかる令和９年度概算額を見込み、財源配分を行うもの</a:t>
            </a:r>
            <a:endParaRPr lang="en-US" altLang="ja-JP" sz="1600" dirty="0">
              <a:latin typeface="メイリオ" panose="020B0604030504040204" pitchFamily="50" charset="-128"/>
              <a:ea typeface="メイリオ" panose="020B0604030504040204" pitchFamily="50" charset="-128"/>
            </a:endParaRPr>
          </a:p>
          <a:p>
            <a:pPr>
              <a:lnSpc>
                <a:spcPts val="1200"/>
              </a:lnSpc>
              <a:spcAft>
                <a:spcPts val="600"/>
              </a:spcAft>
            </a:pPr>
            <a:r>
              <a:rPr lang="ja-JP" altLang="en-US" sz="1600" dirty="0">
                <a:latin typeface="メイリオ" panose="020B0604030504040204" pitchFamily="50" charset="-128"/>
                <a:ea typeface="メイリオ" panose="020B0604030504040204" pitchFamily="50" charset="-128"/>
              </a:rPr>
              <a:t>　</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①</a:t>
            </a:r>
            <a:r>
              <a:rPr lang="ja-JP" altLang="en-US" sz="1600" dirty="0">
                <a:latin typeface="メイリオ" panose="020B0604030504040204" pitchFamily="50" charset="-128"/>
                <a:ea typeface="メイリオ" panose="020B0604030504040204" pitchFamily="50" charset="-128"/>
              </a:rPr>
              <a:t>市税等の一般財源見込を算出</a:t>
            </a:r>
            <a:endParaRPr lang="en-US" altLang="ja-JP" sz="1600" dirty="0">
              <a:latin typeface="メイリオ" panose="020B0604030504040204" pitchFamily="50" charset="-128"/>
              <a:ea typeface="メイリオ" panose="020B0604030504040204" pitchFamily="50" charset="-128"/>
            </a:endParaRPr>
          </a:p>
          <a:p>
            <a:pPr>
              <a:lnSpc>
                <a:spcPts val="9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②</a:t>
            </a:r>
            <a:r>
              <a:rPr lang="ja-JP" altLang="en-US" sz="1600" dirty="0">
                <a:latin typeface="メイリオ" panose="020B0604030504040204" pitchFamily="50" charset="-128"/>
                <a:ea typeface="メイリオ" panose="020B0604030504040204" pitchFamily="50" charset="-128"/>
              </a:rPr>
              <a:t>人件費・公債費・非裁量経費といった義務的な経費等に、優先的に一般財源を</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配分するとともに、収支の状況も勘案しながら、各所属が活用できる、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裁量経費の所要一般財源の上限額を設定</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en-US" altLang="ja-JP" sz="1600" dirty="0">
                <a:latin typeface="メイリオ" panose="020B0604030504040204" pitchFamily="50" charset="-128"/>
                <a:ea typeface="メイリオ" panose="020B0604030504040204" pitchFamily="50" charset="-128"/>
              </a:rPr>
              <a:t>○</a:t>
            </a:r>
            <a:r>
              <a:rPr lang="ja-JP" altLang="en-US" sz="1600" spc="-40" dirty="0">
                <a:latin typeface="メイリオ" panose="020B0604030504040204" pitchFamily="50" charset="-128"/>
                <a:ea typeface="メイリオ" panose="020B0604030504040204" pitchFamily="50" charset="-128"/>
              </a:rPr>
              <a:t>各所属は、裁量経費について、活用可能な一般財源の範囲内で、区長・局長マネジメント </a:t>
            </a:r>
            <a:endParaRPr lang="en-US" altLang="ja-JP" sz="1600" spc="-4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spc="-4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により、施策の選択と集中を進めながら、予算算定を行う</a:t>
            </a:r>
            <a:endParaRPr lang="en-US" altLang="ja-JP" sz="1600" dirty="0">
              <a:latin typeface="メイリオ" panose="020B0604030504040204" pitchFamily="50" charset="-128"/>
              <a:ea typeface="メイリオ" panose="020B0604030504040204" pitchFamily="50" charset="-128"/>
            </a:endParaRPr>
          </a:p>
          <a:p>
            <a:pPr>
              <a:lnSpc>
                <a:spcPts val="3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各所属の予算算定を踏まえ、経費及び一般財源の精査等を行い、予算案を策定する</a:t>
            </a:r>
            <a:endParaRPr lang="en-US" altLang="ja-JP" sz="1600" dirty="0">
              <a:latin typeface="メイリオ" panose="020B0604030504040204" pitchFamily="50" charset="-128"/>
              <a:ea typeface="メイリオ" panose="020B0604030504040204" pitchFamily="50" charset="-128"/>
            </a:endParaRPr>
          </a:p>
          <a:p>
            <a:pPr>
              <a:lnSpc>
                <a:spcPts val="3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○なお、令和９年４月に市長選挙が予定されていることから、令和９年度当初予算は</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「骨格予算」として編成するものの、市民生活や大阪経済に影響が生じないよう、</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喫緊の課題に的確に対応していく</a:t>
            </a:r>
            <a:endParaRPr lang="en-US" altLang="ja-JP" sz="1600" dirty="0">
              <a:latin typeface="メイリオ" panose="020B0604030504040204" pitchFamily="50" charset="-128"/>
              <a:ea typeface="メイリオ" panose="020B0604030504040204" pitchFamily="50" charset="-128"/>
            </a:endParaRPr>
          </a:p>
        </p:txBody>
      </p:sp>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16" name="テキスト ボックス 16"/>
          <p:cNvSpPr txBox="1">
            <a:spLocks noChangeArrowheads="1"/>
          </p:cNvSpPr>
          <p:nvPr/>
        </p:nvSpPr>
        <p:spPr bwMode="gray">
          <a:xfrm>
            <a:off x="-23206" y="4072877"/>
            <a:ext cx="1948329" cy="369332"/>
          </a:xfrm>
          <a:prstGeom prst="rect">
            <a:avLst/>
          </a:prstGeom>
          <a:noFill/>
          <a:ln w="12700">
            <a:noFill/>
            <a:miter lim="800000"/>
            <a:headEnd/>
            <a:tailEnd/>
          </a:ln>
        </p:spPr>
        <p:txBody>
          <a:bodyPr lIns="0" rIns="0" anchor="ctr">
            <a:spAutoFit/>
          </a:bodyPr>
          <a:lstStyle/>
          <a:p>
            <a:pPr algn="ctr"/>
            <a:r>
              <a:rPr lang="en-US" altLang="ja-JP" b="1" dirty="0">
                <a:latin typeface="メイリオ" pitchFamily="50" charset="-128"/>
                <a:ea typeface="メイリオ" pitchFamily="50" charset="-128"/>
              </a:rPr>
              <a:t>【</a:t>
            </a:r>
            <a:r>
              <a:rPr lang="ja-JP" altLang="en-US" b="1" dirty="0">
                <a:latin typeface="メイリオ" pitchFamily="50" charset="-128"/>
                <a:ea typeface="メイリオ" pitchFamily="50" charset="-128"/>
              </a:rPr>
              <a:t>今　後</a:t>
            </a:r>
            <a:r>
              <a:rPr lang="en-US" altLang="ja-JP" b="1" dirty="0">
                <a:latin typeface="メイリオ" pitchFamily="50" charset="-128"/>
                <a:ea typeface="メイリオ" pitchFamily="50" charset="-128"/>
              </a:rPr>
              <a:t>】</a:t>
            </a:r>
            <a:endParaRPr lang="ja-JP" altLang="en-US" b="1" dirty="0">
              <a:latin typeface="メイリオ" pitchFamily="50" charset="-128"/>
              <a:ea typeface="メイリオ" pitchFamily="50" charset="-128"/>
            </a:endParaRPr>
          </a:p>
        </p:txBody>
      </p:sp>
      <p:sp>
        <p:nvSpPr>
          <p:cNvPr id="2" name="正方形/長方形 1">
            <a:extLst>
              <a:ext uri="{FF2B5EF4-FFF2-40B4-BE49-F238E27FC236}">
                <a16:creationId xmlns:a16="http://schemas.microsoft.com/office/drawing/2014/main" id="{E3734E76-BE7E-4DFE-B621-04E3D693A996}"/>
              </a:ext>
            </a:extLst>
          </p:cNvPr>
          <p:cNvSpPr/>
          <p:nvPr/>
        </p:nvSpPr>
        <p:spPr>
          <a:xfrm>
            <a:off x="107504" y="112581"/>
            <a:ext cx="8928992" cy="1012164"/>
          </a:xfrm>
          <a:prstGeom prst="rect">
            <a:avLst/>
          </a:prstGeom>
          <a:gradFill flip="none" rotWithShape="1">
            <a:gsLst>
              <a:gs pos="26000">
                <a:schemeClr val="accent1">
                  <a:alpha val="53000"/>
                  <a:lumMod val="0"/>
                </a:schemeClr>
              </a:gs>
              <a:gs pos="23000">
                <a:schemeClr val="accent1">
                  <a:lumMod val="89000"/>
                </a:schemeClr>
              </a:gs>
              <a:gs pos="69000">
                <a:schemeClr val="accent1">
                  <a:lumMod val="75000"/>
                </a:schemeClr>
              </a:gs>
              <a:gs pos="97000">
                <a:schemeClr val="accent1">
                  <a:lumMod val="70000"/>
                </a:schemeClr>
              </a:gs>
            </a:gsLst>
            <a:lin ang="12000000" scaled="0"/>
            <a:tileRect/>
          </a:gradFill>
          <a:ln w="63500"/>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000" b="1" dirty="0">
                <a:latin typeface="メイリオ" panose="020B0604030504040204" pitchFamily="50" charset="-128"/>
                <a:ea typeface="メイリオ" panose="020B0604030504040204" pitchFamily="50" charset="-128"/>
              </a:rPr>
              <a:t>令和９年度概算見込及び財源配分について</a:t>
            </a:r>
            <a:endParaRPr kumimoji="1" lang="en-US" altLang="ja-JP" sz="3000" b="1" dirty="0">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6A98E82C-BC6A-40F4-937B-3D8BEBD07D65}"/>
              </a:ext>
            </a:extLst>
          </p:cNvPr>
          <p:cNvSpPr/>
          <p:nvPr/>
        </p:nvSpPr>
        <p:spPr>
          <a:xfrm>
            <a:off x="7596336" y="116632"/>
            <a:ext cx="1440160" cy="7920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400" dirty="0">
                <a:latin typeface="メイリオ" panose="020B0604030504040204" pitchFamily="50" charset="-128"/>
                <a:ea typeface="メイリオ" panose="020B0604030504040204" pitchFamily="50" charset="-128"/>
              </a:rPr>
              <a:t>令和</a:t>
            </a:r>
            <a:r>
              <a:rPr lang="en-US" altLang="ja-JP" sz="1400" dirty="0">
                <a:latin typeface="メイリオ" panose="020B0604030504040204" pitchFamily="50" charset="-128"/>
                <a:ea typeface="メイリオ" panose="020B0604030504040204" pitchFamily="50" charset="-128"/>
              </a:rPr>
              <a:t>8</a:t>
            </a:r>
            <a:r>
              <a:rPr kumimoji="1" lang="ja-JP" altLang="en-US" sz="1400" dirty="0">
                <a:latin typeface="メイリオ" panose="020B0604030504040204" pitchFamily="50" charset="-128"/>
                <a:ea typeface="メイリオ" panose="020B0604030504040204" pitchFamily="50" charset="-128"/>
              </a:rPr>
              <a:t>年</a:t>
            </a:r>
            <a:r>
              <a:rPr kumimoji="1" lang="en-US" altLang="ja-JP" sz="1400" dirty="0">
                <a:latin typeface="メイリオ" panose="020B0604030504040204" pitchFamily="50" charset="-128"/>
                <a:ea typeface="メイリオ" panose="020B0604030504040204" pitchFamily="50" charset="-128"/>
              </a:rPr>
              <a:t>9</a:t>
            </a:r>
            <a:r>
              <a:rPr kumimoji="1" lang="ja-JP" altLang="en-US" sz="1400" dirty="0">
                <a:latin typeface="メイリオ" panose="020B0604030504040204" pitchFamily="50" charset="-128"/>
                <a:ea typeface="メイリオ" panose="020B0604030504040204" pitchFamily="50" charset="-128"/>
              </a:rPr>
              <a:t>月</a:t>
            </a:r>
            <a:r>
              <a:rPr lang="en-US" altLang="ja-JP" sz="1400" dirty="0">
                <a:latin typeface="メイリオ" panose="020B0604030504040204" pitchFamily="50" charset="-128"/>
                <a:ea typeface="メイリオ" panose="020B0604030504040204" pitchFamily="50" charset="-128"/>
              </a:rPr>
              <a:t>4</a:t>
            </a:r>
            <a:r>
              <a:rPr kumimoji="1" lang="ja-JP" altLang="en-US" sz="1400" dirty="0">
                <a:latin typeface="メイリオ" panose="020B0604030504040204" pitchFamily="50" charset="-128"/>
                <a:ea typeface="メイリオ" panose="020B0604030504040204" pitchFamily="50" charset="-128"/>
              </a:rPr>
              <a:t>日</a:t>
            </a:r>
            <a:endParaRPr kumimoji="1" lang="en-US" altLang="ja-JP" sz="1400" dirty="0">
              <a:latin typeface="メイリオ" panose="020B0604030504040204" pitchFamily="50" charset="-128"/>
              <a:ea typeface="メイリオ" panose="020B0604030504040204" pitchFamily="50" charset="-128"/>
            </a:endParaRPr>
          </a:p>
          <a:p>
            <a:pPr algn="ctr"/>
            <a:r>
              <a:rPr kumimoji="1" lang="ja-JP" altLang="en-US" sz="1400" dirty="0">
                <a:latin typeface="メイリオ" panose="020B0604030504040204" pitchFamily="50" charset="-128"/>
                <a:ea typeface="メイリオ" panose="020B0604030504040204" pitchFamily="50" charset="-128"/>
              </a:rPr>
              <a:t>戦略会議資料</a:t>
            </a:r>
            <a:endParaRPr kumimoji="1" lang="en-US" altLang="ja-JP" sz="1400" dirty="0">
              <a:latin typeface="メイリオ" panose="020B0604030504040204" pitchFamily="50" charset="-128"/>
              <a:ea typeface="メイリオ" panose="020B0604030504040204" pitchFamily="50" charset="-128"/>
            </a:endParaRPr>
          </a:p>
          <a:p>
            <a:pPr algn="ctr"/>
            <a:r>
              <a:rPr kumimoji="1" lang="ja-JP" altLang="en-US" sz="1400" dirty="0">
                <a:latin typeface="メイリオ" panose="020B0604030504040204" pitchFamily="50" charset="-128"/>
                <a:ea typeface="メイリオ" panose="020B0604030504040204" pitchFamily="50" charset="-128"/>
              </a:rPr>
              <a:t>財政局</a:t>
            </a:r>
          </a:p>
        </p:txBody>
      </p:sp>
    </p:spTree>
    <p:extLst>
      <p:ext uri="{BB962C8B-B14F-4D97-AF65-F5344CB8AC3E}">
        <p14:creationId xmlns:p14="http://schemas.microsoft.com/office/powerpoint/2010/main" val="119566162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6" name="正方形/長方形 5">
            <a:extLst>
              <a:ext uri="{FF2B5EF4-FFF2-40B4-BE49-F238E27FC236}">
                <a16:creationId xmlns:a16="http://schemas.microsoft.com/office/drawing/2014/main" id="{07B0A0F7-4912-42BF-8C1C-ABC7B39B6405}"/>
              </a:ext>
            </a:extLst>
          </p:cNvPr>
          <p:cNvSpPr/>
          <p:nvPr/>
        </p:nvSpPr>
        <p:spPr>
          <a:xfrm>
            <a:off x="107504" y="112581"/>
            <a:ext cx="8928992" cy="580115"/>
          </a:xfrm>
          <a:prstGeom prst="rect">
            <a:avLst/>
          </a:prstGeom>
          <a:gradFill flip="none" rotWithShape="1">
            <a:gsLst>
              <a:gs pos="26000">
                <a:schemeClr val="accent1">
                  <a:alpha val="53000"/>
                  <a:lumMod val="0"/>
                </a:schemeClr>
              </a:gs>
              <a:gs pos="23000">
                <a:schemeClr val="accent1">
                  <a:lumMod val="89000"/>
                </a:schemeClr>
              </a:gs>
              <a:gs pos="69000">
                <a:schemeClr val="accent1">
                  <a:lumMod val="75000"/>
                </a:schemeClr>
              </a:gs>
              <a:gs pos="97000">
                <a:schemeClr val="accent1">
                  <a:lumMod val="70000"/>
                </a:schemeClr>
              </a:gs>
            </a:gsLst>
            <a:lin ang="12000000" scaled="0"/>
            <a:tileRect/>
          </a:gradFill>
          <a:ln w="63500"/>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メイリオ" panose="020B0604030504040204" pitchFamily="50" charset="-128"/>
                <a:ea typeface="メイリオ" panose="020B0604030504040204" pitchFamily="50" charset="-128"/>
              </a:rPr>
              <a:t>令和９年度概算見込及び財源配分の方針</a:t>
            </a:r>
            <a:endParaRPr kumimoji="1" lang="en-US" altLang="ja-JP" sz="2400" b="1"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3BF41E66-1BD7-E7CF-38C4-C205EBC02197}"/>
              </a:ext>
            </a:extLst>
          </p:cNvPr>
          <p:cNvPicPr>
            <a:picLocks noChangeAspect="1"/>
          </p:cNvPicPr>
          <p:nvPr/>
        </p:nvPicPr>
        <p:blipFill>
          <a:blip r:embed="rId3"/>
          <a:srcRect b="3834"/>
          <a:stretch>
            <a:fillRect/>
          </a:stretch>
        </p:blipFill>
        <p:spPr>
          <a:xfrm>
            <a:off x="107504" y="851952"/>
            <a:ext cx="8830344" cy="5842456"/>
          </a:xfrm>
          <a:prstGeom prst="rect">
            <a:avLst/>
          </a:prstGeom>
        </p:spPr>
      </p:pic>
      <p:sp>
        <p:nvSpPr>
          <p:cNvPr id="4" name="スライド番号プレースホルダ 5"/>
          <p:cNvSpPr>
            <a:spLocks noGrp="1"/>
          </p:cNvSpPr>
          <p:nvPr>
            <p:ph type="sldNum" sz="quarter" idx="12"/>
          </p:nvPr>
        </p:nvSpPr>
        <p:spPr bwMode="gray">
          <a:xfrm>
            <a:off x="7164288" y="6492875"/>
            <a:ext cx="1773560" cy="365125"/>
          </a:xfrm>
        </p:spPr>
        <p:txBody>
          <a:bodyPr/>
          <a:lstStyle/>
          <a:p>
            <a:pPr>
              <a:defRPr/>
            </a:pPr>
            <a:r>
              <a:rPr lang="en-US" altLang="ja-JP" sz="2400" dirty="0"/>
              <a:t>2</a:t>
            </a:r>
          </a:p>
        </p:txBody>
      </p:sp>
    </p:spTree>
    <p:extLst>
      <p:ext uri="{BB962C8B-B14F-4D97-AF65-F5344CB8AC3E}">
        <p14:creationId xmlns:p14="http://schemas.microsoft.com/office/powerpoint/2010/main" val="22721117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7">
            <a:extLst>
              <a:ext uri="{FF2B5EF4-FFF2-40B4-BE49-F238E27FC236}">
                <a16:creationId xmlns:a16="http://schemas.microsoft.com/office/drawing/2014/main" id="{D3C3ADDF-8C0D-47E2-BF2E-258260A4615D}"/>
              </a:ext>
            </a:extLst>
          </p:cNvPr>
          <p:cNvSpPr>
            <a:spLocks noChangeArrowheads="1"/>
          </p:cNvSpPr>
          <p:nvPr/>
        </p:nvSpPr>
        <p:spPr bwMode="auto">
          <a:xfrm>
            <a:off x="297848" y="1434514"/>
            <a:ext cx="8640000" cy="2914376"/>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10" name="正方形/長方形 7">
            <a:extLst>
              <a:ext uri="{FF2B5EF4-FFF2-40B4-BE49-F238E27FC236}">
                <a16:creationId xmlns:a16="http://schemas.microsoft.com/office/drawing/2014/main" id="{7C5886EC-B6A0-4B15-B0CF-6DCEEAD1D986}"/>
              </a:ext>
            </a:extLst>
          </p:cNvPr>
          <p:cNvSpPr>
            <a:spLocks noChangeArrowheads="1"/>
          </p:cNvSpPr>
          <p:nvPr/>
        </p:nvSpPr>
        <p:spPr bwMode="auto">
          <a:xfrm>
            <a:off x="271704" y="5310936"/>
            <a:ext cx="8640000" cy="1044000"/>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en-US" altLang="ja-JP" sz="2400" dirty="0"/>
              <a:t>3</a:t>
            </a:r>
          </a:p>
        </p:txBody>
      </p:sp>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6" name="正方形/長方形 5">
            <a:extLst>
              <a:ext uri="{FF2B5EF4-FFF2-40B4-BE49-F238E27FC236}">
                <a16:creationId xmlns:a16="http://schemas.microsoft.com/office/drawing/2014/main" id="{07B0A0F7-4912-42BF-8C1C-ABC7B39B6405}"/>
              </a:ext>
            </a:extLst>
          </p:cNvPr>
          <p:cNvSpPr/>
          <p:nvPr/>
        </p:nvSpPr>
        <p:spPr>
          <a:xfrm>
            <a:off x="107504" y="112581"/>
            <a:ext cx="8928992" cy="580115"/>
          </a:xfrm>
          <a:prstGeom prst="rect">
            <a:avLst/>
          </a:prstGeom>
          <a:gradFill flip="none" rotWithShape="1">
            <a:gsLst>
              <a:gs pos="26000">
                <a:schemeClr val="accent1">
                  <a:alpha val="53000"/>
                  <a:lumMod val="0"/>
                </a:schemeClr>
              </a:gs>
              <a:gs pos="23000">
                <a:schemeClr val="accent1">
                  <a:lumMod val="89000"/>
                </a:schemeClr>
              </a:gs>
              <a:gs pos="69000">
                <a:schemeClr val="accent1">
                  <a:lumMod val="75000"/>
                </a:schemeClr>
              </a:gs>
              <a:gs pos="97000">
                <a:schemeClr val="accent1">
                  <a:lumMod val="70000"/>
                </a:schemeClr>
              </a:gs>
            </a:gsLst>
            <a:lin ang="12000000" scaled="0"/>
            <a:tileRect/>
          </a:gradFill>
          <a:ln w="63500"/>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メイリオ" panose="020B0604030504040204" pitchFamily="50" charset="-128"/>
                <a:ea typeface="メイリオ" panose="020B0604030504040204" pitchFamily="50" charset="-128"/>
              </a:rPr>
              <a:t>令和９年度概算見込及び財源配分の方針</a:t>
            </a:r>
            <a:endParaRPr kumimoji="1" lang="en-US" altLang="ja-JP" sz="2400" b="1" dirty="0">
              <a:latin typeface="メイリオ" panose="020B0604030504040204" pitchFamily="50" charset="-128"/>
              <a:ea typeface="メイリオ" panose="020B0604030504040204" pitchFamily="50" charset="-128"/>
            </a:endParaRPr>
          </a:p>
        </p:txBody>
      </p:sp>
      <p:sp>
        <p:nvSpPr>
          <p:cNvPr id="5" name="テキスト ボックス 16">
            <a:extLst>
              <a:ext uri="{FF2B5EF4-FFF2-40B4-BE49-F238E27FC236}">
                <a16:creationId xmlns:a16="http://schemas.microsoft.com/office/drawing/2014/main" id="{B69EFAAB-904E-40D9-9E14-15F176D4A043}"/>
              </a:ext>
            </a:extLst>
          </p:cNvPr>
          <p:cNvSpPr txBox="1">
            <a:spLocks noChangeArrowheads="1"/>
          </p:cNvSpPr>
          <p:nvPr/>
        </p:nvSpPr>
        <p:spPr bwMode="gray">
          <a:xfrm>
            <a:off x="107504" y="990412"/>
            <a:ext cx="1948329" cy="369332"/>
          </a:xfrm>
          <a:prstGeom prst="rect">
            <a:avLst/>
          </a:prstGeom>
          <a:noFill/>
          <a:ln w="12700">
            <a:noFill/>
            <a:miter lim="800000"/>
            <a:headEnd/>
            <a:tailEnd/>
          </a:ln>
        </p:spPr>
        <p:txBody>
          <a:bodyPr lIns="0" rIns="0" anchor="ctr">
            <a:spAutoFit/>
          </a:bodyPr>
          <a:lstStyle/>
          <a:p>
            <a:r>
              <a:rPr lang="en-US" altLang="ja-JP" b="1" dirty="0">
                <a:latin typeface="メイリオ" pitchFamily="50" charset="-128"/>
                <a:ea typeface="メイリオ" pitchFamily="50" charset="-128"/>
              </a:rPr>
              <a:t>【</a:t>
            </a:r>
            <a:r>
              <a:rPr lang="ja-JP" altLang="en-US" b="1" dirty="0">
                <a:latin typeface="メイリオ" pitchFamily="50" charset="-128"/>
                <a:ea typeface="メイリオ" pitchFamily="50" charset="-128"/>
              </a:rPr>
              <a:t>主なポイント</a:t>
            </a:r>
            <a:r>
              <a:rPr lang="en-US" altLang="ja-JP" b="1" dirty="0">
                <a:latin typeface="メイリオ" pitchFamily="50" charset="-128"/>
                <a:ea typeface="メイリオ" pitchFamily="50" charset="-128"/>
              </a:rPr>
              <a:t>】</a:t>
            </a:r>
            <a:endParaRPr lang="ja-JP" altLang="en-US" b="1" dirty="0">
              <a:latin typeface="メイリオ" pitchFamily="50" charset="-128"/>
              <a:ea typeface="メイリオ" pitchFamily="50" charset="-128"/>
            </a:endParaRPr>
          </a:p>
        </p:txBody>
      </p:sp>
      <p:sp>
        <p:nvSpPr>
          <p:cNvPr id="7" name="正方形/長方形 6">
            <a:extLst>
              <a:ext uri="{FF2B5EF4-FFF2-40B4-BE49-F238E27FC236}">
                <a16:creationId xmlns:a16="http://schemas.microsoft.com/office/drawing/2014/main" id="{411098F2-02BD-4EB9-96A7-4ED3C9080D2A}"/>
              </a:ext>
            </a:extLst>
          </p:cNvPr>
          <p:cNvSpPr/>
          <p:nvPr/>
        </p:nvSpPr>
        <p:spPr>
          <a:xfrm>
            <a:off x="323528" y="1710492"/>
            <a:ext cx="8604820" cy="4166780"/>
          </a:xfrm>
          <a:prstGeom prst="rect">
            <a:avLst/>
          </a:prstGeom>
          <a:noFill/>
          <a:ln>
            <a:noFill/>
          </a:ln>
        </p:spPr>
        <p:txBody>
          <a:bodyPr/>
          <a:lstStyle/>
          <a:p>
            <a:pPr>
              <a:lnSpc>
                <a:spcPts val="1300"/>
              </a:lnSpc>
              <a:spcAft>
                <a:spcPts val="600"/>
              </a:spcAft>
            </a:pPr>
            <a:r>
              <a:rPr lang="ja-JP" altLang="en-US" sz="1600" b="1"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歳入は、企業収益の増等による法人市民税の増などにより、市税収入の増が見込まれ、</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　地方交付税が減少するものの、一般財源等は前年度から</a:t>
            </a:r>
            <a:r>
              <a:rPr lang="en-US" altLang="ja-JP" sz="1600" dirty="0">
                <a:latin typeface="メイリオ" panose="020B0604030504040204" pitchFamily="50" charset="-128"/>
                <a:ea typeface="メイリオ" panose="020B0604030504040204" pitchFamily="50" charset="-128"/>
              </a:rPr>
              <a:t>342</a:t>
            </a:r>
            <a:r>
              <a:rPr lang="ja-JP" altLang="en-US" sz="1600" dirty="0">
                <a:latin typeface="メイリオ" panose="020B0604030504040204" pitchFamily="50" charset="-128"/>
                <a:ea typeface="メイリオ" panose="020B0604030504040204" pitchFamily="50" charset="-128"/>
              </a:rPr>
              <a:t>億円の増の見込み</a:t>
            </a:r>
            <a:endParaRPr lang="en-US" altLang="ja-JP" sz="1200" dirty="0">
              <a:latin typeface="メイリオ" panose="020B0604030504040204" pitchFamily="50" charset="-128"/>
              <a:ea typeface="メイリオ" panose="020B0604030504040204" pitchFamily="50" charset="-128"/>
            </a:endParaRPr>
          </a:p>
          <a:p>
            <a:pPr>
              <a:lnSpc>
                <a:spcPts val="1300"/>
              </a:lnSpc>
              <a:spcAft>
                <a:spcPts val="600"/>
              </a:spcAft>
            </a:pPr>
            <a:endParaRPr lang="en-US" altLang="ja-JP" sz="8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・歳出は、社会保障関係経費等の増による非裁量経費の増や、金利上昇に伴う公債費等の増</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　に加え、０～２歳児の保育料無償化等の増による重点施策推進経費の増により、前年度</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　から</a:t>
            </a:r>
            <a:r>
              <a:rPr lang="en-US" altLang="ja-JP" sz="1600" dirty="0">
                <a:latin typeface="メイリオ" panose="020B0604030504040204" pitchFamily="50" charset="-128"/>
                <a:ea typeface="メイリオ" panose="020B0604030504040204" pitchFamily="50" charset="-128"/>
              </a:rPr>
              <a:t>351</a:t>
            </a:r>
            <a:r>
              <a:rPr lang="ja-JP" altLang="en-US" sz="1600" dirty="0">
                <a:latin typeface="メイリオ" panose="020B0604030504040204" pitchFamily="50" charset="-128"/>
                <a:ea typeface="メイリオ" panose="020B0604030504040204" pitchFamily="50" charset="-128"/>
              </a:rPr>
              <a:t>億円の増の見込み</a:t>
            </a:r>
            <a:endParaRPr lang="en-US" altLang="ja-JP" sz="1200" dirty="0">
              <a:latin typeface="メイリオ" panose="020B0604030504040204" pitchFamily="50" charset="-128"/>
              <a:ea typeface="メイリオ" panose="020B0604030504040204" pitchFamily="50" charset="-128"/>
            </a:endParaRPr>
          </a:p>
          <a:p>
            <a:pPr>
              <a:lnSpc>
                <a:spcPts val="1300"/>
              </a:lnSpc>
              <a:spcAft>
                <a:spcPts val="600"/>
              </a:spcAft>
            </a:pPr>
            <a:endParaRPr lang="en-US" altLang="ja-JP" sz="8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・この結果、▲</a:t>
            </a:r>
            <a:r>
              <a:rPr lang="en-US" altLang="ja-JP" sz="1600" dirty="0">
                <a:latin typeface="メイリオ" panose="020B0604030504040204" pitchFamily="50" charset="-128"/>
                <a:ea typeface="メイリオ" panose="020B0604030504040204" pitchFamily="50" charset="-128"/>
              </a:rPr>
              <a:t>61</a:t>
            </a:r>
            <a:r>
              <a:rPr lang="ja-JP" altLang="en-US" sz="1600" dirty="0">
                <a:latin typeface="メイリオ" panose="020B0604030504040204" pitchFamily="50" charset="-128"/>
                <a:ea typeface="メイリオ" panose="020B0604030504040204" pitchFamily="50" charset="-128"/>
              </a:rPr>
              <a:t>億円の収支不足が見込まれるが、物価高騰等の影響がある中においても、</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　区長・局長マネジメントによる施策の選択と集中・スクラップアンドビルドをより一層</a:t>
            </a:r>
            <a:endParaRPr lang="en-US" altLang="ja-JP" sz="1600" dirty="0">
              <a:latin typeface="メイリオ" panose="020B0604030504040204" pitchFamily="50" charset="-128"/>
              <a:ea typeface="メイリオ" panose="020B0604030504040204" pitchFamily="50" charset="-128"/>
            </a:endParaRPr>
          </a:p>
          <a:p>
            <a:pPr>
              <a:lnSpc>
                <a:spcPts val="1300"/>
              </a:lnSpc>
              <a:spcAft>
                <a:spcPts val="600"/>
              </a:spcAft>
            </a:pPr>
            <a:r>
              <a:rPr lang="ja-JP" altLang="en-US" sz="1600" dirty="0">
                <a:latin typeface="メイリオ" panose="020B0604030504040204" pitchFamily="50" charset="-128"/>
                <a:ea typeface="メイリオ" panose="020B0604030504040204" pitchFamily="50" charset="-128"/>
              </a:rPr>
              <a:t>　進めていくこととし、裁量経費は前年度と同額（シーリング</a:t>
            </a:r>
            <a:r>
              <a:rPr lang="en-US" altLang="ja-JP" sz="1600" dirty="0">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０％）とする</a:t>
            </a:r>
            <a:endParaRPr lang="en-US" altLang="ja-JP" sz="1600" dirty="0">
              <a:latin typeface="メイリオ" panose="020B0604030504040204" pitchFamily="50" charset="-128"/>
              <a:ea typeface="メイリオ" panose="020B0604030504040204" pitchFamily="50" charset="-128"/>
            </a:endParaRPr>
          </a:p>
        </p:txBody>
      </p:sp>
      <p:sp>
        <p:nvSpPr>
          <p:cNvPr id="8" name="テキスト ボックス 16">
            <a:extLst>
              <a:ext uri="{FF2B5EF4-FFF2-40B4-BE49-F238E27FC236}">
                <a16:creationId xmlns:a16="http://schemas.microsoft.com/office/drawing/2014/main" id="{1BDBF669-EF37-42DC-92B3-0519DDABFA63}"/>
              </a:ext>
            </a:extLst>
          </p:cNvPr>
          <p:cNvSpPr txBox="1">
            <a:spLocks noChangeArrowheads="1"/>
          </p:cNvSpPr>
          <p:nvPr/>
        </p:nvSpPr>
        <p:spPr bwMode="gray">
          <a:xfrm>
            <a:off x="118509" y="4869160"/>
            <a:ext cx="3384376" cy="369332"/>
          </a:xfrm>
          <a:prstGeom prst="rect">
            <a:avLst/>
          </a:prstGeom>
          <a:noFill/>
          <a:ln w="12700">
            <a:noFill/>
            <a:miter lim="800000"/>
            <a:headEnd/>
            <a:tailEnd/>
          </a:ln>
        </p:spPr>
        <p:txBody>
          <a:bodyPr wrap="square" lIns="0" rIns="0" anchor="ctr">
            <a:spAutoFit/>
          </a:bodyPr>
          <a:lstStyle/>
          <a:p>
            <a:r>
              <a:rPr lang="en-US" altLang="ja-JP" b="1" dirty="0">
                <a:latin typeface="メイリオ" pitchFamily="50" charset="-128"/>
                <a:ea typeface="メイリオ" pitchFamily="50" charset="-128"/>
              </a:rPr>
              <a:t>【</a:t>
            </a:r>
            <a:r>
              <a:rPr lang="ja-JP" altLang="en-US" b="1" dirty="0">
                <a:latin typeface="メイリオ" pitchFamily="50" charset="-128"/>
                <a:ea typeface="メイリオ" pitchFamily="50" charset="-128"/>
              </a:rPr>
              <a:t>今後の主な変動要素</a:t>
            </a:r>
            <a:r>
              <a:rPr lang="en-US" altLang="ja-JP" b="1" dirty="0">
                <a:latin typeface="メイリオ" pitchFamily="50" charset="-128"/>
                <a:ea typeface="メイリオ" pitchFamily="50" charset="-128"/>
              </a:rPr>
              <a:t>】</a:t>
            </a:r>
            <a:endParaRPr lang="ja-JP" altLang="en-US" b="1" dirty="0">
              <a:latin typeface="メイリオ" pitchFamily="50" charset="-128"/>
              <a:ea typeface="メイリオ" pitchFamily="50" charset="-128"/>
            </a:endParaRPr>
          </a:p>
        </p:txBody>
      </p:sp>
      <p:sp>
        <p:nvSpPr>
          <p:cNvPr id="9" name="正方形/長方形 8">
            <a:extLst>
              <a:ext uri="{FF2B5EF4-FFF2-40B4-BE49-F238E27FC236}">
                <a16:creationId xmlns:a16="http://schemas.microsoft.com/office/drawing/2014/main" id="{B1D27DA2-C33F-4A0B-AFBA-0D5D0096BF89}"/>
              </a:ext>
            </a:extLst>
          </p:cNvPr>
          <p:cNvSpPr/>
          <p:nvPr/>
        </p:nvSpPr>
        <p:spPr>
          <a:xfrm>
            <a:off x="324000" y="5517232"/>
            <a:ext cx="8712496" cy="1296144"/>
          </a:xfrm>
          <a:prstGeom prst="rect">
            <a:avLst/>
          </a:prstGeom>
          <a:noFill/>
          <a:ln>
            <a:noFill/>
          </a:ln>
        </p:spPr>
        <p:txBody>
          <a:bodyPr/>
          <a:lstStyle/>
          <a:p>
            <a:pPr>
              <a:lnSpc>
                <a:spcPts val="1400"/>
              </a:lnSpc>
              <a:spcAft>
                <a:spcPts val="600"/>
              </a:spcAft>
            </a:pPr>
            <a:r>
              <a:rPr lang="ja-JP" altLang="en-US" sz="1600" dirty="0">
                <a:latin typeface="メイリオ" panose="020B0604030504040204" pitchFamily="50" charset="-128"/>
                <a:ea typeface="メイリオ" panose="020B0604030504040204" pitchFamily="50" charset="-128"/>
              </a:rPr>
              <a:t>・市税収入の動向、令和９年度地方財政計画及び税制改正</a:t>
            </a:r>
            <a:endParaRPr lang="en-US" altLang="ja-JP" sz="1600" dirty="0">
              <a:latin typeface="メイリオ" panose="020B0604030504040204" pitchFamily="50" charset="-128"/>
              <a:ea typeface="メイリオ" panose="020B0604030504040204" pitchFamily="50" charset="-128"/>
            </a:endParaRPr>
          </a:p>
          <a:p>
            <a:pPr>
              <a:lnSpc>
                <a:spcPts val="1100"/>
              </a:lnSpc>
              <a:spcAft>
                <a:spcPts val="600"/>
              </a:spcAft>
            </a:pPr>
            <a:endParaRPr lang="en-US" altLang="ja-JP" sz="500" dirty="0">
              <a:latin typeface="メイリオ" panose="020B0604030504040204" pitchFamily="50" charset="-128"/>
              <a:ea typeface="メイリオ" panose="020B0604030504040204" pitchFamily="50" charset="-128"/>
            </a:endParaRPr>
          </a:p>
          <a:p>
            <a:pPr>
              <a:lnSpc>
                <a:spcPts val="1400"/>
              </a:lnSpc>
              <a:spcAft>
                <a:spcPts val="600"/>
              </a:spcAft>
            </a:pPr>
            <a:r>
              <a:rPr lang="ja-JP" altLang="en-US" sz="1600" dirty="0">
                <a:latin typeface="メイリオ" panose="020B0604030504040204" pitchFamily="50" charset="-128"/>
                <a:ea typeface="メイリオ" panose="020B0604030504040204" pitchFamily="50" charset="-128"/>
              </a:rPr>
              <a:t>・今年度の本市人事委員会勧告の影響</a:t>
            </a:r>
            <a:endParaRPr lang="en-US" altLang="ja-JP" sz="1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31140921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7">
            <a:extLst>
              <a:ext uri="{FF2B5EF4-FFF2-40B4-BE49-F238E27FC236}">
                <a16:creationId xmlns:a16="http://schemas.microsoft.com/office/drawing/2014/main" id="{D3C3ADDF-8C0D-47E2-BF2E-258260A4615D}"/>
              </a:ext>
            </a:extLst>
          </p:cNvPr>
          <p:cNvSpPr>
            <a:spLocks noChangeArrowheads="1"/>
          </p:cNvSpPr>
          <p:nvPr/>
        </p:nvSpPr>
        <p:spPr bwMode="auto">
          <a:xfrm>
            <a:off x="182644" y="1628800"/>
            <a:ext cx="8853852" cy="4028231"/>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grad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en-US" altLang="ja-JP" sz="2400" dirty="0"/>
              <a:t>4</a:t>
            </a:r>
          </a:p>
        </p:txBody>
      </p:sp>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6" name="正方形/長方形 5">
            <a:extLst>
              <a:ext uri="{FF2B5EF4-FFF2-40B4-BE49-F238E27FC236}">
                <a16:creationId xmlns:a16="http://schemas.microsoft.com/office/drawing/2014/main" id="{07B0A0F7-4912-42BF-8C1C-ABC7B39B6405}"/>
              </a:ext>
            </a:extLst>
          </p:cNvPr>
          <p:cNvSpPr/>
          <p:nvPr/>
        </p:nvSpPr>
        <p:spPr>
          <a:xfrm>
            <a:off x="107504" y="112581"/>
            <a:ext cx="8928992" cy="580115"/>
          </a:xfrm>
          <a:prstGeom prst="rect">
            <a:avLst/>
          </a:prstGeom>
          <a:gradFill flip="none" rotWithShape="1">
            <a:gsLst>
              <a:gs pos="26000">
                <a:schemeClr val="accent1">
                  <a:alpha val="53000"/>
                  <a:lumMod val="0"/>
                </a:schemeClr>
              </a:gs>
              <a:gs pos="23000">
                <a:schemeClr val="accent1">
                  <a:lumMod val="89000"/>
                </a:schemeClr>
              </a:gs>
              <a:gs pos="69000">
                <a:schemeClr val="accent1">
                  <a:lumMod val="75000"/>
                </a:schemeClr>
              </a:gs>
              <a:gs pos="97000">
                <a:schemeClr val="accent1">
                  <a:lumMod val="70000"/>
                </a:schemeClr>
              </a:gs>
            </a:gsLst>
            <a:lin ang="12000000" scaled="0"/>
            <a:tileRect/>
          </a:gradFill>
          <a:ln w="63500"/>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b="1" dirty="0">
                <a:latin typeface="メイリオ" panose="020B0604030504040204" pitchFamily="50" charset="-128"/>
                <a:ea typeface="メイリオ" panose="020B0604030504040204" pitchFamily="50" charset="-128"/>
              </a:rPr>
              <a:t>令和</a:t>
            </a:r>
            <a:r>
              <a:rPr lang="ja-JP" altLang="en-US" sz="2400" b="1" dirty="0">
                <a:latin typeface="メイリオ" panose="020B0604030504040204" pitchFamily="50" charset="-128"/>
                <a:ea typeface="メイリオ" panose="020B0604030504040204" pitchFamily="50" charset="-128"/>
              </a:rPr>
              <a:t>９</a:t>
            </a:r>
            <a:r>
              <a:rPr kumimoji="1" lang="ja-JP" altLang="en-US" sz="2400" b="1" dirty="0">
                <a:latin typeface="メイリオ" panose="020B0604030504040204" pitchFamily="50" charset="-128"/>
                <a:ea typeface="メイリオ" panose="020B0604030504040204" pitchFamily="50" charset="-128"/>
              </a:rPr>
              <a:t>年度当初予算編成について（案）</a:t>
            </a:r>
            <a:endParaRPr kumimoji="1" lang="en-US" altLang="ja-JP" sz="2400" b="1" dirty="0">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411098F2-02BD-4EB9-96A7-4ED3C9080D2A}"/>
              </a:ext>
            </a:extLst>
          </p:cNvPr>
          <p:cNvSpPr/>
          <p:nvPr/>
        </p:nvSpPr>
        <p:spPr>
          <a:xfrm>
            <a:off x="324000" y="957944"/>
            <a:ext cx="8613848" cy="3335152"/>
          </a:xfrm>
          <a:prstGeom prst="rect">
            <a:avLst/>
          </a:prstGeom>
          <a:noFill/>
          <a:ln>
            <a:noFill/>
          </a:ln>
        </p:spPr>
        <p:txBody>
          <a:bodyPr/>
          <a:lstStyle/>
          <a:p>
            <a:pPr>
              <a:lnSpc>
                <a:spcPts val="1500"/>
              </a:lnSpc>
              <a:spcAft>
                <a:spcPts val="600"/>
              </a:spcAft>
            </a:pPr>
            <a:r>
              <a:rPr lang="ja-JP" altLang="en-US" sz="1600" dirty="0">
                <a:latin typeface="メイリオ" panose="020B0604030504040204" pitchFamily="50" charset="-128"/>
                <a:ea typeface="メイリオ" panose="020B0604030504040204" pitchFamily="50" charset="-128"/>
              </a:rPr>
              <a:t>　</a:t>
            </a:r>
            <a:r>
              <a:rPr lang="ja-JP" altLang="en-US" sz="1600" b="1" dirty="0">
                <a:latin typeface="メイリオ" panose="020B0604030504040204" pitchFamily="50" charset="-128"/>
                <a:ea typeface="メイリオ" panose="020B0604030504040204" pitchFamily="50" charset="-128"/>
              </a:rPr>
              <a:t>令和９年度当初予算は、令和９年４月に市長選挙が予定されていることから、次の点を</a:t>
            </a:r>
            <a:endParaRPr lang="en-US" altLang="ja-JP" sz="1600" b="1" dirty="0">
              <a:latin typeface="メイリオ" panose="020B0604030504040204" pitchFamily="50" charset="-128"/>
              <a:ea typeface="メイリオ" panose="020B0604030504040204" pitchFamily="50" charset="-128"/>
            </a:endParaRPr>
          </a:p>
          <a:p>
            <a:pPr>
              <a:lnSpc>
                <a:spcPts val="1500"/>
              </a:lnSpc>
              <a:spcAft>
                <a:spcPts val="600"/>
              </a:spcAft>
            </a:pPr>
            <a:r>
              <a:rPr lang="ja-JP" altLang="en-US" sz="1600" b="1" dirty="0">
                <a:latin typeface="メイリオ" panose="020B0604030504040204" pitchFamily="50" charset="-128"/>
                <a:ea typeface="メイリオ" panose="020B0604030504040204" pitchFamily="50" charset="-128"/>
              </a:rPr>
              <a:t>基本にいわゆる「骨格予算」として編成する</a:t>
            </a:r>
            <a:endParaRPr lang="en-US" altLang="ja-JP" sz="1600" b="1"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24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① 人件費・扶助費・公債費など義務的経費は計上する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② 施設維持管理や既に着手している事業など継続的な事業は原則計上する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③ 新規・拡充事業は原則計上しない。ただし、</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4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・市民の安全・安心に資するもので緊急かつ必要性の高い事業等は計上する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・物価高騰などの影響を受けている市民生活への支援に必要な事業等は計上する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a:t>
            </a:r>
            <a:r>
              <a:rPr lang="en-US" altLang="ja-JP" sz="1600" dirty="0">
                <a:latin typeface="メイリオ" panose="020B0604030504040204" pitchFamily="50" charset="-128"/>
                <a:ea typeface="メイリオ" panose="020B0604030504040204" pitchFamily="50" charset="-128"/>
              </a:rPr>
              <a:t>Beyond EXPO 2025</a:t>
            </a:r>
            <a:r>
              <a:rPr lang="ja-JP" altLang="en-US" sz="1600" dirty="0">
                <a:latin typeface="メイリオ" panose="020B0604030504040204" pitchFamily="50" charset="-128"/>
                <a:ea typeface="メイリオ" panose="020B0604030504040204" pitchFamily="50" charset="-128"/>
              </a:rPr>
              <a:t>」、「市政改革プラン」に沿ったもので、</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　　緊急かつ必要性の高い事業等は計上する</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r>
              <a:rPr lang="ja-JP" altLang="en-US" sz="1600" dirty="0">
                <a:latin typeface="メイリオ" panose="020B0604030504040204" pitchFamily="50" charset="-128"/>
                <a:ea typeface="メイリオ" panose="020B0604030504040204" pitchFamily="50" charset="-128"/>
              </a:rPr>
              <a:t>なお、新規・拡充事業は、市長選挙後に「肉付け予算」として補正予算を編成していく</a:t>
            </a: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a:p>
            <a:pPr>
              <a:lnSpc>
                <a:spcPct val="90000"/>
              </a:lnSpc>
              <a:spcAft>
                <a:spcPts val="600"/>
              </a:spcAft>
            </a:pPr>
            <a:endParaRPr lang="en-US" altLang="ja-JP" sz="1600" dirty="0">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411098F2-02BD-4EB9-96A7-4ED3C9080D2A}"/>
              </a:ext>
            </a:extLst>
          </p:cNvPr>
          <p:cNvSpPr/>
          <p:nvPr/>
        </p:nvSpPr>
        <p:spPr>
          <a:xfrm>
            <a:off x="322578" y="5917679"/>
            <a:ext cx="8497894" cy="679673"/>
          </a:xfrm>
          <a:prstGeom prst="rect">
            <a:avLst/>
          </a:prstGeom>
          <a:noFill/>
          <a:ln>
            <a:noFill/>
          </a:ln>
        </p:spPr>
        <p:txBody>
          <a:bodyPr/>
          <a:lstStyle/>
          <a:p>
            <a:pPr>
              <a:lnSpc>
                <a:spcPts val="900"/>
              </a:lnSpc>
              <a:spcAft>
                <a:spcPts val="600"/>
              </a:spcAft>
            </a:pPr>
            <a:r>
              <a:rPr lang="en-US" altLang="ja-JP" sz="1300" dirty="0">
                <a:latin typeface="メイリオ" panose="020B0604030504040204" pitchFamily="50" charset="-128"/>
                <a:ea typeface="メイリオ" panose="020B0604030504040204" pitchFamily="50" charset="-128"/>
              </a:rPr>
              <a:t>※</a:t>
            </a:r>
            <a:r>
              <a:rPr lang="ja-JP" altLang="en-US" sz="1300" dirty="0">
                <a:latin typeface="メイリオ" panose="020B0604030504040204" pitchFamily="50" charset="-128"/>
                <a:ea typeface="メイリオ" panose="020B0604030504040204" pitchFamily="50" charset="-128"/>
              </a:rPr>
              <a:t>骨格予算とは、市長選挙を目前に控えていることなどにより、新規・拡充事業などに係る経費の予算計上を</a:t>
            </a:r>
            <a:endParaRPr lang="en-US" altLang="ja-JP" sz="1300" dirty="0">
              <a:latin typeface="メイリオ" panose="020B0604030504040204" pitchFamily="50" charset="-128"/>
              <a:ea typeface="メイリオ" panose="020B0604030504040204" pitchFamily="50" charset="-128"/>
            </a:endParaRPr>
          </a:p>
          <a:p>
            <a:pPr>
              <a:lnSpc>
                <a:spcPts val="900"/>
              </a:lnSpc>
              <a:spcAft>
                <a:spcPts val="600"/>
              </a:spcAft>
            </a:pPr>
            <a:r>
              <a:rPr lang="ja-JP" altLang="en-US" sz="1300" dirty="0">
                <a:latin typeface="メイリオ" panose="020B0604030504040204" pitchFamily="50" charset="-128"/>
                <a:ea typeface="メイリオ" panose="020B0604030504040204" pitchFamily="50" charset="-128"/>
              </a:rPr>
              <a:t>　見送り、人件費・扶助費・公債費など義務的な経費を中心に編成する一会計年度を通じた予算のことで、</a:t>
            </a:r>
            <a:endParaRPr lang="en-US" altLang="ja-JP" sz="1300" dirty="0">
              <a:latin typeface="メイリオ" panose="020B0604030504040204" pitchFamily="50" charset="-128"/>
              <a:ea typeface="メイリオ" panose="020B0604030504040204" pitchFamily="50" charset="-128"/>
            </a:endParaRPr>
          </a:p>
          <a:p>
            <a:pPr>
              <a:lnSpc>
                <a:spcPts val="900"/>
              </a:lnSpc>
              <a:spcAft>
                <a:spcPts val="600"/>
              </a:spcAft>
            </a:pPr>
            <a:r>
              <a:rPr lang="ja-JP" altLang="en-US" sz="1300" dirty="0">
                <a:latin typeface="メイリオ" panose="020B0604030504040204" pitchFamily="50" charset="-128"/>
                <a:ea typeface="メイリオ" panose="020B0604030504040204" pitchFamily="50" charset="-128"/>
              </a:rPr>
              <a:t>　慣例的に「骨格予算」と呼ばれている。</a:t>
            </a:r>
            <a:endParaRPr lang="en-US" altLang="ja-JP" sz="13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88150098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3B77ABF-3B12-C930-6671-F19859612C26}"/>
              </a:ext>
            </a:extLst>
          </p:cNvPr>
          <p:cNvPicPr>
            <a:picLocks noChangeAspect="1"/>
          </p:cNvPicPr>
          <p:nvPr/>
        </p:nvPicPr>
        <p:blipFill>
          <a:blip r:embed="rId3"/>
          <a:srcRect b="7256"/>
          <a:stretch>
            <a:fillRect/>
          </a:stretch>
        </p:blipFill>
        <p:spPr>
          <a:xfrm>
            <a:off x="179512" y="476672"/>
            <a:ext cx="8964488" cy="6072041"/>
          </a:xfrm>
          <a:prstGeom prst="rect">
            <a:avLst/>
          </a:prstGeom>
        </p:spPr>
      </p:pic>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ja-JP" altLang="en-US" sz="2400" dirty="0"/>
              <a:t>５</a:t>
            </a:r>
            <a:endParaRPr lang="en-US" altLang="ja-JP" sz="2400" dirty="0"/>
          </a:p>
        </p:txBody>
      </p:sp>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15" name="テキスト ボックス 16"/>
          <p:cNvSpPr txBox="1">
            <a:spLocks noChangeArrowheads="1"/>
          </p:cNvSpPr>
          <p:nvPr/>
        </p:nvSpPr>
        <p:spPr bwMode="gray">
          <a:xfrm>
            <a:off x="179512" y="25692"/>
            <a:ext cx="8663332" cy="369332"/>
          </a:xfrm>
          <a:prstGeom prst="rect">
            <a:avLst/>
          </a:prstGeom>
          <a:gradFill>
            <a:gsLst>
              <a:gs pos="0">
                <a:srgbClr val="FFFF00"/>
              </a:gs>
              <a:gs pos="48000">
                <a:schemeClr val="accent4">
                  <a:lumMod val="97000"/>
                  <a:lumOff val="3000"/>
                </a:schemeClr>
              </a:gs>
              <a:gs pos="100000">
                <a:schemeClr val="accent4">
                  <a:lumMod val="60000"/>
                  <a:lumOff val="40000"/>
                </a:schemeClr>
              </a:gs>
            </a:gsLst>
            <a:lin ang="16200000" scaled="1"/>
          </a:gradFill>
          <a:ln w="12700">
            <a:noFill/>
            <a:miter lim="800000"/>
            <a:headEnd/>
            <a:tailEnd/>
          </a:ln>
        </p:spPr>
        <p:txBody>
          <a:bodyPr wrap="square" lIns="0" rIns="0" anchor="ctr">
            <a:spAutoFit/>
          </a:bodyPr>
          <a:lstStyle/>
          <a:p>
            <a:r>
              <a:rPr lang="ja-JP" altLang="en-US" b="1" dirty="0">
                <a:latin typeface="メイリオ" pitchFamily="50" charset="-128"/>
                <a:ea typeface="メイリオ" pitchFamily="50" charset="-128"/>
              </a:rPr>
              <a:t> 令和９年度概算見込及び財源配分の考え方（歳入：一般財源等概算見込）</a:t>
            </a:r>
          </a:p>
        </p:txBody>
      </p:sp>
      <p:sp>
        <p:nvSpPr>
          <p:cNvPr id="7" name="正方形/長方形 6">
            <a:extLst>
              <a:ext uri="{FF2B5EF4-FFF2-40B4-BE49-F238E27FC236}">
                <a16:creationId xmlns:a16="http://schemas.microsoft.com/office/drawing/2014/main" id="{6A98E82C-BC6A-40F4-937B-3D8BEBD07D65}"/>
              </a:ext>
            </a:extLst>
          </p:cNvPr>
          <p:cNvSpPr/>
          <p:nvPr/>
        </p:nvSpPr>
        <p:spPr>
          <a:xfrm>
            <a:off x="7884367" y="28907"/>
            <a:ext cx="1078041" cy="4477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b="1" dirty="0">
                <a:latin typeface="メイリオ" panose="020B0604030504040204" pitchFamily="50" charset="-128"/>
                <a:ea typeface="メイリオ" panose="020B0604030504040204" pitchFamily="50" charset="-128"/>
              </a:rPr>
              <a:t>参考</a:t>
            </a:r>
          </a:p>
        </p:txBody>
      </p:sp>
    </p:spTree>
    <p:extLst>
      <p:ext uri="{BB962C8B-B14F-4D97-AF65-F5344CB8AC3E}">
        <p14:creationId xmlns:p14="http://schemas.microsoft.com/office/powerpoint/2010/main" val="350123487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37B7F13-72CC-0D47-97B1-BE4677B4AF12}"/>
              </a:ext>
            </a:extLst>
          </p:cNvPr>
          <p:cNvPicPr>
            <a:picLocks noChangeAspect="1"/>
          </p:cNvPicPr>
          <p:nvPr/>
        </p:nvPicPr>
        <p:blipFill>
          <a:blip r:embed="rId3"/>
          <a:srcRect b="2353"/>
          <a:stretch>
            <a:fillRect/>
          </a:stretch>
        </p:blipFill>
        <p:spPr>
          <a:xfrm>
            <a:off x="179512" y="424208"/>
            <a:ext cx="8964488" cy="6135014"/>
          </a:xfrm>
          <a:prstGeom prst="rect">
            <a:avLst/>
          </a:prstGeom>
        </p:spPr>
      </p:pic>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15" name="テキスト ボックス 16"/>
          <p:cNvSpPr txBox="1">
            <a:spLocks noChangeArrowheads="1"/>
          </p:cNvSpPr>
          <p:nvPr/>
        </p:nvSpPr>
        <p:spPr bwMode="gray">
          <a:xfrm>
            <a:off x="179512" y="25692"/>
            <a:ext cx="8663332" cy="369332"/>
          </a:xfrm>
          <a:prstGeom prst="rect">
            <a:avLst/>
          </a:prstGeom>
          <a:gradFill>
            <a:gsLst>
              <a:gs pos="0">
                <a:srgbClr val="FFFF00"/>
              </a:gs>
              <a:gs pos="48000">
                <a:schemeClr val="accent4">
                  <a:lumMod val="97000"/>
                  <a:lumOff val="3000"/>
                </a:schemeClr>
              </a:gs>
              <a:gs pos="100000">
                <a:schemeClr val="accent4">
                  <a:lumMod val="60000"/>
                  <a:lumOff val="40000"/>
                </a:schemeClr>
              </a:gs>
            </a:gsLst>
            <a:lin ang="16200000" scaled="1"/>
          </a:gradFill>
          <a:ln w="12700">
            <a:noFill/>
            <a:miter lim="800000"/>
            <a:headEnd/>
            <a:tailEnd/>
          </a:ln>
        </p:spPr>
        <p:txBody>
          <a:bodyPr wrap="square" lIns="0" rIns="0" anchor="ctr">
            <a:spAutoFit/>
          </a:bodyPr>
          <a:lstStyle/>
          <a:p>
            <a:r>
              <a:rPr lang="ja-JP" altLang="en-US" b="1" dirty="0">
                <a:latin typeface="メイリオ" pitchFamily="50" charset="-128"/>
                <a:ea typeface="メイリオ" pitchFamily="50" charset="-128"/>
              </a:rPr>
              <a:t> 令和９年度概算見込及び財源配分の考え方（歳出：所要一般財源ベース）</a:t>
            </a:r>
          </a:p>
        </p:txBody>
      </p:sp>
      <p:sp>
        <p:nvSpPr>
          <p:cNvPr id="7" name="正方形/長方形 6">
            <a:extLst>
              <a:ext uri="{FF2B5EF4-FFF2-40B4-BE49-F238E27FC236}">
                <a16:creationId xmlns:a16="http://schemas.microsoft.com/office/drawing/2014/main" id="{6A98E82C-BC6A-40F4-937B-3D8BEBD07D65}"/>
              </a:ext>
            </a:extLst>
          </p:cNvPr>
          <p:cNvSpPr/>
          <p:nvPr/>
        </p:nvSpPr>
        <p:spPr>
          <a:xfrm>
            <a:off x="7884367" y="28907"/>
            <a:ext cx="1078041" cy="4477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b="1" dirty="0">
                <a:latin typeface="メイリオ" panose="020B0604030504040204" pitchFamily="50" charset="-128"/>
                <a:ea typeface="メイリオ" panose="020B0604030504040204" pitchFamily="50" charset="-128"/>
              </a:rPr>
              <a:t>参考</a:t>
            </a:r>
          </a:p>
        </p:txBody>
      </p:sp>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ja-JP" altLang="en-US" sz="2400" dirty="0"/>
              <a:t>６</a:t>
            </a:r>
            <a:endParaRPr lang="en-US" altLang="ja-JP" sz="2400" dirty="0"/>
          </a:p>
        </p:txBody>
      </p:sp>
    </p:spTree>
    <p:extLst>
      <p:ext uri="{BB962C8B-B14F-4D97-AF65-F5344CB8AC3E}">
        <p14:creationId xmlns:p14="http://schemas.microsoft.com/office/powerpoint/2010/main" val="5459545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5"/>
          <p:cNvSpPr>
            <a:spLocks noGrp="1"/>
          </p:cNvSpPr>
          <p:nvPr>
            <p:ph type="sldNum" sz="quarter" idx="12"/>
          </p:nvPr>
        </p:nvSpPr>
        <p:spPr bwMode="gray">
          <a:xfrm>
            <a:off x="6804248" y="6492875"/>
            <a:ext cx="2133600" cy="365125"/>
          </a:xfrm>
        </p:spPr>
        <p:txBody>
          <a:bodyPr/>
          <a:lstStyle/>
          <a:p>
            <a:pPr>
              <a:defRPr/>
            </a:pPr>
            <a:r>
              <a:rPr lang="ja-JP" altLang="en-US" sz="2400" dirty="0"/>
              <a:t>７</a:t>
            </a:r>
            <a:endParaRPr lang="en-US" altLang="ja-JP" sz="2400" dirty="0"/>
          </a:p>
        </p:txBody>
      </p:sp>
      <p:sp>
        <p:nvSpPr>
          <p:cNvPr id="13" name="正方形/長方形 12"/>
          <p:cNvSpPr/>
          <p:nvPr/>
        </p:nvSpPr>
        <p:spPr>
          <a:xfrm>
            <a:off x="406340" y="795317"/>
            <a:ext cx="8556068" cy="365919"/>
          </a:xfrm>
          <a:prstGeom prst="rect">
            <a:avLst/>
          </a:prstGeom>
          <a:noFill/>
          <a:ln>
            <a:noFill/>
          </a:ln>
        </p:spPr>
        <p:txBody>
          <a:bodyPr/>
          <a:lstStyle/>
          <a:p>
            <a:pPr>
              <a:lnSpc>
                <a:spcPts val="1900"/>
              </a:lnSpc>
              <a:spcBef>
                <a:spcPts val="1200"/>
              </a:spcBef>
            </a:pPr>
            <a:r>
              <a:rPr lang="ja-JP" altLang="en-US" sz="1200" spc="-80" dirty="0">
                <a:latin typeface="メイリオ" pitchFamily="50" charset="-128"/>
                <a:ea typeface="メイリオ" pitchFamily="50" charset="-128"/>
                <a:cs typeface="メイリオ" pitchFamily="50" charset="-128"/>
              </a:rPr>
              <a:t>○ 地方公務員の定年引上げに伴う影響</a:t>
            </a:r>
            <a:r>
              <a:rPr lang="ja-JP" altLang="en-US" sz="1050" spc="-80" dirty="0">
                <a:latin typeface="メイリオ" pitchFamily="50" charset="-128"/>
                <a:ea typeface="メイリオ" pitchFamily="50" charset="-128"/>
                <a:cs typeface="メイリオ" pitchFamily="50" charset="-128"/>
              </a:rPr>
              <a:t>、</a:t>
            </a:r>
            <a:r>
              <a:rPr lang="ja-JP" altLang="en-US" sz="1200" spc="-80" dirty="0">
                <a:latin typeface="メイリオ" pitchFamily="50" charset="-128"/>
                <a:ea typeface="メイリオ" pitchFamily="50" charset="-128"/>
                <a:cs typeface="メイリオ" pitchFamily="50" charset="-128"/>
              </a:rPr>
              <a:t>人員マネジメントに基づく職員数の削減や重点施策の推進に係る増員などを見込んでいる</a:t>
            </a:r>
            <a:endParaRPr lang="en-US" altLang="ja-JP" sz="1200" spc="-80" dirty="0">
              <a:latin typeface="メイリオ" pitchFamily="50" charset="-128"/>
              <a:ea typeface="メイリオ" pitchFamily="50" charset="-128"/>
              <a:cs typeface="メイリオ" pitchFamily="50" charset="-128"/>
            </a:endParaRPr>
          </a:p>
        </p:txBody>
      </p:sp>
      <p:sp>
        <p:nvSpPr>
          <p:cNvPr id="12" name="タイトル プレースホルダ 1"/>
          <p:cNvSpPr txBox="1">
            <a:spLocks/>
          </p:cNvSpPr>
          <p:nvPr/>
        </p:nvSpPr>
        <p:spPr bwMode="white">
          <a:xfrm>
            <a:off x="251520" y="0"/>
            <a:ext cx="7463680" cy="764704"/>
          </a:xfrm>
          <a:prstGeom prst="rect">
            <a:avLst/>
          </a:prstGeom>
        </p:spPr>
        <p:txBody>
          <a:bodyPr vert="horz" lIns="91440" tIns="45720" rIns="91440" bIns="45720" rtlCol="0" anchor="ctr">
            <a:noAutofit/>
          </a:bodyPr>
          <a:lstStyle/>
          <a:p>
            <a:pPr lvl="0">
              <a:spcBef>
                <a:spcPct val="0"/>
              </a:spcBef>
            </a:pPr>
            <a:r>
              <a:rPr lang="ja-JP" altLang="en-US" sz="3200" noProof="0" dirty="0">
                <a:solidFill>
                  <a:schemeClr val="bg1"/>
                </a:solidFill>
                <a:latin typeface="メイリオ" pitchFamily="50" charset="-128"/>
                <a:ea typeface="メイリオ" pitchFamily="50" charset="-128"/>
              </a:rPr>
              <a:t>まとめ</a:t>
            </a:r>
            <a:endParaRPr kumimoji="1" lang="ja-JP" altLang="en-US" sz="3200" i="0" u="none" strike="noStrike" kern="1200" cap="none" spc="0" normalizeH="0" baseline="0" noProof="0" dirty="0">
              <a:ln>
                <a:noFill/>
              </a:ln>
              <a:solidFill>
                <a:schemeClr val="bg1"/>
              </a:solidFill>
              <a:effectLst/>
              <a:uLnTx/>
              <a:uFillTx/>
              <a:latin typeface="+mj-lt"/>
              <a:ea typeface="明朝" pitchFamily="17" charset="-128"/>
              <a:cs typeface="+mj-cs"/>
            </a:endParaRPr>
          </a:p>
        </p:txBody>
      </p:sp>
      <p:sp>
        <p:nvSpPr>
          <p:cNvPr id="15" name="テキスト ボックス 16"/>
          <p:cNvSpPr txBox="1">
            <a:spLocks noChangeArrowheads="1"/>
          </p:cNvSpPr>
          <p:nvPr/>
        </p:nvSpPr>
        <p:spPr bwMode="gray">
          <a:xfrm>
            <a:off x="179512" y="25692"/>
            <a:ext cx="8663332" cy="369332"/>
          </a:xfrm>
          <a:prstGeom prst="rect">
            <a:avLst/>
          </a:prstGeom>
          <a:gradFill>
            <a:gsLst>
              <a:gs pos="0">
                <a:srgbClr val="FFFF00"/>
              </a:gs>
              <a:gs pos="48000">
                <a:schemeClr val="accent4">
                  <a:lumMod val="97000"/>
                  <a:lumOff val="3000"/>
                </a:schemeClr>
              </a:gs>
              <a:gs pos="100000">
                <a:schemeClr val="accent4">
                  <a:lumMod val="60000"/>
                  <a:lumOff val="40000"/>
                </a:schemeClr>
              </a:gs>
            </a:gsLst>
            <a:lin ang="16200000" scaled="1"/>
          </a:gradFill>
          <a:ln w="12700">
            <a:noFill/>
            <a:miter lim="800000"/>
            <a:headEnd/>
            <a:tailEnd/>
          </a:ln>
        </p:spPr>
        <p:txBody>
          <a:bodyPr wrap="square" lIns="0" rIns="0" anchor="ctr">
            <a:spAutoFit/>
          </a:bodyPr>
          <a:lstStyle/>
          <a:p>
            <a:r>
              <a:rPr lang="ja-JP" altLang="en-US" b="1" dirty="0">
                <a:latin typeface="メイリオ" pitchFamily="50" charset="-128"/>
                <a:ea typeface="メイリオ" pitchFamily="50" charset="-128"/>
              </a:rPr>
              <a:t> 令和９年度概算見込及び財源配分の考え方（歳出：所要一般財源ベース）</a:t>
            </a:r>
          </a:p>
        </p:txBody>
      </p:sp>
      <p:sp>
        <p:nvSpPr>
          <p:cNvPr id="19" name="テキスト ボックス 16">
            <a:extLst>
              <a:ext uri="{FF2B5EF4-FFF2-40B4-BE49-F238E27FC236}">
                <a16:creationId xmlns:a16="http://schemas.microsoft.com/office/drawing/2014/main" id="{0F44FAD8-6A5A-4BC1-88C7-F0829F29EE7E}"/>
              </a:ext>
            </a:extLst>
          </p:cNvPr>
          <p:cNvSpPr txBox="1">
            <a:spLocks noChangeArrowheads="1"/>
          </p:cNvSpPr>
          <p:nvPr/>
        </p:nvSpPr>
        <p:spPr bwMode="gray">
          <a:xfrm>
            <a:off x="323528" y="490884"/>
            <a:ext cx="8527076" cy="307777"/>
          </a:xfrm>
          <a:prstGeom prst="rect">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tileRect/>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１．人件費</a:t>
            </a:r>
          </a:p>
        </p:txBody>
      </p:sp>
      <p:sp>
        <p:nvSpPr>
          <p:cNvPr id="20" name="正方形/長方形 19">
            <a:extLst>
              <a:ext uri="{FF2B5EF4-FFF2-40B4-BE49-F238E27FC236}">
                <a16:creationId xmlns:a16="http://schemas.microsoft.com/office/drawing/2014/main" id="{A75CE49D-F971-4D00-9CFC-36E769C5D9A9}"/>
              </a:ext>
            </a:extLst>
          </p:cNvPr>
          <p:cNvSpPr/>
          <p:nvPr/>
        </p:nvSpPr>
        <p:spPr>
          <a:xfrm>
            <a:off x="405100" y="1614269"/>
            <a:ext cx="8496000" cy="576015"/>
          </a:xfrm>
          <a:prstGeom prst="rect">
            <a:avLst/>
          </a:prstGeom>
          <a:noFill/>
          <a:ln>
            <a:noFill/>
          </a:ln>
        </p:spPr>
        <p:txBody>
          <a:bodyPr/>
          <a:lstStyle/>
          <a:p>
            <a:pPr marL="176213" indent="-176213">
              <a:lnSpc>
                <a:spcPts val="1900"/>
              </a:lnSpc>
              <a:spcBef>
                <a:spcPts val="1200"/>
              </a:spcBef>
            </a:pPr>
            <a:r>
              <a:rPr lang="ja-JP" altLang="en-US" sz="1200" spc="-80" dirty="0">
                <a:latin typeface="メイリオ" pitchFamily="50" charset="-128"/>
                <a:ea typeface="メイリオ" pitchFamily="50" charset="-128"/>
                <a:cs typeface="メイリオ" pitchFamily="50" charset="-128"/>
              </a:rPr>
              <a:t>○ 生活保護費など国制度に定められており、事業実施の可否や事業手法・事業量について、一義的には選択の余地が無いものなどの経費を見込んでいる</a:t>
            </a:r>
            <a:endParaRPr lang="en-US" altLang="ja-JP" sz="1200" spc="-80" dirty="0">
              <a:latin typeface="メイリオ" pitchFamily="50" charset="-128"/>
              <a:ea typeface="メイリオ" pitchFamily="50" charset="-128"/>
              <a:cs typeface="メイリオ" pitchFamily="50" charset="-128"/>
            </a:endParaRPr>
          </a:p>
        </p:txBody>
      </p:sp>
      <p:sp>
        <p:nvSpPr>
          <p:cNvPr id="21" name="テキスト ボックス 16">
            <a:extLst>
              <a:ext uri="{FF2B5EF4-FFF2-40B4-BE49-F238E27FC236}">
                <a16:creationId xmlns:a16="http://schemas.microsoft.com/office/drawing/2014/main" id="{31CD7BC0-CC1A-46EE-B167-EC688D75B08E}"/>
              </a:ext>
            </a:extLst>
          </p:cNvPr>
          <p:cNvSpPr txBox="1">
            <a:spLocks noChangeArrowheads="1"/>
          </p:cNvSpPr>
          <p:nvPr/>
        </p:nvSpPr>
        <p:spPr bwMode="gray">
          <a:xfrm>
            <a:off x="324000" y="1306443"/>
            <a:ext cx="8526604" cy="30777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２．非裁量経費</a:t>
            </a:r>
          </a:p>
        </p:txBody>
      </p:sp>
      <p:sp>
        <p:nvSpPr>
          <p:cNvPr id="22" name="正方形/長方形 7">
            <a:extLst>
              <a:ext uri="{FF2B5EF4-FFF2-40B4-BE49-F238E27FC236}">
                <a16:creationId xmlns:a16="http://schemas.microsoft.com/office/drawing/2014/main" id="{1CA3EDCC-32FC-4640-ABFD-D5B218652D85}"/>
              </a:ext>
            </a:extLst>
          </p:cNvPr>
          <p:cNvSpPr>
            <a:spLocks noChangeArrowheads="1"/>
          </p:cNvSpPr>
          <p:nvPr/>
        </p:nvSpPr>
        <p:spPr bwMode="auto">
          <a:xfrm>
            <a:off x="455808" y="1617717"/>
            <a:ext cx="8388488" cy="539545"/>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23" name="正方形/長方形 22">
            <a:extLst>
              <a:ext uri="{FF2B5EF4-FFF2-40B4-BE49-F238E27FC236}">
                <a16:creationId xmlns:a16="http://schemas.microsoft.com/office/drawing/2014/main" id="{D64421F1-BAE0-4E2A-8251-F025659B2BAD}"/>
              </a:ext>
            </a:extLst>
          </p:cNvPr>
          <p:cNvSpPr/>
          <p:nvPr/>
        </p:nvSpPr>
        <p:spPr>
          <a:xfrm>
            <a:off x="401596" y="2695182"/>
            <a:ext cx="8496000" cy="828281"/>
          </a:xfrm>
          <a:prstGeom prst="rect">
            <a:avLst/>
          </a:prstGeom>
          <a:noFill/>
          <a:ln>
            <a:noFill/>
          </a:ln>
        </p:spPr>
        <p:txBody>
          <a:bodyPr/>
          <a:lstStyle/>
          <a:p>
            <a:pPr marL="174625" indent="-174625">
              <a:lnSpc>
                <a:spcPts val="1900"/>
              </a:lnSpc>
              <a:spcBef>
                <a:spcPts val="1200"/>
              </a:spcBef>
            </a:pPr>
            <a:r>
              <a:rPr lang="ja-JP" altLang="en-US" sz="1200" spc="-80" dirty="0">
                <a:latin typeface="メイリオ" pitchFamily="50" charset="-128"/>
                <a:ea typeface="メイリオ" pitchFamily="50" charset="-128"/>
                <a:cs typeface="メイリオ" pitchFamily="50" charset="-128"/>
              </a:rPr>
              <a:t>○ 各所属に包括的に財源配分を行う経費であり、区長・局長マネジメントによる施策の選択と集中・スクラップアンドビルドを　進め、歳出・歳入両面にわたって更なる自律的改革に取り組むこととして、シーリング（＊）を設定している</a:t>
            </a:r>
            <a:endParaRPr lang="en-US" altLang="ja-JP" sz="1200" spc="-80" dirty="0">
              <a:latin typeface="メイリオ" pitchFamily="50" charset="-128"/>
              <a:ea typeface="メイリオ" pitchFamily="50" charset="-128"/>
              <a:cs typeface="メイリオ" pitchFamily="50" charset="-128"/>
            </a:endParaRPr>
          </a:p>
          <a:p>
            <a:pPr>
              <a:lnSpc>
                <a:spcPts val="2100"/>
              </a:lnSpc>
              <a:spcBef>
                <a:spcPts val="600"/>
              </a:spcBef>
            </a:pPr>
            <a:r>
              <a:rPr lang="ja-JP" altLang="en-US" sz="1200" spc="-80" dirty="0">
                <a:latin typeface="メイリオ" pitchFamily="50" charset="-128"/>
                <a:ea typeface="メイリオ" pitchFamily="50" charset="-128"/>
                <a:cs typeface="メイリオ" pitchFamily="50" charset="-128"/>
              </a:rPr>
              <a:t>　 （＊）全所属：ゼロシーリング（</a:t>
            </a:r>
            <a:r>
              <a:rPr lang="en-US" altLang="ja-JP" sz="1200" spc="-80" dirty="0">
                <a:latin typeface="メイリオ" pitchFamily="50" charset="-128"/>
                <a:ea typeface="メイリオ" pitchFamily="50" charset="-128"/>
                <a:cs typeface="メイリオ" pitchFamily="50" charset="-128"/>
              </a:rPr>
              <a:t>±</a:t>
            </a:r>
            <a:r>
              <a:rPr lang="ja-JP" altLang="en-US" sz="1200" spc="-80" dirty="0">
                <a:latin typeface="メイリオ" pitchFamily="50" charset="-128"/>
                <a:ea typeface="メイリオ" pitchFamily="50" charset="-128"/>
                <a:cs typeface="メイリオ" pitchFamily="50" charset="-128"/>
              </a:rPr>
              <a:t>０％）</a:t>
            </a:r>
            <a:endParaRPr lang="en-US" altLang="ja-JP" sz="1200" spc="-80" dirty="0">
              <a:latin typeface="メイリオ" pitchFamily="50" charset="-128"/>
              <a:ea typeface="メイリオ" pitchFamily="50" charset="-128"/>
              <a:cs typeface="メイリオ" pitchFamily="50" charset="-128"/>
            </a:endParaRPr>
          </a:p>
        </p:txBody>
      </p:sp>
      <p:sp>
        <p:nvSpPr>
          <p:cNvPr id="24" name="テキスト ボックス 16">
            <a:extLst>
              <a:ext uri="{FF2B5EF4-FFF2-40B4-BE49-F238E27FC236}">
                <a16:creationId xmlns:a16="http://schemas.microsoft.com/office/drawing/2014/main" id="{70669E13-4775-4315-93D9-AA14C9BA2808}"/>
              </a:ext>
            </a:extLst>
          </p:cNvPr>
          <p:cNvSpPr txBox="1">
            <a:spLocks noChangeArrowheads="1"/>
          </p:cNvSpPr>
          <p:nvPr/>
        </p:nvSpPr>
        <p:spPr bwMode="gray">
          <a:xfrm>
            <a:off x="324000" y="2330092"/>
            <a:ext cx="8526604" cy="30777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３．裁量経費</a:t>
            </a:r>
          </a:p>
        </p:txBody>
      </p:sp>
      <p:sp>
        <p:nvSpPr>
          <p:cNvPr id="25" name="正方形/長方形 7">
            <a:extLst>
              <a:ext uri="{FF2B5EF4-FFF2-40B4-BE49-F238E27FC236}">
                <a16:creationId xmlns:a16="http://schemas.microsoft.com/office/drawing/2014/main" id="{A697EC34-0629-4295-AD96-ADFE48EE5907}"/>
              </a:ext>
            </a:extLst>
          </p:cNvPr>
          <p:cNvSpPr>
            <a:spLocks noChangeArrowheads="1"/>
          </p:cNvSpPr>
          <p:nvPr/>
        </p:nvSpPr>
        <p:spPr bwMode="auto">
          <a:xfrm>
            <a:off x="455808" y="2642870"/>
            <a:ext cx="8388488" cy="982698"/>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28" name="正方形/長方形 7">
            <a:extLst>
              <a:ext uri="{FF2B5EF4-FFF2-40B4-BE49-F238E27FC236}">
                <a16:creationId xmlns:a16="http://schemas.microsoft.com/office/drawing/2014/main" id="{7BCEF751-D7FF-4880-BC3F-A76D033E95A7}"/>
              </a:ext>
            </a:extLst>
          </p:cNvPr>
          <p:cNvSpPr>
            <a:spLocks noChangeArrowheads="1"/>
          </p:cNvSpPr>
          <p:nvPr/>
        </p:nvSpPr>
        <p:spPr bwMode="auto">
          <a:xfrm>
            <a:off x="455808" y="805343"/>
            <a:ext cx="8388488" cy="311964"/>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31" name="テキスト ボックス 16">
            <a:extLst>
              <a:ext uri="{FF2B5EF4-FFF2-40B4-BE49-F238E27FC236}">
                <a16:creationId xmlns:a16="http://schemas.microsoft.com/office/drawing/2014/main" id="{77F45C11-9FDC-4AD7-9481-E8522AF11390}"/>
              </a:ext>
            </a:extLst>
          </p:cNvPr>
          <p:cNvSpPr txBox="1">
            <a:spLocks noChangeArrowheads="1"/>
          </p:cNvSpPr>
          <p:nvPr/>
        </p:nvSpPr>
        <p:spPr bwMode="gray">
          <a:xfrm>
            <a:off x="324000" y="3806939"/>
            <a:ext cx="8526604" cy="30777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４．重点施策推進経費</a:t>
            </a:r>
          </a:p>
        </p:txBody>
      </p:sp>
      <p:sp>
        <p:nvSpPr>
          <p:cNvPr id="32" name="正方形/長方形 7">
            <a:extLst>
              <a:ext uri="{FF2B5EF4-FFF2-40B4-BE49-F238E27FC236}">
                <a16:creationId xmlns:a16="http://schemas.microsoft.com/office/drawing/2014/main" id="{47FC2DCB-B4B1-4079-9F4F-870A5E728FD8}"/>
              </a:ext>
            </a:extLst>
          </p:cNvPr>
          <p:cNvSpPr>
            <a:spLocks noChangeArrowheads="1"/>
          </p:cNvSpPr>
          <p:nvPr/>
        </p:nvSpPr>
        <p:spPr bwMode="auto">
          <a:xfrm>
            <a:off x="455352" y="4101749"/>
            <a:ext cx="8388488" cy="592477"/>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33" name="正方形/長方形 32">
            <a:extLst>
              <a:ext uri="{FF2B5EF4-FFF2-40B4-BE49-F238E27FC236}">
                <a16:creationId xmlns:a16="http://schemas.microsoft.com/office/drawing/2014/main" id="{9894A937-4BFA-4EDE-9713-9A219AE930EA}"/>
              </a:ext>
            </a:extLst>
          </p:cNvPr>
          <p:cNvSpPr/>
          <p:nvPr/>
        </p:nvSpPr>
        <p:spPr>
          <a:xfrm>
            <a:off x="405408" y="4105365"/>
            <a:ext cx="8496000" cy="729431"/>
          </a:xfrm>
          <a:prstGeom prst="rect">
            <a:avLst/>
          </a:prstGeom>
          <a:noFill/>
          <a:ln>
            <a:noFill/>
          </a:ln>
        </p:spPr>
        <p:txBody>
          <a:bodyPr/>
          <a:lstStyle/>
          <a:p>
            <a:pPr marL="176213" indent="-176213">
              <a:lnSpc>
                <a:spcPts val="1900"/>
              </a:lnSpc>
              <a:spcBef>
                <a:spcPts val="1200"/>
              </a:spcBef>
            </a:pPr>
            <a:r>
              <a:rPr lang="ja-JP" altLang="en-US" sz="1200" spc="-80" dirty="0">
                <a:latin typeface="メイリオ" pitchFamily="50" charset="-128"/>
                <a:ea typeface="メイリオ" pitchFamily="50" charset="-128"/>
                <a:cs typeface="メイリオ" pitchFamily="50" charset="-128"/>
              </a:rPr>
              <a:t>○ 市政運営の基本的な考え方に基づき、全市的な取組として重点的に政策推進する経費で、</a:t>
            </a:r>
            <a:r>
              <a:rPr lang="en-US" altLang="ja-JP" sz="1200" spc="-80" dirty="0">
                <a:latin typeface="メイリオ" pitchFamily="50" charset="-128"/>
                <a:ea typeface="メイリオ" pitchFamily="50" charset="-128"/>
                <a:cs typeface="メイリオ" pitchFamily="50" charset="-128"/>
              </a:rPr>
              <a:t>0</a:t>
            </a:r>
            <a:r>
              <a:rPr lang="ja-JP" altLang="en-US" sz="1200" spc="-80" dirty="0">
                <a:latin typeface="メイリオ" pitchFamily="50" charset="-128"/>
                <a:ea typeface="メイリオ" pitchFamily="50" charset="-128"/>
                <a:cs typeface="メイリオ" pitchFamily="50" charset="-128"/>
              </a:rPr>
              <a:t>～</a:t>
            </a:r>
            <a:r>
              <a:rPr lang="en-US" altLang="ja-JP" sz="1200" spc="-80" dirty="0">
                <a:latin typeface="メイリオ" pitchFamily="50" charset="-128"/>
                <a:ea typeface="メイリオ" pitchFamily="50" charset="-128"/>
                <a:cs typeface="メイリオ" pitchFamily="50" charset="-128"/>
              </a:rPr>
              <a:t>2</a:t>
            </a:r>
            <a:r>
              <a:rPr lang="ja-JP" altLang="en-US" sz="1200" spc="-80" dirty="0">
                <a:latin typeface="メイリオ" pitchFamily="50" charset="-128"/>
                <a:ea typeface="メイリオ" pitchFamily="50" charset="-128"/>
                <a:cs typeface="メイリオ" pitchFamily="50" charset="-128"/>
              </a:rPr>
              <a:t>歳児の保育料無償化</a:t>
            </a:r>
            <a:r>
              <a:rPr lang="ja-JP" altLang="en-US" sz="1100" spc="-80" dirty="0">
                <a:latin typeface="メイリオ" pitchFamily="50" charset="-128"/>
                <a:ea typeface="メイリオ" pitchFamily="50" charset="-128"/>
                <a:cs typeface="メイリオ" pitchFamily="50" charset="-128"/>
              </a:rPr>
              <a:t>、</a:t>
            </a:r>
            <a:r>
              <a:rPr lang="ja-JP" altLang="en-US" sz="1200" spc="-80" dirty="0">
                <a:latin typeface="メイリオ" pitchFamily="50" charset="-128"/>
                <a:ea typeface="メイリオ" pitchFamily="50" charset="-128"/>
                <a:cs typeface="メイリオ" pitchFamily="50" charset="-128"/>
              </a:rPr>
              <a:t>保育人材確保対策事業、習い事・塾代助成事業など重点的に取り組んでいる事業の継続・拡充や、新たに取り組む事業などを見込んでいる</a:t>
            </a:r>
            <a:endParaRPr lang="en-US" altLang="ja-JP" sz="1200" spc="-80" dirty="0">
              <a:latin typeface="メイリオ" pitchFamily="50" charset="-128"/>
              <a:ea typeface="メイリオ" pitchFamily="50" charset="-128"/>
              <a:cs typeface="メイリオ" pitchFamily="50" charset="-128"/>
            </a:endParaRPr>
          </a:p>
        </p:txBody>
      </p:sp>
      <p:sp>
        <p:nvSpPr>
          <p:cNvPr id="34" name="テキスト ボックス 16">
            <a:extLst>
              <a:ext uri="{FF2B5EF4-FFF2-40B4-BE49-F238E27FC236}">
                <a16:creationId xmlns:a16="http://schemas.microsoft.com/office/drawing/2014/main" id="{33C774E6-E7E1-48F8-8599-F00AC826305B}"/>
              </a:ext>
            </a:extLst>
          </p:cNvPr>
          <p:cNvSpPr txBox="1">
            <a:spLocks noChangeArrowheads="1"/>
          </p:cNvSpPr>
          <p:nvPr/>
        </p:nvSpPr>
        <p:spPr bwMode="gray">
          <a:xfrm>
            <a:off x="323999" y="5888007"/>
            <a:ext cx="8531075" cy="30777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６．物価高騰対応</a:t>
            </a:r>
          </a:p>
        </p:txBody>
      </p:sp>
      <p:sp>
        <p:nvSpPr>
          <p:cNvPr id="35" name="正方形/長方形 34">
            <a:extLst>
              <a:ext uri="{FF2B5EF4-FFF2-40B4-BE49-F238E27FC236}">
                <a16:creationId xmlns:a16="http://schemas.microsoft.com/office/drawing/2014/main" id="{9AD8E717-B7E5-4493-B500-FAD26A215C7C}"/>
              </a:ext>
            </a:extLst>
          </p:cNvPr>
          <p:cNvSpPr/>
          <p:nvPr/>
        </p:nvSpPr>
        <p:spPr>
          <a:xfrm>
            <a:off x="411504" y="6194180"/>
            <a:ext cx="8496000" cy="433652"/>
          </a:xfrm>
          <a:prstGeom prst="rect">
            <a:avLst/>
          </a:prstGeom>
          <a:noFill/>
          <a:ln>
            <a:noFill/>
          </a:ln>
        </p:spPr>
        <p:txBody>
          <a:bodyPr/>
          <a:lstStyle/>
          <a:p>
            <a:pPr>
              <a:lnSpc>
                <a:spcPts val="1900"/>
              </a:lnSpc>
              <a:spcBef>
                <a:spcPts val="1200"/>
              </a:spcBef>
            </a:pPr>
            <a:r>
              <a:rPr lang="ja-JP" altLang="en-US" sz="1200" spc="-80" dirty="0">
                <a:latin typeface="メイリオ" pitchFamily="50" charset="-128"/>
                <a:ea typeface="メイリオ" pitchFamily="50" charset="-128"/>
                <a:cs typeface="メイリオ" pitchFamily="50" charset="-128"/>
              </a:rPr>
              <a:t>○ </a:t>
            </a:r>
            <a:r>
              <a:rPr lang="ja-JP" altLang="en-US" sz="1200" dirty="0">
                <a:latin typeface="メイリオ" panose="020B0604030504040204" pitchFamily="50" charset="-128"/>
                <a:ea typeface="メイリオ" panose="020B0604030504040204" pitchFamily="50" charset="-128"/>
              </a:rPr>
              <a:t>物価高騰への対応に必要となる経費を仮置きしている</a:t>
            </a:r>
            <a:endParaRPr lang="en-US" altLang="ja-JP" sz="1200" spc="-80" dirty="0">
              <a:latin typeface="メイリオ" pitchFamily="50" charset="-128"/>
              <a:ea typeface="メイリオ" pitchFamily="50" charset="-128"/>
              <a:cs typeface="メイリオ" pitchFamily="50" charset="-128"/>
            </a:endParaRPr>
          </a:p>
        </p:txBody>
      </p:sp>
      <p:sp>
        <p:nvSpPr>
          <p:cNvPr id="36" name="正方形/長方形 7">
            <a:extLst>
              <a:ext uri="{FF2B5EF4-FFF2-40B4-BE49-F238E27FC236}">
                <a16:creationId xmlns:a16="http://schemas.microsoft.com/office/drawing/2014/main" id="{C14924CC-5DA8-4291-AD7A-D3F681A2727D}"/>
              </a:ext>
            </a:extLst>
          </p:cNvPr>
          <p:cNvSpPr>
            <a:spLocks noChangeArrowheads="1"/>
          </p:cNvSpPr>
          <p:nvPr/>
        </p:nvSpPr>
        <p:spPr bwMode="auto">
          <a:xfrm>
            <a:off x="461904" y="6195784"/>
            <a:ext cx="8388488" cy="320550"/>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
        <p:nvSpPr>
          <p:cNvPr id="26" name="正方形/長方形 25">
            <a:extLst>
              <a:ext uri="{FF2B5EF4-FFF2-40B4-BE49-F238E27FC236}">
                <a16:creationId xmlns:a16="http://schemas.microsoft.com/office/drawing/2014/main" id="{6A98E82C-BC6A-40F4-937B-3D8BEBD07D65}"/>
              </a:ext>
            </a:extLst>
          </p:cNvPr>
          <p:cNvSpPr/>
          <p:nvPr/>
        </p:nvSpPr>
        <p:spPr>
          <a:xfrm>
            <a:off x="7884367" y="28907"/>
            <a:ext cx="1078041" cy="44776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000" b="1" dirty="0">
                <a:latin typeface="メイリオ" panose="020B0604030504040204" pitchFamily="50" charset="-128"/>
                <a:ea typeface="メイリオ" panose="020B0604030504040204" pitchFamily="50" charset="-128"/>
              </a:rPr>
              <a:t>参考</a:t>
            </a:r>
          </a:p>
        </p:txBody>
      </p:sp>
      <p:sp>
        <p:nvSpPr>
          <p:cNvPr id="29" name="テキスト ボックス 16">
            <a:extLst>
              <a:ext uri="{FF2B5EF4-FFF2-40B4-BE49-F238E27FC236}">
                <a16:creationId xmlns:a16="http://schemas.microsoft.com/office/drawing/2014/main" id="{33C774E6-E7E1-48F8-8599-F00AC826305B}"/>
              </a:ext>
            </a:extLst>
          </p:cNvPr>
          <p:cNvSpPr txBox="1">
            <a:spLocks noChangeArrowheads="1"/>
          </p:cNvSpPr>
          <p:nvPr/>
        </p:nvSpPr>
        <p:spPr bwMode="gray">
          <a:xfrm>
            <a:off x="323528" y="4869160"/>
            <a:ext cx="8531075" cy="307777"/>
          </a:xfrm>
          <a:prstGeom prst="rect">
            <a:avLst/>
          </a:prstGeom>
          <a:gradFill>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18900000" scaled="1"/>
          </a:gradFill>
          <a:ln w="12700">
            <a:noFill/>
            <a:miter lim="800000"/>
            <a:headEnd/>
            <a:tailEnd/>
          </a:ln>
        </p:spPr>
        <p:txBody>
          <a:bodyPr wrap="square" lIns="0" rIns="0" anchor="ctr">
            <a:spAutoFit/>
          </a:bodyPr>
          <a:lstStyle/>
          <a:p>
            <a:r>
              <a:rPr lang="ja-JP" altLang="en-US" sz="1400" b="1" dirty="0">
                <a:latin typeface="メイリオ" pitchFamily="50" charset="-128"/>
                <a:ea typeface="メイリオ" pitchFamily="50" charset="-128"/>
              </a:rPr>
              <a:t>５．</a:t>
            </a:r>
            <a:r>
              <a:rPr lang="en-US" altLang="ja-JP" sz="1400" b="1" dirty="0">
                <a:latin typeface="メイリオ" pitchFamily="50" charset="-128"/>
                <a:ea typeface="メイリオ" pitchFamily="50" charset="-128"/>
              </a:rPr>
              <a:t>DX</a:t>
            </a:r>
            <a:r>
              <a:rPr lang="ja-JP" altLang="en-US" sz="1400" b="1" dirty="0">
                <a:latin typeface="メイリオ" pitchFamily="50" charset="-128"/>
                <a:ea typeface="メイリオ" pitchFamily="50" charset="-128"/>
              </a:rPr>
              <a:t>推進経費　</a:t>
            </a:r>
          </a:p>
        </p:txBody>
      </p:sp>
      <p:sp>
        <p:nvSpPr>
          <p:cNvPr id="37" name="正方形/長方形 36">
            <a:extLst>
              <a:ext uri="{FF2B5EF4-FFF2-40B4-BE49-F238E27FC236}">
                <a16:creationId xmlns:a16="http://schemas.microsoft.com/office/drawing/2014/main" id="{A75CE49D-F971-4D00-9CFC-36E769C5D9A9}"/>
              </a:ext>
            </a:extLst>
          </p:cNvPr>
          <p:cNvSpPr/>
          <p:nvPr/>
        </p:nvSpPr>
        <p:spPr>
          <a:xfrm>
            <a:off x="410328" y="5170387"/>
            <a:ext cx="8496000" cy="315334"/>
          </a:xfrm>
          <a:prstGeom prst="rect">
            <a:avLst/>
          </a:prstGeom>
          <a:noFill/>
          <a:ln>
            <a:noFill/>
          </a:ln>
        </p:spPr>
        <p:txBody>
          <a:bodyPr/>
          <a:lstStyle/>
          <a:p>
            <a:pPr marL="176213" indent="-176213">
              <a:lnSpc>
                <a:spcPts val="1900"/>
              </a:lnSpc>
              <a:spcBef>
                <a:spcPts val="1200"/>
              </a:spcBef>
            </a:pPr>
            <a:r>
              <a:rPr lang="ja-JP" altLang="en-US" sz="1200" spc="-80" dirty="0">
                <a:latin typeface="メイリオ" pitchFamily="50" charset="-128"/>
                <a:ea typeface="メイリオ" pitchFamily="50" charset="-128"/>
                <a:cs typeface="メイリオ" pitchFamily="50" charset="-128"/>
              </a:rPr>
              <a:t>○ 大阪市</a:t>
            </a:r>
            <a:r>
              <a:rPr lang="en-US" altLang="ja-JP" sz="1200" spc="-80" dirty="0">
                <a:latin typeface="メイリオ" pitchFamily="50" charset="-128"/>
                <a:ea typeface="メイリオ" pitchFamily="50" charset="-128"/>
                <a:cs typeface="メイリオ" pitchFamily="50" charset="-128"/>
              </a:rPr>
              <a:t>DX</a:t>
            </a:r>
            <a:r>
              <a:rPr lang="ja-JP" altLang="en-US" sz="1200" spc="-80" dirty="0">
                <a:latin typeface="メイリオ" pitchFamily="50" charset="-128"/>
                <a:ea typeface="メイリオ" pitchFamily="50" charset="-128"/>
                <a:cs typeface="メイリオ" pitchFamily="50" charset="-128"/>
              </a:rPr>
              <a:t>戦略に基づき、全市的に</a:t>
            </a:r>
            <a:r>
              <a:rPr lang="en-US" altLang="ja-JP" sz="1200" spc="-80" dirty="0">
                <a:latin typeface="メイリオ" pitchFamily="50" charset="-128"/>
                <a:ea typeface="メイリオ" pitchFamily="50" charset="-128"/>
                <a:cs typeface="メイリオ" pitchFamily="50" charset="-128"/>
              </a:rPr>
              <a:t>DX</a:t>
            </a:r>
            <a:r>
              <a:rPr lang="ja-JP" altLang="en-US" sz="1200" spc="-80" dirty="0">
                <a:latin typeface="メイリオ" pitchFamily="50" charset="-128"/>
                <a:ea typeface="メイリオ" pitchFamily="50" charset="-128"/>
                <a:cs typeface="メイリオ" pitchFamily="50" charset="-128"/>
              </a:rPr>
              <a:t>の取組を推進する経費で、デジタル行政手続きの拡大（サービス</a:t>
            </a:r>
            <a:r>
              <a:rPr lang="en-US" altLang="ja-JP" sz="1200" spc="-80" dirty="0">
                <a:latin typeface="メイリオ" pitchFamily="50" charset="-128"/>
                <a:ea typeface="メイリオ" pitchFamily="50" charset="-128"/>
                <a:cs typeface="メイリオ" pitchFamily="50" charset="-128"/>
              </a:rPr>
              <a:t>DX</a:t>
            </a:r>
            <a:r>
              <a:rPr lang="ja-JP" altLang="en-US" sz="1200" spc="-80" dirty="0">
                <a:latin typeface="メイリオ" pitchFamily="50" charset="-128"/>
                <a:ea typeface="メイリオ" pitchFamily="50" charset="-128"/>
                <a:cs typeface="メイリオ" pitchFamily="50" charset="-128"/>
              </a:rPr>
              <a:t>）やデジタル技術を 活用した都市整備（都市・まち</a:t>
            </a:r>
            <a:r>
              <a:rPr lang="en-US" altLang="ja-JP" sz="1200" spc="-80" dirty="0">
                <a:latin typeface="メイリオ" pitchFamily="50" charset="-128"/>
                <a:ea typeface="メイリオ" pitchFamily="50" charset="-128"/>
                <a:cs typeface="メイリオ" pitchFamily="50" charset="-128"/>
              </a:rPr>
              <a:t>DX</a:t>
            </a:r>
            <a:r>
              <a:rPr lang="ja-JP" altLang="en-US" sz="1200" spc="-80" dirty="0">
                <a:latin typeface="メイリオ" pitchFamily="50" charset="-128"/>
                <a:ea typeface="メイリオ" pitchFamily="50" charset="-128"/>
                <a:cs typeface="メイリオ" pitchFamily="50" charset="-128"/>
              </a:rPr>
              <a:t>）、バックオフィス（内部管理業務）の全体最適化（行政</a:t>
            </a:r>
            <a:r>
              <a:rPr lang="en-US" altLang="ja-JP" sz="1200" spc="-80" dirty="0">
                <a:latin typeface="メイリオ" pitchFamily="50" charset="-128"/>
                <a:ea typeface="メイリオ" pitchFamily="50" charset="-128"/>
                <a:cs typeface="メイリオ" pitchFamily="50" charset="-128"/>
              </a:rPr>
              <a:t>DX</a:t>
            </a:r>
            <a:r>
              <a:rPr lang="ja-JP" altLang="en-US" sz="1200" spc="-80" dirty="0">
                <a:latin typeface="メイリオ" pitchFamily="50" charset="-128"/>
                <a:ea typeface="メイリオ" pitchFamily="50" charset="-128"/>
                <a:cs typeface="メイリオ" pitchFamily="50" charset="-128"/>
              </a:rPr>
              <a:t>）などの事業を見込んでいる</a:t>
            </a:r>
          </a:p>
        </p:txBody>
      </p:sp>
      <p:sp>
        <p:nvSpPr>
          <p:cNvPr id="39" name="正方形/長方形 7">
            <a:extLst>
              <a:ext uri="{FF2B5EF4-FFF2-40B4-BE49-F238E27FC236}">
                <a16:creationId xmlns:a16="http://schemas.microsoft.com/office/drawing/2014/main" id="{1CA3EDCC-32FC-4640-ABFD-D5B218652D85}"/>
              </a:ext>
            </a:extLst>
          </p:cNvPr>
          <p:cNvSpPr>
            <a:spLocks noChangeArrowheads="1"/>
          </p:cNvSpPr>
          <p:nvPr/>
        </p:nvSpPr>
        <p:spPr bwMode="auto">
          <a:xfrm>
            <a:off x="462954" y="5174899"/>
            <a:ext cx="8388488" cy="536574"/>
          </a:xfrm>
          <a:prstGeom prst="rect">
            <a:avLst/>
          </a:prstGeom>
          <a:noFill/>
          <a:ln w="9525">
            <a:solidFill>
              <a:schemeClr val="tx1"/>
            </a:solidFill>
            <a:miter lim="800000"/>
            <a:headEnd/>
            <a:tailEnd/>
          </a:ln>
        </p:spPr>
        <p:txBody>
          <a:bodyPr tIns="288000"/>
          <a:lstStyle/>
          <a:p>
            <a:pPr>
              <a:lnSpc>
                <a:spcPts val="3300"/>
              </a:lnSpc>
              <a:spcBef>
                <a:spcPts val="2400"/>
              </a:spcBef>
            </a:pPr>
            <a:r>
              <a:rPr lang="ja-JP" altLang="en-US" dirty="0">
                <a:latin typeface="メイリオ" pitchFamily="50" charset="-128"/>
                <a:ea typeface="メイリオ" pitchFamily="50" charset="-128"/>
              </a:rPr>
              <a:t>　</a:t>
            </a:r>
            <a:endParaRPr lang="en-US" altLang="ja-JP" sz="2200" dirty="0">
              <a:latin typeface="メイリオ" pitchFamily="50" charset="-128"/>
              <a:ea typeface="メイリオ" pitchFamily="50" charset="-128"/>
            </a:endParaRPr>
          </a:p>
          <a:p>
            <a:pPr>
              <a:lnSpc>
                <a:spcPts val="2800"/>
              </a:lnSpc>
            </a:pPr>
            <a:r>
              <a:rPr lang="ja-JP" altLang="en-US" b="1" dirty="0">
                <a:latin typeface="メイリオ" pitchFamily="50" charset="-128"/>
                <a:ea typeface="メイリオ" pitchFamily="50" charset="-128"/>
              </a:rPr>
              <a:t>　</a:t>
            </a:r>
            <a:endParaRPr lang="en-US" altLang="ja-JP" b="1" dirty="0">
              <a:latin typeface="メイリオ" pitchFamily="50" charset="-128"/>
              <a:ea typeface="メイリオ" pitchFamily="50" charset="-128"/>
            </a:endParaRPr>
          </a:p>
        </p:txBody>
      </p:sp>
    </p:spTree>
    <p:extLst>
      <p:ext uri="{BB962C8B-B14F-4D97-AF65-F5344CB8AC3E}">
        <p14:creationId xmlns:p14="http://schemas.microsoft.com/office/powerpoint/2010/main" val="3700716155"/>
      </p:ext>
    </p:extLst>
  </p:cSld>
  <p:clrMapOvr>
    <a:masterClrMapping/>
  </p:clrMapOvr>
  <p:transition>
    <p:fade/>
  </p:transition>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463</TotalTime>
  <Words>1120</Words>
  <PresentationFormat>画面に合わせる (4:3)</PresentationFormat>
  <Paragraphs>123</Paragraphs>
  <Slides>7</Slides>
  <Notes>7</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7</vt:i4>
      </vt:variant>
    </vt:vector>
  </HeadingPairs>
  <TitlesOfParts>
    <vt:vector size="14" baseType="lpstr">
      <vt:lpstr>ＭＳ Ｐ明朝</vt:lpstr>
      <vt:lpstr>メイリオ</vt:lpstr>
      <vt:lpstr>游ゴシック</vt:lpstr>
      <vt:lpstr>游ゴシック Light</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Printed>2026-08-24T11:18:14Z</cp:lastPrinted>
  <dcterms:created xsi:type="dcterms:W3CDTF">2021-02-09T04:00:59Z</dcterms:created>
  <dcterms:modified xsi:type="dcterms:W3CDTF">2026-08-25T09:14:49Z</dcterms:modified>
</cp:coreProperties>
</file>